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17.jpg" ContentType="image/jp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19.jpg" ContentType="image/jp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media/image22.jpg" ContentType="image/jpg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61"/>
  </p:notesMasterIdLst>
  <p:handoutMasterIdLst>
    <p:handoutMasterId r:id="rId62"/>
  </p:handoutMasterIdLst>
  <p:sldIdLst>
    <p:sldId id="413" r:id="rId5"/>
    <p:sldId id="516" r:id="rId6"/>
    <p:sldId id="449" r:id="rId7"/>
    <p:sldId id="505" r:id="rId8"/>
    <p:sldId id="450" r:id="rId9"/>
    <p:sldId id="451" r:id="rId10"/>
    <p:sldId id="498" r:id="rId11"/>
    <p:sldId id="452" r:id="rId12"/>
    <p:sldId id="427" r:id="rId13"/>
    <p:sldId id="455" r:id="rId14"/>
    <p:sldId id="458" r:id="rId15"/>
    <p:sldId id="459" r:id="rId16"/>
    <p:sldId id="461" r:id="rId17"/>
    <p:sldId id="457" r:id="rId18"/>
    <p:sldId id="476" r:id="rId19"/>
    <p:sldId id="477" r:id="rId20"/>
    <p:sldId id="478" r:id="rId21"/>
    <p:sldId id="479" r:id="rId22"/>
    <p:sldId id="508" r:id="rId23"/>
    <p:sldId id="509" r:id="rId24"/>
    <p:sldId id="453" r:id="rId25"/>
    <p:sldId id="456" r:id="rId26"/>
    <p:sldId id="454" r:id="rId27"/>
    <p:sldId id="490" r:id="rId28"/>
    <p:sldId id="491" r:id="rId29"/>
    <p:sldId id="495" r:id="rId30"/>
    <p:sldId id="496" r:id="rId31"/>
    <p:sldId id="497" r:id="rId32"/>
    <p:sldId id="510" r:id="rId33"/>
    <p:sldId id="511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514" r:id="rId46"/>
    <p:sldId id="515" r:id="rId47"/>
    <p:sldId id="480" r:id="rId48"/>
    <p:sldId id="503" r:id="rId49"/>
    <p:sldId id="481" r:id="rId50"/>
    <p:sldId id="482" r:id="rId51"/>
    <p:sldId id="488" r:id="rId52"/>
    <p:sldId id="487" r:id="rId53"/>
    <p:sldId id="484" r:id="rId54"/>
    <p:sldId id="500" r:id="rId55"/>
    <p:sldId id="507" r:id="rId56"/>
    <p:sldId id="502" r:id="rId57"/>
    <p:sldId id="475" r:id="rId58"/>
    <p:sldId id="474" r:id="rId59"/>
    <p:sldId id="489" r:id="rId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439987-BF81-4F37-BD75-AC8708CD1EAC}">
          <p14:sldIdLst>
            <p14:sldId id="413"/>
            <p14:sldId id="516"/>
            <p14:sldId id="449"/>
            <p14:sldId id="505"/>
            <p14:sldId id="450"/>
            <p14:sldId id="451"/>
            <p14:sldId id="498"/>
            <p14:sldId id="452"/>
            <p14:sldId id="427"/>
            <p14:sldId id="455"/>
            <p14:sldId id="458"/>
            <p14:sldId id="459"/>
            <p14:sldId id="461"/>
            <p14:sldId id="457"/>
            <p14:sldId id="476"/>
            <p14:sldId id="477"/>
            <p14:sldId id="478"/>
            <p14:sldId id="479"/>
            <p14:sldId id="508"/>
            <p14:sldId id="509"/>
            <p14:sldId id="453"/>
            <p14:sldId id="456"/>
            <p14:sldId id="454"/>
            <p14:sldId id="490"/>
            <p14:sldId id="491"/>
            <p14:sldId id="495"/>
            <p14:sldId id="496"/>
            <p14:sldId id="497"/>
            <p14:sldId id="510"/>
            <p14:sldId id="511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514"/>
            <p14:sldId id="515"/>
            <p14:sldId id="480"/>
            <p14:sldId id="503"/>
            <p14:sldId id="481"/>
            <p14:sldId id="482"/>
            <p14:sldId id="488"/>
            <p14:sldId id="487"/>
            <p14:sldId id="484"/>
            <p14:sldId id="500"/>
            <p14:sldId id="507"/>
            <p14:sldId id="502"/>
            <p14:sldId id="475"/>
            <p14:sldId id="474"/>
            <p14:sldId id="4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OAD\Kerean" initials="F" lastIdx="3" clrIdx="0">
    <p:extLst>
      <p:ext uri="{19B8F6BF-5375-455C-9EA6-DF929625EA0E}">
        <p15:presenceInfo xmlns:p15="http://schemas.microsoft.com/office/powerpoint/2012/main" userId="FBOAD\Kerean" providerId="None"/>
      </p:ext>
    </p:extLst>
  </p:cmAuthor>
  <p:cmAuthor id="2" name="Heidie P Rhodes" initials="HPR" lastIdx="2" clrIdx="1">
    <p:extLst>
      <p:ext uri="{19B8F6BF-5375-455C-9EA6-DF929625EA0E}">
        <p15:presenceInfo xmlns:p15="http://schemas.microsoft.com/office/powerpoint/2012/main" userId="S-1-5-21-3758570256-276891776-3938476879-3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498426"/>
    <a:srgbClr val="5C739C"/>
    <a:srgbClr val="BF9000"/>
    <a:srgbClr val="A5A5A5"/>
    <a:srgbClr val="20386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963" autoAdjust="0"/>
  </p:normalViewPr>
  <p:slideViewPr>
    <p:cSldViewPr snapToGrid="0">
      <p:cViewPr varScale="1">
        <p:scale>
          <a:sx n="81" d="100"/>
          <a:sy n="81" d="100"/>
        </p:scale>
        <p:origin x="57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6-10T12:36:33.865" idx="2">
    <p:pos x="10" y="10"/>
    <p:text>This slide doesn't really define Personal Data and should be revised.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F6599-5EDC-4431-8DCF-D92E878C1625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31A2B0C-5AB0-4E26-A794-23808E2B5133}">
      <dgm:prSet phldrT="[Text]"/>
      <dgm:spPr/>
      <dgm:t>
        <a:bodyPr/>
        <a:lstStyle/>
        <a:p>
          <a:r>
            <a:rPr lang="en-US" dirty="0"/>
            <a:t>Employee enters personal data change (see Personal Data Changes Matrix for available transactions) in Employee Self-Service.</a:t>
          </a:r>
        </a:p>
      </dgm:t>
    </dgm:pt>
    <dgm:pt modelId="{8B1A7353-796C-4437-B697-79C2B008EAAF}" type="parTrans" cxnId="{51150BB3-27DC-49C8-B975-3FB0B95FD39A}">
      <dgm:prSet/>
      <dgm:spPr/>
      <dgm:t>
        <a:bodyPr/>
        <a:lstStyle/>
        <a:p>
          <a:endParaRPr lang="en-US"/>
        </a:p>
      </dgm:t>
    </dgm:pt>
    <dgm:pt modelId="{7BD36E98-A000-4229-8D34-0AABCD8EA95B}" type="sibTrans" cxnId="{51150BB3-27DC-49C8-B975-3FB0B95FD39A}">
      <dgm:prSet/>
      <dgm:spPr/>
      <dgm:t>
        <a:bodyPr/>
        <a:lstStyle/>
        <a:p>
          <a:endParaRPr lang="en-US" dirty="0"/>
        </a:p>
      </dgm:t>
    </dgm:pt>
    <dgm:pt modelId="{0E1AC0B9-BBA8-4FEA-9698-726D2F58D975}">
      <dgm:prSet phldrT="[Text]"/>
      <dgm:spPr/>
      <dgm:t>
        <a:bodyPr/>
        <a:lstStyle/>
        <a:p>
          <a:r>
            <a:rPr lang="en-US" dirty="0"/>
            <a:t>With the exception of a legal name change request, the personal data change writes directly to the database in UCPath. </a:t>
          </a:r>
        </a:p>
      </dgm:t>
    </dgm:pt>
    <dgm:pt modelId="{0EF5F03E-5A16-4F4E-A4A7-F2D30AE4C26D}" type="parTrans" cxnId="{A64991E4-1AC6-43FA-AA2E-FEEC713AB39D}">
      <dgm:prSet/>
      <dgm:spPr/>
      <dgm:t>
        <a:bodyPr/>
        <a:lstStyle/>
        <a:p>
          <a:endParaRPr lang="en-US"/>
        </a:p>
      </dgm:t>
    </dgm:pt>
    <dgm:pt modelId="{E3193AEF-68EE-4CA3-A3C7-722FBED31977}" type="sibTrans" cxnId="{A64991E4-1AC6-43FA-AA2E-FEEC713AB39D}">
      <dgm:prSet/>
      <dgm:spPr/>
      <dgm:t>
        <a:bodyPr/>
        <a:lstStyle/>
        <a:p>
          <a:endParaRPr lang="en-US" dirty="0"/>
        </a:p>
      </dgm:t>
    </dgm:pt>
    <dgm:pt modelId="{910F2068-469B-416E-955F-E36F28770F52}">
      <dgm:prSet phldrT="[Text]"/>
      <dgm:spPr/>
      <dgm:t>
        <a:bodyPr/>
        <a:lstStyle/>
        <a:p>
          <a:r>
            <a:rPr lang="en-US" dirty="0"/>
            <a:t>In the case of a legal name change request, UCPC runs proposed legal name through the Social Security Number Verification Service (SSNVS) via UCPC. </a:t>
          </a:r>
        </a:p>
      </dgm:t>
    </dgm:pt>
    <dgm:pt modelId="{0266CFC0-56D9-43E4-AD78-4F2D9EC7B082}" type="parTrans" cxnId="{EBA149E9-3C67-492B-9546-1A2396F69148}">
      <dgm:prSet/>
      <dgm:spPr/>
      <dgm:t>
        <a:bodyPr/>
        <a:lstStyle/>
        <a:p>
          <a:endParaRPr lang="en-US"/>
        </a:p>
      </dgm:t>
    </dgm:pt>
    <dgm:pt modelId="{A0A16B8A-7359-4C5E-9C93-446EBDF031B7}" type="sibTrans" cxnId="{EBA149E9-3C67-492B-9546-1A2396F69148}">
      <dgm:prSet/>
      <dgm:spPr/>
      <dgm:t>
        <a:bodyPr/>
        <a:lstStyle/>
        <a:p>
          <a:endParaRPr lang="en-US"/>
        </a:p>
      </dgm:t>
    </dgm:pt>
    <dgm:pt modelId="{9CC24116-F657-4F78-A9E0-C816F8FC1F09}">
      <dgm:prSet phldrT="[Text]"/>
      <dgm:spPr/>
      <dgm:t>
        <a:bodyPr/>
        <a:lstStyle/>
        <a:p>
          <a:r>
            <a:rPr lang="en-US" dirty="0"/>
            <a:t>Requests to update Highest Education Level and Licensures &amp; Certifications are sent to the employee's Transactional Unit for verification and approval. Approval remains at the Location.</a:t>
          </a:r>
        </a:p>
      </dgm:t>
    </dgm:pt>
    <dgm:pt modelId="{8D5760A1-8959-4196-AC0D-30D6AE50EDE6}" type="parTrans" cxnId="{BAEA06FB-A44A-4FB8-8C9B-922F01ADB228}">
      <dgm:prSet/>
      <dgm:spPr/>
      <dgm:t>
        <a:bodyPr/>
        <a:lstStyle/>
        <a:p>
          <a:endParaRPr lang="en-US"/>
        </a:p>
      </dgm:t>
    </dgm:pt>
    <dgm:pt modelId="{0B49269C-967F-44F6-ADA5-6BF5B3643B4C}" type="sibTrans" cxnId="{BAEA06FB-A44A-4FB8-8C9B-922F01ADB228}">
      <dgm:prSet/>
      <dgm:spPr/>
      <dgm:t>
        <a:bodyPr/>
        <a:lstStyle/>
        <a:p>
          <a:endParaRPr lang="en-US" dirty="0"/>
        </a:p>
      </dgm:t>
    </dgm:pt>
    <dgm:pt modelId="{52129A0E-30A8-45EE-823C-2340F4908EDB}" type="pres">
      <dgm:prSet presAssocID="{9CDF6599-5EDC-4431-8DCF-D92E878C16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6FBC9-ADCF-4493-AB78-2E2066369BE2}" type="pres">
      <dgm:prSet presAssocID="{9CDF6599-5EDC-4431-8DCF-D92E878C162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5408CAD0-2CC5-4427-B3C0-A65C4F63B0D6}" type="pres">
      <dgm:prSet presAssocID="{9CDF6599-5EDC-4431-8DCF-D92E878C162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1B027-C2E8-4320-B645-A220F58D8BC3}" type="pres">
      <dgm:prSet presAssocID="{9CDF6599-5EDC-4431-8DCF-D92E878C162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A2495-5532-444A-B071-8E755867FBDB}" type="pres">
      <dgm:prSet presAssocID="{9CDF6599-5EDC-4431-8DCF-D92E878C162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F0D46-8264-41D6-8662-E7B6A951416E}" type="pres">
      <dgm:prSet presAssocID="{9CDF6599-5EDC-4431-8DCF-D92E878C162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05F4D-894F-4E82-90BF-F5E60CD81CEA}" type="pres">
      <dgm:prSet presAssocID="{9CDF6599-5EDC-4431-8DCF-D92E878C162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6BA3-7E78-4A80-BF1E-913CBC589106}" type="pres">
      <dgm:prSet presAssocID="{9CDF6599-5EDC-4431-8DCF-D92E878C162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193FA-F31A-45A1-8F0D-4356DAD427B6}" type="pres">
      <dgm:prSet presAssocID="{9CDF6599-5EDC-4431-8DCF-D92E878C162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BAAC1-32BD-4196-ADDF-D22C5A81AB78}" type="pres">
      <dgm:prSet presAssocID="{9CDF6599-5EDC-4431-8DCF-D92E878C162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3A4AB-2C25-45B9-BB4E-D77D22906DEB}" type="pres">
      <dgm:prSet presAssocID="{9CDF6599-5EDC-4431-8DCF-D92E878C162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239F6-EFAE-4E55-9952-85523F35B4A3}" type="pres">
      <dgm:prSet presAssocID="{9CDF6599-5EDC-4431-8DCF-D92E878C162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3764B-46FB-4CE8-ABC9-90EF49CF11C1}" type="pres">
      <dgm:prSet presAssocID="{9CDF6599-5EDC-4431-8DCF-D92E878C162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E9240-C814-43E8-81D1-FDDEC019281C}" type="presOf" srcId="{9CC24116-F657-4F78-A9E0-C816F8FC1F09}" destId="{B34239F6-EFAE-4E55-9952-85523F35B4A3}" srcOrd="1" destOrd="0" presId="urn:microsoft.com/office/officeart/2005/8/layout/vProcess5"/>
    <dgm:cxn modelId="{3C1F031F-E844-44BE-AC8C-2FD010E49E63}" type="presOf" srcId="{0E1AC0B9-BBA8-4FEA-9698-726D2F58D975}" destId="{9393A4AB-2C25-45B9-BB4E-D77D22906DEB}" srcOrd="1" destOrd="0" presId="urn:microsoft.com/office/officeart/2005/8/layout/vProcess5"/>
    <dgm:cxn modelId="{76D4A61E-8A63-4267-A57A-6382E0B34B34}" type="presOf" srcId="{E3193AEF-68EE-4CA3-A3C7-722FBED31977}" destId="{52936BA3-7E78-4A80-BF1E-913CBC589106}" srcOrd="0" destOrd="0" presId="urn:microsoft.com/office/officeart/2005/8/layout/vProcess5"/>
    <dgm:cxn modelId="{995ACC66-E7FF-42A7-99E8-526860E4D8FB}" type="presOf" srcId="{910F2068-469B-416E-955F-E36F28770F52}" destId="{8423764B-46FB-4CE8-ABC9-90EF49CF11C1}" srcOrd="1" destOrd="0" presId="urn:microsoft.com/office/officeart/2005/8/layout/vProcess5"/>
    <dgm:cxn modelId="{ECCB6832-8A14-4BB5-82B9-8B121C5208D3}" type="presOf" srcId="{931A2B0C-5AB0-4E26-A794-23808E2B5133}" destId="{355BAAC1-32BD-4196-ADDF-D22C5A81AB78}" srcOrd="1" destOrd="0" presId="urn:microsoft.com/office/officeart/2005/8/layout/vProcess5"/>
    <dgm:cxn modelId="{C4DD6B29-FBFA-4CEA-AAA3-AEF24097B204}" type="presOf" srcId="{9CC24116-F657-4F78-A9E0-C816F8FC1F09}" destId="{6FCA2495-5532-444A-B071-8E755867FBDB}" srcOrd="0" destOrd="0" presId="urn:microsoft.com/office/officeart/2005/8/layout/vProcess5"/>
    <dgm:cxn modelId="{51150BB3-27DC-49C8-B975-3FB0B95FD39A}" srcId="{9CDF6599-5EDC-4431-8DCF-D92E878C1625}" destId="{931A2B0C-5AB0-4E26-A794-23808E2B5133}" srcOrd="0" destOrd="0" parTransId="{8B1A7353-796C-4437-B697-79C2B008EAAF}" sibTransId="{7BD36E98-A000-4229-8D34-0AABCD8EA95B}"/>
    <dgm:cxn modelId="{EBA149E9-3C67-492B-9546-1A2396F69148}" srcId="{9CDF6599-5EDC-4431-8DCF-D92E878C1625}" destId="{910F2068-469B-416E-955F-E36F28770F52}" srcOrd="3" destOrd="0" parTransId="{0266CFC0-56D9-43E4-AD78-4F2D9EC7B082}" sibTransId="{A0A16B8A-7359-4C5E-9C93-446EBDF031B7}"/>
    <dgm:cxn modelId="{18117981-FA00-4ED0-B53D-731BC75BBA2B}" type="presOf" srcId="{0E1AC0B9-BBA8-4FEA-9698-726D2F58D975}" destId="{EB91B027-C2E8-4320-B645-A220F58D8BC3}" srcOrd="0" destOrd="0" presId="urn:microsoft.com/office/officeart/2005/8/layout/vProcess5"/>
    <dgm:cxn modelId="{9387C9BE-FF2F-466F-A42E-C60B2D8FB951}" type="presOf" srcId="{7BD36E98-A000-4229-8D34-0AABCD8EA95B}" destId="{2D505F4D-894F-4E82-90BF-F5E60CD81CEA}" srcOrd="0" destOrd="0" presId="urn:microsoft.com/office/officeart/2005/8/layout/vProcess5"/>
    <dgm:cxn modelId="{CA0FC211-BD7E-48BD-92AC-07071E2F6DB4}" type="presOf" srcId="{931A2B0C-5AB0-4E26-A794-23808E2B5133}" destId="{5408CAD0-2CC5-4427-B3C0-A65C4F63B0D6}" srcOrd="0" destOrd="0" presId="urn:microsoft.com/office/officeart/2005/8/layout/vProcess5"/>
    <dgm:cxn modelId="{671AEB5E-6430-4D46-9170-A6AFEF568ADB}" type="presOf" srcId="{910F2068-469B-416E-955F-E36F28770F52}" destId="{E71F0D46-8264-41D6-8662-E7B6A951416E}" srcOrd="0" destOrd="0" presId="urn:microsoft.com/office/officeart/2005/8/layout/vProcess5"/>
    <dgm:cxn modelId="{06488D7E-055D-42C8-8BD9-175EC7B75B95}" type="presOf" srcId="{0B49269C-967F-44F6-ADA5-6BF5B3643B4C}" destId="{C02193FA-F31A-45A1-8F0D-4356DAD427B6}" srcOrd="0" destOrd="0" presId="urn:microsoft.com/office/officeart/2005/8/layout/vProcess5"/>
    <dgm:cxn modelId="{A64991E4-1AC6-43FA-AA2E-FEEC713AB39D}" srcId="{9CDF6599-5EDC-4431-8DCF-D92E878C1625}" destId="{0E1AC0B9-BBA8-4FEA-9698-726D2F58D975}" srcOrd="1" destOrd="0" parTransId="{0EF5F03E-5A16-4F4E-A4A7-F2D30AE4C26D}" sibTransId="{E3193AEF-68EE-4CA3-A3C7-722FBED31977}"/>
    <dgm:cxn modelId="{BAEA06FB-A44A-4FB8-8C9B-922F01ADB228}" srcId="{9CDF6599-5EDC-4431-8DCF-D92E878C1625}" destId="{9CC24116-F657-4F78-A9E0-C816F8FC1F09}" srcOrd="2" destOrd="0" parTransId="{8D5760A1-8959-4196-AC0D-30D6AE50EDE6}" sibTransId="{0B49269C-967F-44F6-ADA5-6BF5B3643B4C}"/>
    <dgm:cxn modelId="{698FC7EC-DEF5-4053-8241-A4769107061F}" type="presOf" srcId="{9CDF6599-5EDC-4431-8DCF-D92E878C1625}" destId="{52129A0E-30A8-45EE-823C-2340F4908EDB}" srcOrd="0" destOrd="0" presId="urn:microsoft.com/office/officeart/2005/8/layout/vProcess5"/>
    <dgm:cxn modelId="{2D43D5A1-AA1C-49AA-9CBF-A7C0F4F5FB6C}" type="presParOf" srcId="{52129A0E-30A8-45EE-823C-2340F4908EDB}" destId="{F836FBC9-ADCF-4493-AB78-2E2066369BE2}" srcOrd="0" destOrd="0" presId="urn:microsoft.com/office/officeart/2005/8/layout/vProcess5"/>
    <dgm:cxn modelId="{91357CE7-EC6F-4CB8-89C1-0B85688F003A}" type="presParOf" srcId="{52129A0E-30A8-45EE-823C-2340F4908EDB}" destId="{5408CAD0-2CC5-4427-B3C0-A65C4F63B0D6}" srcOrd="1" destOrd="0" presId="urn:microsoft.com/office/officeart/2005/8/layout/vProcess5"/>
    <dgm:cxn modelId="{D5B52E98-FC65-420F-A224-240EC9066AC2}" type="presParOf" srcId="{52129A0E-30A8-45EE-823C-2340F4908EDB}" destId="{EB91B027-C2E8-4320-B645-A220F58D8BC3}" srcOrd="2" destOrd="0" presId="urn:microsoft.com/office/officeart/2005/8/layout/vProcess5"/>
    <dgm:cxn modelId="{AA7BEBDE-F1AF-4031-9095-2569A865E91D}" type="presParOf" srcId="{52129A0E-30A8-45EE-823C-2340F4908EDB}" destId="{6FCA2495-5532-444A-B071-8E755867FBDB}" srcOrd="3" destOrd="0" presId="urn:microsoft.com/office/officeart/2005/8/layout/vProcess5"/>
    <dgm:cxn modelId="{1675B32A-A562-4555-997F-8A28A68E08DF}" type="presParOf" srcId="{52129A0E-30A8-45EE-823C-2340F4908EDB}" destId="{E71F0D46-8264-41D6-8662-E7B6A951416E}" srcOrd="4" destOrd="0" presId="urn:microsoft.com/office/officeart/2005/8/layout/vProcess5"/>
    <dgm:cxn modelId="{D15D38CB-BE61-4CED-912B-383EAE159265}" type="presParOf" srcId="{52129A0E-30A8-45EE-823C-2340F4908EDB}" destId="{2D505F4D-894F-4E82-90BF-F5E60CD81CEA}" srcOrd="5" destOrd="0" presId="urn:microsoft.com/office/officeart/2005/8/layout/vProcess5"/>
    <dgm:cxn modelId="{9F6A7444-CC45-43A1-BCE5-D3830F62611C}" type="presParOf" srcId="{52129A0E-30A8-45EE-823C-2340F4908EDB}" destId="{52936BA3-7E78-4A80-BF1E-913CBC589106}" srcOrd="6" destOrd="0" presId="urn:microsoft.com/office/officeart/2005/8/layout/vProcess5"/>
    <dgm:cxn modelId="{3C96E18E-2411-48AE-8B6B-EDD775AE3FD4}" type="presParOf" srcId="{52129A0E-30A8-45EE-823C-2340F4908EDB}" destId="{C02193FA-F31A-45A1-8F0D-4356DAD427B6}" srcOrd="7" destOrd="0" presId="urn:microsoft.com/office/officeart/2005/8/layout/vProcess5"/>
    <dgm:cxn modelId="{1EE0A2E4-3918-49CB-B248-1EEFF18AB080}" type="presParOf" srcId="{52129A0E-30A8-45EE-823C-2340F4908EDB}" destId="{355BAAC1-32BD-4196-ADDF-D22C5A81AB78}" srcOrd="8" destOrd="0" presId="urn:microsoft.com/office/officeart/2005/8/layout/vProcess5"/>
    <dgm:cxn modelId="{725ABF67-CE9D-4BAB-B6F4-4C5C8D62ECA6}" type="presParOf" srcId="{52129A0E-30A8-45EE-823C-2340F4908EDB}" destId="{9393A4AB-2C25-45B9-BB4E-D77D22906DEB}" srcOrd="9" destOrd="0" presId="urn:microsoft.com/office/officeart/2005/8/layout/vProcess5"/>
    <dgm:cxn modelId="{B0C3E8B5-03F1-40EC-AD9E-CA8A30EF9738}" type="presParOf" srcId="{52129A0E-30A8-45EE-823C-2340F4908EDB}" destId="{B34239F6-EFAE-4E55-9952-85523F35B4A3}" srcOrd="10" destOrd="0" presId="urn:microsoft.com/office/officeart/2005/8/layout/vProcess5"/>
    <dgm:cxn modelId="{B90EE911-DF0B-4397-B9E3-CB2FECE631E2}" type="presParOf" srcId="{52129A0E-30A8-45EE-823C-2340F4908EDB}" destId="{8423764B-46FB-4CE8-ABC9-90EF49CF11C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B1A23-20EB-4BF2-B086-1CE810F6CAFA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C17ED80-E8F6-4930-90B1-3C2CCFADFF93}">
      <dgm:prSet phldrT="[Text]"/>
      <dgm:spPr/>
      <dgm:t>
        <a:bodyPr/>
        <a:lstStyle/>
        <a:p>
          <a:r>
            <a:rPr lang="en-US" dirty="0"/>
            <a:t>Employee opens case with UCPC requesting personal data change </a:t>
          </a:r>
          <a:r>
            <a:rPr lang="en-US" dirty="0" smtClean="0"/>
            <a:t>                                                                                                  (</a:t>
          </a:r>
          <a:r>
            <a:rPr lang="en-US" dirty="0"/>
            <a:t>see Personal Data Changes Matrix for available transactions).</a:t>
          </a:r>
        </a:p>
      </dgm:t>
    </dgm:pt>
    <dgm:pt modelId="{C77E509C-29C8-44BA-993A-B732C0021B8E}" type="parTrans" cxnId="{BBA13F05-B75E-4D75-B310-FAF754051B0F}">
      <dgm:prSet/>
      <dgm:spPr/>
      <dgm:t>
        <a:bodyPr/>
        <a:lstStyle/>
        <a:p>
          <a:endParaRPr lang="en-US"/>
        </a:p>
      </dgm:t>
    </dgm:pt>
    <dgm:pt modelId="{C3B76111-9BD3-464D-ABFE-6D5F87B94107}" type="sibTrans" cxnId="{BBA13F05-B75E-4D75-B310-FAF754051B0F}">
      <dgm:prSet/>
      <dgm:spPr/>
      <dgm:t>
        <a:bodyPr/>
        <a:lstStyle/>
        <a:p>
          <a:endParaRPr lang="en-US" dirty="0"/>
        </a:p>
      </dgm:t>
    </dgm:pt>
    <dgm:pt modelId="{D567EE6B-2497-4218-BEFC-F8E9440256C4}">
      <dgm:prSet phldrT="[Text]"/>
      <dgm:spPr/>
      <dgm:t>
        <a:bodyPr/>
        <a:lstStyle/>
        <a:p>
          <a:r>
            <a:rPr lang="en-US" dirty="0"/>
            <a:t>The following transactions are verified using SSNVS in UCPC: Legal Name, Date of Birth, Gender, Social Security Number before writing to the database. </a:t>
          </a:r>
        </a:p>
      </dgm:t>
    </dgm:pt>
    <dgm:pt modelId="{D42F97EE-8E4B-438E-BD87-3E72DCF5600A}" type="parTrans" cxnId="{458C3CF9-F0A8-4F0C-8C48-8EAD9E4A733B}">
      <dgm:prSet/>
      <dgm:spPr/>
      <dgm:t>
        <a:bodyPr/>
        <a:lstStyle/>
        <a:p>
          <a:endParaRPr lang="en-US"/>
        </a:p>
      </dgm:t>
    </dgm:pt>
    <dgm:pt modelId="{60B4997C-66C3-4CCB-9289-9321EE7B45B6}" type="sibTrans" cxnId="{458C3CF9-F0A8-4F0C-8C48-8EAD9E4A733B}">
      <dgm:prSet/>
      <dgm:spPr/>
      <dgm:t>
        <a:bodyPr/>
        <a:lstStyle/>
        <a:p>
          <a:endParaRPr lang="en-US" dirty="0"/>
        </a:p>
      </dgm:t>
    </dgm:pt>
    <dgm:pt modelId="{79C86797-5C24-41C0-8AEF-276C0B6986DE}">
      <dgm:prSet phldrT="[Text]"/>
      <dgm:spPr/>
      <dgm:t>
        <a:bodyPr/>
        <a:lstStyle/>
        <a:p>
          <a:r>
            <a:rPr lang="en-US" dirty="0"/>
            <a:t>Requests to update Highest Education Level and Licensures &amp; Certifications are sent to the employee's Transactional Unit for verification and approval. Approval remains at the Location. </a:t>
          </a:r>
        </a:p>
      </dgm:t>
    </dgm:pt>
    <dgm:pt modelId="{0F26E832-4896-417D-999B-BF99C8023E4E}" type="parTrans" cxnId="{7A7B6962-F443-4050-ACBF-AABB354BA4B7}">
      <dgm:prSet/>
      <dgm:spPr/>
      <dgm:t>
        <a:bodyPr/>
        <a:lstStyle/>
        <a:p>
          <a:endParaRPr lang="en-US"/>
        </a:p>
      </dgm:t>
    </dgm:pt>
    <dgm:pt modelId="{8E993434-F39F-499A-A8D9-0D198B1F4E30}" type="sibTrans" cxnId="{7A7B6962-F443-4050-ACBF-AABB354BA4B7}">
      <dgm:prSet/>
      <dgm:spPr/>
      <dgm:t>
        <a:bodyPr/>
        <a:lstStyle/>
        <a:p>
          <a:endParaRPr lang="en-US"/>
        </a:p>
      </dgm:t>
    </dgm:pt>
    <dgm:pt modelId="{859E744B-8CB8-4449-91E0-E81F193DDD0B}" type="pres">
      <dgm:prSet presAssocID="{899B1A23-20EB-4BF2-B086-1CE810F6CA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701F84-C675-4C52-912A-354D85417729}" type="pres">
      <dgm:prSet presAssocID="{899B1A23-20EB-4BF2-B086-1CE810F6CAF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E580E3C-DF3E-4858-B45A-78D57245C1CC}" type="pres">
      <dgm:prSet presAssocID="{899B1A23-20EB-4BF2-B086-1CE810F6CAF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24D8-5C26-40FB-A152-5924BA6BFC0F}" type="pres">
      <dgm:prSet presAssocID="{899B1A23-20EB-4BF2-B086-1CE810F6CAF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DF928-2A73-4089-ABC6-C09934202117}" type="pres">
      <dgm:prSet presAssocID="{899B1A23-20EB-4BF2-B086-1CE810F6CAF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FED73-B6E6-4053-A682-D7B702EFD8EF}" type="pres">
      <dgm:prSet presAssocID="{899B1A23-20EB-4BF2-B086-1CE810F6CAF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5EDB1-1998-4F60-A7F0-54CC173908BA}" type="pres">
      <dgm:prSet presAssocID="{899B1A23-20EB-4BF2-B086-1CE810F6CAF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83DCA-E50F-454C-BD5E-9E0A43F31454}" type="pres">
      <dgm:prSet presAssocID="{899B1A23-20EB-4BF2-B086-1CE810F6CAF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E785E-216A-4D8C-9B4A-BE2D6C011947}" type="pres">
      <dgm:prSet presAssocID="{899B1A23-20EB-4BF2-B086-1CE810F6CAF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0B747-F657-4EA7-A428-4B30697BBAA9}" type="pres">
      <dgm:prSet presAssocID="{899B1A23-20EB-4BF2-B086-1CE810F6CAF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DA6C6-6F1B-49E1-A9A8-6841FAE7014D}" type="presOf" srcId="{79C86797-5C24-41C0-8AEF-276C0B6986DE}" destId="{FF90B747-F657-4EA7-A428-4B30697BBAA9}" srcOrd="1" destOrd="0" presId="urn:microsoft.com/office/officeart/2005/8/layout/vProcess5"/>
    <dgm:cxn modelId="{7A7B6962-F443-4050-ACBF-AABB354BA4B7}" srcId="{899B1A23-20EB-4BF2-B086-1CE810F6CAFA}" destId="{79C86797-5C24-41C0-8AEF-276C0B6986DE}" srcOrd="2" destOrd="0" parTransId="{0F26E832-4896-417D-999B-BF99C8023E4E}" sibTransId="{8E993434-F39F-499A-A8D9-0D198B1F4E30}"/>
    <dgm:cxn modelId="{44FF94AB-57BD-49C2-91D8-031A4A2A3E93}" type="presOf" srcId="{79C86797-5C24-41C0-8AEF-276C0B6986DE}" destId="{0CADF928-2A73-4089-ABC6-C09934202117}" srcOrd="0" destOrd="0" presId="urn:microsoft.com/office/officeart/2005/8/layout/vProcess5"/>
    <dgm:cxn modelId="{B93EC9B3-5261-47E9-BC3C-8EA6F43A51C6}" type="presOf" srcId="{C3B76111-9BD3-464D-ABFE-6D5F87B94107}" destId="{50DFED73-B6E6-4053-A682-D7B702EFD8EF}" srcOrd="0" destOrd="0" presId="urn:microsoft.com/office/officeart/2005/8/layout/vProcess5"/>
    <dgm:cxn modelId="{458C3CF9-F0A8-4F0C-8C48-8EAD9E4A733B}" srcId="{899B1A23-20EB-4BF2-B086-1CE810F6CAFA}" destId="{D567EE6B-2497-4218-BEFC-F8E9440256C4}" srcOrd="1" destOrd="0" parTransId="{D42F97EE-8E4B-438E-BD87-3E72DCF5600A}" sibTransId="{60B4997C-66C3-4CCB-9289-9321EE7B45B6}"/>
    <dgm:cxn modelId="{258EF0DC-FB1E-4C60-A6B2-867E66696F3C}" type="presOf" srcId="{D567EE6B-2497-4218-BEFC-F8E9440256C4}" destId="{155424D8-5C26-40FB-A152-5924BA6BFC0F}" srcOrd="0" destOrd="0" presId="urn:microsoft.com/office/officeart/2005/8/layout/vProcess5"/>
    <dgm:cxn modelId="{ECCEE4CA-C18C-48E1-AD6E-8FDE67D45333}" type="presOf" srcId="{8C17ED80-E8F6-4930-90B1-3C2CCFADFF93}" destId="{1E580E3C-DF3E-4858-B45A-78D57245C1CC}" srcOrd="0" destOrd="0" presId="urn:microsoft.com/office/officeart/2005/8/layout/vProcess5"/>
    <dgm:cxn modelId="{BBA13F05-B75E-4D75-B310-FAF754051B0F}" srcId="{899B1A23-20EB-4BF2-B086-1CE810F6CAFA}" destId="{8C17ED80-E8F6-4930-90B1-3C2CCFADFF93}" srcOrd="0" destOrd="0" parTransId="{C77E509C-29C8-44BA-993A-B732C0021B8E}" sibTransId="{C3B76111-9BD3-464D-ABFE-6D5F87B94107}"/>
    <dgm:cxn modelId="{4284DBD0-D016-4B9D-B594-9094A39170FC}" type="presOf" srcId="{60B4997C-66C3-4CCB-9289-9321EE7B45B6}" destId="{8F55EDB1-1998-4F60-A7F0-54CC173908BA}" srcOrd="0" destOrd="0" presId="urn:microsoft.com/office/officeart/2005/8/layout/vProcess5"/>
    <dgm:cxn modelId="{5B493566-149F-4B85-A29E-8A4ABE86B218}" type="presOf" srcId="{D567EE6B-2497-4218-BEFC-F8E9440256C4}" destId="{B22E785E-216A-4D8C-9B4A-BE2D6C011947}" srcOrd="1" destOrd="0" presId="urn:microsoft.com/office/officeart/2005/8/layout/vProcess5"/>
    <dgm:cxn modelId="{19137F1B-C041-47F0-B573-AA7F29947E61}" type="presOf" srcId="{8C17ED80-E8F6-4930-90B1-3C2CCFADFF93}" destId="{EAB83DCA-E50F-454C-BD5E-9E0A43F31454}" srcOrd="1" destOrd="0" presId="urn:microsoft.com/office/officeart/2005/8/layout/vProcess5"/>
    <dgm:cxn modelId="{45C8E754-CD6A-4F8B-9B41-7C070BD40386}" type="presOf" srcId="{899B1A23-20EB-4BF2-B086-1CE810F6CAFA}" destId="{859E744B-8CB8-4449-91E0-E81F193DDD0B}" srcOrd="0" destOrd="0" presId="urn:microsoft.com/office/officeart/2005/8/layout/vProcess5"/>
    <dgm:cxn modelId="{2752C020-0E9B-43DE-8114-4AEE9CE0D6AE}" type="presParOf" srcId="{859E744B-8CB8-4449-91E0-E81F193DDD0B}" destId="{A5701F84-C675-4C52-912A-354D85417729}" srcOrd="0" destOrd="0" presId="urn:microsoft.com/office/officeart/2005/8/layout/vProcess5"/>
    <dgm:cxn modelId="{3A844B0F-887E-4184-85B2-0CF7BF035438}" type="presParOf" srcId="{859E744B-8CB8-4449-91E0-E81F193DDD0B}" destId="{1E580E3C-DF3E-4858-B45A-78D57245C1CC}" srcOrd="1" destOrd="0" presId="urn:microsoft.com/office/officeart/2005/8/layout/vProcess5"/>
    <dgm:cxn modelId="{AC49FB2A-781C-4786-9D16-976EABD2CC28}" type="presParOf" srcId="{859E744B-8CB8-4449-91E0-E81F193DDD0B}" destId="{155424D8-5C26-40FB-A152-5924BA6BFC0F}" srcOrd="2" destOrd="0" presId="urn:microsoft.com/office/officeart/2005/8/layout/vProcess5"/>
    <dgm:cxn modelId="{74C4583A-5077-463A-BCA4-6D6CC4EB9D2C}" type="presParOf" srcId="{859E744B-8CB8-4449-91E0-E81F193DDD0B}" destId="{0CADF928-2A73-4089-ABC6-C09934202117}" srcOrd="3" destOrd="0" presId="urn:microsoft.com/office/officeart/2005/8/layout/vProcess5"/>
    <dgm:cxn modelId="{40649CCC-E225-4436-AFC6-45D28F0728B0}" type="presParOf" srcId="{859E744B-8CB8-4449-91E0-E81F193DDD0B}" destId="{50DFED73-B6E6-4053-A682-D7B702EFD8EF}" srcOrd="4" destOrd="0" presId="urn:microsoft.com/office/officeart/2005/8/layout/vProcess5"/>
    <dgm:cxn modelId="{A9B2C858-6189-4D92-9650-3ADAF9D6631A}" type="presParOf" srcId="{859E744B-8CB8-4449-91E0-E81F193DDD0B}" destId="{8F55EDB1-1998-4F60-A7F0-54CC173908BA}" srcOrd="5" destOrd="0" presId="urn:microsoft.com/office/officeart/2005/8/layout/vProcess5"/>
    <dgm:cxn modelId="{BD5D34FC-AA78-4421-BDF6-614C242EEE66}" type="presParOf" srcId="{859E744B-8CB8-4449-91E0-E81F193DDD0B}" destId="{EAB83DCA-E50F-454C-BD5E-9E0A43F31454}" srcOrd="6" destOrd="0" presId="urn:microsoft.com/office/officeart/2005/8/layout/vProcess5"/>
    <dgm:cxn modelId="{16E3B514-6653-4046-9FCE-D42A86E34C04}" type="presParOf" srcId="{859E744B-8CB8-4449-91E0-E81F193DDD0B}" destId="{B22E785E-216A-4D8C-9B4A-BE2D6C011947}" srcOrd="7" destOrd="0" presId="urn:microsoft.com/office/officeart/2005/8/layout/vProcess5"/>
    <dgm:cxn modelId="{C402CFA2-90DC-47CF-B6E9-543A76260B95}" type="presParOf" srcId="{859E744B-8CB8-4449-91E0-E81F193DDD0B}" destId="{FF90B747-F657-4EA7-A428-4B30697BBA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039B2-5452-4D85-94AC-FF763165D4B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61CF674-5AE5-45BD-BF31-2691B5D03C91}">
      <dgm:prSet phldrT="[Text]"/>
      <dgm:spPr/>
      <dgm:t>
        <a:bodyPr/>
        <a:lstStyle/>
        <a:p>
          <a:r>
            <a:rPr lang="en-US" dirty="0"/>
            <a:t>Transactional Unit initiates a </a:t>
          </a:r>
          <a:r>
            <a:rPr lang="en-US" dirty="0" smtClean="0"/>
            <a:t>Personal </a:t>
          </a:r>
          <a:r>
            <a:rPr lang="en-US" dirty="0"/>
            <a:t>Data Change Template Transaction request in UCPath (see Personal Data Changes Matrix for available transactions). </a:t>
          </a:r>
        </a:p>
      </dgm:t>
    </dgm:pt>
    <dgm:pt modelId="{37ECD5FD-0127-48FB-B9EB-5D6D523BB2E0}" type="parTrans" cxnId="{D142C5E6-6FF9-4695-A646-651ACDDC751C}">
      <dgm:prSet/>
      <dgm:spPr/>
      <dgm:t>
        <a:bodyPr/>
        <a:lstStyle/>
        <a:p>
          <a:endParaRPr lang="en-US"/>
        </a:p>
      </dgm:t>
    </dgm:pt>
    <dgm:pt modelId="{F5B64AD9-9C98-4A8C-B297-7C58B6CADCF0}" type="sibTrans" cxnId="{D142C5E6-6FF9-4695-A646-651ACDDC751C}">
      <dgm:prSet/>
      <dgm:spPr/>
      <dgm:t>
        <a:bodyPr/>
        <a:lstStyle/>
        <a:p>
          <a:endParaRPr lang="en-US" dirty="0"/>
        </a:p>
      </dgm:t>
    </dgm:pt>
    <dgm:pt modelId="{7E069ED0-D8B5-4BCE-90E0-B6C662AD0460}">
      <dgm:prSet phldrT="[Text]"/>
      <dgm:spPr/>
      <dgm:t>
        <a:bodyPr/>
        <a:lstStyle/>
        <a:p>
          <a:r>
            <a:rPr lang="en-US" dirty="0"/>
            <a:t>All Template Transactions are reviewed (AWE) by the Shared Services Center for compliance. Veteran Status, Highest Education Level, Ethic Groups, Home/Mailing Address, Phone </a:t>
          </a:r>
          <a:r>
            <a:rPr lang="en-US" dirty="0" smtClean="0"/>
            <a:t>Numbers, </a:t>
          </a:r>
          <a:r>
            <a:rPr lang="en-US" dirty="0"/>
            <a:t>and Email Addresses are approved at the location and write directly to the database after AWE approval. </a:t>
          </a:r>
        </a:p>
      </dgm:t>
    </dgm:pt>
    <dgm:pt modelId="{E71A3058-7CB3-4767-A2D3-6194CCF71F46}" type="parTrans" cxnId="{0F565E9F-68B6-45F9-BCC8-87C5D0FD0D8D}">
      <dgm:prSet/>
      <dgm:spPr/>
      <dgm:t>
        <a:bodyPr/>
        <a:lstStyle/>
        <a:p>
          <a:endParaRPr lang="en-US"/>
        </a:p>
      </dgm:t>
    </dgm:pt>
    <dgm:pt modelId="{81E7F190-8B14-46FF-B165-5ADF90A2E887}" type="sibTrans" cxnId="{0F565E9F-68B6-45F9-BCC8-87C5D0FD0D8D}">
      <dgm:prSet/>
      <dgm:spPr/>
      <dgm:t>
        <a:bodyPr/>
        <a:lstStyle/>
        <a:p>
          <a:endParaRPr lang="en-US" dirty="0"/>
        </a:p>
      </dgm:t>
    </dgm:pt>
    <dgm:pt modelId="{12491D5B-6D08-407C-9E38-4A22F9FC59CD}">
      <dgm:prSet phldrT="[Text]"/>
      <dgm:spPr/>
      <dgm:t>
        <a:bodyPr/>
        <a:lstStyle/>
        <a:p>
          <a:r>
            <a:rPr lang="en-US" dirty="0"/>
            <a:t>The following transactions are </a:t>
          </a:r>
          <a:r>
            <a:rPr lang="en-US" dirty="0" smtClean="0"/>
            <a:t>forwarded </a:t>
          </a:r>
          <a:r>
            <a:rPr lang="en-US" dirty="0"/>
            <a:t>to UCPC for review and SSNVS check: Legal Name, Date of Birth, Gender, Social Security Number. </a:t>
          </a:r>
        </a:p>
      </dgm:t>
    </dgm:pt>
    <dgm:pt modelId="{B843B622-4D8E-40B4-8E95-FFF631E6C9E7}" type="parTrans" cxnId="{96E38FC6-7CBE-4269-8A47-1309D8A91F07}">
      <dgm:prSet/>
      <dgm:spPr/>
      <dgm:t>
        <a:bodyPr/>
        <a:lstStyle/>
        <a:p>
          <a:endParaRPr lang="en-US"/>
        </a:p>
      </dgm:t>
    </dgm:pt>
    <dgm:pt modelId="{F43797DF-D3DA-4BE2-ABD1-E6720EBC8736}" type="sibTrans" cxnId="{96E38FC6-7CBE-4269-8A47-1309D8A91F07}">
      <dgm:prSet/>
      <dgm:spPr/>
      <dgm:t>
        <a:bodyPr/>
        <a:lstStyle/>
        <a:p>
          <a:endParaRPr lang="en-US"/>
        </a:p>
      </dgm:t>
    </dgm:pt>
    <dgm:pt modelId="{A26955B5-3B24-475B-807F-CA67BE464B7A}" type="pres">
      <dgm:prSet presAssocID="{406039B2-5452-4D85-94AC-FF763165D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11156-7F36-4606-A14F-E8B6651000F0}" type="pres">
      <dgm:prSet presAssocID="{406039B2-5452-4D85-94AC-FF763165D4B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544A09A-BFE8-41C7-8387-4850342D5681}" type="pres">
      <dgm:prSet presAssocID="{406039B2-5452-4D85-94AC-FF763165D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39418-DD4E-4BE9-AED5-76012A338187}" type="pres">
      <dgm:prSet presAssocID="{406039B2-5452-4D85-94AC-FF763165D4B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15711-74E5-464E-9DB6-4F1B25AC74B3}" type="pres">
      <dgm:prSet presAssocID="{406039B2-5452-4D85-94AC-FF763165D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7FEDE-27F0-4429-AB81-7F272F0E4607}" type="pres">
      <dgm:prSet presAssocID="{406039B2-5452-4D85-94AC-FF763165D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F5DF1-9030-4B34-84F3-A5FE59FD9DBD}" type="pres">
      <dgm:prSet presAssocID="{406039B2-5452-4D85-94AC-FF763165D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2E1B7-516F-45AA-8D48-91955A2775BA}" type="pres">
      <dgm:prSet presAssocID="{406039B2-5452-4D85-94AC-FF763165D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B61F2-1572-461B-87FB-77CC887A00AB}" type="pres">
      <dgm:prSet presAssocID="{406039B2-5452-4D85-94AC-FF763165D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36A0A-F330-41B3-8AF0-6EE2F835D01D}" type="pres">
      <dgm:prSet presAssocID="{406039B2-5452-4D85-94AC-FF763165D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DB6E3-0103-4E4D-801D-319E4AF9B3FA}" type="presOf" srcId="{7E069ED0-D8B5-4BCE-90E0-B6C662AD0460}" destId="{1E439418-DD4E-4BE9-AED5-76012A338187}" srcOrd="0" destOrd="0" presId="urn:microsoft.com/office/officeart/2005/8/layout/vProcess5"/>
    <dgm:cxn modelId="{96E38FC6-7CBE-4269-8A47-1309D8A91F07}" srcId="{406039B2-5452-4D85-94AC-FF763165D4B6}" destId="{12491D5B-6D08-407C-9E38-4A22F9FC59CD}" srcOrd="2" destOrd="0" parTransId="{B843B622-4D8E-40B4-8E95-FFF631E6C9E7}" sibTransId="{F43797DF-D3DA-4BE2-ABD1-E6720EBC8736}"/>
    <dgm:cxn modelId="{6D021108-EF1A-4FF0-9C4F-A0C17D126894}" type="presOf" srcId="{961CF674-5AE5-45BD-BF31-2691B5D03C91}" destId="{F544A09A-BFE8-41C7-8387-4850342D5681}" srcOrd="0" destOrd="0" presId="urn:microsoft.com/office/officeart/2005/8/layout/vProcess5"/>
    <dgm:cxn modelId="{9EC1B25A-AFDF-4AC6-9F57-658FB2DB9ABD}" type="presOf" srcId="{7E069ED0-D8B5-4BCE-90E0-B6C662AD0460}" destId="{B85B61F2-1572-461B-87FB-77CC887A00AB}" srcOrd="1" destOrd="0" presId="urn:microsoft.com/office/officeart/2005/8/layout/vProcess5"/>
    <dgm:cxn modelId="{D142C5E6-6FF9-4695-A646-651ACDDC751C}" srcId="{406039B2-5452-4D85-94AC-FF763165D4B6}" destId="{961CF674-5AE5-45BD-BF31-2691B5D03C91}" srcOrd="0" destOrd="0" parTransId="{37ECD5FD-0127-48FB-B9EB-5D6D523BB2E0}" sibTransId="{F5B64AD9-9C98-4A8C-B297-7C58B6CADCF0}"/>
    <dgm:cxn modelId="{422BFF1D-7399-4BBA-A471-ED71AA23B68E}" type="presOf" srcId="{406039B2-5452-4D85-94AC-FF763165D4B6}" destId="{A26955B5-3B24-475B-807F-CA67BE464B7A}" srcOrd="0" destOrd="0" presId="urn:microsoft.com/office/officeart/2005/8/layout/vProcess5"/>
    <dgm:cxn modelId="{0F565E9F-68B6-45F9-BCC8-87C5D0FD0D8D}" srcId="{406039B2-5452-4D85-94AC-FF763165D4B6}" destId="{7E069ED0-D8B5-4BCE-90E0-B6C662AD0460}" srcOrd="1" destOrd="0" parTransId="{E71A3058-7CB3-4767-A2D3-6194CCF71F46}" sibTransId="{81E7F190-8B14-46FF-B165-5ADF90A2E887}"/>
    <dgm:cxn modelId="{AE01E0E7-C67A-44DC-B749-8F0A45EDFFAA}" type="presOf" srcId="{12491D5B-6D08-407C-9E38-4A22F9FC59CD}" destId="{EDC36A0A-F330-41B3-8AF0-6EE2F835D01D}" srcOrd="1" destOrd="0" presId="urn:microsoft.com/office/officeart/2005/8/layout/vProcess5"/>
    <dgm:cxn modelId="{C517D962-782F-478F-B822-D079D0596FCF}" type="presOf" srcId="{F5B64AD9-9C98-4A8C-B297-7C58B6CADCF0}" destId="{1087FEDE-27F0-4429-AB81-7F272F0E4607}" srcOrd="0" destOrd="0" presId="urn:microsoft.com/office/officeart/2005/8/layout/vProcess5"/>
    <dgm:cxn modelId="{76678D1B-382C-4D44-9E91-5B6237225344}" type="presOf" srcId="{81E7F190-8B14-46FF-B165-5ADF90A2E887}" destId="{F41F5DF1-9030-4B34-84F3-A5FE59FD9DBD}" srcOrd="0" destOrd="0" presId="urn:microsoft.com/office/officeart/2005/8/layout/vProcess5"/>
    <dgm:cxn modelId="{074E65C7-9731-4168-9D39-C63D0404C73D}" type="presOf" srcId="{12491D5B-6D08-407C-9E38-4A22F9FC59CD}" destId="{94915711-74E5-464E-9DB6-4F1B25AC74B3}" srcOrd="0" destOrd="0" presId="urn:microsoft.com/office/officeart/2005/8/layout/vProcess5"/>
    <dgm:cxn modelId="{0E188A4C-F90F-41E5-AAF1-8E60773259FD}" type="presOf" srcId="{961CF674-5AE5-45BD-BF31-2691B5D03C91}" destId="{1232E1B7-516F-45AA-8D48-91955A2775BA}" srcOrd="1" destOrd="0" presId="urn:microsoft.com/office/officeart/2005/8/layout/vProcess5"/>
    <dgm:cxn modelId="{48B46C2A-D129-4233-A656-E2DE8BD21A0C}" type="presParOf" srcId="{A26955B5-3B24-475B-807F-CA67BE464B7A}" destId="{0E511156-7F36-4606-A14F-E8B6651000F0}" srcOrd="0" destOrd="0" presId="urn:microsoft.com/office/officeart/2005/8/layout/vProcess5"/>
    <dgm:cxn modelId="{AEA555B9-9B66-4D4D-94F8-FF79A8B254A0}" type="presParOf" srcId="{A26955B5-3B24-475B-807F-CA67BE464B7A}" destId="{F544A09A-BFE8-41C7-8387-4850342D5681}" srcOrd="1" destOrd="0" presId="urn:microsoft.com/office/officeart/2005/8/layout/vProcess5"/>
    <dgm:cxn modelId="{F5616823-D09E-441D-90A0-DBEA1B345CB4}" type="presParOf" srcId="{A26955B5-3B24-475B-807F-CA67BE464B7A}" destId="{1E439418-DD4E-4BE9-AED5-76012A338187}" srcOrd="2" destOrd="0" presId="urn:microsoft.com/office/officeart/2005/8/layout/vProcess5"/>
    <dgm:cxn modelId="{1D8DE1AF-7DBF-4AE5-B67D-9880657AECA1}" type="presParOf" srcId="{A26955B5-3B24-475B-807F-CA67BE464B7A}" destId="{94915711-74E5-464E-9DB6-4F1B25AC74B3}" srcOrd="3" destOrd="0" presId="urn:microsoft.com/office/officeart/2005/8/layout/vProcess5"/>
    <dgm:cxn modelId="{01220F79-9D47-4D01-998B-9A7F3D90EBE2}" type="presParOf" srcId="{A26955B5-3B24-475B-807F-CA67BE464B7A}" destId="{1087FEDE-27F0-4429-AB81-7F272F0E4607}" srcOrd="4" destOrd="0" presId="urn:microsoft.com/office/officeart/2005/8/layout/vProcess5"/>
    <dgm:cxn modelId="{50749DC4-A40E-4F16-B899-D3027458436F}" type="presParOf" srcId="{A26955B5-3B24-475B-807F-CA67BE464B7A}" destId="{F41F5DF1-9030-4B34-84F3-A5FE59FD9DBD}" srcOrd="5" destOrd="0" presId="urn:microsoft.com/office/officeart/2005/8/layout/vProcess5"/>
    <dgm:cxn modelId="{62886AEC-26F3-414B-833F-AE326CDE638A}" type="presParOf" srcId="{A26955B5-3B24-475B-807F-CA67BE464B7A}" destId="{1232E1B7-516F-45AA-8D48-91955A2775BA}" srcOrd="6" destOrd="0" presId="urn:microsoft.com/office/officeart/2005/8/layout/vProcess5"/>
    <dgm:cxn modelId="{EF72D95C-4017-446B-A291-C0A2E9ECC42F}" type="presParOf" srcId="{A26955B5-3B24-475B-807F-CA67BE464B7A}" destId="{B85B61F2-1572-461B-87FB-77CC887A00AB}" srcOrd="7" destOrd="0" presId="urn:microsoft.com/office/officeart/2005/8/layout/vProcess5"/>
    <dgm:cxn modelId="{95B74873-15DD-4094-95F2-526AD3E11409}" type="presParOf" srcId="{A26955B5-3B24-475B-807F-CA67BE464B7A}" destId="{EDC36A0A-F330-41B3-8AF0-6EE2F835D0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039B2-5452-4D85-94AC-FF763165D4B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61CF674-5AE5-45BD-BF31-2691B5D03C91}">
      <dgm:prSet phldrT="[Text]"/>
      <dgm:spPr/>
      <dgm:t>
        <a:bodyPr/>
        <a:lstStyle/>
        <a:p>
          <a:endParaRPr lang="en-US" dirty="0"/>
        </a:p>
      </dgm:t>
    </dgm:pt>
    <dgm:pt modelId="{37ECD5FD-0127-48FB-B9EB-5D6D523BB2E0}" type="parTrans" cxnId="{D142C5E6-6FF9-4695-A646-651ACDDC751C}">
      <dgm:prSet/>
      <dgm:spPr/>
      <dgm:t>
        <a:bodyPr/>
        <a:lstStyle/>
        <a:p>
          <a:endParaRPr lang="en-US"/>
        </a:p>
      </dgm:t>
    </dgm:pt>
    <dgm:pt modelId="{F5B64AD9-9C98-4A8C-B297-7C58B6CADCF0}" type="sibTrans" cxnId="{D142C5E6-6FF9-4695-A646-651ACDDC751C}">
      <dgm:prSet/>
      <dgm:spPr/>
      <dgm:t>
        <a:bodyPr/>
        <a:lstStyle/>
        <a:p>
          <a:endParaRPr lang="en-US" dirty="0"/>
        </a:p>
      </dgm:t>
    </dgm:pt>
    <dgm:pt modelId="{7E069ED0-D8B5-4BCE-90E0-B6C662AD0460}">
      <dgm:prSet phldrT="[Text]"/>
      <dgm:spPr/>
      <dgm:t>
        <a:bodyPr/>
        <a:lstStyle/>
        <a:p>
          <a:endParaRPr lang="en-US" dirty="0"/>
        </a:p>
      </dgm:t>
    </dgm:pt>
    <dgm:pt modelId="{E71A3058-7CB3-4767-A2D3-6194CCF71F46}" type="parTrans" cxnId="{0F565E9F-68B6-45F9-BCC8-87C5D0FD0D8D}">
      <dgm:prSet/>
      <dgm:spPr/>
      <dgm:t>
        <a:bodyPr/>
        <a:lstStyle/>
        <a:p>
          <a:endParaRPr lang="en-US"/>
        </a:p>
      </dgm:t>
    </dgm:pt>
    <dgm:pt modelId="{81E7F190-8B14-46FF-B165-5ADF90A2E887}" type="sibTrans" cxnId="{0F565E9F-68B6-45F9-BCC8-87C5D0FD0D8D}">
      <dgm:prSet/>
      <dgm:spPr/>
      <dgm:t>
        <a:bodyPr/>
        <a:lstStyle/>
        <a:p>
          <a:endParaRPr lang="en-US"/>
        </a:p>
      </dgm:t>
    </dgm:pt>
    <dgm:pt modelId="{A26955B5-3B24-475B-807F-CA67BE464B7A}" type="pres">
      <dgm:prSet presAssocID="{406039B2-5452-4D85-94AC-FF763165D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11156-7F36-4606-A14F-E8B6651000F0}" type="pres">
      <dgm:prSet presAssocID="{406039B2-5452-4D85-94AC-FF763165D4B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C857643B-8471-4B49-A05C-E8BD3B39562C}" type="pres">
      <dgm:prSet presAssocID="{406039B2-5452-4D85-94AC-FF763165D4B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3A0D7-F60B-4308-80E8-8183172166E2}" type="pres">
      <dgm:prSet presAssocID="{406039B2-5452-4D85-94AC-FF763165D4B6}" presName="TwoNodes_2" presStyleLbl="node1" presStyleIdx="1" presStyleCnt="2" custLinFactNeighborX="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CA88-4006-46CA-9B83-9ECBC00494E1}" type="pres">
      <dgm:prSet presAssocID="{406039B2-5452-4D85-94AC-FF763165D4B6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64A02-BC5A-47CF-9FD3-D64CA4462CE0}" type="pres">
      <dgm:prSet presAssocID="{406039B2-5452-4D85-94AC-FF763165D4B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8607C-FC09-406F-94D0-2438E84C2FAE}" type="pres">
      <dgm:prSet presAssocID="{406039B2-5452-4D85-94AC-FF763165D4B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2C5E6-6FF9-4695-A646-651ACDDC751C}" srcId="{406039B2-5452-4D85-94AC-FF763165D4B6}" destId="{961CF674-5AE5-45BD-BF31-2691B5D03C91}" srcOrd="0" destOrd="0" parTransId="{37ECD5FD-0127-48FB-B9EB-5D6D523BB2E0}" sibTransId="{F5B64AD9-9C98-4A8C-B297-7C58B6CADCF0}"/>
    <dgm:cxn modelId="{FF436D44-A515-4B6B-B824-647A55873DF0}" type="presOf" srcId="{F5B64AD9-9C98-4A8C-B297-7C58B6CADCF0}" destId="{E12DCA88-4006-46CA-9B83-9ECBC00494E1}" srcOrd="0" destOrd="0" presId="urn:microsoft.com/office/officeart/2005/8/layout/vProcess5"/>
    <dgm:cxn modelId="{53314D77-413B-40FA-B7FA-657757556E54}" type="presOf" srcId="{961CF674-5AE5-45BD-BF31-2691B5D03C91}" destId="{C857643B-8471-4B49-A05C-E8BD3B39562C}" srcOrd="0" destOrd="0" presId="urn:microsoft.com/office/officeart/2005/8/layout/vProcess5"/>
    <dgm:cxn modelId="{1865A683-07C2-4895-875F-F86026593866}" type="presOf" srcId="{7E069ED0-D8B5-4BCE-90E0-B6C662AD0460}" destId="{7373A0D7-F60B-4308-80E8-8183172166E2}" srcOrd="0" destOrd="0" presId="urn:microsoft.com/office/officeart/2005/8/layout/vProcess5"/>
    <dgm:cxn modelId="{422BFF1D-7399-4BBA-A471-ED71AA23B68E}" type="presOf" srcId="{406039B2-5452-4D85-94AC-FF763165D4B6}" destId="{A26955B5-3B24-475B-807F-CA67BE464B7A}" srcOrd="0" destOrd="0" presId="urn:microsoft.com/office/officeart/2005/8/layout/vProcess5"/>
    <dgm:cxn modelId="{06122FEC-58CB-42F3-A125-B0EDBEB986B2}" type="presOf" srcId="{7E069ED0-D8B5-4BCE-90E0-B6C662AD0460}" destId="{C118607C-FC09-406F-94D0-2438E84C2FAE}" srcOrd="1" destOrd="0" presId="urn:microsoft.com/office/officeart/2005/8/layout/vProcess5"/>
    <dgm:cxn modelId="{0F565E9F-68B6-45F9-BCC8-87C5D0FD0D8D}" srcId="{406039B2-5452-4D85-94AC-FF763165D4B6}" destId="{7E069ED0-D8B5-4BCE-90E0-B6C662AD0460}" srcOrd="1" destOrd="0" parTransId="{E71A3058-7CB3-4767-A2D3-6194CCF71F46}" sibTransId="{81E7F190-8B14-46FF-B165-5ADF90A2E887}"/>
    <dgm:cxn modelId="{B763287D-3857-4344-A00D-5F486BB9BC33}" type="presOf" srcId="{961CF674-5AE5-45BD-BF31-2691B5D03C91}" destId="{C0964A02-BC5A-47CF-9FD3-D64CA4462CE0}" srcOrd="1" destOrd="0" presId="urn:microsoft.com/office/officeart/2005/8/layout/vProcess5"/>
    <dgm:cxn modelId="{48B46C2A-D129-4233-A656-E2DE8BD21A0C}" type="presParOf" srcId="{A26955B5-3B24-475B-807F-CA67BE464B7A}" destId="{0E511156-7F36-4606-A14F-E8B6651000F0}" srcOrd="0" destOrd="0" presId="urn:microsoft.com/office/officeart/2005/8/layout/vProcess5"/>
    <dgm:cxn modelId="{6F855546-9625-4639-86D9-F11EDCFB0B5F}" type="presParOf" srcId="{A26955B5-3B24-475B-807F-CA67BE464B7A}" destId="{C857643B-8471-4B49-A05C-E8BD3B39562C}" srcOrd="1" destOrd="0" presId="urn:microsoft.com/office/officeart/2005/8/layout/vProcess5"/>
    <dgm:cxn modelId="{FF52B5AF-0D67-4C1A-8614-0112E89AB2B9}" type="presParOf" srcId="{A26955B5-3B24-475B-807F-CA67BE464B7A}" destId="{7373A0D7-F60B-4308-80E8-8183172166E2}" srcOrd="2" destOrd="0" presId="urn:microsoft.com/office/officeart/2005/8/layout/vProcess5"/>
    <dgm:cxn modelId="{FBB699E5-6498-4CCF-8014-51B6DE1E6241}" type="presParOf" srcId="{A26955B5-3B24-475B-807F-CA67BE464B7A}" destId="{E12DCA88-4006-46CA-9B83-9ECBC00494E1}" srcOrd="3" destOrd="0" presId="urn:microsoft.com/office/officeart/2005/8/layout/vProcess5"/>
    <dgm:cxn modelId="{95F7104A-8346-4FA6-A98E-F17958DD22E3}" type="presParOf" srcId="{A26955B5-3B24-475B-807F-CA67BE464B7A}" destId="{C0964A02-BC5A-47CF-9FD3-D64CA4462CE0}" srcOrd="4" destOrd="0" presId="urn:microsoft.com/office/officeart/2005/8/layout/vProcess5"/>
    <dgm:cxn modelId="{A9F46EBA-A689-40ED-93F3-5A6452103579}" type="presParOf" srcId="{A26955B5-3B24-475B-807F-CA67BE464B7A}" destId="{C118607C-FC09-406F-94D0-2438E84C2FA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20BBA-8A5E-4F79-ACBF-F14E9B06D7DC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EA69ACB-D96B-4E47-B631-543EA148CA9F}">
      <dgm:prSet phldrT="[Text]" custT="1"/>
      <dgm:spPr/>
      <dgm:t>
        <a:bodyPr/>
        <a:lstStyle/>
        <a:p>
          <a:r>
            <a:rPr lang="en-US" sz="2000" spc="-5" smtClean="0">
              <a:latin typeface="Arial"/>
              <a:cs typeface="Arial"/>
            </a:rPr>
            <a:t>Emergency</a:t>
          </a:r>
          <a:r>
            <a:rPr lang="en-US" sz="2000" spc="-25" smtClean="0">
              <a:latin typeface="Arial"/>
              <a:cs typeface="Arial"/>
            </a:rPr>
            <a:t> </a:t>
          </a:r>
          <a:r>
            <a:rPr lang="en-US" sz="2000" spc="-5" smtClean="0">
              <a:latin typeface="Arial"/>
              <a:cs typeface="Arial"/>
            </a:rPr>
            <a:t>Contacts</a:t>
          </a:r>
          <a:endParaRPr lang="en-US" sz="2000"/>
        </a:p>
      </dgm:t>
    </dgm:pt>
    <dgm:pt modelId="{6A47C812-C707-4652-9CD2-5800FA478E13}" type="parTrans" cxnId="{A9744DC0-3A0B-4EE9-9957-13A1CE7BA07E}">
      <dgm:prSet/>
      <dgm:spPr/>
      <dgm:t>
        <a:bodyPr/>
        <a:lstStyle/>
        <a:p>
          <a:endParaRPr lang="en-US" sz="2000"/>
        </a:p>
      </dgm:t>
    </dgm:pt>
    <dgm:pt modelId="{C83C0DB0-CA4D-44FF-9716-6CE470C8EEDF}" type="sibTrans" cxnId="{A9744DC0-3A0B-4EE9-9957-13A1CE7BA07E}">
      <dgm:prSet/>
      <dgm:spPr/>
      <dgm:t>
        <a:bodyPr/>
        <a:lstStyle/>
        <a:p>
          <a:endParaRPr lang="en-US" sz="2000"/>
        </a:p>
      </dgm:t>
    </dgm:pt>
    <dgm:pt modelId="{81F90F03-E22A-442B-95CE-88E540BEEC4A}">
      <dgm:prSet custT="1"/>
      <dgm:spPr/>
      <dgm:t>
        <a:bodyPr/>
        <a:lstStyle/>
        <a:p>
          <a:r>
            <a:rPr lang="en-US" sz="2000" spc="-5" dirty="0" smtClean="0">
              <a:latin typeface="Arial"/>
              <a:cs typeface="Arial"/>
            </a:rPr>
            <a:t>Additional</a:t>
          </a:r>
          <a:r>
            <a:rPr lang="en-US" sz="2000" spc="-60" dirty="0" smtClean="0">
              <a:latin typeface="Arial"/>
              <a:cs typeface="Arial"/>
            </a:rPr>
            <a:t> </a:t>
          </a:r>
          <a:r>
            <a:rPr lang="en-US" sz="2000" spc="-5" dirty="0" smtClean="0">
              <a:latin typeface="Arial"/>
              <a:cs typeface="Arial"/>
            </a:rPr>
            <a:t>Names</a:t>
          </a:r>
          <a:endParaRPr lang="en-US" sz="2000" spc="-5" dirty="0">
            <a:latin typeface="Arial"/>
            <a:cs typeface="Arial"/>
          </a:endParaRPr>
        </a:p>
      </dgm:t>
    </dgm:pt>
    <dgm:pt modelId="{81904D85-8A56-447B-83F1-601D04B43B55}" type="parTrans" cxnId="{3B84D9B9-FA75-4AA0-904E-067C499955F5}">
      <dgm:prSet/>
      <dgm:spPr/>
      <dgm:t>
        <a:bodyPr/>
        <a:lstStyle/>
        <a:p>
          <a:endParaRPr lang="en-US" sz="2000"/>
        </a:p>
      </dgm:t>
    </dgm:pt>
    <dgm:pt modelId="{20947FCD-BC78-4F16-95A4-F3895377F223}" type="sibTrans" cxnId="{3B84D9B9-FA75-4AA0-904E-067C499955F5}">
      <dgm:prSet/>
      <dgm:spPr/>
      <dgm:t>
        <a:bodyPr/>
        <a:lstStyle/>
        <a:p>
          <a:endParaRPr lang="en-US" sz="2000"/>
        </a:p>
      </dgm:t>
    </dgm:pt>
    <dgm:pt modelId="{4729C7CA-4FF0-44B2-AAE0-30260DBAACE8}">
      <dgm:prSet custT="1"/>
      <dgm:spPr/>
      <dgm:t>
        <a:bodyPr/>
        <a:lstStyle/>
        <a:p>
          <a:r>
            <a:rPr lang="en-US" sz="2000" spc="-5" dirty="0" smtClean="0">
              <a:latin typeface="Arial"/>
              <a:cs typeface="Arial"/>
            </a:rPr>
            <a:t>Security Clearance </a:t>
          </a:r>
          <a:endParaRPr lang="en-US" sz="2000" dirty="0">
            <a:latin typeface="Arial"/>
            <a:cs typeface="Arial"/>
          </a:endParaRPr>
        </a:p>
      </dgm:t>
    </dgm:pt>
    <dgm:pt modelId="{C4218BE1-1827-4D6E-A5E0-928B507543A8}" type="parTrans" cxnId="{E2F90CE3-7996-46F4-BFB0-293A79334C94}">
      <dgm:prSet/>
      <dgm:spPr/>
      <dgm:t>
        <a:bodyPr/>
        <a:lstStyle/>
        <a:p>
          <a:endParaRPr lang="en-US" sz="2000"/>
        </a:p>
      </dgm:t>
    </dgm:pt>
    <dgm:pt modelId="{4AC5D08A-C18E-4002-B56A-63DAB434F8DA}" type="sibTrans" cxnId="{E2F90CE3-7996-46F4-BFB0-293A79334C94}">
      <dgm:prSet/>
      <dgm:spPr/>
      <dgm:t>
        <a:bodyPr/>
        <a:lstStyle/>
        <a:p>
          <a:endParaRPr lang="en-US" sz="2000"/>
        </a:p>
      </dgm:t>
    </dgm:pt>
    <dgm:pt modelId="{C5D9CFC5-853D-463F-9998-0C021C808DAE}" type="pres">
      <dgm:prSet presAssocID="{30620BBA-8A5E-4F79-ACBF-F14E9B06D7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BC6E6-D70A-4FCD-95A8-9360EB793D54}" type="pres">
      <dgm:prSet presAssocID="{FEA69ACB-D96B-4E47-B631-543EA148CA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0B01B-E1D2-479E-AB04-AA91CE3531D2}" type="pres">
      <dgm:prSet presAssocID="{C83C0DB0-CA4D-44FF-9716-6CE470C8EEDF}" presName="sibTrans" presStyleCnt="0"/>
      <dgm:spPr/>
    </dgm:pt>
    <dgm:pt modelId="{983732E8-CF7F-4F10-B479-86D04DC9F5C4}" type="pres">
      <dgm:prSet presAssocID="{81F90F03-E22A-442B-95CE-88E540BEEC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2A8E3-ED8D-4293-938A-540BA2EDE720}" type="pres">
      <dgm:prSet presAssocID="{20947FCD-BC78-4F16-95A4-F3895377F223}" presName="sibTrans" presStyleCnt="0"/>
      <dgm:spPr/>
    </dgm:pt>
    <dgm:pt modelId="{49DACA47-1A5A-476E-9272-C1A177A44232}" type="pres">
      <dgm:prSet presAssocID="{4729C7CA-4FF0-44B2-AAE0-30260DBAAC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747C7-B5FD-4C0B-BD01-5D179A3BC9C1}" type="presOf" srcId="{FEA69ACB-D96B-4E47-B631-543EA148CA9F}" destId="{F6CBC6E6-D70A-4FCD-95A8-9360EB793D54}" srcOrd="0" destOrd="0" presId="urn:microsoft.com/office/officeart/2005/8/layout/default"/>
    <dgm:cxn modelId="{E3BA26DF-372E-4FD3-88E5-230C952AFEAB}" type="presOf" srcId="{81F90F03-E22A-442B-95CE-88E540BEEC4A}" destId="{983732E8-CF7F-4F10-B479-86D04DC9F5C4}" srcOrd="0" destOrd="0" presId="urn:microsoft.com/office/officeart/2005/8/layout/default"/>
    <dgm:cxn modelId="{3B84D9B9-FA75-4AA0-904E-067C499955F5}" srcId="{30620BBA-8A5E-4F79-ACBF-F14E9B06D7DC}" destId="{81F90F03-E22A-442B-95CE-88E540BEEC4A}" srcOrd="1" destOrd="0" parTransId="{81904D85-8A56-447B-83F1-601D04B43B55}" sibTransId="{20947FCD-BC78-4F16-95A4-F3895377F223}"/>
    <dgm:cxn modelId="{A9744DC0-3A0B-4EE9-9957-13A1CE7BA07E}" srcId="{30620BBA-8A5E-4F79-ACBF-F14E9B06D7DC}" destId="{FEA69ACB-D96B-4E47-B631-543EA148CA9F}" srcOrd="0" destOrd="0" parTransId="{6A47C812-C707-4652-9CD2-5800FA478E13}" sibTransId="{C83C0DB0-CA4D-44FF-9716-6CE470C8EEDF}"/>
    <dgm:cxn modelId="{21DFD049-B86F-4BF9-950B-5F10814D36FC}" type="presOf" srcId="{30620BBA-8A5E-4F79-ACBF-F14E9B06D7DC}" destId="{C5D9CFC5-853D-463F-9998-0C021C808DAE}" srcOrd="0" destOrd="0" presId="urn:microsoft.com/office/officeart/2005/8/layout/default"/>
    <dgm:cxn modelId="{E2F90CE3-7996-46F4-BFB0-293A79334C94}" srcId="{30620BBA-8A5E-4F79-ACBF-F14E9B06D7DC}" destId="{4729C7CA-4FF0-44B2-AAE0-30260DBAACE8}" srcOrd="2" destOrd="0" parTransId="{C4218BE1-1827-4D6E-A5E0-928B507543A8}" sibTransId="{4AC5D08A-C18E-4002-B56A-63DAB434F8DA}"/>
    <dgm:cxn modelId="{8393F077-0483-4F6C-9644-4E20F78A6538}" type="presOf" srcId="{4729C7CA-4FF0-44B2-AAE0-30260DBAACE8}" destId="{49DACA47-1A5A-476E-9272-C1A177A44232}" srcOrd="0" destOrd="0" presId="urn:microsoft.com/office/officeart/2005/8/layout/default"/>
    <dgm:cxn modelId="{41E457D3-DFCC-4654-82CD-1BAE9C205C27}" type="presParOf" srcId="{C5D9CFC5-853D-463F-9998-0C021C808DAE}" destId="{F6CBC6E6-D70A-4FCD-95A8-9360EB793D54}" srcOrd="0" destOrd="0" presId="urn:microsoft.com/office/officeart/2005/8/layout/default"/>
    <dgm:cxn modelId="{1CC95C75-4811-458B-B522-DB619A0FF36C}" type="presParOf" srcId="{C5D9CFC5-853D-463F-9998-0C021C808DAE}" destId="{14A0B01B-E1D2-479E-AB04-AA91CE3531D2}" srcOrd="1" destOrd="0" presId="urn:microsoft.com/office/officeart/2005/8/layout/default"/>
    <dgm:cxn modelId="{6468A007-20C3-4C91-804B-4B4A4B3107D6}" type="presParOf" srcId="{C5D9CFC5-853D-463F-9998-0C021C808DAE}" destId="{983732E8-CF7F-4F10-B479-86D04DC9F5C4}" srcOrd="2" destOrd="0" presId="urn:microsoft.com/office/officeart/2005/8/layout/default"/>
    <dgm:cxn modelId="{F42C164B-6158-4AE2-BEA5-D0D225EA3A94}" type="presParOf" srcId="{C5D9CFC5-853D-463F-9998-0C021C808DAE}" destId="{E282A8E3-ED8D-4293-938A-540BA2EDE720}" srcOrd="3" destOrd="0" presId="urn:microsoft.com/office/officeart/2005/8/layout/default"/>
    <dgm:cxn modelId="{37549A4B-2218-4188-9A79-4E025A404A5B}" type="presParOf" srcId="{C5D9CFC5-853D-463F-9998-0C021C808DAE}" destId="{49DACA47-1A5A-476E-9272-C1A177A4423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CAD0-2CC5-4427-B3C0-A65C4F63B0D6}">
      <dsp:nvSpPr>
        <dsp:cNvPr id="0" name=""/>
        <dsp:cNvSpPr/>
      </dsp:nvSpPr>
      <dsp:spPr>
        <a:xfrm>
          <a:off x="0" y="0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Employee enters personal data change (see Personal Data Changes Matrix for available transactions) in Employee Self-Service.</a:t>
          </a:r>
        </a:p>
      </dsp:txBody>
      <dsp:txXfrm>
        <a:off x="26043" y="26043"/>
        <a:ext cx="7728998" cy="837076"/>
      </dsp:txXfrm>
    </dsp:sp>
    <dsp:sp modelId="{EB91B027-C2E8-4320-B645-A220F58D8BC3}">
      <dsp:nvSpPr>
        <dsp:cNvPr id="0" name=""/>
        <dsp:cNvSpPr/>
      </dsp:nvSpPr>
      <dsp:spPr>
        <a:xfrm>
          <a:off x="733952" y="1050828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With the exception of a legal name change request, the personal data change writes directly to the database in UCPath. </a:t>
          </a:r>
        </a:p>
      </dsp:txBody>
      <dsp:txXfrm>
        <a:off x="759995" y="1076871"/>
        <a:ext cx="7399615" cy="837076"/>
      </dsp:txXfrm>
    </dsp:sp>
    <dsp:sp modelId="{6FCA2495-5532-444A-B071-8E755867FBDB}">
      <dsp:nvSpPr>
        <dsp:cNvPr id="0" name=""/>
        <dsp:cNvSpPr/>
      </dsp:nvSpPr>
      <dsp:spPr>
        <a:xfrm>
          <a:off x="1456950" y="2101656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Requests to update Highest Education Level and Licensures &amp; Certifications are sent to the employee's Transactional Unit for verification and approval. Approval remains at the Location.</a:t>
          </a:r>
        </a:p>
      </dsp:txBody>
      <dsp:txXfrm>
        <a:off x="1482993" y="2127699"/>
        <a:ext cx="7410570" cy="837076"/>
      </dsp:txXfrm>
    </dsp:sp>
    <dsp:sp modelId="{E71F0D46-8264-41D6-8662-E7B6A951416E}">
      <dsp:nvSpPr>
        <dsp:cNvPr id="0" name=""/>
        <dsp:cNvSpPr/>
      </dsp:nvSpPr>
      <dsp:spPr>
        <a:xfrm>
          <a:off x="2190902" y="3152485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 the case of a legal name change request, UCPC runs proposed legal name through the Social Security Number Verification Service (SSNVS) via UCPC. </a:t>
          </a:r>
        </a:p>
      </dsp:txBody>
      <dsp:txXfrm>
        <a:off x="2216945" y="3178528"/>
        <a:ext cx="7399615" cy="837076"/>
      </dsp:txXfrm>
    </dsp:sp>
    <dsp:sp modelId="{2D505F4D-894F-4E82-90BF-F5E60CD81CEA}">
      <dsp:nvSpPr>
        <dsp:cNvPr id="0" name=""/>
        <dsp:cNvSpPr/>
      </dsp:nvSpPr>
      <dsp:spPr>
        <a:xfrm>
          <a:off x="8185653" y="681017"/>
          <a:ext cx="577955" cy="577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8315693" y="681017"/>
        <a:ext cx="317875" cy="434911"/>
      </dsp:txXfrm>
    </dsp:sp>
    <dsp:sp modelId="{52936BA3-7E78-4A80-BF1E-913CBC589106}">
      <dsp:nvSpPr>
        <dsp:cNvPr id="0" name=""/>
        <dsp:cNvSpPr/>
      </dsp:nvSpPr>
      <dsp:spPr>
        <a:xfrm>
          <a:off x="8919606" y="1731846"/>
          <a:ext cx="577955" cy="577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9049646" y="1731846"/>
        <a:ext cx="317875" cy="434911"/>
      </dsp:txXfrm>
    </dsp:sp>
    <dsp:sp modelId="{C02193FA-F31A-45A1-8F0D-4356DAD427B6}">
      <dsp:nvSpPr>
        <dsp:cNvPr id="0" name=""/>
        <dsp:cNvSpPr/>
      </dsp:nvSpPr>
      <dsp:spPr>
        <a:xfrm>
          <a:off x="9642604" y="2782674"/>
          <a:ext cx="577955" cy="577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9772644" y="2782674"/>
        <a:ext cx="317875" cy="434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80E3C-DF3E-4858-B45A-78D57245C1CC}">
      <dsp:nvSpPr>
        <dsp:cNvPr id="0" name=""/>
        <dsp:cNvSpPr/>
      </dsp:nvSpPr>
      <dsp:spPr>
        <a:xfrm>
          <a:off x="0" y="0"/>
          <a:ext cx="9212884" cy="11631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Employee opens case with UCPC requesting personal data change </a:t>
          </a:r>
          <a:r>
            <a:rPr lang="en-US" sz="2100" kern="1200" dirty="0" smtClean="0"/>
            <a:t>                                                                                                  (</a:t>
          </a:r>
          <a:r>
            <a:rPr lang="en-US" sz="2100" kern="1200" dirty="0"/>
            <a:t>see Personal Data Changes Matrix for available transactions).</a:t>
          </a:r>
        </a:p>
      </dsp:txBody>
      <dsp:txXfrm>
        <a:off x="34067" y="34067"/>
        <a:ext cx="7957790" cy="1094982"/>
      </dsp:txXfrm>
    </dsp:sp>
    <dsp:sp modelId="{155424D8-5C26-40FB-A152-5924BA6BFC0F}">
      <dsp:nvSpPr>
        <dsp:cNvPr id="0" name=""/>
        <dsp:cNvSpPr/>
      </dsp:nvSpPr>
      <dsp:spPr>
        <a:xfrm>
          <a:off x="812901" y="1356969"/>
          <a:ext cx="9212884" cy="11631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 following transactions are verified using SSNVS in UCPC: Legal Name, Date of Birth, Gender, Social Security Number before writing to the database. </a:t>
          </a:r>
        </a:p>
      </dsp:txBody>
      <dsp:txXfrm>
        <a:off x="846968" y="1391036"/>
        <a:ext cx="7575823" cy="1094982"/>
      </dsp:txXfrm>
    </dsp:sp>
    <dsp:sp modelId="{0CADF928-2A73-4089-ABC6-C09934202117}">
      <dsp:nvSpPr>
        <dsp:cNvPr id="0" name=""/>
        <dsp:cNvSpPr/>
      </dsp:nvSpPr>
      <dsp:spPr>
        <a:xfrm>
          <a:off x="1625803" y="2713939"/>
          <a:ext cx="9212884" cy="11631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Requests to update Highest Education Level and Licensures &amp; Certifications are sent to the employee's Transactional Unit for verification and approval. Approval remains at the Location. </a:t>
          </a:r>
        </a:p>
      </dsp:txBody>
      <dsp:txXfrm>
        <a:off x="1659870" y="2748006"/>
        <a:ext cx="7575823" cy="1094982"/>
      </dsp:txXfrm>
    </dsp:sp>
    <dsp:sp modelId="{50DFED73-B6E6-4053-A682-D7B702EFD8EF}">
      <dsp:nvSpPr>
        <dsp:cNvPr id="0" name=""/>
        <dsp:cNvSpPr/>
      </dsp:nvSpPr>
      <dsp:spPr>
        <a:xfrm>
          <a:off x="8456858" y="882030"/>
          <a:ext cx="756025" cy="7560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626964" y="882030"/>
        <a:ext cx="415813" cy="568909"/>
      </dsp:txXfrm>
    </dsp:sp>
    <dsp:sp modelId="{8F55EDB1-1998-4F60-A7F0-54CC173908BA}">
      <dsp:nvSpPr>
        <dsp:cNvPr id="0" name=""/>
        <dsp:cNvSpPr/>
      </dsp:nvSpPr>
      <dsp:spPr>
        <a:xfrm>
          <a:off x="9269760" y="2231245"/>
          <a:ext cx="756025" cy="7560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9439866" y="2231245"/>
        <a:ext cx="415813" cy="568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4A09A-BFE8-41C7-8387-4850342D5681}">
      <dsp:nvSpPr>
        <dsp:cNvPr id="0" name=""/>
        <dsp:cNvSpPr/>
      </dsp:nvSpPr>
      <dsp:spPr>
        <a:xfrm>
          <a:off x="0" y="0"/>
          <a:ext cx="9485477" cy="11932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Transactional Unit initiates a </a:t>
          </a:r>
          <a:r>
            <a:rPr lang="en-US" sz="1700" kern="1200" dirty="0" smtClean="0"/>
            <a:t>Personal </a:t>
          </a:r>
          <a:r>
            <a:rPr lang="en-US" sz="1700" kern="1200" dirty="0"/>
            <a:t>Data Change Template Transaction request in UCPath (see Personal Data Changes Matrix for available transactions). </a:t>
          </a:r>
        </a:p>
      </dsp:txBody>
      <dsp:txXfrm>
        <a:off x="34950" y="34950"/>
        <a:ext cx="8197822" cy="1123392"/>
      </dsp:txXfrm>
    </dsp:sp>
    <dsp:sp modelId="{1E439418-DD4E-4BE9-AED5-76012A338187}">
      <dsp:nvSpPr>
        <dsp:cNvPr id="0" name=""/>
        <dsp:cNvSpPr/>
      </dsp:nvSpPr>
      <dsp:spPr>
        <a:xfrm>
          <a:off x="836953" y="1392173"/>
          <a:ext cx="9485477" cy="11932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All Template Transactions are reviewed (AWE) by the Shared Services Center for compliance. Veteran Status, Highest Education Level, Ethic Groups, Home/Mailing Address, Phone </a:t>
          </a:r>
          <a:r>
            <a:rPr lang="en-US" sz="1700" kern="1200" dirty="0" smtClean="0"/>
            <a:t>Numbers, </a:t>
          </a:r>
          <a:r>
            <a:rPr lang="en-US" sz="1700" kern="1200" dirty="0"/>
            <a:t>and Email Addresses are approved at the location and write directly to the database after AWE approval. </a:t>
          </a:r>
        </a:p>
      </dsp:txBody>
      <dsp:txXfrm>
        <a:off x="871903" y="1427123"/>
        <a:ext cx="7802983" cy="1123392"/>
      </dsp:txXfrm>
    </dsp:sp>
    <dsp:sp modelId="{94915711-74E5-464E-9DB6-4F1B25AC74B3}">
      <dsp:nvSpPr>
        <dsp:cNvPr id="0" name=""/>
        <dsp:cNvSpPr/>
      </dsp:nvSpPr>
      <dsp:spPr>
        <a:xfrm>
          <a:off x="1673907" y="2784347"/>
          <a:ext cx="9485477" cy="11932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 following transactions are </a:t>
          </a:r>
          <a:r>
            <a:rPr lang="en-US" sz="1700" kern="1200" dirty="0" smtClean="0"/>
            <a:t>forwarded </a:t>
          </a:r>
          <a:r>
            <a:rPr lang="en-US" sz="1700" kern="1200" dirty="0"/>
            <a:t>to UCPC for review and SSNVS check: Legal Name, Date of Birth, Gender, Social Security Number. </a:t>
          </a:r>
        </a:p>
      </dsp:txBody>
      <dsp:txXfrm>
        <a:off x="1708857" y="2819297"/>
        <a:ext cx="7802983" cy="1123392"/>
      </dsp:txXfrm>
    </dsp:sp>
    <dsp:sp modelId="{1087FEDE-27F0-4429-AB81-7F272F0E4607}">
      <dsp:nvSpPr>
        <dsp:cNvPr id="0" name=""/>
        <dsp:cNvSpPr/>
      </dsp:nvSpPr>
      <dsp:spPr>
        <a:xfrm>
          <a:off x="8709837" y="904913"/>
          <a:ext cx="775639" cy="775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884356" y="904913"/>
        <a:ext cx="426601" cy="583668"/>
      </dsp:txXfrm>
    </dsp:sp>
    <dsp:sp modelId="{F41F5DF1-9030-4B34-84F3-A5FE59FD9DBD}">
      <dsp:nvSpPr>
        <dsp:cNvPr id="0" name=""/>
        <dsp:cNvSpPr/>
      </dsp:nvSpPr>
      <dsp:spPr>
        <a:xfrm>
          <a:off x="9546791" y="2289131"/>
          <a:ext cx="775639" cy="775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9721310" y="2289131"/>
        <a:ext cx="426601" cy="583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7643B-8471-4B49-A05C-E8BD3B39562C}">
      <dsp:nvSpPr>
        <dsp:cNvPr id="0" name=""/>
        <dsp:cNvSpPr/>
      </dsp:nvSpPr>
      <dsp:spPr>
        <a:xfrm>
          <a:off x="0" y="0"/>
          <a:ext cx="9140342" cy="178170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184" y="52184"/>
        <a:ext cx="7298808" cy="1677340"/>
      </dsp:txXfrm>
    </dsp:sp>
    <dsp:sp modelId="{7373A0D7-F60B-4308-80E8-8183172166E2}">
      <dsp:nvSpPr>
        <dsp:cNvPr id="0" name=""/>
        <dsp:cNvSpPr/>
      </dsp:nvSpPr>
      <dsp:spPr>
        <a:xfrm>
          <a:off x="1613001" y="2177643"/>
          <a:ext cx="9140342" cy="178170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665185" y="2229827"/>
        <a:ext cx="6264862" cy="1677340"/>
      </dsp:txXfrm>
    </dsp:sp>
    <dsp:sp modelId="{E12DCA88-4006-46CA-9B83-9ECBC00494E1}">
      <dsp:nvSpPr>
        <dsp:cNvPr id="0" name=""/>
        <dsp:cNvSpPr/>
      </dsp:nvSpPr>
      <dsp:spPr>
        <a:xfrm>
          <a:off x="7982231" y="1400620"/>
          <a:ext cx="1158110" cy="1158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242806" y="1400620"/>
        <a:ext cx="636960" cy="871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BC6E6-D70A-4FCD-95A8-9360EB793D54}">
      <dsp:nvSpPr>
        <dsp:cNvPr id="0" name=""/>
        <dsp:cNvSpPr/>
      </dsp:nvSpPr>
      <dsp:spPr>
        <a:xfrm>
          <a:off x="0" y="680384"/>
          <a:ext cx="2539999" cy="15240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smtClean="0">
              <a:latin typeface="Arial"/>
              <a:cs typeface="Arial"/>
            </a:rPr>
            <a:t>Emergency</a:t>
          </a:r>
          <a:r>
            <a:rPr lang="en-US" sz="2000" kern="1200" spc="-25" smtClean="0">
              <a:latin typeface="Arial"/>
              <a:cs typeface="Arial"/>
            </a:rPr>
            <a:t> </a:t>
          </a:r>
          <a:r>
            <a:rPr lang="en-US" sz="2000" kern="1200" spc="-5" smtClean="0">
              <a:latin typeface="Arial"/>
              <a:cs typeface="Arial"/>
            </a:rPr>
            <a:t>Contacts</a:t>
          </a:r>
          <a:endParaRPr lang="en-US" sz="2000" kern="1200"/>
        </a:p>
      </dsp:txBody>
      <dsp:txXfrm>
        <a:off x="0" y="680384"/>
        <a:ext cx="2539999" cy="1524000"/>
      </dsp:txXfrm>
    </dsp:sp>
    <dsp:sp modelId="{983732E8-CF7F-4F10-B479-86D04DC9F5C4}">
      <dsp:nvSpPr>
        <dsp:cNvPr id="0" name=""/>
        <dsp:cNvSpPr/>
      </dsp:nvSpPr>
      <dsp:spPr>
        <a:xfrm>
          <a:off x="2794000" y="680384"/>
          <a:ext cx="2539999" cy="1524000"/>
        </a:xfrm>
        <a:prstGeom prst="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latin typeface="Arial"/>
              <a:cs typeface="Arial"/>
            </a:rPr>
            <a:t>Additional</a:t>
          </a:r>
          <a:r>
            <a:rPr lang="en-US" sz="2000" kern="1200" spc="-60" dirty="0" smtClean="0">
              <a:latin typeface="Arial"/>
              <a:cs typeface="Arial"/>
            </a:rPr>
            <a:t> </a:t>
          </a:r>
          <a:r>
            <a:rPr lang="en-US" sz="2000" kern="1200" spc="-5" dirty="0" smtClean="0">
              <a:latin typeface="Arial"/>
              <a:cs typeface="Arial"/>
            </a:rPr>
            <a:t>Names</a:t>
          </a:r>
          <a:endParaRPr lang="en-US" sz="2000" kern="1200" spc="-5" dirty="0">
            <a:latin typeface="Arial"/>
            <a:cs typeface="Arial"/>
          </a:endParaRPr>
        </a:p>
      </dsp:txBody>
      <dsp:txXfrm>
        <a:off x="2794000" y="680384"/>
        <a:ext cx="2539999" cy="1524000"/>
      </dsp:txXfrm>
    </dsp:sp>
    <dsp:sp modelId="{49DACA47-1A5A-476E-9272-C1A177A44232}">
      <dsp:nvSpPr>
        <dsp:cNvPr id="0" name=""/>
        <dsp:cNvSpPr/>
      </dsp:nvSpPr>
      <dsp:spPr>
        <a:xfrm>
          <a:off x="5587999" y="680384"/>
          <a:ext cx="2539999" cy="152400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latin typeface="Arial"/>
              <a:cs typeface="Arial"/>
            </a:rPr>
            <a:t>Security Clearance </a:t>
          </a:r>
          <a:endParaRPr lang="en-US" sz="2000" kern="1200" dirty="0">
            <a:latin typeface="Arial"/>
            <a:cs typeface="Arial"/>
          </a:endParaRPr>
        </a:p>
      </dsp:txBody>
      <dsp:txXfrm>
        <a:off x="5587999" y="680384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14D3-9A3C-4DC8-85EF-78288077715D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9EB0-D125-4A1E-A784-840B94444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3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EB862-D2FE-4839-9BC8-3F8D7C1C3216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C722E5-33B6-4C49-8CA3-90737815A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8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59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82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1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2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98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6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9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7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2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06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71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3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4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16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6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88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79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834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5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53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55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80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12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43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58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73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6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414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4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57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839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3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57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058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459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95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2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273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63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67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302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2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759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1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2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43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0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762000"/>
            <a:ext cx="10769600" cy="2133600"/>
          </a:xfrm>
          <a:prstGeom prst="rect">
            <a:avLst/>
          </a:prstGeom>
          <a:noFill/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124200"/>
            <a:ext cx="107696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8DF7C-3B05-4A04-9047-1A879DF05E18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21544-2385-4E4D-8699-E1D4C7DDF3F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66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5BBF4-7E5A-444F-9895-F8D59E31958E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C1D4-89C5-4E72-B78A-4C220AB2EAD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-199369" y="6499013"/>
            <a:ext cx="762960" cy="3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6C80B-00C3-4C4B-AFF2-1779CA8EEB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9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562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08817-F840-4EAF-A96E-72A233B4B9D3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02896-40DB-47C2-81A0-7F81CA77E52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51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31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F1D-A96D-4CAB-9DC2-45EBF50DD552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10/6/2017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858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B97FF3-FDBE-4F58-ACAE-B0F0B82E668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9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D023C-6C4C-447D-8D3B-1BC8BD86B306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4CDB9-FA26-48DB-8344-CF584CC3C03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74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44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7AD16-FF91-4D2C-9068-DC8C54CEC735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7F07DE-CF00-4F10-96A3-8611486D1C5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02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39827-7A2D-4BB5-ADF1-F37D62FE3B53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2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9DDE2-066C-4CDF-A6C2-F6C5471E438E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95CF7-5B9D-496A-BE2A-162271493B2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77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9AEFD-8625-491A-9ED9-5491FA6FB77F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57601-E987-45F4-A4DC-0E47CE2BA7B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553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7E6EC-4C1B-4A2D-889F-978BAF19FADA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B79EA1-C1E2-4A8C-B70F-BEED27045EF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33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81763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0F8C3-0615-4737-B0DD-A702104CF99D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3" r:id="rId12"/>
    <p:sldLayoutId id="2147483715" r:id="rId13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6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7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ts val="12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omucpathtraining.ucr.edu/Pilot_Docs/Personal_Data_Changes_Matrix.pdf" TargetMode="External"/><Relationship Id="rId4" Type="http://schemas.openxmlformats.org/officeDocument/2006/relationships/hyperlink" Target="http://www.socialsecurity.gov/employer/ssnvsHandbook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fomucpathtraining.ucr.edu/Pilot_Docs/Personal_Data_Changes_Matrix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fomucpathtraining.ucr.edu/Pilot_Docs/Personal_Data_Changes_Matrix.pdf" TargetMode="External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fomucpathtraining.ucr.edu/Pilot_Docs/Personal_Data_Changes_Matrix.pdf" TargetMode="External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hbldtrn0.ucpath-build.devops.universityofcalifornia.edu/psp/HBLDTRN0/?cmd=login&amp;languageCd=ENG&amp;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ucrshare.ucr.edu/sites/FOM_UCPath/SitePages/Home.aspx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8.jpg"/><Relationship Id="rId7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11" Type="http://schemas.openxmlformats.org/officeDocument/2006/relationships/slide" Target="slide44.xml"/><Relationship Id="rId5" Type="http://schemas.openxmlformats.org/officeDocument/2006/relationships/slide" Target="slide8.xml"/><Relationship Id="rId10" Type="http://schemas.openxmlformats.org/officeDocument/2006/relationships/slide" Target="slide37.xml"/><Relationship Id="rId4" Type="http://schemas.openxmlformats.org/officeDocument/2006/relationships/slide" Target="slide6.xml"/><Relationship Id="rId9" Type="http://schemas.openxmlformats.org/officeDocument/2006/relationships/slide" Target="slide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crshare.ucr.edu/sites/FOM_UCPath/PostDeploy/Forms/AllItems.aspx?RootFolder=%2Fsites%2FFOM_UCPath%2FPostDeploy%2FTransaction%20Pilot%2F4%20-%20POI%20Initiation%2FPOI%20Inforgraphic&amp;FolderCTID=0x0120001A1F5F6DF353CC46BE7B38AEE07BC3CD&amp;View=%7B6C26256D-1844-4794-9B0E-DDEC6F246B44%7D&amp;InitialTabId=Ribbon%2EDocument&amp;VisibilityContext=WSSTabPersistence" TargetMode="External"/><Relationship Id="rId4" Type="http://schemas.openxmlformats.org/officeDocument/2006/relationships/hyperlink" Target="https://ucrshare.ucr.edu/sites/FOM_UCPath/Pages/PD.aspx?RootFolder=%2Fsites%2FFOM_UCPath%2FPostDeploy%2FTransaction%20Pilot%2F4%20-%20POI%20Initiation%2FPOI%20Initiation%20Process%20Maps&amp;FolderCTID=0x0120001A1F5F6DF353CC46BE7B38AEE07BC3CD&amp;View=%7BF3E1E8B1-51EB-4100-A3C7-C5312B151588%7D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48841" y="2390987"/>
            <a:ext cx="6438353" cy="2370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+mj-lt"/>
              </a:rPr>
              <a:t>Ucr ucpath transaction pilot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Personal data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76" y="6235429"/>
            <a:ext cx="1617067" cy="5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OVERVIEW </a:t>
            </a:r>
            <a:r>
              <a:rPr lang="en-US" sz="2800" dirty="0" smtClean="0">
                <a:solidFill>
                  <a:schemeClr val="accent5"/>
                </a:solidFill>
              </a:rPr>
              <a:t>(continued)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603504" y="1332382"/>
            <a:ext cx="11055096" cy="37702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265" indent="-456565">
              <a:spcBef>
                <a:spcPts val="340"/>
              </a:spcBef>
              <a:buClr>
                <a:srgbClr val="1295D8"/>
              </a:buClr>
              <a:buFont typeface="Arial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Case </a:t>
            </a:r>
            <a:r>
              <a:rPr sz="2400" b="1" spc="-10" dirty="0">
                <a:latin typeface="Arial"/>
                <a:cs typeface="Arial"/>
              </a:rPr>
              <a:t>Management</a:t>
            </a:r>
            <a:endParaRPr sz="2400" dirty="0">
              <a:latin typeface="Arial"/>
              <a:cs typeface="Arial"/>
            </a:endParaRPr>
          </a:p>
          <a:p>
            <a:pPr marL="698500" marR="5080" lvl="1" indent="-229235">
              <a:lnSpc>
                <a:spcPts val="2380"/>
              </a:lnSpc>
              <a:spcBef>
                <a:spcPts val="535"/>
              </a:spcBef>
              <a:buClr>
                <a:srgbClr val="1295D8"/>
              </a:buClr>
              <a:buFont typeface="Wingdings"/>
              <a:buChar char=""/>
              <a:tabLst>
                <a:tab pos="698500" algn="l"/>
              </a:tabLst>
            </a:pP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5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transactions </a:t>
            </a:r>
            <a:r>
              <a:rPr sz="2400" spc="-5" dirty="0">
                <a:latin typeface="Arial"/>
                <a:cs typeface="Arial"/>
              </a:rPr>
              <a:t>that require </a:t>
            </a:r>
            <a:r>
              <a:rPr sz="2400" dirty="0">
                <a:latin typeface="Arial"/>
                <a:cs typeface="Arial"/>
              </a:rPr>
              <a:t>document </a:t>
            </a:r>
            <a:r>
              <a:rPr sz="2400" dirty="0" smtClean="0">
                <a:latin typeface="Arial"/>
                <a:cs typeface="Arial"/>
              </a:rPr>
              <a:t>verification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lang="en-US" sz="2400" dirty="0" smtClean="0">
                <a:latin typeface="Arial"/>
                <a:cs typeface="Arial"/>
              </a:rPr>
              <a:t>   </a:t>
            </a:r>
            <a:r>
              <a:rPr sz="2400" spc="5" dirty="0" smtClean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verification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performed by </a:t>
            </a:r>
            <a:r>
              <a:rPr sz="2400" dirty="0">
                <a:latin typeface="Arial"/>
                <a:cs typeface="Arial"/>
              </a:rPr>
              <a:t>Location </a:t>
            </a:r>
            <a:r>
              <a:rPr sz="2400" spc="-5" dirty="0">
                <a:latin typeface="Arial"/>
                <a:cs typeface="Arial"/>
              </a:rPr>
              <a:t>or by </a:t>
            </a:r>
            <a:r>
              <a:rPr sz="2400" spc="-5" dirty="0" smtClean="0">
                <a:latin typeface="Arial"/>
                <a:cs typeface="Arial"/>
              </a:rPr>
              <a:t>UCPC </a:t>
            </a:r>
            <a:r>
              <a:rPr sz="2400" spc="-15" dirty="0">
                <a:latin typeface="Arial"/>
                <a:cs typeface="Arial"/>
              </a:rPr>
              <a:t>WFA </a:t>
            </a:r>
            <a:r>
              <a:rPr sz="2400" dirty="0">
                <a:latin typeface="Arial"/>
                <a:cs typeface="Arial"/>
              </a:rPr>
              <a:t>Production. Location initiates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case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WFA </a:t>
            </a:r>
            <a:r>
              <a:rPr sz="2400" dirty="0" smtClean="0">
                <a:latin typeface="Arial"/>
                <a:cs typeface="Arial"/>
              </a:rPr>
              <a:t>Production </a:t>
            </a:r>
            <a:r>
              <a:rPr sz="2400" spc="-5" dirty="0">
                <a:latin typeface="Arial"/>
                <a:cs typeface="Arial"/>
              </a:rPr>
              <a:t>enters the update </a:t>
            </a:r>
            <a:r>
              <a:rPr sz="2400" dirty="0">
                <a:latin typeface="Arial"/>
                <a:cs typeface="Arial"/>
              </a:rPr>
              <a:t>directly </a:t>
            </a:r>
            <a:r>
              <a:rPr sz="2400" spc="5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UCPath. </a:t>
            </a:r>
            <a:r>
              <a:rPr sz="2400" spc="-10" dirty="0" smtClean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example, for a gender marker change, the </a:t>
            </a:r>
            <a:r>
              <a:rPr sz="2400" spc="-10" dirty="0">
                <a:latin typeface="Arial"/>
                <a:cs typeface="Arial"/>
              </a:rPr>
              <a:t>employee </a:t>
            </a:r>
            <a:r>
              <a:rPr sz="2400" dirty="0">
                <a:latin typeface="Arial"/>
                <a:cs typeface="Arial"/>
              </a:rPr>
              <a:t>must  submit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copy </a:t>
            </a:r>
            <a:r>
              <a:rPr sz="2400" spc="-5" dirty="0">
                <a:latin typeface="Arial"/>
                <a:cs typeface="Arial"/>
              </a:rPr>
              <a:t>of a government </a:t>
            </a:r>
            <a:r>
              <a:rPr sz="2400" spc="5" dirty="0">
                <a:latin typeface="Arial"/>
                <a:cs typeface="Arial"/>
              </a:rPr>
              <a:t>issued </a:t>
            </a:r>
            <a:r>
              <a:rPr sz="2400" spc="-15" dirty="0">
                <a:latin typeface="Arial"/>
                <a:cs typeface="Arial"/>
              </a:rPr>
              <a:t>ID,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 smtClean="0">
                <a:latin typeface="Arial"/>
                <a:cs typeface="Arial"/>
              </a:rPr>
              <a:t>indicates </a:t>
            </a:r>
            <a:r>
              <a:rPr sz="2400" spc="-20" dirty="0">
                <a:latin typeface="Arial"/>
                <a:cs typeface="Arial"/>
              </a:rPr>
              <a:t>gender,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substantiate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request.</a:t>
            </a:r>
            <a:endParaRPr sz="2400" dirty="0">
              <a:latin typeface="Arial"/>
              <a:cs typeface="Arial"/>
            </a:endParaRPr>
          </a:p>
          <a:p>
            <a:pPr marL="547370" indent="-534670">
              <a:spcBef>
                <a:spcPts val="685"/>
              </a:spcBef>
              <a:buClr>
                <a:srgbClr val="1295D8"/>
              </a:buClr>
              <a:buFontTx/>
              <a:buAutoNum type="arabicPeriod" startAt="3"/>
              <a:tabLst>
                <a:tab pos="547370" algn="l"/>
                <a:tab pos="548005" algn="l"/>
              </a:tabLst>
            </a:pPr>
            <a:r>
              <a:rPr sz="2400" b="1" spc="-5" dirty="0">
                <a:latin typeface="Arial"/>
                <a:cs typeface="Arial"/>
              </a:rPr>
              <a:t>Direct </a:t>
            </a:r>
            <a:r>
              <a:rPr sz="2400" b="1" spc="-10" dirty="0">
                <a:latin typeface="Arial"/>
                <a:cs typeface="Arial"/>
              </a:rPr>
              <a:t>Update </a:t>
            </a:r>
            <a:r>
              <a:rPr sz="2400" b="1" spc="-5" dirty="0">
                <a:latin typeface="Arial"/>
                <a:cs typeface="Arial"/>
              </a:rPr>
              <a:t>in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UCPath</a:t>
            </a:r>
            <a:endParaRPr sz="2400" dirty="0">
              <a:latin typeface="Arial"/>
              <a:cs typeface="Arial"/>
            </a:endParaRPr>
          </a:p>
          <a:p>
            <a:pPr marL="698500" marR="147955" lvl="1" indent="-229235">
              <a:lnSpc>
                <a:spcPts val="2380"/>
              </a:lnSpc>
              <a:spcBef>
                <a:spcPts val="535"/>
              </a:spcBef>
              <a:buClr>
                <a:srgbClr val="1295D8"/>
              </a:buClr>
              <a:buFont typeface="Wingdings"/>
              <a:buChar char=""/>
              <a:tabLst>
                <a:tab pos="698500" algn="l"/>
              </a:tabLst>
            </a:pP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15" dirty="0">
                <a:latin typeface="Arial"/>
                <a:cs typeface="Arial"/>
              </a:rPr>
              <a:t>when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Template </a:t>
            </a:r>
            <a:r>
              <a:rPr sz="2400" spc="-5" dirty="0">
                <a:latin typeface="Arial"/>
                <a:cs typeface="Arial"/>
              </a:rPr>
              <a:t>Initiator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 smtClean="0">
                <a:latin typeface="Arial"/>
                <a:cs typeface="Arial"/>
              </a:rPr>
              <a:t>update </a:t>
            </a:r>
            <a:r>
              <a:rPr sz="2400" dirty="0">
                <a:latin typeface="Arial"/>
                <a:cs typeface="Arial"/>
              </a:rPr>
              <a:t>certain </a:t>
            </a:r>
            <a:r>
              <a:rPr sz="2400" spc="-5" dirty="0">
                <a:latin typeface="Arial"/>
                <a:cs typeface="Arial"/>
              </a:rPr>
              <a:t>personal information pages on </a:t>
            </a:r>
            <a:r>
              <a:rPr sz="2400" dirty="0">
                <a:latin typeface="Arial"/>
                <a:cs typeface="Arial"/>
              </a:rPr>
              <a:t>behalf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5" dirty="0" smtClean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employee. </a:t>
            </a:r>
            <a:r>
              <a:rPr sz="2400" spc="-5" dirty="0">
                <a:latin typeface="Arial"/>
                <a:cs typeface="Arial"/>
              </a:rPr>
              <a:t>Examples </a:t>
            </a:r>
            <a:r>
              <a:rPr sz="2400" dirty="0">
                <a:latin typeface="Arial"/>
                <a:cs typeface="Arial"/>
              </a:rPr>
              <a:t>include </a:t>
            </a:r>
            <a:r>
              <a:rPr sz="2400" b="1" spc="-5" dirty="0">
                <a:latin typeface="Arial"/>
                <a:cs typeface="Arial"/>
              </a:rPr>
              <a:t>Emergency </a:t>
            </a:r>
            <a:r>
              <a:rPr sz="2400" b="1" spc="-10" dirty="0">
                <a:latin typeface="Arial"/>
                <a:cs typeface="Arial"/>
              </a:rPr>
              <a:t>Contacts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b="1" spc="-15" dirty="0" smtClean="0">
                <a:latin typeface="Arial"/>
                <a:cs typeface="Arial"/>
              </a:rPr>
              <a:t>Additional </a:t>
            </a:r>
            <a:r>
              <a:rPr sz="2400" b="1" spc="-10" dirty="0" smtClean="0">
                <a:latin typeface="Arial"/>
                <a:cs typeface="Arial"/>
              </a:rPr>
              <a:t>Names</a:t>
            </a:r>
            <a:r>
              <a:rPr lang="en-US" sz="2400" spc="-10" dirty="0" smtClean="0">
                <a:latin typeface="Arial"/>
                <a:cs typeface="Arial"/>
              </a:rPr>
              <a:t>,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Security</a:t>
            </a:r>
            <a:r>
              <a:rPr sz="2400" b="1" spc="-3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Clearance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200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BUSINESS RULES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18407"/>
              </p:ext>
            </p:extLst>
          </p:nvPr>
        </p:nvGraphicFramePr>
        <p:xfrm>
          <a:off x="658464" y="1387178"/>
          <a:ext cx="10643616" cy="40119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7112">
                  <a:extLst>
                    <a:ext uri="{9D8B030D-6E8A-4147-A177-3AD203B41FA5}">
                      <a16:colId xmlns:a16="http://schemas.microsoft.com/office/drawing/2014/main" val="3694369207"/>
                    </a:ext>
                  </a:extLst>
                </a:gridCol>
                <a:gridCol w="3529584">
                  <a:extLst>
                    <a:ext uri="{9D8B030D-6E8A-4147-A177-3AD203B41FA5}">
                      <a16:colId xmlns:a16="http://schemas.microsoft.com/office/drawing/2014/main" val="1693148981"/>
                    </a:ext>
                  </a:extLst>
                </a:gridCol>
                <a:gridCol w="4306920">
                  <a:extLst>
                    <a:ext uri="{9D8B030D-6E8A-4147-A177-3AD203B41FA5}">
                      <a16:colId xmlns:a16="http://schemas.microsoft.com/office/drawing/2014/main" val="1694535441"/>
                    </a:ext>
                  </a:extLst>
                </a:gridCol>
              </a:tblGrid>
              <a:tr h="628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Rules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Plan/Program/Policy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Implications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94452"/>
                  </a:ext>
                </a:extLst>
              </a:tr>
              <a:tr h="6287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documentation required for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Email Address (personal)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Emergency</a:t>
                      </a:r>
                      <a:r>
                        <a:rPr lang="en-US" sz="2400" baseline="0" dirty="0" smtClean="0"/>
                        <a:t> Contact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Home and Mailing Address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Disclosure of Information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Phone Number (personal)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This information writes</a:t>
                      </a:r>
                      <a:r>
                        <a:rPr lang="en-US" sz="2400" baseline="0" dirty="0" smtClean="0"/>
                        <a:t> directly to the database and no intervention is needed by the UCPath Center unless the employee calls for assistance (UCPC will walk the employee through Employee Self-Service)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8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67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BUSINESS RULES (continued)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34112"/>
              </p:ext>
            </p:extLst>
          </p:nvPr>
        </p:nvGraphicFramePr>
        <p:xfrm>
          <a:off x="658464" y="1542626"/>
          <a:ext cx="10643616" cy="42253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6216">
                  <a:extLst>
                    <a:ext uri="{9D8B030D-6E8A-4147-A177-3AD203B41FA5}">
                      <a16:colId xmlns:a16="http://schemas.microsoft.com/office/drawing/2014/main" val="3694369207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1693148981"/>
                    </a:ext>
                  </a:extLst>
                </a:gridCol>
                <a:gridCol w="4791552">
                  <a:extLst>
                    <a:ext uri="{9D8B030D-6E8A-4147-A177-3AD203B41FA5}">
                      <a16:colId xmlns:a16="http://schemas.microsoft.com/office/drawing/2014/main" val="1694535441"/>
                    </a:ext>
                  </a:extLst>
                </a:gridCol>
              </a:tblGrid>
              <a:tr h="628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Rules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Plan/Program/Policy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Implications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94452"/>
                  </a:ext>
                </a:extLst>
              </a:tr>
              <a:tr h="62871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Documentation</a:t>
                      </a:r>
                      <a:r>
                        <a:rPr lang="en-US" sz="2200" baseline="0" dirty="0" smtClean="0"/>
                        <a:t> required for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Education</a:t>
                      </a:r>
                      <a:r>
                        <a:rPr lang="en-US" sz="2200" baseline="0" dirty="0" smtClean="0"/>
                        <a:t> Degree/Highest Degree Achieved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/>
                        <a:t>Licensure/Certification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/>
                        <a:t>Legal Name (verified through SSNVS)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UCPath Center uses SSNVS to check for</a:t>
                      </a:r>
                      <a:r>
                        <a:rPr lang="en-US" sz="2200" baseline="0" dirty="0" smtClean="0"/>
                        <a:t> legal name changes, date of birth, and Social Security Number (SSN) corrections.                    SSNSV is a government service.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2200" baseline="0" dirty="0" smtClean="0"/>
                        <a:t>UCR maintains responsibility for verifying documentation for changes to Education Degree/Highest Degree Achieved and Licensures/Certification.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8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82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BUSINESS RULES </a:t>
            </a:r>
            <a:r>
              <a:rPr lang="en-US" dirty="0">
                <a:solidFill>
                  <a:schemeClr val="accent5"/>
                </a:solidFill>
              </a:rPr>
              <a:t>(continued)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34657"/>
              </p:ext>
            </p:extLst>
          </p:nvPr>
        </p:nvGraphicFramePr>
        <p:xfrm>
          <a:off x="658464" y="1749538"/>
          <a:ext cx="10643616" cy="21831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6216">
                  <a:extLst>
                    <a:ext uri="{9D8B030D-6E8A-4147-A177-3AD203B41FA5}">
                      <a16:colId xmlns:a16="http://schemas.microsoft.com/office/drawing/2014/main" val="3694369207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1693148981"/>
                    </a:ext>
                  </a:extLst>
                </a:gridCol>
                <a:gridCol w="4791552">
                  <a:extLst>
                    <a:ext uri="{9D8B030D-6E8A-4147-A177-3AD203B41FA5}">
                      <a16:colId xmlns:a16="http://schemas.microsoft.com/office/drawing/2014/main" val="1694535441"/>
                    </a:ext>
                  </a:extLst>
                </a:gridCol>
              </a:tblGrid>
              <a:tr h="628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Rules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Plan/Program/Policy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Implications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94452"/>
                  </a:ext>
                </a:extLst>
              </a:tr>
              <a:tr h="6287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Social Security Number Verification Service SSNVS)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http://www.socialsecurity.gov/employer/ssnvsHandbook.pdf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UCPath Center uses the handbook to walk through the process of verifying Name, DOB,</a:t>
                      </a:r>
                      <a:r>
                        <a:rPr lang="en-US" sz="2400" baseline="0" dirty="0" smtClean="0"/>
                        <a:t> and SSN in the SSNVS.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8285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1385" y="5074370"/>
            <a:ext cx="10643616" cy="79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22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Transactional Matrix for this process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</p:spTree>
    <p:extLst>
      <p:ext uri="{BB962C8B-B14F-4D97-AF65-F5344CB8AC3E}">
        <p14:creationId xmlns:p14="http://schemas.microsoft.com/office/powerpoint/2010/main" val="569889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/>
          <p:cNvSpPr/>
          <p:nvPr/>
        </p:nvSpPr>
        <p:spPr>
          <a:xfrm>
            <a:off x="2442973" y="1435606"/>
            <a:ext cx="7306309" cy="5212080"/>
          </a:xfrm>
          <a:custGeom>
            <a:avLst/>
            <a:gdLst/>
            <a:ahLst/>
            <a:cxnLst/>
            <a:rect l="l" t="t" r="r" b="b"/>
            <a:pathLst>
              <a:path w="7306309" h="5212080">
                <a:moveTo>
                  <a:pt x="4700016" y="0"/>
                </a:moveTo>
                <a:lnTo>
                  <a:pt x="4700016" y="1303020"/>
                </a:lnTo>
                <a:lnTo>
                  <a:pt x="0" y="1303020"/>
                </a:lnTo>
                <a:lnTo>
                  <a:pt x="0" y="3909060"/>
                </a:lnTo>
                <a:lnTo>
                  <a:pt x="4700016" y="3909060"/>
                </a:lnTo>
                <a:lnTo>
                  <a:pt x="4700016" y="5212080"/>
                </a:lnTo>
                <a:lnTo>
                  <a:pt x="7306056" y="2606040"/>
                </a:lnTo>
                <a:lnTo>
                  <a:pt x="470001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– KEY SYSTEM STEPS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1805177" y="3001525"/>
            <a:ext cx="1445260" cy="2085339"/>
          </a:xfrm>
          <a:custGeom>
            <a:avLst/>
            <a:gdLst/>
            <a:ahLst/>
            <a:cxnLst/>
            <a:rect l="l" t="t" r="r" b="b"/>
            <a:pathLst>
              <a:path w="1445260" h="2085339">
                <a:moveTo>
                  <a:pt x="1203960" y="0"/>
                </a:moveTo>
                <a:lnTo>
                  <a:pt x="240792" y="0"/>
                </a:lnTo>
                <a:lnTo>
                  <a:pt x="192265" y="4891"/>
                </a:lnTo>
                <a:lnTo>
                  <a:pt x="147066" y="18921"/>
                </a:lnTo>
                <a:lnTo>
                  <a:pt x="106164" y="41121"/>
                </a:lnTo>
                <a:lnTo>
                  <a:pt x="70527" y="70523"/>
                </a:lnTo>
                <a:lnTo>
                  <a:pt x="41124" y="106159"/>
                </a:lnTo>
                <a:lnTo>
                  <a:pt x="18923" y="147061"/>
                </a:lnTo>
                <a:lnTo>
                  <a:pt x="4892" y="192261"/>
                </a:lnTo>
                <a:lnTo>
                  <a:pt x="0" y="240791"/>
                </a:lnTo>
                <a:lnTo>
                  <a:pt x="0" y="1844027"/>
                </a:lnTo>
                <a:lnTo>
                  <a:pt x="4892" y="1892558"/>
                </a:lnTo>
                <a:lnTo>
                  <a:pt x="18923" y="1937760"/>
                </a:lnTo>
                <a:lnTo>
                  <a:pt x="41124" y="1978664"/>
                </a:lnTo>
                <a:lnTo>
                  <a:pt x="70527" y="2014302"/>
                </a:lnTo>
                <a:lnTo>
                  <a:pt x="106164" y="2043706"/>
                </a:lnTo>
                <a:lnTo>
                  <a:pt x="147066" y="2065908"/>
                </a:lnTo>
                <a:lnTo>
                  <a:pt x="192265" y="2079939"/>
                </a:lnTo>
                <a:lnTo>
                  <a:pt x="240792" y="2084831"/>
                </a:lnTo>
                <a:lnTo>
                  <a:pt x="1203960" y="2084831"/>
                </a:lnTo>
                <a:lnTo>
                  <a:pt x="1252486" y="2079939"/>
                </a:lnTo>
                <a:lnTo>
                  <a:pt x="1297685" y="2065908"/>
                </a:lnTo>
                <a:lnTo>
                  <a:pt x="1338587" y="2043706"/>
                </a:lnTo>
                <a:lnTo>
                  <a:pt x="1374224" y="2014302"/>
                </a:lnTo>
                <a:lnTo>
                  <a:pt x="1403627" y="1978664"/>
                </a:lnTo>
                <a:lnTo>
                  <a:pt x="1425828" y="1937760"/>
                </a:lnTo>
                <a:lnTo>
                  <a:pt x="1439859" y="1892558"/>
                </a:lnTo>
                <a:lnTo>
                  <a:pt x="1444752" y="1844027"/>
                </a:lnTo>
                <a:lnTo>
                  <a:pt x="1444752" y="240791"/>
                </a:lnTo>
                <a:lnTo>
                  <a:pt x="1439859" y="192261"/>
                </a:lnTo>
                <a:lnTo>
                  <a:pt x="1425828" y="147061"/>
                </a:lnTo>
                <a:lnTo>
                  <a:pt x="1403627" y="106159"/>
                </a:lnTo>
                <a:lnTo>
                  <a:pt x="1374224" y="70523"/>
                </a:lnTo>
                <a:lnTo>
                  <a:pt x="1338587" y="41121"/>
                </a:lnTo>
                <a:lnTo>
                  <a:pt x="1297685" y="18921"/>
                </a:lnTo>
                <a:lnTo>
                  <a:pt x="1252486" y="4891"/>
                </a:lnTo>
                <a:lnTo>
                  <a:pt x="120396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805177" y="3001525"/>
            <a:ext cx="1445260" cy="2085339"/>
          </a:xfrm>
          <a:custGeom>
            <a:avLst/>
            <a:gdLst/>
            <a:ahLst/>
            <a:cxnLst/>
            <a:rect l="l" t="t" r="r" b="b"/>
            <a:pathLst>
              <a:path w="1445260" h="2085339">
                <a:moveTo>
                  <a:pt x="0" y="240791"/>
                </a:moveTo>
                <a:lnTo>
                  <a:pt x="4892" y="192261"/>
                </a:lnTo>
                <a:lnTo>
                  <a:pt x="18923" y="147061"/>
                </a:lnTo>
                <a:lnTo>
                  <a:pt x="41124" y="106159"/>
                </a:lnTo>
                <a:lnTo>
                  <a:pt x="70527" y="70523"/>
                </a:lnTo>
                <a:lnTo>
                  <a:pt x="106164" y="41121"/>
                </a:lnTo>
                <a:lnTo>
                  <a:pt x="147066" y="18921"/>
                </a:lnTo>
                <a:lnTo>
                  <a:pt x="192265" y="4891"/>
                </a:lnTo>
                <a:lnTo>
                  <a:pt x="240792" y="0"/>
                </a:lnTo>
                <a:lnTo>
                  <a:pt x="1203960" y="0"/>
                </a:lnTo>
                <a:lnTo>
                  <a:pt x="1252486" y="4891"/>
                </a:lnTo>
                <a:lnTo>
                  <a:pt x="1297685" y="18921"/>
                </a:lnTo>
                <a:lnTo>
                  <a:pt x="1338587" y="41121"/>
                </a:lnTo>
                <a:lnTo>
                  <a:pt x="1374224" y="70523"/>
                </a:lnTo>
                <a:lnTo>
                  <a:pt x="1403627" y="106159"/>
                </a:lnTo>
                <a:lnTo>
                  <a:pt x="1425828" y="147061"/>
                </a:lnTo>
                <a:lnTo>
                  <a:pt x="1439859" y="192261"/>
                </a:lnTo>
                <a:lnTo>
                  <a:pt x="1444752" y="240791"/>
                </a:lnTo>
                <a:lnTo>
                  <a:pt x="1444752" y="1844027"/>
                </a:lnTo>
                <a:lnTo>
                  <a:pt x="1439859" y="1892558"/>
                </a:lnTo>
                <a:lnTo>
                  <a:pt x="1425828" y="1937760"/>
                </a:lnTo>
                <a:lnTo>
                  <a:pt x="1403627" y="1978664"/>
                </a:lnTo>
                <a:lnTo>
                  <a:pt x="1374224" y="2014302"/>
                </a:lnTo>
                <a:lnTo>
                  <a:pt x="1338587" y="2043706"/>
                </a:lnTo>
                <a:lnTo>
                  <a:pt x="1297685" y="2065908"/>
                </a:lnTo>
                <a:lnTo>
                  <a:pt x="1252486" y="2079939"/>
                </a:lnTo>
                <a:lnTo>
                  <a:pt x="1203960" y="2084831"/>
                </a:lnTo>
                <a:lnTo>
                  <a:pt x="240792" y="2084831"/>
                </a:lnTo>
                <a:lnTo>
                  <a:pt x="192265" y="2079939"/>
                </a:lnTo>
                <a:lnTo>
                  <a:pt x="147066" y="2065908"/>
                </a:lnTo>
                <a:lnTo>
                  <a:pt x="106164" y="2043706"/>
                </a:lnTo>
                <a:lnTo>
                  <a:pt x="70527" y="2014302"/>
                </a:lnTo>
                <a:lnTo>
                  <a:pt x="41124" y="1978664"/>
                </a:lnTo>
                <a:lnTo>
                  <a:pt x="18923" y="1937760"/>
                </a:lnTo>
                <a:lnTo>
                  <a:pt x="4892" y="1892558"/>
                </a:lnTo>
                <a:lnTo>
                  <a:pt x="0" y="1844027"/>
                </a:lnTo>
                <a:lnTo>
                  <a:pt x="0" y="240791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883201" y="3630852"/>
            <a:ext cx="1280795" cy="77533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2700" marR="5080" indent="6985" algn="ctr">
              <a:lnSpc>
                <a:spcPts val="1870"/>
              </a:lnSpc>
              <a:spcBef>
                <a:spcPts val="4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View 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Personal 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3537966" y="3001523"/>
            <a:ext cx="1623060" cy="2085339"/>
          </a:xfrm>
          <a:custGeom>
            <a:avLst/>
            <a:gdLst/>
            <a:ahLst/>
            <a:cxnLst/>
            <a:rect l="l" t="t" r="r" b="b"/>
            <a:pathLst>
              <a:path w="1623060" h="2085339">
                <a:moveTo>
                  <a:pt x="1352550" y="0"/>
                </a:moveTo>
                <a:lnTo>
                  <a:pt x="270510" y="0"/>
                </a:lnTo>
                <a:lnTo>
                  <a:pt x="221887" y="4358"/>
                </a:lnTo>
                <a:lnTo>
                  <a:pt x="176123" y="16923"/>
                </a:lnTo>
                <a:lnTo>
                  <a:pt x="133982" y="36931"/>
                </a:lnTo>
                <a:lnTo>
                  <a:pt x="96227" y="63619"/>
                </a:lnTo>
                <a:lnTo>
                  <a:pt x="63623" y="96222"/>
                </a:lnTo>
                <a:lnTo>
                  <a:pt x="36934" y="133976"/>
                </a:lnTo>
                <a:lnTo>
                  <a:pt x="16924" y="176118"/>
                </a:lnTo>
                <a:lnTo>
                  <a:pt x="4358" y="221884"/>
                </a:lnTo>
                <a:lnTo>
                  <a:pt x="0" y="270510"/>
                </a:lnTo>
                <a:lnTo>
                  <a:pt x="0" y="1814309"/>
                </a:lnTo>
                <a:lnTo>
                  <a:pt x="4358" y="1862935"/>
                </a:lnTo>
                <a:lnTo>
                  <a:pt x="16924" y="1908702"/>
                </a:lnTo>
                <a:lnTo>
                  <a:pt x="36934" y="1950846"/>
                </a:lnTo>
                <a:lnTo>
                  <a:pt x="63623" y="1988602"/>
                </a:lnTo>
                <a:lnTo>
                  <a:pt x="96227" y="2021207"/>
                </a:lnTo>
                <a:lnTo>
                  <a:pt x="133982" y="2047897"/>
                </a:lnTo>
                <a:lnTo>
                  <a:pt x="176123" y="2067907"/>
                </a:lnTo>
                <a:lnTo>
                  <a:pt x="221887" y="2080473"/>
                </a:lnTo>
                <a:lnTo>
                  <a:pt x="270510" y="2084832"/>
                </a:lnTo>
                <a:lnTo>
                  <a:pt x="1352550" y="2084832"/>
                </a:lnTo>
                <a:lnTo>
                  <a:pt x="1401175" y="2080473"/>
                </a:lnTo>
                <a:lnTo>
                  <a:pt x="1446941" y="2067907"/>
                </a:lnTo>
                <a:lnTo>
                  <a:pt x="1489083" y="2047897"/>
                </a:lnTo>
                <a:lnTo>
                  <a:pt x="1526837" y="2021207"/>
                </a:lnTo>
                <a:lnTo>
                  <a:pt x="1559440" y="1988602"/>
                </a:lnTo>
                <a:lnTo>
                  <a:pt x="1586128" y="1950846"/>
                </a:lnTo>
                <a:lnTo>
                  <a:pt x="1606136" y="1908702"/>
                </a:lnTo>
                <a:lnTo>
                  <a:pt x="1618701" y="1862935"/>
                </a:lnTo>
                <a:lnTo>
                  <a:pt x="1623060" y="1814309"/>
                </a:lnTo>
                <a:lnTo>
                  <a:pt x="1623060" y="270510"/>
                </a:lnTo>
                <a:lnTo>
                  <a:pt x="1618701" y="221884"/>
                </a:lnTo>
                <a:lnTo>
                  <a:pt x="1606136" y="176118"/>
                </a:lnTo>
                <a:lnTo>
                  <a:pt x="1586128" y="133976"/>
                </a:lnTo>
                <a:lnTo>
                  <a:pt x="1559440" y="96222"/>
                </a:lnTo>
                <a:lnTo>
                  <a:pt x="1526837" y="63619"/>
                </a:lnTo>
                <a:lnTo>
                  <a:pt x="1489083" y="36931"/>
                </a:lnTo>
                <a:lnTo>
                  <a:pt x="1446941" y="16923"/>
                </a:lnTo>
                <a:lnTo>
                  <a:pt x="1401175" y="4358"/>
                </a:lnTo>
                <a:lnTo>
                  <a:pt x="135255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3537966" y="3001523"/>
            <a:ext cx="1623060" cy="2085339"/>
          </a:xfrm>
          <a:custGeom>
            <a:avLst/>
            <a:gdLst/>
            <a:ahLst/>
            <a:cxnLst/>
            <a:rect l="l" t="t" r="r" b="b"/>
            <a:pathLst>
              <a:path w="1623060" h="2085339">
                <a:moveTo>
                  <a:pt x="0" y="270510"/>
                </a:moveTo>
                <a:lnTo>
                  <a:pt x="4358" y="221884"/>
                </a:lnTo>
                <a:lnTo>
                  <a:pt x="16924" y="176118"/>
                </a:lnTo>
                <a:lnTo>
                  <a:pt x="36934" y="133976"/>
                </a:lnTo>
                <a:lnTo>
                  <a:pt x="63623" y="96222"/>
                </a:lnTo>
                <a:lnTo>
                  <a:pt x="96227" y="63619"/>
                </a:lnTo>
                <a:lnTo>
                  <a:pt x="133982" y="36931"/>
                </a:lnTo>
                <a:lnTo>
                  <a:pt x="176123" y="16923"/>
                </a:lnTo>
                <a:lnTo>
                  <a:pt x="221887" y="4358"/>
                </a:lnTo>
                <a:lnTo>
                  <a:pt x="270510" y="0"/>
                </a:lnTo>
                <a:lnTo>
                  <a:pt x="1352550" y="0"/>
                </a:lnTo>
                <a:lnTo>
                  <a:pt x="1401175" y="4358"/>
                </a:lnTo>
                <a:lnTo>
                  <a:pt x="1446941" y="16923"/>
                </a:lnTo>
                <a:lnTo>
                  <a:pt x="1489083" y="36931"/>
                </a:lnTo>
                <a:lnTo>
                  <a:pt x="1526837" y="63619"/>
                </a:lnTo>
                <a:lnTo>
                  <a:pt x="1559440" y="96222"/>
                </a:lnTo>
                <a:lnTo>
                  <a:pt x="1586128" y="133976"/>
                </a:lnTo>
                <a:lnTo>
                  <a:pt x="1606136" y="176118"/>
                </a:lnTo>
                <a:lnTo>
                  <a:pt x="1618701" y="221884"/>
                </a:lnTo>
                <a:lnTo>
                  <a:pt x="1623060" y="270510"/>
                </a:lnTo>
                <a:lnTo>
                  <a:pt x="1623060" y="1814309"/>
                </a:lnTo>
                <a:lnTo>
                  <a:pt x="1618701" y="1862935"/>
                </a:lnTo>
                <a:lnTo>
                  <a:pt x="1606136" y="1908702"/>
                </a:lnTo>
                <a:lnTo>
                  <a:pt x="1586128" y="1950846"/>
                </a:lnTo>
                <a:lnTo>
                  <a:pt x="1559440" y="1988602"/>
                </a:lnTo>
                <a:lnTo>
                  <a:pt x="1526837" y="2021207"/>
                </a:lnTo>
                <a:lnTo>
                  <a:pt x="1489083" y="2047897"/>
                </a:lnTo>
                <a:lnTo>
                  <a:pt x="1446941" y="2067907"/>
                </a:lnTo>
                <a:lnTo>
                  <a:pt x="1401175" y="2080473"/>
                </a:lnTo>
                <a:lnTo>
                  <a:pt x="1352550" y="2084832"/>
                </a:lnTo>
                <a:lnTo>
                  <a:pt x="270510" y="2084832"/>
                </a:lnTo>
                <a:lnTo>
                  <a:pt x="221887" y="2080473"/>
                </a:lnTo>
                <a:lnTo>
                  <a:pt x="176123" y="2067907"/>
                </a:lnTo>
                <a:lnTo>
                  <a:pt x="133982" y="2047897"/>
                </a:lnTo>
                <a:lnTo>
                  <a:pt x="96227" y="2021207"/>
                </a:lnTo>
                <a:lnTo>
                  <a:pt x="63623" y="1988602"/>
                </a:lnTo>
                <a:lnTo>
                  <a:pt x="36934" y="1950846"/>
                </a:lnTo>
                <a:lnTo>
                  <a:pt x="16924" y="1908702"/>
                </a:lnTo>
                <a:lnTo>
                  <a:pt x="4358" y="1862935"/>
                </a:lnTo>
                <a:lnTo>
                  <a:pt x="0" y="1814309"/>
                </a:lnTo>
                <a:lnTo>
                  <a:pt x="0" y="270510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3630429" y="3394251"/>
            <a:ext cx="1433195" cy="124650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 marR="128270" algn="ctr">
              <a:lnSpc>
                <a:spcPts val="1870"/>
              </a:lnSpc>
              <a:spcBef>
                <a:spcPts val="405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Navigate</a:t>
            </a:r>
            <a:r>
              <a:rPr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  the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65" marR="5080" indent="1270" algn="ctr">
              <a:lnSpc>
                <a:spcPct val="85800"/>
              </a:lnSpc>
              <a:spcBef>
                <a:spcPts val="5"/>
              </a:spcBef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Smart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HR 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sac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453635" y="3001522"/>
            <a:ext cx="1266825" cy="2085339"/>
          </a:xfrm>
          <a:custGeom>
            <a:avLst/>
            <a:gdLst/>
            <a:ahLst/>
            <a:cxnLst/>
            <a:rect l="l" t="t" r="r" b="b"/>
            <a:pathLst>
              <a:path w="1266825" h="2085339">
                <a:moveTo>
                  <a:pt x="1055370" y="0"/>
                </a:moveTo>
                <a:lnTo>
                  <a:pt x="211074" y="0"/>
                </a:lnTo>
                <a:lnTo>
                  <a:pt x="162676" y="5574"/>
                </a:lnTo>
                <a:lnTo>
                  <a:pt x="118248" y="21453"/>
                </a:lnTo>
                <a:lnTo>
                  <a:pt x="79057" y="46370"/>
                </a:lnTo>
                <a:lnTo>
                  <a:pt x="46370" y="79057"/>
                </a:lnTo>
                <a:lnTo>
                  <a:pt x="21453" y="118248"/>
                </a:lnTo>
                <a:lnTo>
                  <a:pt x="5574" y="162676"/>
                </a:lnTo>
                <a:lnTo>
                  <a:pt x="0" y="211074"/>
                </a:lnTo>
                <a:lnTo>
                  <a:pt x="0" y="1873745"/>
                </a:lnTo>
                <a:lnTo>
                  <a:pt x="5574" y="1922147"/>
                </a:lnTo>
                <a:lnTo>
                  <a:pt x="21453" y="1966578"/>
                </a:lnTo>
                <a:lnTo>
                  <a:pt x="46370" y="2005771"/>
                </a:lnTo>
                <a:lnTo>
                  <a:pt x="79057" y="2038460"/>
                </a:lnTo>
                <a:lnTo>
                  <a:pt x="118248" y="2063377"/>
                </a:lnTo>
                <a:lnTo>
                  <a:pt x="162676" y="2079257"/>
                </a:lnTo>
                <a:lnTo>
                  <a:pt x="211074" y="2084832"/>
                </a:lnTo>
                <a:lnTo>
                  <a:pt x="1055370" y="2084832"/>
                </a:lnTo>
                <a:lnTo>
                  <a:pt x="1103767" y="2079257"/>
                </a:lnTo>
                <a:lnTo>
                  <a:pt x="1148195" y="2063377"/>
                </a:lnTo>
                <a:lnTo>
                  <a:pt x="1187386" y="2038460"/>
                </a:lnTo>
                <a:lnTo>
                  <a:pt x="1220073" y="2005771"/>
                </a:lnTo>
                <a:lnTo>
                  <a:pt x="1244990" y="1966578"/>
                </a:lnTo>
                <a:lnTo>
                  <a:pt x="1260869" y="1922147"/>
                </a:lnTo>
                <a:lnTo>
                  <a:pt x="1266444" y="1873745"/>
                </a:lnTo>
                <a:lnTo>
                  <a:pt x="1266444" y="211074"/>
                </a:lnTo>
                <a:lnTo>
                  <a:pt x="1260869" y="162676"/>
                </a:lnTo>
                <a:lnTo>
                  <a:pt x="1244990" y="118248"/>
                </a:lnTo>
                <a:lnTo>
                  <a:pt x="1220073" y="79057"/>
                </a:lnTo>
                <a:lnTo>
                  <a:pt x="1187386" y="46370"/>
                </a:lnTo>
                <a:lnTo>
                  <a:pt x="1148195" y="21453"/>
                </a:lnTo>
                <a:lnTo>
                  <a:pt x="1103767" y="5574"/>
                </a:lnTo>
                <a:lnTo>
                  <a:pt x="105537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5453635" y="3001522"/>
            <a:ext cx="1266825" cy="2085339"/>
          </a:xfrm>
          <a:custGeom>
            <a:avLst/>
            <a:gdLst/>
            <a:ahLst/>
            <a:cxnLst/>
            <a:rect l="l" t="t" r="r" b="b"/>
            <a:pathLst>
              <a:path w="1266825" h="2085339">
                <a:moveTo>
                  <a:pt x="0" y="211074"/>
                </a:moveTo>
                <a:lnTo>
                  <a:pt x="5574" y="162676"/>
                </a:lnTo>
                <a:lnTo>
                  <a:pt x="21453" y="118248"/>
                </a:lnTo>
                <a:lnTo>
                  <a:pt x="46370" y="79057"/>
                </a:lnTo>
                <a:lnTo>
                  <a:pt x="79057" y="46370"/>
                </a:lnTo>
                <a:lnTo>
                  <a:pt x="118248" y="21453"/>
                </a:lnTo>
                <a:lnTo>
                  <a:pt x="162676" y="5574"/>
                </a:lnTo>
                <a:lnTo>
                  <a:pt x="211074" y="0"/>
                </a:lnTo>
                <a:lnTo>
                  <a:pt x="1055370" y="0"/>
                </a:lnTo>
                <a:lnTo>
                  <a:pt x="1103767" y="5574"/>
                </a:lnTo>
                <a:lnTo>
                  <a:pt x="1148195" y="21453"/>
                </a:lnTo>
                <a:lnTo>
                  <a:pt x="1187386" y="46370"/>
                </a:lnTo>
                <a:lnTo>
                  <a:pt x="1220073" y="79057"/>
                </a:lnTo>
                <a:lnTo>
                  <a:pt x="1244990" y="118248"/>
                </a:lnTo>
                <a:lnTo>
                  <a:pt x="1260869" y="162676"/>
                </a:lnTo>
                <a:lnTo>
                  <a:pt x="1266444" y="211074"/>
                </a:lnTo>
                <a:lnTo>
                  <a:pt x="1266444" y="1873745"/>
                </a:lnTo>
                <a:lnTo>
                  <a:pt x="1260869" y="1922147"/>
                </a:lnTo>
                <a:lnTo>
                  <a:pt x="1244990" y="1966578"/>
                </a:lnTo>
                <a:lnTo>
                  <a:pt x="1220073" y="2005771"/>
                </a:lnTo>
                <a:lnTo>
                  <a:pt x="1187386" y="2038460"/>
                </a:lnTo>
                <a:lnTo>
                  <a:pt x="1148195" y="2063377"/>
                </a:lnTo>
                <a:lnTo>
                  <a:pt x="1103767" y="2079257"/>
                </a:lnTo>
                <a:lnTo>
                  <a:pt x="1055370" y="2084832"/>
                </a:lnTo>
                <a:lnTo>
                  <a:pt x="211074" y="2084832"/>
                </a:lnTo>
                <a:lnTo>
                  <a:pt x="162676" y="2079257"/>
                </a:lnTo>
                <a:lnTo>
                  <a:pt x="118248" y="2063377"/>
                </a:lnTo>
                <a:lnTo>
                  <a:pt x="79057" y="2038460"/>
                </a:lnTo>
                <a:lnTo>
                  <a:pt x="46370" y="2005771"/>
                </a:lnTo>
                <a:lnTo>
                  <a:pt x="21453" y="1966578"/>
                </a:lnTo>
                <a:lnTo>
                  <a:pt x="5574" y="1922147"/>
                </a:lnTo>
                <a:lnTo>
                  <a:pt x="0" y="1873745"/>
                </a:lnTo>
                <a:lnTo>
                  <a:pt x="0" y="211074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5559418" y="3487405"/>
            <a:ext cx="1045210" cy="108648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5600"/>
              </a:lnSpc>
              <a:spcBef>
                <a:spcPts val="195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Personal 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7012686" y="3001523"/>
            <a:ext cx="1801495" cy="2085339"/>
          </a:xfrm>
          <a:custGeom>
            <a:avLst/>
            <a:gdLst/>
            <a:ahLst/>
            <a:cxnLst/>
            <a:rect l="l" t="t" r="r" b="b"/>
            <a:pathLst>
              <a:path w="1801495" h="2085339">
                <a:moveTo>
                  <a:pt x="1501140" y="0"/>
                </a:moveTo>
                <a:lnTo>
                  <a:pt x="300228" y="0"/>
                </a:lnTo>
                <a:lnTo>
                  <a:pt x="251529" y="3929"/>
                </a:lnTo>
                <a:lnTo>
                  <a:pt x="205332" y="15305"/>
                </a:lnTo>
                <a:lnTo>
                  <a:pt x="162256" y="33510"/>
                </a:lnTo>
                <a:lnTo>
                  <a:pt x="122917" y="57926"/>
                </a:lnTo>
                <a:lnTo>
                  <a:pt x="87934" y="87934"/>
                </a:lnTo>
                <a:lnTo>
                  <a:pt x="57926" y="122917"/>
                </a:lnTo>
                <a:lnTo>
                  <a:pt x="33510" y="162256"/>
                </a:lnTo>
                <a:lnTo>
                  <a:pt x="15305" y="205332"/>
                </a:lnTo>
                <a:lnTo>
                  <a:pt x="3929" y="251529"/>
                </a:lnTo>
                <a:lnTo>
                  <a:pt x="0" y="300227"/>
                </a:lnTo>
                <a:lnTo>
                  <a:pt x="0" y="1784591"/>
                </a:lnTo>
                <a:lnTo>
                  <a:pt x="3929" y="1833290"/>
                </a:lnTo>
                <a:lnTo>
                  <a:pt x="15305" y="1879487"/>
                </a:lnTo>
                <a:lnTo>
                  <a:pt x="33510" y="1922566"/>
                </a:lnTo>
                <a:lnTo>
                  <a:pt x="57926" y="1961906"/>
                </a:lnTo>
                <a:lnTo>
                  <a:pt x="87934" y="1996890"/>
                </a:lnTo>
                <a:lnTo>
                  <a:pt x="122917" y="2026900"/>
                </a:lnTo>
                <a:lnTo>
                  <a:pt x="162256" y="2051318"/>
                </a:lnTo>
                <a:lnTo>
                  <a:pt x="205332" y="2069524"/>
                </a:lnTo>
                <a:lnTo>
                  <a:pt x="251529" y="2080902"/>
                </a:lnTo>
                <a:lnTo>
                  <a:pt x="300228" y="2084832"/>
                </a:lnTo>
                <a:lnTo>
                  <a:pt x="1501140" y="2084832"/>
                </a:lnTo>
                <a:lnTo>
                  <a:pt x="1549838" y="2080902"/>
                </a:lnTo>
                <a:lnTo>
                  <a:pt x="1596035" y="2069524"/>
                </a:lnTo>
                <a:lnTo>
                  <a:pt x="1639111" y="2051318"/>
                </a:lnTo>
                <a:lnTo>
                  <a:pt x="1678450" y="2026900"/>
                </a:lnTo>
                <a:lnTo>
                  <a:pt x="1713433" y="1996890"/>
                </a:lnTo>
                <a:lnTo>
                  <a:pt x="1743441" y="1961906"/>
                </a:lnTo>
                <a:lnTo>
                  <a:pt x="1767857" y="1922566"/>
                </a:lnTo>
                <a:lnTo>
                  <a:pt x="1786062" y="1879487"/>
                </a:lnTo>
                <a:lnTo>
                  <a:pt x="1797438" y="1833290"/>
                </a:lnTo>
                <a:lnTo>
                  <a:pt x="1801368" y="1784591"/>
                </a:lnTo>
                <a:lnTo>
                  <a:pt x="1801368" y="300227"/>
                </a:lnTo>
                <a:lnTo>
                  <a:pt x="1797438" y="251529"/>
                </a:lnTo>
                <a:lnTo>
                  <a:pt x="1786062" y="205332"/>
                </a:lnTo>
                <a:lnTo>
                  <a:pt x="1767857" y="162256"/>
                </a:lnTo>
                <a:lnTo>
                  <a:pt x="1743441" y="122917"/>
                </a:lnTo>
                <a:lnTo>
                  <a:pt x="1713433" y="87934"/>
                </a:lnTo>
                <a:lnTo>
                  <a:pt x="1678450" y="57926"/>
                </a:lnTo>
                <a:lnTo>
                  <a:pt x="1639111" y="33510"/>
                </a:lnTo>
                <a:lnTo>
                  <a:pt x="1596035" y="15305"/>
                </a:lnTo>
                <a:lnTo>
                  <a:pt x="1549838" y="3929"/>
                </a:lnTo>
                <a:lnTo>
                  <a:pt x="150114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7012688" y="3001523"/>
            <a:ext cx="1801495" cy="2085339"/>
          </a:xfrm>
          <a:custGeom>
            <a:avLst/>
            <a:gdLst/>
            <a:ahLst/>
            <a:cxnLst/>
            <a:rect l="l" t="t" r="r" b="b"/>
            <a:pathLst>
              <a:path w="1801495" h="2085339">
                <a:moveTo>
                  <a:pt x="0" y="300227"/>
                </a:moveTo>
                <a:lnTo>
                  <a:pt x="3929" y="251529"/>
                </a:lnTo>
                <a:lnTo>
                  <a:pt x="15305" y="205332"/>
                </a:lnTo>
                <a:lnTo>
                  <a:pt x="33510" y="162256"/>
                </a:lnTo>
                <a:lnTo>
                  <a:pt x="57926" y="122917"/>
                </a:lnTo>
                <a:lnTo>
                  <a:pt x="87934" y="87934"/>
                </a:lnTo>
                <a:lnTo>
                  <a:pt x="122917" y="57926"/>
                </a:lnTo>
                <a:lnTo>
                  <a:pt x="162256" y="33510"/>
                </a:lnTo>
                <a:lnTo>
                  <a:pt x="205332" y="15305"/>
                </a:lnTo>
                <a:lnTo>
                  <a:pt x="251529" y="3929"/>
                </a:lnTo>
                <a:lnTo>
                  <a:pt x="300228" y="0"/>
                </a:lnTo>
                <a:lnTo>
                  <a:pt x="1501140" y="0"/>
                </a:lnTo>
                <a:lnTo>
                  <a:pt x="1549838" y="3929"/>
                </a:lnTo>
                <a:lnTo>
                  <a:pt x="1596035" y="15305"/>
                </a:lnTo>
                <a:lnTo>
                  <a:pt x="1639111" y="33510"/>
                </a:lnTo>
                <a:lnTo>
                  <a:pt x="1678450" y="57926"/>
                </a:lnTo>
                <a:lnTo>
                  <a:pt x="1713433" y="87934"/>
                </a:lnTo>
                <a:lnTo>
                  <a:pt x="1743441" y="122917"/>
                </a:lnTo>
                <a:lnTo>
                  <a:pt x="1767857" y="162256"/>
                </a:lnTo>
                <a:lnTo>
                  <a:pt x="1786062" y="205332"/>
                </a:lnTo>
                <a:lnTo>
                  <a:pt x="1797438" y="251529"/>
                </a:lnTo>
                <a:lnTo>
                  <a:pt x="1801368" y="300227"/>
                </a:lnTo>
                <a:lnTo>
                  <a:pt x="1801368" y="1784591"/>
                </a:lnTo>
                <a:lnTo>
                  <a:pt x="1797438" y="1833290"/>
                </a:lnTo>
                <a:lnTo>
                  <a:pt x="1786062" y="1879487"/>
                </a:lnTo>
                <a:lnTo>
                  <a:pt x="1767857" y="1922566"/>
                </a:lnTo>
                <a:lnTo>
                  <a:pt x="1743441" y="1961906"/>
                </a:lnTo>
                <a:lnTo>
                  <a:pt x="1713433" y="1996890"/>
                </a:lnTo>
                <a:lnTo>
                  <a:pt x="1678450" y="2026900"/>
                </a:lnTo>
                <a:lnTo>
                  <a:pt x="1639111" y="2051318"/>
                </a:lnTo>
                <a:lnTo>
                  <a:pt x="1596035" y="2069524"/>
                </a:lnTo>
                <a:lnTo>
                  <a:pt x="1549838" y="2080902"/>
                </a:lnTo>
                <a:lnTo>
                  <a:pt x="1501140" y="2084832"/>
                </a:lnTo>
                <a:lnTo>
                  <a:pt x="300228" y="2084832"/>
                </a:lnTo>
                <a:lnTo>
                  <a:pt x="251529" y="2080902"/>
                </a:lnTo>
                <a:lnTo>
                  <a:pt x="205332" y="2069524"/>
                </a:lnTo>
                <a:lnTo>
                  <a:pt x="162256" y="2051318"/>
                </a:lnTo>
                <a:lnTo>
                  <a:pt x="122917" y="2026900"/>
                </a:lnTo>
                <a:lnTo>
                  <a:pt x="87934" y="1996890"/>
                </a:lnTo>
                <a:lnTo>
                  <a:pt x="57926" y="1961906"/>
                </a:lnTo>
                <a:lnTo>
                  <a:pt x="33510" y="1922566"/>
                </a:lnTo>
                <a:lnTo>
                  <a:pt x="15305" y="1879487"/>
                </a:lnTo>
                <a:lnTo>
                  <a:pt x="3929" y="1833290"/>
                </a:lnTo>
                <a:lnTo>
                  <a:pt x="0" y="1784591"/>
                </a:lnTo>
                <a:lnTo>
                  <a:pt x="0" y="300227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7107722" y="3355958"/>
            <a:ext cx="1602105" cy="135128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2700" marR="5080" indent="-2540" algn="ctr">
              <a:lnSpc>
                <a:spcPct val="95800"/>
              </a:lnSpc>
              <a:spcBef>
                <a:spcPts val="19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personal  data and</a:t>
            </a:r>
            <a:r>
              <a:rPr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attach 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supporting 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documentation  as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9102091" y="3001522"/>
            <a:ext cx="1289685" cy="2085339"/>
          </a:xfrm>
          <a:custGeom>
            <a:avLst/>
            <a:gdLst/>
            <a:ahLst/>
            <a:cxnLst/>
            <a:rect l="l" t="t" r="r" b="b"/>
            <a:pathLst>
              <a:path w="1289684" h="2085339">
                <a:moveTo>
                  <a:pt x="1074420" y="0"/>
                </a:moveTo>
                <a:lnTo>
                  <a:pt x="214884" y="0"/>
                </a:lnTo>
                <a:lnTo>
                  <a:pt x="165615" y="5675"/>
                </a:lnTo>
                <a:lnTo>
                  <a:pt x="120387" y="21840"/>
                </a:lnTo>
                <a:lnTo>
                  <a:pt x="80488" y="47206"/>
                </a:lnTo>
                <a:lnTo>
                  <a:pt x="47210" y="80483"/>
                </a:lnTo>
                <a:lnTo>
                  <a:pt x="21842" y="120381"/>
                </a:lnTo>
                <a:lnTo>
                  <a:pt x="5675" y="165611"/>
                </a:lnTo>
                <a:lnTo>
                  <a:pt x="0" y="214884"/>
                </a:lnTo>
                <a:lnTo>
                  <a:pt x="0" y="1869935"/>
                </a:lnTo>
                <a:lnTo>
                  <a:pt x="5675" y="1919208"/>
                </a:lnTo>
                <a:lnTo>
                  <a:pt x="21842" y="1964440"/>
                </a:lnTo>
                <a:lnTo>
                  <a:pt x="47210" y="2004341"/>
                </a:lnTo>
                <a:lnTo>
                  <a:pt x="80488" y="2037620"/>
                </a:lnTo>
                <a:lnTo>
                  <a:pt x="120387" y="2062989"/>
                </a:lnTo>
                <a:lnTo>
                  <a:pt x="165615" y="2079156"/>
                </a:lnTo>
                <a:lnTo>
                  <a:pt x="214884" y="2084832"/>
                </a:lnTo>
                <a:lnTo>
                  <a:pt x="1074420" y="2084832"/>
                </a:lnTo>
                <a:lnTo>
                  <a:pt x="1123692" y="2079156"/>
                </a:lnTo>
                <a:lnTo>
                  <a:pt x="1168922" y="2062989"/>
                </a:lnTo>
                <a:lnTo>
                  <a:pt x="1208820" y="2037620"/>
                </a:lnTo>
                <a:lnTo>
                  <a:pt x="1242097" y="2004341"/>
                </a:lnTo>
                <a:lnTo>
                  <a:pt x="1267463" y="1964440"/>
                </a:lnTo>
                <a:lnTo>
                  <a:pt x="1283628" y="1919208"/>
                </a:lnTo>
                <a:lnTo>
                  <a:pt x="1289304" y="1869935"/>
                </a:lnTo>
                <a:lnTo>
                  <a:pt x="1289304" y="214884"/>
                </a:lnTo>
                <a:lnTo>
                  <a:pt x="1283628" y="165611"/>
                </a:lnTo>
                <a:lnTo>
                  <a:pt x="1267463" y="120381"/>
                </a:lnTo>
                <a:lnTo>
                  <a:pt x="1242097" y="80483"/>
                </a:lnTo>
                <a:lnTo>
                  <a:pt x="1208820" y="47206"/>
                </a:lnTo>
                <a:lnTo>
                  <a:pt x="1168922" y="21840"/>
                </a:lnTo>
                <a:lnTo>
                  <a:pt x="1123692" y="5675"/>
                </a:lnTo>
                <a:lnTo>
                  <a:pt x="107442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9102091" y="3001522"/>
            <a:ext cx="1289685" cy="2085339"/>
          </a:xfrm>
          <a:custGeom>
            <a:avLst/>
            <a:gdLst/>
            <a:ahLst/>
            <a:cxnLst/>
            <a:rect l="l" t="t" r="r" b="b"/>
            <a:pathLst>
              <a:path w="1289684" h="2085339">
                <a:moveTo>
                  <a:pt x="0" y="214884"/>
                </a:moveTo>
                <a:lnTo>
                  <a:pt x="5675" y="165611"/>
                </a:lnTo>
                <a:lnTo>
                  <a:pt x="21842" y="120381"/>
                </a:lnTo>
                <a:lnTo>
                  <a:pt x="47210" y="80483"/>
                </a:lnTo>
                <a:lnTo>
                  <a:pt x="80488" y="47206"/>
                </a:lnTo>
                <a:lnTo>
                  <a:pt x="120387" y="21840"/>
                </a:lnTo>
                <a:lnTo>
                  <a:pt x="165615" y="5675"/>
                </a:lnTo>
                <a:lnTo>
                  <a:pt x="214884" y="0"/>
                </a:lnTo>
                <a:lnTo>
                  <a:pt x="1074420" y="0"/>
                </a:lnTo>
                <a:lnTo>
                  <a:pt x="1123692" y="5675"/>
                </a:lnTo>
                <a:lnTo>
                  <a:pt x="1168922" y="21840"/>
                </a:lnTo>
                <a:lnTo>
                  <a:pt x="1208820" y="47206"/>
                </a:lnTo>
                <a:lnTo>
                  <a:pt x="1242097" y="80483"/>
                </a:lnTo>
                <a:lnTo>
                  <a:pt x="1267463" y="120381"/>
                </a:lnTo>
                <a:lnTo>
                  <a:pt x="1283628" y="165611"/>
                </a:lnTo>
                <a:lnTo>
                  <a:pt x="1289304" y="214884"/>
                </a:lnTo>
                <a:lnTo>
                  <a:pt x="1289304" y="1869935"/>
                </a:lnTo>
                <a:lnTo>
                  <a:pt x="1283628" y="1919208"/>
                </a:lnTo>
                <a:lnTo>
                  <a:pt x="1267463" y="1964440"/>
                </a:lnTo>
                <a:lnTo>
                  <a:pt x="1242097" y="2004341"/>
                </a:lnTo>
                <a:lnTo>
                  <a:pt x="1208820" y="2037620"/>
                </a:lnTo>
                <a:lnTo>
                  <a:pt x="1168922" y="2062989"/>
                </a:lnTo>
                <a:lnTo>
                  <a:pt x="1123692" y="2079156"/>
                </a:lnTo>
                <a:lnTo>
                  <a:pt x="1074420" y="2084832"/>
                </a:lnTo>
                <a:lnTo>
                  <a:pt x="214884" y="2084832"/>
                </a:lnTo>
                <a:lnTo>
                  <a:pt x="165615" y="2079156"/>
                </a:lnTo>
                <a:lnTo>
                  <a:pt x="120387" y="2062989"/>
                </a:lnTo>
                <a:lnTo>
                  <a:pt x="80488" y="2037620"/>
                </a:lnTo>
                <a:lnTo>
                  <a:pt x="47210" y="2004341"/>
                </a:lnTo>
                <a:lnTo>
                  <a:pt x="21842" y="1964440"/>
                </a:lnTo>
                <a:lnTo>
                  <a:pt x="5675" y="1919208"/>
                </a:lnTo>
                <a:lnTo>
                  <a:pt x="0" y="1869935"/>
                </a:lnTo>
                <a:lnTo>
                  <a:pt x="0" y="214884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9227987" y="3749151"/>
            <a:ext cx="1029335" cy="53784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31445" marR="5080" indent="-119380">
              <a:lnSpc>
                <a:spcPts val="1870"/>
              </a:lnSpc>
              <a:spcBef>
                <a:spcPts val="400"/>
              </a:spcBef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575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883959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EMPLOYEE SUBMITS VIA EMPLOYEE SELF-SERVICE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073210606"/>
              </p:ext>
            </p:extLst>
          </p:nvPr>
        </p:nvGraphicFramePr>
        <p:xfrm>
          <a:off x="503016" y="1427724"/>
          <a:ext cx="10954512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angle 21"/>
          <p:cNvSpPr/>
          <p:nvPr/>
        </p:nvSpPr>
        <p:spPr>
          <a:xfrm>
            <a:off x="322263" y="5853308"/>
            <a:ext cx="943651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Transactional Matrix for this process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</p:spTree>
    <p:extLst>
      <p:ext uri="{BB962C8B-B14F-4D97-AF65-F5344CB8AC3E}">
        <p14:creationId xmlns:p14="http://schemas.microsoft.com/office/powerpoint/2010/main" val="304789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EMPLOYEE SUBMITS VIA UCPATH CASE MANAGEMENT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364" y="5841668"/>
            <a:ext cx="943651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Transactional Matrix for this process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1104565"/>
              </p:ext>
            </p:extLst>
          </p:nvPr>
        </p:nvGraphicFramePr>
        <p:xfrm>
          <a:off x="503016" y="1510020"/>
          <a:ext cx="10838688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0648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TRANSACTIONAL UNIT SUBMITS UCPATH TEMPLATE TRANSACTION REQUEST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890" y="5736289"/>
            <a:ext cx="91018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Transactional Matrix for this process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4727531"/>
              </p:ext>
            </p:extLst>
          </p:nvPr>
        </p:nvGraphicFramePr>
        <p:xfrm>
          <a:off x="567890" y="1459728"/>
          <a:ext cx="11159385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5343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TRANSACTIONAL UNIT ENTER PERSONAL INFORMATION IN UCPATH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4404529"/>
              </p:ext>
            </p:extLst>
          </p:nvPr>
        </p:nvGraphicFramePr>
        <p:xfrm>
          <a:off x="740664" y="1728216"/>
          <a:ext cx="10753344" cy="3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1749" y="4571999"/>
            <a:ext cx="91326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FF"/>
                </a:solidFill>
              </a:rPr>
              <a:t>Change(s) write directly to the databases. No AWE required.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4062" y="1857446"/>
            <a:ext cx="9003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>
                <a:solidFill>
                  <a:schemeClr val="bg1"/>
                </a:solidFill>
              </a:rPr>
              <a:t>Transactional Unit enters changes </a:t>
            </a:r>
            <a:r>
              <a:rPr lang="en-US" sz="2600" dirty="0" smtClean="0">
                <a:solidFill>
                  <a:schemeClr val="bg1"/>
                </a:solidFill>
              </a:rPr>
              <a:t>to Additional Names, Emergency Contacts, and/or Security Clearance (only used for </a:t>
            </a:r>
            <a:r>
              <a:rPr lang="en-US" sz="2600" dirty="0" err="1" smtClean="0">
                <a:solidFill>
                  <a:schemeClr val="bg1"/>
                </a:solidFill>
              </a:rPr>
              <a:t>LiveScan</a:t>
            </a:r>
            <a:r>
              <a:rPr lang="en-US" sz="2600" dirty="0" smtClean="0">
                <a:solidFill>
                  <a:schemeClr val="bg1"/>
                </a:solidFill>
              </a:rPr>
              <a:t> ID) directly into UCPath Personal Information. 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59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96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TRAINER INTRODUCTION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37828" y="1771470"/>
            <a:ext cx="760648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Shannon Minter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Business Support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UCPath Campus Support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Year(s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@UC: 2 1/2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Experience: 14 years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professional human resources analyst experience, focusing on classification &amp; compensation,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development,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management, and recruitment.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9049f767-5a26-4c78-a5f6-c433636746e2@p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0" y="1771471"/>
            <a:ext cx="782509" cy="24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7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74" y="1426747"/>
            <a:ext cx="1112386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the four way that Personal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can be update?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types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complete by an employee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written directly to the database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prstClr val="black"/>
                </a:solidFill>
              </a:rPr>
              <a:t>What updates completed by the Transaction unit will be written directly to the database?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What does SSNVS stand for?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69" y="236220"/>
            <a:ext cx="104241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8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43293" y="1626587"/>
            <a:ext cx="8425028" cy="355836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Data Template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Transaction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402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– TEMPLATE TRANSACTION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1173876" y="1322324"/>
            <a:ext cx="3943985" cy="444817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40665" marR="5080" indent="-227965">
              <a:lnSpc>
                <a:spcPct val="80000"/>
              </a:lnSpc>
              <a:spcBef>
                <a:spcPts val="68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5" dirty="0">
                <a:latin typeface="Arial"/>
                <a:cs typeface="Arial"/>
              </a:rPr>
              <a:t>Use the </a:t>
            </a:r>
            <a:r>
              <a:rPr sz="2400" b="1" dirty="0">
                <a:latin typeface="Arial"/>
                <a:cs typeface="Arial"/>
              </a:rPr>
              <a:t>UC Personal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Data  </a:t>
            </a:r>
            <a:r>
              <a:rPr sz="2400" spc="5" dirty="0">
                <a:latin typeface="Arial"/>
                <a:cs typeface="Arial"/>
              </a:rPr>
              <a:t>template </a:t>
            </a:r>
            <a:r>
              <a:rPr sz="2400" spc="10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update </a:t>
            </a:r>
            <a:r>
              <a:rPr sz="2400" spc="-5" dirty="0">
                <a:latin typeface="Arial"/>
                <a:cs typeface="Arial"/>
              </a:rPr>
              <a:t>an  employee’s personal  </a:t>
            </a:r>
            <a:r>
              <a:rPr sz="2400" dirty="0">
                <a:latin typeface="Arial"/>
                <a:cs typeface="Arial"/>
              </a:rPr>
              <a:t>information.</a:t>
            </a:r>
          </a:p>
          <a:p>
            <a:pPr marL="241300" marR="338455" indent="-228600">
              <a:lnSpc>
                <a:spcPct val="80000"/>
              </a:lnSpc>
              <a:spcBef>
                <a:spcPts val="1010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UC Personal </a:t>
            </a:r>
            <a:r>
              <a:rPr sz="2400" b="1" spc="-5" dirty="0">
                <a:latin typeface="Arial"/>
                <a:cs typeface="Arial"/>
              </a:rPr>
              <a:t>Data  </a:t>
            </a:r>
            <a:r>
              <a:rPr sz="2400" spc="5" dirty="0">
                <a:latin typeface="Arial"/>
                <a:cs typeface="Arial"/>
              </a:rPr>
              <a:t>template can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5" dirty="0">
                <a:latin typeface="Arial"/>
                <a:cs typeface="Arial"/>
              </a:rPr>
              <a:t>used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 staff or </a:t>
            </a:r>
            <a:r>
              <a:rPr sz="2400" spc="5" dirty="0">
                <a:latin typeface="Arial"/>
                <a:cs typeface="Arial"/>
              </a:rPr>
              <a:t>academic  </a:t>
            </a:r>
            <a:r>
              <a:rPr sz="2400" dirty="0">
                <a:latin typeface="Arial"/>
                <a:cs typeface="Arial"/>
              </a:rPr>
              <a:t>employees.</a:t>
            </a:r>
          </a:p>
          <a:p>
            <a:pPr marL="241300" marR="67945" indent="-228600">
              <a:lnSpc>
                <a:spcPct val="80000"/>
              </a:lnSpc>
              <a:spcBef>
                <a:spcPts val="97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5" dirty="0">
                <a:latin typeface="Arial"/>
                <a:cs typeface="Arial"/>
              </a:rPr>
              <a:t>If the </a:t>
            </a:r>
            <a:r>
              <a:rPr sz="2400" dirty="0">
                <a:latin typeface="Arial"/>
                <a:cs typeface="Arial"/>
              </a:rPr>
              <a:t>employee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jobs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5" dirty="0">
                <a:latin typeface="Arial"/>
                <a:cs typeface="Arial"/>
              </a:rPr>
              <a:t>multiple </a:t>
            </a:r>
            <a:r>
              <a:rPr lang="en-US" sz="2400" spc="5" dirty="0" smtClean="0">
                <a:latin typeface="Arial"/>
                <a:cs typeface="Arial"/>
              </a:rPr>
              <a:t>business unit</a:t>
            </a:r>
            <a:r>
              <a:rPr sz="2400" spc="5" dirty="0" smtClean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, </a:t>
            </a:r>
            <a:r>
              <a:rPr sz="2400" dirty="0" smtClean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employee’s personal </a:t>
            </a:r>
            <a:r>
              <a:rPr sz="2400" dirty="0" smtClean="0">
                <a:latin typeface="Arial"/>
                <a:cs typeface="Arial"/>
              </a:rPr>
              <a:t>data </a:t>
            </a:r>
            <a:r>
              <a:rPr sz="2400" dirty="0">
                <a:latin typeface="Arial"/>
                <a:cs typeface="Arial"/>
              </a:rPr>
              <a:t>should be updated by </a:t>
            </a:r>
            <a:r>
              <a:rPr sz="2400" dirty="0" smtClean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employee’s </a:t>
            </a:r>
            <a:r>
              <a:rPr sz="2400" spc="5" dirty="0">
                <a:latin typeface="Arial"/>
                <a:cs typeface="Arial"/>
              </a:rPr>
              <a:t>Primary </a:t>
            </a:r>
            <a:r>
              <a:rPr sz="2400" dirty="0" smtClean="0">
                <a:latin typeface="Arial"/>
                <a:cs typeface="Arial"/>
              </a:rPr>
              <a:t>Job </a:t>
            </a:r>
            <a:r>
              <a:rPr sz="2400" dirty="0">
                <a:latin typeface="Arial"/>
                <a:cs typeface="Arial"/>
              </a:rPr>
              <a:t>Location.</a:t>
            </a:r>
          </a:p>
        </p:txBody>
      </p:sp>
      <p:sp>
        <p:nvSpPr>
          <p:cNvPr id="6" name="object 2"/>
          <p:cNvSpPr/>
          <p:nvPr/>
        </p:nvSpPr>
        <p:spPr>
          <a:xfrm>
            <a:off x="6161914" y="1328668"/>
            <a:ext cx="4206240" cy="553085"/>
          </a:xfrm>
          <a:custGeom>
            <a:avLst/>
            <a:gdLst/>
            <a:ahLst/>
            <a:cxnLst/>
            <a:rect l="l" t="t" r="r" b="b"/>
            <a:pathLst>
              <a:path w="4206240" h="553085">
                <a:moveTo>
                  <a:pt x="0" y="0"/>
                </a:moveTo>
                <a:lnTo>
                  <a:pt x="4206240" y="0"/>
                </a:lnTo>
                <a:lnTo>
                  <a:pt x="4206240" y="552945"/>
                </a:lnTo>
                <a:lnTo>
                  <a:pt x="0" y="552945"/>
                </a:lnTo>
                <a:lnTo>
                  <a:pt x="0" y="0"/>
                </a:lnTo>
                <a:close/>
              </a:path>
            </a:pathLst>
          </a:custGeom>
          <a:solidFill>
            <a:srgbClr val="00558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6168263" y="1875269"/>
            <a:ext cx="4206240" cy="3986529"/>
          </a:xfrm>
          <a:custGeom>
            <a:avLst/>
            <a:gdLst/>
            <a:ahLst/>
            <a:cxnLst/>
            <a:rect l="l" t="t" r="r" b="b"/>
            <a:pathLst>
              <a:path w="4206240" h="3986529">
                <a:moveTo>
                  <a:pt x="0" y="0"/>
                </a:moveTo>
                <a:lnTo>
                  <a:pt x="4206240" y="0"/>
                </a:lnTo>
                <a:lnTo>
                  <a:pt x="4206240" y="3986377"/>
                </a:lnTo>
                <a:lnTo>
                  <a:pt x="0" y="3986377"/>
                </a:lnTo>
                <a:lnTo>
                  <a:pt x="0" y="0"/>
                </a:lnTo>
                <a:close/>
              </a:path>
            </a:pathLst>
          </a:custGeom>
          <a:solidFill>
            <a:srgbClr val="CBD1D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168263" y="1856211"/>
            <a:ext cx="4180841" cy="45719"/>
          </a:xfrm>
          <a:custGeom>
            <a:avLst/>
            <a:gdLst/>
            <a:ahLst/>
            <a:cxnLst/>
            <a:rect l="l" t="t" r="r" b="b"/>
            <a:pathLst>
              <a:path w="4218940" h="38100">
                <a:moveTo>
                  <a:pt x="0" y="38100"/>
                </a:moveTo>
                <a:lnTo>
                  <a:pt x="4218940" y="38100"/>
                </a:lnTo>
                <a:lnTo>
                  <a:pt x="421894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0826668" y="1315969"/>
            <a:ext cx="0" cy="4552315"/>
          </a:xfrm>
          <a:custGeom>
            <a:avLst/>
            <a:gdLst/>
            <a:ahLst/>
            <a:cxnLst/>
            <a:rect l="l" t="t" r="r" b="b"/>
            <a:pathLst>
              <a:path h="4552315">
                <a:moveTo>
                  <a:pt x="0" y="0"/>
                </a:moveTo>
                <a:lnTo>
                  <a:pt x="0" y="45520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614078" y="1322318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6614078" y="5861643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6244589" y="1366211"/>
            <a:ext cx="4104515" cy="401392"/>
          </a:xfrm>
          <a:prstGeom prst="rect">
            <a:avLst/>
          </a:prstGeom>
          <a:solidFill>
            <a:srgbClr val="005581"/>
          </a:solidFill>
        </p:spPr>
        <p:txBody>
          <a:bodyPr vert="horz" wrap="square" lIns="0" tIns="31750" rIns="0" bIns="0" rtlCol="0">
            <a:spAutoFit/>
          </a:bodyPr>
          <a:lstStyle/>
          <a:p>
            <a:pPr marL="647700"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Templates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320487" y="1998154"/>
            <a:ext cx="3922775" cy="3730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6288482" y="3864674"/>
            <a:ext cx="3945890" cy="192405"/>
          </a:xfrm>
          <a:custGeom>
            <a:avLst/>
            <a:gdLst/>
            <a:ahLst/>
            <a:cxnLst/>
            <a:rect l="l" t="t" r="r" b="b"/>
            <a:pathLst>
              <a:path w="3945890" h="192404">
                <a:moveTo>
                  <a:pt x="0" y="0"/>
                </a:moveTo>
                <a:lnTo>
                  <a:pt x="3945635" y="0"/>
                </a:lnTo>
                <a:lnTo>
                  <a:pt x="3945635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325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 Description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4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3050480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4270483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88" y="483145"/>
            <a:ext cx="607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Role Description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6"/>
          <a:stretch/>
        </p:blipFill>
        <p:spPr bwMode="auto">
          <a:xfrm>
            <a:off x="6607621" y="2175869"/>
            <a:ext cx="4005961" cy="25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194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009" y="307600"/>
            <a:ext cx="4703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5105" y="1830477"/>
            <a:ext cx="4228102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3050480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009" y="4270483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3208" y="0"/>
            <a:ext cx="45767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Enters Personal Data Change in Employee Self-Service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Opens a case with UCPC to change personal data.</a:t>
            </a:r>
          </a:p>
        </p:txBody>
      </p:sp>
    </p:spTree>
    <p:extLst>
      <p:ext uri="{BB962C8B-B14F-4D97-AF65-F5344CB8AC3E}">
        <p14:creationId xmlns:p14="http://schemas.microsoft.com/office/powerpoint/2010/main" val="210732184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649" y="224135"/>
            <a:ext cx="4703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7203" y="3072080"/>
            <a:ext cx="4726003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009" y="4270483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3206" y="2396436"/>
            <a:ext cx="3734603" cy="17412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UCPath AWE Approver for Template Transactions.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3207" y="-21600"/>
            <a:ext cx="4576752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Initiates UCPath Personal Data Change Template Transaction Request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Enters Additional Names, Emergency Contacts, and/or Security Clearance on employee’s behalf. </a:t>
            </a:r>
            <a:endParaRPr lang="en-US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Reviews and approves locally-approved change requests (highest degree earned and any certifications or licensures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Verifies documentation for Gender change (if not initiated via SSNVS).</a:t>
            </a:r>
          </a:p>
        </p:txBody>
      </p:sp>
    </p:spTree>
    <p:extLst>
      <p:ext uri="{BB962C8B-B14F-4D97-AF65-F5344CB8AC3E}">
        <p14:creationId xmlns:p14="http://schemas.microsoft.com/office/powerpoint/2010/main" val="294517482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289" y="224135"/>
            <a:ext cx="5088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3099334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6591" y="4221629"/>
            <a:ext cx="4196615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3206" y="0"/>
            <a:ext cx="4576752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UCPath AWE Approver for Template Transactions. </a:t>
            </a:r>
          </a:p>
        </p:txBody>
      </p:sp>
    </p:spTree>
    <p:extLst>
      <p:ext uri="{BB962C8B-B14F-4D97-AF65-F5344CB8AC3E}">
        <p14:creationId xmlns:p14="http://schemas.microsoft.com/office/powerpoint/2010/main" val="145512238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9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889" y="224135"/>
            <a:ext cx="4875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3099334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008" y="4294910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6591" y="5614522"/>
            <a:ext cx="4196615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3206" y="0"/>
            <a:ext cx="45767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Runs select proposed changes through SSNVS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If no match, UCPC contacts the employee/transactional unit that the change was not approved. </a:t>
            </a:r>
          </a:p>
        </p:txBody>
      </p:sp>
    </p:spTree>
    <p:extLst>
      <p:ext uri="{BB962C8B-B14F-4D97-AF65-F5344CB8AC3E}">
        <p14:creationId xmlns:p14="http://schemas.microsoft.com/office/powerpoint/2010/main" val="42060806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5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0641051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HOUSEKEEPING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31" y="1902174"/>
            <a:ext cx="94964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8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74" y="1426747"/>
            <a:ext cx="1112386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name of the template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UCPath is used to update Personal Data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UCPC’s role if there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not SSNVS match?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69" y="236220"/>
            <a:ext cx="104241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31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 Personal Information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456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 PERSONAL INFORMATION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2"/>
          <p:cNvSpPr/>
          <p:nvPr/>
        </p:nvSpPr>
        <p:spPr>
          <a:xfrm>
            <a:off x="5172457" y="1258316"/>
            <a:ext cx="4846319" cy="459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734060" y="1258316"/>
            <a:ext cx="3866515" cy="3236783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45085">
              <a:lnSpc>
                <a:spcPts val="2590"/>
              </a:lnSpc>
              <a:spcBef>
                <a:spcPts val="439"/>
              </a:spcBef>
            </a:pPr>
            <a:r>
              <a:rPr sz="2400" b="1" dirty="0">
                <a:latin typeface="Arial"/>
                <a:cs typeface="Arial"/>
              </a:rPr>
              <a:t>Navigation:</a:t>
            </a:r>
            <a:r>
              <a:rPr sz="2400" b="1" spc="-100" dirty="0">
                <a:latin typeface="Arial"/>
                <a:cs typeface="Arial"/>
              </a:rPr>
              <a:t> </a:t>
            </a:r>
            <a:endParaRPr lang="en-US" sz="2400" b="1" spc="-100" dirty="0" smtClean="0">
              <a:latin typeface="Arial"/>
              <a:cs typeface="Arial"/>
            </a:endParaRPr>
          </a:p>
          <a:p>
            <a:pPr marL="12700" marR="45085">
              <a:lnSpc>
                <a:spcPts val="2590"/>
              </a:lnSpc>
              <a:spcBef>
                <a:spcPts val="439"/>
              </a:spcBef>
            </a:pPr>
            <a:r>
              <a:rPr sz="2400" dirty="0" smtClean="0">
                <a:latin typeface="Arial"/>
                <a:cs typeface="Arial"/>
              </a:rPr>
              <a:t>PeopleSoft </a:t>
            </a:r>
            <a:r>
              <a:rPr sz="2400" spc="-10" dirty="0" smtClean="0">
                <a:latin typeface="Arial"/>
                <a:cs typeface="Arial"/>
              </a:rPr>
              <a:t>Menu </a:t>
            </a:r>
            <a:r>
              <a:rPr lang="en-US" sz="2400" spc="-10" dirty="0" smtClean="0">
                <a:latin typeface="Arial"/>
                <a:cs typeface="Arial"/>
              </a:rPr>
              <a:t>               </a:t>
            </a:r>
            <a:r>
              <a:rPr lang="en-US" sz="2400" spc="5" dirty="0" smtClean="0">
                <a:cs typeface="Arial"/>
              </a:rPr>
              <a:t>&gt; </a:t>
            </a:r>
            <a:r>
              <a:rPr sz="2400" dirty="0" smtClean="0">
                <a:latin typeface="Arial"/>
                <a:cs typeface="Arial"/>
              </a:rPr>
              <a:t>Workforce </a:t>
            </a:r>
            <a:r>
              <a:rPr sz="2400" spc="5" dirty="0">
                <a:latin typeface="Arial"/>
                <a:cs typeface="Arial"/>
              </a:rPr>
              <a:t>Administration </a:t>
            </a:r>
            <a:r>
              <a:rPr lang="en-US" sz="2400" spc="5" dirty="0" smtClean="0">
                <a:latin typeface="Arial"/>
                <a:cs typeface="Arial"/>
              </a:rPr>
              <a:t>             </a:t>
            </a:r>
            <a:r>
              <a:rPr sz="2400" spc="5" dirty="0" smtClean="0">
                <a:latin typeface="Arial"/>
                <a:cs typeface="Arial"/>
              </a:rPr>
              <a:t>&gt; </a:t>
            </a:r>
            <a:r>
              <a:rPr sz="2400" dirty="0" smtClean="0">
                <a:latin typeface="Arial"/>
                <a:cs typeface="Arial"/>
              </a:rPr>
              <a:t>Personal </a:t>
            </a:r>
            <a:r>
              <a:rPr sz="2400" spc="5" dirty="0">
                <a:latin typeface="Arial"/>
                <a:cs typeface="Arial"/>
              </a:rPr>
              <a:t>Information </a:t>
            </a:r>
            <a:r>
              <a:rPr lang="en-US" sz="2400" spc="5" dirty="0" smtClean="0">
                <a:latin typeface="Arial"/>
                <a:cs typeface="Arial"/>
              </a:rPr>
              <a:t>      </a:t>
            </a:r>
            <a:r>
              <a:rPr sz="2400" spc="5" dirty="0" smtClean="0">
                <a:latin typeface="Arial"/>
                <a:cs typeface="Arial"/>
              </a:rPr>
              <a:t>&gt; </a:t>
            </a:r>
            <a:r>
              <a:rPr sz="2400" b="1" spc="10" dirty="0" smtClean="0">
                <a:latin typeface="Arial"/>
                <a:cs typeface="Arial"/>
              </a:rPr>
              <a:t>Modify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Person</a:t>
            </a:r>
            <a:endParaRPr sz="2400" dirty="0">
              <a:latin typeface="Arial"/>
              <a:cs typeface="Arial"/>
            </a:endParaRPr>
          </a:p>
          <a:p>
            <a:pPr marL="240665" marR="5080" indent="-227965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Review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employee’s  personal </a:t>
            </a:r>
            <a:r>
              <a:rPr sz="2400" spc="5" dirty="0">
                <a:latin typeface="Arial"/>
                <a:cs typeface="Arial"/>
              </a:rPr>
              <a:t>information  </a:t>
            </a:r>
            <a:r>
              <a:rPr sz="2400" dirty="0">
                <a:latin typeface="Arial"/>
                <a:cs typeface="Arial"/>
              </a:rPr>
              <a:t>using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b="1" spc="10" dirty="0">
                <a:latin typeface="Arial"/>
                <a:cs typeface="Arial"/>
              </a:rPr>
              <a:t>Modify </a:t>
            </a:r>
            <a:r>
              <a:rPr sz="2400" b="1" spc="5" dirty="0">
                <a:latin typeface="Arial"/>
                <a:cs typeface="Arial"/>
              </a:rPr>
              <a:t>a  </a:t>
            </a:r>
            <a:r>
              <a:rPr sz="2400" b="1" dirty="0">
                <a:latin typeface="Arial"/>
                <a:cs typeface="Arial"/>
              </a:rPr>
              <a:t>Person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component.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23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 HR Transaction Page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085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SMART HR TRANSACTION PAGE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74904" y="1102867"/>
            <a:ext cx="11649263" cy="326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10"/>
              </a:spcBef>
            </a:pPr>
            <a:r>
              <a:rPr b="1" dirty="0">
                <a:latin typeface="Arial"/>
                <a:cs typeface="Arial"/>
              </a:rPr>
              <a:t>Navigation: </a:t>
            </a:r>
            <a:r>
              <a:rPr dirty="0">
                <a:latin typeface="Arial"/>
                <a:cs typeface="Arial"/>
              </a:rPr>
              <a:t>PeopleSoft </a:t>
            </a:r>
            <a:r>
              <a:rPr spc="-10" dirty="0">
                <a:latin typeface="Arial"/>
                <a:cs typeface="Arial"/>
              </a:rPr>
              <a:t>Menu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Workforce</a:t>
            </a:r>
            <a:r>
              <a:rPr spc="-295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Administration</a:t>
            </a:r>
            <a:r>
              <a:rPr lang="en-US" spc="5" dirty="0" smtClean="0">
                <a:latin typeface="Arial"/>
                <a:cs typeface="Arial"/>
              </a:rPr>
              <a:t> &gt;</a:t>
            </a:r>
            <a:r>
              <a:rPr spc="10" dirty="0" smtClean="0">
                <a:latin typeface="Arial"/>
                <a:cs typeface="Arial"/>
              </a:rPr>
              <a:t>Smart </a:t>
            </a:r>
            <a:r>
              <a:rPr dirty="0">
                <a:latin typeface="Arial"/>
                <a:cs typeface="Arial"/>
              </a:rPr>
              <a:t>HR </a:t>
            </a:r>
            <a:r>
              <a:rPr spc="-25" dirty="0">
                <a:latin typeface="Arial"/>
                <a:cs typeface="Arial"/>
              </a:rPr>
              <a:t>Template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5" dirty="0">
                <a:latin typeface="Arial"/>
                <a:cs typeface="Arial"/>
              </a:rPr>
              <a:t>Smart </a:t>
            </a:r>
            <a:r>
              <a:rPr b="1" dirty="0">
                <a:latin typeface="Arial"/>
                <a:cs typeface="Arial"/>
              </a:rPr>
              <a:t>HR</a:t>
            </a:r>
            <a:r>
              <a:rPr b="1" spc="-28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Transactions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2001994" y="2544745"/>
            <a:ext cx="8229600" cy="3058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7975092" y="2619756"/>
            <a:ext cx="1732914" cy="594360"/>
          </a:xfrm>
          <a:custGeom>
            <a:avLst/>
            <a:gdLst/>
            <a:ahLst/>
            <a:cxnLst/>
            <a:rect l="l" t="t" r="r" b="b"/>
            <a:pathLst>
              <a:path w="1732915" h="594360">
                <a:moveTo>
                  <a:pt x="1732788" y="0"/>
                </a:moveTo>
                <a:lnTo>
                  <a:pt x="0" y="0"/>
                </a:lnTo>
                <a:lnTo>
                  <a:pt x="0" y="594360"/>
                </a:lnTo>
                <a:lnTo>
                  <a:pt x="1732788" y="594360"/>
                </a:lnTo>
                <a:lnTo>
                  <a:pt x="1732788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975092" y="2619756"/>
            <a:ext cx="1732914" cy="594360"/>
          </a:xfrm>
          <a:custGeom>
            <a:avLst/>
            <a:gdLst/>
            <a:ahLst/>
            <a:cxnLst/>
            <a:rect l="l" t="t" r="r" b="b"/>
            <a:pathLst>
              <a:path w="1732915" h="594360">
                <a:moveTo>
                  <a:pt x="1732788" y="0"/>
                </a:moveTo>
                <a:lnTo>
                  <a:pt x="0" y="0"/>
                </a:lnTo>
                <a:lnTo>
                  <a:pt x="0" y="594360"/>
                </a:lnTo>
                <a:lnTo>
                  <a:pt x="1732788" y="594360"/>
                </a:lnTo>
                <a:lnTo>
                  <a:pt x="173278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758816" y="2979418"/>
            <a:ext cx="175895" cy="604520"/>
          </a:xfrm>
          <a:custGeom>
            <a:avLst/>
            <a:gdLst/>
            <a:ahLst/>
            <a:cxnLst/>
            <a:rect l="l" t="t" r="r" b="b"/>
            <a:pathLst>
              <a:path w="175895" h="604520">
                <a:moveTo>
                  <a:pt x="0" y="0"/>
                </a:moveTo>
                <a:lnTo>
                  <a:pt x="175514" y="604329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8864651" y="3541402"/>
            <a:ext cx="132080" cy="151130"/>
          </a:xfrm>
          <a:custGeom>
            <a:avLst/>
            <a:gdLst/>
            <a:ahLst/>
            <a:cxnLst/>
            <a:rect l="l" t="t" r="r" b="b"/>
            <a:pathLst>
              <a:path w="132079" h="151129">
                <a:moveTo>
                  <a:pt x="131724" y="0"/>
                </a:moveTo>
                <a:lnTo>
                  <a:pt x="0" y="38252"/>
                </a:lnTo>
                <a:lnTo>
                  <a:pt x="104114" y="150850"/>
                </a:lnTo>
                <a:lnTo>
                  <a:pt x="131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7961376" y="2680906"/>
            <a:ext cx="17602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175895">
              <a:lnSpc>
                <a:spcPct val="100499"/>
              </a:lnSpc>
              <a:spcBef>
                <a:spcPts val="10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sz="1000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prstClr val="black"/>
                </a:solidFill>
                <a:latin typeface="Arial"/>
                <a:cs typeface="Arial"/>
              </a:rPr>
              <a:t>Transaction 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begin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entry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template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transaction.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3938016" y="2619757"/>
            <a:ext cx="1678305" cy="448309"/>
          </a:xfrm>
          <a:custGeom>
            <a:avLst/>
            <a:gdLst/>
            <a:ahLst/>
            <a:cxnLst/>
            <a:rect l="l" t="t" r="r" b="b"/>
            <a:pathLst>
              <a:path w="1678304" h="448310">
                <a:moveTo>
                  <a:pt x="1677924" y="0"/>
                </a:moveTo>
                <a:lnTo>
                  <a:pt x="0" y="0"/>
                </a:lnTo>
                <a:lnTo>
                  <a:pt x="0" y="448055"/>
                </a:lnTo>
                <a:lnTo>
                  <a:pt x="1677924" y="448055"/>
                </a:lnTo>
                <a:lnTo>
                  <a:pt x="167792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938016" y="2619757"/>
            <a:ext cx="1678305" cy="448309"/>
          </a:xfrm>
          <a:custGeom>
            <a:avLst/>
            <a:gdLst/>
            <a:ahLst/>
            <a:cxnLst/>
            <a:rect l="l" t="t" r="r" b="b"/>
            <a:pathLst>
              <a:path w="1678304" h="448310">
                <a:moveTo>
                  <a:pt x="1677924" y="0"/>
                </a:moveTo>
                <a:lnTo>
                  <a:pt x="0" y="0"/>
                </a:lnTo>
                <a:lnTo>
                  <a:pt x="0" y="448055"/>
                </a:lnTo>
                <a:lnTo>
                  <a:pt x="1677924" y="448055"/>
                </a:lnTo>
                <a:lnTo>
                  <a:pt x="167792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4643701" y="2873779"/>
            <a:ext cx="41275" cy="721360"/>
          </a:xfrm>
          <a:custGeom>
            <a:avLst/>
            <a:gdLst/>
            <a:ahLst/>
            <a:cxnLst/>
            <a:rect l="l" t="t" r="r" b="b"/>
            <a:pathLst>
              <a:path w="41275" h="721360">
                <a:moveTo>
                  <a:pt x="41109" y="0"/>
                </a:moveTo>
                <a:lnTo>
                  <a:pt x="0" y="721182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4576001" y="3567322"/>
            <a:ext cx="137160" cy="140970"/>
          </a:xfrm>
          <a:custGeom>
            <a:avLst/>
            <a:gdLst/>
            <a:ahLst/>
            <a:cxnLst/>
            <a:rect l="l" t="t" r="r" b="b"/>
            <a:pathLst>
              <a:path w="137160" h="140970">
                <a:moveTo>
                  <a:pt x="0" y="0"/>
                </a:moveTo>
                <a:lnTo>
                  <a:pt x="60667" y="140843"/>
                </a:lnTo>
                <a:lnTo>
                  <a:pt x="136944" y="779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3924299" y="2683650"/>
            <a:ext cx="1705610" cy="33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4775" marR="227329">
              <a:lnSpc>
                <a:spcPts val="1190"/>
              </a:lnSpc>
              <a:spcBef>
                <a:spcPts val="15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Select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personal</a:t>
            </a:r>
            <a:r>
              <a:rPr sz="10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template.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5949696" y="2629805"/>
            <a:ext cx="1737360" cy="452755"/>
          </a:xfrm>
          <a:custGeom>
            <a:avLst/>
            <a:gdLst/>
            <a:ahLst/>
            <a:cxnLst/>
            <a:rect l="l" t="t" r="r" b="b"/>
            <a:pathLst>
              <a:path w="1737360" h="452754">
                <a:moveTo>
                  <a:pt x="1737360" y="0"/>
                </a:moveTo>
                <a:lnTo>
                  <a:pt x="0" y="0"/>
                </a:lnTo>
                <a:lnTo>
                  <a:pt x="0" y="452627"/>
                </a:lnTo>
                <a:lnTo>
                  <a:pt x="1737360" y="452627"/>
                </a:lnTo>
                <a:lnTo>
                  <a:pt x="173736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5949696" y="2619757"/>
            <a:ext cx="1737360" cy="452755"/>
          </a:xfrm>
          <a:custGeom>
            <a:avLst/>
            <a:gdLst/>
            <a:ahLst/>
            <a:cxnLst/>
            <a:rect l="l" t="t" r="r" b="b"/>
            <a:pathLst>
              <a:path w="1737360" h="452754">
                <a:moveTo>
                  <a:pt x="1737360" y="0"/>
                </a:moveTo>
                <a:lnTo>
                  <a:pt x="0" y="0"/>
                </a:lnTo>
                <a:lnTo>
                  <a:pt x="0" y="452627"/>
                </a:lnTo>
                <a:lnTo>
                  <a:pt x="1737360" y="452627"/>
                </a:lnTo>
                <a:lnTo>
                  <a:pt x="1737360" y="0"/>
                </a:lnTo>
                <a:close/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7131032" y="2996215"/>
            <a:ext cx="317500" cy="342900"/>
          </a:xfrm>
          <a:custGeom>
            <a:avLst/>
            <a:gdLst/>
            <a:ahLst/>
            <a:cxnLst/>
            <a:rect l="l" t="t" r="r" b="b"/>
            <a:pathLst>
              <a:path w="317500" h="342900">
                <a:moveTo>
                  <a:pt x="0" y="0"/>
                </a:moveTo>
                <a:lnTo>
                  <a:pt x="317055" y="342277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7388464" y="3271776"/>
            <a:ext cx="144145" cy="147320"/>
          </a:xfrm>
          <a:custGeom>
            <a:avLst/>
            <a:gdLst/>
            <a:ahLst/>
            <a:cxnLst/>
            <a:rect l="l" t="t" r="r" b="b"/>
            <a:pathLst>
              <a:path w="144145" h="147320">
                <a:moveTo>
                  <a:pt x="100622" y="0"/>
                </a:moveTo>
                <a:lnTo>
                  <a:pt x="0" y="93205"/>
                </a:lnTo>
                <a:lnTo>
                  <a:pt x="143522" y="147231"/>
                </a:lnTo>
                <a:lnTo>
                  <a:pt x="10062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5935979" y="2676968"/>
            <a:ext cx="1765300" cy="33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5410" marR="129539">
              <a:lnSpc>
                <a:spcPts val="1190"/>
              </a:lnSpc>
              <a:spcBef>
                <a:spcPts val="155"/>
              </a:spcBef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Enter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0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Effective</a:t>
            </a:r>
            <a:r>
              <a:rPr sz="10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Date</a:t>
            </a:r>
            <a:r>
              <a:rPr sz="10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template</a:t>
            </a:r>
            <a:r>
              <a:rPr sz="1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transaction.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847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ENTER TRANSACTION DETAILS PAGE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752349" y="1048003"/>
            <a:ext cx="10310886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1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Personal </a:t>
            </a:r>
            <a:r>
              <a:rPr sz="2400" b="1" spc="-5" dirty="0">
                <a:latin typeface="Arial"/>
                <a:cs typeface="Arial"/>
              </a:rPr>
              <a:t>Data </a:t>
            </a:r>
            <a:r>
              <a:rPr sz="2400" b="1" dirty="0">
                <a:latin typeface="Arial"/>
                <a:cs typeface="Arial"/>
              </a:rPr>
              <a:t>Changes </a:t>
            </a:r>
            <a:r>
              <a:rPr sz="2400" spc="5" dirty="0">
                <a:latin typeface="Arial"/>
                <a:cs typeface="Arial"/>
              </a:rPr>
              <a:t>template </a:t>
            </a:r>
            <a:r>
              <a:rPr sz="2400" spc="-5" dirty="0">
                <a:latin typeface="Arial"/>
                <a:cs typeface="Arial"/>
              </a:rPr>
              <a:t>does not have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any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Reason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Codes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2"/>
          <p:cNvSpPr/>
          <p:nvPr/>
        </p:nvSpPr>
        <p:spPr>
          <a:xfrm>
            <a:off x="2388109" y="2122913"/>
            <a:ext cx="7360919" cy="3520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521197" y="3553949"/>
            <a:ext cx="1527175" cy="658495"/>
          </a:xfrm>
          <a:custGeom>
            <a:avLst/>
            <a:gdLst/>
            <a:ahLst/>
            <a:cxnLst/>
            <a:rect l="l" t="t" r="r" b="b"/>
            <a:pathLst>
              <a:path w="1527175" h="658495">
                <a:moveTo>
                  <a:pt x="1527048" y="0"/>
                </a:moveTo>
                <a:lnTo>
                  <a:pt x="0" y="0"/>
                </a:lnTo>
                <a:lnTo>
                  <a:pt x="0" y="658368"/>
                </a:lnTo>
                <a:lnTo>
                  <a:pt x="1527048" y="658368"/>
                </a:lnTo>
                <a:lnTo>
                  <a:pt x="1527048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521197" y="3553949"/>
            <a:ext cx="1527175" cy="658495"/>
          </a:xfrm>
          <a:custGeom>
            <a:avLst/>
            <a:gdLst/>
            <a:ahLst/>
            <a:cxnLst/>
            <a:rect l="l" t="t" r="r" b="b"/>
            <a:pathLst>
              <a:path w="1527175" h="658495">
                <a:moveTo>
                  <a:pt x="1527048" y="0"/>
                </a:moveTo>
                <a:lnTo>
                  <a:pt x="0" y="0"/>
                </a:lnTo>
                <a:lnTo>
                  <a:pt x="0" y="658368"/>
                </a:lnTo>
                <a:lnTo>
                  <a:pt x="1527048" y="658368"/>
                </a:lnTo>
                <a:lnTo>
                  <a:pt x="15270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7431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5804212" y="4018697"/>
            <a:ext cx="878840" cy="379095"/>
          </a:xfrm>
          <a:custGeom>
            <a:avLst/>
            <a:gdLst/>
            <a:ahLst/>
            <a:cxnLst/>
            <a:rect l="l" t="t" r="r" b="b"/>
            <a:pathLst>
              <a:path w="878839" h="379095">
                <a:moveTo>
                  <a:pt x="878713" y="0"/>
                </a:moveTo>
                <a:lnTo>
                  <a:pt x="0" y="378637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690848" y="4328924"/>
            <a:ext cx="153670" cy="126364"/>
          </a:xfrm>
          <a:custGeom>
            <a:avLst/>
            <a:gdLst/>
            <a:ahLst/>
            <a:cxnLst/>
            <a:rect l="l" t="t" r="r" b="b"/>
            <a:pathLst>
              <a:path w="153670" h="126364">
                <a:moveTo>
                  <a:pt x="98818" y="0"/>
                </a:moveTo>
                <a:lnTo>
                  <a:pt x="0" y="117259"/>
                </a:lnTo>
                <a:lnTo>
                  <a:pt x="153098" y="125958"/>
                </a:lnTo>
                <a:lnTo>
                  <a:pt x="9881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6507479" y="3637262"/>
            <a:ext cx="155448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 marR="160020" algn="just">
              <a:lnSpc>
                <a:spcPct val="100499"/>
              </a:lnSpc>
              <a:spcBef>
                <a:spcPts val="10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b="1" spc="5" dirty="0">
                <a:solidFill>
                  <a:prstClr val="black"/>
                </a:solidFill>
                <a:latin typeface="Arial"/>
                <a:cs typeface="Arial"/>
              </a:rPr>
              <a:t>Employee</a:t>
            </a:r>
            <a:r>
              <a:rPr sz="1000" b="1" spc="-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prstClr val="black"/>
                </a:solidFill>
                <a:latin typeface="Arial"/>
                <a:cs typeface="Arial"/>
              </a:rPr>
              <a:t>ID 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search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button to</a:t>
            </a:r>
            <a:r>
              <a:rPr sz="10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locate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employee.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2764398" y="4980756"/>
            <a:ext cx="41275" cy="196215"/>
          </a:xfrm>
          <a:custGeom>
            <a:avLst/>
            <a:gdLst/>
            <a:ahLst/>
            <a:cxnLst/>
            <a:rect l="l" t="t" r="r" b="b"/>
            <a:pathLst>
              <a:path w="41275" h="196214">
                <a:moveTo>
                  <a:pt x="0" y="0"/>
                </a:moveTo>
                <a:lnTo>
                  <a:pt x="40843" y="195719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2735304" y="5149046"/>
            <a:ext cx="134620" cy="148590"/>
          </a:xfrm>
          <a:custGeom>
            <a:avLst/>
            <a:gdLst/>
            <a:ahLst/>
            <a:cxnLst/>
            <a:rect l="l" t="t" r="r" b="b"/>
            <a:pathLst>
              <a:path w="134619" h="148589">
                <a:moveTo>
                  <a:pt x="134264" y="0"/>
                </a:moveTo>
                <a:lnTo>
                  <a:pt x="0" y="28003"/>
                </a:lnTo>
                <a:lnTo>
                  <a:pt x="95148" y="148272"/>
                </a:lnTo>
                <a:lnTo>
                  <a:pt x="13426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1921763" y="4244322"/>
            <a:ext cx="1673860" cy="754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9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6680" marR="98425">
              <a:lnSpc>
                <a:spcPct val="100499"/>
              </a:lnSpc>
            </a:pPr>
            <a:r>
              <a:rPr sz="1000" spc="-5" dirty="0" smtClean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Continue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enter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remaining details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personal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0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sz="10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0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06680" marR="98425">
              <a:lnSpc>
                <a:spcPct val="100499"/>
              </a:lnSpc>
            </a:pP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7385538" y="1678075"/>
            <a:ext cx="3084844" cy="1034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170">
              <a:spcBef>
                <a:spcPts val="335"/>
              </a:spcBef>
            </a:pPr>
            <a:r>
              <a:rPr sz="1100" b="1" spc="-5" dirty="0">
                <a:latin typeface="Arial"/>
                <a:cs typeface="Arial"/>
              </a:rPr>
              <a:t>Important</a:t>
            </a:r>
            <a:endParaRPr sz="1100" dirty="0">
              <a:latin typeface="Arial"/>
              <a:cs typeface="Arial"/>
            </a:endParaRPr>
          </a:p>
          <a:p>
            <a:pPr marL="313690" marR="255904" indent="-223520">
              <a:lnSpc>
                <a:spcPct val="91500"/>
              </a:lnSpc>
              <a:spcBef>
                <a:spcPts val="285"/>
              </a:spcBef>
              <a:buFontTx/>
              <a:buChar char="•"/>
              <a:tabLst>
                <a:tab pos="313690" algn="l"/>
                <a:tab pos="314960" algn="l"/>
              </a:tabLst>
            </a:pPr>
            <a:r>
              <a:rPr sz="1000" spc="-5" dirty="0">
                <a:latin typeface="Arial"/>
                <a:cs typeface="Arial"/>
              </a:rPr>
              <a:t>The </a:t>
            </a:r>
            <a:r>
              <a:rPr sz="1000" b="1" dirty="0">
                <a:latin typeface="Arial"/>
                <a:cs typeface="Arial"/>
              </a:rPr>
              <a:t>Effective Date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populated  based </a:t>
            </a:r>
            <a:r>
              <a:rPr sz="1000" spc="-10" dirty="0">
                <a:latin typeface="Arial"/>
                <a:cs typeface="Arial"/>
              </a:rPr>
              <a:t>on your </a:t>
            </a:r>
            <a:r>
              <a:rPr sz="1000" spc="-5" dirty="0">
                <a:latin typeface="Arial"/>
                <a:cs typeface="Arial"/>
              </a:rPr>
              <a:t>entry </a:t>
            </a:r>
            <a:r>
              <a:rPr sz="1000" spc="-10" dirty="0">
                <a:latin typeface="Arial"/>
                <a:cs typeface="Arial"/>
              </a:rPr>
              <a:t>on </a:t>
            </a:r>
            <a:r>
              <a:rPr sz="1000" spc="10" dirty="0" smtClean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previous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page.</a:t>
            </a:r>
            <a:endParaRPr sz="1000" dirty="0">
              <a:latin typeface="Arial"/>
              <a:cs typeface="Arial"/>
            </a:endParaRPr>
          </a:p>
          <a:p>
            <a:pPr marL="313690" indent="-223520">
              <a:lnSpc>
                <a:spcPts val="1160"/>
              </a:lnSpc>
              <a:spcBef>
                <a:spcPts val="315"/>
              </a:spcBef>
              <a:buFontTx/>
              <a:buChar char="•"/>
              <a:tabLst>
                <a:tab pos="313690" algn="l"/>
                <a:tab pos="314325" algn="l"/>
              </a:tabLst>
            </a:pPr>
            <a:r>
              <a:rPr sz="1000" spc="5" dirty="0">
                <a:latin typeface="Arial"/>
                <a:cs typeface="Arial"/>
              </a:rPr>
              <a:t>Ensure </a:t>
            </a:r>
            <a:r>
              <a:rPr sz="1000" dirty="0">
                <a:latin typeface="Arial"/>
                <a:cs typeface="Arial"/>
              </a:rPr>
              <a:t>that </a:t>
            </a:r>
            <a:r>
              <a:rPr sz="1000" spc="-20" dirty="0">
                <a:latin typeface="Arial"/>
                <a:cs typeface="Arial"/>
              </a:rPr>
              <a:t>you </a:t>
            </a:r>
            <a:r>
              <a:rPr sz="1000" spc="-10" dirty="0">
                <a:latin typeface="Arial"/>
                <a:cs typeface="Arial"/>
              </a:rPr>
              <a:t>entered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-1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correct</a:t>
            </a:r>
            <a:endParaRPr sz="1000" dirty="0">
              <a:latin typeface="Arial"/>
              <a:cs typeface="Arial"/>
            </a:endParaRPr>
          </a:p>
          <a:p>
            <a:pPr marL="313690">
              <a:lnSpc>
                <a:spcPts val="1160"/>
              </a:lnSpc>
            </a:pPr>
            <a:r>
              <a:rPr sz="1000" b="1" dirty="0">
                <a:latin typeface="Arial"/>
                <a:cs typeface="Arial"/>
              </a:rPr>
              <a:t>Effective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Date</a:t>
            </a:r>
            <a:r>
              <a:rPr sz="1000" dirty="0" smtClean="0">
                <a:latin typeface="Arial"/>
                <a:cs typeface="Arial"/>
              </a:rPr>
              <a:t>.</a:t>
            </a:r>
            <a:endParaRPr lang="en-US" sz="1000" dirty="0" smtClean="0">
              <a:latin typeface="Arial"/>
              <a:cs typeface="Arial"/>
            </a:endParaRPr>
          </a:p>
          <a:p>
            <a:pPr marL="313690">
              <a:lnSpc>
                <a:spcPts val="1160"/>
              </a:lnSpc>
            </a:pP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98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ENTER TRANSACTION INFORMATION PAGE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object 2"/>
          <p:cNvSpPr txBox="1"/>
          <p:nvPr/>
        </p:nvSpPr>
        <p:spPr>
          <a:xfrm>
            <a:off x="1364772" y="1166876"/>
            <a:ext cx="3846829" cy="477566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1300" marR="333375" indent="-228600">
              <a:lnSpc>
                <a:spcPts val="2590"/>
              </a:lnSpc>
              <a:spcBef>
                <a:spcPts val="439"/>
              </a:spcBef>
              <a:buClr>
                <a:srgbClr val="1295D8"/>
              </a:buClr>
              <a:buFont typeface="Wingdings"/>
              <a:buChar char="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employee’s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existing  personal </a:t>
            </a:r>
            <a:r>
              <a:rPr sz="2400" spc="5" dirty="0">
                <a:latin typeface="Arial"/>
                <a:cs typeface="Arial"/>
              </a:rPr>
              <a:t>information </a:t>
            </a:r>
            <a:r>
              <a:rPr sz="2400" dirty="0">
                <a:latin typeface="Arial"/>
                <a:cs typeface="Arial"/>
              </a:rPr>
              <a:t>is  </a:t>
            </a:r>
            <a:r>
              <a:rPr sz="2400" spc="5" dirty="0">
                <a:latin typeface="Arial"/>
                <a:cs typeface="Arial"/>
              </a:rPr>
              <a:t>automatically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displayed.</a:t>
            </a:r>
            <a:endParaRPr sz="2400" dirty="0">
              <a:latin typeface="Arial"/>
              <a:cs typeface="Arial"/>
            </a:endParaRPr>
          </a:p>
          <a:p>
            <a:pPr marL="241300" marR="476884" indent="-228600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buFont typeface="Wingdings"/>
              <a:buChar char="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Update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employee’s  personal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data.</a:t>
            </a:r>
            <a:endParaRPr sz="2400" dirty="0">
              <a:latin typeface="Arial"/>
              <a:cs typeface="Arial"/>
            </a:endParaRPr>
          </a:p>
          <a:p>
            <a:pPr marL="240665" marR="5080" indent="-227965">
              <a:lnSpc>
                <a:spcPts val="2590"/>
              </a:lnSpc>
              <a:spcBef>
                <a:spcPts val="97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5" dirty="0">
                <a:latin typeface="Arial"/>
                <a:cs typeface="Arial"/>
              </a:rPr>
              <a:t>Enter a </a:t>
            </a:r>
            <a:r>
              <a:rPr sz="2400" spc="15" dirty="0">
                <a:latin typeface="Arial"/>
                <a:cs typeface="Arial"/>
              </a:rPr>
              <a:t>comment </a:t>
            </a:r>
            <a:r>
              <a:rPr sz="2400" spc="10" dirty="0">
                <a:latin typeface="Arial"/>
                <a:cs typeface="Arial"/>
              </a:rPr>
              <a:t>to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  UCPC </a:t>
            </a:r>
            <a:r>
              <a:rPr sz="2400" spc="-20" dirty="0">
                <a:latin typeface="Arial"/>
                <a:cs typeface="Arial"/>
              </a:rPr>
              <a:t>WFA </a:t>
            </a:r>
            <a:r>
              <a:rPr sz="2400" dirty="0">
                <a:latin typeface="Arial"/>
                <a:cs typeface="Arial"/>
              </a:rPr>
              <a:t>Production  </a:t>
            </a:r>
            <a:r>
              <a:rPr sz="2400" spc="5" dirty="0">
                <a:latin typeface="Arial"/>
                <a:cs typeface="Arial"/>
              </a:rPr>
              <a:t>specifically </a:t>
            </a:r>
            <a:r>
              <a:rPr sz="2400" spc="-15" dirty="0">
                <a:latin typeface="Arial"/>
                <a:cs typeface="Arial"/>
              </a:rPr>
              <a:t>what </a:t>
            </a:r>
            <a:r>
              <a:rPr sz="2400" dirty="0">
                <a:latin typeface="Arial"/>
                <a:cs typeface="Arial"/>
              </a:rPr>
              <a:t>field </a:t>
            </a:r>
            <a:r>
              <a:rPr sz="2400" spc="-20" dirty="0">
                <a:latin typeface="Arial"/>
                <a:cs typeface="Arial"/>
              </a:rPr>
              <a:t>was  </a:t>
            </a:r>
            <a:r>
              <a:rPr sz="2400" spc="-5" dirty="0">
                <a:latin typeface="Arial"/>
                <a:cs typeface="Arial"/>
              </a:rPr>
              <a:t>updated.</a:t>
            </a:r>
            <a:endParaRPr sz="2400" dirty="0">
              <a:latin typeface="Arial"/>
              <a:cs typeface="Arial"/>
            </a:endParaRPr>
          </a:p>
          <a:p>
            <a:pPr marL="240665" marR="158750" indent="-227965" algn="just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buFont typeface="Wingdings"/>
              <a:buChar char=""/>
              <a:tabLst>
                <a:tab pos="241935" algn="l"/>
              </a:tabLst>
            </a:pPr>
            <a:r>
              <a:rPr sz="2400" spc="25" dirty="0">
                <a:latin typeface="Arial"/>
                <a:cs typeface="Arial"/>
              </a:rPr>
              <a:t>When </a:t>
            </a:r>
            <a:r>
              <a:rPr sz="2400" spc="5" dirty="0">
                <a:latin typeface="Arial"/>
                <a:cs typeface="Arial"/>
              </a:rPr>
              <a:t>complete, </a:t>
            </a:r>
            <a:r>
              <a:rPr sz="2400" spc="10" dirty="0">
                <a:latin typeface="Arial"/>
                <a:cs typeface="Arial"/>
              </a:rPr>
              <a:t>click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b="1" dirty="0">
                <a:latin typeface="Arial"/>
                <a:cs typeface="Arial"/>
              </a:rPr>
              <a:t>Save and </a:t>
            </a:r>
            <a:r>
              <a:rPr sz="2400" b="1" spc="10" dirty="0">
                <a:latin typeface="Arial"/>
                <a:cs typeface="Arial"/>
              </a:rPr>
              <a:t>Submit </a:t>
            </a:r>
            <a:r>
              <a:rPr sz="2400" dirty="0">
                <a:latin typeface="Arial"/>
                <a:cs typeface="Arial"/>
              </a:rPr>
              <a:t>button  </a:t>
            </a:r>
            <a:r>
              <a:rPr sz="2400" spc="10" dirty="0">
                <a:latin typeface="Arial"/>
                <a:cs typeface="Arial"/>
              </a:rPr>
              <a:t>to submit </a:t>
            </a:r>
            <a:r>
              <a:rPr sz="2400" spc="5" dirty="0">
                <a:latin typeface="Arial"/>
                <a:cs typeface="Arial"/>
              </a:rPr>
              <a:t>the template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review and approval.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5821681" y="1044680"/>
            <a:ext cx="4050791" cy="5020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38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Updates to Employee Information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97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DIRECT UPDATES TO EMPLOYEE INFORMATION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487344" y="1223247"/>
            <a:ext cx="10783168" cy="72327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0665" marR="5080" indent="-227965">
              <a:lnSpc>
                <a:spcPts val="2590"/>
              </a:lnSpc>
              <a:spcBef>
                <a:spcPts val="439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-65" dirty="0">
                <a:latin typeface="Arial"/>
                <a:cs typeface="Arial"/>
              </a:rPr>
              <a:t>You </a:t>
            </a:r>
            <a:r>
              <a:rPr sz="2400" spc="-5" dirty="0">
                <a:latin typeface="Arial"/>
                <a:cs typeface="Arial"/>
              </a:rPr>
              <a:t>have the security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update the following types of </a:t>
            </a:r>
            <a:r>
              <a:rPr sz="2400" spc="-5" dirty="0" smtClean="0">
                <a:latin typeface="Arial"/>
                <a:cs typeface="Arial"/>
              </a:rPr>
              <a:t>personal </a:t>
            </a:r>
            <a:r>
              <a:rPr sz="2400" spc="-5" dirty="0">
                <a:latin typeface="Arial"/>
                <a:cs typeface="Arial"/>
              </a:rPr>
              <a:t>information directly in UCPath (on behalf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employee</a:t>
            </a:r>
            <a:r>
              <a:rPr sz="2400" spc="-5" dirty="0" smtClean="0">
                <a:latin typeface="Arial"/>
                <a:cs typeface="Arial"/>
              </a:rPr>
              <a:t>):</a:t>
            </a:r>
            <a:endParaRPr lang="en-US" sz="2400" spc="-5" dirty="0" smtClean="0">
              <a:latin typeface="Arial"/>
              <a:cs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6589382"/>
              </p:ext>
            </p:extLst>
          </p:nvPr>
        </p:nvGraphicFramePr>
        <p:xfrm>
          <a:off x="1915042" y="1871331"/>
          <a:ext cx="8128000" cy="288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2841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991691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2" y="165371"/>
            <a:ext cx="1208147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INFORMATION– EMERGENCY CONTACTS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0" y="991691"/>
            <a:ext cx="12192001" cy="6136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85"/>
              </a:spcBef>
            </a:pPr>
            <a:r>
              <a:rPr b="1" spc="5" dirty="0">
                <a:latin typeface="Arial"/>
                <a:cs typeface="Arial"/>
              </a:rPr>
              <a:t>Navigation: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PeopleSoft</a:t>
            </a:r>
            <a:r>
              <a:rPr spc="5" dirty="0">
                <a:latin typeface="Arial"/>
                <a:cs typeface="Arial"/>
              </a:rPr>
              <a:t> Menu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&gt;</a:t>
            </a:r>
            <a:r>
              <a:rPr dirty="0">
                <a:latin typeface="Arial"/>
                <a:cs typeface="Arial"/>
              </a:rPr>
              <a:t> Workforce</a:t>
            </a:r>
            <a:r>
              <a:rPr spc="-20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Administration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&gt;</a:t>
            </a:r>
            <a:r>
              <a:rPr dirty="0" smtClean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Personal </a:t>
            </a:r>
            <a:r>
              <a:rPr spc="5" dirty="0" smtClean="0">
                <a:latin typeface="Arial"/>
                <a:cs typeface="Arial"/>
              </a:rPr>
              <a:t>Information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Personal Relationships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5" dirty="0">
                <a:latin typeface="Arial"/>
                <a:cs typeface="Arial"/>
              </a:rPr>
              <a:t>Emergency</a:t>
            </a:r>
            <a:r>
              <a:rPr b="1" spc="-335" dirty="0">
                <a:latin typeface="Arial"/>
                <a:cs typeface="Arial"/>
              </a:rPr>
              <a:t> </a:t>
            </a:r>
            <a:r>
              <a:rPr lang="en-US" b="1" spc="-335" dirty="0" smtClean="0">
                <a:latin typeface="Arial"/>
                <a:cs typeface="Arial"/>
              </a:rPr>
              <a:t> </a:t>
            </a:r>
            <a:r>
              <a:rPr b="1" dirty="0" smtClean="0">
                <a:latin typeface="Arial"/>
                <a:cs typeface="Arial"/>
              </a:rPr>
              <a:t>Contact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144993" y="1870208"/>
            <a:ext cx="7680959" cy="432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049152" y="2100940"/>
            <a:ext cx="1769745" cy="768350"/>
          </a:xfrm>
          <a:custGeom>
            <a:avLst/>
            <a:gdLst/>
            <a:ahLst/>
            <a:cxnLst/>
            <a:rect l="l" t="t" r="r" b="b"/>
            <a:pathLst>
              <a:path w="1769745" h="768350">
                <a:moveTo>
                  <a:pt x="1769364" y="0"/>
                </a:moveTo>
                <a:lnTo>
                  <a:pt x="0" y="0"/>
                </a:lnTo>
                <a:lnTo>
                  <a:pt x="0" y="768096"/>
                </a:lnTo>
                <a:lnTo>
                  <a:pt x="1769364" y="768096"/>
                </a:lnTo>
                <a:lnTo>
                  <a:pt x="176936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7059893" y="2121667"/>
            <a:ext cx="1769745" cy="768350"/>
          </a:xfrm>
          <a:custGeom>
            <a:avLst/>
            <a:gdLst/>
            <a:ahLst/>
            <a:cxnLst/>
            <a:rect l="l" t="t" r="r" b="b"/>
            <a:pathLst>
              <a:path w="1769745" h="768350">
                <a:moveTo>
                  <a:pt x="1769364" y="0"/>
                </a:moveTo>
                <a:lnTo>
                  <a:pt x="0" y="0"/>
                </a:lnTo>
                <a:lnTo>
                  <a:pt x="0" y="768096"/>
                </a:lnTo>
                <a:lnTo>
                  <a:pt x="1769364" y="768096"/>
                </a:lnTo>
                <a:lnTo>
                  <a:pt x="1769364" y="0"/>
                </a:lnTo>
                <a:close/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7675810" y="2308361"/>
            <a:ext cx="1434465" cy="373380"/>
          </a:xfrm>
          <a:custGeom>
            <a:avLst/>
            <a:gdLst/>
            <a:ahLst/>
            <a:cxnLst/>
            <a:rect l="l" t="t" r="r" b="b"/>
            <a:pathLst>
              <a:path w="1434465" h="373380">
                <a:moveTo>
                  <a:pt x="0" y="0"/>
                </a:moveTo>
                <a:lnTo>
                  <a:pt x="1434211" y="373202"/>
                </a:lnTo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9190004" y="2862931"/>
            <a:ext cx="150495" cy="133350"/>
          </a:xfrm>
          <a:custGeom>
            <a:avLst/>
            <a:gdLst/>
            <a:ahLst/>
            <a:cxnLst/>
            <a:rect l="l" t="t" r="r" b="b"/>
            <a:pathLst>
              <a:path w="150495" h="133350">
                <a:moveTo>
                  <a:pt x="34544" y="0"/>
                </a:moveTo>
                <a:lnTo>
                  <a:pt x="0" y="132740"/>
                </a:lnTo>
                <a:lnTo>
                  <a:pt x="150012" y="100914"/>
                </a:lnTo>
                <a:lnTo>
                  <a:pt x="3454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046175" y="2107059"/>
            <a:ext cx="1797050" cy="787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6680" marR="122555">
              <a:lnSpc>
                <a:spcPct val="99800"/>
              </a:lnSpc>
              <a:spcBef>
                <a:spcPts val="11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 a new</a:t>
            </a:r>
            <a:r>
              <a:rPr sz="1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person  along with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contact 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information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employee’s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emergency  contact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list.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272376" y="4499109"/>
            <a:ext cx="1541145" cy="535305"/>
          </a:xfrm>
          <a:custGeom>
            <a:avLst/>
            <a:gdLst/>
            <a:ahLst/>
            <a:cxnLst/>
            <a:rect l="l" t="t" r="r" b="b"/>
            <a:pathLst>
              <a:path w="1541145" h="535304">
                <a:moveTo>
                  <a:pt x="1540764" y="0"/>
                </a:moveTo>
                <a:lnTo>
                  <a:pt x="0" y="0"/>
                </a:lnTo>
                <a:lnTo>
                  <a:pt x="0" y="534924"/>
                </a:lnTo>
                <a:lnTo>
                  <a:pt x="1540764" y="534924"/>
                </a:lnTo>
                <a:lnTo>
                  <a:pt x="154076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6287225" y="4499109"/>
            <a:ext cx="1541145" cy="535305"/>
          </a:xfrm>
          <a:custGeom>
            <a:avLst/>
            <a:gdLst/>
            <a:ahLst/>
            <a:cxnLst/>
            <a:rect l="l" t="t" r="r" b="b"/>
            <a:pathLst>
              <a:path w="1541145" h="535304">
                <a:moveTo>
                  <a:pt x="1540764" y="0"/>
                </a:moveTo>
                <a:lnTo>
                  <a:pt x="0" y="0"/>
                </a:lnTo>
                <a:lnTo>
                  <a:pt x="0" y="534924"/>
                </a:lnTo>
                <a:lnTo>
                  <a:pt x="1540764" y="534924"/>
                </a:lnTo>
                <a:lnTo>
                  <a:pt x="1540764" y="0"/>
                </a:lnTo>
                <a:close/>
              </a:path>
            </a:pathLst>
          </a:custGeom>
          <a:ln w="27431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6620415" y="4369372"/>
            <a:ext cx="203200" cy="260350"/>
          </a:xfrm>
          <a:custGeom>
            <a:avLst/>
            <a:gdLst/>
            <a:ahLst/>
            <a:cxnLst/>
            <a:rect l="l" t="t" r="r" b="b"/>
            <a:pathLst>
              <a:path w="203200" h="260350">
                <a:moveTo>
                  <a:pt x="203149" y="259753"/>
                </a:moveTo>
                <a:lnTo>
                  <a:pt x="0" y="0"/>
                </a:lnTo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6654893" y="4523334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4" h="150495">
                <a:moveTo>
                  <a:pt x="0" y="0"/>
                </a:moveTo>
                <a:lnTo>
                  <a:pt x="30479" y="150291"/>
                </a:lnTo>
                <a:lnTo>
                  <a:pt x="138518" y="65786"/>
                </a:lnTo>
                <a:lnTo>
                  <a:pt x="0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6273507" y="4519952"/>
            <a:ext cx="156845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294640">
              <a:lnSpc>
                <a:spcPct val="100499"/>
              </a:lnSpc>
              <a:spcBef>
                <a:spcPts val="100"/>
              </a:spcBef>
            </a:pP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update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information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existing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contacts.</a:t>
            </a:r>
          </a:p>
        </p:txBody>
      </p:sp>
    </p:spTree>
    <p:extLst>
      <p:ext uri="{BB962C8B-B14F-4D97-AF65-F5344CB8AC3E}">
        <p14:creationId xmlns:p14="http://schemas.microsoft.com/office/powerpoint/2010/main" val="1714522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135" y="16669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3504" y="17673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5135" y="23702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3504" y="24707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Change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roles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5135" y="30736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504" y="31740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UCPath Center’s (UCPC) role in Personal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5135" y="37769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504" y="38774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Direct an Employee to Make a Personal Data Change in 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130" y="4501508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 POI request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135" y="44803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3504" y="45807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Update a Personal Data Change for an Employee</a:t>
            </a:r>
          </a:p>
        </p:txBody>
      </p:sp>
    </p:spTree>
    <p:extLst>
      <p:ext uri="{BB962C8B-B14F-4D97-AF65-F5344CB8AC3E}">
        <p14:creationId xmlns:p14="http://schemas.microsoft.com/office/powerpoint/2010/main" val="215162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795" y="1211321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73" y="302156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INFORMATION – ADDITIONAL NAMES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0" y="1358899"/>
            <a:ext cx="12192000" cy="326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ts val="2735"/>
              </a:lnSpc>
              <a:spcBef>
                <a:spcPts val="110"/>
              </a:spcBef>
            </a:pPr>
            <a:r>
              <a:rPr b="1" dirty="0">
                <a:latin typeface="Arial"/>
                <a:cs typeface="Arial"/>
              </a:rPr>
              <a:t>Navigation: </a:t>
            </a:r>
            <a:r>
              <a:rPr dirty="0">
                <a:latin typeface="Arial"/>
                <a:cs typeface="Arial"/>
              </a:rPr>
              <a:t>PeopleSoft </a:t>
            </a:r>
            <a:r>
              <a:rPr spc="-10" dirty="0">
                <a:latin typeface="Arial"/>
                <a:cs typeface="Arial"/>
              </a:rPr>
              <a:t>Menu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Workforce</a:t>
            </a:r>
            <a:r>
              <a:rPr spc="-310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Administration</a:t>
            </a:r>
            <a:r>
              <a:rPr lang="en-US" spc="5" dirty="0" smtClean="0">
                <a:latin typeface="Arial"/>
                <a:cs typeface="Arial"/>
              </a:rPr>
              <a:t> &gt; </a:t>
            </a:r>
            <a:r>
              <a:rPr dirty="0" smtClean="0">
                <a:latin typeface="Arial"/>
                <a:cs typeface="Arial"/>
              </a:rPr>
              <a:t>Personal </a:t>
            </a:r>
            <a:r>
              <a:rPr spc="5" dirty="0">
                <a:latin typeface="Arial"/>
                <a:cs typeface="Arial"/>
              </a:rPr>
              <a:t>Information &gt; </a:t>
            </a:r>
            <a:r>
              <a:rPr dirty="0">
                <a:latin typeface="Arial"/>
                <a:cs typeface="Arial"/>
              </a:rPr>
              <a:t>Biographical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-10" dirty="0">
                <a:latin typeface="Arial"/>
                <a:cs typeface="Arial"/>
              </a:rPr>
              <a:t>Additional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Names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1878965" y="2782014"/>
            <a:ext cx="8412480" cy="2578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5"/>
          <p:cNvSpPr/>
          <p:nvPr/>
        </p:nvSpPr>
        <p:spPr>
          <a:xfrm>
            <a:off x="7801356" y="3410712"/>
            <a:ext cx="1769745" cy="498475"/>
          </a:xfrm>
          <a:custGeom>
            <a:avLst/>
            <a:gdLst/>
            <a:ahLst/>
            <a:cxnLst/>
            <a:rect l="l" t="t" r="r" b="b"/>
            <a:pathLst>
              <a:path w="1769745" h="498475">
                <a:moveTo>
                  <a:pt x="1769364" y="0"/>
                </a:moveTo>
                <a:lnTo>
                  <a:pt x="0" y="0"/>
                </a:lnTo>
                <a:lnTo>
                  <a:pt x="0" y="498348"/>
                </a:lnTo>
                <a:lnTo>
                  <a:pt x="1769364" y="498348"/>
                </a:lnTo>
                <a:lnTo>
                  <a:pt x="176936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7801356" y="3410712"/>
            <a:ext cx="1769745" cy="498475"/>
          </a:xfrm>
          <a:custGeom>
            <a:avLst/>
            <a:gdLst/>
            <a:ahLst/>
            <a:cxnLst/>
            <a:rect l="l" t="t" r="r" b="b"/>
            <a:pathLst>
              <a:path w="1769745" h="498475">
                <a:moveTo>
                  <a:pt x="1769364" y="0"/>
                </a:moveTo>
                <a:lnTo>
                  <a:pt x="0" y="0"/>
                </a:lnTo>
                <a:lnTo>
                  <a:pt x="0" y="498348"/>
                </a:lnTo>
                <a:lnTo>
                  <a:pt x="1769364" y="498348"/>
                </a:lnTo>
                <a:lnTo>
                  <a:pt x="176936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8761228" y="3820359"/>
            <a:ext cx="436469" cy="393199"/>
          </a:xfrm>
          <a:custGeom>
            <a:avLst/>
            <a:gdLst/>
            <a:ahLst/>
            <a:cxnLst/>
            <a:rect l="l" t="t" r="r" b="b"/>
            <a:pathLst>
              <a:path w="687704" h="600710">
                <a:moveTo>
                  <a:pt x="0" y="0"/>
                </a:moveTo>
                <a:lnTo>
                  <a:pt x="687273" y="600163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8"/>
          <p:cNvSpPr/>
          <p:nvPr/>
        </p:nvSpPr>
        <p:spPr>
          <a:xfrm>
            <a:off x="9049107" y="4071318"/>
            <a:ext cx="148590" cy="142240"/>
          </a:xfrm>
          <a:custGeom>
            <a:avLst/>
            <a:gdLst/>
            <a:ahLst/>
            <a:cxnLst/>
            <a:rect l="l" t="t" r="r" b="b"/>
            <a:pathLst>
              <a:path w="148590" h="142239">
                <a:moveTo>
                  <a:pt x="90220" y="0"/>
                </a:moveTo>
                <a:lnTo>
                  <a:pt x="0" y="103314"/>
                </a:lnTo>
                <a:lnTo>
                  <a:pt x="148424" y="141884"/>
                </a:lnTo>
                <a:lnTo>
                  <a:pt x="9022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7787640" y="3490160"/>
            <a:ext cx="1797050" cy="33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4139" marR="281305">
              <a:lnSpc>
                <a:spcPts val="1190"/>
              </a:lnSpc>
              <a:spcBef>
                <a:spcPts val="15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 a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name</a:t>
            </a:r>
            <a:r>
              <a:rPr sz="1000" spc="-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employee.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11"/>
          <p:cNvSpPr/>
          <p:nvPr/>
        </p:nvSpPr>
        <p:spPr>
          <a:xfrm>
            <a:off x="3179065" y="3108960"/>
            <a:ext cx="1769745" cy="585470"/>
          </a:xfrm>
          <a:custGeom>
            <a:avLst/>
            <a:gdLst/>
            <a:ahLst/>
            <a:cxnLst/>
            <a:rect l="l" t="t" r="r" b="b"/>
            <a:pathLst>
              <a:path w="1769745" h="585470">
                <a:moveTo>
                  <a:pt x="1769364" y="0"/>
                </a:moveTo>
                <a:lnTo>
                  <a:pt x="0" y="0"/>
                </a:lnTo>
                <a:lnTo>
                  <a:pt x="0" y="585215"/>
                </a:lnTo>
                <a:lnTo>
                  <a:pt x="1769364" y="585215"/>
                </a:lnTo>
                <a:lnTo>
                  <a:pt x="176936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/>
          <p:cNvSpPr/>
          <p:nvPr/>
        </p:nvSpPr>
        <p:spPr>
          <a:xfrm>
            <a:off x="4019107" y="3641698"/>
            <a:ext cx="320704" cy="344834"/>
          </a:xfrm>
          <a:custGeom>
            <a:avLst/>
            <a:gdLst/>
            <a:ahLst/>
            <a:cxnLst/>
            <a:rect l="l" t="t" r="r" b="b"/>
            <a:pathLst>
              <a:path w="544830" h="735329">
                <a:moveTo>
                  <a:pt x="0" y="0"/>
                </a:moveTo>
                <a:lnTo>
                  <a:pt x="544766" y="734783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/>
          <p:cNvSpPr/>
          <p:nvPr/>
        </p:nvSpPr>
        <p:spPr>
          <a:xfrm>
            <a:off x="4276491" y="3934117"/>
            <a:ext cx="137160" cy="151130"/>
          </a:xfrm>
          <a:custGeom>
            <a:avLst/>
            <a:gdLst/>
            <a:ahLst/>
            <a:cxnLst/>
            <a:rect l="l" t="t" r="r" b="b"/>
            <a:pathLst>
              <a:path w="137160" h="151129">
                <a:moveTo>
                  <a:pt x="110185" y="0"/>
                </a:moveTo>
                <a:lnTo>
                  <a:pt x="0" y="81686"/>
                </a:lnTo>
                <a:lnTo>
                  <a:pt x="136779" y="151028"/>
                </a:lnTo>
                <a:lnTo>
                  <a:pt x="11018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/>
          <p:cNvSpPr txBox="1"/>
          <p:nvPr/>
        </p:nvSpPr>
        <p:spPr>
          <a:xfrm>
            <a:off x="3165347" y="3155923"/>
            <a:ext cx="179705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233045">
              <a:lnSpc>
                <a:spcPct val="100499"/>
              </a:lnSpc>
              <a:spcBef>
                <a:spcPts val="100"/>
              </a:spcBef>
            </a:pP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In this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example,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can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see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Buffy Queen</a:t>
            </a:r>
            <a:r>
              <a:rPr sz="10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also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goes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Elizabeth</a:t>
            </a:r>
            <a:r>
              <a:rPr sz="1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Queen.</a:t>
            </a:r>
          </a:p>
        </p:txBody>
      </p:sp>
    </p:spTree>
    <p:extLst>
      <p:ext uri="{BB962C8B-B14F-4D97-AF65-F5344CB8AC3E}">
        <p14:creationId xmlns:p14="http://schemas.microsoft.com/office/powerpoint/2010/main" val="371237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410" y="1001119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912429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INFORMATION – SECURITY CLEARANCE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134376" y="1167498"/>
            <a:ext cx="11912428" cy="326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ts val="2735"/>
              </a:lnSpc>
              <a:spcBef>
                <a:spcPts val="110"/>
              </a:spcBef>
            </a:pPr>
            <a:r>
              <a:rPr b="1" dirty="0">
                <a:latin typeface="Arial"/>
                <a:cs typeface="Arial"/>
              </a:rPr>
              <a:t>Navigation: </a:t>
            </a:r>
            <a:r>
              <a:rPr dirty="0">
                <a:latin typeface="Arial"/>
                <a:cs typeface="Arial"/>
              </a:rPr>
              <a:t>PeopleSoft </a:t>
            </a:r>
            <a:r>
              <a:rPr spc="-10" dirty="0">
                <a:latin typeface="Arial"/>
                <a:cs typeface="Arial"/>
              </a:rPr>
              <a:t>Menu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Workforce</a:t>
            </a:r>
            <a:r>
              <a:rPr spc="-300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Administration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Personal </a:t>
            </a:r>
            <a:r>
              <a:rPr spc="5" dirty="0">
                <a:latin typeface="Arial"/>
                <a:cs typeface="Arial"/>
              </a:rPr>
              <a:t>Information &gt; </a:t>
            </a:r>
            <a:r>
              <a:rPr b="1" dirty="0">
                <a:latin typeface="Arial"/>
                <a:cs typeface="Arial"/>
              </a:rPr>
              <a:t>Security</a:t>
            </a:r>
            <a:r>
              <a:rPr b="1" spc="-18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Clearance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167385" y="2015557"/>
            <a:ext cx="8412479" cy="4238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8"/>
          <p:cNvSpPr/>
          <p:nvPr/>
        </p:nvSpPr>
        <p:spPr>
          <a:xfrm>
            <a:off x="5125865" y="2239491"/>
            <a:ext cx="643386" cy="752563"/>
          </a:xfrm>
          <a:custGeom>
            <a:avLst/>
            <a:gdLst/>
            <a:ahLst/>
            <a:cxnLst/>
            <a:rect l="l" t="t" r="r" b="b"/>
            <a:pathLst>
              <a:path w="699135" h="602614">
                <a:moveTo>
                  <a:pt x="698550" y="0"/>
                </a:moveTo>
                <a:lnTo>
                  <a:pt x="0" y="602449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9"/>
          <p:cNvSpPr/>
          <p:nvPr/>
        </p:nvSpPr>
        <p:spPr>
          <a:xfrm>
            <a:off x="5040438" y="2934007"/>
            <a:ext cx="149225" cy="141605"/>
          </a:xfrm>
          <a:custGeom>
            <a:avLst/>
            <a:gdLst/>
            <a:ahLst/>
            <a:cxnLst/>
            <a:rect l="l" t="t" r="r" b="b"/>
            <a:pathLst>
              <a:path w="149225" h="141605">
                <a:moveTo>
                  <a:pt x="59067" y="0"/>
                </a:moveTo>
                <a:lnTo>
                  <a:pt x="0" y="141516"/>
                </a:lnTo>
                <a:lnTo>
                  <a:pt x="148653" y="103860"/>
                </a:lnTo>
                <a:lnTo>
                  <a:pt x="59067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4626251" y="2092924"/>
            <a:ext cx="3145790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05410" marR="220345">
              <a:lnSpc>
                <a:spcPct val="100499"/>
              </a:lnSpc>
              <a:spcBef>
                <a:spcPts val="10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I-9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information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should not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deleted,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added,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or 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updated.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However, you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 new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rows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enter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other security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clearance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type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information.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989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2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74" y="1426747"/>
            <a:ext cx="1112386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screen do you use to view an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employees Personal Data?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>
              <a:solidFill>
                <a:prstClr val="black"/>
              </a:solidFill>
              <a:latin typeface="Arial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Provide an example of the types of data that is saved on the Security </a:t>
            </a:r>
            <a:r>
              <a:rPr lang="en-US" dirty="0" smtClean="0">
                <a:solidFill>
                  <a:prstClr val="black"/>
                </a:solidFill>
              </a:rPr>
              <a:t>Clearance page.</a:t>
            </a:r>
            <a:endParaRPr lang="en-US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69" y="236220"/>
            <a:ext cx="104241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SharePoint Instructions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19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2" y="1080766"/>
            <a:ext cx="11325225" cy="541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Cisco AnyConnect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VPN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sdsc-vpn.ucop.edu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Connect.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Group: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hbldtrn0-training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of the following username: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•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ucr_ucpathvpn_01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1 and Row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•	ucr_ucpathvpn_02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3 and 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ucr_ucpathvpn_02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5 and 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VPN password for the week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7/15/19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is: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!!1_Meat_Most!!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Once Connected to the VPN: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https://hbldtrn0.ucpath-build.devops.universityofcalifornia.edu/psp/HBLDTRN0/?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cmd=login&amp;languageCd=ENG&amp;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Tester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ID\Password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provided in the SharePoint Scenarios.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114" y="1015183"/>
            <a:ext cx="3339760" cy="155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206" y="2669269"/>
            <a:ext cx="325755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28365" r="5470"/>
          <a:stretch/>
        </p:blipFill>
        <p:spPr>
          <a:xfrm>
            <a:off x="4470553" y="1122650"/>
            <a:ext cx="332265" cy="3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5764" y="3928135"/>
            <a:ext cx="812758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Symbol" panose="05050102010706020507" pitchFamily="18" charset="2"/>
              <a:buChar char="¨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SharePoint: 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https://ucrshare.ucr.edu/sites/FOM_UCPath/SitePages/Home.aspx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Symbol" panose="05050102010706020507" pitchFamily="18" charset="2"/>
              <a:buChar char="¨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Preferred browsers are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 Explorer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Chrome.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(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 the link as a favorite)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4472C4"/>
              </a:buClr>
              <a:buFont typeface="Symbol" panose="05050102010706020507" pitchFamily="18" charset="2"/>
              <a:buChar char="¨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UCPath Transaction Training Scenarios</a:t>
            </a:r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left side Quick Menu:</a:t>
            </a:r>
          </a:p>
        </p:txBody>
      </p:sp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997739" y="1106068"/>
            <a:ext cx="6965540" cy="25324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0" y="1077493"/>
            <a:ext cx="2025445" cy="54314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6280" y="6133731"/>
            <a:ext cx="1823965" cy="363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6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4896" y="1288856"/>
            <a:ext cx="8239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list opens,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tabs at the top of the screen: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56647" y="2528258"/>
            <a:ext cx="10487628" cy="25865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4772" y="2713500"/>
            <a:ext cx="1338662" cy="475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3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- part </a:t>
            </a:r>
            <a:r>
              <a:rPr lang="en-US" dirty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224" y="1216946"/>
            <a:ext cx="1015320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‘List’ you can filter the view on the process you 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transacting.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default view is All Transactions. Select a specific transaction type to view the list containing only those transactions: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983225" y="2861187"/>
            <a:ext cx="10153203" cy="28710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Left Bracket 4"/>
          <p:cNvSpPr/>
          <p:nvPr/>
        </p:nvSpPr>
        <p:spPr>
          <a:xfrm>
            <a:off x="3224981" y="4277034"/>
            <a:ext cx="304800" cy="1189704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59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904" y="1094882"/>
            <a:ext cx="5003341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functions of a SharePoint list are similar to MS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 that it is in a central location and can be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 / updated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multiple people at the same time.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list headers to filter and sort.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you will see these temporary changes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4639886"/>
            <a:ext cx="5176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your name in the drop-down, you will have easy access to only your transactions. This is especially helpful if your name appears several pages into the list.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1228812"/>
            <a:ext cx="5142270" cy="44170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87083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484" y="979170"/>
            <a:ext cx="10217316" cy="462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TOPICS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485" y="1193220"/>
            <a:ext cx="742251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4" action="ppaction://hlinksldjump"/>
              </a:rPr>
              <a:t>PERSONAL DATA DEFINITION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485" y="1680195"/>
            <a:ext cx="106038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472C4"/>
                </a:solidFill>
                <a:hlinkClick r:id="rId5" action="ppaction://hlinksldjump"/>
              </a:rPr>
              <a:t>PERSONAL DATA CHANGE PROCESS OVERVIEW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3485" y="2193264"/>
            <a:ext cx="111372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6" action="ppaction://hlinksldjump"/>
              </a:rPr>
              <a:t>PERSONAL DATA – TEMPLATE TRANSACTION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3484" y="2709000"/>
            <a:ext cx="539369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7" action="ppaction://hlinksldjump"/>
              </a:rPr>
              <a:t>ROLE DESCRIPTION 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3484" y="3224736"/>
            <a:ext cx="830237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8" action="ppaction://hlinksldjump"/>
              </a:rPr>
              <a:t>VIEW PERSONAL INFORMATION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3484" y="3726072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9" action="ppaction://hlinksldjump"/>
              </a:rPr>
              <a:t>SMART HR TRANSACTION PAGE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3484" y="425620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10" action="ppaction://hlinksldjump"/>
              </a:rPr>
              <a:t>DIRECT UPDATES TO EMPLOYEE INFORMATION 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484" y="4764744"/>
            <a:ext cx="9188196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11" action="ppaction://hlinksldjump"/>
              </a:rPr>
              <a:t>SHAREPOINT INSTRUCTIONS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08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26596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 </a:t>
            </a:r>
            <a:r>
              <a:rPr lang="en-US" sz="3200" dirty="0" smtClean="0">
                <a:solidFill>
                  <a:schemeClr val="accent5"/>
                </a:solidFill>
              </a:rPr>
              <a:t>part 2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4904" y="1115672"/>
            <a:ext cx="113414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update your test by editing directly by clicking into the cell. Some cells are controlled by a drop-down choice, others are free-form. To save your change, click in another cell.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/>
          <a:stretch>
            <a:fillRect/>
          </a:stretch>
        </p:blipFill>
        <p:spPr bwMode="auto">
          <a:xfrm>
            <a:off x="1069440" y="2624745"/>
            <a:ext cx="4640825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4" y="2624745"/>
            <a:ext cx="4454806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6106" y="1395055"/>
            <a:ext cx="107073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POI later becomes an employee or a Contingent Worker (CWR), then their assigned Person ID becomes their Employee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records that create a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UCPath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approved using Automated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Workflow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(AWE).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instances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Person IDs do not use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-2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-2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UCPath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Center does not add nor maintain POI records in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UCPath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UCPC can update a 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POI’s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phone </a:t>
            </a:r>
            <a:r>
              <a:rPr kumimoji="0" lang="en-US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number.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 must create a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UCPC update this</a:t>
            </a:r>
            <a:r>
              <a:rPr kumimoji="0" lang="en-US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THINGS TO REMEMBER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8" y="1253012"/>
            <a:ext cx="1042416" cy="1042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98" y="2337907"/>
            <a:ext cx="1042506" cy="104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98" y="3442556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5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135" y="16669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3504" y="17673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5135" y="23702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3504" y="24707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Personal Data Change roles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5135" y="30736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504" y="31740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UCPath Center’s (UCPC) role in Personal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5135" y="37769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504" y="38774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an Employee to Make a Personal Data Change in 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130" y="4501508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 POI request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135" y="44803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3504" y="45807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a Personal Data Change for an Employee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966" y="1052052"/>
            <a:ext cx="1070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 completed this course, you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416646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APPENDIX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1052052"/>
            <a:ext cx="10707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hlinkClick r:id="rId4"/>
              </a:rPr>
              <a:t>Person of Interest Process Map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hlinkClick r:id="rId5"/>
              </a:rPr>
              <a:t>Person of Interest Road Map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4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9" y="2092664"/>
            <a:ext cx="3479836" cy="2042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87" y="2390775"/>
            <a:ext cx="7224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Feedback Please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http</a:t>
            </a:r>
            <a:r>
              <a:rPr lang="en-US" sz="4000" dirty="0">
                <a:solidFill>
                  <a:prstClr val="black"/>
                </a:solidFill>
              </a:rPr>
              <a:t>://bit.ly/</a:t>
            </a:r>
            <a:r>
              <a:rPr lang="en-US" sz="4000" dirty="0" err="1">
                <a:solidFill>
                  <a:prstClr val="black"/>
                </a:solidFill>
              </a:rPr>
              <a:t>ucpathpilottraining</a:t>
            </a:r>
            <a:r>
              <a:rPr lang="en-US" sz="4000" dirty="0">
                <a:solidFill>
                  <a:prstClr val="black"/>
                </a:solidFill>
              </a:rPr>
              <a:t> 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245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estion and ans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2" y="750189"/>
            <a:ext cx="5835322" cy="43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6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2385822" y="1987613"/>
            <a:ext cx="7096124" cy="2780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31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Data Definition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7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DEFINITION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823" y="1249296"/>
            <a:ext cx="1006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Personal data is information </a:t>
            </a:r>
            <a:r>
              <a:rPr lang="en-US" dirty="0" smtClean="0"/>
              <a:t>that is </a:t>
            </a:r>
            <a:r>
              <a:rPr lang="en-US" dirty="0" smtClean="0"/>
              <a:t>unique to each employee.  For example; your name, personal email address, education credentials, and contact information.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7" y="1115299"/>
            <a:ext cx="914324" cy="914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9823" y="2165753"/>
            <a:ext cx="1006361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Personal Data Changes begin with the employee’s decision to update personal data in UCPath, and ends with the notification to the employee that the necessary changes took place. </a:t>
            </a:r>
            <a:endParaRPr lang="en-US" dirty="0" smtClean="0"/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An employee or administrator can initiate these Personal Data Changes. </a:t>
            </a:r>
            <a:endParaRPr lang="en-US" dirty="0" smtClean="0"/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Personal Data Change may result in additional follow up (e.g., benefits implications, supporting documentation) that is outside the Personal Data Change.</a:t>
            </a:r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8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Data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Change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 Overview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06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0641051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</a:t>
            </a:r>
            <a:r>
              <a:rPr lang="en-US" dirty="0">
                <a:solidFill>
                  <a:schemeClr val="accent5"/>
                </a:solidFill>
              </a:rPr>
              <a:t>– </a:t>
            </a:r>
            <a:r>
              <a:rPr lang="en-US" dirty="0" smtClean="0">
                <a:solidFill>
                  <a:schemeClr val="accent5"/>
                </a:solidFill>
              </a:rPr>
              <a:t>OVERVIEW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11480" y="1268369"/>
            <a:ext cx="11274552" cy="4306948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spcBef>
                <a:spcPts val="845"/>
              </a:spcBef>
            </a:pP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spc="-1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four methods to update personal data </a:t>
            </a:r>
            <a:r>
              <a:rPr sz="2400" spc="5" dirty="0">
                <a:latin typeface="Arial"/>
                <a:cs typeface="Arial"/>
              </a:rPr>
              <a:t>in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UCPath</a:t>
            </a:r>
            <a:r>
              <a:rPr lang="en-US" sz="2400" spc="-5" dirty="0" smtClean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69265" indent="-456565">
              <a:spcBef>
                <a:spcPts val="740"/>
              </a:spcBef>
              <a:buClr>
                <a:srgbClr val="1295D8"/>
              </a:buClr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UCPath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Portal</a:t>
            </a:r>
            <a:endParaRPr sz="2400" dirty="0">
              <a:latin typeface="Arial"/>
              <a:cs typeface="Arial"/>
            </a:endParaRPr>
          </a:p>
          <a:p>
            <a:pPr marL="698500" marR="26670" lvl="1" indent="-229235">
              <a:lnSpc>
                <a:spcPts val="2380"/>
              </a:lnSpc>
              <a:spcBef>
                <a:spcPts val="535"/>
              </a:spcBef>
              <a:buClr>
                <a:srgbClr val="1295D8"/>
              </a:buClr>
              <a:buFont typeface="Wingdings"/>
              <a:buChar char=""/>
              <a:tabLst>
                <a:tab pos="698500" algn="l"/>
              </a:tabLst>
            </a:pPr>
            <a:r>
              <a:rPr sz="2400" spc="-2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5" dirty="0">
                <a:latin typeface="Arial"/>
                <a:cs typeface="Arial"/>
              </a:rPr>
              <a:t>cases, </a:t>
            </a:r>
            <a:r>
              <a:rPr sz="2400" spc="-10" dirty="0">
                <a:latin typeface="Arial"/>
                <a:cs typeface="Arial"/>
              </a:rPr>
              <a:t>employees </a:t>
            </a:r>
            <a:r>
              <a:rPr sz="2400" spc="-5" dirty="0">
                <a:latin typeface="Arial"/>
                <a:cs typeface="Arial"/>
              </a:rPr>
              <a:t>enter </a:t>
            </a:r>
            <a:r>
              <a:rPr sz="2400" dirty="0">
                <a:latin typeface="Arial"/>
                <a:cs typeface="Arial"/>
              </a:rPr>
              <a:t>their </a:t>
            </a:r>
            <a:r>
              <a:rPr sz="2400" spc="-20" dirty="0">
                <a:latin typeface="Arial"/>
                <a:cs typeface="Arial"/>
              </a:rPr>
              <a:t>own </a:t>
            </a:r>
            <a:r>
              <a:rPr sz="2400" spc="-5" dirty="0">
                <a:latin typeface="Arial"/>
                <a:cs typeface="Arial"/>
              </a:rPr>
              <a:t>personal data </a:t>
            </a:r>
            <a:r>
              <a:rPr sz="2400" spc="-5" dirty="0" smtClean="0">
                <a:latin typeface="Arial"/>
                <a:cs typeface="Arial"/>
              </a:rPr>
              <a:t>changes </a:t>
            </a:r>
            <a:r>
              <a:rPr sz="2400" dirty="0">
                <a:latin typeface="Arial"/>
                <a:cs typeface="Arial"/>
              </a:rPr>
              <a:t>using </a:t>
            </a:r>
            <a:r>
              <a:rPr sz="2400" spc="-5" dirty="0">
                <a:latin typeface="Arial"/>
                <a:cs typeface="Arial"/>
              </a:rPr>
              <a:t>the UCPath portal. Updates that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 smtClean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made </a:t>
            </a:r>
            <a:r>
              <a:rPr sz="2400" spc="-1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Portal </a:t>
            </a:r>
            <a:r>
              <a:rPr sz="2400" dirty="0">
                <a:latin typeface="Arial"/>
                <a:cs typeface="Arial"/>
              </a:rPr>
              <a:t>include: </a:t>
            </a:r>
            <a:r>
              <a:rPr sz="2400" spc="-5" dirty="0">
                <a:latin typeface="Arial"/>
                <a:cs typeface="Arial"/>
              </a:rPr>
              <a:t>name, personal </a:t>
            </a:r>
            <a:r>
              <a:rPr sz="2400" dirty="0">
                <a:latin typeface="Arial"/>
                <a:cs typeface="Arial"/>
              </a:rPr>
              <a:t>email, </a:t>
            </a:r>
            <a:r>
              <a:rPr sz="2400" spc="-5" dirty="0" smtClean="0">
                <a:latin typeface="Arial"/>
                <a:cs typeface="Arial"/>
              </a:rPr>
              <a:t>emergency </a:t>
            </a:r>
            <a:r>
              <a:rPr sz="2400" dirty="0">
                <a:latin typeface="Arial"/>
                <a:cs typeface="Arial"/>
              </a:rPr>
              <a:t>contacts, </a:t>
            </a:r>
            <a:r>
              <a:rPr sz="2400" spc="-5" dirty="0">
                <a:latin typeface="Arial"/>
                <a:cs typeface="Arial"/>
              </a:rPr>
              <a:t>home and </a:t>
            </a:r>
            <a:r>
              <a:rPr sz="2400" spc="5" dirty="0">
                <a:latin typeface="Arial"/>
                <a:cs typeface="Arial"/>
              </a:rPr>
              <a:t>mailing </a:t>
            </a:r>
            <a:r>
              <a:rPr sz="2400" spc="-5" dirty="0">
                <a:latin typeface="Arial"/>
                <a:cs typeface="Arial"/>
              </a:rPr>
              <a:t>address, </a:t>
            </a:r>
            <a:r>
              <a:rPr sz="2400" spc="-10" dirty="0">
                <a:latin typeface="Arial"/>
                <a:cs typeface="Arial"/>
              </a:rPr>
              <a:t>employee  </a:t>
            </a:r>
            <a:r>
              <a:rPr sz="2400" dirty="0">
                <a:latin typeface="Arial"/>
                <a:cs typeface="Arial"/>
              </a:rPr>
              <a:t>disclosures, </a:t>
            </a:r>
            <a:r>
              <a:rPr sz="2400" spc="-5" dirty="0">
                <a:latin typeface="Arial"/>
                <a:cs typeface="Arial"/>
              </a:rPr>
              <a:t>phone </a:t>
            </a:r>
            <a:r>
              <a:rPr sz="2400" spc="-20" dirty="0">
                <a:latin typeface="Arial"/>
                <a:cs typeface="Arial"/>
              </a:rPr>
              <a:t>number, </a:t>
            </a:r>
            <a:r>
              <a:rPr sz="2400" dirty="0">
                <a:latin typeface="Arial"/>
                <a:cs typeface="Arial"/>
              </a:rPr>
              <a:t>ethnic </a:t>
            </a:r>
            <a:r>
              <a:rPr sz="2400" spc="-5" dirty="0">
                <a:latin typeface="Arial"/>
                <a:cs typeface="Arial"/>
              </a:rPr>
              <a:t>groups, </a:t>
            </a:r>
            <a:r>
              <a:rPr sz="2400" dirty="0">
                <a:latin typeface="Arial"/>
                <a:cs typeface="Arial"/>
              </a:rPr>
              <a:t>military </a:t>
            </a:r>
            <a:r>
              <a:rPr sz="2400" dirty="0" smtClean="0">
                <a:latin typeface="Arial"/>
                <a:cs typeface="Arial"/>
              </a:rPr>
              <a:t>status</a:t>
            </a:r>
            <a:r>
              <a:rPr lang="en-US" sz="2400" dirty="0" smtClean="0">
                <a:latin typeface="Arial"/>
                <a:cs typeface="Arial"/>
              </a:rPr>
              <a:t>,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5" dirty="0">
                <a:latin typeface="Arial"/>
                <a:cs typeface="Arial"/>
              </a:rPr>
              <a:t>disability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status.</a:t>
            </a:r>
          </a:p>
          <a:p>
            <a:pPr marL="469265" indent="-456565">
              <a:spcBef>
                <a:spcPts val="690"/>
              </a:spcBef>
              <a:buClr>
                <a:srgbClr val="1295D8"/>
              </a:buClr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UCPath </a:t>
            </a:r>
            <a:r>
              <a:rPr sz="2400" b="1" spc="-35" dirty="0">
                <a:latin typeface="Arial"/>
                <a:cs typeface="Arial"/>
              </a:rPr>
              <a:t>Template</a:t>
            </a:r>
            <a:r>
              <a:rPr sz="2400" b="1" spc="10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Transaction</a:t>
            </a:r>
            <a:endParaRPr sz="2400" dirty="0">
              <a:latin typeface="Arial"/>
              <a:cs typeface="Arial"/>
            </a:endParaRPr>
          </a:p>
          <a:p>
            <a:pPr marL="697865" marR="5080" lvl="1" indent="-227965">
              <a:lnSpc>
                <a:spcPts val="2380"/>
              </a:lnSpc>
              <a:spcBef>
                <a:spcPts val="500"/>
              </a:spcBef>
              <a:buClr>
                <a:srgbClr val="1295D8"/>
              </a:buClr>
              <a:buFont typeface="Wingdings"/>
              <a:buChar char=""/>
              <a:tabLst>
                <a:tab pos="699135" algn="l"/>
              </a:tabLst>
            </a:pP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5" dirty="0">
                <a:latin typeface="Arial"/>
                <a:cs typeface="Arial"/>
              </a:rPr>
              <a:t>to update the personal </a:t>
            </a:r>
            <a:r>
              <a:rPr sz="2400" spc="-5" dirty="0" smtClean="0">
                <a:latin typeface="Arial"/>
                <a:cs typeface="Arial"/>
              </a:rPr>
              <a:t>data </a:t>
            </a:r>
            <a:r>
              <a:rPr sz="2400" dirty="0">
                <a:latin typeface="Arial"/>
                <a:cs typeface="Arial"/>
              </a:rPr>
              <a:t>mentioned above, </a:t>
            </a:r>
            <a:r>
              <a:rPr sz="2400" spc="-5" dirty="0">
                <a:latin typeface="Arial"/>
                <a:cs typeface="Arial"/>
              </a:rPr>
              <a:t>but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5" dirty="0">
                <a:latin typeface="Arial"/>
                <a:cs typeface="Arial"/>
              </a:rPr>
              <a:t>to update: date of </a:t>
            </a:r>
            <a:r>
              <a:rPr sz="2400" spc="-5" dirty="0" smtClean="0">
                <a:latin typeface="Arial"/>
                <a:cs typeface="Arial"/>
              </a:rPr>
              <a:t>birth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Social Security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Number.</a:t>
            </a:r>
            <a:endParaRPr sz="2400" dirty="0">
              <a:latin typeface="Arial"/>
              <a:cs typeface="Arial"/>
            </a:endParaRPr>
          </a:p>
          <a:p>
            <a:pPr marL="1155700" marR="645160" lvl="2" indent="-228600">
              <a:lnSpc>
                <a:spcPts val="2160"/>
              </a:lnSpc>
              <a:spcBef>
                <a:spcPts val="525"/>
              </a:spcBef>
              <a:buClr>
                <a:srgbClr val="1295D8"/>
              </a:buClr>
              <a:buFont typeface="Wingdings"/>
              <a:buChar char=""/>
              <a:tabLst>
                <a:tab pos="1156335" algn="l"/>
              </a:tabLst>
            </a:pPr>
            <a:r>
              <a:rPr sz="2400" spc="10" dirty="0">
                <a:latin typeface="Arial"/>
                <a:cs typeface="Arial"/>
              </a:rPr>
              <a:t>These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updates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require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Social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Security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Verification (SSNVS) </a:t>
            </a:r>
            <a:r>
              <a:rPr sz="2400" spc="5" dirty="0">
                <a:latin typeface="Arial"/>
                <a:cs typeface="Arial"/>
              </a:rPr>
              <a:t>before processing </a:t>
            </a:r>
            <a:r>
              <a:rPr sz="2400" spc="10" dirty="0">
                <a:latin typeface="Arial"/>
                <a:cs typeface="Arial"/>
              </a:rPr>
              <a:t>into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UCPath.</a:t>
            </a:r>
          </a:p>
        </p:txBody>
      </p:sp>
    </p:spTree>
    <p:extLst>
      <p:ext uri="{BB962C8B-B14F-4D97-AF65-F5344CB8AC3E}">
        <p14:creationId xmlns:p14="http://schemas.microsoft.com/office/powerpoint/2010/main" val="5767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CR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B083BF9FF644EB6925F3F8AA77806" ma:contentTypeVersion="0" ma:contentTypeDescription="Create a new document." ma:contentTypeScope="" ma:versionID="a914d227bd1516d8cf6316d3aab9e1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0C36BF-3066-4EE8-B072-BDBDDDC3A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B824D0-D454-47B2-BD81-9C9AB30DF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153158-FB73-473A-8AE4-9FA603606C2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33131</TotalTime>
  <Words>2354</Words>
  <Application>Microsoft Office PowerPoint</Application>
  <PresentationFormat>Widescreen</PresentationFormat>
  <Paragraphs>317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Symbol</vt:lpstr>
      <vt:lpstr>Times New Roman</vt:lpstr>
      <vt:lpstr>Tw Cen MT</vt:lpstr>
      <vt:lpstr>Wingdings</vt:lpstr>
      <vt:lpstr>1_UCRTemplate1</vt:lpstr>
      <vt:lpstr>PowerPoint Presentation</vt:lpstr>
      <vt:lpstr>TRAINER INTRODUCTION</vt:lpstr>
      <vt:lpstr>HOUSEKEEPING</vt:lpstr>
      <vt:lpstr>LEARNING OBJECTIVES</vt:lpstr>
      <vt:lpstr>LEARNING TOPICS</vt:lpstr>
      <vt:lpstr>PowerPoint Presentation</vt:lpstr>
      <vt:lpstr>PERSONAL DATA DEFINITION</vt:lpstr>
      <vt:lpstr>PowerPoint Presentation</vt:lpstr>
      <vt:lpstr>PERSONAL DATA CHANGES – OVERVIEW</vt:lpstr>
      <vt:lpstr>PERSONAL DATA CHANGES – OVERVIEW (continued)</vt:lpstr>
      <vt:lpstr>PERSONAL DATA CHANGES – BUSINESS RULES</vt:lpstr>
      <vt:lpstr>PERSONAL DATA CHANGES – BUSINESS RULES (continued)</vt:lpstr>
      <vt:lpstr>PERSONAL DATA CHANGES – BUSINESS RULES (continued)</vt:lpstr>
      <vt:lpstr>PERSONAL DATA – KEY SYSTEM STEPS</vt:lpstr>
      <vt:lpstr>EMPLOYEE SUBMITS VIA EMPLOYEE SELF-SERVICE</vt:lpstr>
      <vt:lpstr>EMPLOYEE SUBMITS VIA UCPATH CASE MANAGEMENT</vt:lpstr>
      <vt:lpstr>TRANSACTIONAL UNIT SUBMITS UCPATH TEMPLATE TRANSACTION REQUEST</vt:lpstr>
      <vt:lpstr>TRANSACTIONAL UNIT ENTER PERSONAL INFORMATION IN UCPATH</vt:lpstr>
      <vt:lpstr>CHECK YOUR UNDERSTANDING   </vt:lpstr>
      <vt:lpstr>CHECK YOUR UNDERSTANDING   </vt:lpstr>
      <vt:lpstr>PowerPoint Presentation</vt:lpstr>
      <vt:lpstr>PERSONAL DATA – TEMPLATE TRANSACTION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UNDERSTANDING   </vt:lpstr>
      <vt:lpstr>CHECK YOUR UNDERSTANDING   </vt:lpstr>
      <vt:lpstr>PowerPoint Presentation</vt:lpstr>
      <vt:lpstr>VIEW PERSONAL INFORMATION</vt:lpstr>
      <vt:lpstr>PowerPoint Presentation</vt:lpstr>
      <vt:lpstr>SMART HR TRANSACTION PAGE</vt:lpstr>
      <vt:lpstr>ENTER TRANSACTION DETAILS PAGE</vt:lpstr>
      <vt:lpstr>ENTER TRANSACTION INFORMATION PAGE</vt:lpstr>
      <vt:lpstr>PowerPoint Presentation</vt:lpstr>
      <vt:lpstr>DIRECT UPDATES TO EMPLOYEE INFORMATION </vt:lpstr>
      <vt:lpstr>PERSONAL INFORMATION– EMERGENCY CONTACTS</vt:lpstr>
      <vt:lpstr>PERSONAL INFORMATION – ADDITIONAL NAMES</vt:lpstr>
      <vt:lpstr>PERSONAL INFORMATION – SECURITY CLEARANCE</vt:lpstr>
      <vt:lpstr>CHECK YOUR UNDERSTANDING   </vt:lpstr>
      <vt:lpstr>CHECK YOUR UNDERSTANDING   </vt:lpstr>
      <vt:lpstr>PowerPoint Presentation</vt:lpstr>
      <vt:lpstr>SHAREPOINT LIST INSTRUCTIONS</vt:lpstr>
      <vt:lpstr>SHAREPOINT LIST INSTRUCTIONS</vt:lpstr>
      <vt:lpstr>VIEWING LIST OPTIONS</vt:lpstr>
      <vt:lpstr>VIEWING LIST OPTIONS - part 2 </vt:lpstr>
      <vt:lpstr>UPDATING AND EDITING A SHAREPOINT LIST</vt:lpstr>
      <vt:lpstr>UPDATING AND EDITING A SHAREPOINT LIST part 2</vt:lpstr>
      <vt:lpstr>THINGS TO REMEMBER</vt:lpstr>
      <vt:lpstr>LEARNING OBJECTIVES</vt:lpstr>
      <vt:lpstr>APPENDIX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</dc:title>
  <dc:creator>Puja Pannu</dc:creator>
  <cp:lastModifiedBy>Bill Reyes</cp:lastModifiedBy>
  <cp:revision>996</cp:revision>
  <cp:lastPrinted>2019-07-15T17:39:29Z</cp:lastPrinted>
  <dcterms:created xsi:type="dcterms:W3CDTF">2016-05-04T15:33:48Z</dcterms:created>
  <dcterms:modified xsi:type="dcterms:W3CDTF">2019-07-17T23:14:30Z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0x010100CDBB083BF9FF644EB6925F3F8AA77806</vt:lpwstr>
  </property>
</Properties>
</file>