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6" r:id="rId5"/>
    <p:sldMasterId id="2147483732" r:id="rId6"/>
    <p:sldMasterId id="2147483747" r:id="rId7"/>
    <p:sldMasterId id="2147483762" r:id="rId8"/>
  </p:sldMasterIdLst>
  <p:notesMasterIdLst>
    <p:notesMasterId r:id="rId133"/>
  </p:notesMasterIdLst>
  <p:handoutMasterIdLst>
    <p:handoutMasterId r:id="rId134"/>
  </p:handoutMasterIdLst>
  <p:sldIdLst>
    <p:sldId id="607" r:id="rId9"/>
    <p:sldId id="582" r:id="rId10"/>
    <p:sldId id="619" r:id="rId11"/>
    <p:sldId id="581" r:id="rId12"/>
    <p:sldId id="552" r:id="rId13"/>
    <p:sldId id="553" r:id="rId14"/>
    <p:sldId id="451" r:id="rId15"/>
    <p:sldId id="613" r:id="rId16"/>
    <p:sldId id="614" r:id="rId17"/>
    <p:sldId id="610" r:id="rId18"/>
    <p:sldId id="611" r:id="rId19"/>
    <p:sldId id="668" r:id="rId20"/>
    <p:sldId id="670" r:id="rId21"/>
    <p:sldId id="671" r:id="rId22"/>
    <p:sldId id="674" r:id="rId23"/>
    <p:sldId id="673" r:id="rId24"/>
    <p:sldId id="676" r:id="rId25"/>
    <p:sldId id="609" r:id="rId26"/>
    <p:sldId id="636" r:id="rId27"/>
    <p:sldId id="584" r:id="rId28"/>
    <p:sldId id="666" r:id="rId29"/>
    <p:sldId id="525" r:id="rId30"/>
    <p:sldId id="585" r:id="rId31"/>
    <p:sldId id="586" r:id="rId32"/>
    <p:sldId id="587" r:id="rId33"/>
    <p:sldId id="511" r:id="rId34"/>
    <p:sldId id="620" r:id="rId35"/>
    <p:sldId id="621" r:id="rId36"/>
    <p:sldId id="622" r:id="rId37"/>
    <p:sldId id="623" r:id="rId38"/>
    <p:sldId id="624" r:id="rId39"/>
    <p:sldId id="625" r:id="rId40"/>
    <p:sldId id="626" r:id="rId41"/>
    <p:sldId id="627" r:id="rId42"/>
    <p:sldId id="628" r:id="rId43"/>
    <p:sldId id="629" r:id="rId44"/>
    <p:sldId id="630" r:id="rId45"/>
    <p:sldId id="631" r:id="rId46"/>
    <p:sldId id="632" r:id="rId47"/>
    <p:sldId id="633" r:id="rId48"/>
    <p:sldId id="634" r:id="rId49"/>
    <p:sldId id="635" r:id="rId50"/>
    <p:sldId id="678" r:id="rId51"/>
    <p:sldId id="555" r:id="rId52"/>
    <p:sldId id="452" r:id="rId53"/>
    <p:sldId id="648" r:id="rId54"/>
    <p:sldId id="657" r:id="rId55"/>
    <p:sldId id="528" r:id="rId56"/>
    <p:sldId id="687" r:id="rId57"/>
    <p:sldId id="656" r:id="rId58"/>
    <p:sldId id="490" r:id="rId59"/>
    <p:sldId id="608" r:id="rId60"/>
    <p:sldId id="571" r:id="rId61"/>
    <p:sldId id="485" r:id="rId62"/>
    <p:sldId id="530" r:id="rId63"/>
    <p:sldId id="645" r:id="rId64"/>
    <p:sldId id="548" r:id="rId65"/>
    <p:sldId id="513" r:id="rId66"/>
    <p:sldId id="653" r:id="rId67"/>
    <p:sldId id="650" r:id="rId68"/>
    <p:sldId id="651" r:id="rId69"/>
    <p:sldId id="652" r:id="rId70"/>
    <p:sldId id="679" r:id="rId71"/>
    <p:sldId id="572" r:id="rId72"/>
    <p:sldId id="494" r:id="rId73"/>
    <p:sldId id="531" r:id="rId74"/>
    <p:sldId id="655" r:id="rId75"/>
    <p:sldId id="561" r:id="rId76"/>
    <p:sldId id="595" r:id="rId77"/>
    <p:sldId id="596" r:id="rId78"/>
    <p:sldId id="515" r:id="rId79"/>
    <p:sldId id="680" r:id="rId80"/>
    <p:sldId id="573" r:id="rId81"/>
    <p:sldId id="495" r:id="rId82"/>
    <p:sldId id="533" r:id="rId83"/>
    <p:sldId id="644" r:id="rId84"/>
    <p:sldId id="496" r:id="rId85"/>
    <p:sldId id="597" r:id="rId86"/>
    <p:sldId id="598" r:id="rId87"/>
    <p:sldId id="599" r:id="rId88"/>
    <p:sldId id="517" r:id="rId89"/>
    <p:sldId id="681" r:id="rId90"/>
    <p:sldId id="574" r:id="rId91"/>
    <p:sldId id="497" r:id="rId92"/>
    <p:sldId id="535" r:id="rId93"/>
    <p:sldId id="677" r:id="rId94"/>
    <p:sldId id="550" r:id="rId95"/>
    <p:sldId id="536" r:id="rId96"/>
    <p:sldId id="500" r:id="rId97"/>
    <p:sldId id="576" r:id="rId98"/>
    <p:sldId id="661" r:id="rId99"/>
    <p:sldId id="665" r:id="rId100"/>
    <p:sldId id="503" r:id="rId101"/>
    <p:sldId id="537" r:id="rId102"/>
    <p:sldId id="649" r:id="rId103"/>
    <p:sldId id="580" r:id="rId104"/>
    <p:sldId id="690" r:id="rId105"/>
    <p:sldId id="506" r:id="rId106"/>
    <p:sldId id="658" r:id="rId107"/>
    <p:sldId id="659" r:id="rId108"/>
    <p:sldId id="682" r:id="rId109"/>
    <p:sldId id="684" r:id="rId110"/>
    <p:sldId id="683" r:id="rId111"/>
    <p:sldId id="685" r:id="rId112"/>
    <p:sldId id="686" r:id="rId113"/>
    <p:sldId id="688" r:id="rId114"/>
    <p:sldId id="689" r:id="rId115"/>
    <p:sldId id="577" r:id="rId116"/>
    <p:sldId id="578" r:id="rId117"/>
    <p:sldId id="579" r:id="rId118"/>
    <p:sldId id="583" r:id="rId119"/>
    <p:sldId id="542" r:id="rId120"/>
    <p:sldId id="544" r:id="rId121"/>
    <p:sldId id="612" r:id="rId122"/>
    <p:sldId id="637" r:id="rId123"/>
    <p:sldId id="638" r:id="rId124"/>
    <p:sldId id="640" r:id="rId125"/>
    <p:sldId id="639" r:id="rId126"/>
    <p:sldId id="641" r:id="rId127"/>
    <p:sldId id="643" r:id="rId128"/>
    <p:sldId id="642" r:id="rId129"/>
    <p:sldId id="545" r:id="rId130"/>
    <p:sldId id="546" r:id="rId131"/>
    <p:sldId id="547" r:id="rId1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607"/>
            <p14:sldId id="582"/>
            <p14:sldId id="619"/>
            <p14:sldId id="581"/>
            <p14:sldId id="552"/>
            <p14:sldId id="553"/>
            <p14:sldId id="451"/>
            <p14:sldId id="613"/>
            <p14:sldId id="614"/>
            <p14:sldId id="610"/>
            <p14:sldId id="611"/>
            <p14:sldId id="668"/>
            <p14:sldId id="670"/>
            <p14:sldId id="671"/>
            <p14:sldId id="674"/>
            <p14:sldId id="673"/>
            <p14:sldId id="676"/>
            <p14:sldId id="609"/>
            <p14:sldId id="636"/>
            <p14:sldId id="584"/>
            <p14:sldId id="666"/>
            <p14:sldId id="525"/>
            <p14:sldId id="585"/>
            <p14:sldId id="586"/>
            <p14:sldId id="587"/>
            <p14:sldId id="511"/>
            <p14:sldId id="620"/>
            <p14:sldId id="621"/>
            <p14:sldId id="622"/>
            <p14:sldId id="623"/>
            <p14:sldId id="624"/>
            <p14:sldId id="625"/>
            <p14:sldId id="626"/>
            <p14:sldId id="627"/>
            <p14:sldId id="628"/>
            <p14:sldId id="629"/>
            <p14:sldId id="630"/>
            <p14:sldId id="631"/>
            <p14:sldId id="632"/>
            <p14:sldId id="633"/>
            <p14:sldId id="634"/>
            <p14:sldId id="635"/>
            <p14:sldId id="678"/>
            <p14:sldId id="555"/>
            <p14:sldId id="452"/>
            <p14:sldId id="648"/>
            <p14:sldId id="657"/>
            <p14:sldId id="528"/>
            <p14:sldId id="687"/>
            <p14:sldId id="656"/>
            <p14:sldId id="490"/>
            <p14:sldId id="608"/>
            <p14:sldId id="571"/>
            <p14:sldId id="485"/>
            <p14:sldId id="530"/>
            <p14:sldId id="645"/>
            <p14:sldId id="548"/>
            <p14:sldId id="513"/>
            <p14:sldId id="653"/>
            <p14:sldId id="650"/>
            <p14:sldId id="651"/>
            <p14:sldId id="652"/>
            <p14:sldId id="679"/>
            <p14:sldId id="572"/>
            <p14:sldId id="494"/>
            <p14:sldId id="531"/>
            <p14:sldId id="655"/>
            <p14:sldId id="561"/>
            <p14:sldId id="595"/>
            <p14:sldId id="596"/>
            <p14:sldId id="515"/>
            <p14:sldId id="680"/>
            <p14:sldId id="573"/>
            <p14:sldId id="495"/>
            <p14:sldId id="533"/>
            <p14:sldId id="644"/>
            <p14:sldId id="496"/>
            <p14:sldId id="597"/>
            <p14:sldId id="598"/>
            <p14:sldId id="599"/>
            <p14:sldId id="517"/>
            <p14:sldId id="681"/>
            <p14:sldId id="574"/>
            <p14:sldId id="497"/>
            <p14:sldId id="535"/>
            <p14:sldId id="677"/>
            <p14:sldId id="550"/>
            <p14:sldId id="536"/>
            <p14:sldId id="500"/>
            <p14:sldId id="576"/>
            <p14:sldId id="661"/>
            <p14:sldId id="665"/>
            <p14:sldId id="503"/>
            <p14:sldId id="537"/>
            <p14:sldId id="649"/>
            <p14:sldId id="580"/>
            <p14:sldId id="690"/>
            <p14:sldId id="506"/>
            <p14:sldId id="658"/>
            <p14:sldId id="659"/>
            <p14:sldId id="682"/>
            <p14:sldId id="684"/>
            <p14:sldId id="683"/>
            <p14:sldId id="685"/>
            <p14:sldId id="686"/>
            <p14:sldId id="688"/>
            <p14:sldId id="689"/>
            <p14:sldId id="577"/>
            <p14:sldId id="578"/>
            <p14:sldId id="579"/>
            <p14:sldId id="583"/>
            <p14:sldId id="542"/>
            <p14:sldId id="544"/>
            <p14:sldId id="612"/>
            <p14:sldId id="637"/>
            <p14:sldId id="638"/>
            <p14:sldId id="640"/>
            <p14:sldId id="639"/>
            <p14:sldId id="641"/>
            <p14:sldId id="643"/>
            <p14:sldId id="642"/>
            <p14:sldId id="545"/>
            <p14:sldId id="546"/>
            <p14:sldId id="5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Antonette Toney" initials="AT" lastIdx="7" clrIdx="2">
    <p:extLst>
      <p:ext uri="{19B8F6BF-5375-455C-9EA6-DF929625EA0E}">
        <p15:presenceInfo xmlns:p15="http://schemas.microsoft.com/office/powerpoint/2012/main" userId="S-1-5-21-3758570256-276891776-3938476879-3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BCC"/>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5086" autoAdjust="0"/>
  </p:normalViewPr>
  <p:slideViewPr>
    <p:cSldViewPr snapToGrid="0">
      <p:cViewPr varScale="1">
        <p:scale>
          <a:sx n="100" d="100"/>
          <a:sy n="100" d="100"/>
        </p:scale>
        <p:origin x="58" y="394"/>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commentAuthors" Target="commentAuthors.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EC576-CE55-4C22-A2EA-FBC1BDF9B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EA5687-4E7D-4049-9E66-1D0C576A0A3C}">
      <dgm:prSet phldrT="[Text]" custT="1"/>
      <dgm:spPr>
        <a:solidFill>
          <a:schemeClr val="accent1">
            <a:lumMod val="60000"/>
            <a:lumOff val="40000"/>
          </a:schemeClr>
        </a:solidFill>
      </dgm:spPr>
      <dgm:t>
        <a:bodyPr/>
        <a:lstStyle/>
        <a:p>
          <a:pPr rtl="0"/>
          <a:r>
            <a:rPr kumimoji="0" lang="en-US" sz="1800" b="0" i="0" u="none" strike="noStrike" cap="none" spc="0" normalizeH="0" baseline="0" noProof="0" dirty="0" smtClean="0">
              <a:ln>
                <a:noFill/>
              </a:ln>
              <a:solidFill>
                <a:schemeClr val="tx1"/>
              </a:solidFill>
              <a:effectLst/>
              <a:uLnTx/>
              <a:uFillTx/>
              <a:latin typeface="Arial"/>
              <a:ea typeface="+mn-ea"/>
              <a:cs typeface="+mn-cs"/>
            </a:rPr>
            <a:t>Understand</a:t>
          </a:r>
          <a:r>
            <a:rPr kumimoji="0" lang="en-US" sz="1800" b="0" i="0" u="none" strike="noStrike" cap="none" spc="0" normalizeH="0" noProof="0" dirty="0" smtClean="0">
              <a:ln>
                <a:noFill/>
              </a:ln>
              <a:solidFill>
                <a:schemeClr val="tx1"/>
              </a:solidFill>
              <a:effectLst/>
              <a:uLnTx/>
              <a:uFillTx/>
              <a:latin typeface="Arial"/>
              <a:ea typeface="+mn-ea"/>
              <a:cs typeface="+mn-cs"/>
            </a:rPr>
            <a:t> the definitions for each process</a:t>
          </a:r>
          <a:endParaRPr lang="en-US" sz="1800" dirty="0">
            <a:solidFill>
              <a:schemeClr val="tx1"/>
            </a:solidFill>
          </a:endParaRPr>
        </a:p>
      </dgm:t>
    </dgm:pt>
    <dgm:pt modelId="{49516256-3354-4167-991F-14ECA4692FF2}" type="parTrans" cxnId="{C6D335B4-99AF-4F1F-87A5-EF7BF76E1A7F}">
      <dgm:prSet/>
      <dgm:spPr/>
      <dgm:t>
        <a:bodyPr/>
        <a:lstStyle/>
        <a:p>
          <a:endParaRPr lang="en-US" sz="1800">
            <a:solidFill>
              <a:schemeClr val="tx1"/>
            </a:solidFill>
          </a:endParaRPr>
        </a:p>
      </dgm:t>
    </dgm:pt>
    <dgm:pt modelId="{76CC4C6E-1335-4195-8381-4BE663A4A2DF}" type="sibTrans" cxnId="{C6D335B4-99AF-4F1F-87A5-EF7BF76E1A7F}">
      <dgm:prSet/>
      <dgm:spPr/>
      <dgm:t>
        <a:bodyPr/>
        <a:lstStyle/>
        <a:p>
          <a:endParaRPr lang="en-US" sz="1800">
            <a:solidFill>
              <a:schemeClr val="tx1"/>
            </a:solidFill>
          </a:endParaRPr>
        </a:p>
      </dgm:t>
    </dgm:pt>
    <dgm:pt modelId="{5194DA12-40B4-492A-AC90-34F83A52FEDC}">
      <dgm:prSet custT="1"/>
      <dgm:spPr>
        <a:solidFill>
          <a:schemeClr val="accent1">
            <a:lumMod val="60000"/>
            <a:lumOff val="40000"/>
          </a:schemeClr>
        </a:solidFill>
      </dgm:spPr>
      <dgm:t>
        <a:bodyPr/>
        <a:lstStyle/>
        <a:p>
          <a:pPr rtl="0"/>
          <a:r>
            <a:rPr lang="en-US" sz="1800" dirty="0" smtClean="0">
              <a:solidFill>
                <a:schemeClr val="tx1"/>
              </a:solidFill>
              <a:latin typeface="Arial"/>
            </a:rPr>
            <a:t>Understand how to navigate through UCPath</a:t>
          </a:r>
        </a:p>
      </dgm:t>
    </dgm:pt>
    <dgm:pt modelId="{2C6BD1E3-4239-44AD-9747-3933790AA625}" type="parTrans" cxnId="{C5E6BEAB-B498-48DD-BD97-D848C0589AFB}">
      <dgm:prSet/>
      <dgm:spPr/>
      <dgm:t>
        <a:bodyPr/>
        <a:lstStyle/>
        <a:p>
          <a:endParaRPr lang="en-US" sz="1800">
            <a:solidFill>
              <a:schemeClr val="tx1"/>
            </a:solidFill>
          </a:endParaRPr>
        </a:p>
      </dgm:t>
    </dgm:pt>
    <dgm:pt modelId="{DD9459A7-B643-4F95-A27C-128D04D39477}" type="sibTrans" cxnId="{C5E6BEAB-B498-48DD-BD97-D848C0589AFB}">
      <dgm:prSet/>
      <dgm:spPr/>
      <dgm:t>
        <a:bodyPr/>
        <a:lstStyle/>
        <a:p>
          <a:endParaRPr lang="en-US" sz="1800">
            <a:solidFill>
              <a:schemeClr val="tx1"/>
            </a:solidFill>
          </a:endParaRPr>
        </a:p>
      </dgm:t>
    </dgm:pt>
    <dgm:pt modelId="{0C64B3FB-7AB0-4C85-BBA2-02AAA7902518}">
      <dgm:prSet custT="1"/>
      <dgm:spPr>
        <a:solidFill>
          <a:schemeClr val="accent1">
            <a:lumMod val="60000"/>
            <a:lumOff val="40000"/>
          </a:schemeClr>
        </a:solidFill>
      </dgm:spPr>
      <dgm:t>
        <a:bodyPr/>
        <a:lstStyle/>
        <a:p>
          <a:pPr rtl="0"/>
          <a:r>
            <a:rPr lang="en-US" sz="1800" dirty="0" smtClean="0">
              <a:solidFill>
                <a:schemeClr val="tx1"/>
              </a:solidFill>
              <a:latin typeface="Arial"/>
            </a:rPr>
            <a:t>Understand how each of the hand-offs work in each process and the roles and responsibilities of the Transactional Unit, Shared Services Center and the Central Office(s). </a:t>
          </a:r>
        </a:p>
      </dgm:t>
    </dgm:pt>
    <dgm:pt modelId="{E7667DF0-8A67-4C78-ACF0-C4B02795DB14}" type="parTrans" cxnId="{53C7076B-F759-43DC-8D45-B01D606B01E3}">
      <dgm:prSet/>
      <dgm:spPr/>
      <dgm:t>
        <a:bodyPr/>
        <a:lstStyle/>
        <a:p>
          <a:endParaRPr lang="en-US" sz="1800">
            <a:solidFill>
              <a:schemeClr val="tx1"/>
            </a:solidFill>
          </a:endParaRPr>
        </a:p>
      </dgm:t>
    </dgm:pt>
    <dgm:pt modelId="{6122FBBA-41AF-46A2-90B1-FA3884D372F4}" type="sibTrans" cxnId="{53C7076B-F759-43DC-8D45-B01D606B01E3}">
      <dgm:prSet/>
      <dgm:spPr/>
      <dgm:t>
        <a:bodyPr/>
        <a:lstStyle/>
        <a:p>
          <a:endParaRPr lang="en-US" sz="1800">
            <a:solidFill>
              <a:schemeClr val="tx1"/>
            </a:solidFill>
          </a:endParaRPr>
        </a:p>
      </dgm:t>
    </dgm:pt>
    <dgm:pt modelId="{4803DA9C-3D68-45C8-BF09-F5A3F8796691}">
      <dgm:prSet custT="1"/>
      <dgm:spPr>
        <a:solidFill>
          <a:schemeClr val="accent1">
            <a:lumMod val="60000"/>
            <a:lumOff val="40000"/>
          </a:schemeClr>
        </a:solidFill>
      </dgm:spPr>
      <dgm:t>
        <a:bodyPr/>
        <a:lstStyle/>
        <a:p>
          <a:pPr rtl="0"/>
          <a:r>
            <a:rPr lang="en-US" sz="1800" dirty="0" smtClean="0">
              <a:solidFill>
                <a:schemeClr val="tx1"/>
              </a:solidFill>
              <a:latin typeface="Arial"/>
            </a:rPr>
            <a:t>Understand the policy implications of each process </a:t>
          </a:r>
        </a:p>
      </dgm:t>
    </dgm:pt>
    <dgm:pt modelId="{5F8B022C-0B0C-45F1-997A-EE730469211E}" type="parTrans" cxnId="{0C0CFE17-BF92-4070-A3B0-40B0E9A3D33C}">
      <dgm:prSet/>
      <dgm:spPr/>
      <dgm:t>
        <a:bodyPr/>
        <a:lstStyle/>
        <a:p>
          <a:endParaRPr lang="en-US" sz="1800">
            <a:solidFill>
              <a:schemeClr val="tx1"/>
            </a:solidFill>
          </a:endParaRPr>
        </a:p>
      </dgm:t>
    </dgm:pt>
    <dgm:pt modelId="{DAA7ED52-CC17-4679-AD40-48CFBFCF1CEB}" type="sibTrans" cxnId="{0C0CFE17-BF92-4070-A3B0-40B0E9A3D33C}">
      <dgm:prSet/>
      <dgm:spPr/>
      <dgm:t>
        <a:bodyPr/>
        <a:lstStyle/>
        <a:p>
          <a:endParaRPr lang="en-US" sz="1800">
            <a:solidFill>
              <a:schemeClr val="tx1"/>
            </a:solidFill>
          </a:endParaRPr>
        </a:p>
      </dgm:t>
    </dgm:pt>
    <dgm:pt modelId="{C3A1462D-0980-473F-BE72-0998BD5056DE}">
      <dgm:prSet custT="1"/>
      <dgm:spPr>
        <a:solidFill>
          <a:schemeClr val="accent1">
            <a:lumMod val="60000"/>
            <a:lumOff val="40000"/>
          </a:schemeClr>
        </a:solidFill>
      </dgm:spPr>
      <dgm:t>
        <a:bodyPr/>
        <a:lstStyle/>
        <a:p>
          <a:pPr rtl="0"/>
          <a:r>
            <a:rPr lang="en-US" sz="1800" dirty="0" smtClean="0">
              <a:solidFill>
                <a:schemeClr val="tx1"/>
              </a:solidFill>
              <a:latin typeface="Arial"/>
            </a:rPr>
            <a:t>Understand the key things to remember from each process</a:t>
          </a:r>
          <a:endParaRPr kumimoji="0" lang="en-US" sz="1800" b="0" i="0" u="none" strike="noStrike" cap="none" spc="0" normalizeH="0" noProof="0" dirty="0" smtClean="0">
            <a:ln>
              <a:noFill/>
            </a:ln>
            <a:solidFill>
              <a:schemeClr val="tx1"/>
            </a:solidFill>
            <a:effectLst/>
            <a:uLnTx/>
            <a:uFillTx/>
            <a:latin typeface="Arial"/>
            <a:ea typeface="+mn-ea"/>
            <a:cs typeface="+mn-cs"/>
          </a:endParaRPr>
        </a:p>
      </dgm:t>
    </dgm:pt>
    <dgm:pt modelId="{F880465F-9C89-455D-8D98-48737C8E9D0D}" type="parTrans" cxnId="{18434E9B-2744-4776-B658-9391489A911F}">
      <dgm:prSet/>
      <dgm:spPr/>
      <dgm:t>
        <a:bodyPr/>
        <a:lstStyle/>
        <a:p>
          <a:endParaRPr lang="en-US" sz="1800">
            <a:solidFill>
              <a:schemeClr val="tx1"/>
            </a:solidFill>
          </a:endParaRPr>
        </a:p>
      </dgm:t>
    </dgm:pt>
    <dgm:pt modelId="{98B6BDF8-D343-4221-B900-904E5E79C3D8}" type="sibTrans" cxnId="{18434E9B-2744-4776-B658-9391489A911F}">
      <dgm:prSet/>
      <dgm:spPr/>
      <dgm:t>
        <a:bodyPr/>
        <a:lstStyle/>
        <a:p>
          <a:endParaRPr lang="en-US" sz="1800">
            <a:solidFill>
              <a:schemeClr val="tx1"/>
            </a:solidFill>
          </a:endParaRPr>
        </a:p>
      </dgm:t>
    </dgm:pt>
    <dgm:pt modelId="{3812DE65-67BF-49FA-B434-7F11C753B7E4}" type="pres">
      <dgm:prSet presAssocID="{B52EC576-CE55-4C22-A2EA-FBC1BDF9BEC4}" presName="linear" presStyleCnt="0">
        <dgm:presLayoutVars>
          <dgm:animLvl val="lvl"/>
          <dgm:resizeHandles val="exact"/>
        </dgm:presLayoutVars>
      </dgm:prSet>
      <dgm:spPr/>
      <dgm:t>
        <a:bodyPr/>
        <a:lstStyle/>
        <a:p>
          <a:endParaRPr lang="en-US"/>
        </a:p>
      </dgm:t>
    </dgm:pt>
    <dgm:pt modelId="{41F7B148-2FCB-44C2-8D7F-D9895306ED41}" type="pres">
      <dgm:prSet presAssocID="{D0EA5687-4E7D-4049-9E66-1D0C576A0A3C}" presName="parentText" presStyleLbl="node1" presStyleIdx="0" presStyleCnt="5">
        <dgm:presLayoutVars>
          <dgm:chMax val="0"/>
          <dgm:bulletEnabled val="1"/>
        </dgm:presLayoutVars>
      </dgm:prSet>
      <dgm:spPr/>
      <dgm:t>
        <a:bodyPr/>
        <a:lstStyle/>
        <a:p>
          <a:endParaRPr lang="en-US"/>
        </a:p>
      </dgm:t>
    </dgm:pt>
    <dgm:pt modelId="{7DE9A2BB-9CEC-4786-AACA-0C00E6013A57}" type="pres">
      <dgm:prSet presAssocID="{76CC4C6E-1335-4195-8381-4BE663A4A2DF}" presName="spacer" presStyleCnt="0"/>
      <dgm:spPr/>
    </dgm:pt>
    <dgm:pt modelId="{D802F253-AC26-4ED8-A67B-FC879C94E02C}" type="pres">
      <dgm:prSet presAssocID="{5194DA12-40B4-492A-AC90-34F83A52FEDC}" presName="parentText" presStyleLbl="node1" presStyleIdx="1" presStyleCnt="5">
        <dgm:presLayoutVars>
          <dgm:chMax val="0"/>
          <dgm:bulletEnabled val="1"/>
        </dgm:presLayoutVars>
      </dgm:prSet>
      <dgm:spPr/>
      <dgm:t>
        <a:bodyPr/>
        <a:lstStyle/>
        <a:p>
          <a:endParaRPr lang="en-US"/>
        </a:p>
      </dgm:t>
    </dgm:pt>
    <dgm:pt modelId="{3FCDC72B-B23E-4B48-9E22-5C31B5800405}" type="pres">
      <dgm:prSet presAssocID="{DD9459A7-B643-4F95-A27C-128D04D39477}" presName="spacer" presStyleCnt="0"/>
      <dgm:spPr/>
    </dgm:pt>
    <dgm:pt modelId="{AA258087-7865-4FEE-84DD-C06883E67977}" type="pres">
      <dgm:prSet presAssocID="{0C64B3FB-7AB0-4C85-BBA2-02AAA7902518}" presName="parentText" presStyleLbl="node1" presStyleIdx="2" presStyleCnt="5">
        <dgm:presLayoutVars>
          <dgm:chMax val="0"/>
          <dgm:bulletEnabled val="1"/>
        </dgm:presLayoutVars>
      </dgm:prSet>
      <dgm:spPr/>
      <dgm:t>
        <a:bodyPr/>
        <a:lstStyle/>
        <a:p>
          <a:endParaRPr lang="en-US"/>
        </a:p>
      </dgm:t>
    </dgm:pt>
    <dgm:pt modelId="{9DCC8B3A-06CC-447F-84C3-52D09F7D3914}" type="pres">
      <dgm:prSet presAssocID="{6122FBBA-41AF-46A2-90B1-FA3884D372F4}" presName="spacer" presStyleCnt="0"/>
      <dgm:spPr/>
    </dgm:pt>
    <dgm:pt modelId="{B986B66C-CE35-4403-A0FA-9B7C30C1D106}" type="pres">
      <dgm:prSet presAssocID="{4803DA9C-3D68-45C8-BF09-F5A3F8796691}" presName="parentText" presStyleLbl="node1" presStyleIdx="3" presStyleCnt="5">
        <dgm:presLayoutVars>
          <dgm:chMax val="0"/>
          <dgm:bulletEnabled val="1"/>
        </dgm:presLayoutVars>
      </dgm:prSet>
      <dgm:spPr/>
      <dgm:t>
        <a:bodyPr/>
        <a:lstStyle/>
        <a:p>
          <a:endParaRPr lang="en-US"/>
        </a:p>
      </dgm:t>
    </dgm:pt>
    <dgm:pt modelId="{89DFE50D-A7E1-4488-8324-9EB3D55705FF}" type="pres">
      <dgm:prSet presAssocID="{DAA7ED52-CC17-4679-AD40-48CFBFCF1CEB}" presName="spacer" presStyleCnt="0"/>
      <dgm:spPr/>
    </dgm:pt>
    <dgm:pt modelId="{259E65A6-C4E9-4E35-A976-D8DFF91B4189}" type="pres">
      <dgm:prSet presAssocID="{C3A1462D-0980-473F-BE72-0998BD5056DE}" presName="parentText" presStyleLbl="node1" presStyleIdx="4" presStyleCnt="5">
        <dgm:presLayoutVars>
          <dgm:chMax val="0"/>
          <dgm:bulletEnabled val="1"/>
        </dgm:presLayoutVars>
      </dgm:prSet>
      <dgm:spPr/>
      <dgm:t>
        <a:bodyPr/>
        <a:lstStyle/>
        <a:p>
          <a:endParaRPr lang="en-US"/>
        </a:p>
      </dgm:t>
    </dgm:pt>
  </dgm:ptLst>
  <dgm:cxnLst>
    <dgm:cxn modelId="{267C64B6-CD91-4555-979A-90336B151F36}" type="presOf" srcId="{C3A1462D-0980-473F-BE72-0998BD5056DE}" destId="{259E65A6-C4E9-4E35-A976-D8DFF91B4189}" srcOrd="0" destOrd="0" presId="urn:microsoft.com/office/officeart/2005/8/layout/vList2"/>
    <dgm:cxn modelId="{96E53E98-B104-4A65-8D6F-09FDA7D192D6}" type="presOf" srcId="{5194DA12-40B4-492A-AC90-34F83A52FEDC}" destId="{D802F253-AC26-4ED8-A67B-FC879C94E02C}" srcOrd="0" destOrd="0" presId="urn:microsoft.com/office/officeart/2005/8/layout/vList2"/>
    <dgm:cxn modelId="{85BD0BA2-AF6D-453A-84A4-98809A7C9710}" type="presOf" srcId="{4803DA9C-3D68-45C8-BF09-F5A3F8796691}" destId="{B986B66C-CE35-4403-A0FA-9B7C30C1D106}" srcOrd="0" destOrd="0" presId="urn:microsoft.com/office/officeart/2005/8/layout/vList2"/>
    <dgm:cxn modelId="{53C7076B-F759-43DC-8D45-B01D606B01E3}" srcId="{B52EC576-CE55-4C22-A2EA-FBC1BDF9BEC4}" destId="{0C64B3FB-7AB0-4C85-BBA2-02AAA7902518}" srcOrd="2" destOrd="0" parTransId="{E7667DF0-8A67-4C78-ACF0-C4B02795DB14}" sibTransId="{6122FBBA-41AF-46A2-90B1-FA3884D372F4}"/>
    <dgm:cxn modelId="{864544AB-EF2A-415F-8FC6-B2F9AB9AE7D2}" type="presOf" srcId="{0C64B3FB-7AB0-4C85-BBA2-02AAA7902518}" destId="{AA258087-7865-4FEE-84DD-C06883E67977}" srcOrd="0" destOrd="0" presId="urn:microsoft.com/office/officeart/2005/8/layout/vList2"/>
    <dgm:cxn modelId="{A10A38AD-019F-4DD9-A682-620C7EA78054}" type="presOf" srcId="{D0EA5687-4E7D-4049-9E66-1D0C576A0A3C}" destId="{41F7B148-2FCB-44C2-8D7F-D9895306ED41}" srcOrd="0" destOrd="0" presId="urn:microsoft.com/office/officeart/2005/8/layout/vList2"/>
    <dgm:cxn modelId="{C6D335B4-99AF-4F1F-87A5-EF7BF76E1A7F}" srcId="{B52EC576-CE55-4C22-A2EA-FBC1BDF9BEC4}" destId="{D0EA5687-4E7D-4049-9E66-1D0C576A0A3C}" srcOrd="0" destOrd="0" parTransId="{49516256-3354-4167-991F-14ECA4692FF2}" sibTransId="{76CC4C6E-1335-4195-8381-4BE663A4A2DF}"/>
    <dgm:cxn modelId="{0C0CFE17-BF92-4070-A3B0-40B0E9A3D33C}" srcId="{B52EC576-CE55-4C22-A2EA-FBC1BDF9BEC4}" destId="{4803DA9C-3D68-45C8-BF09-F5A3F8796691}" srcOrd="3" destOrd="0" parTransId="{5F8B022C-0B0C-45F1-997A-EE730469211E}" sibTransId="{DAA7ED52-CC17-4679-AD40-48CFBFCF1CEB}"/>
    <dgm:cxn modelId="{18434E9B-2744-4776-B658-9391489A911F}" srcId="{B52EC576-CE55-4C22-A2EA-FBC1BDF9BEC4}" destId="{C3A1462D-0980-473F-BE72-0998BD5056DE}" srcOrd="4" destOrd="0" parTransId="{F880465F-9C89-455D-8D98-48737C8E9D0D}" sibTransId="{98B6BDF8-D343-4221-B900-904E5E79C3D8}"/>
    <dgm:cxn modelId="{C5E6BEAB-B498-48DD-BD97-D848C0589AFB}" srcId="{B52EC576-CE55-4C22-A2EA-FBC1BDF9BEC4}" destId="{5194DA12-40B4-492A-AC90-34F83A52FEDC}" srcOrd="1" destOrd="0" parTransId="{2C6BD1E3-4239-44AD-9747-3933790AA625}" sibTransId="{DD9459A7-B643-4F95-A27C-128D04D39477}"/>
    <dgm:cxn modelId="{32855421-6495-4BEB-BD39-9EDB0B9654D4}" type="presOf" srcId="{B52EC576-CE55-4C22-A2EA-FBC1BDF9BEC4}" destId="{3812DE65-67BF-49FA-B434-7F11C753B7E4}" srcOrd="0" destOrd="0" presId="urn:microsoft.com/office/officeart/2005/8/layout/vList2"/>
    <dgm:cxn modelId="{8278BF48-7021-4644-B2D5-DD6D447F27AD}" type="presParOf" srcId="{3812DE65-67BF-49FA-B434-7F11C753B7E4}" destId="{41F7B148-2FCB-44C2-8D7F-D9895306ED41}" srcOrd="0" destOrd="0" presId="urn:microsoft.com/office/officeart/2005/8/layout/vList2"/>
    <dgm:cxn modelId="{8E612DC3-1F38-48C1-A052-4E1884BC2A2C}" type="presParOf" srcId="{3812DE65-67BF-49FA-B434-7F11C753B7E4}" destId="{7DE9A2BB-9CEC-4786-AACA-0C00E6013A57}" srcOrd="1" destOrd="0" presId="urn:microsoft.com/office/officeart/2005/8/layout/vList2"/>
    <dgm:cxn modelId="{B41D1B3D-ECA9-4CF7-AD3C-4B95DDFABE97}" type="presParOf" srcId="{3812DE65-67BF-49FA-B434-7F11C753B7E4}" destId="{D802F253-AC26-4ED8-A67B-FC879C94E02C}" srcOrd="2" destOrd="0" presId="urn:microsoft.com/office/officeart/2005/8/layout/vList2"/>
    <dgm:cxn modelId="{E8A1239A-E2DC-4392-844A-624A2F6A7136}" type="presParOf" srcId="{3812DE65-67BF-49FA-B434-7F11C753B7E4}" destId="{3FCDC72B-B23E-4B48-9E22-5C31B5800405}" srcOrd="3" destOrd="0" presId="urn:microsoft.com/office/officeart/2005/8/layout/vList2"/>
    <dgm:cxn modelId="{64066803-56D3-47E8-9C30-5F8DD814D37A}" type="presParOf" srcId="{3812DE65-67BF-49FA-B434-7F11C753B7E4}" destId="{AA258087-7865-4FEE-84DD-C06883E67977}" srcOrd="4" destOrd="0" presId="urn:microsoft.com/office/officeart/2005/8/layout/vList2"/>
    <dgm:cxn modelId="{A294B907-0FB6-4AA5-9F3E-4B2B10F53A73}" type="presParOf" srcId="{3812DE65-67BF-49FA-B434-7F11C753B7E4}" destId="{9DCC8B3A-06CC-447F-84C3-52D09F7D3914}" srcOrd="5" destOrd="0" presId="urn:microsoft.com/office/officeart/2005/8/layout/vList2"/>
    <dgm:cxn modelId="{DBE163E6-1D65-47B1-ADE7-E9C921272D83}" type="presParOf" srcId="{3812DE65-67BF-49FA-B434-7F11C753B7E4}" destId="{B986B66C-CE35-4403-A0FA-9B7C30C1D106}" srcOrd="6" destOrd="0" presId="urn:microsoft.com/office/officeart/2005/8/layout/vList2"/>
    <dgm:cxn modelId="{F6B25311-E03F-43F1-BC88-64D7CA331F5C}" type="presParOf" srcId="{3812DE65-67BF-49FA-B434-7F11C753B7E4}" destId="{89DFE50D-A7E1-4488-8324-9EB3D55705FF}" srcOrd="7" destOrd="0" presId="urn:microsoft.com/office/officeart/2005/8/layout/vList2"/>
    <dgm:cxn modelId="{9FE5942C-BAB6-45E0-A23A-44207C3A993A}" type="presParOf" srcId="{3812DE65-67BF-49FA-B434-7F11C753B7E4}" destId="{259E65A6-C4E9-4E35-A976-D8DFF91B418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78FDD-FC9E-4920-9230-44C30BB760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C9BBD7-55E8-4F41-A39A-FAD9B8E6FAF5}">
      <dgm:prSet phldrT="[Text]" custT="1"/>
      <dgm:spPr>
        <a:solidFill>
          <a:schemeClr val="accent1">
            <a:lumMod val="60000"/>
            <a:lumOff val="40000"/>
          </a:schemeClr>
        </a:solidFill>
      </dgm:spPr>
      <dgm:t>
        <a:bodyPr/>
        <a:lstStyle/>
        <a:p>
          <a:pPr rtl="0"/>
          <a:r>
            <a:rPr lang="en-US" sz="2000" dirty="0" smtClean="0">
              <a:solidFill>
                <a:schemeClr val="tx1"/>
              </a:solidFill>
              <a:latin typeface="Arial"/>
            </a:rPr>
            <a:t>Recognize and define key UCPath terms and acronyms</a:t>
          </a:r>
          <a:endParaRPr lang="en-US" sz="2000" dirty="0">
            <a:solidFill>
              <a:schemeClr val="tx1"/>
            </a:solidFill>
          </a:endParaRPr>
        </a:p>
      </dgm:t>
    </dgm:pt>
    <dgm:pt modelId="{78C8346F-8A18-4F26-9DC4-F86E90625208}" type="parTrans" cxnId="{6502DAD7-0AF7-48BF-BF4A-92DD400F5D10}">
      <dgm:prSet/>
      <dgm:spPr/>
      <dgm:t>
        <a:bodyPr/>
        <a:lstStyle/>
        <a:p>
          <a:endParaRPr lang="en-US">
            <a:solidFill>
              <a:schemeClr val="tx1"/>
            </a:solidFill>
          </a:endParaRPr>
        </a:p>
      </dgm:t>
    </dgm:pt>
    <dgm:pt modelId="{90E059F1-C547-4794-9095-B3E689299772}" type="sibTrans" cxnId="{6502DAD7-0AF7-48BF-BF4A-92DD400F5D10}">
      <dgm:prSet/>
      <dgm:spPr/>
      <dgm:t>
        <a:bodyPr/>
        <a:lstStyle/>
        <a:p>
          <a:endParaRPr lang="en-US">
            <a:solidFill>
              <a:schemeClr val="tx1"/>
            </a:solidFill>
          </a:endParaRPr>
        </a:p>
      </dgm:t>
    </dgm:pt>
    <dgm:pt modelId="{4C5A681F-7E74-4E33-B40E-6EA185C5CB44}">
      <dgm:prSet custT="1"/>
      <dgm:spPr>
        <a:solidFill>
          <a:schemeClr val="accent1">
            <a:lumMod val="60000"/>
            <a:lumOff val="40000"/>
          </a:schemeClr>
        </a:solidFill>
      </dgm:spPr>
      <dgm:t>
        <a:bodyPr/>
        <a:lstStyle/>
        <a:p>
          <a:pPr rtl="0"/>
          <a:r>
            <a:rPr lang="en-US" sz="2000" dirty="0" smtClean="0">
              <a:solidFill>
                <a:schemeClr val="tx1"/>
              </a:solidFill>
              <a:latin typeface="Arial"/>
            </a:rPr>
            <a:t>Describe Approval Workflow Engine in UCPath </a:t>
          </a:r>
        </a:p>
      </dgm:t>
    </dgm:pt>
    <dgm:pt modelId="{00A91F3D-B201-4C19-8A27-96E7E0239141}" type="parTrans" cxnId="{F8977CB7-401D-4CF9-BE26-291B294284FD}">
      <dgm:prSet/>
      <dgm:spPr/>
      <dgm:t>
        <a:bodyPr/>
        <a:lstStyle/>
        <a:p>
          <a:endParaRPr lang="en-US">
            <a:solidFill>
              <a:schemeClr val="tx1"/>
            </a:solidFill>
          </a:endParaRPr>
        </a:p>
      </dgm:t>
    </dgm:pt>
    <dgm:pt modelId="{D652F082-FC6A-40D2-AAF1-BBA9DDD86B5F}" type="sibTrans" cxnId="{F8977CB7-401D-4CF9-BE26-291B294284FD}">
      <dgm:prSet/>
      <dgm:spPr/>
      <dgm:t>
        <a:bodyPr/>
        <a:lstStyle/>
        <a:p>
          <a:endParaRPr lang="en-US">
            <a:solidFill>
              <a:schemeClr val="tx1"/>
            </a:solidFill>
          </a:endParaRPr>
        </a:p>
      </dgm:t>
    </dgm:pt>
    <dgm:pt modelId="{E220CC8E-E520-42D1-8A75-FEDD1A35375F}">
      <dgm:prSet custT="1"/>
      <dgm:spPr>
        <a:solidFill>
          <a:schemeClr val="accent1">
            <a:lumMod val="60000"/>
            <a:lumOff val="40000"/>
          </a:schemeClr>
        </a:solidFill>
      </dgm:spPr>
      <dgm:t>
        <a:bodyPr/>
        <a:lstStyle/>
        <a:p>
          <a:pPr rtl="0"/>
          <a:r>
            <a:rPr lang="en-US" sz="2000" dirty="0" smtClean="0">
              <a:solidFill>
                <a:schemeClr val="tx1"/>
              </a:solidFill>
              <a:latin typeface="Arial"/>
            </a:rPr>
            <a:t>Learn how to view comments and clone a template transaction </a:t>
          </a:r>
        </a:p>
      </dgm:t>
    </dgm:pt>
    <dgm:pt modelId="{8B13F5BC-F4C8-4B12-91E4-3F75F8893CF5}" type="parTrans" cxnId="{D61173B9-FC6F-4A29-B0E7-19D282D0499E}">
      <dgm:prSet/>
      <dgm:spPr/>
      <dgm:t>
        <a:bodyPr/>
        <a:lstStyle/>
        <a:p>
          <a:endParaRPr lang="en-US">
            <a:solidFill>
              <a:schemeClr val="tx1"/>
            </a:solidFill>
          </a:endParaRPr>
        </a:p>
      </dgm:t>
    </dgm:pt>
    <dgm:pt modelId="{6AE46153-F910-4D89-8F35-9FB6EB032C5F}" type="sibTrans" cxnId="{D61173B9-FC6F-4A29-B0E7-19D282D0499E}">
      <dgm:prSet/>
      <dgm:spPr/>
      <dgm:t>
        <a:bodyPr/>
        <a:lstStyle/>
        <a:p>
          <a:endParaRPr lang="en-US">
            <a:solidFill>
              <a:schemeClr val="tx1"/>
            </a:solidFill>
          </a:endParaRPr>
        </a:p>
      </dgm:t>
    </dgm:pt>
    <dgm:pt modelId="{C08B55DE-06A8-4678-B973-AED65A1E23DA}">
      <dgm:prSet custT="1"/>
      <dgm:spPr>
        <a:solidFill>
          <a:schemeClr val="accent1">
            <a:lumMod val="60000"/>
            <a:lumOff val="40000"/>
          </a:schemeClr>
        </a:solidFill>
      </dgm:spPr>
      <dgm:t>
        <a:bodyPr/>
        <a:lstStyle/>
        <a:p>
          <a:pPr rtl="0"/>
          <a:r>
            <a:rPr lang="en-US" sz="2000" dirty="0" smtClean="0">
              <a:solidFill>
                <a:schemeClr val="tx1"/>
              </a:solidFill>
              <a:latin typeface="Arial"/>
            </a:rPr>
            <a:t>Describe how the WFA Overview and Employee Lifecycle work</a:t>
          </a:r>
          <a:endParaRPr kumimoji="0" lang="en-US" sz="2000" b="0" i="0" u="none" strike="noStrike" cap="none" spc="0" normalizeH="0" baseline="0" noProof="0" dirty="0" smtClean="0">
            <a:ln>
              <a:noFill/>
            </a:ln>
            <a:solidFill>
              <a:schemeClr val="tx1"/>
            </a:solidFill>
            <a:effectLst/>
            <a:uLnTx/>
            <a:uFillTx/>
            <a:latin typeface="Arial"/>
          </a:endParaRPr>
        </a:p>
      </dgm:t>
    </dgm:pt>
    <dgm:pt modelId="{CFC921EA-4401-463B-8CE2-800010EADBBD}" type="parTrans" cxnId="{523D9190-09E1-4541-9D3C-85807F6EFFDE}">
      <dgm:prSet/>
      <dgm:spPr/>
      <dgm:t>
        <a:bodyPr/>
        <a:lstStyle/>
        <a:p>
          <a:endParaRPr lang="en-US">
            <a:solidFill>
              <a:schemeClr val="tx1"/>
            </a:solidFill>
          </a:endParaRPr>
        </a:p>
      </dgm:t>
    </dgm:pt>
    <dgm:pt modelId="{40198E81-13DD-412B-96E9-365ED0DB80EF}" type="sibTrans" cxnId="{523D9190-09E1-4541-9D3C-85807F6EFFDE}">
      <dgm:prSet/>
      <dgm:spPr/>
      <dgm:t>
        <a:bodyPr/>
        <a:lstStyle/>
        <a:p>
          <a:endParaRPr lang="en-US">
            <a:solidFill>
              <a:schemeClr val="tx1"/>
            </a:solidFill>
          </a:endParaRPr>
        </a:p>
      </dgm:t>
    </dgm:pt>
    <dgm:pt modelId="{B85A5546-B280-46D7-B435-3516EFE10354}" type="pres">
      <dgm:prSet presAssocID="{B7D78FDD-FC9E-4920-9230-44C30BB760F9}" presName="linear" presStyleCnt="0">
        <dgm:presLayoutVars>
          <dgm:animLvl val="lvl"/>
          <dgm:resizeHandles val="exact"/>
        </dgm:presLayoutVars>
      </dgm:prSet>
      <dgm:spPr/>
      <dgm:t>
        <a:bodyPr/>
        <a:lstStyle/>
        <a:p>
          <a:endParaRPr lang="en-US"/>
        </a:p>
      </dgm:t>
    </dgm:pt>
    <dgm:pt modelId="{C24DDCFE-D98A-4A49-B06E-2113221660D1}" type="pres">
      <dgm:prSet presAssocID="{65C9BBD7-55E8-4F41-A39A-FAD9B8E6FAF5}" presName="parentText" presStyleLbl="node1" presStyleIdx="0" presStyleCnt="4" custScaleY="53782">
        <dgm:presLayoutVars>
          <dgm:chMax val="0"/>
          <dgm:bulletEnabled val="1"/>
        </dgm:presLayoutVars>
      </dgm:prSet>
      <dgm:spPr/>
      <dgm:t>
        <a:bodyPr/>
        <a:lstStyle/>
        <a:p>
          <a:endParaRPr lang="en-US"/>
        </a:p>
      </dgm:t>
    </dgm:pt>
    <dgm:pt modelId="{CB17802D-0400-4DC2-8E98-BC9B227039F2}" type="pres">
      <dgm:prSet presAssocID="{90E059F1-C547-4794-9095-B3E689299772}" presName="spacer" presStyleCnt="0"/>
      <dgm:spPr/>
    </dgm:pt>
    <dgm:pt modelId="{AC04029B-BECE-4E3C-9E31-6402017BD416}" type="pres">
      <dgm:prSet presAssocID="{4C5A681F-7E74-4E33-B40E-6EA185C5CB44}" presName="parentText" presStyleLbl="node1" presStyleIdx="1" presStyleCnt="4" custScaleY="53782">
        <dgm:presLayoutVars>
          <dgm:chMax val="0"/>
          <dgm:bulletEnabled val="1"/>
        </dgm:presLayoutVars>
      </dgm:prSet>
      <dgm:spPr/>
      <dgm:t>
        <a:bodyPr/>
        <a:lstStyle/>
        <a:p>
          <a:endParaRPr lang="en-US"/>
        </a:p>
      </dgm:t>
    </dgm:pt>
    <dgm:pt modelId="{079548D1-11C4-4BC7-99A7-A610F186C479}" type="pres">
      <dgm:prSet presAssocID="{D652F082-FC6A-40D2-AAF1-BBA9DDD86B5F}" presName="spacer" presStyleCnt="0"/>
      <dgm:spPr/>
    </dgm:pt>
    <dgm:pt modelId="{FFC3FC24-CF88-479A-91C0-2433C9C0B52F}" type="pres">
      <dgm:prSet presAssocID="{E220CC8E-E520-42D1-8A75-FEDD1A35375F}" presName="parentText" presStyleLbl="node1" presStyleIdx="2" presStyleCnt="4" custScaleY="53782">
        <dgm:presLayoutVars>
          <dgm:chMax val="0"/>
          <dgm:bulletEnabled val="1"/>
        </dgm:presLayoutVars>
      </dgm:prSet>
      <dgm:spPr/>
      <dgm:t>
        <a:bodyPr/>
        <a:lstStyle/>
        <a:p>
          <a:endParaRPr lang="en-US"/>
        </a:p>
      </dgm:t>
    </dgm:pt>
    <dgm:pt modelId="{ECAB9B8B-28C0-4ACC-80A1-C3A2FCFBE895}" type="pres">
      <dgm:prSet presAssocID="{6AE46153-F910-4D89-8F35-9FB6EB032C5F}" presName="spacer" presStyleCnt="0"/>
      <dgm:spPr/>
    </dgm:pt>
    <dgm:pt modelId="{BAB01FF2-6C87-4DF2-983C-6260EEC78C49}" type="pres">
      <dgm:prSet presAssocID="{C08B55DE-06A8-4678-B973-AED65A1E23DA}" presName="parentText" presStyleLbl="node1" presStyleIdx="3" presStyleCnt="4" custScaleY="53782" custLinFactNeighborX="-664">
        <dgm:presLayoutVars>
          <dgm:chMax val="0"/>
          <dgm:bulletEnabled val="1"/>
        </dgm:presLayoutVars>
      </dgm:prSet>
      <dgm:spPr/>
      <dgm:t>
        <a:bodyPr/>
        <a:lstStyle/>
        <a:p>
          <a:endParaRPr lang="en-US"/>
        </a:p>
      </dgm:t>
    </dgm:pt>
  </dgm:ptLst>
  <dgm:cxnLst>
    <dgm:cxn modelId="{4F5EBAF9-2619-46A0-81E5-7BDE728B8C02}" type="presOf" srcId="{4C5A681F-7E74-4E33-B40E-6EA185C5CB44}" destId="{AC04029B-BECE-4E3C-9E31-6402017BD416}" srcOrd="0" destOrd="0" presId="urn:microsoft.com/office/officeart/2005/8/layout/vList2"/>
    <dgm:cxn modelId="{0BD92056-91ED-48E2-9FBC-A581B4B5FCDD}" type="presOf" srcId="{C08B55DE-06A8-4678-B973-AED65A1E23DA}" destId="{BAB01FF2-6C87-4DF2-983C-6260EEC78C49}" srcOrd="0" destOrd="0" presId="urn:microsoft.com/office/officeart/2005/8/layout/vList2"/>
    <dgm:cxn modelId="{523D9190-09E1-4541-9D3C-85807F6EFFDE}" srcId="{B7D78FDD-FC9E-4920-9230-44C30BB760F9}" destId="{C08B55DE-06A8-4678-B973-AED65A1E23DA}" srcOrd="3" destOrd="0" parTransId="{CFC921EA-4401-463B-8CE2-800010EADBBD}" sibTransId="{40198E81-13DD-412B-96E9-365ED0DB80EF}"/>
    <dgm:cxn modelId="{F8977CB7-401D-4CF9-BE26-291B294284FD}" srcId="{B7D78FDD-FC9E-4920-9230-44C30BB760F9}" destId="{4C5A681F-7E74-4E33-B40E-6EA185C5CB44}" srcOrd="1" destOrd="0" parTransId="{00A91F3D-B201-4C19-8A27-96E7E0239141}" sibTransId="{D652F082-FC6A-40D2-AAF1-BBA9DDD86B5F}"/>
    <dgm:cxn modelId="{6502DAD7-0AF7-48BF-BF4A-92DD400F5D10}" srcId="{B7D78FDD-FC9E-4920-9230-44C30BB760F9}" destId="{65C9BBD7-55E8-4F41-A39A-FAD9B8E6FAF5}" srcOrd="0" destOrd="0" parTransId="{78C8346F-8A18-4F26-9DC4-F86E90625208}" sibTransId="{90E059F1-C547-4794-9095-B3E689299772}"/>
    <dgm:cxn modelId="{5F7D6DC5-2719-49FB-BE61-D59A4A904EF0}" type="presOf" srcId="{E220CC8E-E520-42D1-8A75-FEDD1A35375F}" destId="{FFC3FC24-CF88-479A-91C0-2433C9C0B52F}" srcOrd="0" destOrd="0" presId="urn:microsoft.com/office/officeart/2005/8/layout/vList2"/>
    <dgm:cxn modelId="{3D9070FD-30FD-4414-8302-8C07B615E684}" type="presOf" srcId="{B7D78FDD-FC9E-4920-9230-44C30BB760F9}" destId="{B85A5546-B280-46D7-B435-3516EFE10354}" srcOrd="0" destOrd="0" presId="urn:microsoft.com/office/officeart/2005/8/layout/vList2"/>
    <dgm:cxn modelId="{D61173B9-FC6F-4A29-B0E7-19D282D0499E}" srcId="{B7D78FDD-FC9E-4920-9230-44C30BB760F9}" destId="{E220CC8E-E520-42D1-8A75-FEDD1A35375F}" srcOrd="2" destOrd="0" parTransId="{8B13F5BC-F4C8-4B12-91E4-3F75F8893CF5}" sibTransId="{6AE46153-F910-4D89-8F35-9FB6EB032C5F}"/>
    <dgm:cxn modelId="{1178241B-1C6A-4B9A-BD29-D50D5A7BEEA8}" type="presOf" srcId="{65C9BBD7-55E8-4F41-A39A-FAD9B8E6FAF5}" destId="{C24DDCFE-D98A-4A49-B06E-2113221660D1}" srcOrd="0" destOrd="0" presId="urn:microsoft.com/office/officeart/2005/8/layout/vList2"/>
    <dgm:cxn modelId="{D2AFE7EE-7968-452C-815B-914F81DEBDA6}" type="presParOf" srcId="{B85A5546-B280-46D7-B435-3516EFE10354}" destId="{C24DDCFE-D98A-4A49-B06E-2113221660D1}" srcOrd="0" destOrd="0" presId="urn:microsoft.com/office/officeart/2005/8/layout/vList2"/>
    <dgm:cxn modelId="{60800DB3-972D-41D3-8FE5-55D2F9982E83}" type="presParOf" srcId="{B85A5546-B280-46D7-B435-3516EFE10354}" destId="{CB17802D-0400-4DC2-8E98-BC9B227039F2}" srcOrd="1" destOrd="0" presId="urn:microsoft.com/office/officeart/2005/8/layout/vList2"/>
    <dgm:cxn modelId="{5C724DBB-A20D-4BDD-A83B-1C3E2CE48454}" type="presParOf" srcId="{B85A5546-B280-46D7-B435-3516EFE10354}" destId="{AC04029B-BECE-4E3C-9E31-6402017BD416}" srcOrd="2" destOrd="0" presId="urn:microsoft.com/office/officeart/2005/8/layout/vList2"/>
    <dgm:cxn modelId="{E2E24456-9791-41C8-957E-774EFF058C87}" type="presParOf" srcId="{B85A5546-B280-46D7-B435-3516EFE10354}" destId="{079548D1-11C4-4BC7-99A7-A610F186C479}" srcOrd="3" destOrd="0" presId="urn:microsoft.com/office/officeart/2005/8/layout/vList2"/>
    <dgm:cxn modelId="{C44E1F7A-6BF3-400E-AC0E-2E8425E34BCE}" type="presParOf" srcId="{B85A5546-B280-46D7-B435-3516EFE10354}" destId="{FFC3FC24-CF88-479A-91C0-2433C9C0B52F}" srcOrd="4" destOrd="0" presId="urn:microsoft.com/office/officeart/2005/8/layout/vList2"/>
    <dgm:cxn modelId="{2CFB606B-BD14-4B24-B38F-04A97FB85941}" type="presParOf" srcId="{B85A5546-B280-46D7-B435-3516EFE10354}" destId="{ECAB9B8B-28C0-4ACC-80A1-C3A2FCFBE895}" srcOrd="5" destOrd="0" presId="urn:microsoft.com/office/officeart/2005/8/layout/vList2"/>
    <dgm:cxn modelId="{889CE414-5A5E-4559-9428-F96B791CC3F1}" type="presParOf" srcId="{B85A5546-B280-46D7-B435-3516EFE10354}" destId="{BAB01FF2-6C87-4DF2-983C-6260EEC78C4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1DED5-1765-48DB-B241-F3418291F8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37FE86-E608-4C97-8FD7-59563EEEEE1C}">
      <dgm:prSet phldrT="[Text]" custT="1"/>
      <dgm:spPr/>
      <dgm:t>
        <a:bodyPr/>
        <a:lstStyle/>
        <a:p>
          <a:r>
            <a:rPr lang="en-US" sz="1600" b="1" dirty="0" smtClean="0"/>
            <a:t>Approval Workflow Engine</a:t>
          </a:r>
          <a:endParaRPr lang="en-US" sz="1600" dirty="0"/>
        </a:p>
      </dgm:t>
    </dgm:pt>
    <dgm:pt modelId="{0DDD3E27-FA23-44C6-9B19-D6F700AFDDF0}" type="parTrans" cxnId="{8555B0E4-4929-40F4-A476-50BC45DC567A}">
      <dgm:prSet/>
      <dgm:spPr/>
      <dgm:t>
        <a:bodyPr/>
        <a:lstStyle/>
        <a:p>
          <a:endParaRPr lang="en-US"/>
        </a:p>
      </dgm:t>
    </dgm:pt>
    <dgm:pt modelId="{B7831B02-BC9F-4A94-8232-0252F8A307DD}" type="sibTrans" cxnId="{8555B0E4-4929-40F4-A476-50BC45DC567A}">
      <dgm:prSet/>
      <dgm:spPr/>
      <dgm:t>
        <a:bodyPr/>
        <a:lstStyle/>
        <a:p>
          <a:endParaRPr lang="en-US"/>
        </a:p>
      </dgm:t>
    </dgm:pt>
    <dgm:pt modelId="{ED15842A-7007-4A67-A8C7-9A2B2D55CCC0}">
      <dgm:prSet custT="1"/>
      <dgm:spPr/>
      <dgm:t>
        <a:bodyPr/>
        <a:lstStyle/>
        <a:p>
          <a:r>
            <a:rPr lang="en-US" sz="1600" b="1" dirty="0" smtClean="0"/>
            <a:t>Effective Date</a:t>
          </a:r>
          <a:endParaRPr lang="en-US" sz="1600" dirty="0" smtClean="0"/>
        </a:p>
      </dgm:t>
    </dgm:pt>
    <dgm:pt modelId="{A877F862-BBBA-437B-BEBE-5327098F6FEC}" type="parTrans" cxnId="{02B2BD8D-964B-4B6F-8CF8-58DF6CC20654}">
      <dgm:prSet/>
      <dgm:spPr/>
      <dgm:t>
        <a:bodyPr/>
        <a:lstStyle/>
        <a:p>
          <a:endParaRPr lang="en-US"/>
        </a:p>
      </dgm:t>
    </dgm:pt>
    <dgm:pt modelId="{DEB2C273-1AFD-4D79-8AAA-B17940FECC44}" type="sibTrans" cxnId="{02B2BD8D-964B-4B6F-8CF8-58DF6CC20654}">
      <dgm:prSet/>
      <dgm:spPr/>
      <dgm:t>
        <a:bodyPr/>
        <a:lstStyle/>
        <a:p>
          <a:endParaRPr lang="en-US"/>
        </a:p>
      </dgm:t>
    </dgm:pt>
    <dgm:pt modelId="{C9A33418-2434-465B-95FD-F59AB2ACC69F}">
      <dgm:prSet custT="1"/>
      <dgm:spPr/>
      <dgm:t>
        <a:bodyPr/>
        <a:lstStyle/>
        <a:p>
          <a:r>
            <a:rPr lang="en-US" sz="1600" b="1" dirty="0" smtClean="0"/>
            <a:t>UCPath</a:t>
          </a:r>
          <a:endParaRPr lang="en-US" sz="1600" dirty="0"/>
        </a:p>
      </dgm:t>
    </dgm:pt>
    <dgm:pt modelId="{3090D97A-8F6F-459A-B073-11E2F4F4C4E0}" type="parTrans" cxnId="{F26785C1-9D42-4536-8EAB-89DA324E4AA6}">
      <dgm:prSet/>
      <dgm:spPr/>
      <dgm:t>
        <a:bodyPr/>
        <a:lstStyle/>
        <a:p>
          <a:endParaRPr lang="en-US"/>
        </a:p>
      </dgm:t>
    </dgm:pt>
    <dgm:pt modelId="{8A5C0A70-1743-49D2-8614-7D0850C39840}" type="sibTrans" cxnId="{F26785C1-9D42-4536-8EAB-89DA324E4AA6}">
      <dgm:prSet/>
      <dgm:spPr/>
      <dgm:t>
        <a:bodyPr/>
        <a:lstStyle/>
        <a:p>
          <a:endParaRPr lang="en-US"/>
        </a:p>
      </dgm:t>
    </dgm:pt>
    <dgm:pt modelId="{056EEBC1-172F-46A0-909A-BEAE11D58350}">
      <dgm:prSet phldrT="[Text]" custT="1"/>
      <dgm:spPr/>
      <dgm:t>
        <a:bodyPr/>
        <a:lstStyle/>
        <a:p>
          <a:r>
            <a:rPr lang="en-US" sz="1400" dirty="0" smtClean="0">
              <a:solidFill>
                <a:schemeClr val="tx1"/>
              </a:solidFill>
            </a:rPr>
            <a:t>(AWE) systematically routes transactions in UCPath to designated roles (example Initiator) for approval at UCR. Once these UCR approvals are complete, transactions are either routed to the UCPath Center for finalization</a:t>
          </a:r>
          <a:endParaRPr lang="en-US" sz="1400" dirty="0">
            <a:solidFill>
              <a:schemeClr val="tx1"/>
            </a:solidFill>
          </a:endParaRPr>
        </a:p>
      </dgm:t>
    </dgm:pt>
    <dgm:pt modelId="{632F99B6-8DBE-470B-A608-12C869E10708}" type="parTrans" cxnId="{52B0D810-38EC-41D8-AEE7-C558B2C6B980}">
      <dgm:prSet/>
      <dgm:spPr/>
      <dgm:t>
        <a:bodyPr/>
        <a:lstStyle/>
        <a:p>
          <a:endParaRPr lang="en-US"/>
        </a:p>
      </dgm:t>
    </dgm:pt>
    <dgm:pt modelId="{5ADA7C50-E137-4B39-BD53-D7AECA2841EC}" type="sibTrans" cxnId="{52B0D810-38EC-41D8-AEE7-C558B2C6B980}">
      <dgm:prSet/>
      <dgm:spPr/>
      <dgm:t>
        <a:bodyPr/>
        <a:lstStyle/>
        <a:p>
          <a:endParaRPr lang="en-US"/>
        </a:p>
      </dgm:t>
    </dgm:pt>
    <dgm:pt modelId="{9E4803C6-72A5-4159-982A-19078E668D43}">
      <dgm:prSet custT="1"/>
      <dgm:spPr/>
      <dgm:t>
        <a:bodyPr/>
        <a:lstStyle/>
        <a:p>
          <a:r>
            <a:rPr lang="en-US" sz="1400" dirty="0" smtClean="0">
              <a:solidFill>
                <a:schemeClr val="tx1"/>
              </a:solidFill>
            </a:rPr>
            <a:t>Defines a type of earning </a:t>
          </a:r>
        </a:p>
      </dgm:t>
    </dgm:pt>
    <dgm:pt modelId="{ABABBFB3-BA9E-43F9-86D0-0C13F5C1ABAC}" type="parTrans" cxnId="{07A9CD44-923E-4049-9626-7037699649A0}">
      <dgm:prSet/>
      <dgm:spPr/>
      <dgm:t>
        <a:bodyPr/>
        <a:lstStyle/>
        <a:p>
          <a:endParaRPr lang="en-US"/>
        </a:p>
      </dgm:t>
    </dgm:pt>
    <dgm:pt modelId="{A874732B-950E-4700-9069-DE4BE9EF6992}" type="sibTrans" cxnId="{07A9CD44-923E-4049-9626-7037699649A0}">
      <dgm:prSet/>
      <dgm:spPr/>
      <dgm:t>
        <a:bodyPr/>
        <a:lstStyle/>
        <a:p>
          <a:endParaRPr lang="en-US"/>
        </a:p>
      </dgm:t>
    </dgm:pt>
    <dgm:pt modelId="{720FD89F-6783-4B57-B25E-86F9BE3EF055}">
      <dgm:prSet custT="1"/>
      <dgm:spPr/>
      <dgm:t>
        <a:bodyPr/>
        <a:lstStyle/>
        <a:p>
          <a:r>
            <a:rPr lang="en-US" sz="1400" dirty="0" smtClean="0">
              <a:solidFill>
                <a:schemeClr val="tx1"/>
              </a:solidFill>
            </a:rPr>
            <a:t>Date on which the associated information takes effect. The information is in effect until a new entry is made with a more current effective date. We do not have “stop dates” on effective dated data. The Effective Date usually defaults to the system's current date.</a:t>
          </a:r>
        </a:p>
      </dgm:t>
    </dgm:pt>
    <dgm:pt modelId="{C7EE4F4E-CEEF-49F7-8118-3B0F06143EBB}" type="parTrans" cxnId="{F7B155C3-508E-4467-AFE9-D5009CF6F1DC}">
      <dgm:prSet/>
      <dgm:spPr/>
      <dgm:t>
        <a:bodyPr/>
        <a:lstStyle/>
        <a:p>
          <a:endParaRPr lang="en-US"/>
        </a:p>
      </dgm:t>
    </dgm:pt>
    <dgm:pt modelId="{59E75107-B0C4-483B-A108-3EF3CBF6B976}" type="sibTrans" cxnId="{F7B155C3-508E-4467-AFE9-D5009CF6F1DC}">
      <dgm:prSet/>
      <dgm:spPr/>
      <dgm:t>
        <a:bodyPr/>
        <a:lstStyle/>
        <a:p>
          <a:endParaRPr lang="en-US"/>
        </a:p>
      </dgm:t>
    </dgm:pt>
    <dgm:pt modelId="{0BDF25AD-EC87-4F05-8485-F06ACD857BE5}">
      <dgm:prSet custT="1"/>
      <dgm:spPr/>
      <dgm:t>
        <a:bodyPr/>
        <a:lstStyle/>
        <a:p>
          <a:r>
            <a:rPr lang="en-US" sz="1400" b="1" dirty="0" smtClean="0">
              <a:solidFill>
                <a:schemeClr val="tx1"/>
              </a:solidFill>
            </a:rPr>
            <a:t>UC P</a:t>
          </a:r>
          <a:r>
            <a:rPr lang="en-US" sz="1400" dirty="0" smtClean="0">
              <a:solidFill>
                <a:schemeClr val="tx1"/>
              </a:solidFill>
            </a:rPr>
            <a:t>ayroll, </a:t>
          </a:r>
          <a:r>
            <a:rPr lang="en-US" sz="1400" b="1" dirty="0" smtClean="0">
              <a:solidFill>
                <a:schemeClr val="tx1"/>
              </a:solidFill>
            </a:rPr>
            <a:t>A</a:t>
          </a:r>
          <a:r>
            <a:rPr lang="en-US" sz="1400" dirty="0" smtClean="0">
              <a:solidFill>
                <a:schemeClr val="tx1"/>
              </a:solidFill>
            </a:rPr>
            <a:t>cademic Personnel, </a:t>
          </a:r>
          <a:r>
            <a:rPr lang="en-US" sz="1400" b="1" dirty="0" smtClean="0">
              <a:solidFill>
                <a:schemeClr val="tx1"/>
              </a:solidFill>
            </a:rPr>
            <a:t>T</a:t>
          </a:r>
          <a:r>
            <a:rPr lang="en-US" sz="1400" dirty="0" smtClean="0">
              <a:solidFill>
                <a:schemeClr val="tx1"/>
              </a:solidFill>
            </a:rPr>
            <a:t>imekeeping and </a:t>
          </a:r>
          <a:r>
            <a:rPr lang="en-US" sz="1400" b="1" dirty="0" smtClean="0">
              <a:solidFill>
                <a:schemeClr val="tx1"/>
              </a:solidFill>
            </a:rPr>
            <a:t>H</a:t>
          </a:r>
          <a:r>
            <a:rPr lang="en-US" sz="1400" dirty="0" smtClean="0">
              <a:solidFill>
                <a:schemeClr val="tx1"/>
              </a:solidFill>
            </a:rPr>
            <a:t>R: A UC-Wide Initiative, coordinated by UC Office of the President</a:t>
          </a:r>
          <a:endParaRPr lang="en-US" sz="1400" dirty="0">
            <a:solidFill>
              <a:schemeClr val="tx1"/>
            </a:solidFill>
          </a:endParaRPr>
        </a:p>
      </dgm:t>
    </dgm:pt>
    <dgm:pt modelId="{E5F3187A-2732-4B5A-BBE5-CC625798A886}" type="parTrans" cxnId="{70460D29-1850-42AB-A8A0-16F4200195B1}">
      <dgm:prSet/>
      <dgm:spPr/>
      <dgm:t>
        <a:bodyPr/>
        <a:lstStyle/>
        <a:p>
          <a:endParaRPr lang="en-US"/>
        </a:p>
      </dgm:t>
    </dgm:pt>
    <dgm:pt modelId="{B860869D-B1E6-44EA-9864-810C673167BF}" type="sibTrans" cxnId="{70460D29-1850-42AB-A8A0-16F4200195B1}">
      <dgm:prSet/>
      <dgm:spPr/>
      <dgm:t>
        <a:bodyPr/>
        <a:lstStyle/>
        <a:p>
          <a:endParaRPr lang="en-US"/>
        </a:p>
      </dgm:t>
    </dgm:pt>
    <dgm:pt modelId="{79C1D04C-7AE6-4515-B3C6-3834C0E776FE}">
      <dgm:prSet custT="1"/>
      <dgm:spPr/>
      <dgm:t>
        <a:bodyPr/>
        <a:lstStyle/>
        <a:p>
          <a:r>
            <a:rPr lang="en-US" sz="1400" dirty="0" smtClean="0"/>
            <a:t>Effective sequence indicated in what order the data was input or changes on a particular date. </a:t>
          </a:r>
        </a:p>
      </dgm:t>
    </dgm:pt>
    <dgm:pt modelId="{45332036-086D-41B6-9F3C-22961E6EFB2F}" type="parTrans" cxnId="{E9B280E8-7B4C-4288-A28D-8BFCC8C388A0}">
      <dgm:prSet/>
      <dgm:spPr/>
      <dgm:t>
        <a:bodyPr/>
        <a:lstStyle/>
        <a:p>
          <a:endParaRPr lang="en-US"/>
        </a:p>
      </dgm:t>
    </dgm:pt>
    <dgm:pt modelId="{A543BACE-CE8E-486E-AF63-68CA5A6E3BCB}" type="sibTrans" cxnId="{E9B280E8-7B4C-4288-A28D-8BFCC8C388A0}">
      <dgm:prSet/>
      <dgm:spPr/>
      <dgm:t>
        <a:bodyPr/>
        <a:lstStyle/>
        <a:p>
          <a:endParaRPr lang="en-US"/>
        </a:p>
      </dgm:t>
    </dgm:pt>
    <dgm:pt modelId="{F40A64F2-2EA4-459D-B337-3FB13FC0F8E7}">
      <dgm:prSet custT="1"/>
      <dgm:spPr/>
      <dgm:t>
        <a:bodyPr/>
        <a:lstStyle/>
        <a:p>
          <a:r>
            <a:rPr lang="en-US" sz="1600" b="1" dirty="0" smtClean="0"/>
            <a:t>Earn code</a:t>
          </a:r>
          <a:endParaRPr lang="en-US" sz="1600" dirty="0" smtClean="0"/>
        </a:p>
      </dgm:t>
    </dgm:pt>
    <dgm:pt modelId="{1E29CCDC-EC64-4348-990D-DF2ED2C28811}" type="sibTrans" cxnId="{7CC43ABC-2D73-4C0D-833E-1A6C50B4BBC8}">
      <dgm:prSet/>
      <dgm:spPr/>
      <dgm:t>
        <a:bodyPr/>
        <a:lstStyle/>
        <a:p>
          <a:endParaRPr lang="en-US"/>
        </a:p>
      </dgm:t>
    </dgm:pt>
    <dgm:pt modelId="{B541DAF3-4744-4516-94B4-DAFCDA5584D7}" type="parTrans" cxnId="{7CC43ABC-2D73-4C0D-833E-1A6C50B4BBC8}">
      <dgm:prSet/>
      <dgm:spPr/>
      <dgm:t>
        <a:bodyPr/>
        <a:lstStyle/>
        <a:p>
          <a:endParaRPr lang="en-US"/>
        </a:p>
      </dgm:t>
    </dgm:pt>
    <dgm:pt modelId="{6D853420-85F3-4886-BEE5-B8A66251E5C4}">
      <dgm:prSet custT="1"/>
      <dgm:spPr/>
      <dgm:t>
        <a:bodyPr/>
        <a:lstStyle/>
        <a:p>
          <a:r>
            <a:rPr lang="en-US" sz="1600" b="1" dirty="0" smtClean="0"/>
            <a:t>Effective Sequence</a:t>
          </a:r>
        </a:p>
      </dgm:t>
    </dgm:pt>
    <dgm:pt modelId="{7EAD9FB3-3BF3-4427-80FF-B7CB34A68A72}" type="sibTrans" cxnId="{40DFC540-964E-46E7-A5C7-ED1265E6E920}">
      <dgm:prSet/>
      <dgm:spPr/>
      <dgm:t>
        <a:bodyPr/>
        <a:lstStyle/>
        <a:p>
          <a:endParaRPr lang="en-US"/>
        </a:p>
      </dgm:t>
    </dgm:pt>
    <dgm:pt modelId="{4148ADC5-0109-4EBD-81BA-753A2EB766D5}" type="parTrans" cxnId="{40DFC540-964E-46E7-A5C7-ED1265E6E920}">
      <dgm:prSet/>
      <dgm:spPr/>
      <dgm:t>
        <a:bodyPr/>
        <a:lstStyle/>
        <a:p>
          <a:endParaRPr lang="en-US"/>
        </a:p>
      </dgm:t>
    </dgm:pt>
    <dgm:pt modelId="{472C6373-3AB1-471C-9523-FD485757D125}" type="pres">
      <dgm:prSet presAssocID="{4E11DED5-1765-48DB-B241-F3418291F85D}" presName="linear" presStyleCnt="0">
        <dgm:presLayoutVars>
          <dgm:dir/>
          <dgm:animLvl val="lvl"/>
          <dgm:resizeHandles val="exact"/>
        </dgm:presLayoutVars>
      </dgm:prSet>
      <dgm:spPr/>
      <dgm:t>
        <a:bodyPr/>
        <a:lstStyle/>
        <a:p>
          <a:endParaRPr lang="en-US"/>
        </a:p>
      </dgm:t>
    </dgm:pt>
    <dgm:pt modelId="{CB98B20C-B750-4C4D-9AA5-9F9EBB1F7541}" type="pres">
      <dgm:prSet presAssocID="{BA37FE86-E608-4C97-8FD7-59563EEEEE1C}" presName="parentLin" presStyleCnt="0"/>
      <dgm:spPr/>
    </dgm:pt>
    <dgm:pt modelId="{EEEC7555-E632-468C-89DE-187C4B932297}" type="pres">
      <dgm:prSet presAssocID="{BA37FE86-E608-4C97-8FD7-59563EEEEE1C}" presName="parentLeftMargin" presStyleLbl="node1" presStyleIdx="0" presStyleCnt="5"/>
      <dgm:spPr/>
      <dgm:t>
        <a:bodyPr/>
        <a:lstStyle/>
        <a:p>
          <a:endParaRPr lang="en-US"/>
        </a:p>
      </dgm:t>
    </dgm:pt>
    <dgm:pt modelId="{AE2E4614-B03B-4DF0-B28F-C335A4C0E50F}" type="pres">
      <dgm:prSet presAssocID="{BA37FE86-E608-4C97-8FD7-59563EEEEE1C}" presName="parentText" presStyleLbl="node1" presStyleIdx="0" presStyleCnt="5">
        <dgm:presLayoutVars>
          <dgm:chMax val="0"/>
          <dgm:bulletEnabled val="1"/>
        </dgm:presLayoutVars>
      </dgm:prSet>
      <dgm:spPr/>
      <dgm:t>
        <a:bodyPr/>
        <a:lstStyle/>
        <a:p>
          <a:endParaRPr lang="en-US"/>
        </a:p>
      </dgm:t>
    </dgm:pt>
    <dgm:pt modelId="{4186814A-3C4F-492C-A5BC-70E25A37BB38}" type="pres">
      <dgm:prSet presAssocID="{BA37FE86-E608-4C97-8FD7-59563EEEEE1C}" presName="negativeSpace" presStyleCnt="0"/>
      <dgm:spPr/>
    </dgm:pt>
    <dgm:pt modelId="{92589405-A577-49D8-8BA5-4322E1C19031}" type="pres">
      <dgm:prSet presAssocID="{BA37FE86-E608-4C97-8FD7-59563EEEEE1C}" presName="childText" presStyleLbl="conFgAcc1" presStyleIdx="0" presStyleCnt="5">
        <dgm:presLayoutVars>
          <dgm:bulletEnabled val="1"/>
        </dgm:presLayoutVars>
      </dgm:prSet>
      <dgm:spPr/>
      <dgm:t>
        <a:bodyPr/>
        <a:lstStyle/>
        <a:p>
          <a:endParaRPr lang="en-US"/>
        </a:p>
      </dgm:t>
    </dgm:pt>
    <dgm:pt modelId="{3A118552-A6D1-41D5-8DD3-5F8943E6BAF4}" type="pres">
      <dgm:prSet presAssocID="{B7831B02-BC9F-4A94-8232-0252F8A307DD}" presName="spaceBetweenRectangles" presStyleCnt="0"/>
      <dgm:spPr/>
    </dgm:pt>
    <dgm:pt modelId="{5B0A2FBC-3E19-42E9-9E5B-08BA822E7E24}" type="pres">
      <dgm:prSet presAssocID="{F40A64F2-2EA4-459D-B337-3FB13FC0F8E7}" presName="parentLin" presStyleCnt="0"/>
      <dgm:spPr/>
    </dgm:pt>
    <dgm:pt modelId="{C63D92B7-0FA3-4C1C-B4D7-97BEF896BE71}" type="pres">
      <dgm:prSet presAssocID="{F40A64F2-2EA4-459D-B337-3FB13FC0F8E7}" presName="parentLeftMargin" presStyleLbl="node1" presStyleIdx="0" presStyleCnt="5"/>
      <dgm:spPr/>
      <dgm:t>
        <a:bodyPr/>
        <a:lstStyle/>
        <a:p>
          <a:endParaRPr lang="en-US"/>
        </a:p>
      </dgm:t>
    </dgm:pt>
    <dgm:pt modelId="{10618273-F847-4CB7-A649-E7C3A6B1974C}" type="pres">
      <dgm:prSet presAssocID="{F40A64F2-2EA4-459D-B337-3FB13FC0F8E7}" presName="parentText" presStyleLbl="node1" presStyleIdx="1" presStyleCnt="5">
        <dgm:presLayoutVars>
          <dgm:chMax val="0"/>
          <dgm:bulletEnabled val="1"/>
        </dgm:presLayoutVars>
      </dgm:prSet>
      <dgm:spPr/>
      <dgm:t>
        <a:bodyPr/>
        <a:lstStyle/>
        <a:p>
          <a:endParaRPr lang="en-US"/>
        </a:p>
      </dgm:t>
    </dgm:pt>
    <dgm:pt modelId="{F3A5019F-10DF-429D-8B35-F7CE6446FABC}" type="pres">
      <dgm:prSet presAssocID="{F40A64F2-2EA4-459D-B337-3FB13FC0F8E7}" presName="negativeSpace" presStyleCnt="0"/>
      <dgm:spPr/>
    </dgm:pt>
    <dgm:pt modelId="{8EA746FA-3005-4888-B09F-81A70BE14ECC}" type="pres">
      <dgm:prSet presAssocID="{F40A64F2-2EA4-459D-B337-3FB13FC0F8E7}" presName="childText" presStyleLbl="conFgAcc1" presStyleIdx="1" presStyleCnt="5">
        <dgm:presLayoutVars>
          <dgm:bulletEnabled val="1"/>
        </dgm:presLayoutVars>
      </dgm:prSet>
      <dgm:spPr/>
      <dgm:t>
        <a:bodyPr/>
        <a:lstStyle/>
        <a:p>
          <a:endParaRPr lang="en-US"/>
        </a:p>
      </dgm:t>
    </dgm:pt>
    <dgm:pt modelId="{F36921AE-51C7-422D-9994-F18D0A7E6C1E}" type="pres">
      <dgm:prSet presAssocID="{1E29CCDC-EC64-4348-990D-DF2ED2C28811}" presName="spaceBetweenRectangles" presStyleCnt="0"/>
      <dgm:spPr/>
    </dgm:pt>
    <dgm:pt modelId="{244B5454-C8FC-440E-86CD-0451716670AB}" type="pres">
      <dgm:prSet presAssocID="{ED15842A-7007-4A67-A8C7-9A2B2D55CCC0}" presName="parentLin" presStyleCnt="0"/>
      <dgm:spPr/>
    </dgm:pt>
    <dgm:pt modelId="{2781BE37-50E9-4513-A293-91F3D89786EA}" type="pres">
      <dgm:prSet presAssocID="{ED15842A-7007-4A67-A8C7-9A2B2D55CCC0}" presName="parentLeftMargin" presStyleLbl="node1" presStyleIdx="1" presStyleCnt="5"/>
      <dgm:spPr/>
      <dgm:t>
        <a:bodyPr/>
        <a:lstStyle/>
        <a:p>
          <a:endParaRPr lang="en-US"/>
        </a:p>
      </dgm:t>
    </dgm:pt>
    <dgm:pt modelId="{AF80F6D8-DB17-48CD-8B05-4277B17CD4B3}" type="pres">
      <dgm:prSet presAssocID="{ED15842A-7007-4A67-A8C7-9A2B2D55CCC0}" presName="parentText" presStyleLbl="node1" presStyleIdx="2" presStyleCnt="5">
        <dgm:presLayoutVars>
          <dgm:chMax val="0"/>
          <dgm:bulletEnabled val="1"/>
        </dgm:presLayoutVars>
      </dgm:prSet>
      <dgm:spPr/>
      <dgm:t>
        <a:bodyPr/>
        <a:lstStyle/>
        <a:p>
          <a:endParaRPr lang="en-US"/>
        </a:p>
      </dgm:t>
    </dgm:pt>
    <dgm:pt modelId="{E1E04C52-3663-4B74-93B3-BE553403348C}" type="pres">
      <dgm:prSet presAssocID="{ED15842A-7007-4A67-A8C7-9A2B2D55CCC0}" presName="negativeSpace" presStyleCnt="0"/>
      <dgm:spPr/>
    </dgm:pt>
    <dgm:pt modelId="{9075EE18-1DC6-46B3-8BB4-EDF5550008B1}" type="pres">
      <dgm:prSet presAssocID="{ED15842A-7007-4A67-A8C7-9A2B2D55CCC0}" presName="childText" presStyleLbl="conFgAcc1" presStyleIdx="2" presStyleCnt="5">
        <dgm:presLayoutVars>
          <dgm:bulletEnabled val="1"/>
        </dgm:presLayoutVars>
      </dgm:prSet>
      <dgm:spPr/>
      <dgm:t>
        <a:bodyPr/>
        <a:lstStyle/>
        <a:p>
          <a:endParaRPr lang="en-US"/>
        </a:p>
      </dgm:t>
    </dgm:pt>
    <dgm:pt modelId="{3988E950-3EF5-4E09-9345-42DEC9CDF55C}" type="pres">
      <dgm:prSet presAssocID="{DEB2C273-1AFD-4D79-8AAA-B17940FECC44}" presName="spaceBetweenRectangles" presStyleCnt="0"/>
      <dgm:spPr/>
    </dgm:pt>
    <dgm:pt modelId="{6950D0D3-8D32-47DD-9BC2-366FDB589AA2}" type="pres">
      <dgm:prSet presAssocID="{C9A33418-2434-465B-95FD-F59AB2ACC69F}" presName="parentLin" presStyleCnt="0"/>
      <dgm:spPr/>
    </dgm:pt>
    <dgm:pt modelId="{105AC8DE-8AD4-40E5-B2FD-501668029244}" type="pres">
      <dgm:prSet presAssocID="{C9A33418-2434-465B-95FD-F59AB2ACC69F}" presName="parentLeftMargin" presStyleLbl="node1" presStyleIdx="2" presStyleCnt="5"/>
      <dgm:spPr/>
      <dgm:t>
        <a:bodyPr/>
        <a:lstStyle/>
        <a:p>
          <a:endParaRPr lang="en-US"/>
        </a:p>
      </dgm:t>
    </dgm:pt>
    <dgm:pt modelId="{E3BC0370-B5C9-4210-9C8A-A946D753EB02}" type="pres">
      <dgm:prSet presAssocID="{C9A33418-2434-465B-95FD-F59AB2ACC69F}" presName="parentText" presStyleLbl="node1" presStyleIdx="3" presStyleCnt="5">
        <dgm:presLayoutVars>
          <dgm:chMax val="0"/>
          <dgm:bulletEnabled val="1"/>
        </dgm:presLayoutVars>
      </dgm:prSet>
      <dgm:spPr/>
      <dgm:t>
        <a:bodyPr/>
        <a:lstStyle/>
        <a:p>
          <a:endParaRPr lang="en-US"/>
        </a:p>
      </dgm:t>
    </dgm:pt>
    <dgm:pt modelId="{70DB484E-4732-4015-8B30-A590A9D5EF23}" type="pres">
      <dgm:prSet presAssocID="{C9A33418-2434-465B-95FD-F59AB2ACC69F}" presName="negativeSpace" presStyleCnt="0"/>
      <dgm:spPr/>
    </dgm:pt>
    <dgm:pt modelId="{311FB01E-03AB-4AB2-BF1E-BE26C3360233}" type="pres">
      <dgm:prSet presAssocID="{C9A33418-2434-465B-95FD-F59AB2ACC69F}" presName="childText" presStyleLbl="conFgAcc1" presStyleIdx="3" presStyleCnt="5">
        <dgm:presLayoutVars>
          <dgm:bulletEnabled val="1"/>
        </dgm:presLayoutVars>
      </dgm:prSet>
      <dgm:spPr/>
      <dgm:t>
        <a:bodyPr/>
        <a:lstStyle/>
        <a:p>
          <a:endParaRPr lang="en-US"/>
        </a:p>
      </dgm:t>
    </dgm:pt>
    <dgm:pt modelId="{E3C03847-216F-4D86-A7F7-9A0AC6B0800D}" type="pres">
      <dgm:prSet presAssocID="{8A5C0A70-1743-49D2-8614-7D0850C39840}" presName="spaceBetweenRectangles" presStyleCnt="0"/>
      <dgm:spPr/>
    </dgm:pt>
    <dgm:pt modelId="{95E21169-6BB5-4028-B47F-EF325303EF67}" type="pres">
      <dgm:prSet presAssocID="{6D853420-85F3-4886-BEE5-B8A66251E5C4}" presName="parentLin" presStyleCnt="0"/>
      <dgm:spPr/>
    </dgm:pt>
    <dgm:pt modelId="{2B87F89F-FD7B-4179-B921-CD0AE21AB3F8}" type="pres">
      <dgm:prSet presAssocID="{6D853420-85F3-4886-BEE5-B8A66251E5C4}" presName="parentLeftMargin" presStyleLbl="node1" presStyleIdx="3" presStyleCnt="5"/>
      <dgm:spPr/>
      <dgm:t>
        <a:bodyPr/>
        <a:lstStyle/>
        <a:p>
          <a:endParaRPr lang="en-US"/>
        </a:p>
      </dgm:t>
    </dgm:pt>
    <dgm:pt modelId="{78B122D4-5C86-4B38-9809-6A98B1E106F0}" type="pres">
      <dgm:prSet presAssocID="{6D853420-85F3-4886-BEE5-B8A66251E5C4}" presName="parentText" presStyleLbl="node1" presStyleIdx="4" presStyleCnt="5">
        <dgm:presLayoutVars>
          <dgm:chMax val="0"/>
          <dgm:bulletEnabled val="1"/>
        </dgm:presLayoutVars>
      </dgm:prSet>
      <dgm:spPr/>
      <dgm:t>
        <a:bodyPr/>
        <a:lstStyle/>
        <a:p>
          <a:endParaRPr lang="en-US"/>
        </a:p>
      </dgm:t>
    </dgm:pt>
    <dgm:pt modelId="{8E543356-310B-40EA-B800-BC3BAEF81CFC}" type="pres">
      <dgm:prSet presAssocID="{6D853420-85F3-4886-BEE5-B8A66251E5C4}" presName="negativeSpace" presStyleCnt="0"/>
      <dgm:spPr/>
    </dgm:pt>
    <dgm:pt modelId="{F4C270F5-B2C8-4E86-9439-3E466A01CD00}" type="pres">
      <dgm:prSet presAssocID="{6D853420-85F3-4886-BEE5-B8A66251E5C4}" presName="childText" presStyleLbl="conFgAcc1" presStyleIdx="4" presStyleCnt="5">
        <dgm:presLayoutVars>
          <dgm:bulletEnabled val="1"/>
        </dgm:presLayoutVars>
      </dgm:prSet>
      <dgm:spPr/>
      <dgm:t>
        <a:bodyPr/>
        <a:lstStyle/>
        <a:p>
          <a:endParaRPr lang="en-US"/>
        </a:p>
      </dgm:t>
    </dgm:pt>
  </dgm:ptLst>
  <dgm:cxnLst>
    <dgm:cxn modelId="{7ABFBFFF-0247-40C7-A371-E73E9BDCAD90}" type="presOf" srcId="{056EEBC1-172F-46A0-909A-BEAE11D58350}" destId="{92589405-A577-49D8-8BA5-4322E1C19031}" srcOrd="0" destOrd="0" presId="urn:microsoft.com/office/officeart/2005/8/layout/list1"/>
    <dgm:cxn modelId="{8555B0E4-4929-40F4-A476-50BC45DC567A}" srcId="{4E11DED5-1765-48DB-B241-F3418291F85D}" destId="{BA37FE86-E608-4C97-8FD7-59563EEEEE1C}" srcOrd="0" destOrd="0" parTransId="{0DDD3E27-FA23-44C6-9B19-D6F700AFDDF0}" sibTransId="{B7831B02-BC9F-4A94-8232-0252F8A307DD}"/>
    <dgm:cxn modelId="{21CEF1F3-EBA3-4FD3-8D9B-67B205BB14F6}" type="presOf" srcId="{F40A64F2-2EA4-459D-B337-3FB13FC0F8E7}" destId="{C63D92B7-0FA3-4C1C-B4D7-97BEF896BE71}" srcOrd="0" destOrd="0" presId="urn:microsoft.com/office/officeart/2005/8/layout/list1"/>
    <dgm:cxn modelId="{9B12045C-6E04-4E55-8541-E6205544C61F}" type="presOf" srcId="{9E4803C6-72A5-4159-982A-19078E668D43}" destId="{8EA746FA-3005-4888-B09F-81A70BE14ECC}" srcOrd="0" destOrd="0" presId="urn:microsoft.com/office/officeart/2005/8/layout/list1"/>
    <dgm:cxn modelId="{1A4EDA6F-FA76-43E6-876C-205EB716AB28}" type="presOf" srcId="{BA37FE86-E608-4C97-8FD7-59563EEEEE1C}" destId="{EEEC7555-E632-468C-89DE-187C4B932297}" srcOrd="0" destOrd="0" presId="urn:microsoft.com/office/officeart/2005/8/layout/list1"/>
    <dgm:cxn modelId="{9B5634AE-2617-42C2-AA3F-AAD52F818422}" type="presOf" srcId="{BA37FE86-E608-4C97-8FD7-59563EEEEE1C}" destId="{AE2E4614-B03B-4DF0-B28F-C335A4C0E50F}" srcOrd="1" destOrd="0" presId="urn:microsoft.com/office/officeart/2005/8/layout/list1"/>
    <dgm:cxn modelId="{F26785C1-9D42-4536-8EAB-89DA324E4AA6}" srcId="{4E11DED5-1765-48DB-B241-F3418291F85D}" destId="{C9A33418-2434-465B-95FD-F59AB2ACC69F}" srcOrd="3" destOrd="0" parTransId="{3090D97A-8F6F-459A-B073-11E2F4F4C4E0}" sibTransId="{8A5C0A70-1743-49D2-8614-7D0850C39840}"/>
    <dgm:cxn modelId="{7CC43ABC-2D73-4C0D-833E-1A6C50B4BBC8}" srcId="{4E11DED5-1765-48DB-B241-F3418291F85D}" destId="{F40A64F2-2EA4-459D-B337-3FB13FC0F8E7}" srcOrd="1" destOrd="0" parTransId="{B541DAF3-4744-4516-94B4-DAFCDA5584D7}" sibTransId="{1E29CCDC-EC64-4348-990D-DF2ED2C28811}"/>
    <dgm:cxn modelId="{8A31DB45-5534-4BC3-95F2-8E19BD88DA87}" type="presOf" srcId="{C9A33418-2434-465B-95FD-F59AB2ACC69F}" destId="{105AC8DE-8AD4-40E5-B2FD-501668029244}" srcOrd="0" destOrd="0" presId="urn:microsoft.com/office/officeart/2005/8/layout/list1"/>
    <dgm:cxn modelId="{3B95FD32-892B-4F72-82C3-8F61B0253DDA}" type="presOf" srcId="{720FD89F-6783-4B57-B25E-86F9BE3EF055}" destId="{9075EE18-1DC6-46B3-8BB4-EDF5550008B1}" srcOrd="0" destOrd="0" presId="urn:microsoft.com/office/officeart/2005/8/layout/list1"/>
    <dgm:cxn modelId="{CD3D81E9-7C53-4546-BB18-E29147EE3E08}" type="presOf" srcId="{6D853420-85F3-4886-BEE5-B8A66251E5C4}" destId="{2B87F89F-FD7B-4179-B921-CD0AE21AB3F8}" srcOrd="0" destOrd="0" presId="urn:microsoft.com/office/officeart/2005/8/layout/list1"/>
    <dgm:cxn modelId="{52B0D810-38EC-41D8-AEE7-C558B2C6B980}" srcId="{BA37FE86-E608-4C97-8FD7-59563EEEEE1C}" destId="{056EEBC1-172F-46A0-909A-BEAE11D58350}" srcOrd="0" destOrd="0" parTransId="{632F99B6-8DBE-470B-A608-12C869E10708}" sibTransId="{5ADA7C50-E137-4B39-BD53-D7AECA2841EC}"/>
    <dgm:cxn modelId="{F7B155C3-508E-4467-AFE9-D5009CF6F1DC}" srcId="{ED15842A-7007-4A67-A8C7-9A2B2D55CCC0}" destId="{720FD89F-6783-4B57-B25E-86F9BE3EF055}" srcOrd="0" destOrd="0" parTransId="{C7EE4F4E-CEEF-49F7-8118-3B0F06143EBB}" sibTransId="{59E75107-B0C4-483B-A108-3EF3CBF6B976}"/>
    <dgm:cxn modelId="{0B84E487-412A-46E3-8E3B-847591E34B9E}" type="presOf" srcId="{C9A33418-2434-465B-95FD-F59AB2ACC69F}" destId="{E3BC0370-B5C9-4210-9C8A-A946D753EB02}" srcOrd="1" destOrd="0" presId="urn:microsoft.com/office/officeart/2005/8/layout/list1"/>
    <dgm:cxn modelId="{02B2BD8D-964B-4B6F-8CF8-58DF6CC20654}" srcId="{4E11DED5-1765-48DB-B241-F3418291F85D}" destId="{ED15842A-7007-4A67-A8C7-9A2B2D55CCC0}" srcOrd="2" destOrd="0" parTransId="{A877F862-BBBA-437B-BEBE-5327098F6FEC}" sibTransId="{DEB2C273-1AFD-4D79-8AAA-B17940FECC44}"/>
    <dgm:cxn modelId="{983E8822-A738-4929-8782-859332FC17F1}" type="presOf" srcId="{79C1D04C-7AE6-4515-B3C6-3834C0E776FE}" destId="{F4C270F5-B2C8-4E86-9439-3E466A01CD00}" srcOrd="0" destOrd="0" presId="urn:microsoft.com/office/officeart/2005/8/layout/list1"/>
    <dgm:cxn modelId="{88F573B5-8456-4641-AA26-6E4451895C9E}" type="presOf" srcId="{4E11DED5-1765-48DB-B241-F3418291F85D}" destId="{472C6373-3AB1-471C-9523-FD485757D125}" srcOrd="0" destOrd="0" presId="urn:microsoft.com/office/officeart/2005/8/layout/list1"/>
    <dgm:cxn modelId="{E9B280E8-7B4C-4288-A28D-8BFCC8C388A0}" srcId="{6D853420-85F3-4886-BEE5-B8A66251E5C4}" destId="{79C1D04C-7AE6-4515-B3C6-3834C0E776FE}" srcOrd="0" destOrd="0" parTransId="{45332036-086D-41B6-9F3C-22961E6EFB2F}" sibTransId="{A543BACE-CE8E-486E-AF63-68CA5A6E3BCB}"/>
    <dgm:cxn modelId="{C15137A4-E426-49FF-B790-86FF26292FFB}" type="presOf" srcId="{0BDF25AD-EC87-4F05-8485-F06ACD857BE5}" destId="{311FB01E-03AB-4AB2-BF1E-BE26C3360233}" srcOrd="0" destOrd="0" presId="urn:microsoft.com/office/officeart/2005/8/layout/list1"/>
    <dgm:cxn modelId="{E95690FF-BF6F-48B8-B70D-45D8DC506E44}" type="presOf" srcId="{6D853420-85F3-4886-BEE5-B8A66251E5C4}" destId="{78B122D4-5C86-4B38-9809-6A98B1E106F0}" srcOrd="1" destOrd="0" presId="urn:microsoft.com/office/officeart/2005/8/layout/list1"/>
    <dgm:cxn modelId="{1FFC04AC-E3C3-438F-AC44-922FDC0E8F90}" type="presOf" srcId="{ED15842A-7007-4A67-A8C7-9A2B2D55CCC0}" destId="{2781BE37-50E9-4513-A293-91F3D89786EA}" srcOrd="0" destOrd="0" presId="urn:microsoft.com/office/officeart/2005/8/layout/list1"/>
    <dgm:cxn modelId="{4A4B0980-1C6D-4A03-B1A5-0AB2785251B2}" type="presOf" srcId="{F40A64F2-2EA4-459D-B337-3FB13FC0F8E7}" destId="{10618273-F847-4CB7-A649-E7C3A6B1974C}" srcOrd="1" destOrd="0" presId="urn:microsoft.com/office/officeart/2005/8/layout/list1"/>
    <dgm:cxn modelId="{70460D29-1850-42AB-A8A0-16F4200195B1}" srcId="{C9A33418-2434-465B-95FD-F59AB2ACC69F}" destId="{0BDF25AD-EC87-4F05-8485-F06ACD857BE5}" srcOrd="0" destOrd="0" parTransId="{E5F3187A-2732-4B5A-BBE5-CC625798A886}" sibTransId="{B860869D-B1E6-44EA-9864-810C673167BF}"/>
    <dgm:cxn modelId="{40DFC540-964E-46E7-A5C7-ED1265E6E920}" srcId="{4E11DED5-1765-48DB-B241-F3418291F85D}" destId="{6D853420-85F3-4886-BEE5-B8A66251E5C4}" srcOrd="4" destOrd="0" parTransId="{4148ADC5-0109-4EBD-81BA-753A2EB766D5}" sibTransId="{7EAD9FB3-3BF3-4427-80FF-B7CB34A68A72}"/>
    <dgm:cxn modelId="{EFD2CE94-FF5A-42C8-BAE6-04E38311D2BB}" type="presOf" srcId="{ED15842A-7007-4A67-A8C7-9A2B2D55CCC0}" destId="{AF80F6D8-DB17-48CD-8B05-4277B17CD4B3}" srcOrd="1" destOrd="0" presId="urn:microsoft.com/office/officeart/2005/8/layout/list1"/>
    <dgm:cxn modelId="{07A9CD44-923E-4049-9626-7037699649A0}" srcId="{F40A64F2-2EA4-459D-B337-3FB13FC0F8E7}" destId="{9E4803C6-72A5-4159-982A-19078E668D43}" srcOrd="0" destOrd="0" parTransId="{ABABBFB3-BA9E-43F9-86D0-0C13F5C1ABAC}" sibTransId="{A874732B-950E-4700-9069-DE4BE9EF6992}"/>
    <dgm:cxn modelId="{750663D9-1194-4B3D-B8B2-FC8C8265DB74}" type="presParOf" srcId="{472C6373-3AB1-471C-9523-FD485757D125}" destId="{CB98B20C-B750-4C4D-9AA5-9F9EBB1F7541}" srcOrd="0" destOrd="0" presId="urn:microsoft.com/office/officeart/2005/8/layout/list1"/>
    <dgm:cxn modelId="{685ADDC7-627C-42FE-85EE-DB2DBFE08E4A}" type="presParOf" srcId="{CB98B20C-B750-4C4D-9AA5-9F9EBB1F7541}" destId="{EEEC7555-E632-468C-89DE-187C4B932297}" srcOrd="0" destOrd="0" presId="urn:microsoft.com/office/officeart/2005/8/layout/list1"/>
    <dgm:cxn modelId="{D735CF9E-769B-4BFD-8A48-A4EC8FB96FD9}" type="presParOf" srcId="{CB98B20C-B750-4C4D-9AA5-9F9EBB1F7541}" destId="{AE2E4614-B03B-4DF0-B28F-C335A4C0E50F}" srcOrd="1" destOrd="0" presId="urn:microsoft.com/office/officeart/2005/8/layout/list1"/>
    <dgm:cxn modelId="{4D69EDF0-DCD3-4E42-9DDF-C686719506B1}" type="presParOf" srcId="{472C6373-3AB1-471C-9523-FD485757D125}" destId="{4186814A-3C4F-492C-A5BC-70E25A37BB38}" srcOrd="1" destOrd="0" presId="urn:microsoft.com/office/officeart/2005/8/layout/list1"/>
    <dgm:cxn modelId="{C8BB05C1-D99A-4417-A1F8-FE51C67DC70D}" type="presParOf" srcId="{472C6373-3AB1-471C-9523-FD485757D125}" destId="{92589405-A577-49D8-8BA5-4322E1C19031}" srcOrd="2" destOrd="0" presId="urn:microsoft.com/office/officeart/2005/8/layout/list1"/>
    <dgm:cxn modelId="{78B50403-C527-4C2B-BE79-4AC90366BC08}" type="presParOf" srcId="{472C6373-3AB1-471C-9523-FD485757D125}" destId="{3A118552-A6D1-41D5-8DD3-5F8943E6BAF4}" srcOrd="3" destOrd="0" presId="urn:microsoft.com/office/officeart/2005/8/layout/list1"/>
    <dgm:cxn modelId="{2C264167-144E-450E-9E6F-E24BFBD06710}" type="presParOf" srcId="{472C6373-3AB1-471C-9523-FD485757D125}" destId="{5B0A2FBC-3E19-42E9-9E5B-08BA822E7E24}" srcOrd="4" destOrd="0" presId="urn:microsoft.com/office/officeart/2005/8/layout/list1"/>
    <dgm:cxn modelId="{EC1434CF-7C29-44AD-8CC5-FAAAF142D820}" type="presParOf" srcId="{5B0A2FBC-3E19-42E9-9E5B-08BA822E7E24}" destId="{C63D92B7-0FA3-4C1C-B4D7-97BEF896BE71}" srcOrd="0" destOrd="0" presId="urn:microsoft.com/office/officeart/2005/8/layout/list1"/>
    <dgm:cxn modelId="{80D7D31F-21CC-4AC9-8B86-40F602671A5F}" type="presParOf" srcId="{5B0A2FBC-3E19-42E9-9E5B-08BA822E7E24}" destId="{10618273-F847-4CB7-A649-E7C3A6B1974C}" srcOrd="1" destOrd="0" presId="urn:microsoft.com/office/officeart/2005/8/layout/list1"/>
    <dgm:cxn modelId="{A61A66AA-772C-47B1-A551-303430B94672}" type="presParOf" srcId="{472C6373-3AB1-471C-9523-FD485757D125}" destId="{F3A5019F-10DF-429D-8B35-F7CE6446FABC}" srcOrd="5" destOrd="0" presId="urn:microsoft.com/office/officeart/2005/8/layout/list1"/>
    <dgm:cxn modelId="{7C0D5C7E-27A0-436F-844C-BACBA2CF9545}" type="presParOf" srcId="{472C6373-3AB1-471C-9523-FD485757D125}" destId="{8EA746FA-3005-4888-B09F-81A70BE14ECC}" srcOrd="6" destOrd="0" presId="urn:microsoft.com/office/officeart/2005/8/layout/list1"/>
    <dgm:cxn modelId="{CBD07236-EEFD-4710-9DB1-09AC31104F62}" type="presParOf" srcId="{472C6373-3AB1-471C-9523-FD485757D125}" destId="{F36921AE-51C7-422D-9994-F18D0A7E6C1E}" srcOrd="7" destOrd="0" presId="urn:microsoft.com/office/officeart/2005/8/layout/list1"/>
    <dgm:cxn modelId="{71711DDC-4166-4B8A-913D-FEFEA619DBB7}" type="presParOf" srcId="{472C6373-3AB1-471C-9523-FD485757D125}" destId="{244B5454-C8FC-440E-86CD-0451716670AB}" srcOrd="8" destOrd="0" presId="urn:microsoft.com/office/officeart/2005/8/layout/list1"/>
    <dgm:cxn modelId="{1768587F-E625-4BCE-8674-D4481EF6EE30}" type="presParOf" srcId="{244B5454-C8FC-440E-86CD-0451716670AB}" destId="{2781BE37-50E9-4513-A293-91F3D89786EA}" srcOrd="0" destOrd="0" presId="urn:microsoft.com/office/officeart/2005/8/layout/list1"/>
    <dgm:cxn modelId="{30CAAF1E-FEC4-4F8B-9753-87354F56FE98}" type="presParOf" srcId="{244B5454-C8FC-440E-86CD-0451716670AB}" destId="{AF80F6D8-DB17-48CD-8B05-4277B17CD4B3}" srcOrd="1" destOrd="0" presId="urn:microsoft.com/office/officeart/2005/8/layout/list1"/>
    <dgm:cxn modelId="{2812112C-6F79-4FAE-895D-94D1BFDFF257}" type="presParOf" srcId="{472C6373-3AB1-471C-9523-FD485757D125}" destId="{E1E04C52-3663-4B74-93B3-BE553403348C}" srcOrd="9" destOrd="0" presId="urn:microsoft.com/office/officeart/2005/8/layout/list1"/>
    <dgm:cxn modelId="{08C5D330-A6CF-4EDB-8440-C067A0FF3F38}" type="presParOf" srcId="{472C6373-3AB1-471C-9523-FD485757D125}" destId="{9075EE18-1DC6-46B3-8BB4-EDF5550008B1}" srcOrd="10" destOrd="0" presId="urn:microsoft.com/office/officeart/2005/8/layout/list1"/>
    <dgm:cxn modelId="{DBF51FDD-1454-4EB1-938B-DDDDE568B252}" type="presParOf" srcId="{472C6373-3AB1-471C-9523-FD485757D125}" destId="{3988E950-3EF5-4E09-9345-42DEC9CDF55C}" srcOrd="11" destOrd="0" presId="urn:microsoft.com/office/officeart/2005/8/layout/list1"/>
    <dgm:cxn modelId="{F9F305F6-7657-4100-8C5A-ED1AABC7B736}" type="presParOf" srcId="{472C6373-3AB1-471C-9523-FD485757D125}" destId="{6950D0D3-8D32-47DD-9BC2-366FDB589AA2}" srcOrd="12" destOrd="0" presId="urn:microsoft.com/office/officeart/2005/8/layout/list1"/>
    <dgm:cxn modelId="{E1B89F03-7EF7-4442-BAB0-04C22BF1680F}" type="presParOf" srcId="{6950D0D3-8D32-47DD-9BC2-366FDB589AA2}" destId="{105AC8DE-8AD4-40E5-B2FD-501668029244}" srcOrd="0" destOrd="0" presId="urn:microsoft.com/office/officeart/2005/8/layout/list1"/>
    <dgm:cxn modelId="{1D1DE37A-F826-488B-B540-674B684B3D30}" type="presParOf" srcId="{6950D0D3-8D32-47DD-9BC2-366FDB589AA2}" destId="{E3BC0370-B5C9-4210-9C8A-A946D753EB02}" srcOrd="1" destOrd="0" presId="urn:microsoft.com/office/officeart/2005/8/layout/list1"/>
    <dgm:cxn modelId="{2F24EBDC-B71B-47EB-8ADE-7FB2118ECDC5}" type="presParOf" srcId="{472C6373-3AB1-471C-9523-FD485757D125}" destId="{70DB484E-4732-4015-8B30-A590A9D5EF23}" srcOrd="13" destOrd="0" presId="urn:microsoft.com/office/officeart/2005/8/layout/list1"/>
    <dgm:cxn modelId="{256757DB-3B47-49CF-A6AD-2EC0D3F669D3}" type="presParOf" srcId="{472C6373-3AB1-471C-9523-FD485757D125}" destId="{311FB01E-03AB-4AB2-BF1E-BE26C3360233}" srcOrd="14" destOrd="0" presId="urn:microsoft.com/office/officeart/2005/8/layout/list1"/>
    <dgm:cxn modelId="{77B550DA-CD94-40A2-A0B8-48F57A403F63}" type="presParOf" srcId="{472C6373-3AB1-471C-9523-FD485757D125}" destId="{E3C03847-216F-4D86-A7F7-9A0AC6B0800D}" srcOrd="15" destOrd="0" presId="urn:microsoft.com/office/officeart/2005/8/layout/list1"/>
    <dgm:cxn modelId="{78A95274-E098-407A-8D15-62E85BB08A51}" type="presParOf" srcId="{472C6373-3AB1-471C-9523-FD485757D125}" destId="{95E21169-6BB5-4028-B47F-EF325303EF67}" srcOrd="16" destOrd="0" presId="urn:microsoft.com/office/officeart/2005/8/layout/list1"/>
    <dgm:cxn modelId="{0FA8E0F0-5627-4541-8D26-697E056458A6}" type="presParOf" srcId="{95E21169-6BB5-4028-B47F-EF325303EF67}" destId="{2B87F89F-FD7B-4179-B921-CD0AE21AB3F8}" srcOrd="0" destOrd="0" presId="urn:microsoft.com/office/officeart/2005/8/layout/list1"/>
    <dgm:cxn modelId="{213E1976-7A82-49B5-882F-D274D568F27C}" type="presParOf" srcId="{95E21169-6BB5-4028-B47F-EF325303EF67}" destId="{78B122D4-5C86-4B38-9809-6A98B1E106F0}" srcOrd="1" destOrd="0" presId="urn:microsoft.com/office/officeart/2005/8/layout/list1"/>
    <dgm:cxn modelId="{7C99DDBF-0ADA-47C2-88E6-3E7DF7B6F1AB}" type="presParOf" srcId="{472C6373-3AB1-471C-9523-FD485757D125}" destId="{8E543356-310B-40EA-B800-BC3BAEF81CFC}" srcOrd="17" destOrd="0" presId="urn:microsoft.com/office/officeart/2005/8/layout/list1"/>
    <dgm:cxn modelId="{0836A1C4-B44E-4C47-BD64-B1BDD4E08AB0}" type="presParOf" srcId="{472C6373-3AB1-471C-9523-FD485757D125}" destId="{F4C270F5-B2C8-4E86-9439-3E466A01CD0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B5713A-1F10-4A2E-B52F-1BA0B0E9A2F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A118C2E-03A0-4374-AAB9-D72B160F8C76}">
      <dgm:prSet phldrT="[Text]" custT="1"/>
      <dgm:spPr/>
      <dgm:t>
        <a:bodyPr/>
        <a:lstStyle/>
        <a:p>
          <a:r>
            <a:rPr lang="en-US" sz="1600" dirty="0" smtClean="0"/>
            <a:t>Pay Calculation</a:t>
          </a:r>
          <a:endParaRPr lang="en-US" sz="1600" dirty="0"/>
        </a:p>
      </dgm:t>
    </dgm:pt>
    <dgm:pt modelId="{B9AEDE08-5AE7-446C-9A78-AEAAF1FDFCD2}" type="parTrans" cxnId="{F6720841-C81B-43C1-AA64-26613A06662C}">
      <dgm:prSet/>
      <dgm:spPr/>
      <dgm:t>
        <a:bodyPr/>
        <a:lstStyle/>
        <a:p>
          <a:endParaRPr lang="en-US"/>
        </a:p>
      </dgm:t>
    </dgm:pt>
    <dgm:pt modelId="{CF3E014A-D6C0-4A59-9E6C-856BC75994D4}" type="sibTrans" cxnId="{F6720841-C81B-43C1-AA64-26613A06662C}">
      <dgm:prSet/>
      <dgm:spPr/>
      <dgm:t>
        <a:bodyPr/>
        <a:lstStyle/>
        <a:p>
          <a:endParaRPr lang="en-US"/>
        </a:p>
      </dgm:t>
    </dgm:pt>
    <dgm:pt modelId="{0E71A016-583D-48A8-A000-4ECFBAEC917B}">
      <dgm:prSet custT="1"/>
      <dgm:spPr/>
      <dgm:t>
        <a:bodyPr anchor="ctr"/>
        <a:lstStyle/>
        <a:p>
          <a:pPr marL="115888" indent="0"/>
          <a:r>
            <a:rPr lang="en-US" sz="1600" dirty="0" smtClean="0"/>
            <a:t>Initial UCPath Payroll process that calculates paycheck data based on inputs (i.e. interface files, data changes, etc.) from upstream processes and configuration.</a:t>
          </a:r>
          <a:endParaRPr lang="en-US" sz="1600" dirty="0"/>
        </a:p>
      </dgm:t>
    </dgm:pt>
    <dgm:pt modelId="{F77DB8A1-4152-4C3E-B53D-D2725066FB5D}" type="parTrans" cxnId="{A47FC430-D34F-4EA1-8A53-7EF719D0D015}">
      <dgm:prSet/>
      <dgm:spPr/>
      <dgm:t>
        <a:bodyPr/>
        <a:lstStyle/>
        <a:p>
          <a:endParaRPr lang="en-US"/>
        </a:p>
      </dgm:t>
    </dgm:pt>
    <dgm:pt modelId="{0EC20981-855C-4357-A07A-ECECF9E85222}" type="sibTrans" cxnId="{A47FC430-D34F-4EA1-8A53-7EF719D0D015}">
      <dgm:prSet/>
      <dgm:spPr/>
      <dgm:t>
        <a:bodyPr/>
        <a:lstStyle/>
        <a:p>
          <a:endParaRPr lang="en-US"/>
        </a:p>
      </dgm:t>
    </dgm:pt>
    <dgm:pt modelId="{5338477E-89A1-4E9A-ADF8-A69EA74384E6}">
      <dgm:prSet custT="1"/>
      <dgm:spPr/>
      <dgm:t>
        <a:bodyPr/>
        <a:lstStyle/>
        <a:p>
          <a:r>
            <a:rPr lang="en-US" sz="1600" dirty="0" smtClean="0"/>
            <a:t>Pay Confirm</a:t>
          </a:r>
          <a:endParaRPr lang="en-US" sz="1600" dirty="0"/>
        </a:p>
      </dgm:t>
    </dgm:pt>
    <dgm:pt modelId="{911949C5-70F5-450C-8C8C-83D1FF1338C3}" type="parTrans" cxnId="{11D46FE4-51FD-4839-8959-E06D91382AE9}">
      <dgm:prSet/>
      <dgm:spPr/>
      <dgm:t>
        <a:bodyPr/>
        <a:lstStyle/>
        <a:p>
          <a:endParaRPr lang="en-US"/>
        </a:p>
      </dgm:t>
    </dgm:pt>
    <dgm:pt modelId="{8DA8428B-38E8-4170-951D-A057E1B7698E}" type="sibTrans" cxnId="{11D46FE4-51FD-4839-8959-E06D91382AE9}">
      <dgm:prSet/>
      <dgm:spPr/>
      <dgm:t>
        <a:bodyPr/>
        <a:lstStyle/>
        <a:p>
          <a:endParaRPr lang="en-US"/>
        </a:p>
      </dgm:t>
    </dgm:pt>
    <dgm:pt modelId="{E4888473-5FD6-4E8F-A4B2-F80A91C1B854}">
      <dgm:prSet custT="1"/>
      <dgm:spPr/>
      <dgm:t>
        <a:bodyPr anchor="ctr"/>
        <a:lstStyle/>
        <a:p>
          <a:pPr marL="0" indent="115888"/>
          <a:r>
            <a:rPr lang="en-US" sz="1600" dirty="0" smtClean="0"/>
            <a:t>Delivered process that finalizes paycheck data.</a:t>
          </a:r>
          <a:endParaRPr lang="en-US" sz="1600" dirty="0"/>
        </a:p>
      </dgm:t>
    </dgm:pt>
    <dgm:pt modelId="{59DC4A9D-F2BC-4886-969D-D4C9235CA8D3}" type="parTrans" cxnId="{BAA492FE-EDD1-45F8-858B-0E941DD46692}">
      <dgm:prSet/>
      <dgm:spPr/>
      <dgm:t>
        <a:bodyPr/>
        <a:lstStyle/>
        <a:p>
          <a:endParaRPr lang="en-US"/>
        </a:p>
      </dgm:t>
    </dgm:pt>
    <dgm:pt modelId="{54312E29-D070-4375-81D2-D0B01E716AF2}" type="sibTrans" cxnId="{BAA492FE-EDD1-45F8-858B-0E941DD46692}">
      <dgm:prSet/>
      <dgm:spPr/>
      <dgm:t>
        <a:bodyPr/>
        <a:lstStyle/>
        <a:p>
          <a:endParaRPr lang="en-US"/>
        </a:p>
      </dgm:t>
    </dgm:pt>
    <dgm:pt modelId="{0070EAC8-3021-4705-9A3C-74D05963A04D}">
      <dgm:prSet custT="1"/>
      <dgm:spPr/>
      <dgm:t>
        <a:bodyPr/>
        <a:lstStyle/>
        <a:p>
          <a:r>
            <a:rPr lang="en-US" sz="1600" dirty="0" smtClean="0"/>
            <a:t>AM Post Confirm</a:t>
          </a:r>
          <a:endParaRPr lang="en-US" sz="1600" dirty="0"/>
        </a:p>
      </dgm:t>
    </dgm:pt>
    <dgm:pt modelId="{188D6396-CF5F-4A8A-A930-1BB02E870305}" type="parTrans" cxnId="{EB663B32-0B92-45AF-8ED2-451E24AEE8BD}">
      <dgm:prSet/>
      <dgm:spPr/>
      <dgm:t>
        <a:bodyPr/>
        <a:lstStyle/>
        <a:p>
          <a:endParaRPr lang="en-US"/>
        </a:p>
      </dgm:t>
    </dgm:pt>
    <dgm:pt modelId="{48977381-CBD2-4484-A499-798425CA62A8}" type="sibTrans" cxnId="{EB663B32-0B92-45AF-8ED2-451E24AEE8BD}">
      <dgm:prSet/>
      <dgm:spPr/>
      <dgm:t>
        <a:bodyPr/>
        <a:lstStyle/>
        <a:p>
          <a:endParaRPr lang="en-US"/>
        </a:p>
      </dgm:t>
    </dgm:pt>
    <dgm:pt modelId="{4B947FD6-8035-44D5-A30A-41F867B89B1B}">
      <dgm:prSet custT="1"/>
      <dgm:spPr/>
      <dgm:t>
        <a:bodyPr anchor="ctr"/>
        <a:lstStyle/>
        <a:p>
          <a:pPr marL="115888" indent="0"/>
          <a:r>
            <a:rPr lang="en-US" sz="1600" dirty="0" smtClean="0"/>
            <a:t>A series of processes that update the Absence Management components of payroll transactions.</a:t>
          </a:r>
          <a:endParaRPr lang="en-US" sz="1600" dirty="0"/>
        </a:p>
      </dgm:t>
    </dgm:pt>
    <dgm:pt modelId="{3925F2C8-E917-4E55-996E-074CBA6AB471}" type="parTrans" cxnId="{75BC17C3-E13C-415A-A125-D2BA124A19C5}">
      <dgm:prSet/>
      <dgm:spPr/>
      <dgm:t>
        <a:bodyPr/>
        <a:lstStyle/>
        <a:p>
          <a:endParaRPr lang="en-US"/>
        </a:p>
      </dgm:t>
    </dgm:pt>
    <dgm:pt modelId="{4303F1D5-735F-4BF9-8543-C361B74FD2F6}" type="sibTrans" cxnId="{75BC17C3-E13C-415A-A125-D2BA124A19C5}">
      <dgm:prSet/>
      <dgm:spPr/>
      <dgm:t>
        <a:bodyPr/>
        <a:lstStyle/>
        <a:p>
          <a:endParaRPr lang="en-US"/>
        </a:p>
      </dgm:t>
    </dgm:pt>
    <dgm:pt modelId="{218069C2-6FE8-4949-BCBD-7B6668F51F23}">
      <dgm:prSet custT="1"/>
      <dgm:spPr/>
      <dgm:t>
        <a:bodyPr/>
        <a:lstStyle/>
        <a:p>
          <a:r>
            <a:rPr lang="en-US" sz="1600" dirty="0" smtClean="0"/>
            <a:t>GL Post Confirm</a:t>
          </a:r>
          <a:endParaRPr lang="en-US" sz="1600" dirty="0"/>
        </a:p>
      </dgm:t>
    </dgm:pt>
    <dgm:pt modelId="{8BF2E9EB-0AE4-4FC1-B0CE-830B6FDAB4C5}" type="parTrans" cxnId="{052E8E3A-3DC0-4778-91C4-6F3AF5A0B01C}">
      <dgm:prSet/>
      <dgm:spPr/>
      <dgm:t>
        <a:bodyPr/>
        <a:lstStyle/>
        <a:p>
          <a:endParaRPr lang="en-US"/>
        </a:p>
      </dgm:t>
    </dgm:pt>
    <dgm:pt modelId="{806CF1C2-E934-42E2-AE66-5FABFDAEFC37}" type="sibTrans" cxnId="{052E8E3A-3DC0-4778-91C4-6F3AF5A0B01C}">
      <dgm:prSet/>
      <dgm:spPr/>
      <dgm:t>
        <a:bodyPr/>
        <a:lstStyle/>
        <a:p>
          <a:endParaRPr lang="en-US"/>
        </a:p>
      </dgm:t>
    </dgm:pt>
    <dgm:pt modelId="{4F695511-8C74-426E-A516-9A354F69BD4D}">
      <dgm:prSet custT="1"/>
      <dgm:spPr/>
      <dgm:t>
        <a:bodyPr anchor="ctr"/>
        <a:lstStyle/>
        <a:p>
          <a:pPr marL="115888" indent="0"/>
          <a:r>
            <a:rPr lang="en-US" sz="1600" dirty="0" smtClean="0"/>
            <a:t>A series of processes that update the general ledger to reflect payroll transactions that have been processed.</a:t>
          </a:r>
          <a:endParaRPr lang="en-US" sz="1600" dirty="0"/>
        </a:p>
      </dgm:t>
    </dgm:pt>
    <dgm:pt modelId="{39DC31BF-700C-4237-898D-46D7EBFF891A}" type="parTrans" cxnId="{42915827-697F-4463-B90B-6E2EE2BE4DD6}">
      <dgm:prSet/>
      <dgm:spPr/>
      <dgm:t>
        <a:bodyPr/>
        <a:lstStyle/>
        <a:p>
          <a:endParaRPr lang="en-US"/>
        </a:p>
      </dgm:t>
    </dgm:pt>
    <dgm:pt modelId="{9C09A8C6-4919-4C3D-82F0-6D84457256E5}" type="sibTrans" cxnId="{42915827-697F-4463-B90B-6E2EE2BE4DD6}">
      <dgm:prSet/>
      <dgm:spPr/>
      <dgm:t>
        <a:bodyPr/>
        <a:lstStyle/>
        <a:p>
          <a:endParaRPr lang="en-US"/>
        </a:p>
      </dgm:t>
    </dgm:pt>
    <dgm:pt modelId="{456C5D9F-326C-429E-BA54-72F6DD4F9F8E}">
      <dgm:prSet custT="1"/>
      <dgm:spPr/>
      <dgm:t>
        <a:bodyPr/>
        <a:lstStyle/>
        <a:p>
          <a:r>
            <a:rPr lang="en-US" sz="1600" dirty="0" smtClean="0"/>
            <a:t>Pay Statement on UCPath</a:t>
          </a:r>
          <a:endParaRPr lang="en-US" sz="1600" dirty="0"/>
        </a:p>
      </dgm:t>
    </dgm:pt>
    <dgm:pt modelId="{78220298-3EB8-4714-99F7-90EEB6A03A32}" type="parTrans" cxnId="{AFDBC07E-AF55-4BB3-801D-154C4F07B513}">
      <dgm:prSet/>
      <dgm:spPr/>
      <dgm:t>
        <a:bodyPr/>
        <a:lstStyle/>
        <a:p>
          <a:endParaRPr lang="en-US"/>
        </a:p>
      </dgm:t>
    </dgm:pt>
    <dgm:pt modelId="{14AA6F91-0A1A-430E-92E7-1E515178C5BE}" type="sibTrans" cxnId="{AFDBC07E-AF55-4BB3-801D-154C4F07B513}">
      <dgm:prSet/>
      <dgm:spPr/>
      <dgm:t>
        <a:bodyPr/>
        <a:lstStyle/>
        <a:p>
          <a:endParaRPr lang="en-US"/>
        </a:p>
      </dgm:t>
    </dgm:pt>
    <dgm:pt modelId="{5215B839-7FE7-4647-8967-B3EE6703ED61}">
      <dgm:prSet custT="1"/>
      <dgm:spPr/>
      <dgm:t>
        <a:bodyPr anchor="ctr"/>
        <a:lstStyle/>
        <a:p>
          <a:pPr marL="115888" indent="0"/>
          <a:r>
            <a:rPr lang="en-US" sz="1600" dirty="0" smtClean="0"/>
            <a:t>Date on Payroll calendar when earnings statements are accessible to employees in the UCPath portal.</a:t>
          </a:r>
          <a:endParaRPr lang="en-US" sz="1600" dirty="0"/>
        </a:p>
      </dgm:t>
    </dgm:pt>
    <dgm:pt modelId="{E52D89A7-8A00-428D-BFA2-815EAEEBA5E6}" type="parTrans" cxnId="{3CD27BEF-4242-45BC-95D4-91382FC426A6}">
      <dgm:prSet/>
      <dgm:spPr/>
      <dgm:t>
        <a:bodyPr/>
        <a:lstStyle/>
        <a:p>
          <a:endParaRPr lang="en-US"/>
        </a:p>
      </dgm:t>
    </dgm:pt>
    <dgm:pt modelId="{28835EBD-011F-4FA4-AB52-E1D04FC53D5D}" type="sibTrans" cxnId="{3CD27BEF-4242-45BC-95D4-91382FC426A6}">
      <dgm:prSet/>
      <dgm:spPr/>
      <dgm:t>
        <a:bodyPr/>
        <a:lstStyle/>
        <a:p>
          <a:endParaRPr lang="en-US"/>
        </a:p>
      </dgm:t>
    </dgm:pt>
    <dgm:pt modelId="{C82F9C4E-3AE4-4D40-B2BF-E01F1F635AB8}">
      <dgm:prSet custT="1"/>
      <dgm:spPr/>
      <dgm:t>
        <a:bodyPr/>
        <a:lstStyle/>
        <a:p>
          <a:r>
            <a:rPr lang="en-US" sz="1600" dirty="0" smtClean="0"/>
            <a:t>Leave Accrual Available on UCPath</a:t>
          </a:r>
          <a:endParaRPr lang="en-US" sz="1600" dirty="0"/>
        </a:p>
      </dgm:t>
    </dgm:pt>
    <dgm:pt modelId="{D4D286FF-654C-4605-A7F7-6723F226F40F}" type="parTrans" cxnId="{2587D867-1131-4970-90BC-4E73B8F53AA6}">
      <dgm:prSet/>
      <dgm:spPr/>
      <dgm:t>
        <a:bodyPr/>
        <a:lstStyle/>
        <a:p>
          <a:endParaRPr lang="en-US"/>
        </a:p>
      </dgm:t>
    </dgm:pt>
    <dgm:pt modelId="{ECA8322F-9433-4A9D-8385-33D2A6F93CEE}" type="sibTrans" cxnId="{2587D867-1131-4970-90BC-4E73B8F53AA6}">
      <dgm:prSet/>
      <dgm:spPr/>
      <dgm:t>
        <a:bodyPr/>
        <a:lstStyle/>
        <a:p>
          <a:endParaRPr lang="en-US"/>
        </a:p>
      </dgm:t>
    </dgm:pt>
    <dgm:pt modelId="{D3F4FC98-5788-4663-8DF1-6A222EABE017}">
      <dgm:prSet custT="1"/>
      <dgm:spPr/>
      <dgm:t>
        <a:bodyPr anchor="ctr"/>
        <a:lstStyle/>
        <a:p>
          <a:pPr marL="115888" indent="0"/>
          <a:r>
            <a:rPr lang="en-US" sz="1600" dirty="0" smtClean="0"/>
            <a:t>Date on Payroll calendar when updated accrual balances are visible to employees in the UCPath portal.</a:t>
          </a:r>
          <a:endParaRPr lang="en-US" sz="1600" dirty="0"/>
        </a:p>
      </dgm:t>
    </dgm:pt>
    <dgm:pt modelId="{D14892A6-F0E2-425C-B80F-F04B3C7B307C}" type="parTrans" cxnId="{FEED3EEE-981E-41EB-8265-DD300AAE3C2B}">
      <dgm:prSet/>
      <dgm:spPr/>
      <dgm:t>
        <a:bodyPr/>
        <a:lstStyle/>
        <a:p>
          <a:endParaRPr lang="en-US"/>
        </a:p>
      </dgm:t>
    </dgm:pt>
    <dgm:pt modelId="{E5B73422-84E8-4823-BFCD-A1DB29900E92}" type="sibTrans" cxnId="{FEED3EEE-981E-41EB-8265-DD300AAE3C2B}">
      <dgm:prSet/>
      <dgm:spPr/>
      <dgm:t>
        <a:bodyPr/>
        <a:lstStyle/>
        <a:p>
          <a:endParaRPr lang="en-US"/>
        </a:p>
      </dgm:t>
    </dgm:pt>
    <dgm:pt modelId="{C5634618-1EB0-46E0-A612-AF5A80F94976}" type="pres">
      <dgm:prSet presAssocID="{8EB5713A-1F10-4A2E-B52F-1BA0B0E9A2FE}" presName="Name0" presStyleCnt="0">
        <dgm:presLayoutVars>
          <dgm:chMax/>
          <dgm:chPref val="3"/>
          <dgm:dir/>
          <dgm:animOne val="branch"/>
          <dgm:animLvl val="lvl"/>
        </dgm:presLayoutVars>
      </dgm:prSet>
      <dgm:spPr/>
      <dgm:t>
        <a:bodyPr/>
        <a:lstStyle/>
        <a:p>
          <a:endParaRPr lang="en-US"/>
        </a:p>
      </dgm:t>
    </dgm:pt>
    <dgm:pt modelId="{90AF48C9-081B-4261-B20D-A75EDA0058E0}" type="pres">
      <dgm:prSet presAssocID="{7A118C2E-03A0-4374-AAB9-D72B160F8C76}" presName="composite" presStyleCnt="0"/>
      <dgm:spPr/>
    </dgm:pt>
    <dgm:pt modelId="{0D520074-3908-44AE-A74B-BE8AE9B6D517}" type="pres">
      <dgm:prSet presAssocID="{7A118C2E-03A0-4374-AAB9-D72B160F8C76}" presName="FirstChild" presStyleLbl="revTx" presStyleIdx="0" presStyleCnt="6">
        <dgm:presLayoutVars>
          <dgm:chMax val="0"/>
          <dgm:chPref val="0"/>
          <dgm:bulletEnabled val="1"/>
        </dgm:presLayoutVars>
      </dgm:prSet>
      <dgm:spPr/>
      <dgm:t>
        <a:bodyPr/>
        <a:lstStyle/>
        <a:p>
          <a:endParaRPr lang="en-US"/>
        </a:p>
      </dgm:t>
    </dgm:pt>
    <dgm:pt modelId="{46198C8C-DCBB-4C1D-BA0D-166A43F0F686}" type="pres">
      <dgm:prSet presAssocID="{7A118C2E-03A0-4374-AAB9-D72B160F8C76}" presName="Parent" presStyleLbl="alignNode1" presStyleIdx="0" presStyleCnt="6" custScaleY="81819">
        <dgm:presLayoutVars>
          <dgm:chMax val="3"/>
          <dgm:chPref val="3"/>
          <dgm:bulletEnabled val="1"/>
        </dgm:presLayoutVars>
      </dgm:prSet>
      <dgm:spPr/>
      <dgm:t>
        <a:bodyPr/>
        <a:lstStyle/>
        <a:p>
          <a:endParaRPr lang="en-US"/>
        </a:p>
      </dgm:t>
    </dgm:pt>
    <dgm:pt modelId="{3FA595B1-FB30-446C-B555-77EB46B4F3CC}" type="pres">
      <dgm:prSet presAssocID="{7A118C2E-03A0-4374-AAB9-D72B160F8C76}" presName="Accent" presStyleLbl="parChTrans1D1" presStyleIdx="0" presStyleCnt="6"/>
      <dgm:spPr/>
    </dgm:pt>
    <dgm:pt modelId="{2881045D-A13A-4006-BCAE-8C0E07D5E542}" type="pres">
      <dgm:prSet presAssocID="{CF3E014A-D6C0-4A59-9E6C-856BC75994D4}" presName="sibTrans" presStyleCnt="0"/>
      <dgm:spPr/>
    </dgm:pt>
    <dgm:pt modelId="{64559615-19C5-4806-9CA0-734031422A8B}" type="pres">
      <dgm:prSet presAssocID="{5338477E-89A1-4E9A-ADF8-A69EA74384E6}" presName="composite" presStyleCnt="0"/>
      <dgm:spPr/>
    </dgm:pt>
    <dgm:pt modelId="{D5C93E7B-65E8-44CC-9862-A8FC04863D2F}" type="pres">
      <dgm:prSet presAssocID="{5338477E-89A1-4E9A-ADF8-A69EA74384E6}" presName="FirstChild" presStyleLbl="revTx" presStyleIdx="1" presStyleCnt="6">
        <dgm:presLayoutVars>
          <dgm:chMax val="0"/>
          <dgm:chPref val="0"/>
          <dgm:bulletEnabled val="1"/>
        </dgm:presLayoutVars>
      </dgm:prSet>
      <dgm:spPr/>
      <dgm:t>
        <a:bodyPr/>
        <a:lstStyle/>
        <a:p>
          <a:endParaRPr lang="en-US"/>
        </a:p>
      </dgm:t>
    </dgm:pt>
    <dgm:pt modelId="{51457EB1-8DCF-4122-A132-2C60102580BA}" type="pres">
      <dgm:prSet presAssocID="{5338477E-89A1-4E9A-ADF8-A69EA74384E6}" presName="Parent" presStyleLbl="alignNode1" presStyleIdx="1" presStyleCnt="6" custScaleY="81819">
        <dgm:presLayoutVars>
          <dgm:chMax val="3"/>
          <dgm:chPref val="3"/>
          <dgm:bulletEnabled val="1"/>
        </dgm:presLayoutVars>
      </dgm:prSet>
      <dgm:spPr/>
      <dgm:t>
        <a:bodyPr/>
        <a:lstStyle/>
        <a:p>
          <a:endParaRPr lang="en-US"/>
        </a:p>
      </dgm:t>
    </dgm:pt>
    <dgm:pt modelId="{ED11D384-4CB0-4561-B821-2012FDEC60F2}" type="pres">
      <dgm:prSet presAssocID="{5338477E-89A1-4E9A-ADF8-A69EA74384E6}" presName="Accent" presStyleLbl="parChTrans1D1" presStyleIdx="1" presStyleCnt="6"/>
      <dgm:spPr/>
    </dgm:pt>
    <dgm:pt modelId="{5F302CCB-6E02-433E-ABFB-47D021B71023}" type="pres">
      <dgm:prSet presAssocID="{8DA8428B-38E8-4170-951D-A057E1B7698E}" presName="sibTrans" presStyleCnt="0"/>
      <dgm:spPr/>
    </dgm:pt>
    <dgm:pt modelId="{30BE96C1-39AD-4B4C-9366-B33F4AB49836}" type="pres">
      <dgm:prSet presAssocID="{0070EAC8-3021-4705-9A3C-74D05963A04D}" presName="composite" presStyleCnt="0"/>
      <dgm:spPr/>
    </dgm:pt>
    <dgm:pt modelId="{3F113BC1-5734-4BBA-B8A5-4E3CB9DBB37D}" type="pres">
      <dgm:prSet presAssocID="{0070EAC8-3021-4705-9A3C-74D05963A04D}" presName="FirstChild" presStyleLbl="revTx" presStyleIdx="2" presStyleCnt="6">
        <dgm:presLayoutVars>
          <dgm:chMax val="0"/>
          <dgm:chPref val="0"/>
          <dgm:bulletEnabled val="1"/>
        </dgm:presLayoutVars>
      </dgm:prSet>
      <dgm:spPr/>
      <dgm:t>
        <a:bodyPr/>
        <a:lstStyle/>
        <a:p>
          <a:endParaRPr lang="en-US"/>
        </a:p>
      </dgm:t>
    </dgm:pt>
    <dgm:pt modelId="{D5F85EE0-26D3-482C-9D76-55B018734272}" type="pres">
      <dgm:prSet presAssocID="{0070EAC8-3021-4705-9A3C-74D05963A04D}" presName="Parent" presStyleLbl="alignNode1" presStyleIdx="2" presStyleCnt="6" custScaleY="81819">
        <dgm:presLayoutVars>
          <dgm:chMax val="3"/>
          <dgm:chPref val="3"/>
          <dgm:bulletEnabled val="1"/>
        </dgm:presLayoutVars>
      </dgm:prSet>
      <dgm:spPr/>
      <dgm:t>
        <a:bodyPr/>
        <a:lstStyle/>
        <a:p>
          <a:endParaRPr lang="en-US"/>
        </a:p>
      </dgm:t>
    </dgm:pt>
    <dgm:pt modelId="{44B7B36F-5496-4119-B86C-E26FC596D36E}" type="pres">
      <dgm:prSet presAssocID="{0070EAC8-3021-4705-9A3C-74D05963A04D}" presName="Accent" presStyleLbl="parChTrans1D1" presStyleIdx="2" presStyleCnt="6"/>
      <dgm:spPr/>
    </dgm:pt>
    <dgm:pt modelId="{D711FF0A-03E7-42D2-8E8A-9ED074D3B46B}" type="pres">
      <dgm:prSet presAssocID="{48977381-CBD2-4484-A499-798425CA62A8}" presName="sibTrans" presStyleCnt="0"/>
      <dgm:spPr/>
    </dgm:pt>
    <dgm:pt modelId="{983F558C-0A4D-4099-924E-E3F394167650}" type="pres">
      <dgm:prSet presAssocID="{218069C2-6FE8-4949-BCBD-7B6668F51F23}" presName="composite" presStyleCnt="0"/>
      <dgm:spPr/>
    </dgm:pt>
    <dgm:pt modelId="{DDB26F72-3BDC-404F-8081-4392D89A0293}" type="pres">
      <dgm:prSet presAssocID="{218069C2-6FE8-4949-BCBD-7B6668F51F23}" presName="FirstChild" presStyleLbl="revTx" presStyleIdx="3" presStyleCnt="6">
        <dgm:presLayoutVars>
          <dgm:chMax val="0"/>
          <dgm:chPref val="0"/>
          <dgm:bulletEnabled val="1"/>
        </dgm:presLayoutVars>
      </dgm:prSet>
      <dgm:spPr/>
      <dgm:t>
        <a:bodyPr/>
        <a:lstStyle/>
        <a:p>
          <a:endParaRPr lang="en-US"/>
        </a:p>
      </dgm:t>
    </dgm:pt>
    <dgm:pt modelId="{019434BE-B42B-4887-8A42-0F24AFDAA08D}" type="pres">
      <dgm:prSet presAssocID="{218069C2-6FE8-4949-BCBD-7B6668F51F23}" presName="Parent" presStyleLbl="alignNode1" presStyleIdx="3" presStyleCnt="6" custScaleY="81819">
        <dgm:presLayoutVars>
          <dgm:chMax val="3"/>
          <dgm:chPref val="3"/>
          <dgm:bulletEnabled val="1"/>
        </dgm:presLayoutVars>
      </dgm:prSet>
      <dgm:spPr/>
      <dgm:t>
        <a:bodyPr/>
        <a:lstStyle/>
        <a:p>
          <a:endParaRPr lang="en-US"/>
        </a:p>
      </dgm:t>
    </dgm:pt>
    <dgm:pt modelId="{D8C19FD8-778B-41FB-AEC3-D8BA2A43E505}" type="pres">
      <dgm:prSet presAssocID="{218069C2-6FE8-4949-BCBD-7B6668F51F23}" presName="Accent" presStyleLbl="parChTrans1D1" presStyleIdx="3" presStyleCnt="6"/>
      <dgm:spPr/>
    </dgm:pt>
    <dgm:pt modelId="{97FAFEAD-5A02-4015-8A91-54719E6DE136}" type="pres">
      <dgm:prSet presAssocID="{806CF1C2-E934-42E2-AE66-5FABFDAEFC37}" presName="sibTrans" presStyleCnt="0"/>
      <dgm:spPr/>
    </dgm:pt>
    <dgm:pt modelId="{22EE7E6A-1E5E-4C53-860F-CDE8134675DB}" type="pres">
      <dgm:prSet presAssocID="{456C5D9F-326C-429E-BA54-72F6DD4F9F8E}" presName="composite" presStyleCnt="0"/>
      <dgm:spPr/>
    </dgm:pt>
    <dgm:pt modelId="{F7BCD542-D7AD-4E3B-850E-078D3AB6856C}" type="pres">
      <dgm:prSet presAssocID="{456C5D9F-326C-429E-BA54-72F6DD4F9F8E}" presName="FirstChild" presStyleLbl="revTx" presStyleIdx="4" presStyleCnt="6">
        <dgm:presLayoutVars>
          <dgm:chMax val="0"/>
          <dgm:chPref val="0"/>
          <dgm:bulletEnabled val="1"/>
        </dgm:presLayoutVars>
      </dgm:prSet>
      <dgm:spPr/>
      <dgm:t>
        <a:bodyPr/>
        <a:lstStyle/>
        <a:p>
          <a:endParaRPr lang="en-US"/>
        </a:p>
      </dgm:t>
    </dgm:pt>
    <dgm:pt modelId="{81FF3DB8-5BEC-4040-B948-E3600038C0B9}" type="pres">
      <dgm:prSet presAssocID="{456C5D9F-326C-429E-BA54-72F6DD4F9F8E}" presName="Parent" presStyleLbl="alignNode1" presStyleIdx="4" presStyleCnt="6" custScaleY="81819">
        <dgm:presLayoutVars>
          <dgm:chMax val="3"/>
          <dgm:chPref val="3"/>
          <dgm:bulletEnabled val="1"/>
        </dgm:presLayoutVars>
      </dgm:prSet>
      <dgm:spPr/>
      <dgm:t>
        <a:bodyPr/>
        <a:lstStyle/>
        <a:p>
          <a:endParaRPr lang="en-US"/>
        </a:p>
      </dgm:t>
    </dgm:pt>
    <dgm:pt modelId="{BE43BCA3-298A-4823-B189-6A3D2A31ACCA}" type="pres">
      <dgm:prSet presAssocID="{456C5D9F-326C-429E-BA54-72F6DD4F9F8E}" presName="Accent" presStyleLbl="parChTrans1D1" presStyleIdx="4" presStyleCnt="6"/>
      <dgm:spPr/>
    </dgm:pt>
    <dgm:pt modelId="{075B5CE9-BF5C-4077-AE46-4948888D6458}" type="pres">
      <dgm:prSet presAssocID="{14AA6F91-0A1A-430E-92E7-1E515178C5BE}" presName="sibTrans" presStyleCnt="0"/>
      <dgm:spPr/>
    </dgm:pt>
    <dgm:pt modelId="{92508B38-F3BD-4481-B11C-4F4797B95613}" type="pres">
      <dgm:prSet presAssocID="{C82F9C4E-3AE4-4D40-B2BF-E01F1F635AB8}" presName="composite" presStyleCnt="0"/>
      <dgm:spPr/>
    </dgm:pt>
    <dgm:pt modelId="{3F8D1BC5-EEC8-447D-9620-373EEE1C470A}" type="pres">
      <dgm:prSet presAssocID="{C82F9C4E-3AE4-4D40-B2BF-E01F1F635AB8}" presName="FirstChild" presStyleLbl="revTx" presStyleIdx="5" presStyleCnt="6">
        <dgm:presLayoutVars>
          <dgm:chMax val="0"/>
          <dgm:chPref val="0"/>
          <dgm:bulletEnabled val="1"/>
        </dgm:presLayoutVars>
      </dgm:prSet>
      <dgm:spPr/>
      <dgm:t>
        <a:bodyPr/>
        <a:lstStyle/>
        <a:p>
          <a:endParaRPr lang="en-US"/>
        </a:p>
      </dgm:t>
    </dgm:pt>
    <dgm:pt modelId="{4A901F8D-C520-4154-A00E-AC922ACAF39E}" type="pres">
      <dgm:prSet presAssocID="{C82F9C4E-3AE4-4D40-B2BF-E01F1F635AB8}" presName="Parent" presStyleLbl="alignNode1" presStyleIdx="5" presStyleCnt="6" custScaleY="81819">
        <dgm:presLayoutVars>
          <dgm:chMax val="3"/>
          <dgm:chPref val="3"/>
          <dgm:bulletEnabled val="1"/>
        </dgm:presLayoutVars>
      </dgm:prSet>
      <dgm:spPr/>
      <dgm:t>
        <a:bodyPr/>
        <a:lstStyle/>
        <a:p>
          <a:endParaRPr lang="en-US"/>
        </a:p>
      </dgm:t>
    </dgm:pt>
    <dgm:pt modelId="{8C196E82-5315-4D88-AFDE-F00A2B1100CC}" type="pres">
      <dgm:prSet presAssocID="{C82F9C4E-3AE4-4D40-B2BF-E01F1F635AB8}" presName="Accent" presStyleLbl="parChTrans1D1" presStyleIdx="5" presStyleCnt="6"/>
      <dgm:spPr/>
    </dgm:pt>
  </dgm:ptLst>
  <dgm:cxnLst>
    <dgm:cxn modelId="{217175B5-A09D-4A24-9CAA-98775357FA38}" type="presOf" srcId="{5338477E-89A1-4E9A-ADF8-A69EA74384E6}" destId="{51457EB1-8DCF-4122-A132-2C60102580BA}" srcOrd="0" destOrd="0" presId="urn:microsoft.com/office/officeart/2011/layout/TabList"/>
    <dgm:cxn modelId="{30869504-2BC6-4095-ACBC-BE9FD73AB44B}" type="presOf" srcId="{4B947FD6-8035-44D5-A30A-41F867B89B1B}" destId="{3F113BC1-5734-4BBA-B8A5-4E3CB9DBB37D}" srcOrd="0" destOrd="0" presId="urn:microsoft.com/office/officeart/2011/layout/TabList"/>
    <dgm:cxn modelId="{2587D867-1131-4970-90BC-4E73B8F53AA6}" srcId="{8EB5713A-1F10-4A2E-B52F-1BA0B0E9A2FE}" destId="{C82F9C4E-3AE4-4D40-B2BF-E01F1F635AB8}" srcOrd="5" destOrd="0" parTransId="{D4D286FF-654C-4605-A7F7-6723F226F40F}" sibTransId="{ECA8322F-9433-4A9D-8385-33D2A6F93CEE}"/>
    <dgm:cxn modelId="{75BC17C3-E13C-415A-A125-D2BA124A19C5}" srcId="{0070EAC8-3021-4705-9A3C-74D05963A04D}" destId="{4B947FD6-8035-44D5-A30A-41F867B89B1B}" srcOrd="0" destOrd="0" parTransId="{3925F2C8-E917-4E55-996E-074CBA6AB471}" sibTransId="{4303F1D5-735F-4BF9-8543-C361B74FD2F6}"/>
    <dgm:cxn modelId="{AFDBC07E-AF55-4BB3-801D-154C4F07B513}" srcId="{8EB5713A-1F10-4A2E-B52F-1BA0B0E9A2FE}" destId="{456C5D9F-326C-429E-BA54-72F6DD4F9F8E}" srcOrd="4" destOrd="0" parTransId="{78220298-3EB8-4714-99F7-90EEB6A03A32}" sibTransId="{14AA6F91-0A1A-430E-92E7-1E515178C5BE}"/>
    <dgm:cxn modelId="{11D46FE4-51FD-4839-8959-E06D91382AE9}" srcId="{8EB5713A-1F10-4A2E-B52F-1BA0B0E9A2FE}" destId="{5338477E-89A1-4E9A-ADF8-A69EA74384E6}" srcOrd="1" destOrd="0" parTransId="{911949C5-70F5-450C-8C8C-83D1FF1338C3}" sibTransId="{8DA8428B-38E8-4170-951D-A057E1B7698E}"/>
    <dgm:cxn modelId="{FEED3EEE-981E-41EB-8265-DD300AAE3C2B}" srcId="{C82F9C4E-3AE4-4D40-B2BF-E01F1F635AB8}" destId="{D3F4FC98-5788-4663-8DF1-6A222EABE017}" srcOrd="0" destOrd="0" parTransId="{D14892A6-F0E2-425C-B80F-F04B3C7B307C}" sibTransId="{E5B73422-84E8-4823-BFCD-A1DB29900E92}"/>
    <dgm:cxn modelId="{4D096A45-8289-45B3-B39F-6A3A25B0E920}" type="presOf" srcId="{0E71A016-583D-48A8-A000-4ECFBAEC917B}" destId="{0D520074-3908-44AE-A74B-BE8AE9B6D517}" srcOrd="0" destOrd="0" presId="urn:microsoft.com/office/officeart/2011/layout/TabList"/>
    <dgm:cxn modelId="{DFB93DB9-8FB1-4E2B-B66F-81FDC67E6B5B}" type="presOf" srcId="{456C5D9F-326C-429E-BA54-72F6DD4F9F8E}" destId="{81FF3DB8-5BEC-4040-B948-E3600038C0B9}" srcOrd="0" destOrd="0" presId="urn:microsoft.com/office/officeart/2011/layout/TabList"/>
    <dgm:cxn modelId="{F6720841-C81B-43C1-AA64-26613A06662C}" srcId="{8EB5713A-1F10-4A2E-B52F-1BA0B0E9A2FE}" destId="{7A118C2E-03A0-4374-AAB9-D72B160F8C76}" srcOrd="0" destOrd="0" parTransId="{B9AEDE08-5AE7-446C-9A78-AEAAF1FDFCD2}" sibTransId="{CF3E014A-D6C0-4A59-9E6C-856BC75994D4}"/>
    <dgm:cxn modelId="{9449585D-844C-457A-9B56-5A9978A69C50}" type="presOf" srcId="{C82F9C4E-3AE4-4D40-B2BF-E01F1F635AB8}" destId="{4A901F8D-C520-4154-A00E-AC922ACAF39E}" srcOrd="0" destOrd="0" presId="urn:microsoft.com/office/officeart/2011/layout/TabList"/>
    <dgm:cxn modelId="{CD2ECC74-55B4-4C6B-A36E-7CE18D88C212}" type="presOf" srcId="{218069C2-6FE8-4949-BCBD-7B6668F51F23}" destId="{019434BE-B42B-4887-8A42-0F24AFDAA08D}" srcOrd="0" destOrd="0" presId="urn:microsoft.com/office/officeart/2011/layout/TabList"/>
    <dgm:cxn modelId="{DDAD3B92-BCB3-4C95-8A59-9EB8DF932F22}" type="presOf" srcId="{4F695511-8C74-426E-A516-9A354F69BD4D}" destId="{DDB26F72-3BDC-404F-8081-4392D89A0293}" srcOrd="0" destOrd="0" presId="urn:microsoft.com/office/officeart/2011/layout/TabList"/>
    <dgm:cxn modelId="{2CDF9CC8-2BB7-490A-A655-700883B3EC9F}" type="presOf" srcId="{E4888473-5FD6-4E8F-A4B2-F80A91C1B854}" destId="{D5C93E7B-65E8-44CC-9862-A8FC04863D2F}" srcOrd="0" destOrd="0" presId="urn:microsoft.com/office/officeart/2011/layout/TabList"/>
    <dgm:cxn modelId="{EB663B32-0B92-45AF-8ED2-451E24AEE8BD}" srcId="{8EB5713A-1F10-4A2E-B52F-1BA0B0E9A2FE}" destId="{0070EAC8-3021-4705-9A3C-74D05963A04D}" srcOrd="2" destOrd="0" parTransId="{188D6396-CF5F-4A8A-A930-1BB02E870305}" sibTransId="{48977381-CBD2-4484-A499-798425CA62A8}"/>
    <dgm:cxn modelId="{162942D8-ED9B-428A-931D-3AF72412FC04}" type="presOf" srcId="{5215B839-7FE7-4647-8967-B3EE6703ED61}" destId="{F7BCD542-D7AD-4E3B-850E-078D3AB6856C}" srcOrd="0" destOrd="0" presId="urn:microsoft.com/office/officeart/2011/layout/TabList"/>
    <dgm:cxn modelId="{11D055B6-56AE-4CD8-B5B7-C345A6896571}" type="presOf" srcId="{7A118C2E-03A0-4374-AAB9-D72B160F8C76}" destId="{46198C8C-DCBB-4C1D-BA0D-166A43F0F686}" srcOrd="0" destOrd="0" presId="urn:microsoft.com/office/officeart/2011/layout/TabList"/>
    <dgm:cxn modelId="{A47FC430-D34F-4EA1-8A53-7EF719D0D015}" srcId="{7A118C2E-03A0-4374-AAB9-D72B160F8C76}" destId="{0E71A016-583D-48A8-A000-4ECFBAEC917B}" srcOrd="0" destOrd="0" parTransId="{F77DB8A1-4152-4C3E-B53D-D2725066FB5D}" sibTransId="{0EC20981-855C-4357-A07A-ECECF9E85222}"/>
    <dgm:cxn modelId="{3CD27BEF-4242-45BC-95D4-91382FC426A6}" srcId="{456C5D9F-326C-429E-BA54-72F6DD4F9F8E}" destId="{5215B839-7FE7-4647-8967-B3EE6703ED61}" srcOrd="0" destOrd="0" parTransId="{E52D89A7-8A00-428D-BFA2-815EAEEBA5E6}" sibTransId="{28835EBD-011F-4FA4-AB52-E1D04FC53D5D}"/>
    <dgm:cxn modelId="{B1B207F6-5EC6-4301-88F2-5C3E30591CD1}" type="presOf" srcId="{D3F4FC98-5788-4663-8DF1-6A222EABE017}" destId="{3F8D1BC5-EEC8-447D-9620-373EEE1C470A}" srcOrd="0" destOrd="0" presId="urn:microsoft.com/office/officeart/2011/layout/TabList"/>
    <dgm:cxn modelId="{052E8E3A-3DC0-4778-91C4-6F3AF5A0B01C}" srcId="{8EB5713A-1F10-4A2E-B52F-1BA0B0E9A2FE}" destId="{218069C2-6FE8-4949-BCBD-7B6668F51F23}" srcOrd="3" destOrd="0" parTransId="{8BF2E9EB-0AE4-4FC1-B0CE-830B6FDAB4C5}" sibTransId="{806CF1C2-E934-42E2-AE66-5FABFDAEFC37}"/>
    <dgm:cxn modelId="{7F68F7DE-91C4-4C51-B34B-8FEB54A38919}" type="presOf" srcId="{8EB5713A-1F10-4A2E-B52F-1BA0B0E9A2FE}" destId="{C5634618-1EB0-46E0-A612-AF5A80F94976}" srcOrd="0" destOrd="0" presId="urn:microsoft.com/office/officeart/2011/layout/TabList"/>
    <dgm:cxn modelId="{BAA492FE-EDD1-45F8-858B-0E941DD46692}" srcId="{5338477E-89A1-4E9A-ADF8-A69EA74384E6}" destId="{E4888473-5FD6-4E8F-A4B2-F80A91C1B854}" srcOrd="0" destOrd="0" parTransId="{59DC4A9D-F2BC-4886-969D-D4C9235CA8D3}" sibTransId="{54312E29-D070-4375-81D2-D0B01E716AF2}"/>
    <dgm:cxn modelId="{42915827-697F-4463-B90B-6E2EE2BE4DD6}" srcId="{218069C2-6FE8-4949-BCBD-7B6668F51F23}" destId="{4F695511-8C74-426E-A516-9A354F69BD4D}" srcOrd="0" destOrd="0" parTransId="{39DC31BF-700C-4237-898D-46D7EBFF891A}" sibTransId="{9C09A8C6-4919-4C3D-82F0-6D84457256E5}"/>
    <dgm:cxn modelId="{ECF79493-61B3-4B7E-9271-E9C6F247F81E}" type="presOf" srcId="{0070EAC8-3021-4705-9A3C-74D05963A04D}" destId="{D5F85EE0-26D3-482C-9D76-55B018734272}" srcOrd="0" destOrd="0" presId="urn:microsoft.com/office/officeart/2011/layout/TabList"/>
    <dgm:cxn modelId="{BD257371-6B5E-4AF8-AE3B-2DC786200756}" type="presParOf" srcId="{C5634618-1EB0-46E0-A612-AF5A80F94976}" destId="{90AF48C9-081B-4261-B20D-A75EDA0058E0}" srcOrd="0" destOrd="0" presId="urn:microsoft.com/office/officeart/2011/layout/TabList"/>
    <dgm:cxn modelId="{46871E38-F3EA-4A36-A4B7-5B3C4052F68B}" type="presParOf" srcId="{90AF48C9-081B-4261-B20D-A75EDA0058E0}" destId="{0D520074-3908-44AE-A74B-BE8AE9B6D517}" srcOrd="0" destOrd="0" presId="urn:microsoft.com/office/officeart/2011/layout/TabList"/>
    <dgm:cxn modelId="{304F52F2-1257-404D-921A-4A7529462E41}" type="presParOf" srcId="{90AF48C9-081B-4261-B20D-A75EDA0058E0}" destId="{46198C8C-DCBB-4C1D-BA0D-166A43F0F686}" srcOrd="1" destOrd="0" presId="urn:microsoft.com/office/officeart/2011/layout/TabList"/>
    <dgm:cxn modelId="{9266CBBC-5CFA-4F6E-BDD4-EFEA7525DE2F}" type="presParOf" srcId="{90AF48C9-081B-4261-B20D-A75EDA0058E0}" destId="{3FA595B1-FB30-446C-B555-77EB46B4F3CC}" srcOrd="2" destOrd="0" presId="urn:microsoft.com/office/officeart/2011/layout/TabList"/>
    <dgm:cxn modelId="{9562AE3E-DC10-4C4B-950A-9B6CF6DBBFC7}" type="presParOf" srcId="{C5634618-1EB0-46E0-A612-AF5A80F94976}" destId="{2881045D-A13A-4006-BCAE-8C0E07D5E542}" srcOrd="1" destOrd="0" presId="urn:microsoft.com/office/officeart/2011/layout/TabList"/>
    <dgm:cxn modelId="{E578F9C3-CCB6-4622-86BA-A34ACCDA0F9A}" type="presParOf" srcId="{C5634618-1EB0-46E0-A612-AF5A80F94976}" destId="{64559615-19C5-4806-9CA0-734031422A8B}" srcOrd="2" destOrd="0" presId="urn:microsoft.com/office/officeart/2011/layout/TabList"/>
    <dgm:cxn modelId="{96521FA1-6EE5-475B-86D6-37741F6F8AED}" type="presParOf" srcId="{64559615-19C5-4806-9CA0-734031422A8B}" destId="{D5C93E7B-65E8-44CC-9862-A8FC04863D2F}" srcOrd="0" destOrd="0" presId="urn:microsoft.com/office/officeart/2011/layout/TabList"/>
    <dgm:cxn modelId="{5B33F6F0-9D10-4D4C-9195-8B280DC9843B}" type="presParOf" srcId="{64559615-19C5-4806-9CA0-734031422A8B}" destId="{51457EB1-8DCF-4122-A132-2C60102580BA}" srcOrd="1" destOrd="0" presId="urn:microsoft.com/office/officeart/2011/layout/TabList"/>
    <dgm:cxn modelId="{6952447D-F8BB-4389-A8EC-A15A21A171BD}" type="presParOf" srcId="{64559615-19C5-4806-9CA0-734031422A8B}" destId="{ED11D384-4CB0-4561-B821-2012FDEC60F2}" srcOrd="2" destOrd="0" presId="urn:microsoft.com/office/officeart/2011/layout/TabList"/>
    <dgm:cxn modelId="{4B3AA4AC-F393-498D-8998-E2E89F4B7C14}" type="presParOf" srcId="{C5634618-1EB0-46E0-A612-AF5A80F94976}" destId="{5F302CCB-6E02-433E-ABFB-47D021B71023}" srcOrd="3" destOrd="0" presId="urn:microsoft.com/office/officeart/2011/layout/TabList"/>
    <dgm:cxn modelId="{51448D4A-C5BA-42EF-A314-A38E6338DCEE}" type="presParOf" srcId="{C5634618-1EB0-46E0-A612-AF5A80F94976}" destId="{30BE96C1-39AD-4B4C-9366-B33F4AB49836}" srcOrd="4" destOrd="0" presId="urn:microsoft.com/office/officeart/2011/layout/TabList"/>
    <dgm:cxn modelId="{0EF91AFD-D1B5-4FCF-B065-85514008CD08}" type="presParOf" srcId="{30BE96C1-39AD-4B4C-9366-B33F4AB49836}" destId="{3F113BC1-5734-4BBA-B8A5-4E3CB9DBB37D}" srcOrd="0" destOrd="0" presId="urn:microsoft.com/office/officeart/2011/layout/TabList"/>
    <dgm:cxn modelId="{8A770DBE-22C6-443C-8F0F-364997FC8C1B}" type="presParOf" srcId="{30BE96C1-39AD-4B4C-9366-B33F4AB49836}" destId="{D5F85EE0-26D3-482C-9D76-55B018734272}" srcOrd="1" destOrd="0" presId="urn:microsoft.com/office/officeart/2011/layout/TabList"/>
    <dgm:cxn modelId="{A73FE75D-CEB3-480C-B616-2E8A36C57F56}" type="presParOf" srcId="{30BE96C1-39AD-4B4C-9366-B33F4AB49836}" destId="{44B7B36F-5496-4119-B86C-E26FC596D36E}" srcOrd="2" destOrd="0" presId="urn:microsoft.com/office/officeart/2011/layout/TabList"/>
    <dgm:cxn modelId="{ACD5CB67-344A-42D8-A30F-CADC4BB82BCF}" type="presParOf" srcId="{C5634618-1EB0-46E0-A612-AF5A80F94976}" destId="{D711FF0A-03E7-42D2-8E8A-9ED074D3B46B}" srcOrd="5" destOrd="0" presId="urn:microsoft.com/office/officeart/2011/layout/TabList"/>
    <dgm:cxn modelId="{F5713234-94F4-4C07-ADFB-A4D20CFB41D3}" type="presParOf" srcId="{C5634618-1EB0-46E0-A612-AF5A80F94976}" destId="{983F558C-0A4D-4099-924E-E3F394167650}" srcOrd="6" destOrd="0" presId="urn:microsoft.com/office/officeart/2011/layout/TabList"/>
    <dgm:cxn modelId="{1365F648-6793-40FC-BE6C-9F1D6D7A4FA1}" type="presParOf" srcId="{983F558C-0A4D-4099-924E-E3F394167650}" destId="{DDB26F72-3BDC-404F-8081-4392D89A0293}" srcOrd="0" destOrd="0" presId="urn:microsoft.com/office/officeart/2011/layout/TabList"/>
    <dgm:cxn modelId="{C143B3BE-6230-4BF5-ADF3-7A44FF994973}" type="presParOf" srcId="{983F558C-0A4D-4099-924E-E3F394167650}" destId="{019434BE-B42B-4887-8A42-0F24AFDAA08D}" srcOrd="1" destOrd="0" presId="urn:microsoft.com/office/officeart/2011/layout/TabList"/>
    <dgm:cxn modelId="{B1EEA205-850B-4758-A0AC-B55ECC831BA7}" type="presParOf" srcId="{983F558C-0A4D-4099-924E-E3F394167650}" destId="{D8C19FD8-778B-41FB-AEC3-D8BA2A43E505}" srcOrd="2" destOrd="0" presId="urn:microsoft.com/office/officeart/2011/layout/TabList"/>
    <dgm:cxn modelId="{E2829714-EBC6-48AD-A49D-F433E5BE876F}" type="presParOf" srcId="{C5634618-1EB0-46E0-A612-AF5A80F94976}" destId="{97FAFEAD-5A02-4015-8A91-54719E6DE136}" srcOrd="7" destOrd="0" presId="urn:microsoft.com/office/officeart/2011/layout/TabList"/>
    <dgm:cxn modelId="{7CF99FD2-BA14-4396-9389-922ECCC864DB}" type="presParOf" srcId="{C5634618-1EB0-46E0-A612-AF5A80F94976}" destId="{22EE7E6A-1E5E-4C53-860F-CDE8134675DB}" srcOrd="8" destOrd="0" presId="urn:microsoft.com/office/officeart/2011/layout/TabList"/>
    <dgm:cxn modelId="{E2D6F20B-FAA9-4F24-8B75-D2629E30BDA4}" type="presParOf" srcId="{22EE7E6A-1E5E-4C53-860F-CDE8134675DB}" destId="{F7BCD542-D7AD-4E3B-850E-078D3AB6856C}" srcOrd="0" destOrd="0" presId="urn:microsoft.com/office/officeart/2011/layout/TabList"/>
    <dgm:cxn modelId="{BCDC82A0-3A43-4D66-B55E-BBEA3C57DB95}" type="presParOf" srcId="{22EE7E6A-1E5E-4C53-860F-CDE8134675DB}" destId="{81FF3DB8-5BEC-4040-B948-E3600038C0B9}" srcOrd="1" destOrd="0" presId="urn:microsoft.com/office/officeart/2011/layout/TabList"/>
    <dgm:cxn modelId="{30410DF4-050C-482D-944C-E18C14BC6159}" type="presParOf" srcId="{22EE7E6A-1E5E-4C53-860F-CDE8134675DB}" destId="{BE43BCA3-298A-4823-B189-6A3D2A31ACCA}" srcOrd="2" destOrd="0" presId="urn:microsoft.com/office/officeart/2011/layout/TabList"/>
    <dgm:cxn modelId="{FA209F67-C5FE-483B-A7BE-01472AB75AA6}" type="presParOf" srcId="{C5634618-1EB0-46E0-A612-AF5A80F94976}" destId="{075B5CE9-BF5C-4077-AE46-4948888D6458}" srcOrd="9" destOrd="0" presId="urn:microsoft.com/office/officeart/2011/layout/TabList"/>
    <dgm:cxn modelId="{A8FF7C68-EAAF-4CC2-9642-D0FCF6EE4CD3}" type="presParOf" srcId="{C5634618-1EB0-46E0-A612-AF5A80F94976}" destId="{92508B38-F3BD-4481-B11C-4F4797B95613}" srcOrd="10" destOrd="0" presId="urn:microsoft.com/office/officeart/2011/layout/TabList"/>
    <dgm:cxn modelId="{17E54A40-8AC8-40E0-99C3-4473176FF3B5}" type="presParOf" srcId="{92508B38-F3BD-4481-B11C-4F4797B95613}" destId="{3F8D1BC5-EEC8-447D-9620-373EEE1C470A}" srcOrd="0" destOrd="0" presId="urn:microsoft.com/office/officeart/2011/layout/TabList"/>
    <dgm:cxn modelId="{6634F782-AC7C-4BCC-8F3C-6440B606337C}" type="presParOf" srcId="{92508B38-F3BD-4481-B11C-4F4797B95613}" destId="{4A901F8D-C520-4154-A00E-AC922ACAF39E}" srcOrd="1" destOrd="0" presId="urn:microsoft.com/office/officeart/2011/layout/TabList"/>
    <dgm:cxn modelId="{DE93CAA9-3987-482E-B48E-74CC84E781CD}" type="presParOf" srcId="{92508B38-F3BD-4481-B11C-4F4797B95613}" destId="{8C196E82-5315-4D88-AFDE-F00A2B1100C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B148-2FCB-44C2-8D7F-D9895306ED41}">
      <dsp:nvSpPr>
        <dsp:cNvPr id="0" name=""/>
        <dsp:cNvSpPr/>
      </dsp:nvSpPr>
      <dsp:spPr>
        <a:xfrm>
          <a:off x="0" y="112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en-US" sz="1800" b="0" i="0" u="none" strike="noStrike" kern="1200" cap="none" spc="0" normalizeH="0" baseline="0" noProof="0" dirty="0" smtClean="0">
              <a:ln>
                <a:noFill/>
              </a:ln>
              <a:solidFill>
                <a:schemeClr val="tx1"/>
              </a:solidFill>
              <a:effectLst/>
              <a:uLnTx/>
              <a:uFillTx/>
              <a:latin typeface="Arial"/>
              <a:ea typeface="+mn-ea"/>
              <a:cs typeface="+mn-cs"/>
            </a:rPr>
            <a:t>Understand</a:t>
          </a:r>
          <a:r>
            <a:rPr kumimoji="0" lang="en-US" sz="1800" b="0" i="0" u="none" strike="noStrike" kern="1200" cap="none" spc="0" normalizeH="0" noProof="0" dirty="0" smtClean="0">
              <a:ln>
                <a:noFill/>
              </a:ln>
              <a:solidFill>
                <a:schemeClr val="tx1"/>
              </a:solidFill>
              <a:effectLst/>
              <a:uLnTx/>
              <a:uFillTx/>
              <a:latin typeface="Arial"/>
              <a:ea typeface="+mn-ea"/>
              <a:cs typeface="+mn-cs"/>
            </a:rPr>
            <a:t> the definitions for each process</a:t>
          </a:r>
          <a:endParaRPr lang="en-US" sz="1800" kern="1200" dirty="0">
            <a:solidFill>
              <a:schemeClr val="tx1"/>
            </a:solidFill>
          </a:endParaRPr>
        </a:p>
      </dsp:txBody>
      <dsp:txXfrm>
        <a:off x="33983" y="35108"/>
        <a:ext cx="10572094" cy="628183"/>
      </dsp:txXfrm>
    </dsp:sp>
    <dsp:sp modelId="{D802F253-AC26-4ED8-A67B-FC879C94E02C}">
      <dsp:nvSpPr>
        <dsp:cNvPr id="0" name=""/>
        <dsp:cNvSpPr/>
      </dsp:nvSpPr>
      <dsp:spPr>
        <a:xfrm>
          <a:off x="0" y="79807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how to navigate through UCPath</a:t>
          </a:r>
        </a:p>
      </dsp:txBody>
      <dsp:txXfrm>
        <a:off x="33983" y="832058"/>
        <a:ext cx="10572094" cy="628183"/>
      </dsp:txXfrm>
    </dsp:sp>
    <dsp:sp modelId="{AA258087-7865-4FEE-84DD-C06883E67977}">
      <dsp:nvSpPr>
        <dsp:cNvPr id="0" name=""/>
        <dsp:cNvSpPr/>
      </dsp:nvSpPr>
      <dsp:spPr>
        <a:xfrm>
          <a:off x="0" y="159502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how each of the hand-offs work in each process and the roles and responsibilities of the Transactional Unit, Shared Services Center and the Central Office(s). </a:t>
          </a:r>
        </a:p>
      </dsp:txBody>
      <dsp:txXfrm>
        <a:off x="33983" y="1629008"/>
        <a:ext cx="10572094" cy="628183"/>
      </dsp:txXfrm>
    </dsp:sp>
    <dsp:sp modelId="{B986B66C-CE35-4403-A0FA-9B7C30C1D106}">
      <dsp:nvSpPr>
        <dsp:cNvPr id="0" name=""/>
        <dsp:cNvSpPr/>
      </dsp:nvSpPr>
      <dsp:spPr>
        <a:xfrm>
          <a:off x="0" y="239197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the policy implications of each process </a:t>
          </a:r>
        </a:p>
      </dsp:txBody>
      <dsp:txXfrm>
        <a:off x="33983" y="2425958"/>
        <a:ext cx="10572094" cy="628183"/>
      </dsp:txXfrm>
    </dsp:sp>
    <dsp:sp modelId="{259E65A6-C4E9-4E35-A976-D8DFF91B4189}">
      <dsp:nvSpPr>
        <dsp:cNvPr id="0" name=""/>
        <dsp:cNvSpPr/>
      </dsp:nvSpPr>
      <dsp:spPr>
        <a:xfrm>
          <a:off x="0" y="318892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the key things to remember from each process</a:t>
          </a:r>
          <a:endParaRPr kumimoji="0" lang="en-US" sz="1800" b="0" i="0" u="none" strike="noStrike" kern="1200" cap="none" spc="0" normalizeH="0" noProof="0" dirty="0" smtClean="0">
            <a:ln>
              <a:noFill/>
            </a:ln>
            <a:solidFill>
              <a:schemeClr val="tx1"/>
            </a:solidFill>
            <a:effectLst/>
            <a:uLnTx/>
            <a:uFillTx/>
            <a:latin typeface="Arial"/>
            <a:ea typeface="+mn-ea"/>
            <a:cs typeface="+mn-cs"/>
          </a:endParaRPr>
        </a:p>
      </dsp:txBody>
      <dsp:txXfrm>
        <a:off x="33983" y="3222908"/>
        <a:ext cx="10572094" cy="628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DCFE-D98A-4A49-B06E-2113221660D1}">
      <dsp:nvSpPr>
        <dsp:cNvPr id="0" name=""/>
        <dsp:cNvSpPr/>
      </dsp:nvSpPr>
      <dsp:spPr>
        <a:xfrm>
          <a:off x="0" y="1119694"/>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Recognize and define key UCPath terms and acronyms</a:t>
          </a:r>
          <a:endParaRPr lang="en-US" sz="2000" kern="1200" dirty="0">
            <a:solidFill>
              <a:schemeClr val="tx1"/>
            </a:solidFill>
          </a:endParaRPr>
        </a:p>
      </dsp:txBody>
      <dsp:txXfrm>
        <a:off x="31946" y="1151640"/>
        <a:ext cx="9381000" cy="590527"/>
      </dsp:txXfrm>
    </dsp:sp>
    <dsp:sp modelId="{AC04029B-BECE-4E3C-9E31-6402017BD416}">
      <dsp:nvSpPr>
        <dsp:cNvPr id="0" name=""/>
        <dsp:cNvSpPr/>
      </dsp:nvSpPr>
      <dsp:spPr>
        <a:xfrm>
          <a:off x="0" y="1961314"/>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Describe Approval Workflow Engine in UCPath </a:t>
          </a:r>
        </a:p>
      </dsp:txBody>
      <dsp:txXfrm>
        <a:off x="31946" y="1993260"/>
        <a:ext cx="9381000" cy="590527"/>
      </dsp:txXfrm>
    </dsp:sp>
    <dsp:sp modelId="{FFC3FC24-CF88-479A-91C0-2433C9C0B52F}">
      <dsp:nvSpPr>
        <dsp:cNvPr id="0" name=""/>
        <dsp:cNvSpPr/>
      </dsp:nvSpPr>
      <dsp:spPr>
        <a:xfrm>
          <a:off x="0" y="2802933"/>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Learn how to view comments and clone a template transaction </a:t>
          </a:r>
        </a:p>
      </dsp:txBody>
      <dsp:txXfrm>
        <a:off x="31946" y="2834879"/>
        <a:ext cx="9381000" cy="590527"/>
      </dsp:txXfrm>
    </dsp:sp>
    <dsp:sp modelId="{BAB01FF2-6C87-4DF2-983C-6260EEC78C49}">
      <dsp:nvSpPr>
        <dsp:cNvPr id="0" name=""/>
        <dsp:cNvSpPr/>
      </dsp:nvSpPr>
      <dsp:spPr>
        <a:xfrm>
          <a:off x="0" y="3644552"/>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Describe how the WFA Overview and Employee Lifecycle work</a:t>
          </a:r>
          <a:endParaRPr kumimoji="0" lang="en-US" sz="2000" b="0" i="0" u="none" strike="noStrike" kern="1200" cap="none" spc="0" normalizeH="0" baseline="0" noProof="0" dirty="0" smtClean="0">
            <a:ln>
              <a:noFill/>
            </a:ln>
            <a:solidFill>
              <a:schemeClr val="tx1"/>
            </a:solidFill>
            <a:effectLst/>
            <a:uLnTx/>
            <a:uFillTx/>
            <a:latin typeface="Arial"/>
          </a:endParaRPr>
        </a:p>
      </dsp:txBody>
      <dsp:txXfrm>
        <a:off x="31946" y="3676498"/>
        <a:ext cx="9381000" cy="590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89405-A577-49D8-8BA5-4322E1C19031}">
      <dsp:nvSpPr>
        <dsp:cNvPr id="0" name=""/>
        <dsp:cNvSpPr/>
      </dsp:nvSpPr>
      <dsp:spPr>
        <a:xfrm>
          <a:off x="0" y="242545"/>
          <a:ext cx="9257324"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(AWE) systematically routes transactions in UCPath to designated roles (example Initiator) for approval at UCR. Once these UCR approvals are complete, transactions are either routed to the UCPath Center for finalization</a:t>
          </a:r>
          <a:endParaRPr lang="en-US" sz="1400" kern="1200" dirty="0">
            <a:solidFill>
              <a:schemeClr val="tx1"/>
            </a:solidFill>
          </a:endParaRPr>
        </a:p>
      </dsp:txBody>
      <dsp:txXfrm>
        <a:off x="0" y="242545"/>
        <a:ext cx="9257324" cy="968625"/>
      </dsp:txXfrm>
    </dsp:sp>
    <dsp:sp modelId="{AE2E4614-B03B-4DF0-B28F-C335A4C0E50F}">
      <dsp:nvSpPr>
        <dsp:cNvPr id="0" name=""/>
        <dsp:cNvSpPr/>
      </dsp:nvSpPr>
      <dsp:spPr>
        <a:xfrm>
          <a:off x="462866" y="21145"/>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Approval Workflow Engine</a:t>
          </a:r>
          <a:endParaRPr lang="en-US" sz="1600" kern="1200" dirty="0"/>
        </a:p>
      </dsp:txBody>
      <dsp:txXfrm>
        <a:off x="484482" y="42761"/>
        <a:ext cx="6436894" cy="399568"/>
      </dsp:txXfrm>
    </dsp:sp>
    <dsp:sp modelId="{8EA746FA-3005-4888-B09F-81A70BE14ECC}">
      <dsp:nvSpPr>
        <dsp:cNvPr id="0" name=""/>
        <dsp:cNvSpPr/>
      </dsp:nvSpPr>
      <dsp:spPr>
        <a:xfrm>
          <a:off x="0" y="1513570"/>
          <a:ext cx="9257324" cy="602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Defines a type of earning </a:t>
          </a:r>
        </a:p>
      </dsp:txBody>
      <dsp:txXfrm>
        <a:off x="0" y="1513570"/>
        <a:ext cx="9257324" cy="602437"/>
      </dsp:txXfrm>
    </dsp:sp>
    <dsp:sp modelId="{10618273-F847-4CB7-A649-E7C3A6B1974C}">
      <dsp:nvSpPr>
        <dsp:cNvPr id="0" name=""/>
        <dsp:cNvSpPr/>
      </dsp:nvSpPr>
      <dsp:spPr>
        <a:xfrm>
          <a:off x="462866" y="1292171"/>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Earn code</a:t>
          </a:r>
          <a:endParaRPr lang="en-US" sz="1600" kern="1200" dirty="0" smtClean="0"/>
        </a:p>
      </dsp:txBody>
      <dsp:txXfrm>
        <a:off x="484482" y="1313787"/>
        <a:ext cx="6436894" cy="399568"/>
      </dsp:txXfrm>
    </dsp:sp>
    <dsp:sp modelId="{9075EE18-1DC6-46B3-8BB4-EDF5550008B1}">
      <dsp:nvSpPr>
        <dsp:cNvPr id="0" name=""/>
        <dsp:cNvSpPr/>
      </dsp:nvSpPr>
      <dsp:spPr>
        <a:xfrm>
          <a:off x="0" y="2418408"/>
          <a:ext cx="9257324"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Date on which the associated information takes effect. The information is in effect until a new entry is made with a more current effective date. We do not have “stop dates” on effective dated data. The Effective Date usually defaults to the system's current date.</a:t>
          </a:r>
        </a:p>
      </dsp:txBody>
      <dsp:txXfrm>
        <a:off x="0" y="2418408"/>
        <a:ext cx="9257324" cy="968625"/>
      </dsp:txXfrm>
    </dsp:sp>
    <dsp:sp modelId="{AF80F6D8-DB17-48CD-8B05-4277B17CD4B3}">
      <dsp:nvSpPr>
        <dsp:cNvPr id="0" name=""/>
        <dsp:cNvSpPr/>
      </dsp:nvSpPr>
      <dsp:spPr>
        <a:xfrm>
          <a:off x="462866" y="2197008"/>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Date</a:t>
          </a:r>
          <a:endParaRPr lang="en-US" sz="1600" kern="1200" dirty="0" smtClean="0"/>
        </a:p>
      </dsp:txBody>
      <dsp:txXfrm>
        <a:off x="484482" y="2218624"/>
        <a:ext cx="6436894" cy="399568"/>
      </dsp:txXfrm>
    </dsp:sp>
    <dsp:sp modelId="{311FB01E-03AB-4AB2-BF1E-BE26C3360233}">
      <dsp:nvSpPr>
        <dsp:cNvPr id="0" name=""/>
        <dsp:cNvSpPr/>
      </dsp:nvSpPr>
      <dsp:spPr>
        <a:xfrm>
          <a:off x="0" y="3689433"/>
          <a:ext cx="9257324" cy="803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rPr>
            <a:t>UC P</a:t>
          </a:r>
          <a:r>
            <a:rPr lang="en-US" sz="1400" kern="1200" dirty="0" smtClean="0">
              <a:solidFill>
                <a:schemeClr val="tx1"/>
              </a:solidFill>
            </a:rPr>
            <a:t>ayroll, </a:t>
          </a:r>
          <a:r>
            <a:rPr lang="en-US" sz="1400" b="1" kern="1200" dirty="0" smtClean="0">
              <a:solidFill>
                <a:schemeClr val="tx1"/>
              </a:solidFill>
            </a:rPr>
            <a:t>A</a:t>
          </a:r>
          <a:r>
            <a:rPr lang="en-US" sz="1400" kern="1200" dirty="0" smtClean="0">
              <a:solidFill>
                <a:schemeClr val="tx1"/>
              </a:solidFill>
            </a:rPr>
            <a:t>cademic Personnel, </a:t>
          </a:r>
          <a:r>
            <a:rPr lang="en-US" sz="1400" b="1" kern="1200" dirty="0" smtClean="0">
              <a:solidFill>
                <a:schemeClr val="tx1"/>
              </a:solidFill>
            </a:rPr>
            <a:t>T</a:t>
          </a:r>
          <a:r>
            <a:rPr lang="en-US" sz="1400" kern="1200" dirty="0" smtClean="0">
              <a:solidFill>
                <a:schemeClr val="tx1"/>
              </a:solidFill>
            </a:rPr>
            <a:t>imekeeping and </a:t>
          </a:r>
          <a:r>
            <a:rPr lang="en-US" sz="1400" b="1" kern="1200" dirty="0" smtClean="0">
              <a:solidFill>
                <a:schemeClr val="tx1"/>
              </a:solidFill>
            </a:rPr>
            <a:t>H</a:t>
          </a:r>
          <a:r>
            <a:rPr lang="en-US" sz="1400" kern="1200" dirty="0" smtClean="0">
              <a:solidFill>
                <a:schemeClr val="tx1"/>
              </a:solidFill>
            </a:rPr>
            <a:t>R: A UC-Wide Initiative, coordinated by UC Office of the President</a:t>
          </a:r>
          <a:endParaRPr lang="en-US" sz="1400" kern="1200" dirty="0">
            <a:solidFill>
              <a:schemeClr val="tx1"/>
            </a:solidFill>
          </a:endParaRPr>
        </a:p>
      </dsp:txBody>
      <dsp:txXfrm>
        <a:off x="0" y="3689433"/>
        <a:ext cx="9257324" cy="803250"/>
      </dsp:txXfrm>
    </dsp:sp>
    <dsp:sp modelId="{E3BC0370-B5C9-4210-9C8A-A946D753EB02}">
      <dsp:nvSpPr>
        <dsp:cNvPr id="0" name=""/>
        <dsp:cNvSpPr/>
      </dsp:nvSpPr>
      <dsp:spPr>
        <a:xfrm>
          <a:off x="462866" y="3468033"/>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UCPath</a:t>
          </a:r>
          <a:endParaRPr lang="en-US" sz="1600" kern="1200" dirty="0"/>
        </a:p>
      </dsp:txBody>
      <dsp:txXfrm>
        <a:off x="484482" y="3489649"/>
        <a:ext cx="6436894" cy="399568"/>
      </dsp:txXfrm>
    </dsp:sp>
    <dsp:sp modelId="{F4C270F5-B2C8-4E86-9439-3E466A01CD00}">
      <dsp:nvSpPr>
        <dsp:cNvPr id="0" name=""/>
        <dsp:cNvSpPr/>
      </dsp:nvSpPr>
      <dsp:spPr>
        <a:xfrm>
          <a:off x="0" y="4795083"/>
          <a:ext cx="9257324" cy="602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Effective sequence indicated in what order the data was input or changes on a particular date. </a:t>
          </a:r>
        </a:p>
      </dsp:txBody>
      <dsp:txXfrm>
        <a:off x="0" y="4795083"/>
        <a:ext cx="9257324" cy="602437"/>
      </dsp:txXfrm>
    </dsp:sp>
    <dsp:sp modelId="{78B122D4-5C86-4B38-9809-6A98B1E106F0}">
      <dsp:nvSpPr>
        <dsp:cNvPr id="0" name=""/>
        <dsp:cNvSpPr/>
      </dsp:nvSpPr>
      <dsp:spPr>
        <a:xfrm>
          <a:off x="462866" y="4573683"/>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Sequence</a:t>
          </a:r>
        </a:p>
      </dsp:txBody>
      <dsp:txXfrm>
        <a:off x="484482" y="4595299"/>
        <a:ext cx="6436894"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6E82-5315-4D88-AFDE-F00A2B1100CC}">
      <dsp:nvSpPr>
        <dsp:cNvPr id="0" name=""/>
        <dsp:cNvSpPr/>
      </dsp:nvSpPr>
      <dsp:spPr>
        <a:xfrm>
          <a:off x="0" y="4791118"/>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3BCA3-298A-4823-B189-6A3D2A31ACCA}">
      <dsp:nvSpPr>
        <dsp:cNvPr id="0" name=""/>
        <dsp:cNvSpPr/>
      </dsp:nvSpPr>
      <dsp:spPr>
        <a:xfrm>
          <a:off x="0" y="3986267"/>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19FD8-778B-41FB-AEC3-D8BA2A43E505}">
      <dsp:nvSpPr>
        <dsp:cNvPr id="0" name=""/>
        <dsp:cNvSpPr/>
      </dsp:nvSpPr>
      <dsp:spPr>
        <a:xfrm>
          <a:off x="0" y="3181416"/>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B7B36F-5496-4119-B86C-E26FC596D36E}">
      <dsp:nvSpPr>
        <dsp:cNvPr id="0" name=""/>
        <dsp:cNvSpPr/>
      </dsp:nvSpPr>
      <dsp:spPr>
        <a:xfrm>
          <a:off x="0" y="2376564"/>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1D384-4CB0-4561-B821-2012FDEC60F2}">
      <dsp:nvSpPr>
        <dsp:cNvPr id="0" name=""/>
        <dsp:cNvSpPr/>
      </dsp:nvSpPr>
      <dsp:spPr>
        <a:xfrm>
          <a:off x="0" y="1571713"/>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595B1-FB30-446C-B555-77EB46B4F3CC}">
      <dsp:nvSpPr>
        <dsp:cNvPr id="0" name=""/>
        <dsp:cNvSpPr/>
      </dsp:nvSpPr>
      <dsp:spPr>
        <a:xfrm>
          <a:off x="0" y="766862"/>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20074-3908-44AE-A74B-BE8AE9B6D517}">
      <dsp:nvSpPr>
        <dsp:cNvPr id="0" name=""/>
        <dsp:cNvSpPr/>
      </dsp:nvSpPr>
      <dsp:spPr>
        <a:xfrm>
          <a:off x="2792567" y="337"/>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Initial UCPath Payroll process that calculates paycheck data based on inputs (i.e. interface files, data changes, etc.) from upstream processes and configuration.</a:t>
          </a:r>
          <a:endParaRPr lang="en-US" sz="1600" kern="1200" dirty="0"/>
        </a:p>
      </dsp:txBody>
      <dsp:txXfrm>
        <a:off x="2792567" y="337"/>
        <a:ext cx="7948076" cy="766525"/>
      </dsp:txXfrm>
    </dsp:sp>
    <dsp:sp modelId="{46198C8C-DCBB-4C1D-BA0D-166A43F0F686}">
      <dsp:nvSpPr>
        <dsp:cNvPr id="0" name=""/>
        <dsp:cNvSpPr/>
      </dsp:nvSpPr>
      <dsp:spPr>
        <a:xfrm>
          <a:off x="0" y="70018"/>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Calculation</a:t>
          </a:r>
          <a:endParaRPr lang="en-US" sz="1600" kern="1200" dirty="0"/>
        </a:p>
      </dsp:txBody>
      <dsp:txXfrm>
        <a:off x="30621" y="100639"/>
        <a:ext cx="2731325" cy="596542"/>
      </dsp:txXfrm>
    </dsp:sp>
    <dsp:sp modelId="{D5C93E7B-65E8-44CC-9862-A8FC04863D2F}">
      <dsp:nvSpPr>
        <dsp:cNvPr id="0" name=""/>
        <dsp:cNvSpPr/>
      </dsp:nvSpPr>
      <dsp:spPr>
        <a:xfrm>
          <a:off x="2792567" y="805188"/>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115888" algn="l" defTabSz="711200">
            <a:lnSpc>
              <a:spcPct val="90000"/>
            </a:lnSpc>
            <a:spcBef>
              <a:spcPct val="0"/>
            </a:spcBef>
            <a:spcAft>
              <a:spcPct val="35000"/>
            </a:spcAft>
          </a:pPr>
          <a:r>
            <a:rPr lang="en-US" sz="1600" kern="1200" dirty="0" smtClean="0"/>
            <a:t>Delivered process that finalizes paycheck data.</a:t>
          </a:r>
          <a:endParaRPr lang="en-US" sz="1600" kern="1200" dirty="0"/>
        </a:p>
      </dsp:txBody>
      <dsp:txXfrm>
        <a:off x="2792567" y="805188"/>
        <a:ext cx="7948076" cy="766525"/>
      </dsp:txXfrm>
    </dsp:sp>
    <dsp:sp modelId="{51457EB1-8DCF-4122-A132-2C60102580BA}">
      <dsp:nvSpPr>
        <dsp:cNvPr id="0" name=""/>
        <dsp:cNvSpPr/>
      </dsp:nvSpPr>
      <dsp:spPr>
        <a:xfrm>
          <a:off x="0" y="874869"/>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Confirm</a:t>
          </a:r>
          <a:endParaRPr lang="en-US" sz="1600" kern="1200" dirty="0"/>
        </a:p>
      </dsp:txBody>
      <dsp:txXfrm>
        <a:off x="30621" y="905490"/>
        <a:ext cx="2731325" cy="596542"/>
      </dsp:txXfrm>
    </dsp:sp>
    <dsp:sp modelId="{3F113BC1-5734-4BBA-B8A5-4E3CB9DBB37D}">
      <dsp:nvSpPr>
        <dsp:cNvPr id="0" name=""/>
        <dsp:cNvSpPr/>
      </dsp:nvSpPr>
      <dsp:spPr>
        <a:xfrm>
          <a:off x="2792567" y="1610039"/>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A series of processes that update the Absence Management components of payroll transactions.</a:t>
          </a:r>
          <a:endParaRPr lang="en-US" sz="1600" kern="1200" dirty="0"/>
        </a:p>
      </dsp:txBody>
      <dsp:txXfrm>
        <a:off x="2792567" y="1610039"/>
        <a:ext cx="7948076" cy="766525"/>
      </dsp:txXfrm>
    </dsp:sp>
    <dsp:sp modelId="{D5F85EE0-26D3-482C-9D76-55B018734272}">
      <dsp:nvSpPr>
        <dsp:cNvPr id="0" name=""/>
        <dsp:cNvSpPr/>
      </dsp:nvSpPr>
      <dsp:spPr>
        <a:xfrm>
          <a:off x="0" y="1679720"/>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AM Post Confirm</a:t>
          </a:r>
          <a:endParaRPr lang="en-US" sz="1600" kern="1200" dirty="0"/>
        </a:p>
      </dsp:txBody>
      <dsp:txXfrm>
        <a:off x="30621" y="1710341"/>
        <a:ext cx="2731325" cy="596542"/>
      </dsp:txXfrm>
    </dsp:sp>
    <dsp:sp modelId="{DDB26F72-3BDC-404F-8081-4392D89A0293}">
      <dsp:nvSpPr>
        <dsp:cNvPr id="0" name=""/>
        <dsp:cNvSpPr/>
      </dsp:nvSpPr>
      <dsp:spPr>
        <a:xfrm>
          <a:off x="2792567" y="2414891"/>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A series of processes that update the general ledger to reflect payroll transactions that have been processed.</a:t>
          </a:r>
          <a:endParaRPr lang="en-US" sz="1600" kern="1200" dirty="0"/>
        </a:p>
      </dsp:txBody>
      <dsp:txXfrm>
        <a:off x="2792567" y="2414891"/>
        <a:ext cx="7948076" cy="766525"/>
      </dsp:txXfrm>
    </dsp:sp>
    <dsp:sp modelId="{019434BE-B42B-4887-8A42-0F24AFDAA08D}">
      <dsp:nvSpPr>
        <dsp:cNvPr id="0" name=""/>
        <dsp:cNvSpPr/>
      </dsp:nvSpPr>
      <dsp:spPr>
        <a:xfrm>
          <a:off x="0" y="2484572"/>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GL Post Confirm</a:t>
          </a:r>
          <a:endParaRPr lang="en-US" sz="1600" kern="1200" dirty="0"/>
        </a:p>
      </dsp:txBody>
      <dsp:txXfrm>
        <a:off x="30621" y="2515193"/>
        <a:ext cx="2731325" cy="596542"/>
      </dsp:txXfrm>
    </dsp:sp>
    <dsp:sp modelId="{F7BCD542-D7AD-4E3B-850E-078D3AB6856C}">
      <dsp:nvSpPr>
        <dsp:cNvPr id="0" name=""/>
        <dsp:cNvSpPr/>
      </dsp:nvSpPr>
      <dsp:spPr>
        <a:xfrm>
          <a:off x="2792567" y="3219742"/>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Date on Payroll calendar when earnings statements are accessible to employees in the UCPath portal.</a:t>
          </a:r>
          <a:endParaRPr lang="en-US" sz="1600" kern="1200" dirty="0"/>
        </a:p>
      </dsp:txBody>
      <dsp:txXfrm>
        <a:off x="2792567" y="3219742"/>
        <a:ext cx="7948076" cy="766525"/>
      </dsp:txXfrm>
    </dsp:sp>
    <dsp:sp modelId="{81FF3DB8-5BEC-4040-B948-E3600038C0B9}">
      <dsp:nvSpPr>
        <dsp:cNvPr id="0" name=""/>
        <dsp:cNvSpPr/>
      </dsp:nvSpPr>
      <dsp:spPr>
        <a:xfrm>
          <a:off x="0" y="3289423"/>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Statement on UCPath</a:t>
          </a:r>
          <a:endParaRPr lang="en-US" sz="1600" kern="1200" dirty="0"/>
        </a:p>
      </dsp:txBody>
      <dsp:txXfrm>
        <a:off x="30621" y="3320044"/>
        <a:ext cx="2731325" cy="596542"/>
      </dsp:txXfrm>
    </dsp:sp>
    <dsp:sp modelId="{3F8D1BC5-EEC8-447D-9620-373EEE1C470A}">
      <dsp:nvSpPr>
        <dsp:cNvPr id="0" name=""/>
        <dsp:cNvSpPr/>
      </dsp:nvSpPr>
      <dsp:spPr>
        <a:xfrm>
          <a:off x="2792567" y="4024593"/>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Date on Payroll calendar when updated accrual balances are visible to employees in the UCPath portal.</a:t>
          </a:r>
          <a:endParaRPr lang="en-US" sz="1600" kern="1200" dirty="0"/>
        </a:p>
      </dsp:txBody>
      <dsp:txXfrm>
        <a:off x="2792567" y="4024593"/>
        <a:ext cx="7948076" cy="766525"/>
      </dsp:txXfrm>
    </dsp:sp>
    <dsp:sp modelId="{4A901F8D-C520-4154-A00E-AC922ACAF39E}">
      <dsp:nvSpPr>
        <dsp:cNvPr id="0" name=""/>
        <dsp:cNvSpPr/>
      </dsp:nvSpPr>
      <dsp:spPr>
        <a:xfrm>
          <a:off x="0" y="4094274"/>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Leave Accrual Available on UCPath</a:t>
          </a:r>
          <a:endParaRPr lang="en-US" sz="1600" kern="1200" dirty="0"/>
        </a:p>
      </dsp:txBody>
      <dsp:txXfrm>
        <a:off x="30621" y="4124895"/>
        <a:ext cx="2731325" cy="5965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7/19/2019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7/19/2019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79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30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to the next slide, engage</a:t>
            </a:r>
            <a:r>
              <a:rPr lang="en-US" baseline="0" dirty="0" smtClean="0"/>
              <a:t> the class and ask what known issues and workarounds they are already aware of.  </a:t>
            </a:r>
          </a:p>
          <a:p>
            <a:endParaRPr lang="en-US" baseline="0" dirty="0" smtClean="0"/>
          </a:p>
          <a:p>
            <a:pPr marL="171450" indent="-171450">
              <a:buFont typeface="Arial" panose="020B0604020202020204" pitchFamily="34" charset="0"/>
              <a:buChar char="•"/>
            </a:pPr>
            <a:r>
              <a:rPr lang="en-US" baseline="0" dirty="0" smtClean="0"/>
              <a:t>CWR NetID issues</a:t>
            </a:r>
          </a:p>
          <a:p>
            <a:pPr marL="171450" indent="-171450">
              <a:buFont typeface="Arial" panose="020B0604020202020204" pitchFamily="34" charset="0"/>
              <a:buChar char="•"/>
            </a:pPr>
            <a:r>
              <a:rPr lang="en-US" baseline="0" dirty="0" smtClean="0"/>
              <a:t>Next day check process ending and now using PayCard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29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112</a:t>
            </a:fld>
            <a:endParaRPr lang="en-US" dirty="0"/>
          </a:p>
        </p:txBody>
      </p:sp>
    </p:spTree>
    <p:extLst>
      <p:ext uri="{BB962C8B-B14F-4D97-AF65-F5344CB8AC3E}">
        <p14:creationId xmlns:p14="http://schemas.microsoft.com/office/powerpoint/2010/main" val="220729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32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181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10082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5312007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290543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720379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58124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27921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12754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15212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079357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100348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3240772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61187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1708383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145700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2773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0342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8252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725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25577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9339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93236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50863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3900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1271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98686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0444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099647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585103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99390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74220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294949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44390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32490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51755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893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7662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2516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5814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66533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84568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047016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690669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7/19/2019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1318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9387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554321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2751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784899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7/19/2019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391277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07226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55300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89317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17117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6480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7/19/2019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85791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467256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7/19/2019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76897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7/19/2019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7/19/2019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7/19/2019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3.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png"/><Relationship Id="rId2" Type="http://schemas.openxmlformats.org/officeDocument/2006/relationships/slideLayout" Target="../slideLayouts/slideLayout43.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3.png"/><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730" r:id="rId6"/>
    <p:sldLayoutId id="2147483680" r:id="rId7"/>
    <p:sldLayoutId id="2147483681" r:id="rId8"/>
    <p:sldLayoutId id="2147483682" r:id="rId9"/>
    <p:sldLayoutId id="2147483683" r:id="rId10"/>
    <p:sldLayoutId id="2147483684" r:id="rId11"/>
    <p:sldLayoutId id="2147483685" r:id="rId12"/>
    <p:sldLayoutId id="2147483731" r:id="rId13"/>
    <p:sldLayoutId id="2147483715"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4028358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fade/>
  </p:transition>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5686861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1005462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9363712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8" Type="http://schemas.openxmlformats.org/officeDocument/2006/relationships/hyperlink" Target="https://ucpath.ucr.edu/document/ucrto-beprocess-offboardingfinalsigned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sites/g/files/rcwecm436/files/2019-07/OFFBOARDING_Infographic_voluntarytermination.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Initiate_Voluntary_Termination_Template_Transaction.pdf" TargetMode="External"/><Relationship Id="rId5" Type="http://schemas.openxmlformats.org/officeDocument/2006/relationships/hyperlink" Target="https://fomucpathtraining.ucr.edu/Job_Aids_Pilot/Voluntary_Termination_Retirement_Template_Transactions_Action_Reason_Codes_Descriptions.pdf" TargetMode="External"/><Relationship Id="rId4" Type="http://schemas.openxmlformats.org/officeDocument/2006/relationships/hyperlink" Target="https://fomucpathtraining.ucr.edu/Pilot_Docs/Offboarding_Checklist.pdf"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5.png"/></Relationships>
</file>

<file path=ppt/slides/_rels/slide10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hyperlink" Target="https://ucrshare.ucr.edu/sites/FOM_UCPath/Pages/PD.aspx?RootFolder=/sites/FOM_UCPath/PostDeploy/Transaction%20Pilot/8%20-%20Additional%20Comp%20(E-353)%20-%20One%20Time%20Pay/Additional%20Comp%20-%20One%20Time%20Pay%20Process%20Maps&amp;FolderCTID=0x0120001A1F5F6DF353CC46BE7B38AEE07BC3CD&amp;View=%7bF3E1E8B1-51EB-4100-A3C7-C5312B151588%7d" TargetMode="External"/><Relationship Id="rId3" Type="http://schemas.openxmlformats.org/officeDocument/2006/relationships/hyperlink" Target="https://ucrshare.ucr.edu/sites/FOM_UCPath/Pages/PD.aspx?RootFolder=/sites/FOM_UCPath/PostDeploy/Transaction%20Pilot/2%20-%20On%20Behalf%20Case%20Management/On%20Behalf%20of%20Process%20Maps&amp;FolderCTID=0x0120001A1F5F6DF353CC46BE7B38AEE07BC3CD&amp;View=%7bF3E1E8B1-51EB-4100-A3C7-C5312B151588%7d" TargetMode="External"/><Relationship Id="rId7" Type="http://schemas.openxmlformats.org/officeDocument/2006/relationships/hyperlink" Target="https://ucrshare.ucr.edu/sites/FOM_UCPath/Pages/PD.aspx?RootFolder=/sites/FOM_UCPath/PostDeploy/Transaction%20Pilot/4%20-%20POI%20Initiation/POI%20Initiation%20Process%20Maps&amp;FolderCTID=0x0120001A1F5F6DF353CC46BE7B38AEE07BC3CD&amp;View=%7bF3E1E8B1-51EB-4100-A3C7-C5312B151588%7d"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ucrshare.ucr.edu/sites/FOM_UCPath/Pages/PD.aspx?RootFolder=/sites/FOM_UCPath/PostDeploy/Transaction%20Pilot/5%20-%20Personal%20Data%20Change%20-%20Person%20Profile%20Approval%20Role/Personal%20Data%20Changes%20Process%20Maps&amp;FolderCTID=0x0120001A1F5F6DF353CC46BE7B38AEE07BC3CD&amp;View=%7bF3E1E8B1-51EB-4100-A3C7-C5312B151588%7d" TargetMode="External"/><Relationship Id="rId5" Type="http://schemas.openxmlformats.org/officeDocument/2006/relationships/hyperlink" Target="https://ucrshare.ucr.edu/sites/FOM_UCPath/Pages/PD.aspx?RootFolder=/sites/FOM_UCPath/PostDeploy/Transaction%20Pilot/1%20-%20Contingent%20Worker/CWR%20Process%20Maps&amp;FolderCTID=0x0120001A1F5F6DF353CC46BE7B38AEE07BC3CD&amp;View=%7bF3E1E8B1-51EB-4100-A3C7-C5312B151588%7d" TargetMode="External"/><Relationship Id="rId4" Type="http://schemas.openxmlformats.org/officeDocument/2006/relationships/hyperlink" Target="https://ucrshare.ucr.edu/sites/FOM_UCPath/Pages/PD.aspx?RootFolder=/sites/FOM_UCPath/PostDeploy/Transaction%20Pilot/7%20-%20Position%20Control%20Process/Position%20Control%20Process%20-%20Process%20Map&amp;FolderCTID=0x0120001A1F5F6DF353CC46BE7B38AEE07BC3CD&amp;View=%7bF3E1E8B1-51EB-4100-A3C7-C5312B151588%7d" TargetMode="External"/><Relationship Id="rId9" Type="http://schemas.openxmlformats.org/officeDocument/2006/relationships/hyperlink" Target="https://ucrshare.ucr.edu/sites/FOM_UCPath/Pages/PD.aspx?RootFolder=/sites/FOM_UCPath/PostDeploy/Transaction%20Pilot/6%20-%20Offboarding%20Voluntary%20Termination/Off%20Boarding%20Voluntary%20Term%20Process%20Maps&amp;FolderCTID=0x0120001A1F5F6DF353CC46BE7B38AEE07BC3CD&amp;View=%7bF3E1E8B1-51EB-4100-A3C7-C5312B151588%7d" TargetMode="External"/></Relationships>
</file>

<file path=ppt/slides/_rels/slide1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ucpath.ucr.edu/document/onbehalfofcasemanagement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Monitor_UCPath_Center_Cases.pdf" TargetMode="External"/><Relationship Id="rId2" Type="http://schemas.openxmlformats.org/officeDocument/2006/relationships/image" Target="../media/image7.jpg"/><Relationship Id="rId1" Type="http://schemas.openxmlformats.org/officeDocument/2006/relationships/slideLayout" Target="../slideLayouts/slideLayout33.xml"/><Relationship Id="rId6" Type="http://schemas.openxmlformats.org/officeDocument/2006/relationships/hyperlink" Target="https://fomucpathtraining.ucr.edu/Job_Aids_Pilot/Reopen_Closed_UCPath_Canter_Case.pdf" TargetMode="External"/><Relationship Id="rId5" Type="http://schemas.openxmlformats.org/officeDocument/2006/relationships/hyperlink" Target="https://fomucpathtraining.ucr.edu/Job_Aids_Pilot/Submit_Case_(on_Behalf_of_Employee)_to_UCPath_Center.pdf" TargetMode="External"/><Relationship Id="rId4" Type="http://schemas.openxmlformats.org/officeDocument/2006/relationships/hyperlink" Target="https://fomucpathtraining.ucr.edu/Job_Aids_Pilot/Submit_Case_to_UCPath_Center.pdf" TargetMode="External"/><Relationship Id="rId9" Type="http://schemas.openxmlformats.org/officeDocument/2006/relationships/hyperlink" Target="https://ucpath.ucr.edu/document/ucrto-beprocessdesignonbehalffinalsigned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ucpathhelp@ucr.edu"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ucpathsupport.force.com/askucpath/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hyperlink" Target="https://ucpath.ucr.edu/document/ucrto-beprocess-positioncontrolfinal52819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document/positioncontrol-inforgraphic"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fomucpathtraining.ucr.edu/Job_Aids_Pilot/Initiate_New_Position_Control_Request.pdf" TargetMode="External"/><Relationship Id="rId5" Type="http://schemas.openxmlformats.org/officeDocument/2006/relationships/hyperlink" Target="https://fomucpathtraining.ucr.edu/Job_Aids_Pilot/Initiate_Update_Vacant_Position_Request.pdf" TargetMode="External"/><Relationship Id="rId4" Type="http://schemas.openxmlformats.org/officeDocument/2006/relationships/hyperlink" Target="https://fomucpathtraining.ucr.edu/Job_Aids_Pilot/View_Position_Information.pdf" TargetMode="External"/><Relationship Id="rId9" Type="http://schemas.openxmlformats.org/officeDocument/2006/relationships/hyperlink" Target="https://ucpath.ucr.edu/document/positioncontrolchecklist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7.xml"/><Relationship Id="rId7" Type="http://schemas.openxmlformats.org/officeDocument/2006/relationships/slide" Target="slide70.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slide" Target="slide62.xml"/><Relationship Id="rId11" Type="http://schemas.openxmlformats.org/officeDocument/2006/relationships/slide" Target="slide113.xml"/><Relationship Id="rId5" Type="http://schemas.openxmlformats.org/officeDocument/2006/relationships/slide" Target="slide54.xml"/><Relationship Id="rId10" Type="http://schemas.openxmlformats.org/officeDocument/2006/relationships/slide" Target="slide96.xml"/><Relationship Id="rId4" Type="http://schemas.openxmlformats.org/officeDocument/2006/relationships/slide" Target="slide45.xml"/><Relationship Id="rId9" Type="http://schemas.openxmlformats.org/officeDocument/2006/relationships/slide" Target="slide88.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fomucpathtraining.ucr.edu/Job_Aids_Pilot/Initiate_Extend_Contingent_Worker_(No_Position)_Template_Transaction.pdf" TargetMode="External"/><Relationship Id="rId13" Type="http://schemas.openxmlformats.org/officeDocument/2006/relationships/hyperlink" Target="https://ucpath.ucr.edu/sites/g/files/rcwecm436/files/2019-07/contingentworker_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Initiate_Extend_Contingent_Worker_(With_Position)_Template_Transaction.pdf" TargetMode="External"/><Relationship Id="rId12" Type="http://schemas.openxmlformats.org/officeDocument/2006/relationships/hyperlink" Target="https://ucpath.ucr.edu/document/onboardingchecklistfillablepdf" TargetMode="External"/><Relationship Id="rId2" Type="http://schemas.openxmlformats.org/officeDocument/2006/relationships/image" Target="../media/image7.jpg"/><Relationship Id="rId1" Type="http://schemas.openxmlformats.org/officeDocument/2006/relationships/slideLayout" Target="../slideLayouts/slideLayout47.xml"/><Relationship Id="rId6" Type="http://schemas.openxmlformats.org/officeDocument/2006/relationships/hyperlink" Target="https://fomucpathtraining.ucr.edu/Job_Aids_Pilot/Initiate_Renew_Contingent_Worker_(No_Position)_Template_Transaction.pdf" TargetMode="External"/><Relationship Id="rId11" Type="http://schemas.openxmlformats.org/officeDocument/2006/relationships/hyperlink" Target="https://fomucpathtraining.ucr.edu/Job_Aids_Pilot/Initiate_Add_Contingent_Worker_(No_Position)_Template_Transaction.pdf" TargetMode="External"/><Relationship Id="rId5" Type="http://schemas.openxmlformats.org/officeDocument/2006/relationships/hyperlink" Target="https://fomucpathtraining.ucr.edu/Job_Aids_Pilot/Initiate_Renew_Contingent_Worker_(With_Position)_Template_Transaction.pdf" TargetMode="External"/><Relationship Id="rId10" Type="http://schemas.openxmlformats.org/officeDocument/2006/relationships/hyperlink" Target="https://fomucpathtraining.ucr.edu/Job_Aids_Pilot/Initiate_Add_Contingent_Worker_(With_Position)_Template_Transaction.pdf" TargetMode="External"/><Relationship Id="rId4" Type="http://schemas.openxmlformats.org/officeDocument/2006/relationships/hyperlink" Target="https://fomucpathtraining.ucr.edu/Job_Aids_Pilot/Contingent_Worker_Template_Transactions_Action_Reason_Codes_Descriptions.pdf" TargetMode="External"/><Relationship Id="rId9" Type="http://schemas.openxmlformats.org/officeDocument/2006/relationships/hyperlink" Target="https://fomucpathtraining.ucr.edu/Job_Aids_Pilot/Initiate_Complete_Contingent_Worker_Instance_Template_Transaction.pdf" TargetMode="External"/><Relationship Id="rId14" Type="http://schemas.openxmlformats.org/officeDocument/2006/relationships/hyperlink" Target="https://ucpath.ucr.edu/document/ucrto-beprocessdesigncwrdocx-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s://fomucpathtraining.ucr.edu/Job_Aids_Pilot/Update_Personal_Information-Additional_Names.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Update_Personal_Data_Information-Security_Clearance.pdf" TargetMode="External"/><Relationship Id="rId12" Type="http://schemas.openxmlformats.org/officeDocument/2006/relationships/hyperlink" Target="https://ucpath.ucr.edu/document/ucrto-beprocess-persondatachangefinalsigned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Initiate_Personal_Data_Change_Template_Transaction.pdf" TargetMode="External"/><Relationship Id="rId11" Type="http://schemas.openxmlformats.org/officeDocument/2006/relationships/hyperlink" Target="https://ucpath.ucr.edu/document/personaldatainfographicpdf" TargetMode="External"/><Relationship Id="rId5" Type="http://schemas.openxmlformats.org/officeDocument/2006/relationships/hyperlink" Target="https://fomucpathtraining.ucr.edu/Job_Aids_Pilot/Personal_Data_Change_Template_Transactions_Action_Reason_Codes_Descriptions.pdf" TargetMode="External"/><Relationship Id="rId10" Type="http://schemas.openxmlformats.org/officeDocument/2006/relationships/hyperlink" Target="https://fomucpathtraining.ucr.edu/Job_Aids_Pilot/View_Personal_Information.pdf" TargetMode="External"/><Relationship Id="rId4" Type="http://schemas.openxmlformats.org/officeDocument/2006/relationships/hyperlink" Target="https://fomucpathtraining.ucr.edu/Pilot_Docs/Personal_Data_Changes_Matrix.pdf" TargetMode="External"/><Relationship Id="rId9" Type="http://schemas.openxmlformats.org/officeDocument/2006/relationships/hyperlink" Target="https://fomucpathtraining.ucr.edu/Job_Aids_Pilot/Update_Personal_Information-Emergency_Contacts.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s://fomucpathtraining.ucr.edu/Job_Aids_Pilot/Add_Person_of_Interest_Relationship.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Add_Person_of_Interest.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Approve_POI.pdf" TargetMode="External"/><Relationship Id="rId5" Type="http://schemas.openxmlformats.org/officeDocument/2006/relationships/hyperlink" Target="https://fomucpathtraining.ucr.edu/Job_Aids_Pilot/Extend_or_Inactivate_POI.pdf" TargetMode="External"/><Relationship Id="rId10" Type="http://schemas.openxmlformats.org/officeDocument/2006/relationships/hyperlink" Target="https://ucpath.ucr.edu/document/ucrto-beprocessdesignpoifinalsignedpdf" TargetMode="External"/><Relationship Id="rId4" Type="http://schemas.openxmlformats.org/officeDocument/2006/relationships/hyperlink" Target="https://fomucpathtraining.ucr.edu/Job_Aids_Pilot/View_Personal_Organizational_Summary.pdf" TargetMode="External"/><Relationship Id="rId9" Type="http://schemas.openxmlformats.org/officeDocument/2006/relationships/hyperlink" Target="https://ucpath.ucr.edu/document/poiinfographicpd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policy.ucop.edu/doc/4010400/PPSM-30"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www.ucop.edu/academic-personnel-programs/_files/apm/apm-666.pdf" TargetMode="External"/><Relationship Id="rId4" Type="http://schemas.openxmlformats.org/officeDocument/2006/relationships/hyperlink" Target="https://hr.ucr.edu/policies/policiesandcontracts/local_guidance_30_compensation.pdf"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fomucpathtraining.ucr.edu/Pilot_Docs/OFFBOARDING_Infographic_voluntarytermination.pdf" TargetMode="Externa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1.xml"/></Relationships>
</file>

<file path=ppt/slides/_rels/slide98.xml.rels><?xml version="1.0" encoding="UTF-8" standalone="yes"?>
<Relationships xmlns="http://schemas.openxmlformats.org/package/2006/relationships"><Relationship Id="rId3" Type="http://schemas.openxmlformats.org/officeDocument/2006/relationships/hyperlink" Target="https://hr.ucr.edu/supervisor/labor/separation.html" TargetMode="External"/><Relationship Id="rId7" Type="http://schemas.openxmlformats.org/officeDocument/2006/relationships/hyperlink" Target="https://www.ucop.edu/academic-personnel-programs/_files/issuance-letters/presumptive-resignation-implementation-tmeline.pdf"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www.ucop.edu/academic-personnel-programs/_files/apm/apm-700.pdf" TargetMode="External"/><Relationship Id="rId5" Type="http://schemas.openxmlformats.org/officeDocument/2006/relationships/hyperlink" Target="https://hr.ucr.edu/employee/layoff.html" TargetMode="External"/><Relationship Id="rId4" Type="http://schemas.openxmlformats.org/officeDocument/2006/relationships/hyperlink" Target="https://hr.ucr.edu/policies/policiesandcontracts/ppsm64_termination_and_job_abandonment.pdf"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3284" y="1964960"/>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Ucpath and process summary overview</a:t>
            </a:r>
          </a:p>
        </p:txBody>
      </p:sp>
    </p:spTree>
    <p:extLst>
      <p:ext uri="{BB962C8B-B14F-4D97-AF65-F5344CB8AC3E}">
        <p14:creationId xmlns:p14="http://schemas.microsoft.com/office/powerpoint/2010/main" val="1795740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074676"/>
            <a:ext cx="10707329" cy="5162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Effective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Date is the date the transaction will take place.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Remember to pay attention to this date when doing Retro and Future dating transactions.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you find yourself navigating to the same pages and/or components, you may want to bookmark them to avoid having to constantly navigate through many menus.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View </a:t>
            </a:r>
            <a:r>
              <a:rPr kumimoji="0" lang="en-US" sz="2000" b="0" i="0" u="none" strike="noStrike" kern="1200" cap="none" spc="0" normalizeH="0" baseline="0" noProof="0" dirty="0">
                <a:ln>
                  <a:noFill/>
                </a:ln>
                <a:solidFill>
                  <a:prstClr val="black"/>
                </a:solidFill>
                <a:effectLst/>
                <a:uLnTx/>
                <a:uFillTx/>
                <a:latin typeface="Arial"/>
                <a:ea typeface="+mn-ea"/>
                <a:cs typeface="+mn-cs"/>
              </a:rPr>
              <a:t>comments entered by a Location Initiator or Approver in the Smart HR Transaction  Page.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a:ln>
                  <a:noFill/>
                </a:ln>
                <a:solidFill>
                  <a:prstClr val="black"/>
                </a:solidFill>
                <a:effectLst/>
                <a:uLnTx/>
                <a:uFillTx/>
                <a:latin typeface="Arial"/>
                <a:ea typeface="+mn-ea"/>
                <a:cs typeface="Arial"/>
              </a:rPr>
              <a:t>Clone a transaction that </a:t>
            </a:r>
            <a:r>
              <a:rPr kumimoji="0" lang="en-US" sz="2000" b="0" i="0" u="none" strike="noStrike" kern="1200" cap="none" spc="-10" normalizeH="0" baseline="0" noProof="0" dirty="0">
                <a:ln>
                  <a:noFill/>
                </a:ln>
                <a:solidFill>
                  <a:prstClr val="black"/>
                </a:solidFill>
                <a:effectLst/>
                <a:uLnTx/>
                <a:uFillTx/>
                <a:latin typeface="Arial"/>
                <a:ea typeface="+mn-ea"/>
                <a:cs typeface="Arial"/>
              </a:rPr>
              <a:t>was </a:t>
            </a:r>
            <a:r>
              <a:rPr kumimoji="0" lang="en-US" sz="2000" b="0" i="0" u="none" strike="noStrike" kern="1200" cap="none" spc="-5" normalizeH="0" baseline="0" noProof="0" dirty="0">
                <a:ln>
                  <a:noFill/>
                </a:ln>
                <a:solidFill>
                  <a:prstClr val="black"/>
                </a:solidFill>
                <a:effectLst/>
                <a:uLnTx/>
                <a:uFillTx/>
                <a:latin typeface="Arial"/>
                <a:ea typeface="+mn-ea"/>
                <a:cs typeface="Arial"/>
              </a:rPr>
              <a:t>cancelled or</a:t>
            </a:r>
            <a:r>
              <a:rPr kumimoji="0" lang="en-US" sz="2000" b="0" i="0" u="none" strike="noStrike" kern="1200" cap="none" spc="30" normalizeH="0" baseline="0" noProof="0" dirty="0">
                <a:ln>
                  <a:noFill/>
                </a:ln>
                <a:solidFill>
                  <a:prstClr val="black"/>
                </a:solidFill>
                <a:effectLst/>
                <a:uLnTx/>
                <a:uFillTx/>
                <a:latin typeface="Arial"/>
                <a:ea typeface="+mn-ea"/>
                <a:cs typeface="Arial"/>
              </a:rPr>
              <a:t> </a:t>
            </a:r>
            <a:r>
              <a:rPr kumimoji="0" lang="en-US" sz="2000" b="0" i="0" u="none" strike="noStrike" kern="1200" cap="none" spc="-10" normalizeH="0" baseline="0" noProof="0" dirty="0">
                <a:ln>
                  <a:noFill/>
                </a:ln>
                <a:solidFill>
                  <a:prstClr val="black"/>
                </a:solidFill>
                <a:effectLst/>
                <a:uLnTx/>
                <a:uFillTx/>
                <a:latin typeface="Arial"/>
                <a:ea typeface="+mn-ea"/>
                <a:cs typeface="Arial"/>
              </a:rPr>
              <a:t>denied in the Transaction Status Page. </a:t>
            </a:r>
            <a:r>
              <a:rPr kumimoji="0" lang="en-US" sz="2000" b="0" i="0" u="none" strike="noStrike" kern="1200" cap="none" spc="0" normalizeH="0" baseline="0" noProof="0" dirty="0">
                <a:ln>
                  <a:noFill/>
                </a:ln>
                <a:solidFill>
                  <a:prstClr val="black"/>
                </a:solidFill>
                <a:effectLst/>
                <a:uLnTx/>
                <a:uFillTx/>
                <a:latin typeface="Arial"/>
                <a:ea typeface="+mn-ea"/>
                <a:cs typeface="+mn-cs"/>
              </a:rPr>
              <a:t>If you clone a transaction denied at the location, both the original and the clone appear in the list.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Tip: The cloned (new) transaction appears below the original denied transaction in the default sorting of the list.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5"/>
          <a:stretch>
            <a:fillRect/>
          </a:stretch>
        </p:blipFill>
        <p:spPr>
          <a:xfrm>
            <a:off x="360333" y="2141270"/>
            <a:ext cx="1042506" cy="1042506"/>
          </a:xfrm>
          <a:prstGeom prst="rect">
            <a:avLst/>
          </a:prstGeom>
        </p:spPr>
      </p:pic>
      <p:pic>
        <p:nvPicPr>
          <p:cNvPr id="8" name="Picture 7"/>
          <p:cNvPicPr>
            <a:picLocks noChangeAspect="1"/>
          </p:cNvPicPr>
          <p:nvPr/>
        </p:nvPicPr>
        <p:blipFill>
          <a:blip r:embed="rId5"/>
          <a:stretch>
            <a:fillRect/>
          </a:stretch>
        </p:blipFill>
        <p:spPr>
          <a:xfrm>
            <a:off x="360333" y="3273057"/>
            <a:ext cx="1042506" cy="1042506"/>
          </a:xfrm>
          <a:prstGeom prst="rect">
            <a:avLst/>
          </a:prstGeom>
        </p:spPr>
      </p:pic>
      <p:pic>
        <p:nvPicPr>
          <p:cNvPr id="9" name="Picture 8"/>
          <p:cNvPicPr>
            <a:picLocks noChangeAspect="1"/>
          </p:cNvPicPr>
          <p:nvPr/>
        </p:nvPicPr>
        <p:blipFill>
          <a:blip r:embed="rId5"/>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7700573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1527482" cy="685800"/>
          </a:xfrm>
        </p:spPr>
        <p:txBody>
          <a:bodyPr/>
          <a:lstStyle/>
          <a:p>
            <a:r>
              <a:rPr lang="en-US" sz="3200" dirty="0">
                <a:solidFill>
                  <a:schemeClr val="accent5"/>
                </a:solidFill>
              </a:rPr>
              <a:t>VOLUNTARY TERMINATION &amp; </a:t>
            </a:r>
            <a:r>
              <a:rPr lang="en-US" sz="3200" dirty="0" smtClean="0">
                <a:solidFill>
                  <a:schemeClr val="accent5"/>
                </a:solidFill>
              </a:rPr>
              <a:t>RETIREMENT (continued)</a:t>
            </a:r>
            <a:endParaRPr lang="en-US" sz="3200" dirty="0">
              <a:solidFill>
                <a:schemeClr val="accent5"/>
              </a:solidFill>
            </a:endParaRPr>
          </a:p>
        </p:txBody>
      </p:sp>
      <p:grpSp>
        <p:nvGrpSpPr>
          <p:cNvPr id="10" name="Group 9"/>
          <p:cNvGrpSpPr/>
          <p:nvPr/>
        </p:nvGrpSpPr>
        <p:grpSpPr>
          <a:xfrm>
            <a:off x="1111828" y="958662"/>
            <a:ext cx="9949480" cy="4881029"/>
            <a:chOff x="227577" y="958662"/>
            <a:chExt cx="10760994" cy="5215031"/>
          </a:xfrm>
        </p:grpSpPr>
        <p:grpSp>
          <p:nvGrpSpPr>
            <p:cNvPr id="6" name="Group 5"/>
            <p:cNvGrpSpPr/>
            <p:nvPr/>
          </p:nvGrpSpPr>
          <p:grpSpPr>
            <a:xfrm>
              <a:off x="227577" y="958662"/>
              <a:ext cx="10760994" cy="5215031"/>
              <a:chOff x="227577" y="958662"/>
              <a:chExt cx="10760994" cy="5215031"/>
            </a:xfrm>
          </p:grpSpPr>
          <p:pic>
            <p:nvPicPr>
              <p:cNvPr id="4" name="Picture 3"/>
              <p:cNvPicPr>
                <a:picLocks noChangeAspect="1"/>
              </p:cNvPicPr>
              <p:nvPr/>
            </p:nvPicPr>
            <p:blipFill>
              <a:blip r:embed="rId3"/>
              <a:stretch>
                <a:fillRect/>
              </a:stretch>
            </p:blipFill>
            <p:spPr>
              <a:xfrm>
                <a:off x="227577" y="958662"/>
                <a:ext cx="10760994" cy="5215031"/>
              </a:xfrm>
              <a:prstGeom prst="rect">
                <a:avLst/>
              </a:prstGeom>
              <a:solidFill>
                <a:schemeClr val="bg1"/>
              </a:solidFill>
              <a:ln>
                <a:solidFill>
                  <a:schemeClr val="tx1"/>
                </a:solidFill>
              </a:ln>
            </p:spPr>
          </p:pic>
          <p:sp>
            <p:nvSpPr>
              <p:cNvPr id="5" name="Rectangle 4"/>
              <p:cNvSpPr/>
              <p:nvPr/>
            </p:nvSpPr>
            <p:spPr>
              <a:xfrm>
                <a:off x="4428968" y="2651817"/>
                <a:ext cx="2055906" cy="22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Project Policy ANL 4</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Right Arrow 7"/>
            <p:cNvSpPr/>
            <p:nvPr/>
          </p:nvSpPr>
          <p:spPr>
            <a:xfrm>
              <a:off x="572179" y="1289627"/>
              <a:ext cx="1075765" cy="32870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ight Arrow 8"/>
            <p:cNvSpPr/>
            <p:nvPr/>
          </p:nvSpPr>
          <p:spPr>
            <a:xfrm>
              <a:off x="4029296" y="5803423"/>
              <a:ext cx="1075765" cy="32870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FF0000"/>
                  </a:solidFill>
                </a:ln>
                <a:solidFill>
                  <a:srgbClr val="FF0000"/>
                </a:solidFill>
                <a:effectLst/>
                <a:uLnTx/>
                <a:uFillTx/>
                <a:latin typeface="Arial"/>
                <a:ea typeface="+mn-ea"/>
                <a:cs typeface="+mn-cs"/>
              </a:endParaRPr>
            </a:p>
          </p:txBody>
        </p:sp>
      </p:grpSp>
    </p:spTree>
    <p:extLst>
      <p:ext uri="{BB962C8B-B14F-4D97-AF65-F5344CB8AC3E}">
        <p14:creationId xmlns:p14="http://schemas.microsoft.com/office/powerpoint/2010/main" val="6025122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Offboarding Voluntary Termination and Retirement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908762"/>
          </a:xfrm>
          <a:prstGeom prst="rect">
            <a:avLst/>
          </a:prstGeom>
        </p:spPr>
        <p:txBody>
          <a:bodyPr wrap="square">
            <a:spAutoFit/>
          </a:bodyPr>
          <a:lstStyle/>
          <a:p>
            <a:pPr algn="ctr"/>
            <a:r>
              <a:rPr lang="en-US" sz="3200" b="1" u="sng" dirty="0">
                <a:solidFill>
                  <a:srgbClr val="329AF0"/>
                </a:solidFill>
                <a:latin typeface="Trade Gothic Next W01"/>
              </a:rPr>
              <a:t>Offboarding </a:t>
            </a:r>
            <a:r>
              <a:rPr lang="en-US" sz="3200" b="1" u="sng" dirty="0" smtClean="0">
                <a:solidFill>
                  <a:srgbClr val="329AF0"/>
                </a:solidFill>
                <a:latin typeface="Trade Gothic Next W01"/>
              </a:rPr>
              <a:t>Voluntary Termination:</a:t>
            </a:r>
            <a:endParaRPr lang="en-US" sz="32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tooltip="Offboarding Checklist"/>
              </a:rPr>
              <a:t>Offboarding Checklist</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tooltip="Voluntary Termination / Retirement Template Transactions – Action Reason Codes and Descriptions"/>
              </a:rPr>
              <a:t>Voluntary Termination / Retirement Template Transactions – Action Reason Codes and Descriptions</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tooltip="Initiate Voluntary Termination Template Transaction"/>
              </a:rPr>
              <a:t>Initiate Voluntary Termination Template Transaction</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OFFBOARDING_Infographic_voluntarytermination.pdf"/>
              </a:rPr>
              <a:t>Voluntary Termination (Offboarding)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offboarding_final_signed.pdf"/>
              </a:rPr>
              <a:t>Voluntary Termination (Offboarding) Process </a:t>
            </a:r>
            <a:r>
              <a:rPr lang="en-US" sz="2800" b="1" dirty="0" smtClean="0">
                <a:solidFill>
                  <a:srgbClr val="D6336C"/>
                </a:solidFill>
                <a:latin typeface="Trade Gothic Next W01"/>
                <a:hlinkClick r:id="rId8" tooltip="ucr_to-be_process_-_offboarding_final_signed.pdf"/>
              </a:rPr>
              <a:t>Workbook</a:t>
            </a:r>
            <a:endParaRPr lang="en-US" sz="2800" b="1" dirty="0" smtClean="0">
              <a:solidFill>
                <a:srgbClr val="D6336C"/>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offboarding_final_signed.pdf"/>
              </a:rPr>
              <a:t>Voluntary Termination (Offboarding) Process </a:t>
            </a:r>
            <a:r>
              <a:rPr lang="en-US" sz="2800" b="1" dirty="0" smtClean="0">
                <a:solidFill>
                  <a:srgbClr val="D6336C"/>
                </a:solidFill>
                <a:latin typeface="Trade Gothic Next W01"/>
                <a:hlinkClick r:id="rId8" tooltip="ucr_to-be_process_-_offboarding_final_signed.pdf"/>
              </a:rPr>
              <a:t>Map</a:t>
            </a:r>
            <a:endParaRPr lang="en-US" sz="2800" b="1" dirty="0" smtClean="0">
              <a:solidFill>
                <a:srgbClr val="D6336C"/>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42103886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229032" y="1699470"/>
            <a:ext cx="10058399" cy="2773311"/>
          </a:xfrm>
          <a:prstGeom prst="rect">
            <a:avLst/>
          </a:prstGeom>
          <a:noFill/>
          <a:ln w="76200">
            <a:solidFill>
              <a:srgbClr val="F1AB00"/>
            </a:solidFill>
          </a:ln>
        </p:spPr>
        <p:txBody>
          <a:bodyPr lIns="91425" tIns="91425" rIns="91425" bIns="91425" anchor="ctr" anchorCtr="0">
            <a:noAutofit/>
          </a:bodyPr>
          <a:lstStyle/>
          <a:p>
            <a:pPr lvl="0" algn="ctr">
              <a:defRPr/>
            </a:pPr>
            <a:r>
              <a:rPr kumimoji="0" lang="en-US" sz="5400" b="1" i="0" u="none" strike="noStrike" kern="1200" cap="none" spc="0" normalizeH="0" baseline="0" noProof="0" dirty="0" smtClean="0">
                <a:ln>
                  <a:noFill/>
                </a:ln>
                <a:solidFill>
                  <a:srgbClr val="F1AB00"/>
                </a:solidFill>
                <a:effectLst/>
                <a:uLnTx/>
                <a:uFillTx/>
                <a:latin typeface="Arial"/>
              </a:rPr>
              <a:t>Known Issues,</a:t>
            </a:r>
            <a:r>
              <a:rPr lang="en-US" sz="5400" b="1" dirty="0" smtClean="0">
                <a:solidFill>
                  <a:srgbClr val="F1AB00"/>
                </a:solidFill>
              </a:rPr>
              <a:t> Workarounds, Troubleshooting and Downstream Impacts</a:t>
            </a:r>
            <a:endParaRPr kumimoji="0" lang="en-US" sz="5400" b="1" i="0" u="none" strike="noStrike" kern="1200" cap="none" spc="0" normalizeH="0" baseline="0" noProof="0" dirty="0">
              <a:ln>
                <a:noFill/>
              </a:ln>
              <a:solidFill>
                <a:srgbClr val="F1AB00"/>
              </a:solidFill>
              <a:effectLst/>
              <a:uLnTx/>
              <a:uFillTx/>
              <a:latin typeface="Arial"/>
            </a:endParaRPr>
          </a:p>
        </p:txBody>
      </p:sp>
    </p:spTree>
    <p:extLst>
      <p:ext uri="{BB962C8B-B14F-4D97-AF65-F5344CB8AC3E}">
        <p14:creationId xmlns:p14="http://schemas.microsoft.com/office/powerpoint/2010/main" val="5965226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739997" cy="685800"/>
          </a:xfrm>
        </p:spPr>
        <p:txBody>
          <a:bodyPr/>
          <a:lstStyle/>
          <a:p>
            <a:r>
              <a:rPr lang="en-US" dirty="0" smtClean="0">
                <a:solidFill>
                  <a:srgbClr val="FF0000"/>
                </a:solidFill>
              </a:rPr>
              <a:t>KNOWN ISSUE: </a:t>
            </a:r>
            <a:r>
              <a:rPr lang="en-US" dirty="0" smtClean="0">
                <a:solidFill>
                  <a:schemeClr val="accent5"/>
                </a:solidFill>
              </a:rPr>
              <a:t>MISSING PAY</a:t>
            </a:r>
            <a:endParaRPr lang="en-US" dirty="0">
              <a:solidFill>
                <a:schemeClr val="accent5"/>
              </a:solidFill>
            </a:endParaRPr>
          </a:p>
        </p:txBody>
      </p:sp>
      <p:sp>
        <p:nvSpPr>
          <p:cNvPr id="3" name="Rectangle 2"/>
          <p:cNvSpPr/>
          <p:nvPr/>
        </p:nvSpPr>
        <p:spPr>
          <a:xfrm>
            <a:off x="432857" y="1223025"/>
            <a:ext cx="11043638" cy="401648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missing pay that creates a hardship.</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Result: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If </a:t>
            </a:r>
            <a:r>
              <a:rPr kumimoji="0" lang="en-US" sz="2000" b="0" i="0" u="none" strike="noStrike" kern="1200" cap="none" spc="-25" normalizeH="0" baseline="0" noProof="0" dirty="0">
                <a:ln>
                  <a:noFill/>
                </a:ln>
                <a:solidFill>
                  <a:prstClr val="black"/>
                </a:solidFill>
                <a:effectLst/>
                <a:uLnTx/>
                <a:uFillTx/>
                <a:latin typeface="Arial"/>
                <a:ea typeface="+mn-ea"/>
                <a:cs typeface="Arial"/>
              </a:rPr>
              <a:t>an employee has a hardship due to missing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pay, two options are available.  </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Insta Paycard </a:t>
            </a:r>
            <a:r>
              <a:rPr kumimoji="0" lang="en-US" sz="2000" b="0" i="0" u="none" strike="noStrike" kern="1200" cap="none" spc="-25" normalizeH="0" baseline="0" noProof="0" dirty="0">
                <a:ln>
                  <a:noFill/>
                </a:ln>
                <a:solidFill>
                  <a:prstClr val="black"/>
                </a:solidFill>
                <a:effectLst/>
                <a:uLnTx/>
                <a:uFillTx/>
                <a:latin typeface="Arial"/>
                <a:ea typeface="+mn-ea"/>
                <a:cs typeface="Arial"/>
              </a:rPr>
              <a:t>can be requested for up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70</a:t>
            </a:r>
            <a:r>
              <a:rPr kumimoji="0" lang="en-US" sz="2000" b="0" i="0" u="none" strike="noStrike" kern="1200" cap="none" spc="-25" normalizeH="0" baseline="0" noProof="0" dirty="0">
                <a:ln>
                  <a:noFill/>
                </a:ln>
                <a:solidFill>
                  <a:prstClr val="black"/>
                </a:solidFill>
                <a:effectLst/>
                <a:uLnTx/>
                <a:uFillTx/>
                <a:latin typeface="Arial"/>
                <a:ea typeface="+mn-ea"/>
                <a:cs typeface="Arial"/>
              </a:rPr>
              <a:t>% of the gross pay.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a:t>
            </a:r>
            <a:r>
              <a:rPr kumimoji="0" lang="en-US" sz="2000" b="0" i="0" u="none" strike="noStrike" kern="1200" cap="none" spc="-25" normalizeH="0" baseline="0" noProof="0" dirty="0">
                <a:ln>
                  <a:noFill/>
                </a:ln>
                <a:solidFill>
                  <a:prstClr val="black"/>
                </a:solidFill>
                <a:effectLst/>
                <a:uLnTx/>
                <a:uFillTx/>
                <a:latin typeface="Arial"/>
                <a:ea typeface="+mn-ea"/>
                <a:cs typeface="Arial"/>
              </a:rPr>
              <a:t>request is made via the SSC.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can wait for an off-cycle check. This process normally takes about 72 business hours.</a:t>
            </a:r>
          </a:p>
          <a:p>
            <a:pPr marL="404813" marR="0" lvl="1" indent="-228600" algn="l" defTabSz="914400" rtl="0" eaLnBrk="1" fontAlgn="auto" latinLnBrk="0" hangingPunct="1">
              <a:lnSpc>
                <a:spcPct val="100000"/>
              </a:lnSpc>
              <a:spcBef>
                <a:spcPts val="1755"/>
              </a:spcBef>
              <a:spcAft>
                <a:spcPts val="0"/>
              </a:spcAft>
              <a:buClrTx/>
              <a:buSzTx/>
              <a:buFont typeface="Arial" panose="020B0604020202020204" pitchFamily="34" charset="0"/>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will need to wait until the next on-cycle if the missing pay is not addressed.  </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175260" marR="0" lvl="0"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2857" y="1241009"/>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2857" y="3996469"/>
            <a:ext cx="463498" cy="463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2857" y="1769862"/>
            <a:ext cx="463498" cy="463498"/>
          </a:xfrm>
          <a:prstGeom prst="rect">
            <a:avLst/>
          </a:prstGeom>
        </p:spPr>
      </p:pic>
    </p:spTree>
    <p:extLst>
      <p:ext uri="{BB962C8B-B14F-4D97-AF65-F5344CB8AC3E}">
        <p14:creationId xmlns:p14="http://schemas.microsoft.com/office/powerpoint/2010/main" val="8427085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EMERITUS APPOINTMENT</a:t>
            </a:r>
            <a:endParaRPr lang="en-US" dirty="0">
              <a:solidFill>
                <a:schemeClr val="accent5"/>
              </a:solidFill>
            </a:endParaRPr>
          </a:p>
        </p:txBody>
      </p:sp>
      <p:sp>
        <p:nvSpPr>
          <p:cNvPr id="3" name="Rectangle 2"/>
          <p:cNvSpPr/>
          <p:nvPr/>
        </p:nvSpPr>
        <p:spPr>
          <a:xfrm>
            <a:off x="484909" y="962891"/>
            <a:ext cx="11270673" cy="2782813"/>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It is important </a:t>
            </a:r>
            <a:r>
              <a:rPr kumimoji="0" lang="en-US" sz="2000" b="0" i="0" u="none" strike="noStrike" kern="1200" cap="none" spc="-25" normalizeH="0" baseline="0" noProof="0" dirty="0">
                <a:ln>
                  <a:noFill/>
                </a:ln>
                <a:solidFill>
                  <a:prstClr val="black"/>
                </a:solidFill>
                <a:effectLst/>
                <a:uLnTx/>
                <a:uFillTx/>
                <a:latin typeface="Arial"/>
                <a:ea typeface="+mn-ea"/>
                <a:cs typeface="Arial"/>
              </a:rPr>
              <a:t>to add emeritus appointment as retirement occurs</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Failure </a:t>
            </a:r>
            <a:r>
              <a:rPr kumimoji="0" lang="en-US" sz="2000" b="0" i="0" u="none" strike="noStrike" kern="1200" cap="none" spc="-25" normalizeH="0" baseline="0" noProof="0" dirty="0">
                <a:ln>
                  <a:noFill/>
                </a:ln>
                <a:solidFill>
                  <a:prstClr val="black"/>
                </a:solidFill>
                <a:effectLst/>
                <a:uLnTx/>
                <a:uFillTx/>
                <a:latin typeface="Arial"/>
                <a:ea typeface="+mn-ea"/>
                <a:cs typeface="Arial"/>
              </a:rPr>
              <a:t>to add can result in loss of access to research, email, etc</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25" normalizeH="0" baseline="0" noProof="0" dirty="0">
                <a:ln>
                  <a:noFill/>
                </a:ln>
                <a:solidFill>
                  <a:prstClr val="black"/>
                </a:solidFill>
                <a:effectLst/>
                <a:uLnTx/>
                <a:uFillTx/>
                <a:latin typeface="Arial"/>
                <a:ea typeface="+mn-ea"/>
                <a:cs typeface="Arial"/>
              </a:rPr>
              <a:t>after 90 days.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633413"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Note: Process </a:t>
            </a:r>
            <a:r>
              <a:rPr kumimoji="0" lang="en-US" sz="2000" b="0" i="0" u="none" strike="noStrike" kern="1200" cap="none" spc="-25" normalizeH="0" baseline="0" noProof="0" dirty="0">
                <a:ln>
                  <a:noFill/>
                </a:ln>
                <a:solidFill>
                  <a:prstClr val="black"/>
                </a:solidFill>
                <a:effectLst/>
                <a:uLnTx/>
                <a:uFillTx/>
                <a:latin typeface="Arial"/>
                <a:ea typeface="+mn-ea"/>
                <a:cs typeface="Arial"/>
              </a:rPr>
              <a:t>to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reinstate </a:t>
            </a:r>
            <a:r>
              <a:rPr kumimoji="0" lang="en-US" sz="2000" b="0" i="0" u="none" strike="noStrike" kern="1200" cap="none" spc="-25" normalizeH="0" baseline="0" noProof="0" dirty="0">
                <a:ln>
                  <a:noFill/>
                </a:ln>
                <a:solidFill>
                  <a:prstClr val="black"/>
                </a:solidFill>
                <a:effectLst/>
                <a:uLnTx/>
                <a:uFillTx/>
                <a:latin typeface="Arial"/>
                <a:ea typeface="+mn-ea"/>
                <a:cs typeface="Arial"/>
              </a:rPr>
              <a:t>access can take up to a week or more. - Impact</a:t>
            </a:r>
          </a:p>
          <a:p>
            <a:pPr marL="175260" marR="0" lvl="0" indent="0" algn="l" defTabSz="914400" rtl="0" eaLnBrk="1" fontAlgn="auto" latinLnBrk="0" hangingPunct="1">
              <a:lnSpc>
                <a:spcPct val="100000"/>
              </a:lnSpc>
              <a:spcBef>
                <a:spcPts val="1755"/>
              </a:spcBef>
              <a:spcAft>
                <a:spcPts val="0"/>
              </a:spcAft>
              <a:buClr>
                <a:srgbClr val="1295D8"/>
              </a:buClr>
              <a:buSzTx/>
              <a:buFontTx/>
              <a:buNone/>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2581" y="979170"/>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581" y="1551715"/>
            <a:ext cx="463498" cy="463498"/>
          </a:xfrm>
          <a:prstGeom prst="rect">
            <a:avLst/>
          </a:prstGeom>
        </p:spPr>
      </p:pic>
    </p:spTree>
    <p:extLst>
      <p:ext uri="{BB962C8B-B14F-4D97-AF65-F5344CB8AC3E}">
        <p14:creationId xmlns:p14="http://schemas.microsoft.com/office/powerpoint/2010/main" val="9362259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DEFAULT FUNDING - SCT</a:t>
            </a:r>
            <a:endParaRPr lang="en-US" dirty="0">
              <a:solidFill>
                <a:schemeClr val="accent5"/>
              </a:solidFill>
            </a:endParaRPr>
          </a:p>
        </p:txBody>
      </p:sp>
      <p:sp>
        <p:nvSpPr>
          <p:cNvPr id="3" name="Rectangle 2"/>
          <p:cNvSpPr/>
          <p:nvPr/>
        </p:nvSpPr>
        <p:spPr>
          <a:xfrm>
            <a:off x="484909" y="962891"/>
            <a:ext cx="11270673" cy="224420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All </a:t>
            </a:r>
            <a:r>
              <a:rPr kumimoji="0" lang="en-US" sz="2000" b="0" i="0" u="none" strike="noStrike" kern="1200" cap="none" spc="-25" normalizeH="0" baseline="0" noProof="0" dirty="0">
                <a:ln>
                  <a:noFill/>
                </a:ln>
                <a:solidFill>
                  <a:prstClr val="black"/>
                </a:solidFill>
                <a:effectLst/>
                <a:uLnTx/>
                <a:uFillTx/>
                <a:latin typeface="Arial"/>
                <a:ea typeface="+mn-ea"/>
                <a:cs typeface="Arial"/>
              </a:rPr>
              <a:t>newly created positions are given default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funding.</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Once </a:t>
            </a:r>
            <a:r>
              <a:rPr kumimoji="0" lang="en-US" sz="2000" b="0" i="0" u="none" strike="noStrike" kern="1200" cap="none" spc="-25" normalizeH="0" baseline="0" noProof="0" dirty="0">
                <a:ln>
                  <a:noFill/>
                </a:ln>
                <a:solidFill>
                  <a:prstClr val="black"/>
                </a:solidFill>
                <a:effectLst/>
                <a:uLnTx/>
                <a:uFillTx/>
                <a:latin typeface="Arial"/>
                <a:ea typeface="+mn-ea"/>
                <a:cs typeface="Arial"/>
              </a:rPr>
              <a:t>a position is created and available in the FAU tool, the correct FAU needs to be added, prior to any funds being paid out.</a:t>
            </a:r>
          </a:p>
          <a:p>
            <a:pPr marL="404813"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Failure </a:t>
            </a:r>
            <a:r>
              <a:rPr kumimoji="0" lang="en-US" sz="2000" b="0" i="0" u="none" strike="noStrike" kern="1200" cap="none" spc="-25" normalizeH="0" baseline="0" noProof="0" dirty="0">
                <a:ln>
                  <a:noFill/>
                </a:ln>
                <a:solidFill>
                  <a:prstClr val="black"/>
                </a:solidFill>
                <a:effectLst/>
                <a:uLnTx/>
                <a:uFillTx/>
                <a:latin typeface="Arial"/>
                <a:ea typeface="+mn-ea"/>
                <a:cs typeface="Arial"/>
              </a:rPr>
              <a:t>to maintain correct FAU will result in future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SCTs.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3363" y="979170"/>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3363" y="2351815"/>
            <a:ext cx="463498" cy="463498"/>
          </a:xfrm>
          <a:prstGeom prst="rect">
            <a:avLst/>
          </a:prstGeom>
        </p:spPr>
      </p:pic>
    </p:spTree>
    <p:extLst>
      <p:ext uri="{BB962C8B-B14F-4D97-AF65-F5344CB8AC3E}">
        <p14:creationId xmlns:p14="http://schemas.microsoft.com/office/powerpoint/2010/main" val="14617221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a:t>
            </a:r>
            <a:r>
              <a:rPr lang="en-US" dirty="0" smtClean="0">
                <a:solidFill>
                  <a:schemeClr val="accent5"/>
                </a:solidFill>
              </a:rPr>
              <a:t>DATES</a:t>
            </a:r>
            <a:endParaRPr lang="en-US" dirty="0">
              <a:solidFill>
                <a:srgbClr val="FF0000"/>
              </a:solidFill>
            </a:endParaRPr>
          </a:p>
        </p:txBody>
      </p:sp>
      <p:sp>
        <p:nvSpPr>
          <p:cNvPr id="3" name="Rectangle 2"/>
          <p:cNvSpPr/>
          <p:nvPr/>
        </p:nvSpPr>
        <p:spPr>
          <a:xfrm>
            <a:off x="618836" y="972071"/>
            <a:ext cx="11321117" cy="5247590"/>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Issue: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Incorrect effective dating</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Incorrect chronological record of historic, current and future </a:t>
            </a: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data:</a:t>
            </a:r>
          </a:p>
          <a:p>
            <a:pPr marL="1318260"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Current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Date that is less than or equal to the current system date.</a:t>
            </a:r>
          </a:p>
          <a:p>
            <a:pPr marL="1317625"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Historic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Dates that are less than the current information </a:t>
            </a:r>
          </a:p>
          <a:p>
            <a:pPr marL="1318260"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Future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Effective dates that are greater than the current information </a:t>
            </a:r>
          </a:p>
          <a:p>
            <a:pPr marL="1318260"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Retro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Date prior to the current pay period begin date </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Issue: </a:t>
            </a: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Incorrect Effective dates for inter-campus transfer</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Downstream Impact: </a:t>
            </a: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Breaks in service, retirement tier changes, new probation period to serve</a:t>
            </a:r>
            <a:endPar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8837" y="979170"/>
            <a:ext cx="444546" cy="44454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8835" y="4720943"/>
            <a:ext cx="463498" cy="4634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8835" y="4155497"/>
            <a:ext cx="444546" cy="444546"/>
          </a:xfrm>
          <a:prstGeom prst="rect">
            <a:avLst/>
          </a:prstGeom>
        </p:spPr>
      </p:pic>
    </p:spTree>
    <p:extLst>
      <p:ext uri="{BB962C8B-B14F-4D97-AF65-F5344CB8AC3E}">
        <p14:creationId xmlns:p14="http://schemas.microsoft.com/office/powerpoint/2010/main" val="33316914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DATES </a:t>
            </a:r>
            <a:r>
              <a:rPr lang="en-US" dirty="0" smtClean="0">
                <a:solidFill>
                  <a:schemeClr val="accent5"/>
                </a:solidFill>
              </a:rPr>
              <a:t>(continued)</a:t>
            </a:r>
            <a:endParaRPr lang="en-US" dirty="0">
              <a:solidFill>
                <a:srgbClr val="FF0000"/>
              </a:solidFill>
            </a:endParaRPr>
          </a:p>
        </p:txBody>
      </p:sp>
      <p:sp>
        <p:nvSpPr>
          <p:cNvPr id="3" name="Rectangle 2"/>
          <p:cNvSpPr/>
          <p:nvPr/>
        </p:nvSpPr>
        <p:spPr>
          <a:xfrm>
            <a:off x="618836" y="988114"/>
            <a:ext cx="11321117" cy="555536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a:t>
            </a:r>
            <a:r>
              <a:rPr kumimoji="0" lang="en-US" sz="2000" b="0" i="0" u="none" strike="noStrike" kern="1200" cap="none" spc="-25" normalizeH="0" baseline="0" noProof="0" dirty="0">
                <a:ln>
                  <a:noFill/>
                </a:ln>
                <a:solidFill>
                  <a:srgbClr val="FF0000"/>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a:t>
            </a:r>
            <a:r>
              <a:rPr kumimoji="0" lang="en-US" sz="2000" b="0" i="0" u="none" strike="noStrike" kern="1200" cap="none" spc="-25" normalizeH="0" baseline="0" noProof="0" dirty="0">
                <a:ln>
                  <a:noFill/>
                </a:ln>
                <a:solidFill>
                  <a:prstClr val="black"/>
                </a:solidFill>
                <a:effectLst/>
                <a:uLnTx/>
                <a:uFillTx/>
                <a:latin typeface="Arial"/>
                <a:ea typeface="+mn-ea"/>
                <a:cs typeface="Arial"/>
              </a:rPr>
              <a:t>Effective dates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for end of fiscal year retirements</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no compounded COLA for the employee</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effective sequencing (By policy, there is an order in which actions should occur)</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chronological record, incorrect compensation and Range adjustment</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Range Adjustment</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Merit increase</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Reclassification</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smtClean="0">
              <a:ln>
                <a:noFill/>
              </a:ln>
              <a:solidFill>
                <a:srgbClr val="FF0000"/>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6" y="1511996"/>
            <a:ext cx="463498" cy="4634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8836" y="988114"/>
            <a:ext cx="444546" cy="4445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9884" y="2636319"/>
            <a:ext cx="463498" cy="4634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9884" y="2112437"/>
            <a:ext cx="444546" cy="444546"/>
          </a:xfrm>
          <a:prstGeom prst="rect">
            <a:avLst/>
          </a:prstGeom>
        </p:spPr>
      </p:pic>
    </p:spTree>
    <p:extLst>
      <p:ext uri="{BB962C8B-B14F-4D97-AF65-F5344CB8AC3E}">
        <p14:creationId xmlns:p14="http://schemas.microsoft.com/office/powerpoint/2010/main" val="40540331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41361" y="1098095"/>
            <a:ext cx="10707329"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Voluntary </a:t>
            </a:r>
            <a:r>
              <a:rPr lang="en-US" sz="2000" dirty="0">
                <a:ea typeface="Calibri" panose="020F0502020204030204" pitchFamily="34" charset="0"/>
                <a:cs typeface="Times New Roman" panose="02020603050405020304" pitchFamily="18" charset="0"/>
              </a:rPr>
              <a:t>and Involuntary transactions are very similar, be sure to select the appropriate template when creating the transaction. </a:t>
            </a:r>
            <a:r>
              <a:rPr lang="en-US" sz="2000" dirty="0" smtClean="0">
                <a:ea typeface="Calibri" panose="020F0502020204030204" pitchFamily="34" charset="0"/>
                <a:cs typeface="Times New Roman" panose="02020603050405020304" pitchFamily="18" charset="0"/>
              </a:rPr>
              <a:t>Be </a:t>
            </a:r>
            <a:r>
              <a:rPr lang="en-US" sz="2000" dirty="0">
                <a:ea typeface="Calibri" panose="020F0502020204030204" pitchFamily="34" charset="0"/>
                <a:cs typeface="Times New Roman" panose="02020603050405020304" pitchFamily="18" charset="0"/>
              </a:rPr>
              <a:t>sure to select the correct Action/Reason code, or if needed, contact Labor and Relations for direction on which one is the appropriate one to use for the </a:t>
            </a:r>
            <a:r>
              <a:rPr lang="en-US" sz="2000" dirty="0" smtClean="0">
                <a:ea typeface="Calibri" panose="020F0502020204030204" pitchFamily="34" charset="0"/>
                <a:cs typeface="Times New Roman" panose="02020603050405020304" pitchFamily="18" charset="0"/>
              </a:rPr>
              <a:t>employee.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Effective </a:t>
            </a:r>
            <a:r>
              <a:rPr lang="en-US" sz="2000" dirty="0">
                <a:ea typeface="Calibri" panose="020F0502020204030204" pitchFamily="34" charset="0"/>
                <a:cs typeface="Times New Roman" panose="02020603050405020304" pitchFamily="18" charset="0"/>
              </a:rPr>
              <a:t>Date is the date the transaction will take place.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Last Date Worked auto populates with a date that is one day prior to the Effective </a:t>
            </a:r>
            <a:r>
              <a:rPr lang="en-US" sz="2000" dirty="0" smtClean="0">
                <a:ea typeface="Calibri" panose="020F0502020204030204" pitchFamily="34" charset="0"/>
                <a:cs typeface="Times New Roman" panose="02020603050405020304" pitchFamily="18" charset="0"/>
              </a:rPr>
              <a:t>Date.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Initiators </a:t>
            </a:r>
            <a:r>
              <a:rPr lang="en-US" sz="2000" dirty="0">
                <a:ea typeface="Calibri" panose="020F0502020204030204" pitchFamily="34" charset="0"/>
                <a:cs typeface="Times New Roman" panose="02020603050405020304" pitchFamily="18" charset="0"/>
              </a:rPr>
              <a:t>can submit templates only for employees within departments for which they have security access</a:t>
            </a:r>
            <a:r>
              <a:rPr lang="en-US" sz="2000" dirty="0" smtClean="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If needed, you must coordinate with other departments for terminating other UC jobs.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131245"/>
            <a:ext cx="1042416" cy="1042416"/>
          </a:xfrm>
          <a:prstGeom prst="rect">
            <a:avLst/>
          </a:prstGeom>
        </p:spPr>
      </p:pic>
      <p:pic>
        <p:nvPicPr>
          <p:cNvPr id="8" name="Picture 7"/>
          <p:cNvPicPr>
            <a:picLocks noChangeAspect="1"/>
          </p:cNvPicPr>
          <p:nvPr/>
        </p:nvPicPr>
        <p:blipFill>
          <a:blip r:embed="rId4"/>
          <a:stretch>
            <a:fillRect/>
          </a:stretch>
        </p:blipFill>
        <p:spPr>
          <a:xfrm>
            <a:off x="378460" y="2319201"/>
            <a:ext cx="1042506" cy="1042506"/>
          </a:xfrm>
          <a:prstGeom prst="rect">
            <a:avLst/>
          </a:prstGeom>
        </p:spPr>
      </p:pic>
      <p:pic>
        <p:nvPicPr>
          <p:cNvPr id="11" name="Picture 10"/>
          <p:cNvPicPr>
            <a:picLocks noChangeAspect="1"/>
          </p:cNvPicPr>
          <p:nvPr/>
        </p:nvPicPr>
        <p:blipFill>
          <a:blip r:embed="rId4"/>
          <a:stretch>
            <a:fillRect/>
          </a:stretch>
        </p:blipFill>
        <p:spPr>
          <a:xfrm>
            <a:off x="378460" y="3430287"/>
            <a:ext cx="1042506" cy="1042506"/>
          </a:xfrm>
          <a:prstGeom prst="rect">
            <a:avLst/>
          </a:prstGeom>
        </p:spPr>
      </p:pic>
      <p:pic>
        <p:nvPicPr>
          <p:cNvPr id="16" name="Picture 15"/>
          <p:cNvPicPr>
            <a:picLocks noChangeAspect="1"/>
          </p:cNvPicPr>
          <p:nvPr/>
        </p:nvPicPr>
        <p:blipFill>
          <a:blip r:embed="rId4"/>
          <a:stretch>
            <a:fillRect/>
          </a:stretch>
        </p:blipFill>
        <p:spPr>
          <a:xfrm>
            <a:off x="378460" y="4511435"/>
            <a:ext cx="1042506" cy="1042506"/>
          </a:xfrm>
          <a:prstGeom prst="rect">
            <a:avLst/>
          </a:prstGeom>
        </p:spPr>
      </p:pic>
    </p:spTree>
    <p:extLst>
      <p:ext uri="{BB962C8B-B14F-4D97-AF65-F5344CB8AC3E}">
        <p14:creationId xmlns:p14="http://schemas.microsoft.com/office/powerpoint/2010/main" val="17229296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444651"/>
            <a:ext cx="10707329"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If </a:t>
            </a:r>
            <a:r>
              <a:rPr lang="en-US" sz="2000" dirty="0">
                <a:ea typeface="Calibri" panose="020F0502020204030204" pitchFamily="34" charset="0"/>
                <a:cs typeface="Times New Roman" panose="02020603050405020304" pitchFamily="18" charset="0"/>
              </a:rPr>
              <a:t>termination is due to death, only one termination template should be initiated. UCPC WFA Production will terminate all other UC Jobs for the employee.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Make </a:t>
            </a:r>
            <a:r>
              <a:rPr lang="en-US" sz="2000" dirty="0">
                <a:ea typeface="Calibri" panose="020F0502020204030204" pitchFamily="34" charset="0"/>
                <a:cs typeface="Times New Roman" panose="02020603050405020304" pitchFamily="18" charset="0"/>
              </a:rPr>
              <a:t>note of your transaction ID for reference to find your transaction later.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Shared </a:t>
            </a:r>
            <a:r>
              <a:rPr lang="en-US" sz="2000" dirty="0">
                <a:ea typeface="Calibri" panose="020F0502020204030204" pitchFamily="34" charset="0"/>
                <a:cs typeface="Times New Roman" panose="02020603050405020304" pitchFamily="18" charset="0"/>
              </a:rPr>
              <a:t>Service Centers will continue to transact for final pay. </a:t>
            </a:r>
            <a:r>
              <a:rPr lang="en-US" sz="2000" dirty="0" smtClean="0">
                <a:ea typeface="Calibri" panose="020F0502020204030204" pitchFamily="34" charset="0"/>
                <a:cs typeface="Times New Roman" panose="02020603050405020304" pitchFamily="18" charset="0"/>
              </a:rPr>
              <a:t>Final </a:t>
            </a:r>
            <a:r>
              <a:rPr lang="en-US" sz="2000" dirty="0">
                <a:ea typeface="Calibri" panose="020F0502020204030204" pitchFamily="34" charset="0"/>
                <a:cs typeface="Times New Roman" panose="02020603050405020304" pitchFamily="18" charset="0"/>
              </a:rPr>
              <a:t>Pay should be submitted for any employee.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You </a:t>
            </a:r>
            <a:r>
              <a:rPr lang="en-US" sz="2000" dirty="0">
                <a:ea typeface="Calibri" panose="020F0502020204030204" pitchFamily="34" charset="0"/>
                <a:cs typeface="Times New Roman" panose="02020603050405020304" pitchFamily="18" charset="0"/>
              </a:rPr>
              <a:t>can clone a transaction that has been denied or cancelled in the Smart HR </a:t>
            </a:r>
            <a:r>
              <a:rPr lang="en-US" sz="2000" dirty="0" smtClean="0">
                <a:ea typeface="Calibri" panose="020F0502020204030204" pitchFamily="34" charset="0"/>
                <a:cs typeface="Times New Roman" panose="02020603050405020304" pitchFamily="18" charset="0"/>
              </a:rPr>
              <a:t>Template. </a:t>
            </a:r>
            <a:endParaRPr lang="en-US" sz="20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255379"/>
            <a:ext cx="1042416" cy="1042416"/>
          </a:xfrm>
          <a:prstGeom prst="rect">
            <a:avLst/>
          </a:prstGeom>
        </p:spPr>
      </p:pic>
      <p:pic>
        <p:nvPicPr>
          <p:cNvPr id="7" name="Picture 6"/>
          <p:cNvPicPr>
            <a:picLocks noChangeAspect="1"/>
          </p:cNvPicPr>
          <p:nvPr/>
        </p:nvPicPr>
        <p:blipFill>
          <a:blip r:embed="rId4"/>
          <a:stretch>
            <a:fillRect/>
          </a:stretch>
        </p:blipFill>
        <p:spPr>
          <a:xfrm>
            <a:off x="360333" y="2331361"/>
            <a:ext cx="1042506" cy="1042506"/>
          </a:xfrm>
          <a:prstGeom prst="rect">
            <a:avLst/>
          </a:prstGeom>
        </p:spPr>
      </p:pic>
      <p:pic>
        <p:nvPicPr>
          <p:cNvPr id="8" name="Picture 7"/>
          <p:cNvPicPr>
            <a:picLocks noChangeAspect="1"/>
          </p:cNvPicPr>
          <p:nvPr/>
        </p:nvPicPr>
        <p:blipFill>
          <a:blip r:embed="rId4"/>
          <a:stretch>
            <a:fillRect/>
          </a:stretch>
        </p:blipFill>
        <p:spPr>
          <a:xfrm>
            <a:off x="360333" y="3407433"/>
            <a:ext cx="1042506" cy="1042506"/>
          </a:xfrm>
          <a:prstGeom prst="rect">
            <a:avLst/>
          </a:prstGeom>
        </p:spPr>
      </p:pic>
      <p:pic>
        <p:nvPicPr>
          <p:cNvPr id="9" name="Picture 8"/>
          <p:cNvPicPr>
            <a:picLocks noChangeAspect="1"/>
          </p:cNvPicPr>
          <p:nvPr/>
        </p:nvPicPr>
        <p:blipFill>
          <a:blip r:embed="rId4"/>
          <a:stretch>
            <a:fillRect/>
          </a:stretch>
        </p:blipFill>
        <p:spPr>
          <a:xfrm>
            <a:off x="360333" y="4483505"/>
            <a:ext cx="1042506" cy="1042506"/>
          </a:xfrm>
          <a:prstGeom prst="rect">
            <a:avLst/>
          </a:prstGeom>
        </p:spPr>
      </p:pic>
    </p:spTree>
    <p:extLst>
      <p:ext uri="{BB962C8B-B14F-4D97-AF65-F5344CB8AC3E}">
        <p14:creationId xmlns:p14="http://schemas.microsoft.com/office/powerpoint/2010/main" val="315800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91906"/>
            <a:ext cx="10707329"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you aren’t searching by the EMPL ID, always change the operator from “</a:t>
            </a:r>
            <a:r>
              <a:rPr kumimoji="0" lang="en-US" sz="2000" b="1" i="0" u="none" strike="noStrike" kern="1200" cap="none" spc="0" normalizeH="0" baseline="0" noProof="0" dirty="0">
                <a:ln>
                  <a:noFill/>
                </a:ln>
                <a:solidFill>
                  <a:prstClr val="black"/>
                </a:solidFill>
                <a:effectLst/>
                <a:uLnTx/>
                <a:uFillTx/>
                <a:latin typeface="Arial"/>
                <a:ea typeface="+mn-ea"/>
                <a:cs typeface="+mn-cs"/>
              </a:rPr>
              <a:t>Begins with” </a:t>
            </a:r>
            <a:r>
              <a:rPr kumimoji="0" lang="en-US" sz="2000" b="0" i="0" u="none" strike="noStrike" kern="1200" cap="none" spc="0" normalizeH="0" baseline="0" noProof="0" dirty="0">
                <a:ln>
                  <a:noFill/>
                </a:ln>
                <a:solidFill>
                  <a:prstClr val="black"/>
                </a:solidFill>
                <a:effectLst/>
                <a:uLnTx/>
                <a:uFillTx/>
                <a:latin typeface="Arial"/>
                <a:ea typeface="+mn-ea"/>
                <a:cs typeface="+mn-cs"/>
              </a:rPr>
              <a:t>which is always the default, to “</a:t>
            </a:r>
            <a:r>
              <a:rPr kumimoji="0" lang="en-US" sz="2000" b="1" i="0" u="none" strike="noStrike" kern="1200" cap="none" spc="0" normalizeH="0" baseline="0" noProof="0" dirty="0">
                <a:ln>
                  <a:noFill/>
                </a:ln>
                <a:solidFill>
                  <a:prstClr val="black"/>
                </a:solidFill>
                <a:effectLst/>
                <a:uLnTx/>
                <a:uFillTx/>
                <a:latin typeface="Arial"/>
                <a:ea typeface="+mn-ea"/>
                <a:cs typeface="+mn-cs"/>
              </a:rPr>
              <a:t>Contains”</a:t>
            </a:r>
            <a:r>
              <a:rPr kumimoji="0" lang="en-US" sz="2000" b="0" i="0" u="none" strike="noStrike" kern="1200" cap="none" spc="0" normalizeH="0" baseline="0" noProof="0" dirty="0">
                <a:ln>
                  <a:noFill/>
                </a:ln>
                <a:solidFill>
                  <a:prstClr val="black"/>
                </a:solidFill>
                <a:effectLst/>
                <a:uLnTx/>
                <a:uFillTx/>
                <a:latin typeface="Arial"/>
                <a:ea typeface="+mn-ea"/>
                <a:cs typeface="+mn-cs"/>
              </a:rPr>
              <a:t>, by clicking 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the arrows.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When navigating in UCPath always use the buttons and links within the site to navigate. Do not use the </a:t>
            </a:r>
            <a:r>
              <a:rPr kumimoji="0" lang="en-US" sz="2000" b="1" i="0" u="none" strike="noStrike" kern="1200" cap="none" spc="0" normalizeH="0" baseline="0" noProof="0" dirty="0">
                <a:ln>
                  <a:noFill/>
                </a:ln>
                <a:solidFill>
                  <a:prstClr val="black"/>
                </a:solidFill>
                <a:effectLst/>
                <a:uLnTx/>
                <a:uFillTx/>
                <a:latin typeface="Arial"/>
                <a:ea typeface="+mn-ea"/>
                <a:cs typeface="+mn-cs"/>
              </a:rPr>
              <a:t>Back </a:t>
            </a:r>
            <a:r>
              <a:rPr kumimoji="0" lang="en-US" sz="2000" b="0" i="0" u="none" strike="noStrike" kern="1200" cap="none" spc="0" normalizeH="0" baseline="0" noProof="0" dirty="0">
                <a:ln>
                  <a:noFill/>
                </a:ln>
                <a:solidFill>
                  <a:prstClr val="black"/>
                </a:solidFill>
                <a:effectLst/>
                <a:uLnTx/>
                <a:uFillTx/>
                <a:latin typeface="Arial"/>
                <a:ea typeface="+mn-ea"/>
                <a:cs typeface="+mn-cs"/>
              </a:rPr>
              <a:t>and </a:t>
            </a:r>
            <a:r>
              <a:rPr kumimoji="0" lang="en-US" sz="2000" b="1" i="0" u="none" strike="noStrike" kern="1200" cap="none" spc="0" normalizeH="0" baseline="0" noProof="0" dirty="0">
                <a:ln>
                  <a:noFill/>
                </a:ln>
                <a:solidFill>
                  <a:prstClr val="black"/>
                </a:solidFill>
                <a:effectLst/>
                <a:uLnTx/>
                <a:uFillTx/>
                <a:latin typeface="Arial"/>
                <a:ea typeface="+mn-ea"/>
                <a:cs typeface="+mn-cs"/>
              </a:rPr>
              <a:t>Next </a:t>
            </a:r>
            <a:r>
              <a:rPr kumimoji="0" lang="en-US" sz="2000" b="0" i="0" u="none" strike="noStrike" kern="1200" cap="none" spc="0" normalizeH="0" baseline="0" noProof="0" dirty="0">
                <a:ln>
                  <a:noFill/>
                </a:ln>
                <a:solidFill>
                  <a:prstClr val="black"/>
                </a:solidFill>
                <a:effectLst/>
                <a:uLnTx/>
                <a:uFillTx/>
                <a:latin typeface="Arial"/>
                <a:ea typeface="+mn-ea"/>
                <a:cs typeface="+mn-cs"/>
              </a:rPr>
              <a:t>buttons in your web browser toolbar.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Your </a:t>
            </a:r>
            <a:r>
              <a:rPr kumimoji="0" lang="en-US" sz="2000" b="0" i="0" u="none" strike="noStrike" kern="1200" cap="none" spc="0" normalizeH="0" baseline="0" noProof="0" dirty="0">
                <a:ln>
                  <a:noFill/>
                </a:ln>
                <a:solidFill>
                  <a:prstClr val="black"/>
                </a:solidFill>
                <a:effectLst/>
                <a:uLnTx/>
                <a:uFillTx/>
                <a:latin typeface="Arial"/>
                <a:ea typeface="+mn-ea"/>
                <a:cs typeface="+mn-cs"/>
              </a:rPr>
              <a:t>security access to key pages and components in the </a:t>
            </a:r>
            <a:r>
              <a:rPr kumimoji="0" lang="en-US" sz="2000" b="1" i="0" u="none" strike="noStrike" kern="1200" cap="none" spc="0" normalizeH="0" baseline="0" noProof="0" dirty="0">
                <a:ln>
                  <a:noFill/>
                </a:ln>
                <a:solidFill>
                  <a:prstClr val="black"/>
                </a:solidFill>
                <a:effectLst/>
                <a:uLnTx/>
                <a:uFillTx/>
                <a:latin typeface="Arial"/>
                <a:ea typeface="+mn-ea"/>
                <a:cs typeface="+mn-cs"/>
              </a:rPr>
              <a:t>UCPath Workcenter </a:t>
            </a:r>
            <a:r>
              <a:rPr kumimoji="0" lang="en-US" sz="2000" b="0" i="0" u="none" strike="noStrike" kern="1200" cap="none" spc="0" normalizeH="0" baseline="0" noProof="0" dirty="0">
                <a:ln>
                  <a:noFill/>
                </a:ln>
                <a:solidFill>
                  <a:prstClr val="black"/>
                </a:solidFill>
                <a:effectLst/>
                <a:uLnTx/>
                <a:uFillTx/>
                <a:latin typeface="Arial"/>
                <a:ea typeface="+mn-ea"/>
                <a:cs typeface="+mn-cs"/>
              </a:rPr>
              <a:t>is the same as your access to those pages and components from the </a:t>
            </a:r>
            <a:r>
              <a:rPr kumimoji="0" lang="en-US" sz="2000" b="1" i="0" u="none" strike="noStrike" kern="1200" cap="none" spc="0" normalizeH="0" baseline="0" noProof="0" dirty="0">
                <a:ln>
                  <a:noFill/>
                </a:ln>
                <a:solidFill>
                  <a:prstClr val="black"/>
                </a:solidFill>
                <a:effectLst/>
                <a:uLnTx/>
                <a:uFillTx/>
                <a:latin typeface="Arial"/>
                <a:ea typeface="+mn-ea"/>
                <a:cs typeface="+mn-cs"/>
              </a:rPr>
              <a:t>PeopleSoft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Menu</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There is no effective sequencing 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position; therefore, when </a:t>
            </a:r>
            <a:r>
              <a:rPr kumimoji="0" lang="en-US" sz="2000" b="0" i="0" u="none" strike="noStrike" kern="1200" cap="none" spc="0" normalizeH="0" baseline="0" noProof="0" dirty="0">
                <a:ln>
                  <a:noFill/>
                </a:ln>
                <a:solidFill>
                  <a:prstClr val="black"/>
                </a:solidFill>
                <a:effectLst/>
                <a:uLnTx/>
                <a:uFillTx/>
                <a:latin typeface="Arial"/>
                <a:ea typeface="+mn-ea"/>
                <a:cs typeface="+mn-cs"/>
              </a:rPr>
              <a:t>a correction is needed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with an effective date that already exists on the position, </a:t>
            </a:r>
            <a:r>
              <a:rPr kumimoji="0" lang="en-US" sz="2000" b="0" i="0" u="none" strike="noStrike" kern="1200" cap="none" spc="0" normalizeH="0" baseline="0" noProof="0" dirty="0">
                <a:ln>
                  <a:noFill/>
                </a:ln>
                <a:solidFill>
                  <a:prstClr val="black"/>
                </a:solidFill>
                <a:effectLst/>
                <a:uLnTx/>
                <a:uFillTx/>
                <a:latin typeface="Arial"/>
                <a:ea typeface="+mn-ea"/>
                <a:cs typeface="+mn-cs"/>
              </a:rPr>
              <a:t>UCPC will have to make the correction. This is done through an on behalf of case management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094468"/>
            <a:ext cx="1042506" cy="1042506"/>
          </a:xfrm>
          <a:prstGeom prst="rect">
            <a:avLst/>
          </a:prstGeom>
        </p:spPr>
      </p:pic>
      <p:pic>
        <p:nvPicPr>
          <p:cNvPr id="8" name="Picture 7"/>
          <p:cNvPicPr>
            <a:picLocks noChangeAspect="1"/>
          </p:cNvPicPr>
          <p:nvPr/>
        </p:nvPicPr>
        <p:blipFill>
          <a:blip r:embed="rId4"/>
          <a:stretch>
            <a:fillRect/>
          </a:stretch>
        </p:blipFill>
        <p:spPr>
          <a:xfrm>
            <a:off x="360333" y="3199117"/>
            <a:ext cx="1042506" cy="1042506"/>
          </a:xfrm>
          <a:prstGeom prst="rect">
            <a:avLst/>
          </a:prstGeom>
        </p:spPr>
      </p:pic>
      <p:pic>
        <p:nvPicPr>
          <p:cNvPr id="12" name="Picture 11"/>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1043428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540508"/>
            <a:ext cx="10707329"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transaction units will maintain a valid Offboarding checklist.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If </a:t>
            </a:r>
            <a:r>
              <a:rPr lang="en-US" sz="2000" dirty="0">
                <a:ea typeface="Calibri" panose="020F0502020204030204" pitchFamily="34" charset="0"/>
                <a:cs typeface="Times New Roman" panose="02020603050405020304" pitchFamily="18" charset="0"/>
              </a:rPr>
              <a:t>a transaction is cancelled by UCPath, the transactional unit will need to advise the SSC of the </a:t>
            </a:r>
            <a:r>
              <a:rPr lang="en-US" sz="2000" dirty="0" smtClean="0">
                <a:ea typeface="Calibri" panose="020F0502020204030204" pitchFamily="34" charset="0"/>
                <a:cs typeface="Times New Roman" panose="02020603050405020304" pitchFamily="18" charset="0"/>
              </a:rPr>
              <a:t>action, </a:t>
            </a:r>
            <a:r>
              <a:rPr lang="en-US" sz="2000" dirty="0">
                <a:ea typeface="Calibri" panose="020F0502020204030204" pitchFamily="34" charset="0"/>
                <a:cs typeface="Times New Roman" panose="02020603050405020304" pitchFamily="18" charset="0"/>
              </a:rPr>
              <a:t>and why it happened.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employee will have access to the Former Employee portal for 36 months after termination.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Employee is responsible for confirming retirement eligibility prior to submitting the retirement request</a:t>
            </a:r>
            <a:r>
              <a:rPr lang="en-US" sz="2000" dirty="0" smtClean="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defRPr/>
            </a:pPr>
            <a:endParaRPr lang="en-US" sz="2000"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10" name="Picture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245548"/>
            <a:ext cx="1042416" cy="1042416"/>
          </a:xfrm>
          <a:prstGeom prst="rect">
            <a:avLst/>
          </a:prstGeom>
          <a:ln w="25400">
            <a:solidFill>
              <a:schemeClr val="bg1"/>
            </a:solidFill>
          </a:ln>
        </p:spPr>
      </p:pic>
      <p:pic>
        <p:nvPicPr>
          <p:cNvPr id="12" name="Picture 11"/>
          <p:cNvPicPr>
            <a:picLocks noChangeAspect="1"/>
          </p:cNvPicPr>
          <p:nvPr/>
        </p:nvPicPr>
        <p:blipFill>
          <a:blip r:embed="rId4"/>
          <a:stretch>
            <a:fillRect/>
          </a:stretch>
        </p:blipFill>
        <p:spPr>
          <a:xfrm>
            <a:off x="360333" y="2416573"/>
            <a:ext cx="1042506" cy="1042506"/>
          </a:xfrm>
          <a:prstGeom prst="rect">
            <a:avLst/>
          </a:prstGeom>
        </p:spPr>
      </p:pic>
      <p:pic>
        <p:nvPicPr>
          <p:cNvPr id="13" name="Picture 12"/>
          <p:cNvPicPr>
            <a:picLocks noChangeAspect="1"/>
          </p:cNvPicPr>
          <p:nvPr/>
        </p:nvPicPr>
        <p:blipFill>
          <a:blip r:embed="rId4"/>
          <a:stretch>
            <a:fillRect/>
          </a:stretch>
        </p:blipFill>
        <p:spPr>
          <a:xfrm>
            <a:off x="360333" y="3587688"/>
            <a:ext cx="1042506" cy="1042506"/>
          </a:xfrm>
          <a:prstGeom prst="rect">
            <a:avLst/>
          </a:prstGeom>
        </p:spPr>
      </p:pic>
      <p:pic>
        <p:nvPicPr>
          <p:cNvPr id="14" name="Picture 13"/>
          <p:cNvPicPr>
            <a:picLocks noChangeAspect="1"/>
          </p:cNvPicPr>
          <p:nvPr/>
        </p:nvPicPr>
        <p:blipFill>
          <a:blip r:embed="rId4"/>
          <a:stretch>
            <a:fillRect/>
          </a:stretch>
        </p:blipFill>
        <p:spPr>
          <a:xfrm>
            <a:off x="360333" y="4758802"/>
            <a:ext cx="1042506" cy="1042506"/>
          </a:xfrm>
          <a:prstGeom prst="rect">
            <a:avLst/>
          </a:prstGeom>
        </p:spPr>
      </p:pic>
    </p:spTree>
    <p:extLst>
      <p:ext uri="{BB962C8B-B14F-4D97-AF65-F5344CB8AC3E}">
        <p14:creationId xmlns:p14="http://schemas.microsoft.com/office/powerpoint/2010/main" val="4290558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186549"/>
            <a:ext cx="10707329" cy="1631216"/>
          </a:xfrm>
          <a:prstGeom prst="rect">
            <a:avLst/>
          </a:prstGeom>
          <a:noFill/>
        </p:spPr>
        <p:txBody>
          <a:bodyPr wrap="square" rtlCol="0">
            <a:spAutoFit/>
          </a:bodyPr>
          <a:lstStyle/>
          <a:p>
            <a:pPr marL="403225">
              <a:defRPr/>
            </a:pPr>
            <a:r>
              <a:rPr lang="en-US" sz="2000" dirty="0" smtClean="0">
                <a:ea typeface="Calibri" panose="020F0502020204030204" pitchFamily="34" charset="0"/>
                <a:cs typeface="Times New Roman" panose="02020603050405020304" pitchFamily="18" charset="0"/>
              </a:rPr>
              <a:t>Enterprise </a:t>
            </a:r>
            <a:r>
              <a:rPr lang="en-US" sz="2000" dirty="0">
                <a:ea typeface="Calibri" panose="020F0502020204030204" pitchFamily="34" charset="0"/>
                <a:cs typeface="Times New Roman" panose="02020603050405020304" pitchFamily="18" charset="0"/>
              </a:rPr>
              <a:t>Directory is updated 30 days after Staff termination, 90 days after Faculty Termination, and 180 days after Termination for Post-Docs. Affiliates have until the end date set up for them when the account was created. In all cases, the account can be immediately inactivated in the Enterprise Directory by a departmental Enterprise Directory admin or ITS Super User. </a:t>
            </a: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14" name="Picture 13"/>
          <p:cNvPicPr>
            <a:picLocks noChangeAspect="1"/>
          </p:cNvPicPr>
          <p:nvPr/>
        </p:nvPicPr>
        <p:blipFill>
          <a:blip r:embed="rId3"/>
          <a:stretch>
            <a:fillRect/>
          </a:stretch>
        </p:blipFill>
        <p:spPr>
          <a:xfrm>
            <a:off x="360333" y="1464998"/>
            <a:ext cx="1042506" cy="1042506"/>
          </a:xfrm>
          <a:prstGeom prst="rect">
            <a:avLst/>
          </a:prstGeom>
        </p:spPr>
      </p:pic>
    </p:spTree>
    <p:extLst>
      <p:ext uri="{BB962C8B-B14F-4D97-AF65-F5344CB8AC3E}">
        <p14:creationId xmlns:p14="http://schemas.microsoft.com/office/powerpoint/2010/main" val="32224762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grpSp>
        <p:nvGrpSpPr>
          <p:cNvPr id="5" name="Group 4"/>
          <p:cNvGrpSpPr/>
          <p:nvPr/>
        </p:nvGrpSpPr>
        <p:grpSpPr>
          <a:xfrm>
            <a:off x="445135" y="1695498"/>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603504" y="179595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Know what each process is and what it means</a:t>
            </a:r>
            <a:endParaRPr kumimoji="0" lang="en-US" sz="2000" b="0" i="0" u="none" strike="noStrike" kern="1200" cap="none" spc="0" normalizeH="0" baseline="0" noProof="0" dirty="0">
              <a:ln>
                <a:noFill/>
              </a:ln>
              <a:effectLst/>
              <a:uLnTx/>
              <a:uFillTx/>
              <a:latin typeface="Arial"/>
            </a:endParaRPr>
          </a:p>
        </p:txBody>
      </p:sp>
      <p:grpSp>
        <p:nvGrpSpPr>
          <p:cNvPr id="10" name="Group 9"/>
          <p:cNvGrpSpPr/>
          <p:nvPr/>
        </p:nvGrpSpPr>
        <p:grpSpPr>
          <a:xfrm>
            <a:off x="445135" y="2618210"/>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603504" y="271866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Access and initiate transactions in UCPath</a:t>
            </a:r>
            <a:endParaRPr kumimoji="0" lang="en-US" sz="2000" b="0" i="0" u="none" strike="noStrike" kern="1200" cap="none" spc="0" normalizeH="0" baseline="0" noProof="0" dirty="0">
              <a:ln>
                <a:noFill/>
              </a:ln>
              <a:effectLst/>
              <a:uLnTx/>
              <a:uFillTx/>
              <a:latin typeface="Arial"/>
            </a:endParaRPr>
          </a:p>
        </p:txBody>
      </p:sp>
      <p:grpSp>
        <p:nvGrpSpPr>
          <p:cNvPr id="14" name="Group 13"/>
          <p:cNvGrpSpPr/>
          <p:nvPr/>
        </p:nvGrpSpPr>
        <p:grpSpPr>
          <a:xfrm>
            <a:off x="445135" y="3567087"/>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603504" y="366754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Understand where the hand offs in each process are </a:t>
            </a:r>
            <a:endParaRPr kumimoji="0" lang="en-US" sz="2000" b="0" i="0" u="none" strike="noStrike" kern="1200" cap="none" spc="0" normalizeH="0" baseline="0" noProof="0" dirty="0">
              <a:ln>
                <a:noFill/>
              </a:ln>
              <a:effectLst/>
              <a:uLnTx/>
              <a:uFillTx/>
              <a:latin typeface="Arial"/>
            </a:endParaRPr>
          </a:p>
        </p:txBody>
      </p:sp>
      <p:grpSp>
        <p:nvGrpSpPr>
          <p:cNvPr id="18" name="Group 17"/>
          <p:cNvGrpSpPr/>
          <p:nvPr/>
        </p:nvGrpSpPr>
        <p:grpSpPr>
          <a:xfrm>
            <a:off x="445135" y="4499740"/>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TextBox 20"/>
          <p:cNvSpPr txBox="1"/>
          <p:nvPr/>
        </p:nvSpPr>
        <p:spPr>
          <a:xfrm>
            <a:off x="603504" y="460019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Understand the policy behind each process </a:t>
            </a:r>
            <a:endParaRPr kumimoji="0" lang="en-US" sz="2000" b="0" i="0" u="none" strike="noStrike" kern="1200" cap="none" spc="0" normalizeH="0" baseline="0" noProof="0" dirty="0">
              <a:ln>
                <a:noFill/>
              </a:ln>
              <a:effectLst/>
              <a:uLnTx/>
              <a:uFillTx/>
              <a:latin typeface="Arial"/>
            </a:endParaRPr>
          </a:p>
        </p:txBody>
      </p:sp>
      <p:grpSp>
        <p:nvGrpSpPr>
          <p:cNvPr id="23" name="Group 22"/>
          <p:cNvGrpSpPr/>
          <p:nvPr/>
        </p:nvGrpSpPr>
        <p:grpSpPr>
          <a:xfrm>
            <a:off x="445135" y="5443378"/>
            <a:ext cx="9343056" cy="620884"/>
            <a:chOff x="493963" y="2576648"/>
            <a:chExt cx="6915485" cy="826560"/>
          </a:xfrm>
          <a:solidFill>
            <a:schemeClr val="accent1">
              <a:lumMod val="60000"/>
              <a:lumOff val="40000"/>
            </a:schemeClr>
          </a:solidFill>
        </p:grpSpPr>
        <p:sp>
          <p:nvSpPr>
            <p:cNvPr id="24" name="Rounded Rectangle 2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6" name="TextBox 25"/>
          <p:cNvSpPr txBox="1"/>
          <p:nvPr/>
        </p:nvSpPr>
        <p:spPr>
          <a:xfrm>
            <a:off x="603503" y="555376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Understand the key concepts and takeaways from each process </a:t>
            </a:r>
            <a:endParaRPr kumimoji="0" lang="en-US" sz="2000" b="0" i="0" u="none" strike="noStrike" kern="1200" cap="none" spc="0" normalizeH="0" baseline="0" noProof="0" dirty="0">
              <a:ln>
                <a:noFill/>
              </a:ln>
              <a:effectLst/>
              <a:uLnTx/>
              <a:uFillTx/>
              <a:latin typeface="Arial"/>
            </a:endParaRPr>
          </a:p>
        </p:txBody>
      </p:sp>
    </p:spTree>
    <p:extLst>
      <p:ext uri="{BB962C8B-B14F-4D97-AF65-F5344CB8AC3E}">
        <p14:creationId xmlns:p14="http://schemas.microsoft.com/office/powerpoint/2010/main" val="3027940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70843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3"/>
              </a:rPr>
              <a:t>On behalf case management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4"/>
              </a:rPr>
              <a:t>Position control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5"/>
              </a:rPr>
              <a:t>Contingent worker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6"/>
              </a:rPr>
              <a:t>Personal data changes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7"/>
              </a:rPr>
              <a:t>Person of interest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8"/>
              </a:rPr>
              <a:t>One–time payments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9"/>
              </a:rPr>
              <a:t>Voluntary termination  Process Map</a:t>
            </a:r>
            <a:endParaRPr lang="en-US" sz="2000" dirty="0" smtClean="0">
              <a:solidFill>
                <a:prstClr val="black"/>
              </a:solidFill>
            </a:endParaRPr>
          </a:p>
        </p:txBody>
      </p:sp>
    </p:spTree>
    <p:extLst>
      <p:ext uri="{BB962C8B-B14F-4D97-AF65-F5344CB8AC3E}">
        <p14:creationId xmlns:p14="http://schemas.microsoft.com/office/powerpoint/2010/main" val="29883258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   </a:t>
            </a:r>
            <a:endParaRPr lang="en-US" dirty="0">
              <a:solidFill>
                <a:schemeClr val="accent5"/>
              </a:solidFill>
            </a:endParaRPr>
          </a:p>
        </p:txBody>
      </p:sp>
      <p:sp>
        <p:nvSpPr>
          <p:cNvPr id="5" name="Rectangle 4"/>
          <p:cNvSpPr/>
          <p:nvPr/>
        </p:nvSpPr>
        <p:spPr>
          <a:xfrm>
            <a:off x="0" y="1174692"/>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1320157"/>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7" name="Rectangle 6"/>
          <p:cNvSpPr/>
          <p:nvPr/>
        </p:nvSpPr>
        <p:spPr>
          <a:xfrm>
            <a:off x="13059" y="197152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157838" y="211699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UCPath Workcenter</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9" name="Rectangle 8"/>
          <p:cNvSpPr/>
          <p:nvPr/>
        </p:nvSpPr>
        <p:spPr>
          <a:xfrm>
            <a:off x="0" y="2731909"/>
            <a:ext cx="12192000" cy="6509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44779" y="2745370"/>
            <a:ext cx="11751945"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Job Information &gt; Review Job Information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Job Summary</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Rectangle 10"/>
          <p:cNvSpPr/>
          <p:nvPr/>
        </p:nvSpPr>
        <p:spPr>
          <a:xfrm>
            <a:off x="0" y="346983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44779" y="361529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3" name="Rectangle 12"/>
          <p:cNvSpPr/>
          <p:nvPr/>
        </p:nvSpPr>
        <p:spPr>
          <a:xfrm>
            <a:off x="0" y="4234033"/>
            <a:ext cx="12192000" cy="4696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144779" y="4282162"/>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Position Control Request</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5" name="Rectangle 14"/>
          <p:cNvSpPr/>
          <p:nvPr/>
        </p:nvSpPr>
        <p:spPr>
          <a:xfrm>
            <a:off x="0" y="4816431"/>
            <a:ext cx="12192000" cy="46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144779" y="48656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8998233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3284" y="1964959"/>
            <a:ext cx="6511047" cy="3147367"/>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Readiness assessment review</a:t>
            </a:r>
          </a:p>
        </p:txBody>
      </p:sp>
    </p:spTree>
    <p:extLst>
      <p:ext uri="{BB962C8B-B14F-4D97-AF65-F5344CB8AC3E}">
        <p14:creationId xmlns:p14="http://schemas.microsoft.com/office/powerpoint/2010/main" val="3908163084"/>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26474" y="2201805"/>
            <a:ext cx="11062442"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Identification </a:t>
            </a:r>
            <a:r>
              <a:rPr lang="en-US" sz="2800" dirty="0"/>
              <a:t>of transaction processing primary and backup resources for pilot</a:t>
            </a:r>
          </a:p>
          <a:p>
            <a:pPr marL="457200" indent="-457200">
              <a:buFont typeface="Arial" panose="020B0604020202020204" pitchFamily="34" charset="0"/>
              <a:buChar char="•"/>
            </a:pPr>
            <a:r>
              <a:rPr lang="en-US" sz="2800" dirty="0" smtClean="0"/>
              <a:t>Review </a:t>
            </a:r>
            <a:r>
              <a:rPr lang="en-US" sz="2800" dirty="0"/>
              <a:t>of core pilot processes and understanding of handoffs</a:t>
            </a:r>
          </a:p>
          <a:p>
            <a:pPr marL="457200" indent="-457200">
              <a:buFont typeface="Arial" panose="020B0604020202020204" pitchFamily="34" charset="0"/>
              <a:buChar char="•"/>
            </a:pPr>
            <a:r>
              <a:rPr lang="en-US" sz="2800" dirty="0" smtClean="0"/>
              <a:t>Mandatory </a:t>
            </a:r>
            <a:r>
              <a:rPr lang="en-US" sz="2800" dirty="0"/>
              <a:t>pilot training (online, in-person and dress rehearsal)</a:t>
            </a:r>
          </a:p>
          <a:p>
            <a:pPr marL="457200" indent="-457200">
              <a:buFont typeface="Arial" panose="020B0604020202020204" pitchFamily="34" charset="0"/>
              <a:buChar char="•"/>
            </a:pPr>
            <a:r>
              <a:rPr lang="en-US" sz="2800" dirty="0" smtClean="0"/>
              <a:t>Identification </a:t>
            </a:r>
            <a:r>
              <a:rPr lang="en-US" sz="2800" dirty="0"/>
              <a:t>of SLA for departmental customers</a:t>
            </a:r>
          </a:p>
          <a:p>
            <a:pPr marL="457200" indent="-457200">
              <a:buFont typeface="Arial" panose="020B0604020202020204" pitchFamily="34" charset="0"/>
              <a:buChar char="•"/>
            </a:pPr>
            <a:r>
              <a:rPr lang="en-US" sz="2800" dirty="0" smtClean="0"/>
              <a:t>Operationalize </a:t>
            </a:r>
            <a:r>
              <a:rPr lang="en-US" sz="2800" dirty="0"/>
              <a:t>the Pilot work within your unit</a:t>
            </a:r>
          </a:p>
        </p:txBody>
      </p:sp>
      <p:sp>
        <p:nvSpPr>
          <p:cNvPr id="2" name="Title 1"/>
          <p:cNvSpPr>
            <a:spLocks noGrp="1"/>
          </p:cNvSpPr>
          <p:nvPr>
            <p:ph type="title"/>
          </p:nvPr>
        </p:nvSpPr>
        <p:spPr>
          <a:xfrm>
            <a:off x="378459" y="293369"/>
            <a:ext cx="10012449" cy="1909503"/>
          </a:xfrm>
        </p:spPr>
        <p:txBody>
          <a:bodyPr/>
          <a:lstStyle/>
          <a:p>
            <a:r>
              <a:rPr lang="en-US" dirty="0">
                <a:solidFill>
                  <a:schemeClr val="accent5"/>
                </a:solidFill>
              </a:rPr>
              <a:t>Go, No-Go Business Readiness Areas - Transactional Units: </a:t>
            </a:r>
          </a:p>
        </p:txBody>
      </p:sp>
    </p:spTree>
    <p:extLst>
      <p:ext uri="{BB962C8B-B14F-4D97-AF65-F5344CB8AC3E}">
        <p14:creationId xmlns:p14="http://schemas.microsoft.com/office/powerpoint/2010/main" val="9787779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69"/>
            <a:ext cx="10012449" cy="1909503"/>
          </a:xfrm>
        </p:spPr>
        <p:txBody>
          <a:bodyPr/>
          <a:lstStyle/>
          <a:p>
            <a:r>
              <a:rPr lang="en-US" dirty="0" smtClean="0">
                <a:solidFill>
                  <a:schemeClr val="accent5"/>
                </a:solidFill>
              </a:rPr>
              <a:t>Readiness Status Report</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521211" y="1136505"/>
            <a:ext cx="11282994" cy="3490913"/>
          </a:xfrm>
          <a:prstGeom prst="rect">
            <a:avLst/>
          </a:prstGeom>
        </p:spPr>
      </p:pic>
    </p:spTree>
    <p:extLst>
      <p:ext uri="{BB962C8B-B14F-4D97-AF65-F5344CB8AC3E}">
        <p14:creationId xmlns:p14="http://schemas.microsoft.com/office/powerpoint/2010/main" val="28926759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12621" y="1539709"/>
            <a:ext cx="1106244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We will use this information to evaluate our progress for the Pilot , identify any risks and compile it for submission to our leadership for a targeted  8/1 go live </a:t>
            </a:r>
            <a:r>
              <a:rPr lang="en-US" sz="2800" dirty="0" smtClean="0"/>
              <a:t>decision.  Please submit your completed spreadsheet on the following schedule. </a:t>
            </a:r>
          </a:p>
          <a:p>
            <a:pPr marL="457200"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b="1" dirty="0" smtClean="0"/>
              <a:t>Tuesday 7/23 by noon</a:t>
            </a:r>
          </a:p>
          <a:p>
            <a:pPr marL="914400" lvl="1" indent="-457200">
              <a:buFont typeface="Arial" panose="020B0604020202020204" pitchFamily="34" charset="0"/>
              <a:buChar char="•"/>
            </a:pPr>
            <a:r>
              <a:rPr lang="en-US" sz="2800" b="1" dirty="0" smtClean="0"/>
              <a:t>Tuesday 7/30 by noon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will send the document specific to your unit on </a:t>
            </a:r>
            <a:r>
              <a:rPr lang="en-US" sz="2800" dirty="0" smtClean="0"/>
              <a:t>Thursday</a:t>
            </a:r>
            <a:r>
              <a:rPr lang="en-US" sz="2800" dirty="0"/>
              <a:t> </a:t>
            </a:r>
            <a:r>
              <a:rPr lang="en-US" sz="2800" dirty="0" smtClean="0"/>
              <a:t>7/18</a:t>
            </a:r>
            <a:endParaRPr lang="en-US" sz="2800" dirty="0"/>
          </a:p>
        </p:txBody>
      </p:sp>
      <p:sp>
        <p:nvSpPr>
          <p:cNvPr id="2" name="Title 1"/>
          <p:cNvSpPr>
            <a:spLocks noGrp="1"/>
          </p:cNvSpPr>
          <p:nvPr>
            <p:ph type="title"/>
          </p:nvPr>
        </p:nvSpPr>
        <p:spPr>
          <a:xfrm>
            <a:off x="378459" y="293370"/>
            <a:ext cx="10012449" cy="801140"/>
          </a:xfrm>
        </p:spPr>
        <p:txBody>
          <a:bodyPr/>
          <a:lstStyle/>
          <a:p>
            <a:r>
              <a:rPr lang="en-US" dirty="0" smtClean="0">
                <a:solidFill>
                  <a:schemeClr val="accent5"/>
                </a:solidFill>
              </a:rPr>
              <a:t>Schedule for Submission</a:t>
            </a:r>
            <a:endParaRPr lang="en-US" dirty="0">
              <a:solidFill>
                <a:schemeClr val="accent5"/>
              </a:solidFill>
            </a:endParaRPr>
          </a:p>
        </p:txBody>
      </p:sp>
    </p:spTree>
    <p:extLst>
      <p:ext uri="{BB962C8B-B14F-4D97-AF65-F5344CB8AC3E}">
        <p14:creationId xmlns:p14="http://schemas.microsoft.com/office/powerpoint/2010/main" val="32311152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12621" y="1539709"/>
            <a:ext cx="1106244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Expectations</a:t>
            </a:r>
          </a:p>
          <a:p>
            <a:pPr marL="457200" indent="-457200">
              <a:buFont typeface="Arial" panose="020B0604020202020204" pitchFamily="34" charset="0"/>
              <a:buChar char="•"/>
            </a:pPr>
            <a:r>
              <a:rPr lang="en-US" sz="2800" dirty="0" smtClean="0"/>
              <a:t>Monitoring/Auditing your transactions</a:t>
            </a:r>
          </a:p>
          <a:p>
            <a:pPr marL="457200" indent="-457200">
              <a:buFont typeface="Arial" panose="020B0604020202020204" pitchFamily="34" charset="0"/>
              <a:buChar char="•"/>
            </a:pPr>
            <a:r>
              <a:rPr lang="en-US" sz="2800" dirty="0" smtClean="0"/>
              <a:t>What to do when you need help</a:t>
            </a:r>
          </a:p>
          <a:p>
            <a:pPr marL="457200" indent="-457200">
              <a:buFont typeface="Arial" panose="020B0604020202020204" pitchFamily="34" charset="0"/>
              <a:buChar char="•"/>
            </a:pPr>
            <a:r>
              <a:rPr lang="en-US" sz="2800" dirty="0" smtClean="0"/>
              <a:t>Where do I go for Support?</a:t>
            </a:r>
            <a:endParaRPr lang="en-US" sz="2800" dirty="0"/>
          </a:p>
        </p:txBody>
      </p:sp>
      <p:sp>
        <p:nvSpPr>
          <p:cNvPr id="2" name="Title 1"/>
          <p:cNvSpPr>
            <a:spLocks noGrp="1"/>
          </p:cNvSpPr>
          <p:nvPr>
            <p:ph type="title"/>
          </p:nvPr>
        </p:nvSpPr>
        <p:spPr>
          <a:xfrm>
            <a:off x="378459" y="293370"/>
            <a:ext cx="10012449" cy="801140"/>
          </a:xfrm>
        </p:spPr>
        <p:txBody>
          <a:bodyPr/>
          <a:lstStyle/>
          <a:p>
            <a:r>
              <a:rPr lang="en-US" dirty="0" smtClean="0">
                <a:solidFill>
                  <a:schemeClr val="accent5"/>
                </a:solidFill>
              </a:rPr>
              <a:t>Additional Topics for Review </a:t>
            </a:r>
            <a:endParaRPr lang="en-US" dirty="0">
              <a:solidFill>
                <a:schemeClr val="accent5"/>
              </a:solidFill>
            </a:endParaRPr>
          </a:p>
        </p:txBody>
      </p:sp>
    </p:spTree>
    <p:extLst>
      <p:ext uri="{BB962C8B-B14F-4D97-AF65-F5344CB8AC3E}">
        <p14:creationId xmlns:p14="http://schemas.microsoft.com/office/powerpoint/2010/main" val="2196226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Payroll Calendars </a:t>
            </a:r>
            <a:r>
              <a:rPr kumimoji="0" lang="en-US" sz="7200" b="1" i="0" u="none" strike="noStrike" kern="1200" cap="none" spc="0" normalizeH="0" noProof="0" dirty="0" smtClean="0">
                <a:ln>
                  <a:noFill/>
                </a:ln>
                <a:solidFill>
                  <a:srgbClr val="F1AB00"/>
                </a:solidFill>
                <a:effectLst/>
                <a:uLnTx/>
                <a:uFillTx/>
                <a:latin typeface="Arial"/>
                <a:ea typeface="+mn-ea"/>
                <a:cs typeface="+mn-cs"/>
              </a:rPr>
              <a:t>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555894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3284" y="1964959"/>
            <a:ext cx="6511047" cy="3147367"/>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Questions, comments,</a:t>
            </a:r>
          </a:p>
          <a:p>
            <a:pPr algn="l"/>
            <a:r>
              <a:rPr lang="en-US" sz="4800" dirty="0" smtClean="0">
                <a:solidFill>
                  <a:schemeClr val="tx1"/>
                </a:solidFill>
                <a:latin typeface="+mj-lt"/>
              </a:rPr>
              <a:t>feedback</a:t>
            </a:r>
          </a:p>
        </p:txBody>
      </p:sp>
    </p:spTree>
    <p:extLst>
      <p:ext uri="{BB962C8B-B14F-4D97-AF65-F5344CB8AC3E}">
        <p14:creationId xmlns:p14="http://schemas.microsoft.com/office/powerpoint/2010/main" val="3872071179"/>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78459" y="1221054"/>
            <a:ext cx="10912996" cy="4401205"/>
          </a:xfrm>
          <a:prstGeom prst="rect">
            <a:avLst/>
          </a:prstGeom>
          <a:noFill/>
        </p:spPr>
        <p:txBody>
          <a:bodyPr wrap="square" rtlCol="0">
            <a:spAutoFit/>
          </a:bodyPr>
          <a:lstStyle/>
          <a:p>
            <a:endParaRPr lang="en-US" sz="2000" dirty="0"/>
          </a:p>
          <a:p>
            <a:pPr lvl="0"/>
            <a:r>
              <a:rPr lang="en-US" sz="2000" b="1" u="sng" dirty="0"/>
              <a:t>DEPARTMENT/CENTRAL OFFICE</a:t>
            </a:r>
            <a:r>
              <a:rPr lang="en-US" sz="2000" u="sng" dirty="0"/>
              <a:t> </a:t>
            </a:r>
            <a:r>
              <a:rPr lang="en-US" sz="2000" dirty="0"/>
              <a:t>– Policy, merit or promotion action - department central office, netid (in specific instances-netid affiliate process) </a:t>
            </a:r>
          </a:p>
          <a:p>
            <a:pPr lvl="0"/>
            <a:endParaRPr lang="en-US" sz="2000" b="1" dirty="0" smtClean="0"/>
          </a:p>
          <a:p>
            <a:pPr lvl="0"/>
            <a:r>
              <a:rPr lang="en-US" sz="2000" b="1" u="sng" dirty="0" smtClean="0"/>
              <a:t>SSC</a:t>
            </a:r>
            <a:r>
              <a:rPr lang="en-US" sz="2000" b="1" dirty="0"/>
              <a:t>:  </a:t>
            </a:r>
            <a:r>
              <a:rPr lang="en-US" sz="2000" dirty="0"/>
              <a:t>Question about pay and transactions submitted by the SSC, netid. Question about UCPC cancelled transactions.  Question about handoffs for Pilot transactions. AWE Approval or Denial.</a:t>
            </a:r>
          </a:p>
          <a:p>
            <a:pPr lvl="1"/>
            <a:r>
              <a:rPr lang="en-US" sz="2000" b="1" dirty="0"/>
              <a:t>Benefits:</a:t>
            </a:r>
            <a:r>
              <a:rPr lang="en-US" sz="2000" dirty="0"/>
              <a:t>  </a:t>
            </a:r>
            <a:r>
              <a:rPr lang="en-US" sz="2000" i="1" dirty="0"/>
              <a:t>Contact your SSC and the</a:t>
            </a:r>
            <a:r>
              <a:rPr lang="en-US" sz="2000" dirty="0"/>
              <a:t> HR Benefits team </a:t>
            </a:r>
          </a:p>
          <a:p>
            <a:pPr lvl="0"/>
            <a:endParaRPr lang="en-US" sz="2000" b="1" dirty="0" smtClean="0"/>
          </a:p>
          <a:p>
            <a:pPr lvl="0"/>
            <a:r>
              <a:rPr lang="en-US" sz="2000" b="1" u="sng" dirty="0" smtClean="0"/>
              <a:t>CSC</a:t>
            </a:r>
            <a:r>
              <a:rPr lang="en-US" sz="2000" b="1" u="sng" dirty="0"/>
              <a:t>:</a:t>
            </a:r>
            <a:r>
              <a:rPr lang="en-US" sz="2000" u="sng" dirty="0"/>
              <a:t>  </a:t>
            </a:r>
            <a:r>
              <a:rPr lang="en-US" sz="2000" dirty="0" smtClean="0"/>
              <a:t>UCPath </a:t>
            </a:r>
            <a:r>
              <a:rPr lang="en-US" sz="2000" dirty="0"/>
              <a:t>Training, UCPath/SSC Escalations, advocates, urgent time sensitive, issue impacting large populations.  </a:t>
            </a:r>
          </a:p>
          <a:p>
            <a:pPr lvl="1"/>
            <a:r>
              <a:rPr lang="en-US" sz="2000" b="1" dirty="0"/>
              <a:t>Employees:</a:t>
            </a:r>
            <a:r>
              <a:rPr lang="en-US" sz="2000" dirty="0"/>
              <a:t> escalations, graduate students </a:t>
            </a:r>
          </a:p>
          <a:p>
            <a:pPr lvl="0"/>
            <a:endParaRPr lang="en-US" sz="2000" b="1" dirty="0" smtClean="0"/>
          </a:p>
          <a:p>
            <a:pPr lvl="0"/>
            <a:r>
              <a:rPr lang="en-US" sz="2000" b="1" u="sng" dirty="0" smtClean="0"/>
              <a:t>CSC</a:t>
            </a:r>
            <a:r>
              <a:rPr lang="en-US" sz="2000" b="1" u="sng" dirty="0"/>
              <a:t>:</a:t>
            </a:r>
            <a:r>
              <a:rPr lang="en-US" sz="2000" u="sng" dirty="0"/>
              <a:t>  </a:t>
            </a:r>
            <a:r>
              <a:rPr lang="en-US" sz="2000" dirty="0"/>
              <a:t>Catch all if you don’t know where to go or just want to hand off contact the CSC</a:t>
            </a:r>
          </a:p>
        </p:txBody>
      </p:sp>
      <p:sp>
        <p:nvSpPr>
          <p:cNvPr id="2" name="Title 1"/>
          <p:cNvSpPr>
            <a:spLocks noGrp="1"/>
          </p:cNvSpPr>
          <p:nvPr>
            <p:ph type="title"/>
          </p:nvPr>
        </p:nvSpPr>
        <p:spPr>
          <a:xfrm>
            <a:off x="378459" y="293370"/>
            <a:ext cx="10012449" cy="801140"/>
          </a:xfrm>
        </p:spPr>
        <p:txBody>
          <a:bodyPr/>
          <a:lstStyle/>
          <a:p>
            <a:r>
              <a:rPr lang="en-US" dirty="0" smtClean="0">
                <a:solidFill>
                  <a:schemeClr val="accent5"/>
                </a:solidFill>
              </a:rPr>
              <a:t>Where to go for Support?</a:t>
            </a:r>
            <a:endParaRPr lang="en-US" dirty="0">
              <a:solidFill>
                <a:schemeClr val="accent5"/>
              </a:solidFill>
            </a:endParaRPr>
          </a:p>
        </p:txBody>
      </p:sp>
    </p:spTree>
    <p:extLst>
      <p:ext uri="{BB962C8B-B14F-4D97-AF65-F5344CB8AC3E}">
        <p14:creationId xmlns:p14="http://schemas.microsoft.com/office/powerpoint/2010/main" val="17936395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531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kumimoji="0" lang="en-US" sz="4400" b="0" i="0" u="none" strike="noStrike" kern="1200" cap="none" spc="0" normalizeH="0" baseline="0" noProof="0" dirty="0">
                <a:ln>
                  <a:noFill/>
                </a:ln>
                <a:solidFill>
                  <a:prstClr val="black"/>
                </a:solidFill>
                <a:effectLst/>
                <a:uLnTx/>
                <a:uFillTx/>
                <a:latin typeface="Arial"/>
                <a:ea typeface="+mn-ea"/>
                <a:cs typeface="+mn-cs"/>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5087828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33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2272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sp>
        <p:nvSpPr>
          <p:cNvPr id="21" name="TextBox 20"/>
          <p:cNvSpPr txBox="1"/>
          <p:nvPr/>
        </p:nvSpPr>
        <p:spPr>
          <a:xfrm>
            <a:off x="603504" y="49014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 name="Group 21"/>
          <p:cNvGrpSpPr/>
          <p:nvPr/>
        </p:nvGrpSpPr>
        <p:grpSpPr>
          <a:xfrm>
            <a:off x="378460" y="979170"/>
            <a:ext cx="9343056" cy="620884"/>
            <a:chOff x="493963" y="2576648"/>
            <a:chExt cx="6915485" cy="826560"/>
          </a:xfrm>
          <a:solidFill>
            <a:schemeClr val="accent1">
              <a:lumMod val="60000"/>
              <a:lumOff val="40000"/>
            </a:schemeClr>
          </a:solidFill>
        </p:grpSpPr>
        <p:sp>
          <p:nvSpPr>
            <p:cNvPr id="23" name="Rounded Rectangle 22"/>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5" name="TextBox 24"/>
          <p:cNvSpPr txBox="1"/>
          <p:nvPr/>
        </p:nvSpPr>
        <p:spPr>
          <a:xfrm>
            <a:off x="519280" y="1079624"/>
            <a:ext cx="8891337" cy="400110"/>
          </a:xfrm>
          <a:prstGeom prst="rect">
            <a:avLst/>
          </a:prstGeom>
          <a:noFill/>
        </p:spPr>
        <p:txBody>
          <a:bodyPr wrap="square" rtlCol="0" anchor="ctr">
            <a:spAutoFit/>
          </a:bodyPr>
          <a:lstStyle/>
          <a:p>
            <a:r>
              <a:rPr lang="en-US" sz="2000" dirty="0" smtClean="0"/>
              <a:t>Understand </a:t>
            </a:r>
            <a:r>
              <a:rPr lang="en-US" sz="2000" dirty="0"/>
              <a:t>Milestones on UCPath Payroll </a:t>
            </a:r>
            <a:r>
              <a:rPr lang="en-US" sz="2000" dirty="0" smtClean="0"/>
              <a:t>Processing Schedule</a:t>
            </a:r>
            <a:endParaRPr lang="en-US" sz="2000" dirty="0"/>
          </a:p>
        </p:txBody>
      </p:sp>
      <p:grpSp>
        <p:nvGrpSpPr>
          <p:cNvPr id="26" name="Group 25"/>
          <p:cNvGrpSpPr/>
          <p:nvPr/>
        </p:nvGrpSpPr>
        <p:grpSpPr>
          <a:xfrm>
            <a:off x="378460" y="2427708"/>
            <a:ext cx="9343056" cy="620884"/>
            <a:chOff x="493963" y="2576648"/>
            <a:chExt cx="6915485" cy="826560"/>
          </a:xfrm>
          <a:solidFill>
            <a:schemeClr val="accent1">
              <a:lumMod val="60000"/>
              <a:lumOff val="40000"/>
            </a:schemeClr>
          </a:solidFill>
        </p:grpSpPr>
        <p:sp>
          <p:nvSpPr>
            <p:cNvPr id="27" name="Rounded Rectangle 26"/>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9" name="TextBox 28"/>
          <p:cNvSpPr txBox="1"/>
          <p:nvPr/>
        </p:nvSpPr>
        <p:spPr>
          <a:xfrm>
            <a:off x="519280" y="2528162"/>
            <a:ext cx="8891337" cy="400110"/>
          </a:xfrm>
          <a:prstGeom prst="rect">
            <a:avLst/>
          </a:prstGeom>
          <a:noFill/>
        </p:spPr>
        <p:txBody>
          <a:bodyPr wrap="square" rtlCol="0" anchor="ctr">
            <a:spAutoFit/>
          </a:bodyPr>
          <a:lstStyle/>
          <a:p>
            <a:r>
              <a:rPr lang="en-US" sz="2000" dirty="0"/>
              <a:t>Recognize and define key UCPath terms and acronyms </a:t>
            </a:r>
          </a:p>
        </p:txBody>
      </p:sp>
      <p:grpSp>
        <p:nvGrpSpPr>
          <p:cNvPr id="30" name="Group 29"/>
          <p:cNvGrpSpPr/>
          <p:nvPr/>
        </p:nvGrpSpPr>
        <p:grpSpPr>
          <a:xfrm>
            <a:off x="378460" y="3151978"/>
            <a:ext cx="9343056" cy="620884"/>
            <a:chOff x="493963" y="2576648"/>
            <a:chExt cx="6915485" cy="826560"/>
          </a:xfrm>
          <a:solidFill>
            <a:schemeClr val="accent1">
              <a:lumMod val="60000"/>
              <a:lumOff val="40000"/>
            </a:schemeClr>
          </a:solidFill>
        </p:grpSpPr>
        <p:sp>
          <p:nvSpPr>
            <p:cNvPr id="31" name="Rounded Rectangle 3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3" name="TextBox 32"/>
          <p:cNvSpPr txBox="1"/>
          <p:nvPr/>
        </p:nvSpPr>
        <p:spPr>
          <a:xfrm>
            <a:off x="519280" y="3252432"/>
            <a:ext cx="8891337" cy="400110"/>
          </a:xfrm>
          <a:prstGeom prst="rect">
            <a:avLst/>
          </a:prstGeom>
          <a:noFill/>
        </p:spPr>
        <p:txBody>
          <a:bodyPr wrap="square" rtlCol="0" anchor="ctr">
            <a:spAutoFit/>
          </a:bodyPr>
          <a:lstStyle/>
          <a:p>
            <a:r>
              <a:rPr lang="en-US" sz="2000" dirty="0"/>
              <a:t>Understand Payroll-impacting Inbound </a:t>
            </a:r>
            <a:r>
              <a:rPr lang="en-US" sz="2000" dirty="0" smtClean="0"/>
              <a:t>Files</a:t>
            </a:r>
            <a:endParaRPr lang="en-US" sz="2000" dirty="0"/>
          </a:p>
        </p:txBody>
      </p:sp>
      <p:grpSp>
        <p:nvGrpSpPr>
          <p:cNvPr id="34" name="Group 33"/>
          <p:cNvGrpSpPr/>
          <p:nvPr/>
        </p:nvGrpSpPr>
        <p:grpSpPr>
          <a:xfrm>
            <a:off x="401765" y="1703439"/>
            <a:ext cx="9343056" cy="620884"/>
            <a:chOff x="493963" y="2576648"/>
            <a:chExt cx="6915485" cy="826560"/>
          </a:xfrm>
          <a:solidFill>
            <a:schemeClr val="accent1">
              <a:lumMod val="60000"/>
              <a:lumOff val="40000"/>
            </a:schemeClr>
          </a:solidFill>
        </p:grpSpPr>
        <p:sp>
          <p:nvSpPr>
            <p:cNvPr id="35" name="Rounded Rectangle 3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7" name="TextBox 36"/>
          <p:cNvSpPr txBox="1"/>
          <p:nvPr/>
        </p:nvSpPr>
        <p:spPr>
          <a:xfrm>
            <a:off x="519280" y="1803893"/>
            <a:ext cx="8891337" cy="400110"/>
          </a:xfrm>
          <a:prstGeom prst="rect">
            <a:avLst/>
          </a:prstGeom>
          <a:noFill/>
        </p:spPr>
        <p:txBody>
          <a:bodyPr wrap="square" rtlCol="0" anchor="ctr">
            <a:spAutoFit/>
          </a:bodyPr>
          <a:lstStyle/>
          <a:p>
            <a:r>
              <a:rPr lang="en-US" sz="2000" dirty="0"/>
              <a:t>Understand Criticality and Impact of Payroll Milestones</a:t>
            </a:r>
          </a:p>
        </p:txBody>
      </p:sp>
      <p:grpSp>
        <p:nvGrpSpPr>
          <p:cNvPr id="38" name="Group 37"/>
          <p:cNvGrpSpPr/>
          <p:nvPr/>
        </p:nvGrpSpPr>
        <p:grpSpPr>
          <a:xfrm>
            <a:off x="401765" y="3864433"/>
            <a:ext cx="9343056" cy="620884"/>
            <a:chOff x="493963" y="2576648"/>
            <a:chExt cx="6915485" cy="826560"/>
          </a:xfrm>
          <a:solidFill>
            <a:schemeClr val="accent1">
              <a:lumMod val="60000"/>
              <a:lumOff val="40000"/>
            </a:schemeClr>
          </a:solidFill>
        </p:grpSpPr>
        <p:sp>
          <p:nvSpPr>
            <p:cNvPr id="39" name="Rounded Rectangle 3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1" name="TextBox 40"/>
          <p:cNvSpPr txBox="1"/>
          <p:nvPr/>
        </p:nvSpPr>
        <p:spPr>
          <a:xfrm>
            <a:off x="516209" y="3964887"/>
            <a:ext cx="8891337" cy="400110"/>
          </a:xfrm>
          <a:prstGeom prst="rect">
            <a:avLst/>
          </a:prstGeom>
          <a:noFill/>
        </p:spPr>
        <p:txBody>
          <a:bodyPr wrap="square" rtlCol="0" anchor="ctr">
            <a:spAutoFit/>
          </a:bodyPr>
          <a:lstStyle/>
          <a:p>
            <a:r>
              <a:rPr lang="en-US" sz="2000" dirty="0"/>
              <a:t>Understand UCPath Automated Processes</a:t>
            </a:r>
            <a:endParaRPr lang="en-US" sz="1600" dirty="0"/>
          </a:p>
        </p:txBody>
      </p:sp>
      <p:grpSp>
        <p:nvGrpSpPr>
          <p:cNvPr id="42" name="Group 41"/>
          <p:cNvGrpSpPr/>
          <p:nvPr/>
        </p:nvGrpSpPr>
        <p:grpSpPr>
          <a:xfrm>
            <a:off x="391948" y="4680274"/>
            <a:ext cx="9343056" cy="620884"/>
            <a:chOff x="493963" y="2576648"/>
            <a:chExt cx="6915485" cy="826560"/>
          </a:xfrm>
          <a:solidFill>
            <a:schemeClr val="accent1">
              <a:lumMod val="60000"/>
              <a:lumOff val="40000"/>
            </a:schemeClr>
          </a:solidFill>
        </p:grpSpPr>
        <p:sp>
          <p:nvSpPr>
            <p:cNvPr id="43" name="Rounded Rectangle 42"/>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5" name="TextBox 44"/>
          <p:cNvSpPr txBox="1"/>
          <p:nvPr/>
        </p:nvSpPr>
        <p:spPr>
          <a:xfrm>
            <a:off x="465193" y="4792542"/>
            <a:ext cx="9191993" cy="400110"/>
          </a:xfrm>
          <a:prstGeom prst="rect">
            <a:avLst/>
          </a:prstGeom>
          <a:noFill/>
        </p:spPr>
        <p:txBody>
          <a:bodyPr wrap="square" rtlCol="0" anchor="ctr">
            <a:spAutoFit/>
          </a:bodyPr>
          <a:lstStyle/>
          <a:p>
            <a:r>
              <a:rPr lang="en-US" sz="2000" i="1" dirty="0"/>
              <a:t>Understand </a:t>
            </a:r>
            <a:r>
              <a:rPr lang="en-US" sz="2000" i="1" dirty="0" smtClean="0"/>
              <a:t>SSC Calendar Deadlines and SLA </a:t>
            </a:r>
            <a:endParaRPr lang="en-US" sz="1600" i="1" dirty="0">
              <a:solidFill>
                <a:srgbClr val="FF0000"/>
              </a:solidFill>
            </a:endParaRPr>
          </a:p>
        </p:txBody>
      </p:sp>
    </p:spTree>
    <p:extLst>
      <p:ext uri="{BB962C8B-B14F-4D97-AF65-F5344CB8AC3E}">
        <p14:creationId xmlns:p14="http://schemas.microsoft.com/office/powerpoint/2010/main" val="3323704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PAYROLL CALENDARS DEFINITION</a:t>
            </a:r>
          </a:p>
        </p:txBody>
      </p:sp>
      <p:sp>
        <p:nvSpPr>
          <p:cNvPr id="46" name="TextBox 45"/>
          <p:cNvSpPr txBox="1"/>
          <p:nvPr/>
        </p:nvSpPr>
        <p:spPr>
          <a:xfrm>
            <a:off x="1223682" y="1181263"/>
            <a:ext cx="9996491" cy="707886"/>
          </a:xfrm>
          <a:prstGeom prst="rect">
            <a:avLst/>
          </a:prstGeom>
          <a:solidFill>
            <a:schemeClr val="accent1">
              <a:lumMod val="20000"/>
              <a:lumOff val="80000"/>
            </a:schemeClr>
          </a:solidFill>
        </p:spPr>
        <p:txBody>
          <a:bodyPr wrap="square" rtlCol="0">
            <a:spAutoFit/>
          </a:bodyPr>
          <a:lstStyle/>
          <a:p>
            <a:r>
              <a:rPr lang="en-US" sz="2000" dirty="0" smtClean="0"/>
              <a:t>The </a:t>
            </a:r>
            <a:r>
              <a:rPr lang="en-US" sz="2000" b="1" dirty="0" smtClean="0"/>
              <a:t>UCPath Payroll Process </a:t>
            </a:r>
            <a:r>
              <a:rPr lang="en-US" sz="2000" dirty="0" smtClean="0"/>
              <a:t>involves a series of actions and interfaces to </a:t>
            </a:r>
            <a:r>
              <a:rPr lang="en-US" sz="2000" dirty="0"/>
              <a:t>process gross to net paychecks and finalize the payroll balances each pay cycle. </a:t>
            </a:r>
            <a:endParaRPr lang="en-US" sz="2000" dirty="0" smtClean="0"/>
          </a:p>
        </p:txBody>
      </p:sp>
      <p:sp>
        <p:nvSpPr>
          <p:cNvPr id="47" name="TextBox 46"/>
          <p:cNvSpPr txBox="1"/>
          <p:nvPr/>
        </p:nvSpPr>
        <p:spPr>
          <a:xfrm>
            <a:off x="1223682" y="2091242"/>
            <a:ext cx="9754445"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process begins with calculating initial hours, taxes, and deductions. An iterative calculation routine will produce various validation edits for review, as well as data for subsequent processes and reports.</a:t>
            </a:r>
          </a:p>
          <a:p>
            <a:r>
              <a:rPr lang="en-US" sz="2000" dirty="0"/>
              <a:t> </a:t>
            </a:r>
          </a:p>
          <a:p>
            <a:pPr marL="285750" indent="-285750">
              <a:buFont typeface="Arial" panose="020B0604020202020204" pitchFamily="34" charset="0"/>
              <a:buChar char="•"/>
            </a:pPr>
            <a:r>
              <a:rPr lang="en-US" sz="2000" dirty="0"/>
              <a:t>The process ends when payments are calculated and confirmed in UCPath, and employees receive both their paychecks and earnings statements correctly through direct deposit or paper check.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UCPath Center enforces a strict timeline for payroll processing deadlines that all UC locations must adhere to. </a:t>
            </a:r>
          </a:p>
          <a:p>
            <a:endParaRPr lang="en-US" dirty="0"/>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181263"/>
            <a:ext cx="695325" cy="695325"/>
          </a:xfrm>
          <a:prstGeom prst="rect">
            <a:avLst/>
          </a:prstGeom>
        </p:spPr>
      </p:pic>
    </p:spTree>
    <p:extLst>
      <p:ext uri="{BB962C8B-B14F-4D97-AF65-F5344CB8AC3E}">
        <p14:creationId xmlns:p14="http://schemas.microsoft.com/office/powerpoint/2010/main" val="3827448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378460" y="293370"/>
            <a:ext cx="10556240" cy="685800"/>
          </a:xfrm>
        </p:spPr>
        <p:txBody>
          <a:bodyPr/>
          <a:lstStyle/>
          <a:p>
            <a:r>
              <a:rPr lang="en-US" dirty="0">
                <a:solidFill>
                  <a:schemeClr val="accent5"/>
                </a:solidFill>
              </a:rPr>
              <a:t>UCPATH CENTER DEADLINES </a:t>
            </a:r>
            <a:r>
              <a:rPr lang="en-US" dirty="0" smtClean="0">
                <a:solidFill>
                  <a:schemeClr val="accent5"/>
                </a:solidFill>
              </a:rPr>
              <a:t>DEFINITIONS</a:t>
            </a:r>
            <a:endParaRPr lang="en-US" dirty="0">
              <a:solidFill>
                <a:schemeClr val="accent5"/>
              </a:solidFill>
            </a:endParaRPr>
          </a:p>
        </p:txBody>
      </p:sp>
      <p:graphicFrame>
        <p:nvGraphicFramePr>
          <p:cNvPr id="13" name="Diagram 12"/>
          <p:cNvGraphicFramePr/>
          <p:nvPr>
            <p:extLst/>
          </p:nvPr>
        </p:nvGraphicFramePr>
        <p:xfrm>
          <a:off x="524764" y="979170"/>
          <a:ext cx="10740644" cy="479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149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04175" y="115747"/>
            <a:ext cx="1270000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sz="2800" dirty="0" smtClean="0">
                <a:solidFill>
                  <a:schemeClr val="accent5"/>
                </a:solidFill>
              </a:rPr>
              <a:t>NAVIGATION TO SCHEDULES &amp; CALENDARS IN UCPATH PORTAL </a:t>
            </a:r>
            <a:endParaRPr lang="en-US" sz="2800" dirty="0">
              <a:solidFill>
                <a:schemeClr val="accent5"/>
              </a:solidFill>
            </a:endParaRPr>
          </a:p>
        </p:txBody>
      </p:sp>
      <p:sp>
        <p:nvSpPr>
          <p:cNvPr id="8" name="Rectangle 7"/>
          <p:cNvSpPr/>
          <p:nvPr/>
        </p:nvSpPr>
        <p:spPr>
          <a:xfrm>
            <a:off x="0" y="262551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srcRect l="865"/>
          <a:stretch/>
        </p:blipFill>
        <p:spPr>
          <a:xfrm>
            <a:off x="825644" y="3562426"/>
            <a:ext cx="8557727" cy="2931868"/>
          </a:xfrm>
          <a:prstGeom prst="rect">
            <a:avLst/>
          </a:prstGeom>
          <a:ln>
            <a:solidFill>
              <a:schemeClr val="tx1"/>
            </a:solidFill>
          </a:ln>
        </p:spPr>
      </p:pic>
      <p:sp>
        <p:nvSpPr>
          <p:cNvPr id="10" name="Rectangle 9"/>
          <p:cNvSpPr/>
          <p:nvPr/>
        </p:nvSpPr>
        <p:spPr>
          <a:xfrm>
            <a:off x="0" y="137191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p:cNvSpPr txBox="1">
            <a:spLocks/>
          </p:cNvSpPr>
          <p:nvPr/>
        </p:nvSpPr>
        <p:spPr>
          <a:xfrm>
            <a:off x="216052" y="699300"/>
            <a:ext cx="10972800"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4"/>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5"/>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6"/>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5"/>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6"/>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smtClean="0"/>
              <a:t>Navigation to Payroll Processing Schedules</a:t>
            </a:r>
          </a:p>
          <a:p>
            <a:pPr marL="0" indent="-4763">
              <a:lnSpc>
                <a:spcPct val="150000"/>
              </a:lnSpc>
              <a:buFont typeface="Wingdings" panose="05000000000000000000" pitchFamily="2" charset="2"/>
              <a:buNone/>
            </a:pPr>
            <a:r>
              <a:rPr lang="en-US" sz="1800" dirty="0" smtClean="0"/>
              <a:t>UCPath Portal &gt; Quicklinks &gt; Payroll Calendars &amp; Schedules &gt; Payroll Processing Schedules</a:t>
            </a:r>
          </a:p>
          <a:p>
            <a:pPr>
              <a:lnSpc>
                <a:spcPct val="150000"/>
              </a:lnSpc>
            </a:pPr>
            <a:r>
              <a:rPr lang="en-US" sz="2400" dirty="0" smtClean="0"/>
              <a:t>Navigation to Payroll Calendars</a:t>
            </a:r>
          </a:p>
          <a:p>
            <a:pPr marL="0" indent="0">
              <a:lnSpc>
                <a:spcPct val="150000"/>
              </a:lnSpc>
              <a:buFont typeface="Wingdings" panose="05000000000000000000" pitchFamily="2" charset="2"/>
              <a:buNone/>
            </a:pPr>
            <a:r>
              <a:rPr lang="en-US" sz="1800" dirty="0" smtClean="0"/>
              <a:t>UCPath Portal &gt; Quicklinks &gt; Payroll Calendars &amp; Schedules &gt; Payroll Calendars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110315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378460" y="293370"/>
            <a:ext cx="10556240" cy="685800"/>
          </a:xfrm>
        </p:spPr>
        <p:txBody>
          <a:bodyPr/>
          <a:lstStyle/>
          <a:p>
            <a:r>
              <a:rPr lang="en-US" dirty="0">
                <a:solidFill>
                  <a:schemeClr val="accent5"/>
                </a:solidFill>
              </a:rPr>
              <a:t>THINGS TO REMEMBER</a:t>
            </a:r>
          </a:p>
        </p:txBody>
      </p:sp>
      <p:sp>
        <p:nvSpPr>
          <p:cNvPr id="4" name="TextBox 3"/>
          <p:cNvSpPr txBox="1"/>
          <p:nvPr/>
        </p:nvSpPr>
        <p:spPr>
          <a:xfrm>
            <a:off x="1014566" y="1191906"/>
            <a:ext cx="10707329" cy="53245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are enforced by the UCPath Center for all UC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cannot be moved or rescheduled by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lvl="0" indent="-342900">
              <a:buFont typeface="Arial" panose="020B0604020202020204" pitchFamily="34" charset="0"/>
              <a:buChar char="•"/>
              <a:defRPr/>
            </a:pPr>
            <a:r>
              <a:rPr lang="en-US" sz="2000" dirty="0" smtClean="0">
                <a:solidFill>
                  <a:prstClr val="black"/>
                </a:solidFill>
              </a:rPr>
              <a:t>Monthly-paid and Biweekly-paid employee populations are processed in separate Payroll instances and adhere to different Payroll Processing deadlines.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Center Publishes a new Payroll Schedule for the year in the UCPath Portal.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Payroll Processing Schedule is subject to change throughout year.</a:t>
            </a:r>
          </a:p>
          <a:p>
            <a:pPr marR="0" lvl="0" algn="l" defTabSz="914400" rtl="0" eaLnBrk="1" fontAlgn="auto" latinLnBrk="0" hangingPunct="1">
              <a:lnSpc>
                <a:spcPct val="100000"/>
              </a:lnSpc>
              <a:spcBef>
                <a:spcPts val="0"/>
              </a:spcBef>
              <a:spcAft>
                <a:spcPts val="0"/>
              </a:spcAft>
              <a:buClrTx/>
              <a:buSzTx/>
              <a:tabLst/>
              <a:defRPr/>
            </a:pPr>
            <a:endParaRPr lang="en-US" sz="2000" dirty="0" smtClean="0"/>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141270"/>
            <a:ext cx="1042506" cy="1042506"/>
          </a:xfrm>
          <a:prstGeom prst="rect">
            <a:avLst/>
          </a:prstGeom>
        </p:spPr>
      </p:pic>
      <p:pic>
        <p:nvPicPr>
          <p:cNvPr id="7" name="Picture 6"/>
          <p:cNvPicPr>
            <a:picLocks noChangeAspect="1"/>
          </p:cNvPicPr>
          <p:nvPr/>
        </p:nvPicPr>
        <p:blipFill>
          <a:blip r:embed="rId4"/>
          <a:stretch>
            <a:fillRect/>
          </a:stretch>
        </p:blipFill>
        <p:spPr>
          <a:xfrm>
            <a:off x="360333" y="327305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243" y="5606403"/>
            <a:ext cx="1042506" cy="1042506"/>
          </a:xfrm>
          <a:prstGeom prst="rect">
            <a:avLst/>
          </a:prstGeom>
        </p:spPr>
      </p:pic>
    </p:spTree>
    <p:extLst>
      <p:ext uri="{BB962C8B-B14F-4D97-AF65-F5344CB8AC3E}">
        <p14:creationId xmlns:p14="http://schemas.microsoft.com/office/powerpoint/2010/main" val="2984914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65198" y="1252286"/>
            <a:ext cx="8425028" cy="388664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a:t>
            </a:r>
            <a:r>
              <a:rPr kumimoji="0" lang="en-US" sz="7200" b="1" i="0" u="none" strike="noStrike" kern="1200" cap="none" spc="0" normalizeH="0" noProof="0" dirty="0" smtClean="0">
                <a:ln>
                  <a:noFill/>
                </a:ln>
                <a:solidFill>
                  <a:srgbClr val="F1AB00"/>
                </a:solidFill>
                <a:effectLst/>
                <a:uLnTx/>
                <a:uFillTx/>
                <a:latin typeface="Arial"/>
                <a:ea typeface="+mn-ea"/>
                <a:cs typeface="+mn-cs"/>
              </a:rPr>
              <a:t> Behalf of Case Management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27182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pSp>
        <p:nvGrpSpPr>
          <p:cNvPr id="5" name="Group 4"/>
          <p:cNvGrpSpPr/>
          <p:nvPr/>
        </p:nvGrpSpPr>
        <p:grpSpPr>
          <a:xfrm>
            <a:off x="452891" y="1382016"/>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Initiate a UCPath SalesForce Case </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605775" y="1925048"/>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 name="Group 9"/>
          <p:cNvGrpSpPr/>
          <p:nvPr/>
        </p:nvGrpSpPr>
        <p:grpSpPr>
          <a:xfrm>
            <a:off x="452891" y="2297533"/>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Monitor a UCPath SalesForce Case </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603504" y="289079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oup 13"/>
          <p:cNvGrpSpPr/>
          <p:nvPr/>
        </p:nvGrpSpPr>
        <p:grpSpPr>
          <a:xfrm>
            <a:off x="452891" y="3238803"/>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Reopen a UCPath SalesForce Case </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603504" y="3904217"/>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 name="Group 17"/>
          <p:cNvGrpSpPr/>
          <p:nvPr/>
        </p:nvGrpSpPr>
        <p:grpSpPr>
          <a:xfrm>
            <a:off x="452891" y="4146330"/>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SharePoint Objectives</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TextBox 20"/>
          <p:cNvSpPr txBox="1"/>
          <p:nvPr/>
        </p:nvSpPr>
        <p:spPr>
          <a:xfrm>
            <a:off x="603504" y="49014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8406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214" y="244594"/>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6" name="TextBox 5"/>
          <p:cNvSpPr txBox="1"/>
          <p:nvPr/>
        </p:nvSpPr>
        <p:spPr>
          <a:xfrm>
            <a:off x="2274745" y="1498670"/>
            <a:ext cx="7606481" cy="2400657"/>
          </a:xfrm>
          <a:prstGeom prst="rect">
            <a:avLst/>
          </a:prstGeom>
          <a:solidFill>
            <a:schemeClr val="accent1">
              <a:lumMod val="20000"/>
              <a:lumOff val="80000"/>
            </a:schemeClr>
          </a:solidFill>
          <a:ln>
            <a:solidFill>
              <a:schemeClr val="accent5"/>
            </a:solidFill>
          </a:ln>
        </p:spPr>
        <p:txBody>
          <a:bodyPr wrap="square" rtlCol="0" anchor="b">
            <a:spAutoFit/>
          </a:bodyPr>
          <a:lstStyle/>
          <a:p>
            <a:pPr marR="0" lvl="0" indent="0" fontAlgn="auto">
              <a:lnSpc>
                <a:spcPct val="100000"/>
              </a:lnSpc>
              <a:spcBef>
                <a:spcPts val="0"/>
              </a:spcBef>
              <a:spcAft>
                <a:spcPts val="0"/>
              </a:spcAft>
              <a:buClrTx/>
              <a:buSzTx/>
              <a:buFontTx/>
              <a:buNone/>
              <a:tabLst/>
              <a:defRPr/>
            </a:pPr>
            <a:r>
              <a:rPr lang="en-US" sz="2000" b="1" dirty="0" smtClean="0">
                <a:solidFill>
                  <a:schemeClr val="accent4">
                    <a:lumMod val="75000"/>
                  </a:schemeClr>
                </a:solidFill>
              </a:rPr>
              <a:t>Shannon Minter</a:t>
            </a:r>
          </a:p>
          <a:p>
            <a:pPr lvl="0">
              <a:defRPr/>
            </a:pPr>
            <a:endParaRPr lang="en-US" sz="1000" b="1" dirty="0">
              <a:solidFill>
                <a:schemeClr val="accent4">
                  <a:lumMod val="75000"/>
                </a:schemeClr>
              </a:solidFill>
            </a:endParaRPr>
          </a:p>
          <a:p>
            <a:pPr lvl="0">
              <a:defRPr/>
            </a:pPr>
            <a:r>
              <a:rPr lang="en-US" sz="2000" dirty="0" smtClean="0"/>
              <a:t>Title</a:t>
            </a:r>
            <a:r>
              <a:rPr lang="en-US" sz="2000" dirty="0"/>
              <a:t>: UCPath Principal HR Business Analyst </a:t>
            </a:r>
          </a:p>
          <a:p>
            <a:pPr marR="0" lvl="0" indent="0" fontAlgn="auto">
              <a:lnSpc>
                <a:spcPct val="100000"/>
              </a:lnSpc>
              <a:spcBef>
                <a:spcPts val="0"/>
              </a:spcBef>
              <a:spcAft>
                <a:spcPts val="0"/>
              </a:spcAft>
              <a:buClrTx/>
              <a:buSzTx/>
              <a:buFontTx/>
              <a:buNone/>
              <a:tabLst/>
              <a:defRPr/>
            </a:pPr>
            <a:r>
              <a:rPr lang="en-US" sz="2000" dirty="0" smtClean="0"/>
              <a:t>Department</a:t>
            </a:r>
            <a:r>
              <a:rPr lang="en-US" sz="2000" dirty="0"/>
              <a:t>: UCPath Campus Support Center</a:t>
            </a:r>
          </a:p>
          <a:p>
            <a:pPr marR="0" lvl="0" indent="0" fontAlgn="auto">
              <a:lnSpc>
                <a:spcPct val="100000"/>
              </a:lnSpc>
              <a:spcBef>
                <a:spcPts val="0"/>
              </a:spcBef>
              <a:spcAft>
                <a:spcPts val="0"/>
              </a:spcAft>
              <a:buClrTx/>
              <a:buSzTx/>
              <a:buFontTx/>
              <a:buNone/>
              <a:tabLst/>
              <a:defRPr/>
            </a:pPr>
            <a:r>
              <a:rPr lang="en-US" sz="2000" dirty="0" smtClean="0"/>
              <a:t>Year(s</a:t>
            </a:r>
            <a:r>
              <a:rPr lang="en-US" sz="2000" dirty="0"/>
              <a:t>) @UC: 2 1/2</a:t>
            </a:r>
          </a:p>
          <a:p>
            <a:pPr marR="0" lvl="0" indent="0" fontAlgn="auto">
              <a:lnSpc>
                <a:spcPct val="100000"/>
              </a:lnSpc>
              <a:spcBef>
                <a:spcPts val="0"/>
              </a:spcBef>
              <a:spcAft>
                <a:spcPts val="0"/>
              </a:spcAft>
              <a:buClrTx/>
              <a:buSzTx/>
              <a:buFontTx/>
              <a:buNone/>
              <a:tabLst/>
              <a:defRPr/>
            </a:pPr>
            <a:r>
              <a:rPr lang="en-US" sz="2000" dirty="0" smtClean="0"/>
              <a:t>Previous </a:t>
            </a:r>
            <a:r>
              <a:rPr lang="en-US" sz="2000" dirty="0"/>
              <a:t>Experience: 14 years </a:t>
            </a:r>
            <a:r>
              <a:rPr lang="en-US" sz="2000" dirty="0" smtClean="0"/>
              <a:t>of professional human resources analyst experience, focusing on classification &amp; compensation, </a:t>
            </a:r>
            <a:r>
              <a:rPr lang="en-US" sz="2000" dirty="0"/>
              <a:t>training development, </a:t>
            </a:r>
            <a:r>
              <a:rPr lang="en-US" sz="2000" dirty="0" smtClean="0"/>
              <a:t>position management, and recruitment. </a:t>
            </a:r>
            <a:endParaRPr lang="en-US" sz="2000" dirty="0"/>
          </a:p>
        </p:txBody>
      </p:sp>
      <p:pic>
        <p:nvPicPr>
          <p:cNvPr id="7" name="Picture 2" descr="9049f767-5a26-4c78-a5f6-c433636746e2@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37" y="1498671"/>
            <a:ext cx="782509" cy="24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44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 BEHALF OF DEFINITION  </a:t>
            </a:r>
            <a:endParaRPr lang="en-US" dirty="0">
              <a:solidFill>
                <a:schemeClr val="accent5"/>
              </a:solidFill>
            </a:endParaRPr>
          </a:p>
        </p:txBody>
      </p:sp>
      <p:sp>
        <p:nvSpPr>
          <p:cNvPr id="3" name="TextBox 2"/>
          <p:cNvSpPr txBox="1"/>
          <p:nvPr/>
        </p:nvSpPr>
        <p:spPr>
          <a:xfrm>
            <a:off x="1564849" y="1329179"/>
            <a:ext cx="9426805" cy="92333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 </a:t>
            </a:r>
            <a:r>
              <a:rPr kumimoji="0" lang="en-US" sz="1800" b="1" i="0" u="none" strike="noStrike" kern="1200" cap="none" spc="0" normalizeH="0" baseline="0" noProof="0" dirty="0">
                <a:ln>
                  <a:noFill/>
                </a:ln>
                <a:solidFill>
                  <a:prstClr val="black"/>
                </a:solidFill>
                <a:effectLst/>
                <a:uLnTx/>
                <a:uFillTx/>
                <a:latin typeface="Arial"/>
                <a:ea typeface="+mn-ea"/>
                <a:cs typeface="+mn-cs"/>
              </a:rPr>
              <a:t>Behalf Of Case Management </a:t>
            </a:r>
            <a:r>
              <a:rPr kumimoji="0" lang="en-US" sz="1800" b="0" i="0" u="none" strike="noStrike" kern="1200" cap="none" spc="0" normalizeH="0" baseline="0" noProof="0" dirty="0">
                <a:ln>
                  <a:noFill/>
                </a:ln>
                <a:solidFill>
                  <a:prstClr val="black"/>
                </a:solidFill>
                <a:effectLst/>
                <a:uLnTx/>
                <a:uFillTx/>
                <a:latin typeface="Arial"/>
                <a:ea typeface="+mn-ea"/>
                <a:cs typeface="+mn-cs"/>
              </a:rPr>
              <a:t>is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task </a:t>
            </a:r>
            <a:r>
              <a:rPr kumimoji="0" lang="en-US" sz="1800" b="0" i="0" u="none" strike="noStrike" kern="1200" cap="none" spc="0" normalizeH="0" baseline="0" noProof="0" dirty="0">
                <a:ln>
                  <a:noFill/>
                </a:ln>
                <a:solidFill>
                  <a:prstClr val="black"/>
                </a:solidFill>
                <a:effectLst/>
                <a:uLnTx/>
                <a:uFillTx/>
                <a:latin typeface="Arial"/>
                <a:ea typeface="+mn-ea"/>
                <a:cs typeface="+mn-cs"/>
              </a:rPr>
              <a:t>of submitting an inquiry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or an update on </a:t>
            </a:r>
            <a:r>
              <a:rPr kumimoji="0" lang="en-US" sz="1800" b="0" i="0" u="none" strike="noStrike" kern="1200" cap="none" spc="0" normalizeH="0" baseline="0" noProof="0" dirty="0">
                <a:ln>
                  <a:noFill/>
                </a:ln>
                <a:solidFill>
                  <a:prstClr val="black"/>
                </a:solidFill>
                <a:effectLst/>
                <a:uLnTx/>
                <a:uFillTx/>
                <a:latin typeface="Arial"/>
                <a:ea typeface="+mn-ea"/>
                <a:cs typeface="+mn-cs"/>
              </a:rPr>
              <a:t>behalf of another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employee or yourself to </a:t>
            </a:r>
            <a:r>
              <a:rPr kumimoji="0" lang="en-US" sz="1800" b="0" i="0" u="none" strike="noStrike" kern="1200" cap="none" spc="0" normalizeH="0" baseline="0" noProof="0" dirty="0">
                <a:ln>
                  <a:noFill/>
                </a:ln>
                <a:solidFill>
                  <a:prstClr val="black"/>
                </a:solidFill>
                <a:effectLst/>
                <a:uLnTx/>
                <a:uFillTx/>
                <a:latin typeface="Arial"/>
                <a:ea typeface="+mn-ea"/>
                <a:cs typeface="+mn-cs"/>
              </a:rPr>
              <a:t>the UCPath Center via the UCPath website. This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process is also </a:t>
            </a:r>
            <a:r>
              <a:rPr kumimoji="0" lang="en-US" sz="1800" b="0" i="0" u="none" strike="noStrike" kern="1200" cap="none" spc="0" normalizeH="0" baseline="0" noProof="0" dirty="0">
                <a:ln>
                  <a:noFill/>
                </a:ln>
                <a:solidFill>
                  <a:prstClr val="black"/>
                </a:solidFill>
                <a:effectLst/>
                <a:uLnTx/>
                <a:uFillTx/>
                <a:latin typeface="Arial"/>
                <a:ea typeface="+mn-ea"/>
                <a:cs typeface="+mn-cs"/>
              </a:rPr>
              <a:t>used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the following common tasks (Not an exhaustive list):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3" y="1329179"/>
            <a:ext cx="914324" cy="914324"/>
          </a:xfrm>
          <a:prstGeom prst="rect">
            <a:avLst/>
          </a:prstGeom>
        </p:spPr>
      </p:pic>
      <p:sp>
        <p:nvSpPr>
          <p:cNvPr id="5" name="Rectangle 4"/>
          <p:cNvSpPr/>
          <p:nvPr/>
        </p:nvSpPr>
        <p:spPr>
          <a:xfrm>
            <a:off x="1484786" y="2310931"/>
            <a:ext cx="9506868"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Update</a:t>
            </a:r>
            <a:r>
              <a:rPr kumimoji="0" lang="en-US" sz="1800" b="0" i="0" u="none" strike="noStrike" kern="1200" cap="none" spc="0" normalizeH="0" baseline="0" noProof="0" dirty="0">
                <a:ln>
                  <a:noFill/>
                </a:ln>
                <a:solidFill>
                  <a:prstClr val="black"/>
                </a:solidFill>
                <a:effectLst/>
                <a:uLnTx/>
                <a:uFillTx/>
                <a:latin typeface="Arial"/>
                <a:ea typeface="+mn-ea"/>
                <a:cs typeface="+mn-cs"/>
              </a:rPr>
              <a:t>, modify, edit, or change an employee/CWR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pen </a:t>
            </a:r>
            <a:r>
              <a:rPr kumimoji="0" lang="en-US" sz="1800" b="0" i="0" u="none" strike="noStrike" kern="1200" cap="none" spc="0" normalizeH="0" baseline="0" noProof="0" dirty="0">
                <a:ln>
                  <a:noFill/>
                </a:ln>
                <a:solidFill>
                  <a:prstClr val="black"/>
                </a:solidFill>
                <a:effectLst/>
                <a:uLnTx/>
                <a:uFillTx/>
                <a:latin typeface="Arial"/>
                <a:ea typeface="+mn-ea"/>
                <a:cs typeface="+mn-cs"/>
              </a:rPr>
              <a:t>a Case for Transactions created on behalf of the employee, that did not process correctly, or were improperly cancelled by UCPath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make specific Personal Data </a:t>
            </a:r>
            <a:r>
              <a:rPr kumimoji="0" lang="en-US" sz="1800" b="0" i="0" u="none" strike="noStrike" kern="1200" cap="none" spc="0" normalizeH="0" baseline="0" noProof="0" dirty="0">
                <a:ln>
                  <a:noFill/>
                </a:ln>
                <a:solidFill>
                  <a:prstClr val="black"/>
                </a:solidFill>
                <a:effectLst/>
                <a:uLnTx/>
                <a:uFillTx/>
                <a:latin typeface="Arial"/>
                <a:ea typeface="+mn-ea"/>
                <a:cs typeface="+mn-cs"/>
              </a:rPr>
              <a:t>C</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hange updates as defined in the Future State Process Design (FSPD). </a:t>
            </a:r>
          </a:p>
        </p:txBody>
      </p:sp>
    </p:spTree>
    <p:extLst>
      <p:ext uri="{BB962C8B-B14F-4D97-AF65-F5344CB8AC3E}">
        <p14:creationId xmlns:p14="http://schemas.microsoft.com/office/powerpoint/2010/main" val="2164245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47898" y="764772"/>
            <a:ext cx="9094124" cy="6026492"/>
          </a:xfrm>
          <a:prstGeom prst="rect">
            <a:avLst/>
          </a:prstGeom>
        </p:spPr>
      </p:pic>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ROADMAP</a:t>
            </a:r>
            <a:endParaRPr lang="en-US" dirty="0">
              <a:solidFill>
                <a:schemeClr val="accent5"/>
              </a:solidFill>
            </a:endParaRPr>
          </a:p>
        </p:txBody>
      </p:sp>
    </p:spTree>
    <p:extLst>
      <p:ext uri="{BB962C8B-B14F-4D97-AF65-F5344CB8AC3E}">
        <p14:creationId xmlns:p14="http://schemas.microsoft.com/office/powerpoint/2010/main" val="1775736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4" name="Rectangle 3"/>
          <p:cNvSpPr/>
          <p:nvPr/>
        </p:nvSpPr>
        <p:spPr>
          <a:xfrm>
            <a:off x="0" y="97486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1120328"/>
            <a:ext cx="12276218"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UCPath Center &gt; </a:t>
            </a:r>
            <a:r>
              <a:rPr lang="en-US" b="1" dirty="0" smtClean="0">
                <a:ea typeface="Times New Roman" panose="02020603050405020304" pitchFamily="18" charset="0"/>
              </a:rPr>
              <a:t>Ask UCPath Center</a:t>
            </a:r>
            <a:endParaRPr lang="en-US" dirty="0">
              <a:ea typeface="Times New Roman" panose="02020603050405020304" pitchFamily="18" charset="0"/>
            </a:endParaRPr>
          </a:p>
        </p:txBody>
      </p:sp>
      <p:sp>
        <p:nvSpPr>
          <p:cNvPr id="6" name="Rectangle 5"/>
          <p:cNvSpPr/>
          <p:nvPr/>
        </p:nvSpPr>
        <p:spPr>
          <a:xfrm>
            <a:off x="-14654" y="181306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400" y="1958529"/>
            <a:ext cx="12261564"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UCPath Center</a:t>
            </a:r>
            <a:r>
              <a:rPr lang="en-US" dirty="0">
                <a:ea typeface="Times New Roman" panose="02020603050405020304" pitchFamily="18" charset="0"/>
              </a:rPr>
              <a:t> &gt; </a:t>
            </a:r>
            <a:r>
              <a:rPr lang="en-US" dirty="0" smtClean="0">
                <a:ea typeface="Times New Roman" panose="02020603050405020304" pitchFamily="18" charset="0"/>
              </a:rPr>
              <a:t>Help/FAQ </a:t>
            </a:r>
            <a:r>
              <a:rPr lang="en-US" dirty="0">
                <a:ea typeface="Times New Roman" panose="02020603050405020304" pitchFamily="18" charset="0"/>
              </a:rPr>
              <a:t>&gt; </a:t>
            </a:r>
            <a:r>
              <a:rPr lang="en-US" b="1" dirty="0" smtClean="0">
                <a:ea typeface="Times New Roman" panose="02020603050405020304" pitchFamily="18" charset="0"/>
              </a:rPr>
              <a:t>Ask UCPath Center</a:t>
            </a:r>
            <a:endParaRPr lang="en-US" dirty="0">
              <a:ea typeface="Times New Roman" panose="02020603050405020304" pitchFamily="18" charset="0"/>
            </a:endParaRPr>
          </a:p>
        </p:txBody>
      </p:sp>
    </p:spTree>
    <p:extLst>
      <p:ext uri="{BB962C8B-B14F-4D97-AF65-F5344CB8AC3E}">
        <p14:creationId xmlns:p14="http://schemas.microsoft.com/office/powerpoint/2010/main" val="894909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5" name="Table 4"/>
          <p:cNvGraphicFramePr>
            <a:graphicFrameLocks noGrp="1"/>
          </p:cNvGraphicFramePr>
          <p:nvPr>
            <p:extLst/>
          </p:nvPr>
        </p:nvGraphicFramePr>
        <p:xfrm>
          <a:off x="208274" y="1060704"/>
          <a:ext cx="11622756" cy="2804160"/>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511576">
                  <a:extLst>
                    <a:ext uri="{9D8B030D-6E8A-4147-A177-3AD203B41FA5}">
                      <a16:colId xmlns:a16="http://schemas.microsoft.com/office/drawing/2014/main" val="173877214"/>
                    </a:ext>
                  </a:extLst>
                </a:gridCol>
                <a:gridCol w="6328993">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1052682">
                <a:tc>
                  <a:txBody>
                    <a:bodyPr/>
                    <a:lstStyle/>
                    <a:p>
                      <a:pPr algn="l" fontAlgn="t"/>
                      <a:r>
                        <a:rPr lang="en-US" sz="1600" b="0" u="none" strike="noStrike" dirty="0">
                          <a:effectLst/>
                        </a:rPr>
                        <a:t>Cases related to STANDARD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l" fontAlgn="t"/>
                      <a:r>
                        <a:rPr lang="en-US" sz="1600" b="0" u="none" strike="noStrike" dirty="0">
                          <a:effectLst/>
                        </a:rPr>
                        <a:t>Transactional Unit</a:t>
                      </a:r>
                      <a:endParaRPr lang="en-US" sz="1600" b="0" i="0" u="none" strike="noStrike" dirty="0">
                        <a:solidFill>
                          <a:srgbClr val="000000"/>
                        </a:solidFill>
                        <a:effectLst/>
                        <a:latin typeface="Calibri" panose="020F0502020204030204" pitchFamily="34" charset="0"/>
                      </a:endParaRPr>
                    </a:p>
                  </a:txBody>
                  <a:tcPr/>
                </a:tc>
                <a:tc>
                  <a:txBody>
                    <a:bodyPr/>
                    <a:lstStyle/>
                    <a:p>
                      <a:pPr marL="0" indent="0" algn="l" fontAlgn="t">
                        <a:buFont typeface="Arial" panose="020B0604020202020204" pitchFamily="34" charset="0"/>
                        <a:buNone/>
                      </a:pPr>
                      <a:r>
                        <a:rPr lang="en-US" sz="1600" b="0" u="none" strike="noStrike" dirty="0" smtClean="0">
                          <a:effectLst/>
                        </a:rPr>
                        <a:t>STANDARD</a:t>
                      </a:r>
                      <a:r>
                        <a:rPr lang="en-US" sz="1600" b="0" u="none" strike="noStrike" baseline="0" dirty="0" smtClean="0">
                          <a:effectLst/>
                        </a:rPr>
                        <a:t> corrections</a:t>
                      </a:r>
                      <a:r>
                        <a:rPr lang="en-US" sz="1600" b="0" u="none" strike="noStrike" dirty="0" smtClean="0">
                          <a:effectLst/>
                        </a:rPr>
                        <a:t> or updates initiated by</a:t>
                      </a:r>
                      <a:r>
                        <a:rPr lang="en-US" sz="1600" b="0" u="none" strike="noStrike" baseline="0" dirty="0" smtClean="0">
                          <a:effectLst/>
                        </a:rPr>
                        <a:t> </a:t>
                      </a:r>
                      <a:r>
                        <a:rPr lang="en-US" sz="1600" b="0" u="none" strike="noStrike" dirty="0" smtClean="0">
                          <a:effectLst/>
                        </a:rPr>
                        <a:t>the </a:t>
                      </a:r>
                      <a:r>
                        <a:rPr lang="en-US" sz="1600" b="0" u="none" strike="noStrike" dirty="0">
                          <a:effectLst/>
                        </a:rPr>
                        <a:t>Transactional Unit </a:t>
                      </a:r>
                      <a:r>
                        <a:rPr lang="en-US" sz="1600" b="0" u="none" strike="noStrike" dirty="0" smtClean="0">
                          <a:effectLst/>
                        </a:rPr>
                        <a:t>for</a:t>
                      </a:r>
                      <a:r>
                        <a:rPr lang="en-US" sz="1600" b="0" u="none" strike="noStrike" baseline="0" dirty="0" smtClean="0">
                          <a:effectLst/>
                        </a:rPr>
                        <a:t> </a:t>
                      </a:r>
                      <a:r>
                        <a:rPr lang="en-US" sz="1600" b="0" u="none" strike="noStrike" dirty="0" smtClean="0">
                          <a:effectLst/>
                        </a:rPr>
                        <a:t>non-pay impacting, </a:t>
                      </a:r>
                      <a:r>
                        <a:rPr lang="en-US" sz="1600" b="0" u="none" strike="noStrike" dirty="0">
                          <a:effectLst/>
                        </a:rPr>
                        <a:t>non-benefit related </a:t>
                      </a:r>
                      <a:r>
                        <a:rPr lang="en-US" sz="1600" b="0" u="none" strike="noStrike" baseline="0" dirty="0" smtClean="0">
                          <a:effectLst/>
                        </a:rPr>
                        <a:t>fields. For example correction of the following fields: </a:t>
                      </a:r>
                    </a:p>
                    <a:p>
                      <a:pPr marL="628650" lvl="1" indent="-171450" algn="l" fontAlgn="t">
                        <a:buFont typeface="Arial" panose="020B0604020202020204" pitchFamily="34" charset="0"/>
                        <a:buChar char="•"/>
                      </a:pPr>
                      <a:r>
                        <a:rPr lang="en-US" sz="1600" b="0" u="none" strike="noStrike" dirty="0" smtClean="0">
                          <a:solidFill>
                            <a:schemeClr val="tx1"/>
                          </a:solidFill>
                          <a:effectLst/>
                        </a:rPr>
                        <a:t>Date </a:t>
                      </a:r>
                      <a:r>
                        <a:rPr lang="en-US" sz="1600" b="0" u="none" strike="noStrike" dirty="0">
                          <a:solidFill>
                            <a:schemeClr val="tx1"/>
                          </a:solidFill>
                          <a:effectLst/>
                        </a:rPr>
                        <a:t>of Birth </a:t>
                      </a:r>
                      <a:endParaRPr lang="en-US" sz="1600" b="0" u="none" strike="noStrike" dirty="0" smtClean="0">
                        <a:solidFill>
                          <a:schemeClr val="tx1"/>
                        </a:solidFill>
                        <a:effectLst/>
                      </a:endParaRPr>
                    </a:p>
                    <a:p>
                      <a:pPr marL="628650" lvl="1" indent="-171450" algn="l" fontAlgn="t">
                        <a:buFont typeface="Arial" panose="020B0604020202020204" pitchFamily="34" charset="0"/>
                        <a:buChar char="•"/>
                      </a:pPr>
                      <a:r>
                        <a:rPr lang="en-US" sz="1600" b="0" u="none" strike="noStrike" dirty="0" smtClean="0">
                          <a:solidFill>
                            <a:schemeClr val="tx1"/>
                          </a:solidFill>
                          <a:effectLst/>
                          <a:latin typeface="+mn-lt"/>
                        </a:rPr>
                        <a:t>Personal </a:t>
                      </a:r>
                      <a:r>
                        <a:rPr lang="en-US" sz="1600" b="0" u="none" strike="noStrike" dirty="0">
                          <a:solidFill>
                            <a:schemeClr val="tx1"/>
                          </a:solidFill>
                          <a:effectLst/>
                          <a:latin typeface="+mn-lt"/>
                        </a:rPr>
                        <a:t>Data </a:t>
                      </a:r>
                      <a:endParaRPr lang="en-US" sz="1600" b="0" u="none" strike="noStrike" dirty="0" smtClean="0">
                        <a:solidFill>
                          <a:schemeClr val="tx1"/>
                        </a:solidFill>
                        <a:effectLst/>
                        <a:latin typeface="+mn-lt"/>
                      </a:endParaRP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Name </a:t>
                      </a: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Address </a:t>
                      </a:r>
                    </a:p>
                  </a:txBody>
                  <a:tcPr/>
                </a:tc>
                <a:tc>
                  <a:txBody>
                    <a:bodyPr/>
                    <a:lstStyle/>
                    <a:p>
                      <a:pPr algn="l" fontAlgn="t"/>
                      <a:r>
                        <a:rPr lang="en-US" sz="1600" b="0" u="none" strike="noStrike" dirty="0">
                          <a:effectLst/>
                        </a:rPr>
                        <a:t> </a:t>
                      </a:r>
                      <a:r>
                        <a:rPr lang="en-US" sz="1600" b="0" u="none" strike="noStrike" dirty="0" smtClean="0">
                          <a:effectLst/>
                        </a:rPr>
                        <a:t>------</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9001998"/>
                  </a:ext>
                </a:extLst>
              </a:tr>
            </a:tbl>
          </a:graphicData>
        </a:graphic>
      </p:graphicFrame>
      <p:sp>
        <p:nvSpPr>
          <p:cNvPr id="3" name="Rectangle 2"/>
          <p:cNvSpPr/>
          <p:nvPr/>
        </p:nvSpPr>
        <p:spPr>
          <a:xfrm>
            <a:off x="208274" y="1060704"/>
            <a:ext cx="11622756" cy="280416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81420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5" name="Table 4"/>
          <p:cNvGraphicFramePr>
            <a:graphicFrameLocks noGrp="1"/>
          </p:cNvGraphicFramePr>
          <p:nvPr>
            <p:extLst/>
          </p:nvPr>
        </p:nvGraphicFramePr>
        <p:xfrm>
          <a:off x="283464" y="1056079"/>
          <a:ext cx="11622756" cy="4655491"/>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152189">
                  <a:extLst>
                    <a:ext uri="{9D8B030D-6E8A-4147-A177-3AD203B41FA5}">
                      <a16:colId xmlns:a16="http://schemas.microsoft.com/office/drawing/2014/main" val="173877214"/>
                    </a:ext>
                  </a:extLst>
                </a:gridCol>
                <a:gridCol w="6688380">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3649651">
                <a:tc>
                  <a:txBody>
                    <a:bodyPr/>
                    <a:lstStyle/>
                    <a:p>
                      <a:pPr algn="l" fontAlgn="t"/>
                      <a:r>
                        <a:rPr lang="en-US" sz="1600" b="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SSC</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lvl="0" indent="0" algn="l" fontAlgn="t">
                        <a:buFont typeface="Arial" panose="020B0604020202020204" pitchFamily="34" charset="0"/>
                        <a:buNone/>
                      </a:pPr>
                      <a:r>
                        <a:rPr lang="en-US" sz="1600" b="0" u="none" strike="noStrike" dirty="0" smtClean="0">
                          <a:effectLst/>
                        </a:rPr>
                        <a:t>Any </a:t>
                      </a:r>
                      <a:r>
                        <a:rPr lang="en-US" sz="1600" b="0" u="none" strike="noStrike" dirty="0">
                          <a:effectLst/>
                        </a:rPr>
                        <a:t>ACCRUAL or BENEFITS related issues that require a correction or a </a:t>
                      </a:r>
                      <a:r>
                        <a:rPr lang="en-US" sz="1600" b="0" u="none" strike="noStrike" dirty="0" smtClean="0">
                          <a:effectLst/>
                        </a:rPr>
                        <a:t>case.</a:t>
                      </a:r>
                      <a:r>
                        <a:rPr lang="en-US" sz="1600" b="0" u="none" strike="noStrike" baseline="0" dirty="0" smtClean="0">
                          <a:effectLst/>
                        </a:rPr>
                        <a:t> </a:t>
                      </a:r>
                    </a:p>
                    <a:p>
                      <a:pPr marL="628650" lvl="1" indent="-171450" algn="l" fontAlgn="t">
                        <a:buFont typeface="Arial" panose="020B0604020202020204" pitchFamily="34" charset="0"/>
                        <a:buChar char="•"/>
                      </a:pPr>
                      <a:r>
                        <a:rPr lang="en-US" sz="1600" b="0" u="none" strike="noStrike" dirty="0" smtClean="0">
                          <a:solidFill>
                            <a:schemeClr val="tx1"/>
                          </a:solidFill>
                          <a:effectLst/>
                        </a:rPr>
                        <a:t>DCP</a:t>
                      </a:r>
                    </a:p>
                    <a:p>
                      <a:pPr marL="628650" lvl="1" indent="-171450" algn="l" fontAlgn="t">
                        <a:buFont typeface="Arial" panose="020B0604020202020204" pitchFamily="34" charset="0"/>
                        <a:buChar char="•"/>
                      </a:pPr>
                      <a:r>
                        <a:rPr lang="en-US" sz="1600" b="0" u="none" strike="noStrike" dirty="0" smtClean="0">
                          <a:solidFill>
                            <a:schemeClr val="tx1"/>
                          </a:solidFill>
                          <a:effectLst/>
                        </a:rPr>
                        <a:t>Retirement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Cancellation </a:t>
                      </a:r>
                      <a:r>
                        <a:rPr lang="en-US" sz="1600" b="0" u="none" strike="noStrike" dirty="0">
                          <a:solidFill>
                            <a:schemeClr val="tx1"/>
                          </a:solidFill>
                          <a:effectLst/>
                        </a:rPr>
                        <a:t>of </a:t>
                      </a:r>
                      <a:r>
                        <a:rPr lang="en-US" sz="1600" b="0" u="none" strike="noStrike" dirty="0" smtClean="0">
                          <a:solidFill>
                            <a:schemeClr val="tx1"/>
                          </a:solidFill>
                          <a:effectLst/>
                        </a:rPr>
                        <a:t>Benefits</a:t>
                      </a:r>
                    </a:p>
                    <a:p>
                      <a:pPr marL="628650" lvl="1" indent="-171450" algn="l" fontAlgn="t">
                        <a:buFont typeface="Arial" panose="020B0604020202020204" pitchFamily="34" charset="0"/>
                        <a:buChar char="•"/>
                      </a:pPr>
                      <a:r>
                        <a:rPr lang="en-US" sz="1600" b="0" u="none" strike="noStrike" dirty="0" smtClean="0">
                          <a:solidFill>
                            <a:schemeClr val="tx1"/>
                          </a:solidFill>
                          <a:effectLst/>
                        </a:rPr>
                        <a:t>Issues </a:t>
                      </a:r>
                      <a:r>
                        <a:rPr lang="en-US" sz="1600" b="0" u="none" strike="noStrike" dirty="0">
                          <a:solidFill>
                            <a:schemeClr val="tx1"/>
                          </a:solidFill>
                          <a:effectLst/>
                        </a:rPr>
                        <a:t>with </a:t>
                      </a:r>
                      <a:r>
                        <a:rPr lang="en-US" sz="1600" b="0" u="none" strike="noStrike" dirty="0" smtClean="0">
                          <a:solidFill>
                            <a:schemeClr val="tx1"/>
                          </a:solidFill>
                          <a:effectLst/>
                        </a:rPr>
                        <a:t>reinstatement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Deductions</a:t>
                      </a:r>
                    </a:p>
                    <a:p>
                      <a:pPr marL="628650" lvl="1" indent="-171450" algn="l" fontAlgn="t">
                        <a:buFont typeface="Arial" panose="020B0604020202020204" pitchFamily="34" charset="0"/>
                        <a:buChar char="•"/>
                      </a:pPr>
                      <a:r>
                        <a:rPr lang="en-US" sz="1600" b="0" u="none" strike="noStrike" dirty="0" smtClean="0">
                          <a:solidFill>
                            <a:schemeClr val="tx1"/>
                          </a:solidFill>
                          <a:effectLst/>
                        </a:rPr>
                        <a:t>A </a:t>
                      </a:r>
                      <a:r>
                        <a:rPr lang="en-US" sz="1600" b="0" u="none" strike="noStrike" dirty="0">
                          <a:solidFill>
                            <a:schemeClr val="tx1"/>
                          </a:solidFill>
                          <a:effectLst/>
                        </a:rPr>
                        <a:t>lapse in benefits </a:t>
                      </a:r>
                      <a:r>
                        <a:rPr lang="en-US" sz="1600" b="0" u="none" strike="noStrike" dirty="0" smtClean="0">
                          <a:solidFill>
                            <a:schemeClr val="tx1"/>
                          </a:solidFill>
                          <a:effectLst/>
                        </a:rPr>
                        <a:t>coverage</a:t>
                      </a:r>
                    </a:p>
                    <a:p>
                      <a:pPr marL="628650" lvl="1" indent="-171450" algn="l" fontAlgn="t">
                        <a:buFont typeface="Arial" panose="020B0604020202020204" pitchFamily="34" charset="0"/>
                        <a:buChar char="•"/>
                      </a:pPr>
                      <a:r>
                        <a:rPr lang="en-US" sz="1600" b="0" u="none" strike="noStrike" dirty="0" smtClean="0">
                          <a:solidFill>
                            <a:schemeClr val="tx1"/>
                          </a:solidFill>
                          <a:effectLst/>
                        </a:rPr>
                        <a:t>Damage Payments</a:t>
                      </a:r>
                    </a:p>
                    <a:p>
                      <a:pPr marL="628650" lvl="1" indent="-171450" algn="l" fontAlgn="t">
                        <a:buFont typeface="Arial" panose="020B0604020202020204" pitchFamily="34" charset="0"/>
                        <a:buChar char="•"/>
                      </a:pPr>
                      <a:r>
                        <a:rPr lang="en-US" sz="1600" b="0" u="none" strike="noStrike" dirty="0" smtClean="0">
                          <a:solidFill>
                            <a:schemeClr val="tx1"/>
                          </a:solidFill>
                          <a:effectLst/>
                        </a:rPr>
                        <a:t>Service </a:t>
                      </a:r>
                      <a:r>
                        <a:rPr lang="en-US" sz="1600" b="0" u="none" strike="noStrike" dirty="0">
                          <a:solidFill>
                            <a:schemeClr val="tx1"/>
                          </a:solidFill>
                          <a:effectLst/>
                        </a:rPr>
                        <a:t>Credit </a:t>
                      </a:r>
                      <a:r>
                        <a:rPr lang="en-US" sz="1600" b="0" u="none" strike="noStrike" dirty="0" smtClean="0">
                          <a:solidFill>
                            <a:schemeClr val="tx1"/>
                          </a:solidFill>
                          <a:effectLst/>
                        </a:rPr>
                        <a:t>Adjustments </a:t>
                      </a:r>
                      <a:endParaRPr lang="en-US" sz="1600" b="0" i="0" u="none" strike="noStrike" dirty="0">
                        <a:solidFill>
                          <a:schemeClr val="tx1"/>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Retroactive Compensation Changes</a:t>
                      </a:r>
                      <a:br>
                        <a:rPr lang="en-US" sz="1600" b="0" u="none" strike="noStrike" dirty="0">
                          <a:effectLst/>
                        </a:rPr>
                      </a:br>
                      <a:r>
                        <a:rPr lang="en-US" sz="1600" b="0" u="none" strike="noStrike" dirty="0">
                          <a:effectLst/>
                        </a:rPr>
                        <a:t>Overpayments</a:t>
                      </a:r>
                      <a:br>
                        <a:rPr lang="en-US" sz="1600" b="0" u="none" strike="noStrike" dirty="0">
                          <a:effectLst/>
                        </a:rPr>
                      </a:br>
                      <a:r>
                        <a:rPr lang="en-US" sz="1600" b="0" u="none" strike="noStrike" dirty="0">
                          <a:effectLst/>
                        </a:rPr>
                        <a:t>Off Cycle Checks</a:t>
                      </a:r>
                      <a:br>
                        <a:rPr lang="en-US" sz="1600" b="0" u="none" strike="noStrike" dirty="0">
                          <a:effectLst/>
                        </a:rPr>
                      </a:br>
                      <a:r>
                        <a:rPr lang="en-US" sz="1600" b="0" u="none" strike="noStrike" dirty="0">
                          <a:effectLst/>
                        </a:rPr>
                        <a:t>Final Pay</a:t>
                      </a:r>
                      <a:br>
                        <a:rPr lang="en-US" sz="1600" b="0" u="none" strike="noStrike" dirty="0">
                          <a:effectLst/>
                        </a:rPr>
                      </a:br>
                      <a:r>
                        <a:rPr lang="en-US" sz="1600" b="0" u="none" strike="noStrike" dirty="0">
                          <a:effectLst/>
                        </a:rPr>
                        <a:t>Next Day Checks</a:t>
                      </a:r>
                      <a:br>
                        <a:rPr lang="en-US" sz="1600" b="0" u="none" strike="noStrike" dirty="0">
                          <a:effectLst/>
                        </a:rPr>
                      </a:br>
                      <a:r>
                        <a:rPr lang="en-US" sz="1600" b="0" u="none" strike="noStrike" dirty="0">
                          <a:effectLst/>
                        </a:rPr>
                        <a:t>Missed Pay resolution</a:t>
                      </a:r>
                      <a:br>
                        <a:rPr lang="en-US" sz="1600" b="0" u="none" strike="noStrike" dirty="0">
                          <a:effectLst/>
                        </a:rPr>
                      </a:br>
                      <a:r>
                        <a:rPr lang="en-US" sz="1600" b="0" u="none" strike="noStrike" dirty="0">
                          <a:effectLst/>
                        </a:rPr>
                        <a:t>Leave of Absence Issues Requests </a:t>
                      </a:r>
                      <a:br>
                        <a:rPr lang="en-US" sz="1600" b="0" u="none" strike="noStrike" dirty="0">
                          <a:effectLst/>
                        </a:rPr>
                      </a:br>
                      <a:r>
                        <a:rPr lang="en-US" sz="1600" b="0" u="none" strike="noStrike" dirty="0">
                          <a:effectLst/>
                        </a:rPr>
                        <a:t>Sabbatical Credit Adjustments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401878"/>
                  </a:ext>
                </a:extLst>
              </a:tr>
            </a:tbl>
          </a:graphicData>
        </a:graphic>
      </p:graphicFrame>
      <p:sp>
        <p:nvSpPr>
          <p:cNvPr id="3" name="Rectangle 2"/>
          <p:cNvSpPr/>
          <p:nvPr/>
        </p:nvSpPr>
        <p:spPr>
          <a:xfrm>
            <a:off x="283464" y="1056079"/>
            <a:ext cx="11622756" cy="46554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774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HANDOFF MATRIX</a:t>
            </a:r>
            <a:endParaRPr lang="en-US" sz="2800" dirty="0">
              <a:solidFill>
                <a:schemeClr val="accent5"/>
              </a:solidFill>
            </a:endParaRPr>
          </a:p>
        </p:txBody>
      </p:sp>
      <p:graphicFrame>
        <p:nvGraphicFramePr>
          <p:cNvPr id="5" name="Table 4"/>
          <p:cNvGraphicFramePr>
            <a:graphicFrameLocks noGrp="1"/>
          </p:cNvGraphicFramePr>
          <p:nvPr>
            <p:extLst/>
          </p:nvPr>
        </p:nvGraphicFramePr>
        <p:xfrm>
          <a:off x="283464" y="1060704"/>
          <a:ext cx="11614246" cy="4719986"/>
        </p:xfrm>
        <a:graphic>
          <a:graphicData uri="http://schemas.openxmlformats.org/drawingml/2006/table">
            <a:tbl>
              <a:tblPr>
                <a:tableStyleId>{5C22544A-7EE6-4342-B048-85BDC9FD1C3A}</a:tableStyleId>
              </a:tblPr>
              <a:tblGrid>
                <a:gridCol w="1630456">
                  <a:extLst>
                    <a:ext uri="{9D8B030D-6E8A-4147-A177-3AD203B41FA5}">
                      <a16:colId xmlns:a16="http://schemas.microsoft.com/office/drawing/2014/main" val="2510775020"/>
                    </a:ext>
                  </a:extLst>
                </a:gridCol>
                <a:gridCol w="1286916">
                  <a:extLst>
                    <a:ext uri="{9D8B030D-6E8A-4147-A177-3AD203B41FA5}">
                      <a16:colId xmlns:a16="http://schemas.microsoft.com/office/drawing/2014/main" val="173877214"/>
                    </a:ext>
                  </a:extLst>
                </a:gridCol>
                <a:gridCol w="6129313">
                  <a:extLst>
                    <a:ext uri="{9D8B030D-6E8A-4147-A177-3AD203B41FA5}">
                      <a16:colId xmlns:a16="http://schemas.microsoft.com/office/drawing/2014/main" val="4069974473"/>
                    </a:ext>
                  </a:extLst>
                </a:gridCol>
                <a:gridCol w="2567561">
                  <a:extLst>
                    <a:ext uri="{9D8B030D-6E8A-4147-A177-3AD203B41FA5}">
                      <a16:colId xmlns:a16="http://schemas.microsoft.com/office/drawing/2014/main" val="3031917658"/>
                    </a:ext>
                  </a:extLst>
                </a:gridCol>
              </a:tblGrid>
              <a:tr h="728588">
                <a:tc>
                  <a:txBody>
                    <a:bodyPr/>
                    <a:lstStyle/>
                    <a:p>
                      <a:pPr algn="ctr" fontAlgn="t"/>
                      <a:r>
                        <a:rPr lang="en-US" sz="2000" u="none" strike="noStrike" dirty="0">
                          <a:solidFill>
                            <a:schemeClr val="bg1"/>
                          </a:solidFill>
                          <a:effectLst/>
                        </a:rPr>
                        <a:t>Category </a:t>
                      </a:r>
                      <a:endParaRPr lang="en-US" sz="20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u="none" strike="noStrike" dirty="0">
                          <a:solidFill>
                            <a:schemeClr val="bg1"/>
                          </a:solidFill>
                          <a:effectLst/>
                        </a:rPr>
                        <a:t>Purview</a:t>
                      </a:r>
                      <a:endParaRPr lang="en-US" sz="2000" b="1"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u="none" strike="noStrike" dirty="0">
                          <a:solidFill>
                            <a:schemeClr val="bg1"/>
                          </a:solidFill>
                          <a:effectLst/>
                        </a:rPr>
                        <a:t>General </a:t>
                      </a:r>
                      <a:r>
                        <a:rPr lang="en-US" sz="2000" u="none" strike="noStrike" dirty="0" smtClean="0">
                          <a:solidFill>
                            <a:schemeClr val="bg1"/>
                          </a:solidFill>
                          <a:effectLst/>
                        </a:rPr>
                        <a:t>Approach </a:t>
                      </a:r>
                      <a:endParaRPr lang="en-US" sz="2000" b="1"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u="none" strike="noStrike" dirty="0">
                          <a:solidFill>
                            <a:schemeClr val="bg1"/>
                          </a:solidFill>
                          <a:effectLst/>
                        </a:rPr>
                        <a:t>Transaction Update Types</a:t>
                      </a:r>
                      <a:endParaRPr lang="en-US" sz="2000" b="1"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1615566">
                <a:tc>
                  <a:txBody>
                    <a:bodyPr/>
                    <a:lstStyle/>
                    <a:p>
                      <a:pPr algn="l" fontAlgn="t"/>
                      <a:r>
                        <a:rPr lang="en-US" sz="160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l" fontAlgn="t"/>
                      <a:r>
                        <a:rPr lang="en-US" sz="1600" u="none" strike="noStrike" dirty="0">
                          <a:effectLst/>
                        </a:rPr>
                        <a:t>Central Office </a:t>
                      </a:r>
                      <a:endParaRPr lang="en-US" sz="1600" b="0" i="0" u="none" strike="noStrike" dirty="0">
                        <a:solidFill>
                          <a:srgbClr val="000000"/>
                        </a:solidFill>
                        <a:effectLst/>
                        <a:latin typeface="Calibri" panose="020F0502020204030204" pitchFamily="34" charset="0"/>
                      </a:endParaRPr>
                    </a:p>
                  </a:txBody>
                  <a:tcPr/>
                </a:tc>
                <a:tc>
                  <a:txBody>
                    <a:bodyPr/>
                    <a:lstStyle/>
                    <a:p>
                      <a:pPr algn="l" fontAlgn="t"/>
                      <a:r>
                        <a:rPr lang="en-US" sz="1600" u="none" strike="noStrike" dirty="0" smtClean="0">
                          <a:effectLst/>
                        </a:rPr>
                        <a:t>ESCALATED</a:t>
                      </a:r>
                      <a:r>
                        <a:rPr lang="en-US" sz="1600" u="none" strike="noStrike" baseline="0" dirty="0" smtClean="0">
                          <a:effectLst/>
                        </a:rPr>
                        <a:t> corrections by t</a:t>
                      </a:r>
                      <a:r>
                        <a:rPr lang="en-US" sz="1600" u="none" strike="noStrike" dirty="0" smtClean="0">
                          <a:effectLst/>
                        </a:rPr>
                        <a:t>he </a:t>
                      </a:r>
                      <a:r>
                        <a:rPr lang="en-US" sz="1600" u="none" strike="noStrike" dirty="0">
                          <a:effectLst/>
                        </a:rPr>
                        <a:t>central office </a:t>
                      </a:r>
                      <a:r>
                        <a:rPr lang="en-US" sz="1600" u="none" strike="noStrike" dirty="0" smtClean="0">
                          <a:effectLst/>
                        </a:rPr>
                        <a:t>need </a:t>
                      </a:r>
                      <a:r>
                        <a:rPr lang="en-US" sz="1600" u="none" strike="noStrike" dirty="0">
                          <a:effectLst/>
                        </a:rPr>
                        <a:t>to be corrected by the central office </a:t>
                      </a:r>
                    </a:p>
                    <a:p>
                      <a:pPr marL="628650" lvl="1" indent="-171450" algn="l" fontAlgn="t">
                        <a:buFont typeface="Arial" panose="020B0604020202020204" pitchFamily="34" charset="0"/>
                        <a:buChar char="•"/>
                      </a:pPr>
                      <a:r>
                        <a:rPr lang="en-US" sz="1600" u="none" strike="noStrike" dirty="0" smtClean="0">
                          <a:solidFill>
                            <a:schemeClr val="tx1"/>
                          </a:solidFill>
                          <a:effectLst/>
                        </a:rPr>
                        <a:t>Glacier </a:t>
                      </a:r>
                      <a:r>
                        <a:rPr lang="en-US" sz="1600" u="none" strike="noStrike" dirty="0">
                          <a:solidFill>
                            <a:schemeClr val="tx1"/>
                          </a:solidFill>
                          <a:effectLst/>
                        </a:rPr>
                        <a:t>Issues</a:t>
                      </a:r>
                      <a:br>
                        <a:rPr lang="en-US" sz="1600" u="none" strike="noStrike" dirty="0">
                          <a:solidFill>
                            <a:schemeClr val="tx1"/>
                          </a:solidFill>
                          <a:effectLst/>
                        </a:rPr>
                      </a:br>
                      <a:endParaRPr lang="en-US" sz="1600" b="0" i="0" u="none" strike="noStrike" dirty="0">
                        <a:solidFill>
                          <a:schemeClr val="tx1"/>
                        </a:solidFill>
                        <a:effectLst/>
                        <a:latin typeface="Calibri" panose="020F0502020204030204" pitchFamily="34" charset="0"/>
                      </a:endParaRPr>
                    </a:p>
                  </a:txBody>
                  <a:tcPr/>
                </a:tc>
                <a:tc>
                  <a:txBody>
                    <a:bodyPr/>
                    <a:lstStyle/>
                    <a:p>
                      <a:pPr algn="l" fontAlgn="t"/>
                      <a:r>
                        <a:rPr lang="en-US" sz="1600" u="none" strike="noStrike" dirty="0">
                          <a:effectLst/>
                        </a:rPr>
                        <a:t>Merit and Promotion updates</a:t>
                      </a:r>
                      <a:br>
                        <a:rPr lang="en-US" sz="1600" u="none" strike="noStrike" dirty="0">
                          <a:effectLst/>
                        </a:rPr>
                      </a:br>
                      <a:r>
                        <a:rPr lang="en-US" sz="1600" u="none" strike="noStrike" dirty="0">
                          <a:effectLst/>
                        </a:rPr>
                        <a:t>Minimum wage increases</a:t>
                      </a:r>
                      <a:br>
                        <a:rPr lang="en-US" sz="1600" u="none" strike="noStrike" dirty="0">
                          <a:effectLst/>
                        </a:rPr>
                      </a:br>
                      <a:r>
                        <a:rPr lang="en-US" sz="1600" u="none" strike="noStrike" dirty="0">
                          <a:effectLst/>
                        </a:rPr>
                        <a:t>Range Adjustments</a:t>
                      </a:r>
                      <a:br>
                        <a:rPr lang="en-US" sz="1600" u="none" strike="noStrike" dirty="0">
                          <a:effectLst/>
                        </a:rPr>
                      </a:br>
                      <a:r>
                        <a:rPr lang="en-US" sz="1600" u="none" strike="noStrike" dirty="0">
                          <a:effectLst/>
                        </a:rPr>
                        <a:t>Certain Benefits Issue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124121"/>
                  </a:ext>
                </a:extLst>
              </a:tr>
              <a:tr h="2375832">
                <a:tc>
                  <a:txBody>
                    <a:bodyPr/>
                    <a:lstStyle/>
                    <a:p>
                      <a:pPr algn="l" fontAlgn="t"/>
                      <a:r>
                        <a:rPr lang="en-US" sz="1600" u="none" strike="noStrike" dirty="0">
                          <a:effectLst/>
                        </a:rPr>
                        <a:t>On Behalf of Cases </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u="none" strike="noStrike" dirty="0">
                          <a:effectLst/>
                        </a:rPr>
                        <a:t>Employee</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indent="0" algn="l" fontAlgn="t">
                        <a:buNone/>
                      </a:pPr>
                      <a:r>
                        <a:rPr lang="en-US" sz="1600" u="none" strike="noStrike" dirty="0" smtClean="0">
                          <a:effectLst/>
                        </a:rPr>
                        <a:t>STANDARD</a:t>
                      </a:r>
                      <a:r>
                        <a:rPr lang="en-US" sz="1600" u="none" strike="noStrike" baseline="0" dirty="0" smtClean="0">
                          <a:effectLst/>
                        </a:rPr>
                        <a:t> i</a:t>
                      </a:r>
                      <a:r>
                        <a:rPr lang="en-US" sz="1600" u="none" strike="noStrike" dirty="0" smtClean="0">
                          <a:effectLst/>
                        </a:rPr>
                        <a:t>ssues </a:t>
                      </a:r>
                      <a:r>
                        <a:rPr lang="en-US" sz="1600" u="none" strike="noStrike" dirty="0">
                          <a:effectLst/>
                        </a:rPr>
                        <a:t>that the employee has tried to resolve or needs resolved where they need assistance on STANDARD cases the </a:t>
                      </a:r>
                      <a:r>
                        <a:rPr lang="en-US" sz="1600" u="none" strike="noStrike" dirty="0" smtClean="0">
                          <a:effectLst/>
                        </a:rPr>
                        <a:t>transactional </a:t>
                      </a:r>
                      <a:r>
                        <a:rPr lang="en-US" sz="1600" u="none" strike="noStrike" dirty="0">
                          <a:effectLst/>
                        </a:rPr>
                        <a:t>unit can assist by opening on behalf of cases to help the employee as requested. For cases related to ESCALATED transaction types of issues the transactional units should coordinate with the SSC regarding who will open the case on behalf of the </a:t>
                      </a:r>
                      <a:r>
                        <a:rPr lang="en-US" sz="1600" u="none" strike="noStrike" dirty="0" smtClean="0">
                          <a:effectLst/>
                        </a:rPr>
                        <a:t>employee </a:t>
                      </a:r>
                    </a:p>
                    <a:p>
                      <a:pPr marL="628650" lvl="1" indent="-171450" algn="l" fontAlgn="t">
                        <a:buFont typeface="Arial" panose="020B0604020202020204" pitchFamily="34" charset="0"/>
                        <a:buChar char="•"/>
                      </a:pPr>
                      <a:r>
                        <a:rPr lang="en-US" sz="1600" u="none" strike="noStrike" dirty="0" smtClean="0">
                          <a:solidFill>
                            <a:schemeClr val="tx1"/>
                          </a:solidFill>
                          <a:effectLst/>
                        </a:rPr>
                        <a:t>EE </a:t>
                      </a:r>
                      <a:r>
                        <a:rPr lang="en-US" sz="1600" u="none" strike="noStrike" dirty="0">
                          <a:solidFill>
                            <a:schemeClr val="tx1"/>
                          </a:solidFill>
                          <a:effectLst/>
                        </a:rPr>
                        <a:t>needs W-2 or other tax </a:t>
                      </a:r>
                      <a:r>
                        <a:rPr lang="en-US" sz="1600" u="none" strike="noStrike" dirty="0" smtClean="0">
                          <a:solidFill>
                            <a:schemeClr val="tx1"/>
                          </a:solidFill>
                          <a:effectLst/>
                        </a:rPr>
                        <a:t>document</a:t>
                      </a:r>
                    </a:p>
                    <a:p>
                      <a:pPr marL="628650" lvl="1" indent="-171450" algn="l" fontAlgn="t">
                        <a:buFont typeface="Arial" panose="020B0604020202020204" pitchFamily="34" charset="0"/>
                        <a:buChar char="•"/>
                      </a:pPr>
                      <a:r>
                        <a:rPr lang="en-US" sz="1600" u="none" strike="noStrike" dirty="0" smtClean="0">
                          <a:solidFill>
                            <a:schemeClr val="tx1"/>
                          </a:solidFill>
                          <a:effectLst/>
                        </a:rPr>
                        <a:t>Personal Data</a:t>
                      </a:r>
                      <a:r>
                        <a:rPr lang="en-US" sz="1600" u="none" strike="noStrike" baseline="0" dirty="0" smtClean="0">
                          <a:solidFill>
                            <a:schemeClr val="tx1"/>
                          </a:solidFill>
                          <a:effectLst/>
                        </a:rPr>
                        <a:t> changes made via case management </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05668"/>
                  </a:ext>
                </a:extLst>
              </a:tr>
            </a:tbl>
          </a:graphicData>
        </a:graphic>
      </p:graphicFrame>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283464" y="1060704"/>
            <a:ext cx="11614246" cy="4719986"/>
          </a:xfrm>
          <a:prstGeom prst="rect">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05800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POLICY IMPLICATIONS </a:t>
            </a:r>
            <a:endParaRPr lang="en-US" dirty="0">
              <a:solidFill>
                <a:schemeClr val="accent5"/>
              </a:solidFill>
            </a:endParaRPr>
          </a:p>
        </p:txBody>
      </p:sp>
      <p:sp>
        <p:nvSpPr>
          <p:cNvPr id="3" name="Rectangle 2"/>
          <p:cNvSpPr/>
          <p:nvPr/>
        </p:nvSpPr>
        <p:spPr>
          <a:xfrm>
            <a:off x="480060" y="982394"/>
            <a:ext cx="10422402" cy="287764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t>Specifically </a:t>
            </a:r>
            <a:r>
              <a:rPr lang="en-US" sz="2000" dirty="0"/>
              <a:t>to SalesForce, you need to insure you have used the correct Category and Topic to insure your Case is received by the correct team. </a:t>
            </a:r>
            <a:r>
              <a:rPr lang="en-US" sz="2000" dirty="0" smtClean="0"/>
              <a:t>However</a:t>
            </a:r>
            <a:r>
              <a:rPr lang="en-US" sz="2000" dirty="0"/>
              <a:t>, there are UCPath Policies that must be followed when a user needs help to update certain </a:t>
            </a:r>
            <a:r>
              <a:rPr lang="en-US" sz="2000" dirty="0" smtClean="0"/>
              <a:t>information:</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t>If </a:t>
            </a:r>
            <a:r>
              <a:rPr lang="en-US" sz="2000" dirty="0"/>
              <a:t>a person wants you to help them update his/her W-2, a form must be used; you cannot submit a case for that issue. This also applies to updating an address, email, or any personal information for an employee. If you have questions about how to update something for someone, it is best to call </a:t>
            </a:r>
            <a:r>
              <a:rPr lang="en-US" sz="2000" strike="sngStrike" dirty="0"/>
              <a:t>Employee Services for guidance.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dirty="0" smtClean="0"/>
          </a:p>
        </p:txBody>
      </p:sp>
    </p:spTree>
    <p:extLst>
      <p:ext uri="{BB962C8B-B14F-4D97-AF65-F5344CB8AC3E}">
        <p14:creationId xmlns:p14="http://schemas.microsoft.com/office/powerpoint/2010/main" val="112562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87" y="292608"/>
            <a:ext cx="10963618" cy="685800"/>
          </a:xfrm>
        </p:spPr>
        <p:txBody>
          <a:bodyPr/>
          <a:lstStyle/>
          <a:p>
            <a:r>
              <a:rPr lang="en-US" dirty="0" smtClean="0">
                <a:solidFill>
                  <a:schemeClr val="accent5"/>
                </a:solidFill>
              </a:rPr>
              <a:t>ON BEHALF OF ASK UCPATH</a:t>
            </a:r>
            <a:endParaRPr lang="en-US" dirty="0">
              <a:solidFill>
                <a:schemeClr val="accent5"/>
              </a:solidFill>
            </a:endParaRPr>
          </a:p>
        </p:txBody>
      </p:sp>
      <p:sp>
        <p:nvSpPr>
          <p:cNvPr id="4" name="Rectangle 3"/>
          <p:cNvSpPr/>
          <p:nvPr/>
        </p:nvSpPr>
        <p:spPr>
          <a:xfrm>
            <a:off x="0" y="1007675"/>
            <a:ext cx="12191999" cy="400110"/>
          </a:xfrm>
          <a:prstGeom prst="rect">
            <a:avLst/>
          </a:prstGeom>
          <a:solidFill>
            <a:schemeClr val="accent1">
              <a:lumMod val="20000"/>
              <a:lumOff val="80000"/>
            </a:schemeClr>
          </a:solidFill>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20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Ask UCPath Center </a:t>
            </a:r>
            <a:endParaRPr kumimoji="0" lang="en-US"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Rectangle 21"/>
          <p:cNvSpPr/>
          <p:nvPr/>
        </p:nvSpPr>
        <p:spPr>
          <a:xfrm>
            <a:off x="433387" y="1559408"/>
            <a:ext cx="11325225" cy="727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Note: This example uses sample images as seen on a computer. Sample images appear differently on a tablet or smartphone, but the steps remain the same.</a:t>
            </a:r>
          </a:p>
        </p:txBody>
      </p:sp>
      <p:sp>
        <p:nvSpPr>
          <p:cNvPr id="8" name="TextBox 7"/>
          <p:cNvSpPr txBox="1"/>
          <p:nvPr/>
        </p:nvSpPr>
        <p:spPr>
          <a:xfrm>
            <a:off x="9816948" y="2632869"/>
            <a:ext cx="1862616" cy="738664"/>
          </a:xfrm>
          <a:prstGeom prst="rect">
            <a:avLst/>
          </a:prstGeom>
          <a:solidFill>
            <a:schemeClr val="accent1">
              <a:lumMod val="20000"/>
              <a:lumOff val="80000"/>
            </a:schemeClr>
          </a:solidFill>
          <a:ln>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Click the               </a:t>
            </a:r>
            <a:r>
              <a:rPr kumimoji="0" lang="en-US" sz="1400" b="1" i="0" u="none" strike="noStrike" kern="1200" cap="none" spc="0" normalizeH="0" baseline="0" noProof="0" dirty="0" smtClean="0">
                <a:ln>
                  <a:noFill/>
                </a:ln>
                <a:solidFill>
                  <a:prstClr val="black"/>
                </a:solidFill>
                <a:effectLst/>
                <a:uLnTx/>
                <a:uFillTx/>
                <a:latin typeface="Arial"/>
                <a:ea typeface="+mn-ea"/>
                <a:cs typeface="+mn-cs"/>
              </a:rPr>
              <a:t>Ask UCPath Center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Button</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524764" y="2438090"/>
            <a:ext cx="8698886" cy="3264441"/>
          </a:xfrm>
          <a:prstGeom prst="rect">
            <a:avLst/>
          </a:prstGeom>
          <a:ln>
            <a:solidFill>
              <a:schemeClr val="tx1"/>
            </a:solidFill>
          </a:ln>
        </p:spPr>
      </p:pic>
      <p:cxnSp>
        <p:nvCxnSpPr>
          <p:cNvPr id="10" name="Straight Arrow Connector 9"/>
          <p:cNvCxnSpPr>
            <a:stCxn id="8" idx="1"/>
          </p:cNvCxnSpPr>
          <p:nvPr/>
        </p:nvCxnSpPr>
        <p:spPr>
          <a:xfrm flipH="1">
            <a:off x="9153375" y="3002201"/>
            <a:ext cx="663573" cy="98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30415" y="3002201"/>
            <a:ext cx="893235" cy="214824"/>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2671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362545" cy="685800"/>
          </a:xfrm>
        </p:spPr>
        <p:txBody>
          <a:bodyPr/>
          <a:lstStyle/>
          <a:p>
            <a:r>
              <a:rPr lang="en-US" dirty="0" smtClean="0">
                <a:solidFill>
                  <a:schemeClr val="accent5"/>
                </a:solidFill>
              </a:rPr>
              <a:t>ON BEHALF OF HOW CAN WE HELP YOU TODAY?</a:t>
            </a:r>
            <a:endParaRPr lang="en-US" dirty="0">
              <a:solidFill>
                <a:schemeClr val="accent5"/>
              </a:solidFill>
            </a:endParaRPr>
          </a:p>
        </p:txBody>
      </p:sp>
      <p:sp>
        <p:nvSpPr>
          <p:cNvPr id="22" name="Rectangle 21"/>
          <p:cNvSpPr/>
          <p:nvPr/>
        </p:nvSpPr>
        <p:spPr>
          <a:xfrm>
            <a:off x="8778967" y="1636120"/>
            <a:ext cx="3093524" cy="3557512"/>
          </a:xfrm>
          <a:prstGeom prst="rect">
            <a:avLst/>
          </a:prstGeom>
          <a:solidFill>
            <a:schemeClr val="accent1">
              <a:lumMod val="20000"/>
              <a:lumOff val="80000"/>
            </a:schemeClr>
          </a:solidFill>
          <a:ln>
            <a:solidFill>
              <a:schemeClr val="tx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If you are authorized to submit an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issue </a:t>
            </a:r>
            <a:r>
              <a:rPr kumimoji="0" lang="en-US" sz="1800" b="0" i="0" u="none" strike="noStrike" kern="1200" cap="none" spc="0" normalizeH="0" baseline="0" noProof="0" dirty="0">
                <a:ln>
                  <a:noFill/>
                </a:ln>
                <a:solidFill>
                  <a:prstClr val="black"/>
                </a:solidFill>
                <a:effectLst/>
                <a:uLnTx/>
                <a:uFillTx/>
                <a:latin typeface="Arial"/>
                <a:ea typeface="+mn-ea"/>
                <a:cs typeface="+mn-cs"/>
              </a:rPr>
              <a:t>for an employee,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Ask </a:t>
            </a:r>
            <a:r>
              <a:rPr kumimoji="0" lang="en-US" sz="1800" b="1" i="0" u="none" strike="noStrike" kern="1200" cap="none" spc="0" normalizeH="0" baseline="0" noProof="0" dirty="0">
                <a:ln>
                  <a:noFill/>
                </a:ln>
                <a:solidFill>
                  <a:prstClr val="black"/>
                </a:solidFill>
                <a:effectLst/>
                <a:uLnTx/>
                <a:uFillTx/>
                <a:latin typeface="Arial"/>
                <a:ea typeface="+mn-ea"/>
                <a:cs typeface="+mn-cs"/>
              </a:rPr>
              <a:t>UCPath Center, How can we help you today</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pane appears.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a:t>
            </a:r>
            <a:r>
              <a:rPr kumimoji="0" lang="en-US" sz="1800" b="0" i="0" u="none" strike="noStrike" kern="1200" cap="none" spc="0" normalizeH="0" baseline="0" noProof="0" dirty="0">
                <a:ln>
                  <a:noFill/>
                </a:ln>
                <a:solidFill>
                  <a:prstClr val="black"/>
                </a:solidFill>
                <a:effectLst/>
                <a:uLnTx/>
                <a:uFillTx/>
                <a:latin typeface="Arial"/>
                <a:ea typeface="+mn-ea"/>
                <a:cs typeface="+mn-cs"/>
              </a:rPr>
              <a:t>this example,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we will submit </a:t>
            </a:r>
            <a:r>
              <a:rPr kumimoji="0" lang="en-US" sz="1800" b="0" i="0" u="none" strike="noStrike" kern="1200" cap="none" spc="0" normalizeH="0" baseline="0" noProof="0" dirty="0">
                <a:ln>
                  <a:noFill/>
                </a:ln>
                <a:solidFill>
                  <a:prstClr val="black"/>
                </a:solidFill>
                <a:effectLst/>
                <a:uLnTx/>
                <a:uFillTx/>
                <a:latin typeface="Arial"/>
                <a:ea typeface="+mn-ea"/>
                <a:cs typeface="+mn-cs"/>
              </a:rPr>
              <a:t>a payroll question for an employee.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a:t>
            </a:r>
            <a:r>
              <a:rPr kumimoji="0" lang="en-US" sz="1800" b="0" i="0" u="none" strike="noStrike" kern="1200" cap="none" spc="0" normalizeH="0" baseline="0" noProof="0" dirty="0">
                <a:ln>
                  <a:noFill/>
                </a:ln>
                <a:solidFill>
                  <a:prstClr val="black"/>
                </a:solidFill>
                <a:effectLst/>
                <a:uLnTx/>
                <a:uFillTx/>
                <a:latin typeface="Arial"/>
                <a:ea typeface="+mn-ea"/>
                <a:cs typeface="+mn-cs"/>
              </a:rPr>
              <a:t>the </a:t>
            </a:r>
            <a:r>
              <a:rPr kumimoji="0" lang="en-US" sz="1800" b="1" i="0" u="none" strike="noStrike" kern="1200" cap="none" spc="0" normalizeH="0" baseline="0" noProof="0" dirty="0">
                <a:ln>
                  <a:noFill/>
                </a:ln>
                <a:solidFill>
                  <a:prstClr val="black"/>
                </a:solidFill>
                <a:effectLst/>
                <a:uLnTx/>
                <a:uFillTx/>
                <a:latin typeface="Arial"/>
                <a:ea typeface="+mn-ea"/>
                <a:cs typeface="+mn-cs"/>
              </a:rPr>
              <a:t>For an Employee </a:t>
            </a:r>
            <a:r>
              <a:rPr kumimoji="0" lang="en-US" sz="1800" b="0" i="0" u="none" strike="noStrike" kern="1200" cap="none" spc="0" normalizeH="0" baseline="0" noProof="0" dirty="0">
                <a:ln>
                  <a:noFill/>
                </a:ln>
                <a:solidFill>
                  <a:prstClr val="black"/>
                </a:solidFill>
                <a:effectLst/>
                <a:uLnTx/>
                <a:uFillTx/>
                <a:latin typeface="Arial"/>
                <a:ea typeface="+mn-ea"/>
                <a:cs typeface="+mn-cs"/>
              </a:rPr>
              <a:t>button.</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4703" y="1418958"/>
            <a:ext cx="7961609" cy="4010136"/>
          </a:xfrm>
          <a:prstGeom prst="rect">
            <a:avLst/>
          </a:prstGeom>
        </p:spPr>
      </p:pic>
      <p:sp>
        <p:nvSpPr>
          <p:cNvPr id="3" name="TextBox 2"/>
          <p:cNvSpPr txBox="1"/>
          <p:nvPr/>
        </p:nvSpPr>
        <p:spPr>
          <a:xfrm>
            <a:off x="3372348" y="3133481"/>
            <a:ext cx="1200647" cy="1192696"/>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1439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963618" cy="685800"/>
          </a:xfrm>
        </p:spPr>
        <p:txBody>
          <a:bodyPr/>
          <a:lstStyle/>
          <a:p>
            <a:r>
              <a:rPr lang="en-US" dirty="0" smtClean="0">
                <a:solidFill>
                  <a:schemeClr val="accent5"/>
                </a:solidFill>
              </a:rPr>
              <a:t>ON BEHALF OF FIND EMPLOYEE </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407974" y="1053546"/>
            <a:ext cx="8139936" cy="4648808"/>
          </a:xfrm>
          <a:prstGeom prst="rect">
            <a:avLst/>
          </a:prstGeom>
        </p:spPr>
      </p:pic>
      <p:sp>
        <p:nvSpPr>
          <p:cNvPr id="20" name="Rectangle 19"/>
          <p:cNvSpPr/>
          <p:nvPr/>
        </p:nvSpPr>
        <p:spPr>
          <a:xfrm>
            <a:off x="9088341" y="1053546"/>
            <a:ext cx="2557394" cy="3802494"/>
          </a:xfrm>
          <a:prstGeom prst="rect">
            <a:avLst/>
          </a:prstGeom>
          <a:solidFill>
            <a:schemeClr val="accent1">
              <a:lumMod val="20000"/>
              <a:lumOff val="80000"/>
            </a:schemeClr>
          </a:solidFill>
          <a:ln>
            <a:solidFill>
              <a:schemeClr val="tx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 the </a:t>
            </a:r>
            <a:r>
              <a:rPr kumimoji="0" lang="en-US" sz="1800" b="1" i="0" u="none" strike="noStrike" kern="1200" cap="none" spc="0" normalizeH="0" baseline="0" noProof="0" dirty="0">
                <a:ln>
                  <a:noFill/>
                </a:ln>
                <a:solidFill>
                  <a:prstClr val="black"/>
                </a:solidFill>
                <a:effectLst/>
                <a:uLnTx/>
                <a:uFillTx/>
                <a:latin typeface="Arial"/>
                <a:ea typeface="+mn-ea"/>
                <a:cs typeface="+mn-cs"/>
              </a:rPr>
              <a:t>Find Employee </a:t>
            </a:r>
            <a:r>
              <a:rPr kumimoji="0" lang="en-US" sz="1800" b="0" i="0" u="none" strike="noStrike" kern="1200" cap="none" spc="0" normalizeH="0" baseline="0" noProof="0" dirty="0">
                <a:ln>
                  <a:noFill/>
                </a:ln>
                <a:solidFill>
                  <a:prstClr val="black"/>
                </a:solidFill>
                <a:effectLst/>
                <a:uLnTx/>
                <a:uFillTx/>
                <a:latin typeface="Arial"/>
                <a:ea typeface="+mn-ea"/>
                <a:cs typeface="+mn-cs"/>
              </a:rPr>
              <a:t>page, search for the employee by name or by location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 department.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enter name </a:t>
            </a:r>
            <a:r>
              <a:rPr kumimoji="0" lang="en-US" sz="1800" b="1" i="0" u="none" strike="noStrike" kern="1200" cap="none" spc="0" normalizeH="0" baseline="0" noProof="0" dirty="0" smtClean="0">
                <a:ln>
                  <a:noFill/>
                </a:ln>
                <a:solidFill>
                  <a:srgbClr val="FF0000"/>
                </a:solidFill>
                <a:effectLst/>
                <a:uLnTx/>
                <a:uFillTx/>
                <a:latin typeface="Arial"/>
                <a:ea typeface="+mn-ea"/>
                <a:cs typeface="+mn-cs"/>
              </a:rPr>
              <a:t>Sonya Potter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Employee Name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field and click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Search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a:off x="7795783" y="3297082"/>
            <a:ext cx="609077" cy="32004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TextBox 3"/>
          <p:cNvSpPr txBox="1"/>
          <p:nvPr/>
        </p:nvSpPr>
        <p:spPr>
          <a:xfrm>
            <a:off x="2138901" y="2488758"/>
            <a:ext cx="1526650" cy="612251"/>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3729162" y="1848770"/>
            <a:ext cx="1335819" cy="461665"/>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Enter Employee Name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Straight Arrow Connector 10"/>
          <p:cNvCxnSpPr/>
          <p:nvPr/>
        </p:nvCxnSpPr>
        <p:spPr>
          <a:xfrm flipH="1">
            <a:off x="3474720" y="2310435"/>
            <a:ext cx="477078" cy="484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bject 8"/>
          <p:cNvSpPr/>
          <p:nvPr/>
        </p:nvSpPr>
        <p:spPr>
          <a:xfrm>
            <a:off x="6241304" y="2705555"/>
            <a:ext cx="1554480" cy="498475"/>
          </a:xfrm>
          <a:custGeom>
            <a:avLst/>
            <a:gdLst/>
            <a:ahLst/>
            <a:cxnLst/>
            <a:rect l="l" t="t" r="r" b="b"/>
            <a:pathLst>
              <a:path w="1554479" h="498475">
                <a:moveTo>
                  <a:pt x="1554479" y="0"/>
                </a:moveTo>
                <a:lnTo>
                  <a:pt x="0" y="0"/>
                </a:lnTo>
                <a:lnTo>
                  <a:pt x="0" y="498348"/>
                </a:lnTo>
                <a:lnTo>
                  <a:pt x="1554479" y="498348"/>
                </a:lnTo>
                <a:lnTo>
                  <a:pt x="1554479" y="0"/>
                </a:lnTo>
                <a:close/>
              </a:path>
            </a:pathLst>
          </a:custGeom>
          <a:solidFill>
            <a:schemeClr val="accent1">
              <a:lumMod val="20000"/>
              <a:lumOff val="80000"/>
            </a:schemeClr>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Straight Arrow Connector 13"/>
          <p:cNvCxnSpPr>
            <a:endCxn id="6" idx="0"/>
          </p:cNvCxnSpPr>
          <p:nvPr/>
        </p:nvCxnSpPr>
        <p:spPr>
          <a:xfrm>
            <a:off x="7784327" y="2954793"/>
            <a:ext cx="315995" cy="342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05384" y="2794883"/>
            <a:ext cx="1383359" cy="27699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Click Search </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15"/>
          <p:cNvSpPr/>
          <p:nvPr/>
        </p:nvSpPr>
        <p:spPr>
          <a:xfrm>
            <a:off x="461009" y="1093088"/>
            <a:ext cx="8086901" cy="4590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0533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214" y="244594"/>
            <a:ext cx="9042400" cy="685800"/>
          </a:xfrm>
        </p:spPr>
        <p:txBody>
          <a:bodyPr/>
          <a:lstStyle/>
          <a:p>
            <a:r>
              <a:rPr lang="en-US" dirty="0" smtClean="0">
                <a:solidFill>
                  <a:schemeClr val="accent5"/>
                </a:solidFill>
              </a:rPr>
              <a:t>TRAINER INTRODUCTION</a:t>
            </a:r>
            <a:endParaRPr lang="en-US" dirty="0">
              <a:solidFill>
                <a:schemeClr val="accent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968" y="2276397"/>
            <a:ext cx="1527691" cy="2215991"/>
          </a:xfrm>
          <a:prstGeom prst="rect">
            <a:avLst/>
          </a:prstGeom>
        </p:spPr>
      </p:pic>
      <p:sp>
        <p:nvSpPr>
          <p:cNvPr id="8" name="TextBox 7"/>
          <p:cNvSpPr txBox="1"/>
          <p:nvPr/>
        </p:nvSpPr>
        <p:spPr>
          <a:xfrm>
            <a:off x="2789095" y="2276398"/>
            <a:ext cx="7606481" cy="2215991"/>
          </a:xfrm>
          <a:prstGeom prst="rect">
            <a:avLst/>
          </a:prstGeom>
          <a:solidFill>
            <a:schemeClr val="accent1">
              <a:lumMod val="20000"/>
              <a:lumOff val="80000"/>
            </a:schemeClr>
          </a:solidFill>
          <a:ln>
            <a:solidFill>
              <a:schemeClr val="accent5"/>
            </a:solidFill>
          </a:ln>
        </p:spPr>
        <p:txBody>
          <a:bodyPr wrap="square" rtlCol="0" anchor="b">
            <a:spAutoFit/>
          </a:bodyPr>
          <a:lstStyle/>
          <a:p>
            <a:pPr marR="0" lvl="0" indent="0" fontAlgn="auto">
              <a:lnSpc>
                <a:spcPct val="100000"/>
              </a:lnSpc>
              <a:spcBef>
                <a:spcPts val="0"/>
              </a:spcBef>
              <a:spcAft>
                <a:spcPts val="0"/>
              </a:spcAft>
              <a:buClrTx/>
              <a:buSzTx/>
              <a:buFontTx/>
              <a:buNone/>
              <a:tabLst/>
              <a:defRPr/>
            </a:pPr>
            <a:r>
              <a:rPr lang="en-US" sz="2800" b="1" dirty="0">
                <a:solidFill>
                  <a:schemeClr val="accent4">
                    <a:lumMod val="75000"/>
                  </a:schemeClr>
                </a:solidFill>
              </a:rPr>
              <a:t>LaKesha Welch</a:t>
            </a:r>
          </a:p>
          <a:p>
            <a:pPr lvl="0">
              <a:defRPr/>
            </a:pPr>
            <a:endParaRPr lang="en-US" sz="1000" b="1" dirty="0">
              <a:solidFill>
                <a:schemeClr val="accent4">
                  <a:lumMod val="75000"/>
                </a:schemeClr>
              </a:solidFill>
            </a:endParaRPr>
          </a:p>
          <a:p>
            <a:pPr lvl="0">
              <a:defRPr/>
            </a:pPr>
            <a:r>
              <a:rPr lang="en-US" sz="2000" dirty="0"/>
              <a:t>Title: CSC Team Lead/UCPath Business Support Analyst </a:t>
            </a:r>
          </a:p>
          <a:p>
            <a:pPr marR="0" lvl="0" indent="0" fontAlgn="auto">
              <a:lnSpc>
                <a:spcPct val="100000"/>
              </a:lnSpc>
              <a:spcBef>
                <a:spcPts val="0"/>
              </a:spcBef>
              <a:spcAft>
                <a:spcPts val="0"/>
              </a:spcAft>
              <a:buClrTx/>
              <a:buSzTx/>
              <a:buFontTx/>
              <a:buNone/>
              <a:tabLst/>
              <a:defRPr/>
            </a:pPr>
            <a:r>
              <a:rPr lang="en-US" sz="2000" dirty="0"/>
              <a:t>Department: UCPath Campus Support Center</a:t>
            </a:r>
          </a:p>
          <a:p>
            <a:pPr marR="0" lvl="0" indent="0" fontAlgn="auto">
              <a:lnSpc>
                <a:spcPct val="100000"/>
              </a:lnSpc>
              <a:spcBef>
                <a:spcPts val="0"/>
              </a:spcBef>
              <a:spcAft>
                <a:spcPts val="0"/>
              </a:spcAft>
              <a:buClrTx/>
              <a:buSzTx/>
              <a:buFontTx/>
              <a:buNone/>
              <a:tabLst/>
              <a:defRPr/>
            </a:pPr>
            <a:r>
              <a:rPr lang="en-US" sz="2000" dirty="0"/>
              <a:t>Year(s) @UC: 5 1/2</a:t>
            </a:r>
          </a:p>
          <a:p>
            <a:pPr marR="0" lvl="0" indent="0" fontAlgn="auto">
              <a:lnSpc>
                <a:spcPct val="100000"/>
              </a:lnSpc>
              <a:spcBef>
                <a:spcPts val="0"/>
              </a:spcBef>
              <a:spcAft>
                <a:spcPts val="0"/>
              </a:spcAft>
              <a:buClrTx/>
              <a:buSzTx/>
              <a:buFontTx/>
              <a:buNone/>
              <a:tabLst/>
              <a:defRPr/>
            </a:pPr>
            <a:r>
              <a:rPr lang="en-US" sz="2000" dirty="0"/>
              <a:t>Previous Experience: 15 years Lead Business analyst/Functional Analyst support </a:t>
            </a:r>
          </a:p>
        </p:txBody>
      </p:sp>
    </p:spTree>
    <p:extLst>
      <p:ext uri="{BB962C8B-B14F-4D97-AF65-F5344CB8AC3E}">
        <p14:creationId xmlns:p14="http://schemas.microsoft.com/office/powerpoint/2010/main" val="4208580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36" y="298233"/>
            <a:ext cx="11774158" cy="685800"/>
          </a:xfrm>
        </p:spPr>
        <p:txBody>
          <a:bodyPr/>
          <a:lstStyle/>
          <a:p>
            <a:r>
              <a:rPr lang="en-US" dirty="0" smtClean="0">
                <a:solidFill>
                  <a:schemeClr val="accent5"/>
                </a:solidFill>
              </a:rPr>
              <a:t>ON BEHALF OF SEARCH AND CREATE AN INQUIRY</a:t>
            </a:r>
            <a:endParaRPr lang="en-US" dirty="0">
              <a:solidFill>
                <a:schemeClr val="accent5"/>
              </a:solidFill>
            </a:endParaRPr>
          </a:p>
        </p:txBody>
      </p:sp>
      <p:sp>
        <p:nvSpPr>
          <p:cNvPr id="32" name="Rectangle 31"/>
          <p:cNvSpPr/>
          <p:nvPr/>
        </p:nvSpPr>
        <p:spPr>
          <a:xfrm>
            <a:off x="2875530" y="4997608"/>
            <a:ext cx="758888" cy="1065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Rectangle 33"/>
          <p:cNvSpPr/>
          <p:nvPr/>
        </p:nvSpPr>
        <p:spPr>
          <a:xfrm>
            <a:off x="9805191" y="1256305"/>
            <a:ext cx="2011842" cy="1676741"/>
          </a:xfrm>
          <a:prstGeom prst="rect">
            <a:avLst/>
          </a:prstGeom>
          <a:solidFill>
            <a:schemeClr val="accent1">
              <a:lumMod val="20000"/>
              <a:lumOff val="80000"/>
            </a:schemeClr>
          </a:solidFill>
          <a:ln>
            <a:solidFill>
              <a:schemeClr val="tx1"/>
            </a:solidFill>
          </a:ln>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UCPath returned one result. </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Create an Inquiry</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pic>
        <p:nvPicPr>
          <p:cNvPr id="4" name="Picture 3"/>
          <p:cNvPicPr>
            <a:picLocks noChangeAspect="1"/>
          </p:cNvPicPr>
          <p:nvPr/>
        </p:nvPicPr>
        <p:blipFill>
          <a:blip r:embed="rId2"/>
          <a:stretch>
            <a:fillRect/>
          </a:stretch>
        </p:blipFill>
        <p:spPr>
          <a:xfrm>
            <a:off x="374904" y="1256305"/>
            <a:ext cx="9326259" cy="4211601"/>
          </a:xfrm>
          <a:prstGeom prst="rect">
            <a:avLst/>
          </a:prstGeom>
          <a:ln>
            <a:solidFill>
              <a:schemeClr val="tx1"/>
            </a:solidFill>
          </a:ln>
        </p:spPr>
      </p:pic>
      <p:sp>
        <p:nvSpPr>
          <p:cNvPr id="35" name="TextBox 34"/>
          <p:cNvSpPr txBox="1"/>
          <p:nvPr/>
        </p:nvSpPr>
        <p:spPr>
          <a:xfrm>
            <a:off x="7619999" y="4648627"/>
            <a:ext cx="1740311" cy="547007"/>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656351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58145" y="260183"/>
            <a:ext cx="10963618" cy="685800"/>
          </a:xfrm>
        </p:spPr>
        <p:txBody>
          <a:bodyPr/>
          <a:lstStyle/>
          <a:p>
            <a:r>
              <a:rPr lang="en-US" dirty="0" smtClean="0">
                <a:solidFill>
                  <a:schemeClr val="accent5"/>
                </a:solidFill>
              </a:rPr>
              <a:t>ON BEHALF OF PHONE NUMBER &amp; EMAIL</a:t>
            </a:r>
            <a:endParaRPr lang="en-US" dirty="0">
              <a:solidFill>
                <a:schemeClr val="accent5"/>
              </a:solidFill>
            </a:endParaRPr>
          </a:p>
        </p:txBody>
      </p:sp>
      <p:grpSp>
        <p:nvGrpSpPr>
          <p:cNvPr id="12" name="Group 11"/>
          <p:cNvGrpSpPr/>
          <p:nvPr/>
        </p:nvGrpSpPr>
        <p:grpSpPr>
          <a:xfrm>
            <a:off x="1976731" y="1024263"/>
            <a:ext cx="10023876" cy="4673908"/>
            <a:chOff x="2125263" y="715906"/>
            <a:chExt cx="9757174" cy="4673908"/>
          </a:xfrm>
        </p:grpSpPr>
        <p:sp>
          <p:nvSpPr>
            <p:cNvPr id="7" name="Rectangle 6"/>
            <p:cNvSpPr/>
            <p:nvPr/>
          </p:nvSpPr>
          <p:spPr>
            <a:xfrm>
              <a:off x="9045690" y="715906"/>
              <a:ext cx="2836747" cy="4673908"/>
            </a:xfrm>
            <a:prstGeom prst="rect">
              <a:avLst/>
            </a:prstGeom>
            <a:solidFill>
              <a:schemeClr val="accent1">
                <a:lumMod val="20000"/>
                <a:lumOff val="80000"/>
              </a:schemeClr>
            </a:solidFill>
            <a:ln>
              <a:solidFill>
                <a:schemeClr val="tx1"/>
              </a:solidFill>
            </a:ln>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Your phone number automatically populates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in the </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Best Contact Phone Number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field from </a:t>
              </a:r>
              <a:r>
                <a:rPr kumimoji="0" lang="en-US" sz="1600" b="0" i="0" u="none" strike="noStrike" kern="1200" cap="none" spc="0" normalizeH="0" baseline="0" noProof="0" dirty="0">
                  <a:ln>
                    <a:noFill/>
                  </a:ln>
                  <a:solidFill>
                    <a:prstClr val="black"/>
                  </a:solidFill>
                  <a:effectLst/>
                  <a:uLnTx/>
                  <a:uFillTx/>
                  <a:latin typeface="Arial"/>
                  <a:ea typeface="+mn-ea"/>
                  <a:cs typeface="+mn-cs"/>
                </a:rPr>
                <a:t>your Salesforce record. You can override with a different number. The phone number field is a text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field, </a:t>
              </a:r>
              <a:r>
                <a:rPr kumimoji="0" lang="en-US" sz="1600" b="0" i="0" u="none" strike="noStrike" kern="1200" cap="none" spc="0" normalizeH="0" baseline="0" noProof="0" dirty="0">
                  <a:ln>
                    <a:noFill/>
                  </a:ln>
                  <a:solidFill>
                    <a:prstClr val="black"/>
                  </a:solidFill>
                  <a:effectLst/>
                  <a:uLnTx/>
                  <a:uFillTx/>
                  <a:latin typeface="Arial"/>
                  <a:ea typeface="+mn-ea"/>
                  <a:cs typeface="+mn-cs"/>
                </a:rPr>
                <a:t>so it will not format with dashes or slashes. </a:t>
              </a: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Your </a:t>
              </a:r>
              <a:r>
                <a:rPr kumimoji="0" lang="en-US" sz="1600" b="0" i="0" u="none" strike="noStrike" kern="1200" cap="none" spc="0" normalizeH="0" baseline="0" noProof="0" dirty="0">
                  <a:ln>
                    <a:noFill/>
                  </a:ln>
                  <a:solidFill>
                    <a:prstClr val="black"/>
                  </a:solidFill>
                  <a:effectLst/>
                  <a:uLnTx/>
                  <a:uFillTx/>
                  <a:latin typeface="Arial"/>
                  <a:ea typeface="+mn-ea"/>
                  <a:cs typeface="+mn-cs"/>
                </a:rPr>
                <a:t>email automatically defaults from your Salesforce record. You can override the email by clicking in the </a:t>
              </a:r>
              <a:r>
                <a:rPr kumimoji="0" lang="en-US" sz="1600" b="1" i="0" u="none" strike="noStrike" kern="1200" cap="none" spc="0" normalizeH="0" baseline="0" noProof="0" dirty="0">
                  <a:ln>
                    <a:noFill/>
                  </a:ln>
                  <a:solidFill>
                    <a:prstClr val="black"/>
                  </a:solidFill>
                  <a:effectLst/>
                  <a:uLnTx/>
                  <a:uFillTx/>
                  <a:latin typeface="Arial"/>
                  <a:ea typeface="+mn-ea"/>
                  <a:cs typeface="+mn-cs"/>
                </a:rPr>
                <a:t>Best Contact Email </a:t>
              </a:r>
              <a:r>
                <a:rPr kumimoji="0" lang="en-US" sz="1600" b="0" i="0" u="none" strike="noStrike" kern="1200" cap="none" spc="0" normalizeH="0" baseline="0" noProof="0" dirty="0">
                  <a:ln>
                    <a:noFill/>
                  </a:ln>
                  <a:solidFill>
                    <a:prstClr val="black"/>
                  </a:solidFill>
                  <a:effectLst/>
                  <a:uLnTx/>
                  <a:uFillTx/>
                  <a:latin typeface="Arial"/>
                  <a:ea typeface="+mn-ea"/>
                  <a:cs typeface="+mn-cs"/>
                </a:rPr>
                <a:t>field and entering a new email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address.</a:t>
              </a:r>
              <a:endParaRPr kumimoji="0" lang="en-US" sz="1600" b="1"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11" name="Picture 10"/>
            <p:cNvPicPr>
              <a:picLocks noChangeAspect="1"/>
            </p:cNvPicPr>
            <p:nvPr/>
          </p:nvPicPr>
          <p:blipFill rotWithShape="1">
            <a:blip r:embed="rId3"/>
            <a:srcRect l="27013" r="20359" b="1125"/>
            <a:stretch/>
          </p:blipFill>
          <p:spPr>
            <a:xfrm>
              <a:off x="2125263" y="1557998"/>
              <a:ext cx="230588" cy="207192"/>
            </a:xfrm>
            <a:prstGeom prst="rect">
              <a:avLst/>
            </a:prstGeom>
          </p:spPr>
        </p:pic>
      </p:grpSp>
      <p:pic>
        <p:nvPicPr>
          <p:cNvPr id="4" name="Picture 3"/>
          <p:cNvPicPr>
            <a:picLocks noChangeAspect="1"/>
          </p:cNvPicPr>
          <p:nvPr/>
        </p:nvPicPr>
        <p:blipFill>
          <a:blip r:embed="rId4"/>
          <a:stretch>
            <a:fillRect/>
          </a:stretch>
        </p:blipFill>
        <p:spPr>
          <a:xfrm>
            <a:off x="367645" y="1027688"/>
            <a:ext cx="8598362" cy="3197418"/>
          </a:xfrm>
          <a:prstGeom prst="rect">
            <a:avLst/>
          </a:prstGeom>
          <a:ln>
            <a:solidFill>
              <a:schemeClr val="tx1"/>
            </a:solidFill>
          </a:ln>
        </p:spPr>
      </p:pic>
      <p:sp>
        <p:nvSpPr>
          <p:cNvPr id="2" name="TextBox 1"/>
          <p:cNvSpPr txBox="1"/>
          <p:nvPr/>
        </p:nvSpPr>
        <p:spPr>
          <a:xfrm>
            <a:off x="2472856" y="3648501"/>
            <a:ext cx="1534601"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mn-ea"/>
                <a:cs typeface="+mn-cs"/>
              </a:rPr>
              <a:t>951-827-6587</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35635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REQUESTED BY</a:t>
            </a:r>
            <a:endParaRPr lang="en-US" dirty="0">
              <a:solidFill>
                <a:schemeClr val="accent5"/>
              </a:solidFill>
            </a:endParaRPr>
          </a:p>
        </p:txBody>
      </p:sp>
      <p:sp>
        <p:nvSpPr>
          <p:cNvPr id="3" name="TextBox 2"/>
          <p:cNvSpPr txBox="1"/>
          <p:nvPr/>
        </p:nvSpPr>
        <p:spPr>
          <a:xfrm>
            <a:off x="8485204" y="1289026"/>
            <a:ext cx="2647084" cy="2800767"/>
          </a:xfrm>
          <a:prstGeom prst="rect">
            <a:avLst/>
          </a:prstGeom>
          <a:solidFill>
            <a:schemeClr val="accent1">
              <a:lumMod val="20000"/>
              <a:lumOff val="80000"/>
            </a:schemeClr>
          </a:solidFill>
          <a:ln>
            <a:solidFill>
              <a:schemeClr val="accent1">
                <a:shade val="50000"/>
              </a:schemeClr>
            </a:solidFill>
            <a:miter lim="800000"/>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Click the button to the right of the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Requested By</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Select the Requested By most associated to your 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 this example, select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Location</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 name="Straight Arrow Connector 5"/>
          <p:cNvCxnSpPr/>
          <p:nvPr/>
        </p:nvCxnSpPr>
        <p:spPr>
          <a:xfrm flipH="1">
            <a:off x="6396625" y="3893402"/>
            <a:ext cx="281279" cy="1099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50416" y="4031312"/>
            <a:ext cx="321548" cy="28655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646460" y="1272705"/>
            <a:ext cx="7487474" cy="4611259"/>
          </a:xfrm>
          <a:prstGeom prst="rect">
            <a:avLst/>
          </a:prstGeom>
          <a:ln>
            <a:solidFill>
              <a:schemeClr val="accent1">
                <a:shade val="50000"/>
              </a:schemeClr>
            </a:solidFill>
          </a:ln>
        </p:spPr>
      </p:pic>
      <p:cxnSp>
        <p:nvCxnSpPr>
          <p:cNvPr id="12" name="Straight Arrow Connector 11"/>
          <p:cNvCxnSpPr/>
          <p:nvPr/>
        </p:nvCxnSpPr>
        <p:spPr>
          <a:xfrm flipH="1">
            <a:off x="6396626" y="3508310"/>
            <a:ext cx="2088578" cy="625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106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TOPIC</a:t>
            </a:r>
            <a:endParaRPr lang="en-US" dirty="0">
              <a:solidFill>
                <a:schemeClr val="accent5"/>
              </a:solidFill>
            </a:endParaRPr>
          </a:p>
        </p:txBody>
      </p:sp>
      <p:pic>
        <p:nvPicPr>
          <p:cNvPr id="7" name="Picture 6"/>
          <p:cNvPicPr>
            <a:picLocks noChangeAspect="1"/>
          </p:cNvPicPr>
          <p:nvPr/>
        </p:nvPicPr>
        <p:blipFill>
          <a:blip r:embed="rId3"/>
          <a:stretch>
            <a:fillRect/>
          </a:stretch>
        </p:blipFill>
        <p:spPr>
          <a:xfrm>
            <a:off x="507311" y="982067"/>
            <a:ext cx="6485358" cy="5284677"/>
          </a:xfrm>
          <a:prstGeom prst="rect">
            <a:avLst/>
          </a:prstGeom>
          <a:ln>
            <a:solidFill>
              <a:schemeClr val="tx1"/>
            </a:solidFill>
          </a:ln>
        </p:spPr>
      </p:pic>
      <p:sp>
        <p:nvSpPr>
          <p:cNvPr id="14" name="TextBox 13"/>
          <p:cNvSpPr txBox="1"/>
          <p:nvPr/>
        </p:nvSpPr>
        <p:spPr>
          <a:xfrm>
            <a:off x="7160827" y="979170"/>
            <a:ext cx="2084715" cy="2062103"/>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a:t>
            </a:r>
            <a:r>
              <a:rPr kumimoji="0" lang="en-US" sz="2000" b="1" i="0" u="none" strike="noStrike" kern="1200" cap="none" spc="0" normalizeH="0" baseline="0" noProof="0" dirty="0">
                <a:ln>
                  <a:noFill/>
                </a:ln>
                <a:solidFill>
                  <a:prstClr val="black"/>
                </a:solidFill>
                <a:effectLst/>
                <a:uLnTx/>
                <a:uFillTx/>
                <a:latin typeface="Arial"/>
                <a:ea typeface="+mn-ea"/>
                <a:cs typeface="+mn-cs"/>
              </a:rPr>
              <a:t>Topic</a:t>
            </a:r>
            <a:r>
              <a:rPr kumimoji="0" lang="en-US" sz="2000" b="0" i="0" u="none" strike="noStrike" kern="1200" cap="none" spc="0" normalizeH="0" baseline="0" noProof="0" dirty="0">
                <a:ln>
                  <a:noFill/>
                </a:ln>
                <a:solidFill>
                  <a:prstClr val="black"/>
                </a:solidFill>
                <a:effectLst/>
                <a:uLnTx/>
                <a:uFillTx/>
                <a:latin typeface="Arial"/>
                <a:ea typeface="+mn-ea"/>
                <a:cs typeface="+mn-cs"/>
              </a:rPr>
              <a:t>, select the topic area associated with your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inquiry.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 </a:t>
            </a:r>
            <a:r>
              <a:rPr kumimoji="0" lang="en-US" sz="2000" b="0" i="0" u="none" strike="noStrike" kern="1200" cap="none" spc="0" normalizeH="0" baseline="0" noProof="0" dirty="0">
                <a:ln>
                  <a:noFill/>
                </a:ln>
                <a:solidFill>
                  <a:prstClr val="black"/>
                </a:solidFill>
                <a:effectLst/>
                <a:uLnTx/>
                <a:uFillTx/>
                <a:latin typeface="Arial"/>
                <a:ea typeface="+mn-ea"/>
                <a:cs typeface="+mn-cs"/>
              </a:rPr>
              <a:t>this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example, </a:t>
            </a:r>
            <a:r>
              <a:rPr kumimoji="0" lang="en-US" sz="2000" b="0" i="0" u="none" strike="noStrike" kern="1200" cap="none" spc="0" normalizeH="0" baseline="0" noProof="0" dirty="0">
                <a:ln>
                  <a:noFill/>
                </a:ln>
                <a:solidFill>
                  <a:prstClr val="black"/>
                </a:solidFill>
                <a:effectLst/>
                <a:uLnTx/>
                <a:uFillTx/>
                <a:latin typeface="Arial"/>
                <a:ea typeface="+mn-ea"/>
                <a:cs typeface="+mn-cs"/>
              </a:rPr>
              <a:t>select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Payroll</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3" name="Straight Arrow Connector 12"/>
          <p:cNvCxnSpPr/>
          <p:nvPr/>
        </p:nvCxnSpPr>
        <p:spPr>
          <a:xfrm flipH="1">
            <a:off x="6340363" y="2832610"/>
            <a:ext cx="823932" cy="305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369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2608"/>
            <a:ext cx="10963618" cy="685800"/>
          </a:xfrm>
        </p:spPr>
        <p:txBody>
          <a:bodyPr/>
          <a:lstStyle/>
          <a:p>
            <a:r>
              <a:rPr lang="en-US" dirty="0" smtClean="0">
                <a:solidFill>
                  <a:schemeClr val="accent5"/>
                </a:solidFill>
              </a:rPr>
              <a:t>ON BEHALF OF CATEGORY</a:t>
            </a:r>
            <a:endParaRPr lang="en-US" dirty="0">
              <a:solidFill>
                <a:schemeClr val="accent5"/>
              </a:solidFill>
            </a:endParaRPr>
          </a:p>
        </p:txBody>
      </p:sp>
      <p:sp>
        <p:nvSpPr>
          <p:cNvPr id="19" name="TextBox 18"/>
          <p:cNvSpPr txBox="1"/>
          <p:nvPr/>
        </p:nvSpPr>
        <p:spPr>
          <a:xfrm>
            <a:off x="7175133" y="1095415"/>
            <a:ext cx="2079925" cy="2829493"/>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a:t>
            </a:r>
            <a:r>
              <a:rPr kumimoji="0" lang="en-US" sz="2000" b="1" i="0" u="none" strike="noStrike" kern="1200" cap="none" spc="0" normalizeH="0" baseline="0" noProof="0" dirty="0">
                <a:ln>
                  <a:noFill/>
                </a:ln>
                <a:solidFill>
                  <a:prstClr val="black"/>
                </a:solidFill>
                <a:effectLst/>
                <a:uLnTx/>
                <a:uFillTx/>
                <a:latin typeface="Arial"/>
                <a:ea typeface="+mn-ea"/>
                <a:cs typeface="+mn-cs"/>
              </a:rPr>
              <a:t>Category</a:t>
            </a:r>
            <a:r>
              <a:rPr kumimoji="0" lang="en-US" sz="2000" b="0" i="0" u="none" strike="noStrike" kern="1200" cap="none" spc="0" normalizeH="0" baseline="0" noProof="0" dirty="0">
                <a:ln>
                  <a:noFill/>
                </a:ln>
                <a:solidFill>
                  <a:prstClr val="black"/>
                </a:solidFill>
                <a:effectLst/>
                <a:uLnTx/>
                <a:uFillTx/>
                <a:latin typeface="Arial"/>
                <a:ea typeface="+mn-ea"/>
                <a:cs typeface="+mn-cs"/>
              </a:rPr>
              <a:t>, select the category area associated with your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inquiry.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 </a:t>
            </a:r>
            <a:r>
              <a:rPr kumimoji="0" lang="en-US" sz="2000" b="0" i="0" u="none" strike="noStrike" kern="1200" cap="none" spc="0" normalizeH="0" baseline="0" noProof="0" dirty="0">
                <a:ln>
                  <a:noFill/>
                </a:ln>
                <a:solidFill>
                  <a:prstClr val="black"/>
                </a:solidFill>
                <a:effectLst/>
                <a:uLnTx/>
                <a:uFillTx/>
                <a:latin typeface="Arial"/>
                <a:ea typeface="+mn-ea"/>
                <a:cs typeface="+mn-cs"/>
              </a:rPr>
              <a:t>this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example, </a:t>
            </a:r>
            <a:r>
              <a:rPr kumimoji="0" lang="en-US" sz="2000" b="0" i="0" u="none" strike="noStrike" kern="1200" cap="none" spc="0" normalizeH="0" baseline="0" noProof="0" dirty="0">
                <a:ln>
                  <a:noFill/>
                </a:ln>
                <a:solidFill>
                  <a:prstClr val="black"/>
                </a:solidFill>
                <a:effectLst/>
                <a:uLnTx/>
                <a:uFillTx/>
                <a:latin typeface="Arial"/>
                <a:ea typeface="+mn-ea"/>
                <a:cs typeface="+mn-cs"/>
              </a:rPr>
              <a:t>select </a:t>
            </a:r>
            <a:r>
              <a:rPr kumimoji="0" lang="en-US" sz="2000" b="1" i="0" u="none" strike="noStrike" kern="1200" cap="none" spc="0" normalizeH="0" baseline="0" noProof="0" dirty="0">
                <a:ln>
                  <a:noFill/>
                </a:ln>
                <a:solidFill>
                  <a:prstClr val="black"/>
                </a:solidFill>
                <a:effectLst/>
                <a:uLnTx/>
                <a:uFillTx/>
                <a:latin typeface="Arial"/>
                <a:ea typeface="+mn-ea"/>
                <a:cs typeface="+mn-cs"/>
              </a:rPr>
              <a:t>General Inquiry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Payroll</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Straight Arrow Connector 10"/>
          <p:cNvCxnSpPr/>
          <p:nvPr/>
        </p:nvCxnSpPr>
        <p:spPr>
          <a:xfrm flipH="1">
            <a:off x="6372808" y="3814632"/>
            <a:ext cx="802433" cy="81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08256" y="1093124"/>
            <a:ext cx="6402908" cy="5474324"/>
          </a:xfrm>
          <a:prstGeom prst="rect">
            <a:avLst/>
          </a:prstGeom>
          <a:ln>
            <a:solidFill>
              <a:schemeClr val="tx1"/>
            </a:solidFill>
          </a:ln>
        </p:spPr>
      </p:pic>
    </p:spTree>
    <p:extLst>
      <p:ext uri="{BB962C8B-B14F-4D97-AF65-F5344CB8AC3E}">
        <p14:creationId xmlns:p14="http://schemas.microsoft.com/office/powerpoint/2010/main" val="1249237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9783097" y="5958348"/>
            <a:ext cx="2189163" cy="71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1"/>
          <p:cNvSpPr>
            <a:spLocks noGrp="1"/>
          </p:cNvSpPr>
          <p:nvPr>
            <p:ph type="title"/>
          </p:nvPr>
        </p:nvSpPr>
        <p:spPr>
          <a:xfrm>
            <a:off x="119712" y="292608"/>
            <a:ext cx="11852548" cy="685800"/>
          </a:xfrm>
        </p:spPr>
        <p:txBody>
          <a:bodyPr/>
          <a:lstStyle/>
          <a:p>
            <a:r>
              <a:rPr lang="en-US" dirty="0" smtClean="0">
                <a:solidFill>
                  <a:schemeClr val="accent5"/>
                </a:solidFill>
              </a:rPr>
              <a:t>ON BEHALF OF TOPICS &amp; CATEGORIES- EMPLOYEE </a:t>
            </a:r>
            <a:endParaRPr lang="en-US" dirty="0">
              <a:solidFill>
                <a:schemeClr val="accent5"/>
              </a:solidFill>
            </a:endParaRPr>
          </a:p>
        </p:txBody>
      </p:sp>
      <p:graphicFrame>
        <p:nvGraphicFramePr>
          <p:cNvPr id="4" name="Table 3"/>
          <p:cNvGraphicFramePr>
            <a:graphicFrameLocks noGrp="1"/>
          </p:cNvGraphicFramePr>
          <p:nvPr>
            <p:extLst/>
          </p:nvPr>
        </p:nvGraphicFramePr>
        <p:xfrm>
          <a:off x="458046" y="1841464"/>
          <a:ext cx="11242342" cy="4326509"/>
        </p:xfrm>
        <a:graphic>
          <a:graphicData uri="http://schemas.openxmlformats.org/drawingml/2006/table">
            <a:tbl>
              <a:tblPr firstRow="1" bandRow="1">
                <a:tableStyleId>{5C22544A-7EE6-4342-B048-85BDC9FD1C3A}</a:tableStyleId>
              </a:tblPr>
              <a:tblGrid>
                <a:gridCol w="1547736">
                  <a:extLst>
                    <a:ext uri="{9D8B030D-6E8A-4147-A177-3AD203B41FA5}">
                      <a16:colId xmlns:a16="http://schemas.microsoft.com/office/drawing/2014/main" val="1153564162"/>
                    </a:ext>
                  </a:extLst>
                </a:gridCol>
                <a:gridCol w="1533832">
                  <a:extLst>
                    <a:ext uri="{9D8B030D-6E8A-4147-A177-3AD203B41FA5}">
                      <a16:colId xmlns:a16="http://schemas.microsoft.com/office/drawing/2014/main" val="2426897934"/>
                    </a:ext>
                  </a:extLst>
                </a:gridCol>
                <a:gridCol w="8160774">
                  <a:extLst>
                    <a:ext uri="{9D8B030D-6E8A-4147-A177-3AD203B41FA5}">
                      <a16:colId xmlns:a16="http://schemas.microsoft.com/office/drawing/2014/main" val="2357555716"/>
                    </a:ext>
                  </a:extLst>
                </a:gridCol>
              </a:tblGrid>
              <a:tr h="370840">
                <a:tc>
                  <a:txBody>
                    <a:bodyPr/>
                    <a:lstStyle/>
                    <a:p>
                      <a:pPr algn="ctr"/>
                      <a:r>
                        <a:rPr lang="en-US" sz="1600" dirty="0" smtClean="0">
                          <a:latin typeface="+mn-lt"/>
                        </a:rPr>
                        <a:t>Requested</a:t>
                      </a:r>
                      <a:r>
                        <a:rPr lang="en-US" sz="1600" baseline="0" dirty="0" smtClean="0">
                          <a:latin typeface="+mn-lt"/>
                        </a:rPr>
                        <a:t> by </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Topic</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Category </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Employee</a:t>
                      </a: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Benefits</a:t>
                      </a:r>
                      <a:endParaRPr lang="en-US" sz="1200" b="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Benefits,</a:t>
                      </a:r>
                      <a:r>
                        <a:rPr lang="en-US" sz="1200" b="0" baseline="0" dirty="0" smtClean="0">
                          <a:effectLst/>
                          <a:latin typeface="+mn-lt"/>
                          <a:ea typeface="Calibri" panose="020F0502020204030204" pitchFamily="34" charset="0"/>
                          <a:cs typeface="Times New Roman" panose="02020603050405020304" pitchFamily="18" charset="0"/>
                        </a:rPr>
                        <a:t> Submit EOI – Disability Coverage, Submit HAS Life Insurance and AD &amp; D Form, Submit Health Benefits Life Event, Submit Late Enrollment Request Form, Submit Newly Eligible Enrollment Form, Submit UCPC UBEN109 COBRA Qualifying Event Form</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222264"/>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Feedback: UCPath Help/Training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Correction, Suggestion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16318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Human Resources</a:t>
                      </a:r>
                      <a:endParaRPr lang="en-US" sz="1200" b="0" dirty="0">
                        <a:latin typeface="+mn-lt"/>
                      </a:endParaRPr>
                    </a:p>
                  </a:txBody>
                  <a:tcPr anchor="ctr"/>
                </a:tc>
                <a:tc>
                  <a:txBody>
                    <a:bodyPr/>
                    <a:lstStyle/>
                    <a:p>
                      <a:pPr algn="l"/>
                      <a:r>
                        <a:rPr lang="en-US" sz="1200" b="0" dirty="0" smtClean="0">
                          <a:latin typeface="+mn-lt"/>
                        </a:rPr>
                        <a:t>General Inquiry Human Resources</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29789"/>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a:t>
                      </a:r>
                      <a:r>
                        <a:rPr lang="en-US" sz="1200" b="0" baseline="0" dirty="0" smtClean="0">
                          <a:latin typeface="+mn-lt"/>
                        </a:rPr>
                        <a:t> Balances</a:t>
                      </a:r>
                      <a:endParaRPr lang="en-US" sz="1200" b="0" dirty="0">
                        <a:latin typeface="+mn-lt"/>
                      </a:endParaRPr>
                    </a:p>
                  </a:txBody>
                  <a:tcPr anchor="ctr"/>
                </a:tc>
                <a:tc>
                  <a:txBody>
                    <a:bodyPr/>
                    <a:lstStyle/>
                    <a:p>
                      <a:pPr algn="l"/>
                      <a:r>
                        <a:rPr lang="en-US" sz="1200" b="0" dirty="0" smtClean="0">
                          <a:latin typeface="+mn-lt"/>
                        </a:rPr>
                        <a:t>General Inquiry Leave Balances</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475545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Leaves of Absence</a:t>
                      </a:r>
                      <a:endParaRPr lang="en-US" sz="1200" b="0" dirty="0">
                        <a:latin typeface="+mn-lt"/>
                      </a:endParaRPr>
                    </a:p>
                  </a:txBody>
                  <a:tcPr anchor="ctr"/>
                </a:tc>
                <a:tc>
                  <a:txBody>
                    <a:bodyPr/>
                    <a:lstStyle/>
                    <a:p>
                      <a:pPr algn="l"/>
                      <a:r>
                        <a:rPr lang="en-US" sz="1200" b="0" dirty="0" smtClean="0">
                          <a:latin typeface="+mn-lt"/>
                        </a:rPr>
                        <a:t>Disability/Life Insurance, Leave of Absence with Pay, Leave of Absence</a:t>
                      </a:r>
                      <a:r>
                        <a:rPr lang="en-US" sz="1200" b="0" baseline="0" dirty="0" smtClean="0">
                          <a:latin typeface="+mn-lt"/>
                        </a:rPr>
                        <a:t> Without Pay</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95171"/>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Open Enrollment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COBRA,</a:t>
                      </a:r>
                      <a:r>
                        <a:rPr lang="en-US" sz="1200" b="0" baseline="0" dirty="0" smtClean="0">
                          <a:effectLst/>
                          <a:latin typeface="+mn-lt"/>
                          <a:ea typeface="Calibri" panose="020F0502020204030204" pitchFamily="34" charset="0"/>
                          <a:cs typeface="Times New Roman" panose="02020603050405020304" pitchFamily="18" charset="0"/>
                        </a:rPr>
                        <a:t> Enrollment Confirmation, General Question, Leave of Absence, Life Event, New Hire, Open Enrollment Form, Other</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7555648"/>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Payroll</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Payroll, Submit NRA Withholding Allowance, Submit Out-of-State Income Tax Withholding Form, Submit a Form Payroll Administration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5327513"/>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Portal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Access Issue, General Inquiry Portal</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794433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b="0" dirty="0" smtClean="0">
                          <a:latin typeface="+mn-lt"/>
                        </a:rPr>
                        <a:t>Records Request</a:t>
                      </a:r>
                      <a:endParaRPr lang="en-US" sz="1200" b="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Submit a Form Records Request </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095806"/>
                  </a:ext>
                </a:extLst>
              </a:tr>
            </a:tbl>
          </a:graphicData>
        </a:graphic>
      </p:graphicFrame>
      <p:sp>
        <p:nvSpPr>
          <p:cNvPr id="2" name="TextBox 1"/>
          <p:cNvSpPr txBox="1"/>
          <p:nvPr/>
        </p:nvSpPr>
        <p:spPr>
          <a:xfrm>
            <a:off x="391886" y="1046914"/>
            <a:ext cx="10819039" cy="70788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Please instruct employees to use this option in the Requested by drop down when opening a Case for themselves.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55039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9783097" y="5958348"/>
            <a:ext cx="2189163" cy="71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1"/>
          <p:cNvSpPr>
            <a:spLocks noGrp="1"/>
          </p:cNvSpPr>
          <p:nvPr>
            <p:ph type="title"/>
          </p:nvPr>
        </p:nvSpPr>
        <p:spPr>
          <a:xfrm>
            <a:off x="118872" y="292608"/>
            <a:ext cx="11662002" cy="685800"/>
          </a:xfrm>
        </p:spPr>
        <p:txBody>
          <a:bodyPr/>
          <a:lstStyle/>
          <a:p>
            <a:r>
              <a:rPr lang="en-US" dirty="0" smtClean="0">
                <a:solidFill>
                  <a:schemeClr val="accent5"/>
                </a:solidFill>
              </a:rPr>
              <a:t>ON BEHALF OF TOPICS &amp; CATEGORIES- LOCATION </a:t>
            </a:r>
            <a:endParaRPr lang="en-US" dirty="0">
              <a:solidFill>
                <a:schemeClr val="accent5"/>
              </a:solidFill>
            </a:endParaRPr>
          </a:p>
        </p:txBody>
      </p:sp>
      <p:graphicFrame>
        <p:nvGraphicFramePr>
          <p:cNvPr id="4" name="Table 3"/>
          <p:cNvGraphicFramePr>
            <a:graphicFrameLocks noGrp="1"/>
          </p:cNvGraphicFramePr>
          <p:nvPr>
            <p:extLst/>
          </p:nvPr>
        </p:nvGraphicFramePr>
        <p:xfrm>
          <a:off x="525034" y="1640036"/>
          <a:ext cx="11145855" cy="4645852"/>
        </p:xfrm>
        <a:graphic>
          <a:graphicData uri="http://schemas.openxmlformats.org/drawingml/2006/table">
            <a:tbl>
              <a:tblPr firstRow="1" bandRow="1">
                <a:tableStyleId>{5C22544A-7EE6-4342-B048-85BDC9FD1C3A}</a:tableStyleId>
              </a:tblPr>
              <a:tblGrid>
                <a:gridCol w="1925591">
                  <a:extLst>
                    <a:ext uri="{9D8B030D-6E8A-4147-A177-3AD203B41FA5}">
                      <a16:colId xmlns:a16="http://schemas.microsoft.com/office/drawing/2014/main" val="1153564162"/>
                    </a:ext>
                  </a:extLst>
                </a:gridCol>
                <a:gridCol w="1439667">
                  <a:extLst>
                    <a:ext uri="{9D8B030D-6E8A-4147-A177-3AD203B41FA5}">
                      <a16:colId xmlns:a16="http://schemas.microsoft.com/office/drawing/2014/main" val="2426897934"/>
                    </a:ext>
                  </a:extLst>
                </a:gridCol>
                <a:gridCol w="7780597">
                  <a:extLst>
                    <a:ext uri="{9D8B030D-6E8A-4147-A177-3AD203B41FA5}">
                      <a16:colId xmlns:a16="http://schemas.microsoft.com/office/drawing/2014/main" val="2357555716"/>
                    </a:ext>
                  </a:extLst>
                </a:gridCol>
              </a:tblGrid>
              <a:tr h="443930">
                <a:tc>
                  <a:txBody>
                    <a:bodyPr/>
                    <a:lstStyle/>
                    <a:p>
                      <a:pPr algn="ctr"/>
                      <a:r>
                        <a:rPr lang="en-US" sz="1600" dirty="0" smtClean="0">
                          <a:latin typeface="+mn-lt"/>
                        </a:rPr>
                        <a:t>Requested</a:t>
                      </a:r>
                      <a:r>
                        <a:rPr lang="en-US" sz="1600" baseline="0" dirty="0" smtClean="0">
                          <a:latin typeface="+mn-lt"/>
                        </a:rPr>
                        <a:t> by </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Topic</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Category </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Location </a:t>
                      </a: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Benefits Administration </a:t>
                      </a:r>
                      <a:endParaRPr lang="en-US" sz="1200" b="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Benefits Administration, Premium Reconciliation,</a:t>
                      </a:r>
                      <a:r>
                        <a:rPr lang="en-US" sz="1200" b="0" baseline="0" dirty="0" smtClean="0">
                          <a:effectLst/>
                          <a:latin typeface="+mn-lt"/>
                          <a:ea typeface="Calibri" panose="020F0502020204030204" pitchFamily="34" charset="0"/>
                          <a:cs typeface="Times New Roman" panose="02020603050405020304" pitchFamily="18" charset="0"/>
                        </a:rPr>
                        <a:t> Quality Care Unit,  Submit a Form Benefits Administration, UCRP Service Credit Verification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222264"/>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Feedback: UCPath Help/Training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Correction, Suggestion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16318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General Ledger</a:t>
                      </a:r>
                      <a:endParaRPr lang="en-US" sz="1200" b="0" dirty="0">
                        <a:latin typeface="+mn-lt"/>
                      </a:endParaRPr>
                    </a:p>
                  </a:txBody>
                  <a:tcPr anchor="ctr"/>
                </a:tc>
                <a:tc>
                  <a:txBody>
                    <a:bodyPr/>
                    <a:lstStyle/>
                    <a:p>
                      <a:pPr algn="l"/>
                      <a:r>
                        <a:rPr lang="en-US" sz="1200" b="0" dirty="0" smtClean="0">
                          <a:latin typeface="+mn-lt"/>
                        </a:rPr>
                        <a:t>Cost Recovery, Financial Control Journal, General Inquiry General Ledger, Quality Care Unit, Request an Action in UCPath</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29789"/>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a:t>
                      </a:r>
                      <a:r>
                        <a:rPr lang="en-US" sz="1200" b="0" baseline="0" dirty="0" smtClean="0">
                          <a:latin typeface="+mn-lt"/>
                        </a:rPr>
                        <a:t> Balances</a:t>
                      </a:r>
                      <a:endParaRPr lang="en-US" sz="1200" b="0" dirty="0">
                        <a:latin typeface="+mn-lt"/>
                      </a:endParaRPr>
                    </a:p>
                  </a:txBody>
                  <a:tcPr anchor="ctr"/>
                </a:tc>
                <a:tc>
                  <a:txBody>
                    <a:bodyPr/>
                    <a:lstStyle/>
                    <a:p>
                      <a:pPr algn="l"/>
                      <a:r>
                        <a:rPr lang="en-US" sz="1200" b="0" dirty="0" smtClean="0">
                          <a:latin typeface="+mn-lt"/>
                        </a:rPr>
                        <a:t>General Inquiry Leave Balances</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475545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Leaves of Absence</a:t>
                      </a:r>
                      <a:endParaRPr lang="en-US" sz="1200" b="0" dirty="0">
                        <a:latin typeface="+mn-lt"/>
                      </a:endParaRPr>
                    </a:p>
                  </a:txBody>
                  <a:tcPr anchor="ctr"/>
                </a:tc>
                <a:tc>
                  <a:txBody>
                    <a:bodyPr/>
                    <a:lstStyle/>
                    <a:p>
                      <a:pPr algn="l"/>
                      <a:r>
                        <a:rPr lang="en-US" sz="1200" b="0" dirty="0" smtClean="0">
                          <a:latin typeface="+mn-lt"/>
                        </a:rPr>
                        <a:t>Disability/Life Insurance, Leave of Absence with Pay, Leave of Absence</a:t>
                      </a:r>
                      <a:r>
                        <a:rPr lang="en-US" sz="1200" b="0" baseline="0" dirty="0" smtClean="0">
                          <a:latin typeface="+mn-lt"/>
                        </a:rPr>
                        <a:t> Without Pay</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95171"/>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Mass Transactions</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Mass Hires, Mass Pay Changes</a:t>
                      </a:r>
                      <a:r>
                        <a:rPr lang="en-US" sz="1200" b="0" baseline="0" dirty="0" smtClean="0">
                          <a:effectLst/>
                          <a:latin typeface="+mn-lt"/>
                          <a:ea typeface="Calibri" panose="020F0502020204030204" pitchFamily="34" charset="0"/>
                          <a:cs typeface="Times New Roman" panose="02020603050405020304" pitchFamily="18" charset="0"/>
                        </a:rPr>
                        <a:t> </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7555648"/>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Payroll</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Payroll, Submit NRA Withholding Allowance, Submit Out-of-State Income Tax Withholding Form, Submit a Form Payroll Administration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5327513"/>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Payroll</a:t>
                      </a:r>
                      <a:r>
                        <a:rPr lang="en-US" sz="1200" b="0" baseline="0" dirty="0" smtClean="0">
                          <a:latin typeface="+mn-lt"/>
                        </a:rPr>
                        <a:t> Administration</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Instant</a:t>
                      </a:r>
                      <a:r>
                        <a:rPr lang="en-US" sz="1200" b="0" baseline="0" dirty="0" smtClean="0">
                          <a:effectLst/>
                          <a:latin typeface="+mn-lt"/>
                          <a:ea typeface="Calibri" panose="020F0502020204030204" pitchFamily="34" charset="0"/>
                          <a:cs typeface="Times New Roman" panose="02020603050405020304" pitchFamily="18" charset="0"/>
                        </a:rPr>
                        <a:t> Pay Card, Payroll Admin T&amp;A Batch Error, Payroll Process Errors/Reconciliation, Quality Care Unit, Submit Recurring Additional Pay Correction Request Form, Submit a Form Payroll Administration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794433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b="0" dirty="0" smtClean="0">
                          <a:latin typeface="+mn-lt"/>
                        </a:rPr>
                        <a:t>Portal </a:t>
                      </a:r>
                      <a:endParaRPr lang="en-US" sz="1200" b="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Access Issue, General Inquiry Portal</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095806"/>
                  </a:ext>
                </a:extLst>
              </a:tr>
            </a:tbl>
          </a:graphicData>
        </a:graphic>
      </p:graphicFrame>
      <p:sp>
        <p:nvSpPr>
          <p:cNvPr id="2" name="TextBox 1"/>
          <p:cNvSpPr txBox="1"/>
          <p:nvPr/>
        </p:nvSpPr>
        <p:spPr>
          <a:xfrm>
            <a:off x="176022" y="1006112"/>
            <a:ext cx="11730228"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Locations and Shares Service Centers will use these Requested by options when opening a Case.</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348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SUBJECT</a:t>
            </a:r>
            <a:endParaRPr lang="en-US" dirty="0">
              <a:solidFill>
                <a:schemeClr val="accent5"/>
              </a:solidFill>
            </a:endParaRPr>
          </a:p>
        </p:txBody>
      </p:sp>
      <p:sp>
        <p:nvSpPr>
          <p:cNvPr id="7" name="Rectangle 6"/>
          <p:cNvSpPr/>
          <p:nvPr/>
        </p:nvSpPr>
        <p:spPr>
          <a:xfrm>
            <a:off x="9223512" y="1343770"/>
            <a:ext cx="2658925" cy="2668423"/>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in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Subject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field.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the desired information in the Subject field.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enter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How do I change my state tax withholding</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pic>
        <p:nvPicPr>
          <p:cNvPr id="10" name="Picture 9"/>
          <p:cNvPicPr>
            <a:picLocks noChangeAspect="1"/>
          </p:cNvPicPr>
          <p:nvPr/>
        </p:nvPicPr>
        <p:blipFill>
          <a:blip r:embed="rId3"/>
          <a:stretch>
            <a:fillRect/>
          </a:stretch>
        </p:blipFill>
        <p:spPr>
          <a:xfrm>
            <a:off x="378459" y="1080766"/>
            <a:ext cx="8601075" cy="4019550"/>
          </a:xfrm>
          <a:prstGeom prst="rect">
            <a:avLst/>
          </a:prstGeom>
          <a:ln>
            <a:solidFill>
              <a:schemeClr val="tx1"/>
            </a:solidFill>
          </a:ln>
        </p:spPr>
      </p:pic>
      <p:sp>
        <p:nvSpPr>
          <p:cNvPr id="2" name="TextBox 1"/>
          <p:cNvSpPr txBox="1"/>
          <p:nvPr/>
        </p:nvSpPr>
        <p:spPr>
          <a:xfrm>
            <a:off x="471715" y="2679590"/>
            <a:ext cx="8428382" cy="76332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8555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DESCRIPTION   </a:t>
            </a:r>
            <a:endParaRPr lang="en-US" dirty="0">
              <a:solidFill>
                <a:schemeClr val="accent5"/>
              </a:solidFill>
            </a:endParaRPr>
          </a:p>
        </p:txBody>
      </p:sp>
      <p:sp>
        <p:nvSpPr>
          <p:cNvPr id="7" name="Rectangle 6"/>
          <p:cNvSpPr/>
          <p:nvPr/>
        </p:nvSpPr>
        <p:spPr>
          <a:xfrm>
            <a:off x="8907241" y="1029968"/>
            <a:ext cx="2756676" cy="2668423"/>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Click in the </a:t>
            </a:r>
            <a:r>
              <a:rPr kumimoji="0" lang="en-US" sz="1800" b="1" i="0" u="none" strike="noStrike" kern="1200" cap="none" spc="0" normalizeH="0" baseline="0" noProof="0" dirty="0">
                <a:ln>
                  <a:noFill/>
                </a:ln>
                <a:solidFill>
                  <a:prstClr val="black"/>
                </a:solidFill>
                <a:effectLst/>
                <a:uLnTx/>
                <a:uFillTx/>
                <a:latin typeface="Arial"/>
                <a:ea typeface="+mn-ea"/>
                <a:cs typeface="+mn-cs"/>
              </a:rPr>
              <a:t>Description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field.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the desired information into the Description field.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enter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I want to decrease my deductions.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p:cNvPicPr>
            <a:picLocks noChangeAspect="1"/>
          </p:cNvPicPr>
          <p:nvPr/>
        </p:nvPicPr>
        <p:blipFill>
          <a:blip r:embed="rId3"/>
          <a:stretch>
            <a:fillRect/>
          </a:stretch>
        </p:blipFill>
        <p:spPr>
          <a:xfrm>
            <a:off x="515318" y="1029968"/>
            <a:ext cx="8147363" cy="4220891"/>
          </a:xfrm>
          <a:prstGeom prst="rect">
            <a:avLst/>
          </a:prstGeom>
          <a:ln>
            <a:solidFill>
              <a:schemeClr val="tx1"/>
            </a:solidFill>
          </a:ln>
        </p:spPr>
      </p:pic>
      <p:sp>
        <p:nvSpPr>
          <p:cNvPr id="3" name="TextBox 2"/>
          <p:cNvSpPr txBox="1"/>
          <p:nvPr/>
        </p:nvSpPr>
        <p:spPr>
          <a:xfrm>
            <a:off x="515506" y="3792772"/>
            <a:ext cx="7990543" cy="133212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1645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ON BEHALF OF ATTACHING A FILE </a:t>
            </a:r>
            <a:endParaRPr lang="en-US" dirty="0"/>
          </a:p>
        </p:txBody>
      </p:sp>
      <p:sp>
        <p:nvSpPr>
          <p:cNvPr id="3" name="Rectangle 2"/>
          <p:cNvSpPr/>
          <p:nvPr/>
        </p:nvSpPr>
        <p:spPr>
          <a:xfrm>
            <a:off x="8557910" y="1071224"/>
            <a:ext cx="3252084" cy="4513030"/>
          </a:xfrm>
          <a:prstGeom prst="rect">
            <a:avLst/>
          </a:prstGeom>
          <a:solidFill>
            <a:schemeClr val="accent1">
              <a:lumMod val="20000"/>
              <a:lumOff val="80000"/>
            </a:schemeClr>
          </a:solidFill>
          <a:ln>
            <a:solidFill>
              <a:schemeClr val="tx1"/>
            </a:solidFill>
          </a:ln>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You can </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ONLY ADD ONE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attachment when entering on behalf of others Cases. More attachments can be added after you save the initial entry.</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Accepted formats include: MS Office suite, PDF, JPD, TIFF, PNG, or WAV. </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By default, the </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Do not notify check box</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 means that the employee will receive no notifications and cannot view the inquiry. If you want the employee to receive notifications and see the inquiry online,</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 Deselect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the check box. </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308810" y="1311430"/>
            <a:ext cx="7881034" cy="2919226"/>
          </a:xfrm>
          <a:prstGeom prst="rect">
            <a:avLst/>
          </a:prstGeom>
          <a:ln>
            <a:solidFill>
              <a:schemeClr val="tx1"/>
            </a:solidFill>
          </a:ln>
        </p:spPr>
      </p:pic>
      <p:sp>
        <p:nvSpPr>
          <p:cNvPr id="4" name="TextBox 3"/>
          <p:cNvSpPr txBox="1"/>
          <p:nvPr/>
        </p:nvSpPr>
        <p:spPr>
          <a:xfrm>
            <a:off x="383241" y="1416817"/>
            <a:ext cx="2354877" cy="723568"/>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a:off x="383241" y="3489332"/>
            <a:ext cx="2354877" cy="5009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630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241674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ON BEHALF OF SUBMIT INQUIRY</a:t>
            </a:r>
            <a:endParaRPr lang="en-US" dirty="0"/>
          </a:p>
        </p:txBody>
      </p:sp>
      <p:sp>
        <p:nvSpPr>
          <p:cNvPr id="3" name="Rectangle 2"/>
          <p:cNvSpPr/>
          <p:nvPr/>
        </p:nvSpPr>
        <p:spPr>
          <a:xfrm>
            <a:off x="384654" y="1065233"/>
            <a:ext cx="11325225" cy="39773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Click the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Submit Inquiry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button when completed.</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1683091" y="1826038"/>
            <a:ext cx="8943975" cy="3800475"/>
          </a:xfrm>
          <a:prstGeom prst="rect">
            <a:avLst/>
          </a:prstGeom>
          <a:ln>
            <a:solidFill>
              <a:schemeClr val="tx1"/>
            </a:solidFill>
          </a:ln>
        </p:spPr>
      </p:pic>
      <p:sp>
        <p:nvSpPr>
          <p:cNvPr id="5" name="TextBox 4"/>
          <p:cNvSpPr txBox="1"/>
          <p:nvPr/>
        </p:nvSpPr>
        <p:spPr>
          <a:xfrm>
            <a:off x="8339124" y="5007130"/>
            <a:ext cx="1708643" cy="54864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0634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666117" cy="685800"/>
          </a:xfrm>
        </p:spPr>
        <p:txBody>
          <a:bodyPr/>
          <a:lstStyle/>
          <a:p>
            <a:r>
              <a:rPr lang="en-US" dirty="0" smtClean="0">
                <a:solidFill>
                  <a:schemeClr val="accent5"/>
                </a:solidFill>
              </a:rPr>
              <a:t>ON BEHALF OF CASE RESULTS </a:t>
            </a:r>
            <a:endParaRPr lang="en-US" dirty="0"/>
          </a:p>
        </p:txBody>
      </p:sp>
      <p:sp>
        <p:nvSpPr>
          <p:cNvPr id="4" name="Rectangle 3"/>
          <p:cNvSpPr/>
          <p:nvPr/>
        </p:nvSpPr>
        <p:spPr>
          <a:xfrm>
            <a:off x="9274913" y="1160550"/>
            <a:ext cx="2537855" cy="3660105"/>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Results: a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Case </a:t>
            </a:r>
            <a:r>
              <a:rPr kumimoji="0" lang="en-US" sz="1800" b="1" i="0" u="none" strike="noStrike" kern="1200" cap="none" spc="0" normalizeH="0" baseline="0" noProof="0" dirty="0">
                <a:ln>
                  <a:noFill/>
                </a:ln>
                <a:solidFill>
                  <a:prstClr val="black"/>
                </a:solidFill>
                <a:effectLst/>
                <a:uLnTx/>
                <a:uFillTx/>
                <a:latin typeface="Arial"/>
                <a:ea typeface="+mn-ea"/>
                <a:cs typeface="+mn-cs"/>
              </a:rPr>
              <a:t>N</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umber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was assigned to the inquiry.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You can review the inquiry in the Details sections.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Submitters Name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appears.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You have Submitted an inquiry on behalf of an employee.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302244" y="1128651"/>
            <a:ext cx="8715375" cy="4199158"/>
          </a:xfrm>
          <a:prstGeom prst="rect">
            <a:avLst/>
          </a:prstGeom>
          <a:ln>
            <a:solidFill>
              <a:schemeClr val="tx1"/>
            </a:solidFill>
          </a:ln>
        </p:spPr>
      </p:pic>
      <p:sp>
        <p:nvSpPr>
          <p:cNvPr id="6" name="TextBox 5"/>
          <p:cNvSpPr txBox="1"/>
          <p:nvPr/>
        </p:nvSpPr>
        <p:spPr>
          <a:xfrm>
            <a:off x="4740882" y="4978575"/>
            <a:ext cx="874643" cy="2308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Sonya Potter</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5018597" y="3832719"/>
            <a:ext cx="874643" cy="2308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Sonya Potter</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1375576" y="2421356"/>
            <a:ext cx="633978" cy="38166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p:cNvSpPr txBox="1"/>
          <p:nvPr/>
        </p:nvSpPr>
        <p:spPr>
          <a:xfrm>
            <a:off x="4740882" y="4978575"/>
            <a:ext cx="874643" cy="2308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Straight Arrow Connector 14"/>
          <p:cNvCxnSpPr>
            <a:endCxn id="12" idx="1"/>
          </p:cNvCxnSpPr>
          <p:nvPr/>
        </p:nvCxnSpPr>
        <p:spPr>
          <a:xfrm>
            <a:off x="4253948" y="4947497"/>
            <a:ext cx="486934" cy="1464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bject 8"/>
          <p:cNvSpPr/>
          <p:nvPr/>
        </p:nvSpPr>
        <p:spPr>
          <a:xfrm>
            <a:off x="302243" y="2056319"/>
            <a:ext cx="826842" cy="597851"/>
          </a:xfrm>
          <a:custGeom>
            <a:avLst/>
            <a:gdLst/>
            <a:ahLst/>
            <a:cxnLst/>
            <a:rect l="l" t="t" r="r" b="b"/>
            <a:pathLst>
              <a:path w="1554479" h="498475">
                <a:moveTo>
                  <a:pt x="1554479" y="0"/>
                </a:moveTo>
                <a:lnTo>
                  <a:pt x="0" y="0"/>
                </a:lnTo>
                <a:lnTo>
                  <a:pt x="0" y="498348"/>
                </a:lnTo>
                <a:lnTo>
                  <a:pt x="1554479" y="498348"/>
                </a:lnTo>
                <a:lnTo>
                  <a:pt x="1554479" y="0"/>
                </a:lnTo>
                <a:close/>
              </a:path>
            </a:pathLst>
          </a:custGeom>
          <a:solidFill>
            <a:schemeClr val="accent1">
              <a:lumMod val="20000"/>
              <a:lumOff val="80000"/>
            </a:schemeClr>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49449" y="2130950"/>
            <a:ext cx="10261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Case Number</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7" name="Straight Arrow Connector 16"/>
          <p:cNvCxnSpPr/>
          <p:nvPr/>
        </p:nvCxnSpPr>
        <p:spPr>
          <a:xfrm>
            <a:off x="1129085" y="2463888"/>
            <a:ext cx="246490" cy="104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70671" y="4585155"/>
            <a:ext cx="1367625" cy="523220"/>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Submitter’s Name</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85827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ON BEHALF OF EMAIL RECEIPT</a:t>
            </a:r>
            <a:endParaRPr lang="en-US" dirty="0"/>
          </a:p>
        </p:txBody>
      </p:sp>
      <p:sp>
        <p:nvSpPr>
          <p:cNvPr id="3" name="Rectangle 2"/>
          <p:cNvSpPr/>
          <p:nvPr/>
        </p:nvSpPr>
        <p:spPr>
          <a:xfrm>
            <a:off x="94937" y="975210"/>
            <a:ext cx="11919851" cy="820609"/>
          </a:xfrm>
          <a:prstGeom prst="rect">
            <a:avLst/>
          </a:prstGeom>
          <a:noFill/>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a:ea typeface="+mn-ea"/>
                <a:cs typeface="+mn-cs"/>
              </a:rPr>
              <a:t>Submitter will receive an email notification from UCPath with Inquiry number and a date to be resolved by.</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a:ea typeface="+mn-ea"/>
                <a:cs typeface="+mn-cs"/>
              </a:rPr>
              <a:t>IF you deselected the </a:t>
            </a:r>
            <a:r>
              <a:rPr kumimoji="0" lang="en-US" sz="1900" b="1" i="0" u="none" strike="noStrike" kern="1200" cap="none" spc="0" normalizeH="0" baseline="0" noProof="0" dirty="0" smtClean="0">
                <a:ln>
                  <a:noFill/>
                </a:ln>
                <a:solidFill>
                  <a:prstClr val="black"/>
                </a:solidFill>
                <a:effectLst/>
                <a:uLnTx/>
                <a:uFillTx/>
                <a:latin typeface="Arial"/>
                <a:ea typeface="+mn-ea"/>
                <a:cs typeface="+mn-cs"/>
              </a:rPr>
              <a:t>Do Not Notify checkbox, </a:t>
            </a:r>
            <a:r>
              <a:rPr kumimoji="0" lang="en-US" sz="1900" b="0" i="0" u="none" strike="noStrike" kern="1200" cap="none" spc="0" normalizeH="0" baseline="0" noProof="0" dirty="0" smtClean="0">
                <a:ln>
                  <a:noFill/>
                </a:ln>
                <a:solidFill>
                  <a:prstClr val="black"/>
                </a:solidFill>
                <a:effectLst/>
                <a:uLnTx/>
                <a:uFillTx/>
                <a:latin typeface="Arial"/>
                <a:ea typeface="+mn-ea"/>
                <a:cs typeface="+mn-cs"/>
              </a:rPr>
              <a:t>the employee will also receive an email with the same info. </a:t>
            </a:r>
            <a:endParaRPr kumimoji="0" lang="en-US" sz="19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2531914" y="1987572"/>
            <a:ext cx="6877050" cy="4524375"/>
          </a:xfrm>
          <a:prstGeom prst="rect">
            <a:avLst/>
          </a:prstGeom>
          <a:ln>
            <a:solidFill>
              <a:schemeClr val="tx1"/>
            </a:solidFill>
          </a:ln>
        </p:spPr>
      </p:pic>
      <p:sp>
        <p:nvSpPr>
          <p:cNvPr id="6" name="TextBox 5"/>
          <p:cNvSpPr txBox="1"/>
          <p:nvPr/>
        </p:nvSpPr>
        <p:spPr>
          <a:xfrm>
            <a:off x="4072593" y="2140985"/>
            <a:ext cx="1645920" cy="276999"/>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00180578</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4072806" y="2376563"/>
            <a:ext cx="4540195" cy="21620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mn-ea"/>
                <a:cs typeface="+mn-cs"/>
              </a:rPr>
              <a:t>How do I change my state tax withholding?</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8611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326776"/>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open on Behalf of Cases to UCPath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a:t>
            </a:r>
          </a:p>
        </p:txBody>
      </p:sp>
      <p:sp>
        <p:nvSpPr>
          <p:cNvPr id="5" name="Rectangle 4"/>
          <p:cNvSpPr/>
          <p:nvPr/>
        </p:nvSpPr>
        <p:spPr>
          <a:xfrm>
            <a:off x="1143231" y="2189237"/>
            <a:ext cx="10145453" cy="3539430"/>
          </a:xfrm>
          <a:prstGeom prst="rect">
            <a:avLst/>
          </a:prstGeom>
        </p:spPr>
        <p:txBody>
          <a:bodyPr wrap="square">
            <a:spAutoFit/>
          </a:bodyPr>
          <a:lstStyle/>
          <a:p>
            <a:pPr algn="ctr"/>
            <a:r>
              <a:rPr lang="en-US" sz="2800" b="1" u="sng" dirty="0">
                <a:solidFill>
                  <a:srgbClr val="329AF0"/>
                </a:solidFill>
                <a:latin typeface="Trade Gothic Next W01"/>
              </a:rPr>
              <a:t>On Behalf of Case </a:t>
            </a:r>
            <a:r>
              <a:rPr lang="en-US" sz="2800" b="1" u="sng" dirty="0" smtClean="0">
                <a:solidFill>
                  <a:srgbClr val="329AF0"/>
                </a:solidFill>
                <a:latin typeface="Trade Gothic Next W01"/>
              </a:rPr>
              <a:t>Management:</a:t>
            </a:r>
            <a:endParaRPr lang="en-US" sz="28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a:rPr>
              <a:t>Submit Case to UCPath Center</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a:rPr>
              <a:t>Submit Case (on Behalf of Employee) to UCPath Center</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a:rPr>
              <a:t>Reopen Closed UCPath Center Case</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Monitor UCPath Center Cases"/>
              </a:rPr>
              <a:t>Monitor UCPath Center Cases</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onbehalfofcasemanagement_infographic.pdf"/>
              </a:rPr>
              <a:t>On Behalf of Case Management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0979DD"/>
                </a:solidFill>
                <a:latin typeface="Trade Gothic Next W01"/>
                <a:hlinkClick r:id="rId9" tooltip="ucr_to-be_process_design_on_behalf_final_signed.pdf"/>
              </a:rPr>
              <a:t>On Behalf of Case Management Process Workbook</a:t>
            </a:r>
            <a:endParaRPr lang="en-US" sz="2800" b="1" dirty="0">
              <a:solidFill>
                <a:srgbClr val="595959"/>
              </a:solidFill>
              <a:latin typeface="Trade Gothic Next W01"/>
            </a:endParaRPr>
          </a:p>
          <a:p>
            <a:pPr algn="ctr"/>
            <a:r>
              <a:rPr lang="en-US" sz="2800" b="1" dirty="0">
                <a:solidFill>
                  <a:srgbClr val="0979DD"/>
                </a:solidFill>
                <a:latin typeface="Trade Gothic Next W01"/>
                <a:hlinkClick r:id="rId9" tooltip="ucr_to-be_process_design_on_behalf_final_signed.pdf"/>
              </a:rPr>
              <a:t>On Behalf of Case Management </a:t>
            </a:r>
            <a:r>
              <a:rPr lang="en-US" sz="2800" b="1" dirty="0" smtClean="0">
                <a:solidFill>
                  <a:srgbClr val="0979DD"/>
                </a:solidFill>
                <a:latin typeface="Trade Gothic Next W01"/>
                <a:hlinkClick r:id="rId9" tooltip="ucr_to-be_process_design_on_behalf_final_signed.pdf"/>
              </a:rPr>
              <a:t>Process Map  </a:t>
            </a:r>
            <a:endParaRPr lang="en-US" sz="2800" b="1" dirty="0">
              <a:solidFill>
                <a:srgbClr val="595959"/>
              </a:solidFill>
              <a:latin typeface="Trade Gothic Next W01"/>
            </a:endParaRPr>
          </a:p>
        </p:txBody>
      </p:sp>
    </p:spTree>
    <p:extLst>
      <p:ext uri="{BB962C8B-B14F-4D97-AF65-F5344CB8AC3E}">
        <p14:creationId xmlns:p14="http://schemas.microsoft.com/office/powerpoint/2010/main" val="2653864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052052"/>
            <a:ext cx="10707329"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Follow </a:t>
            </a:r>
            <a:r>
              <a:rPr lang="en-US" sz="2000" dirty="0">
                <a:latin typeface="Arial" panose="020B0604020202020204" pitchFamily="34" charset="0"/>
                <a:ea typeface="Calibri" panose="020F0502020204030204" pitchFamily="34" charset="0"/>
                <a:cs typeface="Times New Roman" panose="02020603050405020304" pitchFamily="18" charset="0"/>
              </a:rPr>
              <a:t>up on your cases weekly, however it can take UCPath a long time to complete a case, keep following up.  If you do not get a response, you should contact </a:t>
            </a:r>
            <a:r>
              <a:rPr lang="en-US" sz="2000" dirty="0" smtClean="0">
                <a:latin typeface="Arial" panose="020B0604020202020204" pitchFamily="34" charset="0"/>
                <a:ea typeface="Calibri" panose="020F0502020204030204" pitchFamily="34" charset="0"/>
                <a:cs typeface="Times New Roman" panose="02020603050405020304" pitchFamily="18" charset="0"/>
              </a:rPr>
              <a:t>the CSC support team at </a:t>
            </a:r>
            <a:r>
              <a:rPr lang="en-US" sz="2000" dirty="0" smtClean="0">
                <a:latin typeface="Arial" panose="020B0604020202020204" pitchFamily="34" charset="0"/>
                <a:ea typeface="Calibri" panose="020F0502020204030204" pitchFamily="34" charset="0"/>
                <a:cs typeface="Times New Roman" panose="02020603050405020304" pitchFamily="18" charset="0"/>
                <a:hlinkClick r:id="rId3"/>
              </a:rPr>
              <a:t>ucpathhelp@ucr.edu</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Arial" panose="020B0604020202020204" pitchFamily="34" charset="0"/>
                <a:ea typeface="Calibri" panose="020F0502020204030204" pitchFamily="34" charset="0"/>
                <a:cs typeface="Times New Roman" panose="02020603050405020304" pitchFamily="18" charset="0"/>
              </a:rPr>
              <a:t>to escalate your </a:t>
            </a:r>
            <a:r>
              <a:rPr lang="en-US" sz="2000" dirty="0" smtClean="0">
                <a:latin typeface="Arial" panose="020B0604020202020204" pitchFamily="34" charset="0"/>
                <a:ea typeface="Calibri" panose="020F0502020204030204" pitchFamily="34" charset="0"/>
                <a:cs typeface="Times New Roman" panose="02020603050405020304" pitchFamily="18" charset="0"/>
              </a:rPr>
              <a:t>matter.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Phone </a:t>
            </a:r>
            <a:r>
              <a:rPr lang="en-US" sz="2000" dirty="0">
                <a:latin typeface="Arial" panose="020B0604020202020204" pitchFamily="34" charset="0"/>
                <a:ea typeface="Calibri" panose="020F0502020204030204" pitchFamily="34" charset="0"/>
                <a:cs typeface="Times New Roman" panose="02020603050405020304" pitchFamily="18" charset="0"/>
              </a:rPr>
              <a:t>Number to call for UCPC – Employee Service line (ES) 855-982-7284, Quality Care Unit (QCU) – 951-787-5470 used for escalation calls. </a:t>
            </a: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UCPath </a:t>
            </a:r>
            <a:r>
              <a:rPr lang="en-US" sz="2000" dirty="0">
                <a:latin typeface="Arial" panose="020B0604020202020204" pitchFamily="34" charset="0"/>
                <a:ea typeface="Calibri" panose="020F0502020204030204" pitchFamily="34" charset="0"/>
                <a:cs typeface="Times New Roman" panose="02020603050405020304" pitchFamily="18" charset="0"/>
              </a:rPr>
              <a:t>Center Portal has an area for </a:t>
            </a:r>
            <a:r>
              <a:rPr lang="en-US" sz="2000" dirty="0" smtClean="0">
                <a:latin typeface="Arial" panose="020B0604020202020204" pitchFamily="34" charset="0"/>
                <a:ea typeface="Calibri" panose="020F0502020204030204" pitchFamily="34" charset="0"/>
                <a:cs typeface="Times New Roman" panose="02020603050405020304" pitchFamily="18" charset="0"/>
              </a:rPr>
              <a:t>Trending </a:t>
            </a:r>
            <a:r>
              <a:rPr lang="en-US" sz="2000" dirty="0">
                <a:latin typeface="Arial" panose="020B0604020202020204" pitchFamily="34" charset="0"/>
                <a:ea typeface="Calibri" panose="020F0502020204030204" pitchFamily="34" charset="0"/>
                <a:cs typeface="Times New Roman" panose="02020603050405020304" pitchFamily="18" charset="0"/>
              </a:rPr>
              <a:t>Questions and Feature Topics you can use to help to find answers for your questions - </a:t>
            </a:r>
            <a:r>
              <a:rPr lang="en-US" sz="2000" u="sng" dirty="0" smtClean="0">
                <a:latin typeface="Arial" panose="020B0604020202020204" pitchFamily="34" charset="0"/>
                <a:ea typeface="Calibri" panose="020F0502020204030204" pitchFamily="34" charset="0"/>
                <a:cs typeface="Times New Roman" panose="02020603050405020304" pitchFamily="18" charset="0"/>
                <a:hlinkClick r:id="rId4"/>
              </a:rPr>
              <a:t>https</a:t>
            </a:r>
            <a:r>
              <a:rPr lang="en-US" sz="2000" u="sng" dirty="0">
                <a:latin typeface="Arial" panose="020B0604020202020204" pitchFamily="34" charset="0"/>
                <a:ea typeface="Calibri" panose="020F0502020204030204" pitchFamily="34" charset="0"/>
                <a:cs typeface="Times New Roman" panose="02020603050405020304" pitchFamily="18" charset="0"/>
                <a:hlinkClick r:id="rId4"/>
              </a:rPr>
              <a:t>://</a:t>
            </a:r>
            <a:r>
              <a:rPr lang="en-US" sz="2000" u="sng" dirty="0" smtClean="0">
                <a:latin typeface="Arial" panose="020B0604020202020204" pitchFamily="34" charset="0"/>
                <a:ea typeface="Calibri" panose="020F0502020204030204" pitchFamily="34" charset="0"/>
                <a:cs typeface="Times New Roman" panose="02020603050405020304" pitchFamily="18" charset="0"/>
                <a:hlinkClick r:id="rId4"/>
              </a:rPr>
              <a:t>ucpathsupport.force.com/askucpath/s/</a:t>
            </a:r>
            <a:endParaRPr lang="en-US" sz="2000" u="sng"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On </a:t>
            </a:r>
            <a:r>
              <a:rPr lang="en-US" sz="2000" dirty="0">
                <a:latin typeface="Arial" panose="020B0604020202020204" pitchFamily="34" charset="0"/>
                <a:ea typeface="Calibri" panose="020F0502020204030204" pitchFamily="34" charset="0"/>
                <a:cs typeface="Times New Roman" panose="02020603050405020304" pitchFamily="18" charset="0"/>
              </a:rPr>
              <a:t>Behalf of Topics and Categories, please refer to the list of Topics and Categories to categorized your Case correctly. </a:t>
            </a:r>
            <a:r>
              <a:rPr lang="en-US" sz="2000" dirty="0" smtClean="0">
                <a:latin typeface="Arial" panose="020B0604020202020204" pitchFamily="34" charset="0"/>
                <a:ea typeface="Calibri" panose="020F0502020204030204" pitchFamily="34" charset="0"/>
                <a:cs typeface="Times New Roman" panose="02020603050405020304" pitchFamily="18" charset="0"/>
              </a:rPr>
              <a:t>If </a:t>
            </a:r>
            <a:r>
              <a:rPr lang="en-US" sz="2000" dirty="0">
                <a:latin typeface="Arial" panose="020B0604020202020204" pitchFamily="34" charset="0"/>
                <a:ea typeface="Calibri" panose="020F0502020204030204" pitchFamily="34" charset="0"/>
                <a:cs typeface="Times New Roman" panose="02020603050405020304" pitchFamily="18" charset="0"/>
              </a:rPr>
              <a:t>it is not categorized correctly, it could delay your issue from being reviewed timely by UCPath.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6"/>
          <a:stretch>
            <a:fillRect/>
          </a:stretch>
        </p:blipFill>
        <p:spPr>
          <a:xfrm>
            <a:off x="360333" y="2115182"/>
            <a:ext cx="1042506" cy="1042506"/>
          </a:xfrm>
          <a:prstGeom prst="rect">
            <a:avLst/>
          </a:prstGeom>
        </p:spPr>
      </p:pic>
      <p:pic>
        <p:nvPicPr>
          <p:cNvPr id="8" name="Picture 7"/>
          <p:cNvPicPr>
            <a:picLocks noChangeAspect="1"/>
          </p:cNvPicPr>
          <p:nvPr/>
        </p:nvPicPr>
        <p:blipFill>
          <a:blip r:embed="rId6"/>
          <a:stretch>
            <a:fillRect/>
          </a:stretch>
        </p:blipFill>
        <p:spPr>
          <a:xfrm>
            <a:off x="360333" y="3260012"/>
            <a:ext cx="1042506" cy="1042506"/>
          </a:xfrm>
          <a:prstGeom prst="rect">
            <a:avLst/>
          </a:prstGeom>
        </p:spPr>
      </p:pic>
      <p:pic>
        <p:nvPicPr>
          <p:cNvPr id="9" name="Picture 8"/>
          <p:cNvPicPr>
            <a:picLocks noChangeAspect="1"/>
          </p:cNvPicPr>
          <p:nvPr/>
        </p:nvPicPr>
        <p:blipFill>
          <a:blip r:embed="rId6"/>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3217868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Position</a:t>
            </a:r>
            <a:r>
              <a:rPr kumimoji="0" lang="en-US" sz="7200" b="1" i="0" u="none" strike="noStrike" kern="1200" cap="none" spc="0" normalizeH="0" noProof="0" dirty="0" smtClean="0">
                <a:ln>
                  <a:noFill/>
                </a:ln>
                <a:solidFill>
                  <a:srgbClr val="F1AB00"/>
                </a:solidFill>
                <a:effectLst/>
                <a:uLnTx/>
                <a:uFillTx/>
                <a:latin typeface="Arial"/>
                <a:ea typeface="+mn-ea"/>
                <a:cs typeface="+mn-cs"/>
              </a:rPr>
              <a:t> Control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65306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661160" y="1062990"/>
            <a:ext cx="9424629" cy="1323439"/>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UCPath </a:t>
            </a:r>
            <a:r>
              <a:rPr kumimoji="0" lang="en-US" sz="2000" b="1" i="0" u="none" strike="noStrike" kern="1200" cap="none" spc="0" normalizeH="0" baseline="0" noProof="0" dirty="0">
                <a:ln>
                  <a:noFill/>
                </a:ln>
                <a:solidFill>
                  <a:prstClr val="black"/>
                </a:solidFill>
                <a:effectLst/>
                <a:uLnTx/>
                <a:uFillTx/>
                <a:latin typeface="Arial"/>
                <a:ea typeface="+mn-ea"/>
                <a:cs typeface="+mn-cs"/>
              </a:rPr>
              <a:t>Position Data Management </a:t>
            </a:r>
            <a:r>
              <a:rPr kumimoji="0" lang="en-US" sz="2000" b="0" i="0" u="none" strike="noStrike" kern="1200" cap="none" spc="0" normalizeH="0" baseline="0" noProof="0" dirty="0">
                <a:ln>
                  <a:noFill/>
                </a:ln>
                <a:solidFill>
                  <a:prstClr val="black"/>
                </a:solidFill>
                <a:effectLst/>
                <a:uLnTx/>
                <a:uFillTx/>
                <a:latin typeface="Arial"/>
                <a:ea typeface="+mn-ea"/>
                <a:cs typeface="+mn-cs"/>
              </a:rPr>
              <a:t>refers to the process of creating and editing existing position data within PeopleSoft. Position data includes Business Unit, Department, Location, Establishment ID, Job Code, FLSA Status, Union Code, Reports To, Salary Plan, Salary Grade, FTE, and Standard Hours.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62990"/>
            <a:ext cx="1117283" cy="1117283"/>
          </a:xfrm>
          <a:prstGeom prst="rect">
            <a:avLst/>
          </a:prstGeom>
        </p:spPr>
      </p:pic>
    </p:spTree>
    <p:extLst>
      <p:ext uri="{BB962C8B-B14F-4D97-AF65-F5344CB8AC3E}">
        <p14:creationId xmlns:p14="http://schemas.microsoft.com/office/powerpoint/2010/main" val="1541741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POSITION CONTROL ROADMAP</a:t>
            </a:r>
            <a:endParaRPr lang="en-US" dirty="0">
              <a:solidFill>
                <a:schemeClr val="accent5"/>
              </a:solidFill>
            </a:endParaRPr>
          </a:p>
        </p:txBody>
      </p:sp>
      <p:pic>
        <p:nvPicPr>
          <p:cNvPr id="6" name="Picture 5"/>
          <p:cNvPicPr>
            <a:picLocks noChangeAspect="1"/>
          </p:cNvPicPr>
          <p:nvPr/>
        </p:nvPicPr>
        <p:blipFill>
          <a:blip r:embed="rId3"/>
          <a:stretch>
            <a:fillRect/>
          </a:stretch>
        </p:blipFill>
        <p:spPr>
          <a:xfrm>
            <a:off x="808425" y="1078414"/>
            <a:ext cx="9845809" cy="4790374"/>
          </a:xfrm>
          <a:prstGeom prst="rect">
            <a:avLst/>
          </a:prstGeom>
        </p:spPr>
      </p:pic>
    </p:spTree>
    <p:extLst>
      <p:ext uri="{BB962C8B-B14F-4D97-AF65-F5344CB8AC3E}">
        <p14:creationId xmlns:p14="http://schemas.microsoft.com/office/powerpoint/2010/main" val="535913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4" name="Rectangle 3"/>
          <p:cNvSpPr/>
          <p:nvPr/>
        </p:nvSpPr>
        <p:spPr>
          <a:xfrm>
            <a:off x="0" y="97486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1364" y="1120328"/>
            <a:ext cx="12267253"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PeopleSoft Menu &gt; UC Customizations </a:t>
            </a:r>
            <a:r>
              <a:rPr lang="en-US" dirty="0">
                <a:ea typeface="Times New Roman" panose="02020603050405020304" pitchFamily="18" charset="0"/>
              </a:rPr>
              <a:t>&gt; </a:t>
            </a:r>
            <a:r>
              <a:rPr lang="en-US" dirty="0" smtClean="0">
                <a:ea typeface="Times New Roman" panose="02020603050405020304" pitchFamily="18" charset="0"/>
              </a:rPr>
              <a:t>UC Extensions &gt; </a:t>
            </a:r>
            <a:r>
              <a:rPr lang="en-US" b="1" dirty="0" smtClean="0">
                <a:ea typeface="Times New Roman" panose="02020603050405020304" pitchFamily="18" charset="0"/>
              </a:rPr>
              <a:t>Positon Control Request  </a:t>
            </a:r>
            <a:endParaRPr lang="en-US" b="1" dirty="0">
              <a:ea typeface="Times New Roman" panose="02020603050405020304" pitchFamily="18" charset="0"/>
            </a:endParaRPr>
          </a:p>
        </p:txBody>
      </p:sp>
      <p:sp>
        <p:nvSpPr>
          <p:cNvPr id="8" name="Rectangle 7"/>
          <p:cNvSpPr/>
          <p:nvPr/>
        </p:nvSpPr>
        <p:spPr>
          <a:xfrm>
            <a:off x="8964" y="1916158"/>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1364" y="2061623"/>
            <a:ext cx="12276218"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PeopleSoft Menu &gt; UCPath Workcenter &gt; </a:t>
            </a:r>
            <a:r>
              <a:rPr lang="en-US" b="1" dirty="0" smtClean="0">
                <a:ea typeface="Times New Roman" panose="02020603050405020304" pitchFamily="18" charset="0"/>
              </a:rPr>
              <a:t>Positon Control Request  </a:t>
            </a:r>
            <a:endParaRPr lang="en-US" b="1" dirty="0">
              <a:ea typeface="Times New Roman" panose="02020603050405020304" pitchFamily="18" charset="0"/>
            </a:endParaRPr>
          </a:p>
        </p:txBody>
      </p:sp>
    </p:spTree>
    <p:extLst>
      <p:ext uri="{BB962C8B-B14F-4D97-AF65-F5344CB8AC3E}">
        <p14:creationId xmlns:p14="http://schemas.microsoft.com/office/powerpoint/2010/main" val="689503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a:solidFill>
                  <a:schemeClr val="accent5"/>
                </a:solidFill>
              </a:rPr>
              <a:t>POSITION DATA </a:t>
            </a:r>
            <a:r>
              <a:rPr lang="en-US" dirty="0" smtClean="0">
                <a:solidFill>
                  <a:schemeClr val="accent5"/>
                </a:solidFill>
              </a:rPr>
              <a:t>MANAGEMENT DOWNSTREAM IMPACTS</a:t>
            </a:r>
            <a:endParaRPr lang="en-US" dirty="0">
              <a:solidFill>
                <a:schemeClr val="accent5"/>
              </a:solidFill>
            </a:endParaRPr>
          </a:p>
        </p:txBody>
      </p:sp>
      <p:sp>
        <p:nvSpPr>
          <p:cNvPr id="3" name="Rectangle 2"/>
          <p:cNvSpPr/>
          <p:nvPr/>
        </p:nvSpPr>
        <p:spPr>
          <a:xfrm>
            <a:off x="329043" y="1533163"/>
            <a:ext cx="11433465" cy="240065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maintaining </a:t>
            </a:r>
            <a:r>
              <a:rPr kumimoji="0" lang="en-US" sz="2000" b="0" i="0" u="none" strike="noStrike" kern="1200" cap="none" spc="-25" normalizeH="0" baseline="0" noProof="0" dirty="0">
                <a:ln>
                  <a:noFill/>
                </a:ln>
                <a:solidFill>
                  <a:prstClr val="black"/>
                </a:solidFill>
                <a:effectLst/>
                <a:uLnTx/>
                <a:uFillTx/>
                <a:latin typeface="Arial"/>
                <a:ea typeface="+mn-ea"/>
                <a:cs typeface="Arial"/>
              </a:rPr>
              <a:t>manager / supervisor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relationship on position. </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a:ln>
                  <a:noFill/>
                </a:ln>
                <a:solidFill>
                  <a:prstClr val="black"/>
                </a:solidFill>
                <a:effectLst/>
                <a:uLnTx/>
                <a:uFillTx/>
                <a:latin typeface="Arial"/>
                <a:ea typeface="+mn-ea"/>
                <a:cs typeface="Arial"/>
              </a:rPr>
              <a:t>Failure to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ensure </a:t>
            </a:r>
            <a:r>
              <a:rPr kumimoji="0" lang="en-US" sz="2000" b="0" i="0" u="none" strike="noStrike" kern="1200" cap="none" spc="-25" normalizeH="0" baseline="0" noProof="0" dirty="0">
                <a:ln>
                  <a:noFill/>
                </a:ln>
                <a:solidFill>
                  <a:prstClr val="black"/>
                </a:solidFill>
                <a:effectLst/>
                <a:uLnTx/>
                <a:uFillTx/>
                <a:latin typeface="Arial"/>
                <a:ea typeface="+mn-ea"/>
                <a:cs typeface="Arial"/>
              </a:rPr>
              <a:t>the appropriate supervisor relationship is establish could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pay. Not </a:t>
            </a:r>
            <a:r>
              <a:rPr kumimoji="0" lang="en-US" sz="2000" b="0" i="0" u="none" strike="noStrike" kern="1200" cap="none" spc="-25" normalizeH="0" baseline="0" noProof="0" dirty="0">
                <a:ln>
                  <a:noFill/>
                </a:ln>
                <a:solidFill>
                  <a:prstClr val="black"/>
                </a:solidFill>
                <a:effectLst/>
                <a:uLnTx/>
                <a:uFillTx/>
                <a:latin typeface="Arial"/>
                <a:ea typeface="+mn-ea"/>
                <a:cs typeface="Arial"/>
              </a:rPr>
              <a:t>maintaining this data affects TARS and Performance Management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data.</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6334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Note:</a:t>
            </a:r>
            <a:r>
              <a:rPr kumimoji="0" lang="en-US" sz="2000" b="0" i="0" u="none" strike="noStrike" kern="1200" cap="none" spc="-25" normalizeH="0" baseline="0" noProof="0" dirty="0" smtClean="0">
                <a:ln>
                  <a:noFill/>
                </a:ln>
                <a:solidFill>
                  <a:srgbClr val="002060"/>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Position </a:t>
            </a:r>
            <a:r>
              <a:rPr kumimoji="0" lang="en-US" sz="2000" b="0" i="0" u="none" strike="noStrike" kern="1200" cap="none" spc="-25" normalizeH="0" baseline="0" noProof="0" dirty="0">
                <a:ln>
                  <a:noFill/>
                </a:ln>
                <a:solidFill>
                  <a:prstClr val="black"/>
                </a:solidFill>
                <a:effectLst/>
                <a:uLnTx/>
                <a:uFillTx/>
                <a:latin typeface="Arial"/>
                <a:ea typeface="+mn-ea"/>
                <a:cs typeface="Arial"/>
              </a:rPr>
              <a:t>data is used organizational planning, recruitment, career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planning, </a:t>
            </a:r>
            <a:r>
              <a:rPr kumimoji="0" lang="en-US" sz="2000" b="0" i="0" u="none" strike="noStrike" kern="1200" cap="none" spc="-25" normalizeH="0" baseline="0" noProof="0" dirty="0">
                <a:ln>
                  <a:noFill/>
                </a:ln>
                <a:solidFill>
                  <a:prstClr val="black"/>
                </a:solidFill>
                <a:effectLst/>
                <a:uLnTx/>
                <a:uFillTx/>
                <a:latin typeface="Arial"/>
                <a:ea typeface="+mn-ea"/>
                <a:cs typeface="Arial"/>
              </a:rPr>
              <a:t>and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budgeting. Position captures the </a:t>
            </a:r>
            <a:r>
              <a:rPr kumimoji="0" lang="en-US" sz="2000" b="0" i="0" u="none" strike="noStrike" kern="1200" cap="none" spc="-25" normalizeH="0" baseline="0" noProof="0" dirty="0">
                <a:ln>
                  <a:noFill/>
                </a:ln>
                <a:solidFill>
                  <a:prstClr val="black"/>
                </a:solidFill>
                <a:effectLst/>
                <a:uLnTx/>
                <a:uFillTx/>
                <a:latin typeface="Arial"/>
                <a:ea typeface="+mn-ea"/>
                <a:cs typeface="Arial"/>
              </a:rPr>
              <a:t>life-cycle of position changes, such as reclassifications, position status, and incumbents.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7498" y="1549442"/>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7498" y="2121987"/>
            <a:ext cx="463498" cy="463498"/>
          </a:xfrm>
          <a:prstGeom prst="rect">
            <a:avLst/>
          </a:prstGeom>
        </p:spPr>
      </p:pic>
    </p:spTree>
    <p:extLst>
      <p:ext uri="{BB962C8B-B14F-4D97-AF65-F5344CB8AC3E}">
        <p14:creationId xmlns:p14="http://schemas.microsoft.com/office/powerpoint/2010/main" val="3993449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3034448146"/>
              </p:ext>
            </p:extLst>
          </p:nvPr>
        </p:nvGraphicFramePr>
        <p:xfrm>
          <a:off x="378460" y="1043939"/>
          <a:ext cx="10640060" cy="38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773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3565405"/>
              </p:ext>
            </p:extLst>
          </p:nvPr>
        </p:nvGraphicFramePr>
        <p:xfrm>
          <a:off x="462117" y="1111045"/>
          <a:ext cx="11045542" cy="4968240"/>
        </p:xfrm>
        <a:graphic>
          <a:graphicData uri="http://schemas.openxmlformats.org/drawingml/2006/table">
            <a:tbl>
              <a:tblPr>
                <a:tableStyleId>{5C22544A-7EE6-4342-B048-85BDC9FD1C3A}</a:tableStyleId>
              </a:tblPr>
              <a:tblGrid>
                <a:gridCol w="1120667">
                  <a:extLst>
                    <a:ext uri="{9D8B030D-6E8A-4147-A177-3AD203B41FA5}">
                      <a16:colId xmlns:a16="http://schemas.microsoft.com/office/drawing/2014/main" val="4124978610"/>
                    </a:ext>
                  </a:extLst>
                </a:gridCol>
                <a:gridCol w="1160620">
                  <a:extLst>
                    <a:ext uri="{9D8B030D-6E8A-4147-A177-3AD203B41FA5}">
                      <a16:colId xmlns:a16="http://schemas.microsoft.com/office/drawing/2014/main" val="3368670502"/>
                    </a:ext>
                  </a:extLst>
                </a:gridCol>
                <a:gridCol w="1781921">
                  <a:extLst>
                    <a:ext uri="{9D8B030D-6E8A-4147-A177-3AD203B41FA5}">
                      <a16:colId xmlns:a16="http://schemas.microsoft.com/office/drawing/2014/main" val="1495613856"/>
                    </a:ext>
                  </a:extLst>
                </a:gridCol>
                <a:gridCol w="3281791">
                  <a:extLst>
                    <a:ext uri="{9D8B030D-6E8A-4147-A177-3AD203B41FA5}">
                      <a16:colId xmlns:a16="http://schemas.microsoft.com/office/drawing/2014/main" val="2765408414"/>
                    </a:ext>
                  </a:extLst>
                </a:gridCol>
                <a:gridCol w="3700543">
                  <a:extLst>
                    <a:ext uri="{9D8B030D-6E8A-4147-A177-3AD203B41FA5}">
                      <a16:colId xmlns:a16="http://schemas.microsoft.com/office/drawing/2014/main" val="1555431205"/>
                    </a:ext>
                  </a:extLst>
                </a:gridCol>
              </a:tblGrid>
              <a:tr h="311349">
                <a:tc>
                  <a:txBody>
                    <a:bodyPr/>
                    <a:lstStyle/>
                    <a:p>
                      <a:pPr algn="ctr" rtl="0" fontAlgn="ctr"/>
                      <a:r>
                        <a:rPr lang="en-US" sz="1800" b="1" u="none" strike="noStrike" dirty="0" smtClean="0">
                          <a:solidFill>
                            <a:schemeClr val="bg1"/>
                          </a:solidFill>
                          <a:effectLst/>
                          <a:latin typeface="+mn-lt"/>
                        </a:rPr>
                        <a:t>Process</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5B9BD5"/>
                    </a:solidFill>
                  </a:tcPr>
                </a:tc>
                <a:tc>
                  <a:txBody>
                    <a:bodyPr/>
                    <a:lstStyle/>
                    <a:p>
                      <a:pPr algn="ctr" rtl="0" fontAlgn="ctr"/>
                      <a:r>
                        <a:rPr lang="en-US" sz="1800" b="1" i="0" u="none" strike="noStrike" dirty="0" smtClean="0">
                          <a:solidFill>
                            <a:schemeClr val="bg1"/>
                          </a:solidFill>
                          <a:effectLst/>
                          <a:latin typeface="+mn-lt"/>
                        </a:rPr>
                        <a:t>Position/</a:t>
                      </a:r>
                      <a:r>
                        <a:rPr lang="en-US" sz="1800" b="1" i="0" u="none" strike="noStrike" baseline="0" dirty="0" smtClean="0">
                          <a:solidFill>
                            <a:schemeClr val="bg1"/>
                          </a:solidFill>
                          <a:effectLst/>
                          <a:latin typeface="+mn-lt"/>
                        </a:rPr>
                        <a:t> </a:t>
                      </a:r>
                      <a:r>
                        <a:rPr lang="en-US" sz="1800" b="1" i="0" u="none" strike="noStrike" dirty="0" smtClean="0">
                          <a:solidFill>
                            <a:schemeClr val="bg1"/>
                          </a:solidFill>
                          <a:effectLst/>
                          <a:latin typeface="+mn-lt"/>
                        </a:rPr>
                        <a:t>Funding</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dirty="0">
                          <a:solidFill>
                            <a:schemeClr val="bg1"/>
                          </a:solidFill>
                          <a:effectLst/>
                          <a:latin typeface="+mn-lt"/>
                        </a:rPr>
                        <a:t>Category</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kern="1200" dirty="0">
                          <a:solidFill>
                            <a:schemeClr val="bg1"/>
                          </a:solidFill>
                          <a:effectLst/>
                          <a:latin typeface="+mn-lt"/>
                          <a:ea typeface="+mn-ea"/>
                          <a:cs typeface="+mn-cs"/>
                        </a:rPr>
                        <a:t>Transactional</a:t>
                      </a:r>
                      <a:r>
                        <a:rPr lang="en-US" sz="1800" b="1" u="none" strike="noStrike" dirty="0">
                          <a:solidFill>
                            <a:schemeClr val="bg1"/>
                          </a:solidFill>
                          <a:effectLst/>
                          <a:latin typeface="+mn-lt"/>
                        </a:rPr>
                        <a:t> Unit Responsibility</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dirty="0" smtClean="0">
                          <a:solidFill>
                            <a:schemeClr val="bg1"/>
                          </a:solidFill>
                          <a:effectLst/>
                          <a:latin typeface="+mn-lt"/>
                        </a:rPr>
                        <a:t>SSC/Central</a:t>
                      </a:r>
                      <a:r>
                        <a:rPr lang="en-US" sz="1800" b="1" u="none" strike="noStrike" baseline="0" dirty="0" smtClean="0">
                          <a:solidFill>
                            <a:schemeClr val="bg1"/>
                          </a:solidFill>
                          <a:effectLst/>
                          <a:latin typeface="+mn-lt"/>
                        </a:rPr>
                        <a:t> Office </a:t>
                      </a:r>
                      <a:r>
                        <a:rPr lang="en-US" sz="1800" b="1" u="none" strike="noStrike" dirty="0" smtClean="0">
                          <a:solidFill>
                            <a:schemeClr val="bg1"/>
                          </a:solidFill>
                          <a:effectLst/>
                          <a:latin typeface="+mn-lt"/>
                        </a:rPr>
                        <a:t>Responsibility</a:t>
                      </a:r>
                      <a:endParaRPr lang="en-US" sz="1800" b="1" i="0" u="none" strike="noStrike" dirty="0">
                        <a:solidFill>
                          <a:schemeClr val="bg1"/>
                        </a:solidFill>
                        <a:effectLst/>
                        <a:latin typeface="+mn-lt"/>
                      </a:endParaRPr>
                    </a:p>
                  </a:txBody>
                  <a:tcPr marL="45720" marR="45720">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5B9BD5"/>
                    </a:solidFill>
                  </a:tcPr>
                </a:tc>
                <a:extLst>
                  <a:ext uri="{0D108BD9-81ED-4DB2-BD59-A6C34878D82A}">
                    <a16:rowId xmlns:a16="http://schemas.microsoft.com/office/drawing/2014/main" val="3017870059"/>
                  </a:ext>
                </a:extLst>
              </a:tr>
              <a:tr h="942818">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Position </a:t>
                      </a:r>
                      <a:endParaRPr lang="en-US" sz="1600" b="0" i="0" u="none" strike="noStrike" dirty="0">
                        <a:solidFill>
                          <a:srgbClr val="000000"/>
                        </a:solidFill>
                        <a:effectLst/>
                        <a:latin typeface="+mn-lt"/>
                      </a:endParaRPr>
                    </a:p>
                  </a:txBody>
                  <a:tcPr marL="45720" marR="45720"/>
                </a:tc>
                <a:tc>
                  <a:txBody>
                    <a:bodyPr/>
                    <a:lstStyle/>
                    <a:p>
                      <a:pPr algn="l" rtl="0" fontAlgn="ctr"/>
                      <a:r>
                        <a:rPr lang="en-US" sz="1600" b="0" i="0" u="none" strike="noStrike" dirty="0">
                          <a:solidFill>
                            <a:srgbClr val="000000"/>
                          </a:solidFill>
                          <a:effectLst/>
                          <a:latin typeface="+mn-lt"/>
                        </a:rPr>
                        <a:t>New position request or updating vacant positon </a:t>
                      </a:r>
                    </a:p>
                  </a:txBody>
                  <a:tcPr marL="45720" marR="45720"/>
                </a:tc>
                <a:tc>
                  <a:txBody>
                    <a:bodyPr/>
                    <a:lstStyle/>
                    <a:p>
                      <a:pPr algn="l" rtl="0" fontAlgn="ctr">
                        <a:buClr>
                          <a:srgbClr val="000000"/>
                        </a:buClr>
                        <a:buSzPts val="1100"/>
                        <a:buFont typeface="Calibri" panose="020F0502020204030204" pitchFamily="34" charset="0"/>
                        <a:buNone/>
                      </a:pPr>
                      <a:r>
                        <a:rPr lang="en-US" sz="1600" b="0" i="0" u="none" strike="noStrike" dirty="0" smtClean="0">
                          <a:solidFill>
                            <a:srgbClr val="000000"/>
                          </a:solidFill>
                          <a:effectLst/>
                          <a:latin typeface="+mn-lt"/>
                        </a:rPr>
                        <a:t>Updating vacant or creating new position</a:t>
                      </a:r>
                      <a:r>
                        <a:rPr lang="en-US" sz="1600" b="0" i="0" u="none" strike="noStrike" baseline="0" dirty="0" smtClean="0">
                          <a:solidFill>
                            <a:srgbClr val="000000"/>
                          </a:solidFill>
                          <a:effectLst/>
                          <a:latin typeface="+mn-lt"/>
                        </a:rPr>
                        <a:t> via POSITION CONTROL page </a:t>
                      </a:r>
                      <a:endParaRPr lang="en-US" sz="1600" b="0" i="0" u="none" strike="noStrike" dirty="0">
                        <a:solidFill>
                          <a:srgbClr val="000000"/>
                        </a:solidFill>
                        <a:effectLst/>
                        <a:latin typeface="+mn-lt"/>
                      </a:endParaRPr>
                    </a:p>
                  </a:txBody>
                  <a:tcPr marL="45720" marR="45720"/>
                </a:tc>
                <a:tc>
                  <a:txBody>
                    <a:bodyPr/>
                    <a:lstStyle/>
                    <a:p>
                      <a:pPr marL="0" marR="0" lvl="0" indent="0" algn="l" defTabSz="914400" rtl="0" eaLnBrk="1" fontAlgn="ctr"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600" b="0" i="0" u="none" strike="noStrike" dirty="0" smtClean="0">
                          <a:solidFill>
                            <a:srgbClr val="000000"/>
                          </a:solidFill>
                          <a:effectLst/>
                          <a:latin typeface="+mn-lt"/>
                        </a:rPr>
                        <a:t>In </a:t>
                      </a:r>
                      <a:r>
                        <a:rPr lang="en-US" sz="1600" b="0" i="0" u="none" strike="noStrike" dirty="0" smtClean="0">
                          <a:solidFill>
                            <a:schemeClr val="tx1"/>
                          </a:solidFill>
                          <a:effectLst/>
                          <a:latin typeface="+mn-lt"/>
                        </a:rPr>
                        <a:t>Phase 1, SSCs </a:t>
                      </a:r>
                      <a:r>
                        <a:rPr lang="en-US" sz="1600" b="0" i="0" u="none" strike="noStrike" spc="-25" dirty="0" smtClean="0">
                          <a:solidFill>
                            <a:schemeClr val="tx1"/>
                          </a:solidFill>
                          <a:effectLst/>
                          <a:latin typeface="+mn-lt"/>
                          <a:cs typeface="Arial"/>
                        </a:rPr>
                        <a:t>r</a:t>
                      </a:r>
                      <a:r>
                        <a:rPr lang="en-US" sz="1600" spc="-25" dirty="0" smtClean="0">
                          <a:solidFill>
                            <a:schemeClr val="tx1"/>
                          </a:solidFill>
                          <a:latin typeface="+mn-lt"/>
                          <a:cs typeface="Arial"/>
                        </a:rPr>
                        <a:t>eview</a:t>
                      </a:r>
                      <a:r>
                        <a:rPr lang="en-US" sz="1600" spc="-25" baseline="0" dirty="0" smtClean="0">
                          <a:solidFill>
                            <a:schemeClr val="tx1"/>
                          </a:solidFill>
                          <a:latin typeface="+mn-lt"/>
                          <a:cs typeface="Arial"/>
                        </a:rPr>
                        <a:t> and </a:t>
                      </a:r>
                      <a:r>
                        <a:rPr lang="en-US" sz="1600" spc="-10" dirty="0" smtClean="0">
                          <a:solidFill>
                            <a:schemeClr val="tx1"/>
                          </a:solidFill>
                          <a:latin typeface="+mn-lt"/>
                          <a:cs typeface="Arial"/>
                        </a:rPr>
                        <a:t>approve</a:t>
                      </a:r>
                      <a:r>
                        <a:rPr lang="en-US" sz="1600" spc="-10" baseline="0" dirty="0" smtClean="0">
                          <a:solidFill>
                            <a:schemeClr val="tx1"/>
                          </a:solidFill>
                          <a:latin typeface="+mn-lt"/>
                          <a:cs typeface="Arial"/>
                        </a:rPr>
                        <a:t> </a:t>
                      </a:r>
                      <a:r>
                        <a:rPr lang="en-US" sz="1600" spc="-10" dirty="0" smtClean="0">
                          <a:solidFill>
                            <a:schemeClr val="tx1"/>
                          </a:solidFill>
                          <a:latin typeface="+mn-lt"/>
                          <a:cs typeface="Arial"/>
                        </a:rPr>
                        <a:t>or deny</a:t>
                      </a:r>
                      <a:r>
                        <a:rPr lang="en-US" sz="1600" b="0" i="0" u="none" strike="noStrike" dirty="0" smtClean="0">
                          <a:solidFill>
                            <a:schemeClr val="tx1"/>
                          </a:solidFill>
                          <a:effectLst/>
                          <a:latin typeface="+mn-lt"/>
                        </a:rPr>
                        <a:t> positions via AWE </a:t>
                      </a:r>
                      <a:endParaRPr lang="en-US" sz="1600" b="0" i="0" u="none" strike="noStrike" dirty="0">
                        <a:solidFill>
                          <a:schemeClr val="tx1"/>
                        </a:solidFill>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43515693"/>
                  </a:ext>
                </a:extLst>
              </a:tr>
              <a:tr h="471818">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Funding</a:t>
                      </a:r>
                      <a:endParaRPr lang="en-US"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a:effectLst/>
                          <a:latin typeface="+mn-lt"/>
                        </a:rPr>
                        <a:t>Updating </a:t>
                      </a:r>
                      <a:r>
                        <a:rPr lang="en-US" sz="1600" b="1" u="none" strike="noStrike" dirty="0" smtClean="0">
                          <a:effectLst/>
                          <a:latin typeface="+mn-lt"/>
                        </a:rPr>
                        <a:t>Simple</a:t>
                      </a:r>
                      <a:r>
                        <a:rPr lang="en-US" sz="1600" u="none" strike="noStrike" baseline="0" dirty="0" smtClean="0">
                          <a:effectLst/>
                          <a:latin typeface="+mn-lt"/>
                        </a:rPr>
                        <a:t> </a:t>
                      </a:r>
                      <a:r>
                        <a:rPr lang="en-US" sz="1600" u="none" strike="noStrike" dirty="0" smtClean="0">
                          <a:effectLst/>
                          <a:latin typeface="+mn-lt"/>
                        </a:rPr>
                        <a:t>FAU</a:t>
                      </a:r>
                      <a:endParaRPr lang="en-US" sz="1600" b="0" i="0" u="none" strike="noStrike" dirty="0">
                        <a:solidFill>
                          <a:srgbClr val="000000"/>
                        </a:solidFill>
                        <a:effectLst/>
                        <a:latin typeface="+mn-lt"/>
                      </a:endParaRPr>
                    </a:p>
                  </a:txBody>
                  <a:tcPr marL="45720" marR="45720"/>
                </a:tc>
                <a:tc>
                  <a:txBody>
                    <a:bodyPr/>
                    <a:lstStyle/>
                    <a:p>
                      <a:pPr algn="l" rtl="0" fontAlgn="ctr"/>
                      <a:r>
                        <a:rPr lang="fr-FR" sz="1600" u="none" strike="noStrike" dirty="0">
                          <a:effectLst/>
                          <a:latin typeface="+mn-lt"/>
                        </a:rPr>
                        <a:t>Update position FAU in FAU </a:t>
                      </a:r>
                      <a:r>
                        <a:rPr lang="fr-FR" sz="1600" u="none" strike="noStrike" dirty="0" smtClean="0">
                          <a:effectLst/>
                          <a:latin typeface="+mn-lt"/>
                        </a:rPr>
                        <a:t>tool</a:t>
                      </a:r>
                      <a:endParaRPr lang="fr-FR"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a:effectLst/>
                          <a:latin typeface="+mn-lt"/>
                        </a:rPr>
                        <a:t>none</a:t>
                      </a:r>
                      <a:endParaRPr lang="en-US" sz="1600" b="0" i="0" u="none" strike="noStrike" dirty="0">
                        <a:solidFill>
                          <a:srgbClr val="000000"/>
                        </a:solidFill>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3531634015"/>
                  </a:ext>
                </a:extLst>
              </a:tr>
              <a:tr h="937104">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Funding</a:t>
                      </a:r>
                      <a:endParaRPr lang="en-US"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smtClean="0">
                          <a:effectLst/>
                          <a:latin typeface="+mn-lt"/>
                        </a:rPr>
                        <a:t>Funding</a:t>
                      </a:r>
                      <a:r>
                        <a:rPr lang="en-US" sz="1600" u="none" strike="noStrike" baseline="0" dirty="0" smtClean="0">
                          <a:effectLst/>
                          <a:latin typeface="+mn-lt"/>
                        </a:rPr>
                        <a:t> for </a:t>
                      </a:r>
                      <a:r>
                        <a:rPr lang="en-US" sz="1600" u="none" strike="noStrike" dirty="0" smtClean="0">
                          <a:effectLst/>
                          <a:latin typeface="+mn-lt"/>
                        </a:rPr>
                        <a:t>Positions </a:t>
                      </a:r>
                      <a:r>
                        <a:rPr lang="en-US" sz="1600" u="none" strike="noStrike" dirty="0">
                          <a:effectLst/>
                          <a:latin typeface="+mn-lt"/>
                        </a:rPr>
                        <a:t>with </a:t>
                      </a:r>
                      <a:r>
                        <a:rPr lang="en-US" sz="1600" b="1" u="none" strike="noStrike" dirty="0">
                          <a:effectLst/>
                          <a:latin typeface="+mn-lt"/>
                        </a:rPr>
                        <a:t>Complex</a:t>
                      </a:r>
                      <a:r>
                        <a:rPr lang="en-US" sz="1600" u="none" strike="noStrike" dirty="0">
                          <a:effectLst/>
                          <a:latin typeface="+mn-lt"/>
                        </a:rPr>
                        <a:t> </a:t>
                      </a:r>
                      <a:r>
                        <a:rPr lang="en-US" sz="1600" u="none" strike="noStrike" dirty="0" smtClean="0">
                          <a:effectLst/>
                          <a:latin typeface="+mn-lt"/>
                        </a:rPr>
                        <a:t>FAUs, HCOMP, Salary Cap  </a:t>
                      </a:r>
                      <a:endParaRPr lang="en-US" sz="1600" b="0" i="0" u="none" strike="noStrike" dirty="0">
                        <a:solidFill>
                          <a:srgbClr val="000000"/>
                        </a:solidFill>
                        <a:effectLst/>
                        <a:latin typeface="+mn-lt"/>
                      </a:endParaRPr>
                    </a:p>
                  </a:txBody>
                  <a:tcPr marL="45720" marR="45720"/>
                </a:tc>
                <a:tc>
                  <a: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u="none" strike="noStrike" dirty="0">
                          <a:effectLst/>
                          <a:latin typeface="+mn-lt"/>
                        </a:rPr>
                        <a:t>Submit request for </a:t>
                      </a:r>
                      <a:r>
                        <a:rPr lang="en-US" sz="1600" u="none" strike="noStrike" dirty="0" smtClean="0">
                          <a:effectLst/>
                          <a:latin typeface="+mn-lt"/>
                        </a:rPr>
                        <a:t>complex</a:t>
                      </a:r>
                      <a:r>
                        <a:rPr lang="en-US" sz="1600" u="none" strike="noStrike" baseline="0" dirty="0" smtClean="0">
                          <a:effectLst/>
                          <a:latin typeface="+mn-lt"/>
                        </a:rPr>
                        <a:t> funding for </a:t>
                      </a:r>
                      <a:r>
                        <a:rPr lang="en-US" sz="1600" u="none" strike="noStrike" dirty="0" smtClean="0">
                          <a:effectLst/>
                          <a:latin typeface="+mn-lt"/>
                        </a:rPr>
                        <a:t>positions</a:t>
                      </a:r>
                      <a:r>
                        <a:rPr lang="en-US" sz="1600" u="none" strike="noStrike" baseline="0" dirty="0" smtClean="0">
                          <a:effectLst/>
                          <a:latin typeface="+mn-lt"/>
                        </a:rPr>
                        <a:t> via ServiceLink using the FAU Change request form or SnapShap (HARVEST/CHASS ONLY)</a:t>
                      </a:r>
                      <a:r>
                        <a:rPr lang="en-US" sz="1600" dirty="0" smtClean="0"/>
                        <a:t> </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dirty="0" smtClean="0"/>
                        <a:t>Note: This is a temporary solution for the complex FAU </a:t>
                      </a:r>
                      <a:endParaRPr lang="en-US" sz="1600" u="none" strike="noStrike" baseline="0" dirty="0" smtClean="0">
                        <a:effectLst/>
                        <a:latin typeface="+mn-lt"/>
                      </a:endParaRPr>
                    </a:p>
                  </a:txBody>
                  <a:tcPr marL="45720" marR="45720"/>
                </a:tc>
                <a:tc>
                  <a:txBody>
                    <a:bodyPr/>
                    <a:lstStyle/>
                    <a:p>
                      <a:pPr marL="0" indent="0" algn="l" rtl="0" fontAlgn="ctr">
                        <a:buNone/>
                      </a:pPr>
                      <a:r>
                        <a:rPr lang="en-US" sz="1600" u="none" strike="noStrike" baseline="0" dirty="0" smtClean="0">
                          <a:effectLst/>
                          <a:latin typeface="+mn-lt"/>
                        </a:rPr>
                        <a:t>SSC fulfills the request </a:t>
                      </a:r>
                      <a:endParaRPr lang="en-US" sz="1600" u="none" strike="noStrike" dirty="0" smtClean="0">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2201693116"/>
                  </a:ext>
                </a:extLst>
              </a:tr>
              <a:tr h="704461">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5B9BD5"/>
                    </a:solidFill>
                  </a:tcPr>
                </a:tc>
                <a:tc>
                  <a:txBody>
                    <a:bodyPr/>
                    <a:lstStyle/>
                    <a:p>
                      <a:pPr algn="l" rtl="0" fontAlgn="ctr"/>
                      <a:r>
                        <a:rPr lang="en-US" sz="1600" b="0" i="0" u="none" strike="noStrike" dirty="0" smtClean="0">
                          <a:solidFill>
                            <a:srgbClr val="000000"/>
                          </a:solidFill>
                          <a:effectLst/>
                          <a:latin typeface="+mn-lt"/>
                        </a:rPr>
                        <a:t>Position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algn="l" rtl="0" fontAlgn="ctr"/>
                      <a:r>
                        <a:rPr lang="en-US" sz="1600" u="none" strike="noStrike" dirty="0">
                          <a:effectLst/>
                          <a:latin typeface="+mn-lt"/>
                        </a:rPr>
                        <a:t>Updating a Multi-Headcount Position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mn-lt"/>
                        </a:rPr>
                        <a:t>Submit request </a:t>
                      </a:r>
                      <a:r>
                        <a:rPr lang="en-US" sz="1600" u="none" strike="noStrike" dirty="0" smtClean="0">
                          <a:effectLst/>
                          <a:latin typeface="+mn-lt"/>
                        </a:rPr>
                        <a:t>to revise position </a:t>
                      </a:r>
                      <a:r>
                        <a:rPr lang="en-US" sz="1600" u="none" strike="noStrike" baseline="0" dirty="0" smtClean="0">
                          <a:effectLst/>
                          <a:latin typeface="+mn-lt"/>
                        </a:rPr>
                        <a:t>via the ServiceLink Update Position form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marL="168275" indent="-168275" algn="l" rtl="0" fontAlgn="ctr">
                        <a:buFont typeface="Arial" panose="020B0604020202020204" pitchFamily="34" charset="0"/>
                        <a:buChar char="•"/>
                      </a:pPr>
                      <a:r>
                        <a:rPr lang="en-US" sz="1600" u="none" strike="noStrike" dirty="0">
                          <a:effectLst/>
                          <a:latin typeface="+mn-lt"/>
                        </a:rPr>
                        <a:t>SSC Position Control </a:t>
                      </a:r>
                      <a:r>
                        <a:rPr lang="en-US" sz="1600" u="none" strike="noStrike" dirty="0" smtClean="0">
                          <a:effectLst/>
                          <a:latin typeface="+mn-lt"/>
                        </a:rPr>
                        <a:t>Administrator </a:t>
                      </a:r>
                      <a:r>
                        <a:rPr lang="en-US" sz="1600" u="none" strike="noStrike" dirty="0">
                          <a:effectLst/>
                          <a:latin typeface="+mn-lt"/>
                        </a:rPr>
                        <a:t>will update </a:t>
                      </a:r>
                      <a:r>
                        <a:rPr lang="en-US" sz="1600" u="none" strike="noStrike" dirty="0" smtClean="0">
                          <a:effectLst/>
                          <a:latin typeface="+mn-lt"/>
                        </a:rPr>
                        <a:t>position</a:t>
                      </a:r>
                    </a:p>
                    <a:p>
                      <a:pPr marL="168275" indent="-168275" algn="l" rtl="0" fontAlgn="ctr">
                        <a:buFont typeface="Arial" panose="020B0604020202020204" pitchFamily="34" charset="0"/>
                        <a:buChar char="•"/>
                      </a:pPr>
                      <a:r>
                        <a:rPr lang="en-US" sz="1600" u="none" strike="noStrike" dirty="0" smtClean="0">
                          <a:effectLst/>
                          <a:latin typeface="+mn-lt"/>
                        </a:rPr>
                        <a:t>Updates ServiceLink</a:t>
                      </a:r>
                      <a:r>
                        <a:rPr lang="en-US" sz="1600" u="none" strike="noStrike" baseline="0" dirty="0" smtClean="0">
                          <a:effectLst/>
                          <a:latin typeface="+mn-lt"/>
                        </a:rPr>
                        <a:t> or SnapShot tool</a:t>
                      </a:r>
                      <a:r>
                        <a:rPr lang="en-US" sz="1600" u="none" strike="noStrike" dirty="0" smtClean="0">
                          <a:effectLst/>
                          <a:latin typeface="+mn-lt"/>
                        </a:rPr>
                        <a:t>  </a:t>
                      </a:r>
                      <a:endParaRPr lang="en-US" sz="1600" b="0" i="0" u="none" strike="noStrike" dirty="0">
                        <a:solidFill>
                          <a:srgbClr val="000000"/>
                        </a:solidFill>
                        <a:effectLst/>
                        <a:latin typeface="+mn-lt"/>
                      </a:endParaRPr>
                    </a:p>
                  </a:txBody>
                  <a:tcPr marL="45720" marR="4572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403873231"/>
                  </a:ext>
                </a:extLst>
              </a:tr>
            </a:tbl>
          </a:graphicData>
        </a:graphic>
      </p:graphicFrame>
      <p:sp>
        <p:nvSpPr>
          <p:cNvPr id="7" name="Rectangle 6"/>
          <p:cNvSpPr/>
          <p:nvPr/>
        </p:nvSpPr>
        <p:spPr>
          <a:xfrm>
            <a:off x="374684" y="324153"/>
            <a:ext cx="4254113" cy="646331"/>
          </a:xfrm>
          <a:prstGeom prst="rect">
            <a:avLst/>
          </a:prstGeom>
        </p:spPr>
        <p:txBody>
          <a:bodyPr wrap="none">
            <a:spAutoFit/>
          </a:bodyPr>
          <a:lstStyle/>
          <a:p>
            <a:r>
              <a:rPr lang="en-US" sz="3600" dirty="0" smtClean="0">
                <a:solidFill>
                  <a:schemeClr val="accent5"/>
                </a:solidFill>
              </a:rPr>
              <a:t>HANDOFF </a:t>
            </a:r>
            <a:r>
              <a:rPr lang="en-US" sz="3600" dirty="0">
                <a:solidFill>
                  <a:schemeClr val="accent5"/>
                </a:solidFill>
              </a:rPr>
              <a:t>MATRIX</a:t>
            </a:r>
            <a:endParaRPr lang="en-US" sz="3600" b="1" dirty="0">
              <a:solidFill>
                <a:schemeClr val="accent5"/>
              </a:solidFill>
              <a:latin typeface="+mj-lt"/>
              <a:ea typeface="+mj-ea"/>
              <a:cs typeface="+mj-cs"/>
            </a:endParaRPr>
          </a:p>
        </p:txBody>
      </p:sp>
    </p:spTree>
    <p:extLst>
      <p:ext uri="{BB962C8B-B14F-4D97-AF65-F5344CB8AC3E}">
        <p14:creationId xmlns:p14="http://schemas.microsoft.com/office/powerpoint/2010/main" val="3167982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POLICY IMPLICATIONS </a:t>
            </a:r>
            <a:endParaRPr lang="en-US" dirty="0">
              <a:solidFill>
                <a:schemeClr val="accent5"/>
              </a:solidFill>
            </a:endParaRPr>
          </a:p>
        </p:txBody>
      </p:sp>
      <p:sp>
        <p:nvSpPr>
          <p:cNvPr id="4" name="Rectangle 3"/>
          <p:cNvSpPr/>
          <p:nvPr/>
        </p:nvSpPr>
        <p:spPr>
          <a:xfrm>
            <a:off x="378460" y="979170"/>
            <a:ext cx="10575636" cy="3477875"/>
          </a:xfrm>
          <a:prstGeom prst="rect">
            <a:avLst/>
          </a:prstGeom>
        </p:spPr>
        <p:txBody>
          <a:bodyPr wrap="square">
            <a:spAutoFit/>
          </a:bodyPr>
          <a:lstStyle/>
          <a:p>
            <a:pPr marL="342900" lvl="0" indent="-342900">
              <a:buFont typeface="Wingdings" panose="05000000000000000000" pitchFamily="2" charset="2"/>
              <a:buChar char="ü"/>
              <a:defRPr/>
            </a:pPr>
            <a:r>
              <a:rPr lang="en-US" sz="2000" dirty="0"/>
              <a:t>Individuals within an Org/Dept. responsible for Position Management actions </a:t>
            </a:r>
            <a:r>
              <a:rPr lang="en-US" sz="2000" dirty="0" smtClean="0"/>
              <a:t>must </a:t>
            </a:r>
            <a:r>
              <a:rPr lang="en-US" sz="2000" dirty="0"/>
              <a:t>have completed </a:t>
            </a:r>
            <a:r>
              <a:rPr lang="en-US" sz="2000" dirty="0" smtClean="0"/>
              <a:t>all required </a:t>
            </a:r>
            <a:r>
              <a:rPr lang="en-US" sz="2000" dirty="0"/>
              <a:t>training to ensure thorough understanding of complex business processes with cross-functional impact, e.g., impact of Position changes to benefits eligibility, accruals, C</a:t>
            </a:r>
            <a:r>
              <a:rPr lang="en-US" sz="2000" dirty="0" smtClean="0"/>
              <a:t>oncurrent </a:t>
            </a:r>
            <a:r>
              <a:rPr lang="en-US" sz="2000" dirty="0"/>
              <a:t>Jobs, payroll, budgets, funding, etc. </a:t>
            </a:r>
            <a:endParaRPr lang="en-US" sz="2000" dirty="0" smtClean="0"/>
          </a:p>
          <a:p>
            <a:pPr marL="342900" lvl="0" indent="-342900">
              <a:buFont typeface="Wingdings" panose="05000000000000000000" pitchFamily="2" charset="2"/>
              <a:buChar char="ü"/>
              <a:defRPr/>
            </a:pPr>
            <a:endParaRPr lang="en-US" sz="2000" dirty="0" smtClean="0"/>
          </a:p>
          <a:p>
            <a:pPr marL="342900" lvl="0" indent="-342900">
              <a:buFont typeface="Wingdings" panose="05000000000000000000" pitchFamily="2" charset="2"/>
              <a:buChar char="ü"/>
              <a:defRPr/>
            </a:pPr>
            <a:r>
              <a:rPr lang="en-US" sz="2000" dirty="0"/>
              <a:t>Before a new position is created or a position is updated in a way that affects funding, Org/Dept. leadership will determine that a funding source and available funds exist for that Position</a:t>
            </a:r>
            <a:r>
              <a:rPr lang="en-US" sz="2000" dirty="0" smtClean="0"/>
              <a:t>.</a:t>
            </a:r>
          </a:p>
          <a:p>
            <a:pPr marL="342900" lvl="0" indent="-342900">
              <a:buFont typeface="Wingdings" panose="05000000000000000000" pitchFamily="2" charset="2"/>
              <a:buChar char="ü"/>
              <a:defRPr/>
            </a:pPr>
            <a:endParaRPr lang="en-US" sz="2000" dirty="0" smtClean="0"/>
          </a:p>
          <a:p>
            <a:pPr marL="342900" lvl="0" indent="-342900">
              <a:buFont typeface="Wingdings" panose="05000000000000000000" pitchFamily="2" charset="2"/>
              <a:buChar char="ü"/>
              <a:defRPr/>
            </a:pPr>
            <a:r>
              <a:rPr lang="en-US" sz="2000" dirty="0"/>
              <a:t>The Initiator of a transaction cannot also serve as an approver for the same </a:t>
            </a:r>
            <a:r>
              <a:rPr lang="en-US" sz="2000" dirty="0" smtClean="0"/>
              <a:t>transaction.</a:t>
            </a:r>
          </a:p>
          <a:p>
            <a:pPr marL="342900" lvl="0" indent="-342900">
              <a:buFont typeface="Wingdings" panose="05000000000000000000" pitchFamily="2" charset="2"/>
              <a:buChar char="ü"/>
              <a:defRPr/>
            </a:pPr>
            <a:endParaRPr lang="en-US" sz="2000" dirty="0">
              <a:solidFill>
                <a:prstClr val="black"/>
              </a:solidFill>
            </a:endParaRPr>
          </a:p>
        </p:txBody>
      </p:sp>
    </p:spTree>
    <p:extLst>
      <p:ext uri="{BB962C8B-B14F-4D97-AF65-F5344CB8AC3E}">
        <p14:creationId xmlns:p14="http://schemas.microsoft.com/office/powerpoint/2010/main" val="924482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326776"/>
            <a:ext cx="11613439" cy="646331"/>
          </a:xfrm>
          <a:prstGeom prst="rect">
            <a:avLst/>
          </a:prstGeom>
          <a:noFill/>
        </p:spPr>
        <p:txBody>
          <a:bodyPr wrap="square" rtlCol="0">
            <a:spAutoFit/>
          </a:bodyPr>
          <a:lstStyle/>
          <a:p>
            <a:r>
              <a:rPr lang="en-US" dirty="0" smtClean="0"/>
              <a:t>Resource material regarding how to transact within UCPath using Position Control is located </a:t>
            </a:r>
            <a:r>
              <a:rPr lang="en-US" dirty="0" smtClean="0">
                <a:hlinkClick r:id="rId3"/>
              </a:rPr>
              <a:t>here</a:t>
            </a:r>
            <a:r>
              <a:rPr lang="en-US" dirty="0" smtClean="0"/>
              <a:t> please utilize these documents as a reference for how to transact.</a:t>
            </a:r>
          </a:p>
        </p:txBody>
      </p:sp>
      <p:sp>
        <p:nvSpPr>
          <p:cNvPr id="5" name="Rectangle 4"/>
          <p:cNvSpPr/>
          <p:nvPr/>
        </p:nvSpPr>
        <p:spPr>
          <a:xfrm>
            <a:off x="1551709" y="2405371"/>
            <a:ext cx="9171709" cy="3539430"/>
          </a:xfrm>
          <a:prstGeom prst="rect">
            <a:avLst/>
          </a:prstGeom>
        </p:spPr>
        <p:txBody>
          <a:bodyPr wrap="square">
            <a:spAutoFit/>
          </a:bodyPr>
          <a:lstStyle/>
          <a:p>
            <a:pPr algn="ctr"/>
            <a:r>
              <a:rPr lang="en-US" sz="2800" b="1" u="sng" dirty="0">
                <a:solidFill>
                  <a:srgbClr val="329AF0"/>
                </a:solidFill>
                <a:latin typeface="Trade Gothic Next W01"/>
              </a:rPr>
              <a:t>Position </a:t>
            </a:r>
            <a:r>
              <a:rPr lang="en-US" sz="2800" b="1" u="sng" dirty="0" smtClean="0">
                <a:solidFill>
                  <a:srgbClr val="329AF0"/>
                </a:solidFill>
                <a:latin typeface="Trade Gothic Next W01"/>
              </a:rPr>
              <a:t>Control:</a:t>
            </a:r>
            <a:endParaRPr lang="en-US" sz="28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tooltip="View Position Information"/>
              </a:rPr>
              <a:t>View Position Information</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tooltip="Initiate Update Vacant Position Request"/>
              </a:rPr>
              <a:t>Initiate Update Vacant Position Request</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tooltip="Initiate New Position Control Request "/>
              </a:rPr>
              <a:t>Initiate New Position Control Request </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positioncontrol inforgraphic"/>
              </a:rPr>
              <a:t>Position Control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position_control_final_5.28.19.pdf"/>
              </a:rPr>
              <a:t>Position Control Process </a:t>
            </a:r>
            <a:r>
              <a:rPr lang="en-US" sz="2800" b="1" dirty="0" smtClean="0">
                <a:solidFill>
                  <a:srgbClr val="D6336C"/>
                </a:solidFill>
                <a:latin typeface="Trade Gothic Next W01"/>
                <a:hlinkClick r:id="rId8" tooltip="ucr_to-be_process_-_position_control_final_5.28.19.pdf"/>
              </a:rPr>
              <a:t>Workbook</a:t>
            </a:r>
            <a:endParaRPr lang="en-US" sz="2800" b="1" dirty="0" smtClean="0">
              <a:solidFill>
                <a:srgbClr val="D6336C"/>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position_control_final_5.28.19.pdf"/>
              </a:rPr>
              <a:t>Position Control Process </a:t>
            </a:r>
            <a:r>
              <a:rPr lang="en-US" sz="2800" b="1" dirty="0" smtClean="0">
                <a:solidFill>
                  <a:srgbClr val="D6336C"/>
                </a:solidFill>
                <a:latin typeface="Trade Gothic Next W01"/>
                <a:hlinkClick r:id="rId8" tooltip="ucr_to-be_process_-_position_control_final_5.28.19.pdf"/>
              </a:rPr>
              <a:t>Map</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9" tooltip="positioncontrol_checklist.pdf"/>
              </a:rPr>
              <a:t>Position Control </a:t>
            </a:r>
            <a:r>
              <a:rPr lang="en-US" sz="2800" b="1" dirty="0" smtClean="0">
                <a:solidFill>
                  <a:srgbClr val="D6336C"/>
                </a:solidFill>
                <a:latin typeface="Trade Gothic Next W01"/>
                <a:hlinkClick r:id="rId9" tooltip="positioncontrol_checklist.pdf"/>
              </a:rPr>
              <a:t>Checklist</a:t>
            </a:r>
            <a:endParaRPr lang="en-US" sz="2800" b="1" dirty="0" smtClean="0">
              <a:solidFill>
                <a:srgbClr val="D6336C"/>
              </a:solidFill>
              <a:latin typeface="Trade Gothic Next W01"/>
            </a:endParaRPr>
          </a:p>
        </p:txBody>
      </p:sp>
    </p:spTree>
    <p:extLst>
      <p:ext uri="{BB962C8B-B14F-4D97-AF65-F5344CB8AC3E}">
        <p14:creationId xmlns:p14="http://schemas.microsoft.com/office/powerpoint/2010/main" val="2602693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156654" y="1116528"/>
            <a:ext cx="10707329" cy="45166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It is important to review the HRDW Position Report for existing positions; this can be used before creating new positions. </a:t>
            </a:r>
          </a:p>
          <a:p>
            <a:pPr marR="0" lvl="0" algn="l" defTabSz="914400" rtl="0" eaLnBrk="1" fontAlgn="auto" latinLnBrk="0" hangingPunct="1">
              <a:lnSpc>
                <a:spcPct val="100000"/>
              </a:lnSpc>
              <a:spcBef>
                <a:spcPts val="0"/>
              </a:spcBef>
              <a:spcAft>
                <a:spcPts val="0"/>
              </a:spcAft>
              <a:buClrTx/>
              <a:buSzTx/>
              <a:tabLst/>
              <a:defRPr/>
            </a:pPr>
            <a:endParaRPr lang="en-US" sz="1900" dirty="0" smtClean="0">
              <a:solidFill>
                <a:prstClr val="black"/>
              </a:solidFill>
              <a:latin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Arial" panose="020B06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If </a:t>
            </a:r>
            <a:r>
              <a:rPr lang="en-US" sz="2000" dirty="0">
                <a:solidFill>
                  <a:prstClr val="black"/>
                </a:solidFill>
              </a:rPr>
              <a:t>new position has a complex FAU or earn codes, such as add’l comp, summer salary etc</a:t>
            </a:r>
            <a:r>
              <a:rPr lang="en-US" sz="2000" dirty="0" smtClean="0">
                <a:solidFill>
                  <a:prstClr val="black"/>
                </a:solidFill>
              </a:rPr>
              <a:t>., </a:t>
            </a:r>
            <a:r>
              <a:rPr lang="en-US" sz="2000" dirty="0">
                <a:solidFill>
                  <a:prstClr val="black"/>
                </a:solidFill>
              </a:rPr>
              <a:t>submit request to SSC to create. </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smtClean="0">
              <a:solidFill>
                <a:prstClr val="black"/>
              </a:solidFil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prstClr val="black"/>
              </a:solidFil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ea typeface="Calibri" panose="020F0502020204030204" pitchFamily="34" charset="0"/>
                <a:cs typeface="Times New Roman" panose="02020603050405020304" pitchFamily="18" charset="0"/>
              </a:rPr>
              <a:t>Wait 1 day to add FAU positon in FAU tool. Failure to add FAU prior to any funds being paid will result in the funds hitting the default fund and require a SCT.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Changes </a:t>
            </a:r>
            <a:r>
              <a:rPr lang="en-US" sz="2000" dirty="0">
                <a:solidFill>
                  <a:prstClr val="black"/>
                </a:solidFill>
              </a:rPr>
              <a:t>to multi-head count positions can only be made by a Position Administrator in a Shared Services Center.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4"/>
          <a:stretch>
            <a:fillRect/>
          </a:stretch>
        </p:blipFill>
        <p:spPr>
          <a:xfrm>
            <a:off x="360333" y="2115182"/>
            <a:ext cx="1042506" cy="1042506"/>
          </a:xfrm>
          <a:prstGeom prst="rect">
            <a:avLst/>
          </a:prstGeom>
        </p:spPr>
      </p:pic>
      <p:pic>
        <p:nvPicPr>
          <p:cNvPr id="8" name="Picture 7"/>
          <p:cNvPicPr>
            <a:picLocks noChangeAspect="1"/>
          </p:cNvPicPr>
          <p:nvPr/>
        </p:nvPicPr>
        <p:blipFill>
          <a:blip r:embed="rId4"/>
          <a:stretch>
            <a:fillRect/>
          </a:stretch>
        </p:blipFill>
        <p:spPr>
          <a:xfrm>
            <a:off x="360333" y="3260012"/>
            <a:ext cx="1042506" cy="1042506"/>
          </a:xfrm>
          <a:prstGeom prst="rect">
            <a:avLst/>
          </a:prstGeom>
        </p:spPr>
      </p:pic>
      <p:pic>
        <p:nvPicPr>
          <p:cNvPr id="9" name="Picture 8"/>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3289027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Contingent</a:t>
            </a:r>
            <a:r>
              <a:rPr kumimoji="0" lang="en-US" sz="7200" b="1" i="0" u="none" strike="noStrike" kern="1200" cap="none" spc="0" normalizeH="0" noProof="0" dirty="0" smtClean="0">
                <a:ln>
                  <a:noFill/>
                </a:ln>
                <a:solidFill>
                  <a:srgbClr val="F1AB00"/>
                </a:solidFill>
                <a:effectLst/>
                <a:uLnTx/>
                <a:uFillTx/>
                <a:latin typeface="Arial"/>
                <a:ea typeface="+mn-ea"/>
                <a:cs typeface="+mn-cs"/>
              </a:rPr>
              <a:t> Worker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158216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78280" y="1052052"/>
            <a:ext cx="9691165" cy="2554545"/>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mn-cs"/>
              </a:rPr>
              <a:t>Contingent </a:t>
            </a:r>
            <a:r>
              <a:rPr kumimoji="0" lang="en-US" sz="2000" b="1" i="0" u="none" strike="noStrike" kern="1200" cap="none" spc="0" normalizeH="0" baseline="0" noProof="0" dirty="0">
                <a:ln>
                  <a:noFill/>
                </a:ln>
                <a:solidFill>
                  <a:prstClr val="black"/>
                </a:solidFill>
                <a:effectLst/>
                <a:uLnTx/>
                <a:uFillTx/>
                <a:latin typeface="Arial"/>
                <a:ea typeface="+mn-ea"/>
                <a:cs typeface="+mn-cs"/>
              </a:rPr>
              <a:t>Workers </a:t>
            </a:r>
            <a:r>
              <a:rPr kumimoji="0" lang="en-US" sz="2000" b="0" i="0" u="none" strike="noStrike" kern="1200" cap="none" spc="0" normalizeH="0" baseline="0" noProof="0" dirty="0">
                <a:ln>
                  <a:noFill/>
                </a:ln>
                <a:solidFill>
                  <a:prstClr val="black"/>
                </a:solidFill>
                <a:effectLst/>
                <a:uLnTx/>
                <a:uFillTx/>
                <a:latin typeface="Arial"/>
                <a:ea typeface="+mn-ea"/>
                <a:cs typeface="+mn-cs"/>
              </a:rPr>
              <a:t>are defined as individuals engaged by the University of California on a non-permanent basis to complete a specific function or task who do NOT have an employee relationship with UCR and do NOT receive remuneration through UCPath. An example of a contingent worker is a volunteer, since they are not paid, but also agency workers who perform work for UCR, but are paid through their agency</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As such, </a:t>
            </a:r>
            <a:r>
              <a:rPr kumimoji="0" lang="en-US" sz="2000" b="0" i="0" u="sng" strike="noStrike" kern="1200" cap="none" spc="0" normalizeH="0" baseline="0" noProof="0" dirty="0">
                <a:ln>
                  <a:noFill/>
                </a:ln>
                <a:solidFill>
                  <a:prstClr val="black"/>
                </a:solidFill>
                <a:effectLst/>
                <a:uLnTx/>
                <a:uFillTx/>
                <a:latin typeface="Arial"/>
                <a:ea typeface="+mn-ea"/>
                <a:cs typeface="+mn-cs"/>
              </a:rPr>
              <a:t>all</a:t>
            </a:r>
            <a:r>
              <a:rPr kumimoji="0" lang="en-US" sz="2000" b="1" i="0" u="sng" strike="noStrike" kern="1200" cap="none" spc="0" normalizeH="0" baseline="0" noProof="0" dirty="0">
                <a:ln>
                  <a:noFill/>
                </a:ln>
                <a:solidFill>
                  <a:prstClr val="black"/>
                </a:solidFill>
                <a:effectLst/>
                <a:uLnTx/>
                <a:uFillTx/>
                <a:latin typeface="Arial"/>
                <a:ea typeface="+mn-ea"/>
                <a:cs typeface="+mn-cs"/>
              </a:rPr>
              <a:t> </a:t>
            </a:r>
            <a:r>
              <a:rPr kumimoji="0" lang="en-US" sz="2000" b="0" i="0" u="sng" strike="noStrike" kern="1200" cap="none" spc="0" normalizeH="0" baseline="0" noProof="0" dirty="0">
                <a:ln>
                  <a:noFill/>
                </a:ln>
                <a:solidFill>
                  <a:prstClr val="black"/>
                </a:solidFill>
                <a:effectLst/>
                <a:uLnTx/>
                <a:uFillTx/>
                <a:latin typeface="Arial"/>
                <a:ea typeface="+mn-ea"/>
                <a:cs typeface="+mn-cs"/>
              </a:rPr>
              <a:t>contingent workers, including temporary agency workers MUST be entered in UCPath for tracking purposes</a:t>
            </a:r>
            <a:r>
              <a:rPr kumimoji="0" lang="en-US"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1" i="0" u="none" strike="noStrike" kern="1200" cap="none" spc="0" normalizeH="0" baseline="0" noProof="0" dirty="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Tree>
    <p:extLst>
      <p:ext uri="{BB962C8B-B14F-4D97-AF65-F5344CB8AC3E}">
        <p14:creationId xmlns:p14="http://schemas.microsoft.com/office/powerpoint/2010/main" val="3233649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CONTINGENT WORKER ROADMAP</a:t>
            </a:r>
            <a:endParaRPr lang="en-US" dirty="0">
              <a:solidFill>
                <a:schemeClr val="accent5"/>
              </a:solidFill>
            </a:endParaRPr>
          </a:p>
        </p:txBody>
      </p:sp>
      <p:sp>
        <p:nvSpPr>
          <p:cNvPr id="4" name="TextBox 3"/>
          <p:cNvSpPr txBox="1"/>
          <p:nvPr/>
        </p:nvSpPr>
        <p:spPr>
          <a:xfrm>
            <a:off x="548640" y="6357104"/>
            <a:ext cx="81099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Note: CWR signs hard copy patent acknowledgement form during onboarding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378461" y="909378"/>
            <a:ext cx="9489439" cy="5374909"/>
          </a:xfrm>
          <a:prstGeom prst="rect">
            <a:avLst/>
          </a:prstGeom>
        </p:spPr>
      </p:pic>
    </p:spTree>
    <p:extLst>
      <p:ext uri="{BB962C8B-B14F-4D97-AF65-F5344CB8AC3E}">
        <p14:creationId xmlns:p14="http://schemas.microsoft.com/office/powerpoint/2010/main" val="3199004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1365" y="1124635"/>
            <a:ext cx="11735359"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1333279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457200" y="982394"/>
            <a:ext cx="10445262" cy="5244513"/>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defRPr/>
            </a:pPr>
            <a:r>
              <a:rPr lang="en-US" dirty="0"/>
              <a:t>ALL contingent workers, including temporary agency workers MUST be entered in </a:t>
            </a:r>
            <a:r>
              <a:rPr lang="en-US" dirty="0" smtClean="0"/>
              <a:t>UCPath </a:t>
            </a:r>
          </a:p>
          <a:p>
            <a:pPr marL="285750" indent="-285750">
              <a:lnSpc>
                <a:spcPct val="107000"/>
              </a:lnSpc>
              <a:spcAft>
                <a:spcPts val="800"/>
              </a:spcAft>
              <a:buFont typeface="Wingdings" panose="05000000000000000000" pitchFamily="2" charset="2"/>
              <a:buChar char="ü"/>
              <a:defRPr/>
            </a:pPr>
            <a:r>
              <a:rPr lang="en-US" dirty="0" smtClean="0"/>
              <a:t>Contingent </a:t>
            </a:r>
            <a:r>
              <a:rPr lang="en-US" dirty="0"/>
              <a:t>Workers are defined as individuals engaged by the University of California on a non-permanent basis to complete a specific function or task who do NOT have an employee relationship with UCR and do NOT receive remuneration through UCPath. An example of a contingent worker is a volunteer, since they are not paid, but also agency workers who perform work for UCR, but are paid through their agency. </a:t>
            </a:r>
            <a:r>
              <a:rPr lang="en-US" dirty="0" smtClean="0"/>
              <a:t>As </a:t>
            </a:r>
            <a:r>
              <a:rPr lang="en-US" dirty="0"/>
              <a:t>such, </a:t>
            </a:r>
            <a:r>
              <a:rPr lang="en-US" u="sng" dirty="0"/>
              <a:t>all</a:t>
            </a:r>
            <a:r>
              <a:rPr lang="en-US" b="1" u="sng" dirty="0"/>
              <a:t> </a:t>
            </a:r>
            <a:r>
              <a:rPr lang="en-US" u="sng" dirty="0"/>
              <a:t>contingent workers, including temporary agency workers MUST be entered in UCPath for tracking purposes</a:t>
            </a:r>
            <a:r>
              <a:rPr lang="en-US" dirty="0"/>
              <a:t>.</a:t>
            </a:r>
            <a:r>
              <a:rPr lang="en-US" b="1" dirty="0"/>
              <a:t> </a:t>
            </a:r>
            <a:endParaRPr lang="en-US" dirty="0"/>
          </a:p>
          <a:p>
            <a:pPr marL="285750" indent="-285750">
              <a:lnSpc>
                <a:spcPct val="107000"/>
              </a:lnSpc>
              <a:spcAft>
                <a:spcPts val="800"/>
              </a:spcAft>
              <a:buFont typeface="Wingdings" panose="05000000000000000000" pitchFamily="2" charset="2"/>
              <a:buChar char="ü"/>
              <a:defRPr/>
            </a:pPr>
            <a:r>
              <a:rPr lang="en-US" dirty="0" smtClean="0"/>
              <a:t>If </a:t>
            </a:r>
            <a:r>
              <a:rPr lang="en-US" dirty="0"/>
              <a:t>you have an agency worker working in your department that is not in UCPath, they will need to be entered ASAP. Prior to requesting that they be entered in UCPath, please determine if the contingent worker in question needs a position. </a:t>
            </a:r>
            <a:endParaRPr lang="en-US" dirty="0" smtClean="0"/>
          </a:p>
          <a:p>
            <a:pPr marL="285750" indent="-285750">
              <a:lnSpc>
                <a:spcPct val="107000"/>
              </a:lnSpc>
              <a:spcAft>
                <a:spcPts val="800"/>
              </a:spcAft>
              <a:buFont typeface="Wingdings" panose="05000000000000000000" pitchFamily="2" charset="2"/>
              <a:buChar char="ü"/>
              <a:defRPr/>
            </a:pPr>
            <a:r>
              <a:rPr lang="en-US" dirty="0" smtClean="0"/>
              <a:t>If </a:t>
            </a:r>
            <a:r>
              <a:rPr lang="en-US" dirty="0"/>
              <a:t>a contingent worker in your department supervises UCR employee, please create a position for them first. Generally, contingent workers will not supervise UCR </a:t>
            </a:r>
            <a:r>
              <a:rPr lang="en-US" dirty="0" smtClean="0"/>
              <a:t>employees, </a:t>
            </a:r>
            <a:r>
              <a:rPr lang="en-US" dirty="0"/>
              <a:t>and will therefore not require a position. In that case, contingent worker can be added to UCPath using a job code. Job codes for contingent workers ALWAYS start with the prefix CWR. </a:t>
            </a:r>
          </a:p>
          <a:p>
            <a:pPr marL="285750" indent="-285750">
              <a:lnSpc>
                <a:spcPct val="107000"/>
              </a:lnSpc>
              <a:spcAft>
                <a:spcPts val="800"/>
              </a:spcAft>
              <a:buFont typeface="Wingdings" panose="05000000000000000000" pitchFamily="2" charset="2"/>
              <a:buChar char="ü"/>
            </a:pPr>
            <a:r>
              <a:rPr lang="en-US" dirty="0" smtClean="0"/>
              <a:t>If </a:t>
            </a:r>
            <a:r>
              <a:rPr lang="en-US" dirty="0"/>
              <a:t>a contingent worker does NOT supervise UCR Employee(s), they can be Onboarded without a Position. </a:t>
            </a:r>
            <a:endParaRPr lang="en-US" dirty="0" smtClean="0"/>
          </a:p>
        </p:txBody>
      </p:sp>
    </p:spTree>
    <p:extLst>
      <p:ext uri="{BB962C8B-B14F-4D97-AF65-F5344CB8AC3E}">
        <p14:creationId xmlns:p14="http://schemas.microsoft.com/office/powerpoint/2010/main" val="4572264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550305" cy="685800"/>
          </a:xfrm>
        </p:spPr>
        <p:txBody>
          <a:bodyPr/>
          <a:lstStyle/>
          <a:p>
            <a:r>
              <a:rPr lang="en-US" dirty="0" smtClean="0">
                <a:solidFill>
                  <a:schemeClr val="accent5"/>
                </a:solidFill>
              </a:rPr>
              <a:t>CONTINGENT WORKER DOWNSTREAM IMPACTS </a:t>
            </a:r>
            <a:endParaRPr lang="en-US" dirty="0">
              <a:solidFill>
                <a:schemeClr val="accent5"/>
              </a:solidFill>
            </a:endParaRPr>
          </a:p>
        </p:txBody>
      </p:sp>
      <p:sp>
        <p:nvSpPr>
          <p:cNvPr id="3" name="Rectangle 2"/>
          <p:cNvSpPr/>
          <p:nvPr/>
        </p:nvSpPr>
        <p:spPr>
          <a:xfrm>
            <a:off x="378459" y="1608308"/>
            <a:ext cx="11412488" cy="4924425"/>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CWR was entered in UCPath BUT was not processed through the NetID affiliation process.</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Result: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CWR will not receive NetID or access to needed systems.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404813" marR="0" lvl="1" indent="-228600" algn="l" defTabSz="914400" rtl="0" eaLnBrk="1" fontAlgn="auto" latinLnBrk="0" hangingPunct="1">
              <a:lnSpc>
                <a:spcPct val="100000"/>
              </a:lnSpc>
              <a:spcBef>
                <a:spcPts val="1755"/>
              </a:spcBef>
              <a:spcAft>
                <a:spcPts val="0"/>
              </a:spcAft>
              <a:buClrTx/>
              <a:buSzTx/>
              <a:buFont typeface="Arial" panose="020B0604020202020204" pitchFamily="34" charset="0"/>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Failure to follow the NetID Affiliate process will prevent or delay employee from gaining required system access.  </a:t>
            </a:r>
          </a:p>
          <a:p>
            <a:pPr marL="632460" marR="0" lvl="1"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r>
              <a:rPr kumimoji="0" lang="en-US" sz="2400" b="0" i="0" u="none" strike="noStrike" kern="1200" cap="none" spc="-25" normalizeH="0" baseline="0" noProof="0" dirty="0">
                <a:ln>
                  <a:noFill/>
                </a:ln>
                <a:solidFill>
                  <a:srgbClr val="FF0000"/>
                </a:solidFill>
                <a:effectLst/>
                <a:uLnTx/>
                <a:uFillTx/>
                <a:latin typeface="Arial"/>
                <a:ea typeface="+mn-ea"/>
                <a:cs typeface="Arial"/>
              </a:rPr>
              <a:t>*</a:t>
            </a:r>
            <a:r>
              <a:rPr kumimoji="0" lang="en-US" sz="1600" b="0" i="1" u="none" strike="noStrike" kern="1200" cap="none" spc="-25" normalizeH="0" baseline="0" noProof="0" dirty="0">
                <a:ln>
                  <a:noFill/>
                </a:ln>
                <a:solidFill>
                  <a:srgbClr val="FF0000"/>
                </a:solidFill>
                <a:effectLst/>
                <a:uLnTx/>
                <a:uFillTx/>
                <a:latin typeface="Arial"/>
                <a:ea typeface="+mn-ea"/>
                <a:cs typeface="Arial"/>
              </a:rPr>
              <a:t>An enhancement that automatically generates a </a:t>
            </a:r>
            <a:r>
              <a:rPr kumimoji="0" lang="en-US" sz="1600" b="0" i="1" u="none" strike="noStrike" kern="1200" cap="none" spc="-25" normalizeH="0" baseline="0" noProof="0" dirty="0" smtClean="0">
                <a:ln>
                  <a:noFill/>
                </a:ln>
                <a:solidFill>
                  <a:srgbClr val="FF0000"/>
                </a:solidFill>
                <a:effectLst/>
                <a:uLnTx/>
                <a:uFillTx/>
                <a:latin typeface="Arial"/>
                <a:ea typeface="+mn-ea"/>
                <a:cs typeface="Arial"/>
              </a:rPr>
              <a:t>NetID </a:t>
            </a:r>
            <a:r>
              <a:rPr kumimoji="0" lang="en-US" sz="1600" b="0" i="1" u="none" strike="noStrike" kern="1200" cap="none" spc="-25" normalizeH="0" baseline="0" noProof="0" dirty="0">
                <a:ln>
                  <a:noFill/>
                </a:ln>
                <a:solidFill>
                  <a:srgbClr val="FF0000"/>
                </a:solidFill>
                <a:effectLst/>
                <a:uLnTx/>
                <a:uFillTx/>
                <a:latin typeface="Arial"/>
                <a:ea typeface="+mn-ea"/>
                <a:cs typeface="Arial"/>
              </a:rPr>
              <a:t>after a template is submitted in UCPath is pending</a:t>
            </a:r>
            <a:r>
              <a:rPr kumimoji="0" lang="en-US" sz="1600" b="0" i="1" u="none" strike="noStrike" kern="1200" cap="none" spc="-25" normalizeH="0" baseline="0" noProof="0" dirty="0" smtClean="0">
                <a:ln>
                  <a:noFill/>
                </a:ln>
                <a:solidFill>
                  <a:srgbClr val="FF0000"/>
                </a:solidFill>
                <a:effectLst/>
                <a:uLnTx/>
                <a:uFillTx/>
                <a:latin typeface="Arial"/>
                <a:ea typeface="+mn-ea"/>
                <a:cs typeface="Arial"/>
              </a:rPr>
              <a:t>.</a:t>
            </a:r>
            <a:endParaRPr kumimoji="0" lang="en-US" sz="1600" b="0" i="0" u="none" strike="noStrike" kern="1200" cap="none" spc="-25" normalizeH="0" baseline="0" noProof="0" dirty="0" smtClean="0">
              <a:ln>
                <a:noFill/>
              </a:ln>
              <a:solidFill>
                <a:prstClr val="black"/>
              </a:solidFill>
              <a:effectLst/>
              <a:uLnTx/>
              <a:uFillTx/>
              <a:latin typeface="Arial"/>
              <a:ea typeface="+mn-ea"/>
              <a:cs typeface="Arial"/>
            </a:endParaRP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has two NetIDs. </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Result: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will have two profile accounts in the system and will experience log in issues</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a:ln>
                  <a:noFill/>
                </a:ln>
                <a:solidFill>
                  <a:prstClr val="black"/>
                </a:solidFill>
                <a:effectLst/>
                <a:uLnTx/>
                <a:uFillTx/>
                <a:latin typeface="Arial"/>
                <a:ea typeface="+mn-ea"/>
                <a:cs typeface="Arial"/>
              </a:rPr>
              <a:t>Employee will have trouble accessing SSO.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ITS </a:t>
            </a:r>
            <a:r>
              <a:rPr kumimoji="0" lang="en-US" sz="2000" b="0" i="0" u="none" strike="noStrike" kern="1200" cap="none" spc="-25" normalizeH="0" baseline="0" noProof="0" dirty="0">
                <a:ln>
                  <a:noFill/>
                </a:ln>
                <a:solidFill>
                  <a:prstClr val="black"/>
                </a:solidFill>
                <a:effectLst/>
                <a:uLnTx/>
                <a:uFillTx/>
                <a:latin typeface="Arial"/>
                <a:ea typeface="+mn-ea"/>
                <a:cs typeface="Arial"/>
              </a:rPr>
              <a:t>Identity Management will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review and determine which NetID should be used, merge accounts where needed </a:t>
            </a:r>
            <a:r>
              <a:rPr kumimoji="0" lang="en-US" sz="2000" b="0" i="0" u="none" strike="noStrike" kern="1200" cap="none" spc="-25" normalizeH="0" baseline="0" noProof="0" dirty="0">
                <a:ln>
                  <a:noFill/>
                </a:ln>
                <a:solidFill>
                  <a:prstClr val="black"/>
                </a:solidFill>
                <a:effectLst/>
                <a:uLnTx/>
                <a:uFillTx/>
                <a:latin typeface="Arial"/>
                <a:ea typeface="+mn-ea"/>
                <a:cs typeface="Arial"/>
              </a:rPr>
              <a:t>and deactivate one of the NetIDs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a:t>
            </a:r>
            <a:r>
              <a:rPr kumimoji="0" lang="en-US" sz="2000" b="0" i="0" u="none" strike="noStrike" kern="1200" cap="none" spc="-25" normalizeH="0" baseline="0" noProof="0" dirty="0">
                <a:ln>
                  <a:noFill/>
                </a:ln>
                <a:solidFill>
                  <a:prstClr val="black"/>
                </a:solidFill>
                <a:effectLst/>
                <a:uLnTx/>
                <a:uFillTx/>
                <a:latin typeface="Arial"/>
                <a:ea typeface="+mn-ea"/>
                <a:cs typeface="Arial"/>
              </a:rPr>
              <a:t>restore the employees access.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employee will be notified which NetID is ready for use.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8459" y="1608308"/>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8459" y="2707996"/>
            <a:ext cx="463498" cy="463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59" y="2148084"/>
            <a:ext cx="463498" cy="46349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8459" y="4119444"/>
            <a:ext cx="444546" cy="4445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8459" y="5219132"/>
            <a:ext cx="463498" cy="4634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59" y="4659220"/>
            <a:ext cx="463498" cy="463498"/>
          </a:xfrm>
          <a:prstGeom prst="rect">
            <a:avLst/>
          </a:prstGeom>
        </p:spPr>
      </p:pic>
    </p:spTree>
    <p:extLst>
      <p:ext uri="{BB962C8B-B14F-4D97-AF65-F5344CB8AC3E}">
        <p14:creationId xmlns:p14="http://schemas.microsoft.com/office/powerpoint/2010/main" val="338465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6732" y="1046181"/>
            <a:ext cx="10707329" cy="5139869"/>
          </a:xfrm>
          <a:prstGeom prst="rect">
            <a:avLst/>
          </a:prstGeom>
          <a:noFill/>
        </p:spPr>
        <p:txBody>
          <a:bodyPr wrap="square" rtlCol="0">
            <a:spAutoFit/>
          </a:bodyPr>
          <a:lstStyle/>
          <a:p>
            <a:pPr marL="342900" indent="-342900">
              <a:spcAft>
                <a:spcPts val="1200"/>
              </a:spcAft>
              <a:buFont typeface="+mj-lt"/>
              <a:buAutoNum type="arabicPeriod"/>
              <a:defRPr/>
            </a:pPr>
            <a:r>
              <a:rPr lang="en-US" sz="1600" u="sng" dirty="0">
                <a:solidFill>
                  <a:schemeClr val="accent1">
                    <a:lumMod val="75000"/>
                  </a:schemeClr>
                </a:solidFill>
                <a:latin typeface="Arial"/>
              </a:rPr>
              <a:t>INTRO TO PEOPLESOFT AND UCPATH </a:t>
            </a:r>
          </a:p>
          <a:p>
            <a:pPr marL="342900" indent="-342900">
              <a:spcAft>
                <a:spcPts val="1200"/>
              </a:spcAft>
              <a:buFont typeface="+mj-lt"/>
              <a:buAutoNum type="arabicPeriod"/>
              <a:defRPr/>
            </a:pPr>
            <a:r>
              <a:rPr lang="en-US" sz="1600" u="sng" dirty="0" smtClean="0">
                <a:solidFill>
                  <a:schemeClr val="accent1">
                    <a:lumMod val="75000"/>
                  </a:schemeClr>
                </a:solidFill>
                <a:latin typeface="Arial"/>
              </a:rPr>
              <a:t>PAYROLL </a:t>
            </a:r>
            <a:r>
              <a:rPr lang="en-US" sz="1600" u="sng" dirty="0">
                <a:solidFill>
                  <a:schemeClr val="accent1">
                    <a:lumMod val="75000"/>
                  </a:schemeClr>
                </a:solidFill>
                <a:latin typeface="Arial"/>
              </a:rPr>
              <a:t>CALENDARS AND AUTOMATED PROCESSES</a:t>
            </a:r>
          </a:p>
          <a:p>
            <a:pPr marL="342900" marR="0" lvl="0" indent="-342900" fontAlgn="auto">
              <a:lnSpc>
                <a:spcPct val="100000"/>
              </a:lnSpc>
              <a:spcBef>
                <a:spcPts val="0"/>
              </a:spcBef>
              <a:spcAft>
                <a:spcPts val="1200"/>
              </a:spcAft>
              <a:buClrTx/>
              <a:buSzTx/>
              <a:buFont typeface="+mj-lt"/>
              <a:buAutoNum type="arabicPeriod"/>
              <a:tabLst/>
              <a:defRPr/>
            </a:pPr>
            <a:r>
              <a:rPr lang="en-US" sz="1600" u="sng" dirty="0">
                <a:solidFill>
                  <a:schemeClr val="accent1">
                    <a:lumMod val="75000"/>
                  </a:schemeClr>
                </a:solidFill>
                <a:latin typeface="Arial"/>
                <a:hlinkClick r:id="rId3" action="ppaction://hlinksldjump"/>
              </a:rPr>
              <a:t>ON BEHALF CASE MANAGEMENT</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4" action="ppaction://hlinksldjump"/>
              </a:rPr>
              <a:t>POSITION CONTROL</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5" action="ppaction://hlinksldjump"/>
              </a:rPr>
              <a:t>CONTINGENT WORKER</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6" action="ppaction://hlinksldjump"/>
              </a:rPr>
              <a:t>PERSONAL DATA CHANGES</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7" action="ppaction://hlinksldjump"/>
              </a:rPr>
              <a:t>PERSON OF INTEREST</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8" action="ppaction://hlinksldjump"/>
              </a:rPr>
              <a:t>ONE–TIME PAYMENTS</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9" action="ppaction://hlinksldjump"/>
              </a:rPr>
              <a:t>VOLUNTARY TERMINATION </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smtClean="0">
                <a:solidFill>
                  <a:schemeClr val="accent1">
                    <a:lumMod val="75000"/>
                  </a:schemeClr>
                </a:solidFill>
                <a:latin typeface="Arial"/>
              </a:rPr>
              <a:t>KNOW ISSUES, WORKAROUNDS,TROUBLSHOOTING </a:t>
            </a:r>
            <a:r>
              <a:rPr lang="en-US" sz="1600" u="sng" dirty="0">
                <a:solidFill>
                  <a:schemeClr val="accent1">
                    <a:lumMod val="75000"/>
                  </a:schemeClr>
                </a:solidFill>
                <a:latin typeface="Arial"/>
              </a:rPr>
              <a:t>AND </a:t>
            </a:r>
            <a:r>
              <a:rPr lang="en-US" sz="1600" u="sng" dirty="0" smtClean="0">
                <a:solidFill>
                  <a:schemeClr val="accent1">
                    <a:lumMod val="75000"/>
                  </a:schemeClr>
                </a:solidFill>
                <a:latin typeface="Arial"/>
              </a:rPr>
              <a:t>DOWNSTREAM </a:t>
            </a:r>
            <a:r>
              <a:rPr lang="en-US" sz="1600" u="sng" dirty="0">
                <a:solidFill>
                  <a:schemeClr val="accent1">
                    <a:lumMod val="75000"/>
                  </a:schemeClr>
                </a:solidFill>
                <a:latin typeface="Arial"/>
              </a:rPr>
              <a:t>IMPACTS</a:t>
            </a:r>
          </a:p>
          <a:p>
            <a:pPr marL="342900" indent="-342900">
              <a:spcAft>
                <a:spcPts val="1200"/>
              </a:spcAft>
              <a:buFont typeface="+mj-lt"/>
              <a:buAutoNum type="arabicPeriod"/>
              <a:defRPr/>
            </a:pPr>
            <a:r>
              <a:rPr lang="en-US" sz="1600" u="sng" dirty="0">
                <a:solidFill>
                  <a:schemeClr val="accent1">
                    <a:lumMod val="75000"/>
                  </a:schemeClr>
                </a:solidFill>
                <a:latin typeface="Arial"/>
                <a:hlinkClick r:id="rId10" action="ppaction://hlinksldjump"/>
              </a:rPr>
              <a:t>INTERACTIVE ACTIVITY </a:t>
            </a:r>
          </a:p>
          <a:p>
            <a:pPr marL="342900" marR="0" lvl="0" indent="-342900" fontAlgn="auto">
              <a:lnSpc>
                <a:spcPct val="100000"/>
              </a:lnSpc>
              <a:spcBef>
                <a:spcPts val="0"/>
              </a:spcBef>
              <a:spcAft>
                <a:spcPts val="1200"/>
              </a:spcAft>
              <a:buClrTx/>
              <a:buSzTx/>
              <a:buFont typeface="+mj-lt"/>
              <a:buAutoNum type="arabicPeriod"/>
              <a:tabLst/>
              <a:defRPr/>
            </a:pPr>
            <a:r>
              <a:rPr lang="en-US" sz="1600" u="sng" dirty="0">
                <a:solidFill>
                  <a:schemeClr val="accent1">
                    <a:lumMod val="75000"/>
                  </a:schemeClr>
                </a:solidFill>
                <a:latin typeface="Arial"/>
                <a:hlinkClick r:id="rId10" action="ppaction://hlinksldjump"/>
              </a:rPr>
              <a:t>APPENDIX</a:t>
            </a:r>
            <a:endParaRPr lang="en-US" sz="1600" u="sng" dirty="0">
              <a:solidFill>
                <a:schemeClr val="accent1">
                  <a:lumMod val="75000"/>
                </a:schemeClr>
              </a:solidFill>
              <a:latin typeface="Arial"/>
            </a:endParaRPr>
          </a:p>
          <a:p>
            <a:pPr marL="342900" marR="0" lvl="0" indent="-342900" fontAlgn="auto">
              <a:lnSpc>
                <a:spcPct val="100000"/>
              </a:lnSpc>
              <a:spcBef>
                <a:spcPts val="0"/>
              </a:spcBef>
              <a:spcAft>
                <a:spcPts val="1200"/>
              </a:spcAft>
              <a:buClrTx/>
              <a:buSzTx/>
              <a:buFont typeface="+mj-lt"/>
              <a:buAutoNum type="arabicPeriod"/>
              <a:tabLst/>
              <a:defRPr/>
            </a:pPr>
            <a:r>
              <a:rPr lang="en-US" sz="1600" dirty="0">
                <a:solidFill>
                  <a:srgbClr val="0070C0"/>
                </a:solidFill>
                <a:latin typeface="Arial"/>
                <a:hlinkClick r:id="rId11" action="ppaction://hlinksldjump"/>
              </a:rPr>
              <a:t>FEEDBACK</a:t>
            </a:r>
            <a:endParaRPr lang="en-US" sz="1600" u="sng" dirty="0">
              <a:solidFill>
                <a:srgbClr val="0070C0"/>
              </a:solidFill>
              <a:latin typeface="Arial"/>
            </a:endParaRPr>
          </a:p>
        </p:txBody>
      </p:sp>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REVISITNG LEARNING TOPICS</a:t>
            </a:r>
            <a:endParaRPr lang="en-US" dirty="0">
              <a:solidFill>
                <a:schemeClr val="accent5"/>
              </a:solidFill>
            </a:endParaRPr>
          </a:p>
        </p:txBody>
      </p:sp>
    </p:spTree>
    <p:extLst>
      <p:ext uri="{BB962C8B-B14F-4D97-AF65-F5344CB8AC3E}">
        <p14:creationId xmlns:p14="http://schemas.microsoft.com/office/powerpoint/2010/main" val="22966933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nvPr>
        </p:nvGraphicFramePr>
        <p:xfrm>
          <a:off x="869175" y="1020854"/>
          <a:ext cx="10191233" cy="5252399"/>
        </p:xfrm>
        <a:graphic>
          <a:graphicData uri="http://schemas.openxmlformats.org/drawingml/2006/table">
            <a:tbl>
              <a:tblPr firstRow="1" bandRow="1">
                <a:tableStyleId>{5C22544A-7EE6-4342-B048-85BDC9FD1C3A}</a:tableStyleId>
              </a:tblPr>
              <a:tblGrid>
                <a:gridCol w="1384866">
                  <a:extLst>
                    <a:ext uri="{9D8B030D-6E8A-4147-A177-3AD203B41FA5}">
                      <a16:colId xmlns:a16="http://schemas.microsoft.com/office/drawing/2014/main" val="2397040824"/>
                    </a:ext>
                  </a:extLst>
                </a:gridCol>
                <a:gridCol w="1622577">
                  <a:extLst>
                    <a:ext uri="{9D8B030D-6E8A-4147-A177-3AD203B41FA5}">
                      <a16:colId xmlns:a16="http://schemas.microsoft.com/office/drawing/2014/main" val="1781108354"/>
                    </a:ext>
                  </a:extLst>
                </a:gridCol>
                <a:gridCol w="3357723">
                  <a:extLst>
                    <a:ext uri="{9D8B030D-6E8A-4147-A177-3AD203B41FA5}">
                      <a16:colId xmlns:a16="http://schemas.microsoft.com/office/drawing/2014/main" val="2457232917"/>
                    </a:ext>
                  </a:extLst>
                </a:gridCol>
                <a:gridCol w="1831807">
                  <a:extLst>
                    <a:ext uri="{9D8B030D-6E8A-4147-A177-3AD203B41FA5}">
                      <a16:colId xmlns:a16="http://schemas.microsoft.com/office/drawing/2014/main" val="195881439"/>
                    </a:ext>
                  </a:extLst>
                </a:gridCol>
                <a:gridCol w="997130">
                  <a:extLst>
                    <a:ext uri="{9D8B030D-6E8A-4147-A177-3AD203B41FA5}">
                      <a16:colId xmlns:a16="http://schemas.microsoft.com/office/drawing/2014/main" val="3305960728"/>
                    </a:ext>
                  </a:extLst>
                </a:gridCol>
                <a:gridCol w="997130">
                  <a:extLst>
                    <a:ext uri="{9D8B030D-6E8A-4147-A177-3AD203B41FA5}">
                      <a16:colId xmlns:a16="http://schemas.microsoft.com/office/drawing/2014/main" val="1393386769"/>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signed appointment letter, personal data form and patent.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employee paperwork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Smart HR Template for CWR,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approved/denied by SSC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Smart HR Template for CWR and attached documents in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approved/denied by UCPC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locally approved CWR template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policy prior to processing</a:t>
                      </a:r>
                      <a:r>
                        <a:rPr lang="en-US" sz="1200" baseline="0" dirty="0" smtClean="0">
                          <a:effectLst/>
                          <a:latin typeface="+mn-lt"/>
                          <a:ea typeface="Calibri" panose="020F0502020204030204" pitchFamily="34" charset="0"/>
                          <a:cs typeface="Times New Roman" panose="02020603050405020304" pitchFamily="18" charset="0"/>
                        </a:rPr>
                        <a:t> template</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template </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2728143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238944" y="851171"/>
          <a:ext cx="11531116" cy="4429094"/>
        </p:xfrm>
        <a:graphic>
          <a:graphicData uri="http://schemas.openxmlformats.org/drawingml/2006/table">
            <a:tbl>
              <a:tblPr firstRow="1" firstCol="1" bandRow="1">
                <a:tableStyleId>{5C22544A-7EE6-4342-B048-85BDC9FD1C3A}</a:tableStyleId>
              </a:tblPr>
              <a:tblGrid>
                <a:gridCol w="1264844">
                  <a:extLst>
                    <a:ext uri="{9D8B030D-6E8A-4147-A177-3AD203B41FA5}">
                      <a16:colId xmlns:a16="http://schemas.microsoft.com/office/drawing/2014/main" val="2172190739"/>
                    </a:ext>
                  </a:extLst>
                </a:gridCol>
                <a:gridCol w="1345325">
                  <a:extLst>
                    <a:ext uri="{9D8B030D-6E8A-4147-A177-3AD203B41FA5}">
                      <a16:colId xmlns:a16="http://schemas.microsoft.com/office/drawing/2014/main" val="2479379262"/>
                    </a:ext>
                  </a:extLst>
                </a:gridCol>
                <a:gridCol w="1986455">
                  <a:extLst>
                    <a:ext uri="{9D8B030D-6E8A-4147-A177-3AD203B41FA5}">
                      <a16:colId xmlns:a16="http://schemas.microsoft.com/office/drawing/2014/main" val="1417277441"/>
                    </a:ext>
                  </a:extLst>
                </a:gridCol>
                <a:gridCol w="2446659">
                  <a:extLst>
                    <a:ext uri="{9D8B030D-6E8A-4147-A177-3AD203B41FA5}">
                      <a16:colId xmlns:a16="http://schemas.microsoft.com/office/drawing/2014/main" val="2677117077"/>
                    </a:ext>
                  </a:extLst>
                </a:gridCol>
                <a:gridCol w="2770583">
                  <a:extLst>
                    <a:ext uri="{9D8B030D-6E8A-4147-A177-3AD203B41FA5}">
                      <a16:colId xmlns:a16="http://schemas.microsoft.com/office/drawing/2014/main" val="3799908444"/>
                    </a:ext>
                  </a:extLst>
                </a:gridCol>
                <a:gridCol w="1717250">
                  <a:extLst>
                    <a:ext uri="{9D8B030D-6E8A-4147-A177-3AD203B41FA5}">
                      <a16:colId xmlns:a16="http://schemas.microsoft.com/office/drawing/2014/main" val="2918506664"/>
                    </a:ext>
                  </a:extLst>
                </a:gridCol>
              </a:tblGrid>
              <a:tr h="680054">
                <a:tc>
                  <a:txBody>
                    <a:bodyPr/>
                    <a:lstStyle/>
                    <a:p>
                      <a:pPr marL="0" marR="0" algn="ctr">
                        <a:spcBef>
                          <a:spcPts val="0"/>
                        </a:spcBef>
                        <a:spcAft>
                          <a:spcPts val="0"/>
                        </a:spcAft>
                      </a:pPr>
                      <a:r>
                        <a:rPr lang="en-US" sz="1800" b="1" dirty="0" smtClean="0">
                          <a:solidFill>
                            <a:schemeClr val="bg1"/>
                          </a:solidFill>
                          <a:effectLst/>
                          <a:latin typeface="+mj-lt"/>
                          <a:ea typeface="Calibri" panose="020F0502020204030204" pitchFamily="34" charset="0"/>
                          <a:cs typeface="Times New Roman" panose="02020603050405020304" pitchFamily="18" charset="0"/>
                        </a:rPr>
                        <a:t>Process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b="1" dirty="0" smtClean="0">
                          <a:solidFill>
                            <a:schemeClr val="bg1"/>
                          </a:solidFill>
                          <a:effectLst/>
                          <a:latin typeface="+mn-lt"/>
                          <a:ea typeface="+mn-ea"/>
                          <a:cs typeface="+mn-cs"/>
                        </a:rPr>
                        <a:t>Category</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CWR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Transactional</a:t>
                      </a:r>
                      <a:r>
                        <a:rPr lang="en-US" sz="1800" baseline="0" dirty="0" smtClean="0">
                          <a:effectLst/>
                          <a:latin typeface="+mn-lt"/>
                          <a:ea typeface="+mn-ea"/>
                          <a:cs typeface="+mn-cs"/>
                        </a:rPr>
                        <a:t> Unit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rPr>
                        <a:t>SSC</a:t>
                      </a:r>
                      <a:r>
                        <a:rPr lang="en-US" sz="1800" baseline="0" dirty="0" smtClean="0">
                          <a:effectLst/>
                        </a:rPr>
                        <a: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Central</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Office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03754651"/>
                  </a:ext>
                </a:extLst>
              </a:tr>
              <a:tr h="2448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rPr>
                        <a:t>CWR</a:t>
                      </a:r>
                      <a:endParaRPr kumimoji="0" lang="en-US" sz="18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endParaRPr>
                    </a:p>
                  </a:txBody>
                  <a:tcPr marL="45720" marR="45720" anchor="ctr"/>
                </a:tc>
                <a:tc>
                  <a:txBody>
                    <a:bodyPr/>
                    <a:lstStyle/>
                    <a:p>
                      <a:pPr marL="285750" marR="0" lvl="0" indent="-285750">
                        <a:spcBef>
                          <a:spcPts val="0"/>
                        </a:spcBef>
                        <a:spcAft>
                          <a:spcPts val="0"/>
                        </a:spcAft>
                        <a:buFont typeface="Arial" panose="020B0604020202020204" pitchFamily="34" charset="0"/>
                        <a:buChar char="•"/>
                      </a:pPr>
                      <a:r>
                        <a:rPr lang="en-US" sz="1600" b="0" dirty="0" smtClean="0">
                          <a:solidFill>
                            <a:schemeClr val="tx1"/>
                          </a:solidFill>
                          <a:effectLst/>
                          <a:latin typeface="+mn-lt"/>
                          <a:ea typeface="Calibri" panose="020F0502020204030204" pitchFamily="34" charset="0"/>
                          <a:cs typeface="Times New Roman" panose="02020603050405020304" pitchFamily="18" charset="0"/>
                        </a:rPr>
                        <a:t>Backgroun</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d Check and Live Scan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45720" marR="45720"/>
                </a:tc>
                <a:tc>
                  <a:txBody>
                    <a:bodyPr/>
                    <a:lstStyle/>
                    <a:p>
                      <a:pPr marL="285750" marR="0" lvl="0" indent="-285750" algn="l">
                        <a:spcBef>
                          <a:spcPts val="0"/>
                        </a:spcBef>
                        <a:spcAft>
                          <a:spcPts val="0"/>
                        </a:spcAft>
                        <a:buFont typeface="Arial" panose="020B0604020202020204" pitchFamily="34" charset="0"/>
                        <a:buChar char="•"/>
                      </a:pPr>
                      <a:r>
                        <a:rPr lang="en-US" sz="1600" dirty="0" smtClean="0">
                          <a:solidFill>
                            <a:schemeClr val="tx1"/>
                          </a:solidFill>
                          <a:effectLst/>
                          <a:latin typeface="+mn-lt"/>
                          <a:ea typeface="+mn-ea"/>
                          <a:cs typeface="+mn-cs"/>
                        </a:rPr>
                        <a:t>Receives</a:t>
                      </a:r>
                      <a:r>
                        <a:rPr lang="en-US" sz="1600" baseline="0" dirty="0" smtClean="0">
                          <a:solidFill>
                            <a:schemeClr val="tx1"/>
                          </a:solidFill>
                          <a:effectLst/>
                          <a:latin typeface="+mn-lt"/>
                          <a:ea typeface="+mn-ea"/>
                          <a:cs typeface="+mn-cs"/>
                        </a:rPr>
                        <a:t> simplybookme. Link and c</a:t>
                      </a:r>
                      <a:r>
                        <a:rPr lang="en-US" sz="1600" dirty="0" smtClean="0">
                          <a:solidFill>
                            <a:schemeClr val="tx1"/>
                          </a:solidFill>
                          <a:effectLst/>
                          <a:latin typeface="+mn-lt"/>
                          <a:ea typeface="+mn-ea"/>
                          <a:cs typeface="+mn-cs"/>
                        </a:rPr>
                        <a:t>ompletes requested  background</a:t>
                      </a:r>
                      <a:r>
                        <a:rPr lang="en-US" sz="1600" baseline="0" dirty="0" smtClean="0">
                          <a:solidFill>
                            <a:schemeClr val="tx1"/>
                          </a:solidFill>
                          <a:effectLst/>
                          <a:latin typeface="+mn-lt"/>
                          <a:ea typeface="+mn-ea"/>
                          <a:cs typeface="+mn-cs"/>
                        </a:rPr>
                        <a:t> check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Book fingerprint appointments through simply book me.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This may occur before the template is submitted. </a:t>
                      </a:r>
                    </a:p>
                    <a:p>
                      <a:pPr marL="285750" marR="0" lvl="0" indent="-285750" algn="l">
                        <a:spcBef>
                          <a:spcPts val="0"/>
                        </a:spcBef>
                        <a:spcAft>
                          <a:spcPts val="0"/>
                        </a:spcAft>
                        <a:buFont typeface="Arial" panose="020B0604020202020204" pitchFamily="34" charset="0"/>
                        <a:buChar char="•"/>
                      </a:pPr>
                      <a:r>
                        <a:rPr lang="en-US" sz="1600" b="0" baseline="0" dirty="0" smtClean="0">
                          <a:solidFill>
                            <a:schemeClr val="tx1"/>
                          </a:solidFill>
                          <a:effectLst/>
                          <a:latin typeface="+mn-lt"/>
                          <a:ea typeface="+mn-ea"/>
                          <a:cs typeface="+mn-cs"/>
                        </a:rPr>
                        <a:t>Receives background check results from SSC</a:t>
                      </a:r>
                    </a:p>
                  </a:txBody>
                  <a:tcPr marL="45720" marR="45720"/>
                </a:tc>
                <a:tc>
                  <a:txBody>
                    <a:bodyPr/>
                    <a:lstStyle/>
                    <a:p>
                      <a:pPr marL="3429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The </a:t>
                      </a:r>
                      <a:r>
                        <a:rPr lang="en-US" sz="1600" b="0" i="0" u="none" strike="noStrike" dirty="0">
                          <a:solidFill>
                            <a:srgbClr val="000000"/>
                          </a:solidFill>
                          <a:effectLst/>
                          <a:latin typeface="+mn-lt"/>
                        </a:rPr>
                        <a:t>results are sent to Central HR and the SSC receive an email stating if the background check is successful or not. SSC then emails the department to let them know that the employee can start work</a:t>
                      </a: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Receive</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background check results and sends email to SSC.</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Labor Relations notifies SSC and Transactional Unit if there is an issue with the background check</a:t>
                      </a:r>
                    </a:p>
                  </a:txBody>
                  <a:tcPr marL="45720" marR="45720" anchor="ctr"/>
                </a:tc>
                <a:extLst>
                  <a:ext uri="{0D108BD9-81ED-4DB2-BD59-A6C34878D82A}">
                    <a16:rowId xmlns:a16="http://schemas.microsoft.com/office/drawing/2014/main" val="2354628921"/>
                  </a:ext>
                </a:extLst>
              </a:tr>
            </a:tbl>
          </a:graphicData>
        </a:graphic>
      </p:graphicFrame>
    </p:spTree>
    <p:extLst>
      <p:ext uri="{BB962C8B-B14F-4D97-AF65-F5344CB8AC3E}">
        <p14:creationId xmlns:p14="http://schemas.microsoft.com/office/powerpoint/2010/main" val="22054111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184" y="201168"/>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329184" y="886968"/>
          <a:ext cx="11149920" cy="4914742"/>
        </p:xfrm>
        <a:graphic>
          <a:graphicData uri="http://schemas.openxmlformats.org/drawingml/2006/table">
            <a:tbl>
              <a:tblPr firstRow="1" firstCol="1" bandRow="1">
                <a:tableStyleId>{5C22544A-7EE6-4342-B048-85BDC9FD1C3A}</a:tableStyleId>
              </a:tblPr>
              <a:tblGrid>
                <a:gridCol w="1145627">
                  <a:extLst>
                    <a:ext uri="{9D8B030D-6E8A-4147-A177-3AD203B41FA5}">
                      <a16:colId xmlns:a16="http://schemas.microsoft.com/office/drawing/2014/main" val="2172190739"/>
                    </a:ext>
                  </a:extLst>
                </a:gridCol>
                <a:gridCol w="1376855">
                  <a:extLst>
                    <a:ext uri="{9D8B030D-6E8A-4147-A177-3AD203B41FA5}">
                      <a16:colId xmlns:a16="http://schemas.microsoft.com/office/drawing/2014/main" val="2479379262"/>
                    </a:ext>
                  </a:extLst>
                </a:gridCol>
                <a:gridCol w="1891862">
                  <a:extLst>
                    <a:ext uri="{9D8B030D-6E8A-4147-A177-3AD203B41FA5}">
                      <a16:colId xmlns:a16="http://schemas.microsoft.com/office/drawing/2014/main" val="1417277441"/>
                    </a:ext>
                  </a:extLst>
                </a:gridCol>
                <a:gridCol w="2154621">
                  <a:extLst>
                    <a:ext uri="{9D8B030D-6E8A-4147-A177-3AD203B41FA5}">
                      <a16:colId xmlns:a16="http://schemas.microsoft.com/office/drawing/2014/main" val="2677117077"/>
                    </a:ext>
                  </a:extLst>
                </a:gridCol>
                <a:gridCol w="2564524">
                  <a:extLst>
                    <a:ext uri="{9D8B030D-6E8A-4147-A177-3AD203B41FA5}">
                      <a16:colId xmlns:a16="http://schemas.microsoft.com/office/drawing/2014/main" val="3799908444"/>
                    </a:ext>
                  </a:extLst>
                </a:gridCol>
                <a:gridCol w="2016431">
                  <a:extLst>
                    <a:ext uri="{9D8B030D-6E8A-4147-A177-3AD203B41FA5}">
                      <a16:colId xmlns:a16="http://schemas.microsoft.com/office/drawing/2014/main" val="2918506664"/>
                    </a:ext>
                  </a:extLst>
                </a:gridCol>
              </a:tblGrid>
              <a:tr h="982948">
                <a:tc>
                  <a:txBody>
                    <a:bodyPr/>
                    <a:lstStyle/>
                    <a:p>
                      <a:pPr marL="0" marR="0" algn="ctr">
                        <a:spcBef>
                          <a:spcPts val="0"/>
                        </a:spcBef>
                        <a:spcAft>
                          <a:spcPts val="0"/>
                        </a:spcAft>
                      </a:pPr>
                      <a:r>
                        <a:rPr lang="en-US" sz="1800" b="1" dirty="0" smtClean="0">
                          <a:solidFill>
                            <a:schemeClr val="bg1"/>
                          </a:solidFill>
                          <a:effectLst/>
                          <a:latin typeface="+mj-lt"/>
                          <a:ea typeface="Calibri" panose="020F0502020204030204" pitchFamily="34" charset="0"/>
                          <a:cs typeface="Times New Roman" panose="02020603050405020304" pitchFamily="18" charset="0"/>
                        </a:rPr>
                        <a:t>Process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b="1" dirty="0" smtClean="0">
                          <a:solidFill>
                            <a:schemeClr val="bg1"/>
                          </a:solidFill>
                          <a:effectLst/>
                          <a:latin typeface="+mn-lt"/>
                          <a:ea typeface="+mn-ea"/>
                          <a:cs typeface="+mn-cs"/>
                        </a:rPr>
                        <a:t>Category</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CWR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Transactional</a:t>
                      </a:r>
                      <a:r>
                        <a:rPr lang="en-US" sz="1800" baseline="0" dirty="0" smtClean="0">
                          <a:effectLst/>
                          <a:latin typeface="+mn-lt"/>
                          <a:ea typeface="+mn-ea"/>
                          <a:cs typeface="+mn-cs"/>
                        </a:rPr>
                        <a:t> Unit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rPr>
                        <a:t>SSC</a:t>
                      </a:r>
                      <a:r>
                        <a:rPr lang="en-US" sz="1800" baseline="0" dirty="0" smtClean="0">
                          <a:effectLst/>
                        </a:rPr>
                        <a: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Central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303754651"/>
                  </a:ext>
                </a:extLst>
              </a:tr>
              <a:tr h="3931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CWR</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5720" marR="45720" anchor="ctr"/>
                </a:tc>
                <a:tc>
                  <a:txBody>
                    <a:bodyPr/>
                    <a:lstStyle/>
                    <a:p>
                      <a:pPr marL="0" marR="0" algn="l">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Standard</a:t>
                      </a:r>
                      <a:r>
                        <a:rPr lang="en-US" sz="16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Case Management Issues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600" dirty="0" smtClean="0">
                          <a:effectLst/>
                          <a:latin typeface="+mj-lt"/>
                          <a:ea typeface="Calibri" panose="020F0502020204030204" pitchFamily="34" charset="0"/>
                          <a:cs typeface="Arial" panose="020B0604020202020204" pitchFamily="34" charset="0"/>
                        </a:rPr>
                        <a:t>Transactional</a:t>
                      </a:r>
                      <a:r>
                        <a:rPr lang="en-US" sz="1600" baseline="0" dirty="0" smtClean="0">
                          <a:effectLst/>
                          <a:latin typeface="+mj-lt"/>
                          <a:ea typeface="Calibri" panose="020F0502020204030204" pitchFamily="34" charset="0"/>
                          <a:cs typeface="Arial" panose="020B0604020202020204" pitchFamily="34" charset="0"/>
                        </a:rPr>
                        <a:t> </a:t>
                      </a:r>
                      <a:r>
                        <a:rPr lang="en-US" sz="1600" dirty="0" smtClean="0">
                          <a:effectLst/>
                          <a:latin typeface="+mj-lt"/>
                          <a:ea typeface="Calibri" panose="020F0502020204030204" pitchFamily="34" charset="0"/>
                          <a:cs typeface="Arial" panose="020B0604020202020204" pitchFamily="34" charset="0"/>
                        </a:rPr>
                        <a:t>Unit Initiators are responsible for opening STANDARD cases directly in Saleforce for transactions that they are initiating per the case management matrix. ESCALATED cases are to be elevated to the SSC per the On Behalf of Case Management Matrix.</a:t>
                      </a:r>
                      <a:endParaRPr lang="en-US" sz="1600" dirty="0">
                        <a:effectLst/>
                        <a:latin typeface="+mj-lt"/>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600" dirty="0" smtClean="0">
                          <a:solidFill>
                            <a:schemeClr val="tx1"/>
                          </a:solidFill>
                          <a:effectLst/>
                          <a:latin typeface="+mj-lt"/>
                          <a:ea typeface="Calibri" panose="020F0502020204030204" pitchFamily="34" charset="0"/>
                          <a:cs typeface="Times New Roman" panose="02020603050405020304" pitchFamily="18" charset="0"/>
                        </a:rPr>
                        <a: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73839322"/>
                  </a:ext>
                </a:extLst>
              </a:tr>
            </a:tbl>
          </a:graphicData>
        </a:graphic>
      </p:graphicFrame>
    </p:spTree>
    <p:extLst>
      <p:ext uri="{BB962C8B-B14F-4D97-AF65-F5344CB8AC3E}">
        <p14:creationId xmlns:p14="http://schemas.microsoft.com/office/powerpoint/2010/main" val="2232686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Contingent Worker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4770537"/>
          </a:xfrm>
          <a:prstGeom prst="rect">
            <a:avLst/>
          </a:prstGeom>
        </p:spPr>
        <p:txBody>
          <a:bodyPr wrap="square">
            <a:spAutoFit/>
          </a:bodyPr>
          <a:lstStyle/>
          <a:p>
            <a:pPr algn="ctr"/>
            <a:r>
              <a:rPr lang="en-US" sz="2400" b="1" u="sng" dirty="0">
                <a:solidFill>
                  <a:srgbClr val="329AF0"/>
                </a:solidFill>
                <a:latin typeface="Trade Gothic Next W01"/>
              </a:rPr>
              <a:t>Contingent </a:t>
            </a:r>
            <a:r>
              <a:rPr lang="en-US" sz="2400" b="1" u="sng" dirty="0" smtClean="0">
                <a:solidFill>
                  <a:srgbClr val="329AF0"/>
                </a:solidFill>
                <a:latin typeface="Trade Gothic Next W01"/>
              </a:rPr>
              <a:t>Worker:</a:t>
            </a:r>
            <a:r>
              <a:rPr lang="en-US" sz="2400" b="1" dirty="0">
                <a:solidFill>
                  <a:srgbClr val="329AF0"/>
                </a:solidFill>
                <a:latin typeface="Trade Gothic Next W01"/>
              </a:rPr>
              <a:t> </a:t>
            </a:r>
          </a:p>
          <a:p>
            <a:pPr algn="ctr">
              <a:buFont typeface="Arial" panose="020B0604020202020204" pitchFamily="34" charset="0"/>
              <a:buChar char="•"/>
            </a:pPr>
            <a:r>
              <a:rPr lang="en-US" sz="2000" b="1" dirty="0">
                <a:solidFill>
                  <a:srgbClr val="D6336C"/>
                </a:solidFill>
                <a:latin typeface="Trade Gothic Next W01"/>
                <a:hlinkClick r:id="rId4"/>
              </a:rPr>
              <a:t>Contingent Worker Template Transactions – Action Reason Codes and Descriptions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a:rPr>
              <a:t>Initiate Renew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a:rPr>
              <a:t>Initiate Renew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a:rPr>
              <a:t>Initiate Extend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a:rPr>
              <a:t>Initiate Extend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a:rPr>
              <a:t>Initiate Complete Contingent Worker Instance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a:rPr>
              <a:t>Initiate Add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1"/>
              </a:rPr>
              <a:t>Initiate Add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onboardingchecklist_fillable.pdf"/>
              </a:rPr>
              <a:t>CWR Onboarding Checklist</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3" tooltip="contingentworker_infographic.pdf"/>
              </a:rPr>
              <a:t>Contingent Worker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4" tooltip="ucr_to-be_process_design_cwr.docx"/>
              </a:rPr>
              <a:t>CWR Process </a:t>
            </a:r>
            <a:r>
              <a:rPr lang="en-US" sz="2000" b="1" dirty="0" smtClean="0">
                <a:solidFill>
                  <a:srgbClr val="D6336C"/>
                </a:solidFill>
                <a:latin typeface="Trade Gothic Next W01"/>
                <a:hlinkClick r:id="rId14" tooltip="ucr_to-be_process_design_cwr.docx"/>
              </a:rPr>
              <a:t>Workbook</a:t>
            </a:r>
            <a:endParaRPr lang="en-US" sz="2000" b="1" dirty="0" smtClean="0">
              <a:solidFill>
                <a:srgbClr val="D6336C"/>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4" tooltip="ucr_to-be_process_design_cwr.docx"/>
              </a:rPr>
              <a:t>CWR Process </a:t>
            </a:r>
            <a:r>
              <a:rPr lang="en-US" sz="2000" b="1" dirty="0" smtClean="0">
                <a:solidFill>
                  <a:srgbClr val="D6336C"/>
                </a:solidFill>
                <a:latin typeface="Trade Gothic Next W01"/>
                <a:hlinkClick r:id="rId14" tooltip="ucr_to-be_process_design_cwr.docx"/>
              </a:rPr>
              <a:t>Map</a:t>
            </a:r>
            <a:endParaRPr lang="en-US" sz="2000" b="1" dirty="0">
              <a:solidFill>
                <a:srgbClr val="595959"/>
              </a:solidFill>
              <a:latin typeface="Trade Gothic Next W01"/>
            </a:endParaRPr>
          </a:p>
          <a:p>
            <a:pPr algn="ctr">
              <a:buFont typeface="Arial" panose="020B0604020202020204" pitchFamily="34" charset="0"/>
              <a:buChar char="•"/>
            </a:pP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ndParaRPr>
          </a:p>
        </p:txBody>
      </p:sp>
    </p:spTree>
    <p:extLst>
      <p:ext uri="{BB962C8B-B14F-4D97-AF65-F5344CB8AC3E}">
        <p14:creationId xmlns:p14="http://schemas.microsoft.com/office/powerpoint/2010/main" val="3084900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32492" y="1120709"/>
            <a:ext cx="10901718" cy="532979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SSC’s </a:t>
            </a:r>
            <a:r>
              <a:rPr lang="en-US" sz="2000" dirty="0">
                <a:ea typeface="Calibri" panose="020F0502020204030204" pitchFamily="34" charset="0"/>
                <a:cs typeface="Times New Roman" panose="02020603050405020304" pitchFamily="18" charset="0"/>
              </a:rPr>
              <a:t>will continue to enter background check results in UCPath on the Security Clearance for both Phase 1 and Phase </a:t>
            </a:r>
            <a:r>
              <a:rPr lang="en-US" sz="2000" dirty="0" smtClean="0">
                <a:ea typeface="Calibri" panose="020F0502020204030204" pitchFamily="34" charset="0"/>
                <a:cs typeface="Times New Roman" panose="02020603050405020304" pitchFamily="18" charset="0"/>
              </a:rPr>
              <a:t>2.</a:t>
            </a:r>
          </a:p>
          <a:p>
            <a:pPr marL="285750" indent="-285750">
              <a:lnSpc>
                <a:spcPct val="107000"/>
              </a:lnSpc>
              <a:spcAft>
                <a:spcPts val="800"/>
              </a:spcAft>
              <a:buFont typeface="Arial" panose="020B0604020202020204" pitchFamily="34" charset="0"/>
              <a:buChar char="•"/>
              <a:defRPr/>
            </a:pPr>
            <a:endParaRPr lang="en-US" sz="500" dirty="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Times New Roman" panose="02020603050405020304" pitchFamily="18" charset="0"/>
                <a:cs typeface="Times New Roman" panose="02020603050405020304" pitchFamily="18" charset="0"/>
              </a:rPr>
              <a:t>CWR’s need to be entered into UCPath and ALSO go through the Net ID Affiliate process.  An enhancement that automatically generates a Net ID after a template is submitted in UCPath is pending.</a:t>
            </a:r>
          </a:p>
          <a:p>
            <a:pPr marL="285750" indent="-285750">
              <a:lnSpc>
                <a:spcPct val="107000"/>
              </a:lnSpc>
              <a:spcAft>
                <a:spcPts val="800"/>
              </a:spcAft>
              <a:buFont typeface="Arial" panose="020B0604020202020204" pitchFamily="34" charset="0"/>
              <a:buChar char="•"/>
              <a:defRPr/>
            </a:pPr>
            <a:endParaRPr lang="en-US" sz="1200" dirty="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Times New Roman" panose="02020603050405020304" pitchFamily="18" charset="0"/>
                <a:cs typeface="Times New Roman" panose="02020603050405020304" pitchFamily="18" charset="0"/>
              </a:rPr>
              <a:t>Transactional </a:t>
            </a:r>
            <a:r>
              <a:rPr lang="en-US" sz="2000" dirty="0">
                <a:ea typeface="Times New Roman" panose="02020603050405020304" pitchFamily="18" charset="0"/>
                <a:cs typeface="Times New Roman" panose="02020603050405020304" pitchFamily="18" charset="0"/>
              </a:rPr>
              <a:t>Unit will attach </a:t>
            </a:r>
            <a:r>
              <a:rPr lang="en-US" sz="2000" dirty="0">
                <a:ea typeface="Calibri" panose="020F0502020204030204" pitchFamily="34" charset="0"/>
                <a:cs typeface="Calibri" panose="020F0502020204030204" pitchFamily="34" charset="0"/>
              </a:rPr>
              <a:t>the Personal Data Form and Appointment Letter to </a:t>
            </a:r>
            <a:r>
              <a:rPr lang="en-US" sz="2000" dirty="0" smtClean="0">
                <a:ea typeface="Calibri" panose="020F0502020204030204" pitchFamily="34" charset="0"/>
                <a:cs typeface="Calibri" panose="020F0502020204030204" pitchFamily="34" charset="0"/>
              </a:rPr>
              <a:t>TBH.</a:t>
            </a:r>
            <a:endParaRPr lang="en-US" sz="20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endParaRPr lang="en-US" sz="36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CWR’s do not need to sign the Oath. </a:t>
            </a:r>
          </a:p>
          <a:p>
            <a:pPr marL="285750" indent="-285750">
              <a:lnSpc>
                <a:spcPct val="107000"/>
              </a:lnSpc>
              <a:spcAft>
                <a:spcPts val="800"/>
              </a:spcAft>
              <a:buFont typeface="Arial" panose="020B0604020202020204" pitchFamily="34" charset="0"/>
              <a:buChar char="•"/>
              <a:defRPr/>
            </a:pPr>
            <a:endParaRPr lang="en-US" sz="30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You </a:t>
            </a:r>
            <a:r>
              <a:rPr lang="en-US" sz="2000" dirty="0">
                <a:ea typeface="Calibri" panose="020F0502020204030204" pitchFamily="34" charset="0"/>
                <a:cs typeface="Times New Roman" panose="02020603050405020304" pitchFamily="18" charset="0"/>
              </a:rPr>
              <a:t>can clone a transaction that has been denied or cancelled in the Smart HR Template. </a:t>
            </a:r>
          </a:p>
          <a:p>
            <a:pPr marL="285750" indent="-285750">
              <a:lnSpc>
                <a:spcPct val="107000"/>
              </a:lnSpc>
              <a:spcAft>
                <a:spcPts val="800"/>
              </a:spcAft>
              <a:buFont typeface="Arial" panose="020B0604020202020204" pitchFamily="34" charset="0"/>
              <a:buChar char="•"/>
              <a:defRPr/>
            </a:pPr>
            <a:endParaRPr lang="en-US"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2974" y="970442"/>
            <a:ext cx="1042416" cy="1042416"/>
          </a:xfrm>
          <a:prstGeom prst="rect">
            <a:avLst/>
          </a:prstGeom>
        </p:spPr>
      </p:pic>
      <p:pic>
        <p:nvPicPr>
          <p:cNvPr id="7" name="Picture 6"/>
          <p:cNvPicPr>
            <a:picLocks noChangeAspect="1"/>
          </p:cNvPicPr>
          <p:nvPr/>
        </p:nvPicPr>
        <p:blipFill>
          <a:blip r:embed="rId4"/>
          <a:stretch>
            <a:fillRect/>
          </a:stretch>
        </p:blipFill>
        <p:spPr>
          <a:xfrm>
            <a:off x="352974" y="2042086"/>
            <a:ext cx="1042506" cy="1042506"/>
          </a:xfrm>
          <a:prstGeom prst="rect">
            <a:avLst/>
          </a:prstGeom>
        </p:spPr>
      </p:pic>
      <p:pic>
        <p:nvPicPr>
          <p:cNvPr id="8" name="Picture 7"/>
          <p:cNvPicPr>
            <a:picLocks noChangeAspect="1"/>
          </p:cNvPicPr>
          <p:nvPr/>
        </p:nvPicPr>
        <p:blipFill>
          <a:blip r:embed="rId4"/>
          <a:stretch>
            <a:fillRect/>
          </a:stretch>
        </p:blipFill>
        <p:spPr>
          <a:xfrm>
            <a:off x="352974" y="3113820"/>
            <a:ext cx="1042506" cy="1042506"/>
          </a:xfrm>
          <a:prstGeom prst="rect">
            <a:avLst/>
          </a:prstGeom>
        </p:spPr>
      </p:pic>
      <p:pic>
        <p:nvPicPr>
          <p:cNvPr id="9" name="Picture 8"/>
          <p:cNvPicPr>
            <a:picLocks noChangeAspect="1"/>
          </p:cNvPicPr>
          <p:nvPr/>
        </p:nvPicPr>
        <p:blipFill>
          <a:blip r:embed="rId4"/>
          <a:stretch>
            <a:fillRect/>
          </a:stretch>
        </p:blipFill>
        <p:spPr>
          <a:xfrm>
            <a:off x="352974" y="4185554"/>
            <a:ext cx="1042506" cy="1042506"/>
          </a:xfrm>
          <a:prstGeom prst="rect">
            <a:avLst/>
          </a:prstGeom>
          <a:ln>
            <a:solidFill>
              <a:schemeClr val="bg1"/>
            </a:solidFill>
          </a:ln>
        </p:spPr>
      </p:pic>
      <p:pic>
        <p:nvPicPr>
          <p:cNvPr id="11" name="Picture 10"/>
          <p:cNvPicPr>
            <a:picLocks noChangeAspect="1"/>
          </p:cNvPicPr>
          <p:nvPr/>
        </p:nvPicPr>
        <p:blipFill>
          <a:blip r:embed="rId4"/>
          <a:stretch>
            <a:fillRect/>
          </a:stretch>
        </p:blipFill>
        <p:spPr>
          <a:xfrm>
            <a:off x="352974" y="5257289"/>
            <a:ext cx="1042506" cy="1042506"/>
          </a:xfrm>
          <a:prstGeom prst="rect">
            <a:avLst/>
          </a:prstGeom>
        </p:spPr>
      </p:pic>
    </p:spTree>
    <p:extLst>
      <p:ext uri="{BB962C8B-B14F-4D97-AF65-F5344CB8AC3E}">
        <p14:creationId xmlns:p14="http://schemas.microsoft.com/office/powerpoint/2010/main" val="1856991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Personal</a:t>
            </a:r>
            <a:r>
              <a:rPr kumimoji="0" lang="en-US" sz="7200" b="1" i="0" u="none" strike="noStrike" kern="1200" cap="none" spc="0" normalizeH="0" noProof="0" dirty="0" smtClean="0">
                <a:ln>
                  <a:noFill/>
                </a:ln>
                <a:solidFill>
                  <a:srgbClr val="F1AB00"/>
                </a:solidFill>
                <a:effectLst/>
                <a:uLnTx/>
                <a:uFillTx/>
                <a:latin typeface="Arial"/>
                <a:ea typeface="+mn-ea"/>
                <a:cs typeface="+mn-cs"/>
              </a:rPr>
              <a:t> Data Changes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104056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09700" y="1052052"/>
            <a:ext cx="9759745" cy="70788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mn-cs"/>
              </a:rPr>
              <a:t>Personal Data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is </a:t>
            </a:r>
            <a:r>
              <a:rPr kumimoji="0" lang="en-US" sz="2000" b="0" i="0" u="none" strike="noStrike" kern="1200" cap="none" spc="0" normalizeH="0" baseline="0" noProof="0" dirty="0">
                <a:ln>
                  <a:noFill/>
                </a:ln>
                <a:solidFill>
                  <a:prstClr val="black"/>
                </a:solidFill>
                <a:effectLst/>
                <a:uLnTx/>
                <a:uFillTx/>
                <a:latin typeface="Arial"/>
                <a:ea typeface="+mn-ea"/>
                <a:cs typeface="+mn-cs"/>
              </a:rPr>
              <a:t>information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that </a:t>
            </a:r>
            <a:r>
              <a:rPr kumimoji="0" lang="en-US" sz="2000" b="0" i="0" u="none" strike="noStrike" kern="1200" cap="none" spc="0" normalizeH="0" baseline="0" noProof="0" dirty="0">
                <a:ln>
                  <a:noFill/>
                </a:ln>
                <a:solidFill>
                  <a:prstClr val="black"/>
                </a:solidFill>
                <a:effectLst/>
                <a:uLnTx/>
                <a:uFillTx/>
                <a:latin typeface="Arial"/>
                <a:ea typeface="+mn-ea"/>
                <a:cs typeface="+mn-cs"/>
              </a:rPr>
              <a:t>is unique to each employee.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For example: </a:t>
            </a:r>
            <a:r>
              <a:rPr kumimoji="0" lang="en-US" sz="2000" b="0" i="0" u="none" strike="noStrike" kern="1200" cap="none" spc="0" normalizeH="0" baseline="0" noProof="0" dirty="0">
                <a:ln>
                  <a:noFill/>
                </a:ln>
                <a:solidFill>
                  <a:prstClr val="black"/>
                </a:solidFill>
                <a:effectLst/>
                <a:uLnTx/>
                <a:uFillTx/>
                <a:latin typeface="Arial"/>
                <a:ea typeface="+mn-ea"/>
                <a:cs typeface="+mn-cs"/>
              </a:rPr>
              <a:t>your name, personal email address, education credentials, and contact information.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79170"/>
            <a:ext cx="914324" cy="914324"/>
          </a:xfrm>
          <a:prstGeom prst="rect">
            <a:avLst/>
          </a:prstGeom>
        </p:spPr>
      </p:pic>
    </p:spTree>
    <p:extLst>
      <p:ext uri="{BB962C8B-B14F-4D97-AF65-F5344CB8AC3E}">
        <p14:creationId xmlns:p14="http://schemas.microsoft.com/office/powerpoint/2010/main" val="27305260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726" y="296594"/>
            <a:ext cx="10641051" cy="685800"/>
          </a:xfrm>
        </p:spPr>
        <p:txBody>
          <a:bodyPr/>
          <a:lstStyle/>
          <a:p>
            <a:r>
              <a:rPr lang="en-US" dirty="0" smtClean="0">
                <a:solidFill>
                  <a:schemeClr val="accent5"/>
                </a:solidFill>
              </a:rPr>
              <a:t>PERSONAL DATA CHANGES ROADMAP</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1290637" y="1119187"/>
            <a:ext cx="8692075" cy="4572000"/>
          </a:xfrm>
          <a:prstGeom prst="rect">
            <a:avLst/>
          </a:prstGeom>
        </p:spPr>
      </p:pic>
    </p:spTree>
    <p:extLst>
      <p:ext uri="{BB962C8B-B14F-4D97-AF65-F5344CB8AC3E}">
        <p14:creationId xmlns:p14="http://schemas.microsoft.com/office/powerpoint/2010/main" val="742193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1761985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333606" y="1016001"/>
          <a:ext cx="11532573" cy="4680606"/>
        </p:xfrm>
        <a:graphic>
          <a:graphicData uri="http://schemas.openxmlformats.org/drawingml/2006/table">
            <a:tbl>
              <a:tblPr firstRow="1" firstCol="1" bandRow="1">
                <a:tableStyleId>{5C22544A-7EE6-4342-B048-85BDC9FD1C3A}</a:tableStyleId>
              </a:tblPr>
              <a:tblGrid>
                <a:gridCol w="1347195">
                  <a:extLst>
                    <a:ext uri="{9D8B030D-6E8A-4147-A177-3AD203B41FA5}">
                      <a16:colId xmlns:a16="http://schemas.microsoft.com/office/drawing/2014/main" val="1480886217"/>
                    </a:ext>
                  </a:extLst>
                </a:gridCol>
                <a:gridCol w="2723996">
                  <a:extLst>
                    <a:ext uri="{9D8B030D-6E8A-4147-A177-3AD203B41FA5}">
                      <a16:colId xmlns:a16="http://schemas.microsoft.com/office/drawing/2014/main" val="2537990688"/>
                    </a:ext>
                  </a:extLst>
                </a:gridCol>
                <a:gridCol w="3079300">
                  <a:extLst>
                    <a:ext uri="{9D8B030D-6E8A-4147-A177-3AD203B41FA5}">
                      <a16:colId xmlns:a16="http://schemas.microsoft.com/office/drawing/2014/main" val="989405220"/>
                    </a:ext>
                  </a:extLst>
                </a:gridCol>
                <a:gridCol w="2635825">
                  <a:extLst>
                    <a:ext uri="{9D8B030D-6E8A-4147-A177-3AD203B41FA5}">
                      <a16:colId xmlns:a16="http://schemas.microsoft.com/office/drawing/2014/main" val="2659706505"/>
                    </a:ext>
                  </a:extLst>
                </a:gridCol>
                <a:gridCol w="1746257">
                  <a:extLst>
                    <a:ext uri="{9D8B030D-6E8A-4147-A177-3AD203B41FA5}">
                      <a16:colId xmlns:a16="http://schemas.microsoft.com/office/drawing/2014/main" val="3804761555"/>
                    </a:ext>
                  </a:extLst>
                </a:gridCol>
              </a:tblGrid>
              <a:tr h="455255">
                <a:tc>
                  <a:txBody>
                    <a:bodyPr/>
                    <a:lstStyle/>
                    <a:p>
                      <a:pPr algn="ctr" rtl="0" fontAlgn="ctr"/>
                      <a:r>
                        <a:rPr lang="en-US" sz="2000" u="none" strike="noStrike" dirty="0">
                          <a:effectLst/>
                        </a:rPr>
                        <a:t>Process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Employee Updates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Transactional Unit</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SSC</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UCPath</a:t>
                      </a:r>
                      <a:endParaRPr lang="en-US" sz="2000" b="1" i="0" u="none" strike="noStrike" dirty="0">
                        <a:solidFill>
                          <a:srgbClr val="FFFFFF"/>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132391634"/>
                  </a:ext>
                </a:extLst>
              </a:tr>
              <a:tr h="2253155">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Employee Updates Information: Email address (personal), Emergency contact, Home and mailing addresses, Disclosure of information, Phone number (personal)</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buClr>
                          <a:srgbClr val="000000"/>
                        </a:buClr>
                        <a:buSzPts val="1100"/>
                        <a:buFont typeface="+mj-lt"/>
                        <a:buNone/>
                      </a:pPr>
                      <a:r>
                        <a:rPr lang="en-US" sz="1600" b="0" i="0" u="none" strike="noStrike" dirty="0" smtClean="0">
                          <a:solidFill>
                            <a:srgbClr val="000000"/>
                          </a:solidFill>
                          <a:effectLst/>
                          <a:latin typeface="+mj-lt"/>
                        </a:rPr>
                        <a:t>------</a:t>
                      </a:r>
                      <a:endParaRPr lang="en-US" sz="1600" b="0" i="0" u="none" strike="noStrike" dirty="0">
                        <a:solidFill>
                          <a:srgbClr val="000000"/>
                        </a:solidFill>
                        <a:effectLst/>
                        <a:latin typeface="+mj-lt"/>
                      </a:endParaRPr>
                    </a:p>
                  </a:txBody>
                  <a:tcPr marL="200025" marR="4763" marT="4763" marB="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1702427763"/>
                  </a:ext>
                </a:extLst>
              </a:tr>
              <a:tr h="1972196">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Employee Updates: Education Degree/Highest Degree Achieved, Licensure/Certification, Legal Name (verified through SSNVS)</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buClr>
                          <a:srgbClr val="000000"/>
                        </a:buClr>
                        <a:buSzPts val="1100"/>
                        <a:buFont typeface="+mj-lt"/>
                        <a:buNone/>
                      </a:pPr>
                      <a:r>
                        <a:rPr lang="en-US" sz="1600" b="0" i="0" u="none" strike="noStrike" dirty="0" smtClean="0">
                          <a:solidFill>
                            <a:srgbClr val="000000"/>
                          </a:solidFill>
                          <a:effectLst/>
                          <a:latin typeface="+mj-lt"/>
                        </a:rPr>
                        <a:t>------</a:t>
                      </a:r>
                      <a:endParaRPr lang="en-US" sz="1600" b="0" i="0" u="none" strike="noStrike" dirty="0">
                        <a:solidFill>
                          <a:srgbClr val="000000"/>
                        </a:solidFill>
                        <a:effectLst/>
                        <a:latin typeface="+mj-lt"/>
                      </a:endParaRPr>
                    </a:p>
                  </a:txBody>
                  <a:tcPr marL="200025" marR="4763" marT="4763" marB="0"/>
                </a:tc>
                <a:tc>
                  <a:txBody>
                    <a:bodyPr/>
                    <a:lstStyle/>
                    <a:p>
                      <a:pPr algn="l" rtl="0" fontAlgn="ctr"/>
                      <a:r>
                        <a:rPr lang="en-US" sz="1600" u="none" strike="noStrike" dirty="0">
                          <a:effectLst/>
                        </a:rPr>
                        <a:t>Validation and approval for Education Degree/Highest Degree Achieved, and </a:t>
                      </a:r>
                      <a:r>
                        <a:rPr lang="en-US" sz="1600" u="none" strike="noStrike" dirty="0" smtClean="0">
                          <a:effectLst/>
                        </a:rPr>
                        <a:t>Licensure/Certification</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Legal Name change is verified through SSNVS </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178640381"/>
                  </a:ext>
                </a:extLst>
              </a:tr>
            </a:tbl>
          </a:graphicData>
        </a:graphic>
      </p:graphicFrame>
      <p:sp>
        <p:nvSpPr>
          <p:cNvPr id="6"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sp>
        <p:nvSpPr>
          <p:cNvPr id="2" name="TextBox 1"/>
          <p:cNvSpPr txBox="1"/>
          <p:nvPr/>
        </p:nvSpPr>
        <p:spPr>
          <a:xfrm>
            <a:off x="333606" y="6329082"/>
            <a:ext cx="6537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The Central Offices have no responsibilities in this process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2393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65198" y="1252286"/>
            <a:ext cx="8425028" cy="388664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INTRO TO PEOPLESOFT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149052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333605" y="952938"/>
          <a:ext cx="11501043" cy="4670095"/>
        </p:xfrm>
        <a:graphic>
          <a:graphicData uri="http://schemas.openxmlformats.org/drawingml/2006/table">
            <a:tbl>
              <a:tblPr firstRow="1" firstCol="1" bandRow="1">
                <a:tableStyleId>{5C22544A-7EE6-4342-B048-85BDC9FD1C3A}</a:tableStyleId>
              </a:tblPr>
              <a:tblGrid>
                <a:gridCol w="1343512">
                  <a:extLst>
                    <a:ext uri="{9D8B030D-6E8A-4147-A177-3AD203B41FA5}">
                      <a16:colId xmlns:a16="http://schemas.microsoft.com/office/drawing/2014/main" val="1480886217"/>
                    </a:ext>
                  </a:extLst>
                </a:gridCol>
                <a:gridCol w="2716548">
                  <a:extLst>
                    <a:ext uri="{9D8B030D-6E8A-4147-A177-3AD203B41FA5}">
                      <a16:colId xmlns:a16="http://schemas.microsoft.com/office/drawing/2014/main" val="2537990688"/>
                    </a:ext>
                  </a:extLst>
                </a:gridCol>
                <a:gridCol w="3070882">
                  <a:extLst>
                    <a:ext uri="{9D8B030D-6E8A-4147-A177-3AD203B41FA5}">
                      <a16:colId xmlns:a16="http://schemas.microsoft.com/office/drawing/2014/main" val="989405220"/>
                    </a:ext>
                  </a:extLst>
                </a:gridCol>
                <a:gridCol w="2628618">
                  <a:extLst>
                    <a:ext uri="{9D8B030D-6E8A-4147-A177-3AD203B41FA5}">
                      <a16:colId xmlns:a16="http://schemas.microsoft.com/office/drawing/2014/main" val="2659706505"/>
                    </a:ext>
                  </a:extLst>
                </a:gridCol>
                <a:gridCol w="1741483">
                  <a:extLst>
                    <a:ext uri="{9D8B030D-6E8A-4147-A177-3AD203B41FA5}">
                      <a16:colId xmlns:a16="http://schemas.microsoft.com/office/drawing/2014/main" val="3804761555"/>
                    </a:ext>
                  </a:extLst>
                </a:gridCol>
              </a:tblGrid>
              <a:tr h="454233">
                <a:tc>
                  <a:txBody>
                    <a:bodyPr/>
                    <a:lstStyle/>
                    <a:p>
                      <a:pPr algn="ctr" rtl="0" fontAlgn="ctr"/>
                      <a:r>
                        <a:rPr lang="en-US" sz="2000" u="none" strike="noStrike" dirty="0">
                          <a:effectLst/>
                        </a:rPr>
                        <a:t>Process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Employee Updates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Transactional Unit</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SSC</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UCPath</a:t>
                      </a:r>
                      <a:endParaRPr lang="en-US" sz="2000" b="1" i="0" u="none" strike="noStrike" dirty="0">
                        <a:solidFill>
                          <a:srgbClr val="FFFFFF"/>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132391634"/>
                  </a:ext>
                </a:extLst>
              </a:tr>
              <a:tr h="1967767">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Provides information to </a:t>
                      </a:r>
                      <a:endParaRPr lang="en-US" sz="1600" u="none" strike="noStrike" dirty="0" smtClean="0">
                        <a:effectLst/>
                      </a:endParaRPr>
                    </a:p>
                    <a:p>
                      <a:pPr algn="l" rtl="0" fontAlgn="ctr"/>
                      <a:r>
                        <a:rPr lang="en-US" sz="1600" u="none" strike="noStrike" dirty="0" smtClean="0">
                          <a:effectLst/>
                        </a:rPr>
                        <a:t>transactional </a:t>
                      </a:r>
                      <a:r>
                        <a:rPr lang="en-US" sz="1600" u="none" strike="noStrike" dirty="0">
                          <a:effectLst/>
                        </a:rPr>
                        <a:t>unit</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Transactional Updates Information: Email address (personal), Emergency contact, Home and mailing addresses, Disclosure of information, Phone number (personal)</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SSCs review, approve, or deny via </a:t>
                      </a:r>
                      <a:r>
                        <a:rPr lang="en-US" sz="1600" u="none" strike="noStrike" dirty="0" smtClean="0">
                          <a:effectLst/>
                        </a:rPr>
                        <a:t>AWE </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2250693756"/>
                  </a:ext>
                </a:extLst>
              </a:tr>
              <a:tr h="2248095">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Provides information to </a:t>
                      </a:r>
                      <a:endParaRPr lang="en-US" sz="1600" u="none" strike="noStrike" dirty="0" smtClean="0">
                        <a:effectLst/>
                      </a:endParaRPr>
                    </a:p>
                    <a:p>
                      <a:pPr algn="l" rtl="0" fontAlgn="ctr"/>
                      <a:r>
                        <a:rPr lang="en-US" sz="1600" u="none" strike="noStrike" dirty="0" smtClean="0">
                          <a:effectLst/>
                        </a:rPr>
                        <a:t>transactional </a:t>
                      </a:r>
                      <a:r>
                        <a:rPr lang="en-US" sz="1600" u="none" strike="noStrike" dirty="0">
                          <a:effectLst/>
                        </a:rPr>
                        <a:t>unit</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Transactional Updates Information: Education Degree/Highest Degree Achieved, Licensure/Certification, Legal Name (verified through SSNVS)</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Validation and approval for Education Degree/Highest Degree Achieved, and </a:t>
                      </a:r>
                      <a:r>
                        <a:rPr lang="en-US" sz="1600" u="none" strike="noStrike" dirty="0" smtClean="0">
                          <a:effectLst/>
                        </a:rPr>
                        <a:t>Licensure/Certification</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Legal Name change is verified through SSNVS </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2371774057"/>
                  </a:ext>
                </a:extLst>
              </a:tr>
            </a:tbl>
          </a:graphicData>
        </a:graphic>
      </p:graphicFrame>
      <p:sp>
        <p:nvSpPr>
          <p:cNvPr id="6" name="Title 1"/>
          <p:cNvSpPr>
            <a:spLocks noGrp="1"/>
          </p:cNvSpPr>
          <p:nvPr>
            <p:ph type="title"/>
          </p:nvPr>
        </p:nvSpPr>
        <p:spPr>
          <a:xfrm>
            <a:off x="155641" y="165371"/>
            <a:ext cx="10641051" cy="685800"/>
          </a:xfrm>
        </p:spPr>
        <p:txBody>
          <a:bodyPr/>
          <a:lstStyle/>
          <a:p>
            <a:r>
              <a:rPr lang="en-US" dirty="0" smtClean="0">
                <a:solidFill>
                  <a:schemeClr val="accent5"/>
                </a:solidFill>
              </a:rPr>
              <a:t>HANDOFF MATRIX </a:t>
            </a:r>
            <a:endParaRPr lang="en-US" dirty="0">
              <a:solidFill>
                <a:schemeClr val="accent5"/>
              </a:solidFill>
            </a:endParaRPr>
          </a:p>
        </p:txBody>
      </p:sp>
      <p:sp>
        <p:nvSpPr>
          <p:cNvPr id="4" name="TextBox 3"/>
          <p:cNvSpPr txBox="1"/>
          <p:nvPr/>
        </p:nvSpPr>
        <p:spPr>
          <a:xfrm>
            <a:off x="333606" y="6329082"/>
            <a:ext cx="6537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The Central Offices have no responsibilities in this process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22366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726" y="296594"/>
            <a:ext cx="10641051" cy="685800"/>
          </a:xfrm>
        </p:spPr>
        <p:txBody>
          <a:bodyPr/>
          <a:lstStyle/>
          <a:p>
            <a:r>
              <a:rPr lang="en-US" dirty="0" smtClean="0">
                <a:solidFill>
                  <a:schemeClr val="accent5"/>
                </a:solidFill>
              </a:rPr>
              <a:t>POLICY IMPLICATIONS </a:t>
            </a:r>
            <a:endParaRPr lang="en-US" dirty="0">
              <a:solidFill>
                <a:schemeClr val="accent5"/>
              </a:solidFill>
            </a:endParaRPr>
          </a:p>
        </p:txBody>
      </p:sp>
      <p:sp>
        <p:nvSpPr>
          <p:cNvPr id="3" name="Rectangle 2"/>
          <p:cNvSpPr/>
          <p:nvPr/>
        </p:nvSpPr>
        <p:spPr>
          <a:xfrm>
            <a:off x="480060" y="982394"/>
            <a:ext cx="10422402" cy="2548326"/>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ü"/>
              <a:defRPr/>
            </a:pPr>
            <a:r>
              <a:rPr lang="en-US" sz="2000" dirty="0" smtClean="0"/>
              <a:t>To ensure accuracy with the employee’s legal name, </a:t>
            </a:r>
            <a:r>
              <a:rPr lang="en-US" sz="2000" dirty="0"/>
              <a:t>UCPC runs proposed changed legal name through SSNVS and only makes the personal data change if there is a match. If no match, UCPC notifies employee that change was rejected. </a:t>
            </a:r>
            <a:endParaRPr lang="en-US" sz="2000" dirty="0" smtClean="0"/>
          </a:p>
          <a:p>
            <a:pPr marL="342900" lvl="0" indent="-342900">
              <a:lnSpc>
                <a:spcPct val="107000"/>
              </a:lnSpc>
              <a:spcAft>
                <a:spcPts val="800"/>
              </a:spcAft>
              <a:buFont typeface="Wingdings" panose="05000000000000000000" pitchFamily="2" charset="2"/>
              <a:buChar char="ü"/>
              <a:defRPr/>
            </a:pPr>
            <a:r>
              <a:rPr lang="en-US" sz="2000" dirty="0"/>
              <a:t>Gender Identity &amp; Sexual </a:t>
            </a:r>
            <a:r>
              <a:rPr lang="en-US" sz="2000" dirty="0" smtClean="0"/>
              <a:t>Orientation can be updated by the employee </a:t>
            </a:r>
            <a:r>
              <a:rPr lang="en-US" sz="2000" dirty="0"/>
              <a:t>in Employee </a:t>
            </a:r>
            <a:r>
              <a:rPr lang="en-US" sz="2000" dirty="0" smtClean="0"/>
              <a:t>Self-service </a:t>
            </a:r>
            <a:r>
              <a:rPr lang="en-US" sz="2000" dirty="0"/>
              <a:t>(ESS); </a:t>
            </a:r>
            <a:r>
              <a:rPr lang="en-US" sz="2000" dirty="0" smtClean="0"/>
              <a:t>however, changes to </a:t>
            </a:r>
            <a:r>
              <a:rPr lang="en-US" sz="2000" dirty="0"/>
              <a:t>gender require a valid government issued ID that indicates gender should be submitted with request or verified via SSNVS. </a:t>
            </a:r>
            <a:endParaRPr lang="en-US" sz="2000" dirty="0" smtClean="0"/>
          </a:p>
          <a:p>
            <a:pPr marL="285750" lvl="0" indent="-285750">
              <a:lnSpc>
                <a:spcPct val="107000"/>
              </a:lnSpc>
              <a:spcAft>
                <a:spcPts val="800"/>
              </a:spcAft>
              <a:buFont typeface="Wingdings" panose="05000000000000000000" pitchFamily="2" charset="2"/>
              <a:buChar char="ü"/>
              <a:defRPr/>
            </a:pPr>
            <a:endParaRPr lang="en-US" dirty="0" smtClean="0"/>
          </a:p>
        </p:txBody>
      </p:sp>
    </p:spTree>
    <p:extLst>
      <p:ext uri="{BB962C8B-B14F-4D97-AF65-F5344CB8AC3E}">
        <p14:creationId xmlns:p14="http://schemas.microsoft.com/office/powerpoint/2010/main" val="423145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Personal Data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847207"/>
          </a:xfrm>
          <a:prstGeom prst="rect">
            <a:avLst/>
          </a:prstGeom>
        </p:spPr>
        <p:txBody>
          <a:bodyPr wrap="square">
            <a:spAutoFit/>
          </a:bodyPr>
          <a:lstStyle/>
          <a:p>
            <a:pPr algn="ctr"/>
            <a:r>
              <a:rPr lang="en-US" sz="2400" b="1" u="sng" dirty="0">
                <a:solidFill>
                  <a:srgbClr val="329AF0"/>
                </a:solidFill>
                <a:latin typeface="Trade Gothic Next W01"/>
              </a:rPr>
              <a:t>Personal Data </a:t>
            </a:r>
            <a:r>
              <a:rPr lang="en-US" sz="2400" b="1" u="sng" dirty="0" smtClean="0">
                <a:solidFill>
                  <a:srgbClr val="329AF0"/>
                </a:solidFill>
                <a:latin typeface="Trade Gothic Next W01"/>
              </a:rPr>
              <a:t>Change:</a:t>
            </a:r>
            <a:endParaRPr lang="en-US" sz="2400" b="1" u="sng" dirty="0">
              <a:solidFill>
                <a:srgbClr val="329AF0"/>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4" tooltip="Personal Date Changes Matrix"/>
              </a:rPr>
              <a:t>Personal Date Changes Matrix</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a:rPr>
              <a:t>Personal Data Change Template Transactions – Action Reason Codes and Descriptions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a:rPr>
              <a:t>Initiate Personal Data Change Template Transaction (Staff/Acad)</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a:rPr>
              <a:t>Update Personal Information – Security Clearance</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a:rPr>
              <a:t>Update Personal Information – Additional Names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a:rPr>
              <a:t>Update Personal Information – Emergency Contacts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View Personal Information"/>
              </a:rPr>
              <a:t>View Personal Information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1" tooltip="personaldata_infographic.pdf"/>
              </a:rPr>
              <a:t>Personal Data Change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ucr_to-be_process_-_person_data_change_final_signed.pdf"/>
              </a:rPr>
              <a:t>Personal Data Change Process Workbook</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ucr_to-be_process_-_person_data_change_final_signed.pdf"/>
              </a:rPr>
              <a:t>Personal Data Change Process </a:t>
            </a:r>
            <a:r>
              <a:rPr lang="en-US" sz="2000" b="1" dirty="0" smtClean="0">
                <a:solidFill>
                  <a:srgbClr val="D6336C"/>
                </a:solidFill>
                <a:latin typeface="Trade Gothic Next W01"/>
                <a:hlinkClick r:id="rId12" tooltip="ucr_to-be_process_-_person_data_change_final_signed.pdf"/>
              </a:rPr>
              <a:t>Map</a:t>
            </a: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953537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50076" y="1177397"/>
            <a:ext cx="10901718" cy="400109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sz="2000" dirty="0" smtClean="0">
                <a:solidFill>
                  <a:prstClr val="black"/>
                </a:solidFill>
              </a:rPr>
              <a:t>Employees </a:t>
            </a:r>
            <a:r>
              <a:rPr lang="en-US" sz="2000" dirty="0">
                <a:solidFill>
                  <a:prstClr val="black"/>
                </a:solidFill>
              </a:rPr>
              <a:t>can make most updates to their personal data directly in UCPath and are </a:t>
            </a:r>
            <a:r>
              <a:rPr lang="en-US" sz="2000" dirty="0" smtClean="0">
                <a:solidFill>
                  <a:prstClr val="black"/>
                </a:solidFill>
              </a:rPr>
              <a:t>  written </a:t>
            </a:r>
            <a:r>
              <a:rPr lang="en-US" sz="2000" dirty="0">
                <a:solidFill>
                  <a:prstClr val="black"/>
                </a:solidFill>
              </a:rPr>
              <a:t>directly to the database. </a:t>
            </a:r>
          </a:p>
          <a:p>
            <a:pPr marL="285750" indent="-285750">
              <a:lnSpc>
                <a:spcPct val="107000"/>
              </a:lnSpc>
              <a:spcAft>
                <a:spcPts val="800"/>
              </a:spcAft>
              <a:buFont typeface="Arial" panose="020B0604020202020204" pitchFamily="34" charset="0"/>
              <a:buChar char="•"/>
              <a:defRPr/>
            </a:pPr>
            <a:endParaRPr lang="en-US" dirty="0" smtClean="0">
              <a:solidFill>
                <a:prstClr val="black"/>
              </a:solidFill>
            </a:endParaRPr>
          </a:p>
          <a:p>
            <a:pPr marL="285750" indent="-285750">
              <a:lnSpc>
                <a:spcPct val="107000"/>
              </a:lnSpc>
              <a:spcAft>
                <a:spcPts val="800"/>
              </a:spcAft>
              <a:buFont typeface="Arial" panose="020B0604020202020204" pitchFamily="34" charset="0"/>
              <a:buChar char="•"/>
              <a:defRPr/>
            </a:pPr>
            <a:r>
              <a:rPr lang="en-US" sz="2000" dirty="0" smtClean="0">
                <a:solidFill>
                  <a:prstClr val="black"/>
                </a:solidFill>
              </a:rPr>
              <a:t>Documentation </a:t>
            </a:r>
            <a:r>
              <a:rPr lang="en-US" sz="2000" dirty="0">
                <a:solidFill>
                  <a:prstClr val="black"/>
                </a:solidFill>
              </a:rPr>
              <a:t>is required when updating Education Degree/Highest Degree Achieved, Licensure/Certification, Legal Name or Gender. </a:t>
            </a:r>
            <a:endParaRPr lang="en-US" sz="2000" dirty="0" smtClean="0">
              <a:solidFill>
                <a:prstClr val="black"/>
              </a:solidFill>
            </a:endParaRPr>
          </a:p>
          <a:p>
            <a:pPr marL="285750" indent="-285750">
              <a:lnSpc>
                <a:spcPct val="107000"/>
              </a:lnSpc>
              <a:spcAft>
                <a:spcPts val="800"/>
              </a:spcAft>
              <a:buFont typeface="Arial" panose="020B0604020202020204" pitchFamily="34" charset="0"/>
              <a:buChar char="•"/>
              <a:defRPr/>
            </a:pPr>
            <a:endParaRPr lang="en-US" dirty="0" smtClean="0"/>
          </a:p>
          <a:p>
            <a:pPr marL="285750" indent="-285750">
              <a:lnSpc>
                <a:spcPct val="107000"/>
              </a:lnSpc>
              <a:spcAft>
                <a:spcPts val="800"/>
              </a:spcAft>
              <a:buFont typeface="Arial" panose="020B0604020202020204" pitchFamily="34" charset="0"/>
              <a:buChar char="•"/>
              <a:defRPr/>
            </a:pPr>
            <a:r>
              <a:rPr lang="en-US" sz="2000" dirty="0" smtClean="0"/>
              <a:t>Changes </a:t>
            </a:r>
            <a:r>
              <a:rPr lang="en-US" sz="2000" dirty="0"/>
              <a:t>requiring documentation is will not be written to the database until change is </a:t>
            </a:r>
            <a:r>
              <a:rPr lang="en-US" sz="2000" dirty="0" smtClean="0"/>
              <a:t>verified.</a:t>
            </a:r>
          </a:p>
          <a:p>
            <a:pPr marL="285750" indent="-285750">
              <a:lnSpc>
                <a:spcPct val="107000"/>
              </a:lnSpc>
              <a:spcAft>
                <a:spcPts val="800"/>
              </a:spcAft>
              <a:buFont typeface="Arial" panose="020B0604020202020204" pitchFamily="34" charset="0"/>
              <a:buChar char="•"/>
              <a:defRPr/>
            </a:pPr>
            <a:endParaRPr lang="en-US" sz="2300" dirty="0"/>
          </a:p>
          <a:p>
            <a:pPr marL="285750" indent="-285750">
              <a:lnSpc>
                <a:spcPct val="107000"/>
              </a:lnSpc>
              <a:spcAft>
                <a:spcPts val="800"/>
              </a:spcAft>
              <a:buFont typeface="Arial" panose="020B0604020202020204" pitchFamily="34" charset="0"/>
              <a:buChar char="•"/>
              <a:defRPr/>
            </a:pPr>
            <a:r>
              <a:rPr lang="en-US" sz="2000" dirty="0" smtClean="0"/>
              <a:t>When </a:t>
            </a:r>
            <a:r>
              <a:rPr lang="en-US" sz="2000" dirty="0"/>
              <a:t>personal data changes are made by the SSC or Transactional Pilot, AWE is required. </a:t>
            </a: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0713" y="1034504"/>
            <a:ext cx="1042416" cy="1042416"/>
          </a:xfrm>
          <a:prstGeom prst="rect">
            <a:avLst/>
          </a:prstGeom>
        </p:spPr>
      </p:pic>
      <p:pic>
        <p:nvPicPr>
          <p:cNvPr id="7" name="Picture 6"/>
          <p:cNvPicPr>
            <a:picLocks noChangeAspect="1"/>
          </p:cNvPicPr>
          <p:nvPr/>
        </p:nvPicPr>
        <p:blipFill>
          <a:blip r:embed="rId4"/>
          <a:stretch>
            <a:fillRect/>
          </a:stretch>
        </p:blipFill>
        <p:spPr>
          <a:xfrm>
            <a:off x="350713" y="2157890"/>
            <a:ext cx="1042506" cy="1042506"/>
          </a:xfrm>
          <a:prstGeom prst="rect">
            <a:avLst/>
          </a:prstGeom>
        </p:spPr>
      </p:pic>
      <p:pic>
        <p:nvPicPr>
          <p:cNvPr id="8" name="Picture 7"/>
          <p:cNvPicPr>
            <a:picLocks noChangeAspect="1"/>
          </p:cNvPicPr>
          <p:nvPr/>
        </p:nvPicPr>
        <p:blipFill>
          <a:blip r:embed="rId4"/>
          <a:stretch>
            <a:fillRect/>
          </a:stretch>
        </p:blipFill>
        <p:spPr>
          <a:xfrm>
            <a:off x="350713" y="3281366"/>
            <a:ext cx="1042506" cy="1042506"/>
          </a:xfrm>
          <a:prstGeom prst="rect">
            <a:avLst/>
          </a:prstGeom>
        </p:spPr>
      </p:pic>
      <p:pic>
        <p:nvPicPr>
          <p:cNvPr id="9" name="Picture 8"/>
          <p:cNvPicPr>
            <a:picLocks noChangeAspect="1"/>
          </p:cNvPicPr>
          <p:nvPr/>
        </p:nvPicPr>
        <p:blipFill>
          <a:blip r:embed="rId4"/>
          <a:stretch>
            <a:fillRect/>
          </a:stretch>
        </p:blipFill>
        <p:spPr>
          <a:xfrm>
            <a:off x="350713" y="4404843"/>
            <a:ext cx="1042506" cy="1042506"/>
          </a:xfrm>
          <a:prstGeom prst="rect">
            <a:avLst/>
          </a:prstGeom>
        </p:spPr>
      </p:pic>
    </p:spTree>
    <p:extLst>
      <p:ext uri="{BB962C8B-B14F-4D97-AF65-F5344CB8AC3E}">
        <p14:creationId xmlns:p14="http://schemas.microsoft.com/office/powerpoint/2010/main" val="3697216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t>
            </a:r>
            <a:r>
              <a:rPr lang="en-US" sz="7200" b="1" dirty="0">
                <a:solidFill>
                  <a:srgbClr val="F1AB00"/>
                </a:solidFill>
                <a:latin typeface="Arial"/>
              </a:rPr>
              <a:t> </a:t>
            </a:r>
            <a:r>
              <a:rPr lang="en-US" sz="7200" b="1" dirty="0" smtClean="0">
                <a:solidFill>
                  <a:srgbClr val="F1AB00"/>
                </a:solidFill>
                <a:latin typeface="Arial"/>
              </a:rPr>
              <a:t>of Interest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0994248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55420" y="1052052"/>
            <a:ext cx="9714025" cy="1015663"/>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A </a:t>
            </a:r>
            <a:r>
              <a:rPr kumimoji="0" lang="en-US" sz="2000" b="1" i="0" u="none" strike="noStrike" kern="1200" cap="none" spc="-5" normalizeH="0" baseline="0" noProof="0" dirty="0" smtClean="0">
                <a:ln>
                  <a:noFill/>
                </a:ln>
                <a:solidFill>
                  <a:prstClr val="black"/>
                </a:solidFill>
                <a:effectLst/>
                <a:uLnTx/>
                <a:uFillTx/>
                <a:latin typeface="Arial"/>
                <a:ea typeface="+mn-ea"/>
                <a:cs typeface="Arial"/>
              </a:rPr>
              <a:t>Person Of Interest (POI)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is </a:t>
            </a:r>
            <a:r>
              <a:rPr kumimoji="0" lang="en-US" sz="2000" b="0" i="0" u="none" strike="noStrike" kern="1200" cap="none" spc="-5" normalizeH="0" baseline="0" noProof="0" dirty="0">
                <a:ln>
                  <a:noFill/>
                </a:ln>
                <a:solidFill>
                  <a:prstClr val="black"/>
                </a:solidFill>
                <a:effectLst/>
                <a:uLnTx/>
                <a:uFillTx/>
                <a:latin typeface="Arial"/>
                <a:ea typeface="+mn-ea"/>
                <a:cs typeface="Arial"/>
              </a:rPr>
              <a:t>someone who is tracked </a:t>
            </a:r>
            <a:r>
              <a:rPr kumimoji="0" lang="en-US" sz="2000" b="0" i="0" u="none" strike="noStrike" kern="1200" cap="none" spc="-10" normalizeH="0" baseline="0" noProof="0" dirty="0">
                <a:ln>
                  <a:noFill/>
                </a:ln>
                <a:solidFill>
                  <a:prstClr val="black"/>
                </a:solidFill>
                <a:effectLst/>
                <a:uLnTx/>
                <a:uFillTx/>
                <a:latin typeface="Arial"/>
                <a:ea typeface="+mn-ea"/>
                <a:cs typeface="Arial"/>
              </a:rPr>
              <a:t>by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Locations </a:t>
            </a:r>
            <a:r>
              <a:rPr kumimoji="0" lang="en-US" sz="2000" b="0" i="0" u="none" strike="noStrike" kern="1200" cap="none" spc="-5" normalizeH="0" baseline="0" noProof="0" dirty="0">
                <a:ln>
                  <a:noFill/>
                </a:ln>
                <a:solidFill>
                  <a:prstClr val="black"/>
                </a:solidFill>
                <a:effectLst/>
                <a:uLnTx/>
                <a:uFillTx/>
                <a:latin typeface="Arial"/>
                <a:ea typeface="+mn-ea"/>
                <a:cs typeface="Arial"/>
              </a:rPr>
              <a:t>for various reasons, such as a potential hire </a:t>
            </a:r>
            <a:r>
              <a:rPr kumimoji="0" lang="en-US" sz="2000" b="0" i="0" u="none" strike="noStrike" kern="1200" cap="none" spc="-10" normalizeH="0" baseline="0" noProof="0" dirty="0">
                <a:ln>
                  <a:noFill/>
                </a:ln>
                <a:solidFill>
                  <a:prstClr val="black"/>
                </a:solidFill>
                <a:effectLst/>
                <a:uLnTx/>
                <a:uFillTx/>
                <a:latin typeface="Arial"/>
                <a:ea typeface="+mn-ea"/>
                <a:cs typeface="Arial"/>
              </a:rPr>
              <a:t>or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potential </a:t>
            </a:r>
            <a:r>
              <a:rPr kumimoji="0" lang="en-US" sz="2000" b="0" i="0" u="none" strike="noStrike" kern="1200" cap="none" spc="-5" normalizeH="0" baseline="0" noProof="0" dirty="0">
                <a:ln>
                  <a:noFill/>
                </a:ln>
                <a:solidFill>
                  <a:prstClr val="black"/>
                </a:solidFill>
                <a:effectLst/>
                <a:uLnTx/>
                <a:uFillTx/>
                <a:latin typeface="Arial"/>
                <a:ea typeface="+mn-ea"/>
                <a:cs typeface="Arial"/>
              </a:rPr>
              <a:t>external</a:t>
            </a:r>
            <a:r>
              <a:rPr kumimoji="0" lang="en-US" sz="2000" b="0" i="0" u="none" strike="noStrike" kern="1200" cap="none" spc="30"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a:ln>
                  <a:noFill/>
                </a:ln>
                <a:solidFill>
                  <a:prstClr val="black"/>
                </a:solidFill>
                <a:effectLst/>
                <a:uLnTx/>
                <a:uFillTx/>
                <a:latin typeface="Arial"/>
                <a:ea typeface="+mn-ea"/>
                <a:cs typeface="Arial"/>
              </a:rPr>
              <a:t>resource</a:t>
            </a:r>
            <a:r>
              <a:rPr kumimoji="0" lang="en-US" sz="2000" b="0" i="0" u="none" strike="noStrike" kern="1200" cap="none" spc="-5" normalizeH="0" baseline="0" noProof="0" dirty="0">
                <a:ln>
                  <a:noFill/>
                </a:ln>
                <a:solidFill>
                  <a:srgbClr val="7C7E7F"/>
                </a:solidFill>
                <a:effectLst/>
                <a:uLnTx/>
                <a:uFillTx/>
                <a:latin typeface="Arial"/>
                <a:ea typeface="+mn-ea"/>
                <a:cs typeface="Arial"/>
              </a:rPr>
              <a:t>. </a:t>
            </a:r>
            <a:r>
              <a:rPr kumimoji="0" lang="en-US" sz="2000" b="0" i="0" u="none" strike="noStrike" kern="1200" cap="none" spc="-5" normalizeH="0" baseline="0" noProof="0" dirty="0">
                <a:ln>
                  <a:noFill/>
                </a:ln>
                <a:solidFill>
                  <a:prstClr val="black"/>
                </a:solidFill>
                <a:effectLst/>
                <a:uLnTx/>
                <a:uFillTx/>
                <a:latin typeface="Arial"/>
                <a:ea typeface="+mn-ea"/>
                <a:cs typeface="Arial"/>
              </a:rPr>
              <a:t>Locations are responsible for adding and maintaining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POI </a:t>
            </a:r>
            <a:r>
              <a:rPr kumimoji="0" lang="en-US" sz="2000" b="0" i="0" u="none" strike="noStrike" kern="1200" cap="none" spc="-5" normalizeH="0" baseline="0" noProof="0" dirty="0">
                <a:ln>
                  <a:noFill/>
                </a:ln>
                <a:solidFill>
                  <a:prstClr val="black"/>
                </a:solidFill>
                <a:effectLst/>
                <a:uLnTx/>
                <a:uFillTx/>
                <a:latin typeface="Arial"/>
                <a:ea typeface="+mn-ea"/>
                <a:cs typeface="Arial"/>
              </a:rPr>
              <a:t>records in</a:t>
            </a:r>
            <a:r>
              <a:rPr kumimoji="0" lang="en-US" sz="2000" b="0" i="0" u="none" strike="noStrike" kern="1200" cap="none" spc="5"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UCPath.</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Tree>
    <p:extLst>
      <p:ext uri="{BB962C8B-B14F-4D97-AF65-F5344CB8AC3E}">
        <p14:creationId xmlns:p14="http://schemas.microsoft.com/office/powerpoint/2010/main" val="12739462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10066802" cy="685800"/>
          </a:xfrm>
        </p:spPr>
        <p:txBody>
          <a:bodyPr/>
          <a:lstStyle/>
          <a:p>
            <a:r>
              <a:rPr lang="en-US" dirty="0" smtClean="0">
                <a:solidFill>
                  <a:schemeClr val="accent5"/>
                </a:solidFill>
              </a:rPr>
              <a:t>PERSON OF INTEREST ROADMAP</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210263" y="979170"/>
            <a:ext cx="9691618" cy="5216425"/>
          </a:xfrm>
          <a:prstGeom prst="rect">
            <a:avLst/>
          </a:prstGeom>
        </p:spPr>
      </p:pic>
    </p:spTree>
    <p:extLst>
      <p:ext uri="{BB962C8B-B14F-4D97-AF65-F5344CB8AC3E}">
        <p14:creationId xmlns:p14="http://schemas.microsoft.com/office/powerpoint/2010/main" val="23217925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NAVIGATION </a:t>
            </a:r>
            <a:endParaRPr lang="en-US" dirty="0">
              <a:solidFill>
                <a:schemeClr val="accent5"/>
              </a:solidFill>
            </a:endParaRPr>
          </a:p>
        </p:txBody>
      </p:sp>
      <p:sp>
        <p:nvSpPr>
          <p:cNvPr id="3" name="Rectangle 2"/>
          <p:cNvSpPr/>
          <p:nvPr/>
        </p:nvSpPr>
        <p:spPr>
          <a:xfrm>
            <a:off x="580042" y="1024444"/>
            <a:ext cx="10322420"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To add a Person of Interest: </a:t>
            </a:r>
          </a:p>
        </p:txBody>
      </p:sp>
      <p:sp>
        <p:nvSpPr>
          <p:cNvPr id="4" name="Rectangle 3"/>
          <p:cNvSpPr/>
          <p:nvPr/>
        </p:nvSpPr>
        <p:spPr>
          <a:xfrm>
            <a:off x="0" y="156825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44779" y="1713716"/>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UC Customization </a:t>
            </a:r>
            <a:r>
              <a:rPr lang="en-US" dirty="0">
                <a:ea typeface="Times New Roman" panose="02020603050405020304" pitchFamily="18" charset="0"/>
              </a:rPr>
              <a:t>&gt; </a:t>
            </a:r>
            <a:r>
              <a:rPr lang="en-US" dirty="0" smtClean="0">
                <a:ea typeface="Times New Roman" panose="02020603050405020304" pitchFamily="18" charset="0"/>
              </a:rPr>
              <a:t>UC Extensions &gt; </a:t>
            </a:r>
            <a:r>
              <a:rPr lang="en-US" b="1" dirty="0" smtClean="0">
                <a:ea typeface="Times New Roman" panose="02020603050405020304" pitchFamily="18" charset="0"/>
              </a:rPr>
              <a:t>Person of Interest -Add</a:t>
            </a:r>
            <a:endParaRPr lang="en-US" dirty="0">
              <a:ea typeface="Times New Roman" panose="02020603050405020304" pitchFamily="18" charset="0"/>
            </a:endParaRPr>
          </a:p>
        </p:txBody>
      </p:sp>
      <p:sp>
        <p:nvSpPr>
          <p:cNvPr id="6" name="Rectangle 5"/>
          <p:cNvSpPr/>
          <p:nvPr/>
        </p:nvSpPr>
        <p:spPr>
          <a:xfrm>
            <a:off x="8792" y="3080529"/>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4778" y="3156421"/>
            <a:ext cx="12292631"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Organizational Relationship &gt; </a:t>
            </a:r>
          </a:p>
          <a:p>
            <a:pPr marL="215900" marR="180975">
              <a:spcBef>
                <a:spcPts val="0"/>
              </a:spcBef>
              <a:spcAft>
                <a:spcPts val="0"/>
              </a:spcAft>
            </a:pPr>
            <a:r>
              <a:rPr lang="en-US" b="1" dirty="0" smtClean="0">
                <a:ea typeface="Times New Roman" panose="02020603050405020304" pitchFamily="18" charset="0"/>
              </a:rPr>
              <a:t>Add POI Relationship</a:t>
            </a:r>
            <a:endParaRPr lang="en-US" dirty="0">
              <a:ea typeface="Times New Roman" panose="02020603050405020304" pitchFamily="18" charset="0"/>
            </a:endParaRPr>
          </a:p>
        </p:txBody>
      </p:sp>
      <p:sp>
        <p:nvSpPr>
          <p:cNvPr id="8" name="Rectangle 7"/>
          <p:cNvSpPr/>
          <p:nvPr/>
        </p:nvSpPr>
        <p:spPr>
          <a:xfrm>
            <a:off x="0" y="4777442"/>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778" y="4863273"/>
            <a:ext cx="12283840"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Organizational Relationship &gt; </a:t>
            </a:r>
          </a:p>
          <a:p>
            <a:pPr marL="215900" marR="180975">
              <a:spcBef>
                <a:spcPts val="0"/>
              </a:spcBef>
              <a:spcAft>
                <a:spcPts val="0"/>
              </a:spcAft>
            </a:pPr>
            <a:r>
              <a:rPr lang="en-US" b="1" dirty="0" smtClean="0">
                <a:ea typeface="Times New Roman" panose="02020603050405020304" pitchFamily="18" charset="0"/>
              </a:rPr>
              <a:t>Maintain POI Relationship</a:t>
            </a:r>
            <a:endParaRPr lang="en-US" dirty="0">
              <a:ea typeface="Times New Roman" panose="02020603050405020304" pitchFamily="18" charset="0"/>
            </a:endParaRPr>
          </a:p>
        </p:txBody>
      </p:sp>
      <p:sp>
        <p:nvSpPr>
          <p:cNvPr id="10" name="Rectangle 9"/>
          <p:cNvSpPr/>
          <p:nvPr/>
        </p:nvSpPr>
        <p:spPr>
          <a:xfrm>
            <a:off x="582972" y="2449821"/>
            <a:ext cx="10322420"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To add a Person of Interest Relationship: </a:t>
            </a:r>
          </a:p>
        </p:txBody>
      </p:sp>
      <p:sp>
        <p:nvSpPr>
          <p:cNvPr id="11" name="Rectangle 10"/>
          <p:cNvSpPr/>
          <p:nvPr/>
        </p:nvSpPr>
        <p:spPr>
          <a:xfrm>
            <a:off x="577112" y="4148138"/>
            <a:ext cx="10322420"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To Maintain a Person of Interest Relationship: </a:t>
            </a:r>
          </a:p>
        </p:txBody>
      </p:sp>
    </p:spTree>
    <p:extLst>
      <p:ext uri="{BB962C8B-B14F-4D97-AF65-F5344CB8AC3E}">
        <p14:creationId xmlns:p14="http://schemas.microsoft.com/office/powerpoint/2010/main" val="35937891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890234" y="6022428"/>
            <a:ext cx="2133600" cy="64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584976" y="966617"/>
          <a:ext cx="11090199" cy="5547360"/>
        </p:xfrm>
        <a:graphic>
          <a:graphicData uri="http://schemas.openxmlformats.org/drawingml/2006/table">
            <a:tbl>
              <a:tblPr firstRow="1" firstCol="1" bandRow="1">
                <a:tableStyleId>{5C22544A-7EE6-4342-B048-85BDC9FD1C3A}</a:tableStyleId>
              </a:tblPr>
              <a:tblGrid>
                <a:gridCol w="1180763">
                  <a:extLst>
                    <a:ext uri="{9D8B030D-6E8A-4147-A177-3AD203B41FA5}">
                      <a16:colId xmlns:a16="http://schemas.microsoft.com/office/drawing/2014/main" val="2172190739"/>
                    </a:ext>
                  </a:extLst>
                </a:gridCol>
                <a:gridCol w="1292772">
                  <a:extLst>
                    <a:ext uri="{9D8B030D-6E8A-4147-A177-3AD203B41FA5}">
                      <a16:colId xmlns:a16="http://schemas.microsoft.com/office/drawing/2014/main" val="2479379262"/>
                    </a:ext>
                  </a:extLst>
                </a:gridCol>
                <a:gridCol w="1881352">
                  <a:extLst>
                    <a:ext uri="{9D8B030D-6E8A-4147-A177-3AD203B41FA5}">
                      <a16:colId xmlns:a16="http://schemas.microsoft.com/office/drawing/2014/main" val="1417277441"/>
                    </a:ext>
                  </a:extLst>
                </a:gridCol>
                <a:gridCol w="1902372">
                  <a:extLst>
                    <a:ext uri="{9D8B030D-6E8A-4147-A177-3AD203B41FA5}">
                      <a16:colId xmlns:a16="http://schemas.microsoft.com/office/drawing/2014/main" val="2677117077"/>
                    </a:ext>
                  </a:extLst>
                </a:gridCol>
                <a:gridCol w="1944414">
                  <a:extLst>
                    <a:ext uri="{9D8B030D-6E8A-4147-A177-3AD203B41FA5}">
                      <a16:colId xmlns:a16="http://schemas.microsoft.com/office/drawing/2014/main" val="3799908444"/>
                    </a:ext>
                  </a:extLst>
                </a:gridCol>
                <a:gridCol w="1933903">
                  <a:extLst>
                    <a:ext uri="{9D8B030D-6E8A-4147-A177-3AD203B41FA5}">
                      <a16:colId xmlns:a16="http://schemas.microsoft.com/office/drawing/2014/main" val="2918506664"/>
                    </a:ext>
                  </a:extLst>
                </a:gridCol>
                <a:gridCol w="954623">
                  <a:extLst>
                    <a:ext uri="{9D8B030D-6E8A-4147-A177-3AD203B41FA5}">
                      <a16:colId xmlns:a16="http://schemas.microsoft.com/office/drawing/2014/main" val="2170254844"/>
                    </a:ext>
                  </a:extLst>
                </a:gridCol>
              </a:tblGrid>
              <a:tr h="458851">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Process</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mn-ea"/>
                          <a:cs typeface="Arial" panose="020B0604020202020204" pitchFamily="34" charset="0"/>
                        </a:rPr>
                        <a:t>Category</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CWR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Transactional</a:t>
                      </a:r>
                      <a:r>
                        <a:rPr lang="en-US" sz="2000" baseline="0" dirty="0" smtClean="0">
                          <a:effectLst/>
                          <a:latin typeface="Arial" panose="020B0604020202020204" pitchFamily="34" charset="0"/>
                          <a:ea typeface="+mn-ea"/>
                          <a:cs typeface="Arial" panose="020B0604020202020204" pitchFamily="34" charset="0"/>
                        </a:rPr>
                        <a:t> Unit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SSC</a:t>
                      </a:r>
                      <a:r>
                        <a:rPr lang="en-US" sz="2000" baseline="0" dirty="0" smtClean="0">
                          <a:effectLst/>
                          <a:latin typeface="Arial" panose="020B0604020202020204" pitchFamily="34" charset="0"/>
                          <a:cs typeface="Arial" panose="020B0604020202020204" pitchFamily="34" charset="0"/>
                        </a:rPr>
                        <a: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Central</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UCPC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54651"/>
                  </a:ext>
                </a:extLst>
              </a:tr>
              <a:tr h="394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mj-lt"/>
                        <a:buNone/>
                      </a:pPr>
                      <a:r>
                        <a:rPr lang="en-US" sz="1600" b="0" dirty="0" smtClean="0">
                          <a:solidFill>
                            <a:schemeClr val="tx1"/>
                          </a:solidFill>
                          <a:effectLst/>
                          <a:latin typeface="+mn-lt"/>
                          <a:ea typeface="Calibri" panose="020F0502020204030204" pitchFamily="34" charset="0"/>
                          <a:cs typeface="Times New Roman" panose="02020603050405020304" pitchFamily="18" charset="0"/>
                        </a:rPr>
                        <a:t>Identifying POI</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POI is identified</a:t>
                      </a: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4628921"/>
                  </a:ext>
                </a:extLst>
              </a:tr>
              <a:tr h="782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rPr>
                        <a:t>POI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mj-lt"/>
                        <a:buNone/>
                      </a:pPr>
                      <a:r>
                        <a:rPr lang="en-US" sz="1600" b="0" dirty="0" smtClean="0">
                          <a:solidFill>
                            <a:schemeClr val="tx1"/>
                          </a:solidFill>
                          <a:effectLst/>
                          <a:latin typeface="+mn-lt"/>
                          <a:ea typeface="Calibri" panose="020F0502020204030204" pitchFamily="34" charset="0"/>
                          <a:cs typeface="Times New Roman" panose="02020603050405020304" pitchFamily="18" charset="0"/>
                        </a:rPr>
                        <a:t>Person</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Org Summary</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Before adding POI use the Person Organizational Summary to determine if person exists in UCPath </a:t>
                      </a: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512947"/>
                  </a:ext>
                </a:extLst>
              </a:tr>
              <a:tr h="1117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mj-lt"/>
                        <a:buNone/>
                      </a:pPr>
                      <a:r>
                        <a:rPr lang="en-US" sz="1600" b="0" dirty="0" smtClean="0">
                          <a:solidFill>
                            <a:schemeClr val="tx1"/>
                          </a:solidFill>
                          <a:effectLst/>
                          <a:latin typeface="+mn-lt"/>
                          <a:ea typeface="Calibri" panose="020F0502020204030204" pitchFamily="34" charset="0"/>
                          <a:cs typeface="Times New Roman" panose="02020603050405020304" pitchFamily="18" charset="0"/>
                        </a:rPr>
                        <a:t>Adding POI</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b="0" baseline="0" dirty="0" smtClean="0">
                          <a:solidFill>
                            <a:schemeClr val="tx1"/>
                          </a:solidFill>
                          <a:effectLst/>
                          <a:latin typeface="+mn-lt"/>
                          <a:ea typeface="+mn-ea"/>
                          <a:cs typeface="+mn-cs"/>
                        </a:rPr>
                        <a:t>Transactional Unit Initiator adds POI if the person does not have a UCPath Person ID </a:t>
                      </a:r>
                    </a:p>
                    <a:p>
                      <a:pPr marL="0" marR="0" indent="0" algn="l">
                        <a:spcBef>
                          <a:spcPts val="0"/>
                        </a:spcBef>
                        <a:spcAft>
                          <a:spcPts val="0"/>
                        </a:spcAft>
                        <a:buFont typeface="+mj-lt"/>
                        <a:buNone/>
                      </a:pPr>
                      <a:r>
                        <a:rPr lang="en-US" sz="1600" b="0" baseline="0" dirty="0" smtClean="0">
                          <a:solidFill>
                            <a:schemeClr val="tx1"/>
                          </a:solidFill>
                          <a:effectLst/>
                          <a:latin typeface="+mn-lt"/>
                          <a:ea typeface="+mn-ea"/>
                          <a:cs typeface="+mn-cs"/>
                        </a:rPr>
                        <a:t>Transactional Unit adds POI Relationship if the person has an existing UCPath Person ID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394678"/>
                  </a:ext>
                </a:extLst>
              </a:tr>
            </a:tbl>
          </a:graphicData>
        </a:graphic>
      </p:graphicFrame>
    </p:spTree>
    <p:extLst>
      <p:ext uri="{BB962C8B-B14F-4D97-AF65-F5344CB8AC3E}">
        <p14:creationId xmlns:p14="http://schemas.microsoft.com/office/powerpoint/2010/main" val="18301416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585216" y="969264"/>
          <a:ext cx="11090199" cy="3897026"/>
        </p:xfrm>
        <a:graphic>
          <a:graphicData uri="http://schemas.openxmlformats.org/drawingml/2006/table">
            <a:tbl>
              <a:tblPr firstRow="1" firstCol="1" bandRow="1">
                <a:tableStyleId>{5C22544A-7EE6-4342-B048-85BDC9FD1C3A}</a:tableStyleId>
              </a:tblPr>
              <a:tblGrid>
                <a:gridCol w="1180763">
                  <a:extLst>
                    <a:ext uri="{9D8B030D-6E8A-4147-A177-3AD203B41FA5}">
                      <a16:colId xmlns:a16="http://schemas.microsoft.com/office/drawing/2014/main" val="2172190739"/>
                    </a:ext>
                  </a:extLst>
                </a:gridCol>
                <a:gridCol w="1292772">
                  <a:extLst>
                    <a:ext uri="{9D8B030D-6E8A-4147-A177-3AD203B41FA5}">
                      <a16:colId xmlns:a16="http://schemas.microsoft.com/office/drawing/2014/main" val="2479379262"/>
                    </a:ext>
                  </a:extLst>
                </a:gridCol>
                <a:gridCol w="1881352">
                  <a:extLst>
                    <a:ext uri="{9D8B030D-6E8A-4147-A177-3AD203B41FA5}">
                      <a16:colId xmlns:a16="http://schemas.microsoft.com/office/drawing/2014/main" val="1417277441"/>
                    </a:ext>
                  </a:extLst>
                </a:gridCol>
                <a:gridCol w="1902372">
                  <a:extLst>
                    <a:ext uri="{9D8B030D-6E8A-4147-A177-3AD203B41FA5}">
                      <a16:colId xmlns:a16="http://schemas.microsoft.com/office/drawing/2014/main" val="2677117077"/>
                    </a:ext>
                  </a:extLst>
                </a:gridCol>
                <a:gridCol w="1944414">
                  <a:extLst>
                    <a:ext uri="{9D8B030D-6E8A-4147-A177-3AD203B41FA5}">
                      <a16:colId xmlns:a16="http://schemas.microsoft.com/office/drawing/2014/main" val="3799908444"/>
                    </a:ext>
                  </a:extLst>
                </a:gridCol>
                <a:gridCol w="1933903">
                  <a:extLst>
                    <a:ext uri="{9D8B030D-6E8A-4147-A177-3AD203B41FA5}">
                      <a16:colId xmlns:a16="http://schemas.microsoft.com/office/drawing/2014/main" val="2918506664"/>
                    </a:ext>
                  </a:extLst>
                </a:gridCol>
                <a:gridCol w="954623">
                  <a:extLst>
                    <a:ext uri="{9D8B030D-6E8A-4147-A177-3AD203B41FA5}">
                      <a16:colId xmlns:a16="http://schemas.microsoft.com/office/drawing/2014/main" val="2170254844"/>
                    </a:ext>
                  </a:extLst>
                </a:gridCol>
              </a:tblGrid>
              <a:tr h="1062825">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Process</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mn-ea"/>
                          <a:cs typeface="Arial" panose="020B0604020202020204" pitchFamily="34" charset="0"/>
                        </a:rPr>
                        <a:t>Category</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CWR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Transactional</a:t>
                      </a:r>
                      <a:r>
                        <a:rPr lang="en-US" sz="2000" baseline="0" dirty="0" smtClean="0">
                          <a:effectLst/>
                          <a:latin typeface="Arial" panose="020B0604020202020204" pitchFamily="34" charset="0"/>
                          <a:ea typeface="+mn-ea"/>
                          <a:cs typeface="Arial" panose="020B0604020202020204" pitchFamily="34" charset="0"/>
                        </a:rPr>
                        <a:t> Unit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SSC</a:t>
                      </a:r>
                      <a:r>
                        <a:rPr lang="en-US" sz="2000" baseline="0" dirty="0" smtClean="0">
                          <a:effectLst/>
                          <a:latin typeface="Arial" panose="020B0604020202020204" pitchFamily="34" charset="0"/>
                          <a:cs typeface="Arial" panose="020B0604020202020204" pitchFamily="34" charset="0"/>
                        </a:rPr>
                        <a: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Central</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UCPC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54651"/>
                  </a:ext>
                </a:extLst>
              </a:tr>
              <a:tr h="2267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b="0" dirty="0" smtClean="0">
                          <a:solidFill>
                            <a:schemeClr val="tx1"/>
                          </a:solidFill>
                          <a:effectLst/>
                          <a:latin typeface="+mn-lt"/>
                          <a:ea typeface="Calibri" panose="020F0502020204030204" pitchFamily="34" charset="0"/>
                          <a:cs typeface="Times New Roman" panose="02020603050405020304" pitchFamily="18" charset="0"/>
                        </a:rPr>
                        <a:t>Approving</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POI</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baseline="0" dirty="0" smtClean="0">
                          <a:solidFill>
                            <a:schemeClr val="dk1"/>
                          </a:solidFill>
                          <a:effectLst/>
                          <a:latin typeface="+mn-lt"/>
                          <a:ea typeface="+mn-ea"/>
                          <a:cs typeface="Times New Roman" panose="02020603050405020304" pitchFamily="18" charset="0"/>
                        </a:rPr>
                        <a:t>SSC AWE approver </a:t>
                      </a:r>
                      <a:r>
                        <a:rPr lang="en-US" sz="1600" b="0" i="0" u="none" strike="noStrike" kern="1200" baseline="0" dirty="0" smtClean="0">
                          <a:solidFill>
                            <a:schemeClr val="dk1"/>
                          </a:solidFill>
                          <a:latin typeface="+mn-lt"/>
                          <a:ea typeface="+mn-ea"/>
                          <a:cs typeface="+mn-cs"/>
                        </a:rPr>
                        <a:t>approves a person of Interest from the worklist, the link in the AWE email, or from the Person of Interest Approval Page</a:t>
                      </a: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583036"/>
                  </a:ext>
                </a:extLst>
              </a:tr>
              <a:tr h="566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b="0" dirty="0" smtClean="0">
                          <a:solidFill>
                            <a:schemeClr val="tx1"/>
                          </a:solidFill>
                          <a:effectLst/>
                          <a:latin typeface="+mn-lt"/>
                          <a:ea typeface="Calibri" panose="020F0502020204030204" pitchFamily="34" charset="0"/>
                          <a:cs typeface="Times New Roman" panose="02020603050405020304" pitchFamily="18" charset="0"/>
                        </a:rPr>
                        <a:t>Assigning</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a Person ID</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b="0" i="0" u="none" strike="noStrike" kern="1200" baseline="0" dirty="0" smtClean="0">
                        <a:solidFill>
                          <a:schemeClr val="dk1"/>
                        </a:solidFill>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785038"/>
                  </a:ext>
                </a:extLst>
              </a:tr>
            </a:tbl>
          </a:graphicData>
        </a:graphic>
      </p:graphicFrame>
    </p:spTree>
    <p:extLst>
      <p:ext uri="{BB962C8B-B14F-4D97-AF65-F5344CB8AC3E}">
        <p14:creationId xmlns:p14="http://schemas.microsoft.com/office/powerpoint/2010/main" val="393644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1356731660"/>
              </p:ext>
            </p:extLst>
          </p:nvPr>
        </p:nvGraphicFramePr>
        <p:xfrm>
          <a:off x="378460" y="801727"/>
          <a:ext cx="94448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0306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155641" y="969263"/>
          <a:ext cx="11830172" cy="3212211"/>
        </p:xfrm>
        <a:graphic>
          <a:graphicData uri="http://schemas.openxmlformats.org/drawingml/2006/table">
            <a:tbl>
              <a:tblPr firstRow="1" firstCol="1" bandRow="1">
                <a:tableStyleId>{5C22544A-7EE6-4342-B048-85BDC9FD1C3A}</a:tableStyleId>
              </a:tblPr>
              <a:tblGrid>
                <a:gridCol w="1203232">
                  <a:extLst>
                    <a:ext uri="{9D8B030D-6E8A-4147-A177-3AD203B41FA5}">
                      <a16:colId xmlns:a16="http://schemas.microsoft.com/office/drawing/2014/main" val="2172190739"/>
                    </a:ext>
                  </a:extLst>
                </a:gridCol>
                <a:gridCol w="1446301">
                  <a:extLst>
                    <a:ext uri="{9D8B030D-6E8A-4147-A177-3AD203B41FA5}">
                      <a16:colId xmlns:a16="http://schemas.microsoft.com/office/drawing/2014/main" val="2479379262"/>
                    </a:ext>
                  </a:extLst>
                </a:gridCol>
                <a:gridCol w="2006880">
                  <a:extLst>
                    <a:ext uri="{9D8B030D-6E8A-4147-A177-3AD203B41FA5}">
                      <a16:colId xmlns:a16="http://schemas.microsoft.com/office/drawing/2014/main" val="1417277441"/>
                    </a:ext>
                  </a:extLst>
                </a:gridCol>
                <a:gridCol w="1947334">
                  <a:extLst>
                    <a:ext uri="{9D8B030D-6E8A-4147-A177-3AD203B41FA5}">
                      <a16:colId xmlns:a16="http://schemas.microsoft.com/office/drawing/2014/main" val="2677117077"/>
                    </a:ext>
                  </a:extLst>
                </a:gridCol>
                <a:gridCol w="1894957">
                  <a:extLst>
                    <a:ext uri="{9D8B030D-6E8A-4147-A177-3AD203B41FA5}">
                      <a16:colId xmlns:a16="http://schemas.microsoft.com/office/drawing/2014/main" val="3799908444"/>
                    </a:ext>
                  </a:extLst>
                </a:gridCol>
                <a:gridCol w="1932973">
                  <a:extLst>
                    <a:ext uri="{9D8B030D-6E8A-4147-A177-3AD203B41FA5}">
                      <a16:colId xmlns:a16="http://schemas.microsoft.com/office/drawing/2014/main" val="2918506664"/>
                    </a:ext>
                  </a:extLst>
                </a:gridCol>
                <a:gridCol w="1398495">
                  <a:extLst>
                    <a:ext uri="{9D8B030D-6E8A-4147-A177-3AD203B41FA5}">
                      <a16:colId xmlns:a16="http://schemas.microsoft.com/office/drawing/2014/main" val="2170254844"/>
                    </a:ext>
                  </a:extLst>
                </a:gridCol>
              </a:tblGrid>
              <a:tr h="1086064">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Process</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mn-ea"/>
                          <a:cs typeface="Arial" panose="020B0604020202020204" pitchFamily="34" charset="0"/>
                        </a:rPr>
                        <a:t>Category</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CWR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Transactional</a:t>
                      </a:r>
                      <a:r>
                        <a:rPr lang="en-US" sz="2000" baseline="0" dirty="0" smtClean="0">
                          <a:effectLst/>
                          <a:latin typeface="Arial" panose="020B0604020202020204" pitchFamily="34" charset="0"/>
                          <a:ea typeface="+mn-ea"/>
                          <a:cs typeface="Arial" panose="020B0604020202020204" pitchFamily="34" charset="0"/>
                        </a:rPr>
                        <a:t> Unit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SSC</a:t>
                      </a:r>
                      <a:r>
                        <a:rPr lang="en-US" sz="2000" baseline="0" dirty="0" smtClean="0">
                          <a:effectLst/>
                          <a:latin typeface="Arial" panose="020B0604020202020204" pitchFamily="34" charset="0"/>
                          <a:cs typeface="Arial" panose="020B0604020202020204" pitchFamily="34" charset="0"/>
                        </a:rPr>
                        <a: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Central</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UCPC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54651"/>
                  </a:ext>
                </a:extLst>
              </a:tr>
              <a:tr h="2126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b="0" dirty="0" smtClean="0">
                          <a:solidFill>
                            <a:schemeClr val="tx1"/>
                          </a:solidFill>
                          <a:effectLst/>
                          <a:latin typeface="+mn-lt"/>
                          <a:ea typeface="Calibri" panose="020F0502020204030204" pitchFamily="34" charset="0"/>
                          <a:cs typeface="Times New Roman" panose="02020603050405020304" pitchFamily="18" charset="0"/>
                        </a:rPr>
                        <a:t>Resubmitting</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and Cloning Template Transaction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Responsible</a:t>
                      </a:r>
                      <a:r>
                        <a:rPr lang="en-US" sz="1600" baseline="0" dirty="0" smtClean="0">
                          <a:solidFill>
                            <a:schemeClr val="tx1"/>
                          </a:solidFill>
                          <a:effectLst/>
                          <a:latin typeface="+mn-lt"/>
                          <a:ea typeface="Calibri" panose="020F0502020204030204" pitchFamily="34" charset="0"/>
                          <a:cs typeface="Times New Roman" panose="02020603050405020304" pitchFamily="18" charset="0"/>
                        </a:rPr>
                        <a:t> for cloning and resubmitting template transaction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If SSC AWE Approver denies the transaction, the transaction will go back to the initiator in the transactional unit</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p>
                    <a:p>
                      <a:pPr marL="0" marR="0" algn="l">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solidFill>
                            <a:srgbClr val="000000"/>
                          </a:solidFill>
                          <a:latin typeface="Arial" panose="020B0604020202020204" pitchFamily="34" charset="0"/>
                          <a:cs typeface="Arial" panose="020B0604020202020204" pitchFamily="34" charset="0"/>
                        </a:rPr>
                        <a:t>UCPath assigns the Person ID and creates the POI record when the request is approved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5127262"/>
                  </a:ext>
                </a:extLst>
              </a:tr>
            </a:tbl>
          </a:graphicData>
        </a:graphic>
      </p:graphicFrame>
    </p:spTree>
    <p:extLst>
      <p:ext uri="{BB962C8B-B14F-4D97-AF65-F5344CB8AC3E}">
        <p14:creationId xmlns:p14="http://schemas.microsoft.com/office/powerpoint/2010/main" val="26063519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580042" y="982394"/>
            <a:ext cx="10322420" cy="282333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spc="-5" dirty="0" smtClean="0">
                <a:solidFill>
                  <a:prstClr val="black"/>
                </a:solidFill>
                <a:cs typeface="Arial"/>
              </a:rPr>
              <a:t>A </a:t>
            </a:r>
            <a:r>
              <a:rPr lang="en-US" sz="2000" spc="-5" dirty="0">
                <a:solidFill>
                  <a:prstClr val="black"/>
                </a:solidFill>
                <a:cs typeface="Arial"/>
              </a:rPr>
              <a:t>person, whether a POI, a contingent worker (CWR</a:t>
            </a:r>
            <a:r>
              <a:rPr lang="en-US" sz="2000" spc="-5" dirty="0" smtClean="0">
                <a:solidFill>
                  <a:prstClr val="black"/>
                </a:solidFill>
                <a:cs typeface="Arial"/>
              </a:rPr>
              <a:t>), </a:t>
            </a:r>
            <a:r>
              <a:rPr lang="en-US" sz="2000" spc="-5" dirty="0">
                <a:solidFill>
                  <a:prstClr val="black"/>
                </a:solidFill>
                <a:cs typeface="Arial"/>
              </a:rPr>
              <a:t>or </a:t>
            </a:r>
            <a:r>
              <a:rPr lang="en-US" sz="2000" spc="-5" dirty="0" smtClean="0">
                <a:solidFill>
                  <a:prstClr val="black"/>
                </a:solidFill>
                <a:cs typeface="Arial"/>
              </a:rPr>
              <a:t>an </a:t>
            </a:r>
            <a:r>
              <a:rPr lang="en-US" sz="2000" spc="-5" dirty="0">
                <a:solidFill>
                  <a:prstClr val="black"/>
                </a:solidFill>
                <a:cs typeface="Arial"/>
              </a:rPr>
              <a:t>employee </a:t>
            </a:r>
            <a:r>
              <a:rPr lang="en-US" sz="2000" spc="-10" dirty="0">
                <a:solidFill>
                  <a:prstClr val="black"/>
                </a:solidFill>
                <a:cs typeface="Arial"/>
              </a:rPr>
              <a:t>(EMP), </a:t>
            </a:r>
            <a:r>
              <a:rPr lang="en-US" sz="2000" spc="-5" dirty="0">
                <a:solidFill>
                  <a:prstClr val="black"/>
                </a:solidFill>
                <a:cs typeface="Arial"/>
              </a:rPr>
              <a:t>should have only one </a:t>
            </a:r>
            <a:r>
              <a:rPr lang="en-US" sz="2000" b="1" spc="-5" dirty="0">
                <a:solidFill>
                  <a:prstClr val="black"/>
                </a:solidFill>
                <a:cs typeface="Arial"/>
              </a:rPr>
              <a:t>Person ID </a:t>
            </a:r>
            <a:r>
              <a:rPr lang="en-US" sz="2000" spc="-5" dirty="0">
                <a:solidFill>
                  <a:prstClr val="black"/>
                </a:solidFill>
                <a:cs typeface="Arial"/>
              </a:rPr>
              <a:t>in</a:t>
            </a:r>
            <a:r>
              <a:rPr lang="en-US" sz="2000" spc="110" dirty="0">
                <a:solidFill>
                  <a:prstClr val="black"/>
                </a:solidFill>
                <a:cs typeface="Arial"/>
              </a:rPr>
              <a:t> </a:t>
            </a:r>
            <a:r>
              <a:rPr lang="en-US" sz="2000" spc="-5" dirty="0" smtClean="0">
                <a:solidFill>
                  <a:prstClr val="black"/>
                </a:solidFill>
                <a:cs typeface="Arial"/>
              </a:rPr>
              <a:t>UCPath.</a:t>
            </a:r>
          </a:p>
          <a:p>
            <a:pPr marL="342900" lvl="0" indent="-342900">
              <a:buFont typeface="Wingdings" panose="05000000000000000000" pitchFamily="2" charset="2"/>
              <a:buChar char="ü"/>
            </a:pPr>
            <a:r>
              <a:rPr lang="en-US" sz="2000" spc="-5" dirty="0">
                <a:solidFill>
                  <a:prstClr val="black"/>
                </a:solidFill>
                <a:cs typeface="Arial"/>
              </a:rPr>
              <a:t>POIs are assigned a POI Type in UCPath. At </a:t>
            </a:r>
            <a:r>
              <a:rPr lang="en-US" sz="2000" spc="-5" dirty="0" smtClean="0">
                <a:solidFill>
                  <a:prstClr val="black"/>
                </a:solidFill>
                <a:cs typeface="Arial"/>
              </a:rPr>
              <a:t>minimum, </a:t>
            </a:r>
            <a:r>
              <a:rPr lang="en-US" sz="2000" spc="-5" dirty="0">
                <a:solidFill>
                  <a:prstClr val="black"/>
                </a:solidFill>
                <a:cs typeface="Arial"/>
              </a:rPr>
              <a:t>each UCPath Business Unit has four POI </a:t>
            </a:r>
            <a:r>
              <a:rPr lang="en-US" sz="2000" spc="-5" dirty="0" smtClean="0">
                <a:solidFill>
                  <a:prstClr val="black"/>
                </a:solidFill>
                <a:cs typeface="Arial"/>
              </a:rPr>
              <a:t>types:</a:t>
            </a:r>
          </a:p>
          <a:p>
            <a:pPr marL="285750" lvl="0" indent="-285750">
              <a:buFont typeface="Wingdings" panose="05000000000000000000" pitchFamily="2" charset="2"/>
              <a:buChar char="ü"/>
            </a:pPr>
            <a:endParaRPr lang="en-US" sz="800" spc="-5" dirty="0">
              <a:solidFill>
                <a:prstClr val="black"/>
              </a:solidFill>
              <a:cs typeface="Arial"/>
            </a:endParaRPr>
          </a:p>
          <a:p>
            <a:pPr marL="800100" lvl="0" indent="-342900">
              <a:buFont typeface="Arial" panose="020B0604020202020204" pitchFamily="34" charset="0"/>
              <a:buChar char="•"/>
            </a:pPr>
            <a:r>
              <a:rPr lang="en-US" sz="2000" spc="-5" dirty="0" smtClean="0">
                <a:solidFill>
                  <a:prstClr val="black"/>
                </a:solidFill>
                <a:cs typeface="Arial"/>
              </a:rPr>
              <a:t>Assoc Of Pres/Chancellor </a:t>
            </a:r>
          </a:p>
          <a:p>
            <a:pPr marL="800100" lvl="1" indent="-342900">
              <a:buFont typeface="Arial" panose="020B0604020202020204" pitchFamily="34" charset="0"/>
              <a:buChar char="•"/>
            </a:pPr>
            <a:r>
              <a:rPr lang="en-US" sz="2000" spc="-5" dirty="0" smtClean="0">
                <a:solidFill>
                  <a:prstClr val="black"/>
                </a:solidFill>
                <a:cs typeface="Arial"/>
              </a:rPr>
              <a:t>Potential Hire/Academic</a:t>
            </a:r>
          </a:p>
          <a:p>
            <a:pPr marL="800100" lvl="1" indent="-342900">
              <a:buFont typeface="Arial" panose="020B0604020202020204" pitchFamily="34" charset="0"/>
              <a:buChar char="•"/>
            </a:pPr>
            <a:r>
              <a:rPr lang="en-US" sz="2000" spc="-5" dirty="0" smtClean="0">
                <a:solidFill>
                  <a:prstClr val="black"/>
                </a:solidFill>
                <a:cs typeface="Arial"/>
              </a:rPr>
              <a:t>Exter Compliance/Auditor</a:t>
            </a:r>
          </a:p>
          <a:p>
            <a:pPr marL="800100" lvl="1" indent="-342900">
              <a:buFont typeface="Arial" panose="020B0604020202020204" pitchFamily="34" charset="0"/>
              <a:buChar char="•"/>
            </a:pPr>
            <a:r>
              <a:rPr lang="en-US" sz="2000" spc="-5" dirty="0" smtClean="0">
                <a:solidFill>
                  <a:prstClr val="black"/>
                </a:solidFill>
                <a:cs typeface="Arial"/>
              </a:rPr>
              <a:t>Potential Hire/Staff</a:t>
            </a:r>
            <a:endParaRPr lang="en-US" sz="2000" spc="-5" dirty="0">
              <a:solidFill>
                <a:prstClr val="black"/>
              </a:solidFill>
              <a:cs typeface="Arial"/>
            </a:endParaRPr>
          </a:p>
        </p:txBody>
      </p:sp>
    </p:spTree>
    <p:extLst>
      <p:ext uri="{BB962C8B-B14F-4D97-AF65-F5344CB8AC3E}">
        <p14:creationId xmlns:p14="http://schemas.microsoft.com/office/powerpoint/2010/main" val="12551449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Person</a:t>
            </a:r>
            <a:r>
              <a:rPr kumimoji="0" lang="en-US" sz="1800" b="0" i="0" u="none" strike="noStrike" kern="1200" cap="none" spc="0" normalizeH="0" noProof="0" dirty="0" smtClean="0">
                <a:ln>
                  <a:noFill/>
                </a:ln>
                <a:solidFill>
                  <a:prstClr val="black"/>
                </a:solidFill>
                <a:effectLst/>
                <a:uLnTx/>
                <a:uFillTx/>
                <a:latin typeface="Arial"/>
                <a:ea typeface="+mn-ea"/>
                <a:cs typeface="+mn-cs"/>
              </a:rPr>
              <a:t> of Interest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539430"/>
          </a:xfrm>
          <a:prstGeom prst="rect">
            <a:avLst/>
          </a:prstGeom>
        </p:spPr>
        <p:txBody>
          <a:bodyPr wrap="square">
            <a:spAutoFit/>
          </a:bodyPr>
          <a:lstStyle/>
          <a:p>
            <a:pPr algn="ctr"/>
            <a:r>
              <a:rPr lang="en-US" sz="2400" b="1" u="sng" dirty="0">
                <a:solidFill>
                  <a:srgbClr val="329AF0"/>
                </a:solidFill>
                <a:latin typeface="Trade Gothic Next W01"/>
              </a:rPr>
              <a:t>Person of </a:t>
            </a:r>
            <a:r>
              <a:rPr lang="en-US" sz="2400" b="1" u="sng" dirty="0" smtClean="0">
                <a:solidFill>
                  <a:srgbClr val="329AF0"/>
                </a:solidFill>
                <a:latin typeface="Trade Gothic Next W01"/>
              </a:rPr>
              <a:t>Interest:</a:t>
            </a:r>
            <a:r>
              <a:rPr lang="en-US" sz="2000" b="1" dirty="0">
                <a:solidFill>
                  <a:srgbClr val="329AF0"/>
                </a:solidFill>
                <a:latin typeface="Trade Gothic Next W01"/>
              </a:rPr>
              <a:t> </a:t>
            </a:r>
          </a:p>
          <a:p>
            <a:pPr algn="ctr">
              <a:buFont typeface="Arial" panose="020B0604020202020204" pitchFamily="34" charset="0"/>
              <a:buChar char="•"/>
            </a:pPr>
            <a:r>
              <a:rPr lang="en-US" sz="2000" b="1" dirty="0">
                <a:solidFill>
                  <a:srgbClr val="D6336C"/>
                </a:solidFill>
                <a:latin typeface="Trade Gothic Next W01"/>
                <a:hlinkClick r:id="rId4" tooltip="View Person Organizational Summary"/>
              </a:rPr>
              <a:t>View Person Organizational Summary</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tooltip="Extend or Inactivate POI"/>
              </a:rPr>
              <a:t>Extend or Inactivate POI</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tooltip="Approve POI"/>
              </a:rPr>
              <a:t>Approve POI</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tooltip="Add Person of Interest"/>
              </a:rPr>
              <a:t>Add Person of Interest</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tooltip="Add Person of Interest Relationship"/>
              </a:rPr>
              <a:t>Add Person of Interest Relationship</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tooltip="poi_infographic.pdf"/>
              </a:rPr>
              <a:t>POI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ucr_to-be_process_design_poi_final_signed.pdf"/>
              </a:rPr>
              <a:t>POI Process Workbook</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ucr_to-be_process_design_poi_final_signed.pdf"/>
              </a:rPr>
              <a:t>POI Process </a:t>
            </a:r>
            <a:r>
              <a:rPr lang="en-US" sz="2000" b="1" dirty="0" smtClean="0">
                <a:solidFill>
                  <a:srgbClr val="D6336C"/>
                </a:solidFill>
                <a:latin typeface="Trade Gothic Next W01"/>
                <a:hlinkClick r:id="rId10" tooltip="ucr_to-be_process_design_poi_final_signed.pdf"/>
              </a:rPr>
              <a:t>Map</a:t>
            </a: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394073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041361" y="1176615"/>
            <a:ext cx="10707329" cy="510909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5" dirty="0" smtClean="0">
                <a:solidFill>
                  <a:prstClr val="black"/>
                </a:solidFill>
                <a:cs typeface="Arial"/>
              </a:rPr>
              <a:t>Locations </a:t>
            </a:r>
            <a:r>
              <a:rPr lang="en-US" sz="2000" spc="-5" dirty="0">
                <a:solidFill>
                  <a:prstClr val="black"/>
                </a:solidFill>
                <a:cs typeface="Arial"/>
              </a:rPr>
              <a:t>are responsible for adding and maintaining POI </a:t>
            </a:r>
            <a:r>
              <a:rPr lang="en-US" sz="2000" spc="-5" dirty="0" smtClean="0">
                <a:solidFill>
                  <a:prstClr val="black"/>
                </a:solidFill>
                <a:cs typeface="Arial"/>
              </a:rPr>
              <a:t>records </a:t>
            </a:r>
            <a:r>
              <a:rPr lang="en-US" sz="2000" spc="-5" dirty="0">
                <a:solidFill>
                  <a:prstClr val="black"/>
                </a:solidFill>
                <a:cs typeface="Arial"/>
              </a:rPr>
              <a:t>in</a:t>
            </a:r>
            <a:r>
              <a:rPr lang="en-US" sz="2000" spc="5" dirty="0">
                <a:solidFill>
                  <a:prstClr val="black"/>
                </a:solidFill>
                <a:cs typeface="Arial"/>
              </a:rPr>
              <a:t> </a:t>
            </a:r>
            <a:r>
              <a:rPr lang="en-US" sz="2000" spc="-5" dirty="0" smtClean="0">
                <a:solidFill>
                  <a:prstClr val="black"/>
                </a:solidFill>
                <a:cs typeface="Arial"/>
              </a:rPr>
              <a:t>UCPath. </a:t>
            </a:r>
            <a:r>
              <a:rPr lang="en-US" sz="2000" dirty="0" smtClean="0">
                <a:solidFill>
                  <a:prstClr val="black"/>
                </a:solidFill>
              </a:rPr>
              <a:t>A </a:t>
            </a:r>
            <a:r>
              <a:rPr lang="en-US" sz="2000" dirty="0">
                <a:solidFill>
                  <a:prstClr val="black"/>
                </a:solidFill>
              </a:rPr>
              <a:t>POI is not an employee of the University; and will not receive compensation through </a:t>
            </a:r>
            <a:r>
              <a:rPr lang="en-US" sz="2000" dirty="0" smtClean="0">
                <a:solidFill>
                  <a:prstClr val="black"/>
                </a:solidFill>
              </a:rPr>
              <a:t>UCPath.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A </a:t>
            </a:r>
            <a:r>
              <a:rPr lang="en-US" sz="2000" dirty="0">
                <a:solidFill>
                  <a:prstClr val="black"/>
                </a:solidFill>
              </a:rPr>
              <a:t>POI does not have Position Data or Job Data in UCPath</a:t>
            </a:r>
            <a:r>
              <a:rPr lang="en-US" sz="2000" dirty="0" smtClean="0">
                <a:solidFill>
                  <a:prstClr val="black"/>
                </a:solidFill>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POIs </a:t>
            </a:r>
            <a:r>
              <a:rPr lang="en-US" sz="2000" dirty="0">
                <a:solidFill>
                  <a:prstClr val="black"/>
                </a:solidFill>
              </a:rPr>
              <a:t>are assigned a Person ID, instead of an Employee </a:t>
            </a:r>
            <a:r>
              <a:rPr lang="en-US" sz="2000" dirty="0" smtClean="0">
                <a:solidFill>
                  <a:prstClr val="black"/>
                </a:solidFill>
              </a:rPr>
              <a:t>ID. If </a:t>
            </a:r>
            <a:r>
              <a:rPr lang="en-US" sz="2000" dirty="0">
                <a:solidFill>
                  <a:prstClr val="black"/>
                </a:solidFill>
              </a:rPr>
              <a:t>a POI later becomes an employee or a Contingent Worker (CWR), then their assigned Person ID becomes their Employee </a:t>
            </a:r>
            <a:r>
              <a:rPr lang="en-US" sz="2000" dirty="0" smtClean="0">
                <a:solidFill>
                  <a:prstClr val="black"/>
                </a:solidFill>
              </a:rPr>
              <a:t>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spc="-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5" dirty="0" smtClean="0">
                <a:solidFill>
                  <a:prstClr val="black"/>
                </a:solidFill>
                <a:cs typeface="Arial"/>
              </a:rPr>
              <a:t>POI </a:t>
            </a:r>
            <a:r>
              <a:rPr lang="en-US" sz="2000" spc="-5" dirty="0">
                <a:solidFill>
                  <a:prstClr val="black"/>
                </a:solidFill>
                <a:cs typeface="Arial"/>
              </a:rPr>
              <a:t>records that create a Person </a:t>
            </a:r>
            <a:r>
              <a:rPr lang="en-US" sz="2000" dirty="0">
                <a:solidFill>
                  <a:prstClr val="black"/>
                </a:solidFill>
                <a:cs typeface="Arial"/>
              </a:rPr>
              <a:t>ID </a:t>
            </a:r>
            <a:r>
              <a:rPr lang="en-US" sz="2000" spc="-5" dirty="0">
                <a:solidFill>
                  <a:prstClr val="black"/>
                </a:solidFill>
                <a:cs typeface="Arial"/>
              </a:rPr>
              <a:t>in UCPath </a:t>
            </a:r>
            <a:r>
              <a:rPr lang="en-US" sz="2000" spc="-5" dirty="0" smtClean="0">
                <a:solidFill>
                  <a:prstClr val="black"/>
                </a:solidFill>
                <a:cs typeface="Arial"/>
              </a:rPr>
              <a:t>are </a:t>
            </a:r>
            <a:r>
              <a:rPr lang="en-US" sz="2000" spc="-5" dirty="0">
                <a:solidFill>
                  <a:prstClr val="black"/>
                </a:solidFill>
                <a:cs typeface="Arial"/>
              </a:rPr>
              <a:t>approved using Automated </a:t>
            </a:r>
            <a:r>
              <a:rPr lang="en-US" sz="2000" spc="-10" dirty="0">
                <a:solidFill>
                  <a:prstClr val="black"/>
                </a:solidFill>
                <a:cs typeface="Arial"/>
              </a:rPr>
              <a:t>Workflow </a:t>
            </a:r>
            <a:r>
              <a:rPr lang="en-US" sz="2000" spc="-5" dirty="0">
                <a:solidFill>
                  <a:prstClr val="black"/>
                </a:solidFill>
                <a:cs typeface="Arial"/>
              </a:rPr>
              <a:t>Engine </a:t>
            </a:r>
            <a:r>
              <a:rPr lang="en-US" sz="2000" spc="-20" dirty="0">
                <a:solidFill>
                  <a:prstClr val="black"/>
                </a:solidFill>
                <a:cs typeface="Arial"/>
              </a:rPr>
              <a:t>(AWE). </a:t>
            </a:r>
            <a:r>
              <a:rPr lang="en-US" sz="2000" spc="-5" dirty="0">
                <a:solidFill>
                  <a:prstClr val="black"/>
                </a:solidFill>
                <a:cs typeface="Arial"/>
              </a:rPr>
              <a:t>POI </a:t>
            </a:r>
            <a:r>
              <a:rPr lang="en-US" sz="2000" spc="-5" dirty="0" smtClean="0">
                <a:solidFill>
                  <a:prstClr val="black"/>
                </a:solidFill>
                <a:cs typeface="Arial"/>
              </a:rPr>
              <a:t>instances </a:t>
            </a:r>
            <a:r>
              <a:rPr lang="en-US" sz="2000" spc="-5" dirty="0">
                <a:solidFill>
                  <a:prstClr val="black"/>
                </a:solidFill>
                <a:cs typeface="Arial"/>
              </a:rPr>
              <a:t>added </a:t>
            </a:r>
            <a:r>
              <a:rPr lang="en-US" sz="2000" dirty="0">
                <a:solidFill>
                  <a:prstClr val="black"/>
                </a:solidFill>
                <a:cs typeface="Arial"/>
              </a:rPr>
              <a:t>to </a:t>
            </a:r>
            <a:r>
              <a:rPr lang="en-US" sz="2000" spc="-5" dirty="0">
                <a:solidFill>
                  <a:prstClr val="black"/>
                </a:solidFill>
                <a:cs typeface="Arial"/>
              </a:rPr>
              <a:t>existing Person IDs do not use</a:t>
            </a:r>
            <a:r>
              <a:rPr lang="en-US" sz="2000" spc="-85" dirty="0">
                <a:solidFill>
                  <a:prstClr val="black"/>
                </a:solidFill>
                <a:cs typeface="Arial"/>
              </a:rPr>
              <a:t> </a:t>
            </a:r>
            <a:r>
              <a:rPr lang="en-US" sz="2000" spc="-25" dirty="0" smtClean="0">
                <a:solidFill>
                  <a:prstClr val="black"/>
                </a:solidFill>
                <a:cs typeface="Arial"/>
              </a:rPr>
              <a:t>AWE.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spc="-2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spc="-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5" dirty="0" smtClean="0">
                <a:solidFill>
                  <a:prstClr val="black"/>
                </a:solidFill>
                <a:cs typeface="Arial"/>
              </a:rPr>
              <a:t>UCPath </a:t>
            </a:r>
            <a:r>
              <a:rPr lang="en-US" sz="2000" spc="-5" dirty="0">
                <a:solidFill>
                  <a:prstClr val="black"/>
                </a:solidFill>
                <a:cs typeface="Arial"/>
              </a:rPr>
              <a:t>Center does not add nor maintain POI records </a:t>
            </a:r>
            <a:r>
              <a:rPr lang="en-US" sz="2000" spc="-5" dirty="0" smtClean="0">
                <a:solidFill>
                  <a:prstClr val="black"/>
                </a:solidFill>
                <a:cs typeface="Arial"/>
              </a:rPr>
              <a:t>in </a:t>
            </a:r>
            <a:r>
              <a:rPr lang="en-US" sz="2000" spc="-5" dirty="0">
                <a:solidFill>
                  <a:prstClr val="black"/>
                </a:solidFill>
                <a:cs typeface="Arial"/>
              </a:rPr>
              <a:t>UCPath. </a:t>
            </a:r>
            <a:r>
              <a:rPr lang="en-US" sz="2000" spc="-20" dirty="0">
                <a:solidFill>
                  <a:prstClr val="black"/>
                </a:solidFill>
                <a:cs typeface="Arial"/>
              </a:rPr>
              <a:t>However, </a:t>
            </a:r>
            <a:r>
              <a:rPr lang="en-US" sz="2000" spc="-5" dirty="0">
                <a:solidFill>
                  <a:prstClr val="black"/>
                </a:solidFill>
                <a:cs typeface="Arial"/>
              </a:rPr>
              <a:t>only UCPC can update a </a:t>
            </a:r>
            <a:r>
              <a:rPr lang="en-US" sz="2000" spc="-15" dirty="0">
                <a:solidFill>
                  <a:prstClr val="black"/>
                </a:solidFill>
                <a:cs typeface="Arial"/>
              </a:rPr>
              <a:t>POI’s </a:t>
            </a:r>
            <a:r>
              <a:rPr lang="en-US" sz="2000" spc="-5" dirty="0" smtClean="0">
                <a:solidFill>
                  <a:prstClr val="black"/>
                </a:solidFill>
                <a:cs typeface="Arial"/>
              </a:rPr>
              <a:t>address </a:t>
            </a:r>
            <a:r>
              <a:rPr lang="en-US" sz="2000" spc="-5" dirty="0">
                <a:solidFill>
                  <a:prstClr val="black"/>
                </a:solidFill>
                <a:cs typeface="Arial"/>
              </a:rPr>
              <a:t>and phone </a:t>
            </a:r>
            <a:r>
              <a:rPr lang="en-US" sz="2000" spc="-25" dirty="0">
                <a:solidFill>
                  <a:prstClr val="black"/>
                </a:solidFill>
                <a:cs typeface="Arial"/>
              </a:rPr>
              <a:t>number. </a:t>
            </a:r>
            <a:r>
              <a:rPr lang="en-US" sz="2000" spc="-5" dirty="0">
                <a:solidFill>
                  <a:prstClr val="black"/>
                </a:solidFill>
                <a:cs typeface="Arial"/>
              </a:rPr>
              <a:t>Locations must create a </a:t>
            </a:r>
            <a:r>
              <a:rPr lang="en-US" sz="2000" spc="-5" dirty="0" smtClean="0">
                <a:solidFill>
                  <a:prstClr val="black"/>
                </a:solidFill>
                <a:cs typeface="Arial"/>
              </a:rPr>
              <a:t>case </a:t>
            </a:r>
            <a:r>
              <a:rPr lang="en-US" sz="2000" dirty="0">
                <a:solidFill>
                  <a:prstClr val="black"/>
                </a:solidFill>
                <a:cs typeface="Arial"/>
              </a:rPr>
              <a:t>to </a:t>
            </a:r>
            <a:r>
              <a:rPr lang="en-US" sz="2000" spc="-5" dirty="0">
                <a:solidFill>
                  <a:prstClr val="black"/>
                </a:solidFill>
                <a:cs typeface="Arial"/>
              </a:rPr>
              <a:t>have UCPC update this</a:t>
            </a:r>
            <a:r>
              <a:rPr lang="en-US" sz="2000" spc="35" dirty="0">
                <a:solidFill>
                  <a:prstClr val="black"/>
                </a:solidFill>
                <a:cs typeface="Arial"/>
              </a:rPr>
              <a:t> </a:t>
            </a:r>
            <a:r>
              <a:rPr lang="en-US" sz="2000" spc="-5" dirty="0">
                <a:solidFill>
                  <a:prstClr val="black"/>
                </a:solidFill>
                <a:cs typeface="Arial"/>
              </a:rPr>
              <a:t>information</a:t>
            </a:r>
            <a:r>
              <a:rPr lang="en-US" sz="2000" spc="-5" dirty="0" smtClean="0">
                <a:solidFill>
                  <a:prstClr val="black"/>
                </a:solidFill>
                <a:cs typeface="Arial"/>
              </a:rPr>
              <a:t>.</a:t>
            </a:r>
            <a:endParaRPr lang="en-US" sz="2000" dirty="0">
              <a:solidFill>
                <a:prstClr val="black"/>
              </a:solidFill>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0713" y="1034504"/>
            <a:ext cx="1042416" cy="1042416"/>
          </a:xfrm>
          <a:prstGeom prst="rect">
            <a:avLst/>
          </a:prstGeom>
        </p:spPr>
      </p:pic>
      <p:pic>
        <p:nvPicPr>
          <p:cNvPr id="7" name="Picture 6"/>
          <p:cNvPicPr>
            <a:picLocks noChangeAspect="1"/>
          </p:cNvPicPr>
          <p:nvPr/>
        </p:nvPicPr>
        <p:blipFill>
          <a:blip r:embed="rId4"/>
          <a:stretch>
            <a:fillRect/>
          </a:stretch>
        </p:blipFill>
        <p:spPr>
          <a:xfrm>
            <a:off x="350713" y="2088113"/>
            <a:ext cx="1042506" cy="1042506"/>
          </a:xfrm>
          <a:prstGeom prst="rect">
            <a:avLst/>
          </a:prstGeom>
        </p:spPr>
      </p:pic>
      <p:pic>
        <p:nvPicPr>
          <p:cNvPr id="8" name="Picture 7"/>
          <p:cNvPicPr>
            <a:picLocks noChangeAspect="1"/>
          </p:cNvPicPr>
          <p:nvPr/>
        </p:nvPicPr>
        <p:blipFill>
          <a:blip r:embed="rId4"/>
          <a:stretch>
            <a:fillRect/>
          </a:stretch>
        </p:blipFill>
        <p:spPr>
          <a:xfrm>
            <a:off x="350713" y="3132182"/>
            <a:ext cx="1042506" cy="1042506"/>
          </a:xfrm>
          <a:prstGeom prst="rect">
            <a:avLst/>
          </a:prstGeom>
        </p:spPr>
      </p:pic>
      <p:pic>
        <p:nvPicPr>
          <p:cNvPr id="9" name="Picture 8"/>
          <p:cNvPicPr>
            <a:picLocks noChangeAspect="1"/>
          </p:cNvPicPr>
          <p:nvPr/>
        </p:nvPicPr>
        <p:blipFill>
          <a:blip r:embed="rId4"/>
          <a:stretch>
            <a:fillRect/>
          </a:stretch>
        </p:blipFill>
        <p:spPr>
          <a:xfrm>
            <a:off x="350713" y="4167451"/>
            <a:ext cx="1042506" cy="1042506"/>
          </a:xfrm>
          <a:prstGeom prst="rect">
            <a:avLst/>
          </a:prstGeom>
        </p:spPr>
      </p:pic>
      <p:pic>
        <p:nvPicPr>
          <p:cNvPr id="12" name="Picture 11"/>
          <p:cNvPicPr>
            <a:picLocks noChangeAspect="1"/>
          </p:cNvPicPr>
          <p:nvPr/>
        </p:nvPicPr>
        <p:blipFill>
          <a:blip r:embed="rId4"/>
          <a:stretch>
            <a:fillRect/>
          </a:stretch>
        </p:blipFill>
        <p:spPr>
          <a:xfrm>
            <a:off x="350713" y="5234515"/>
            <a:ext cx="1042506" cy="1042506"/>
          </a:xfrm>
          <a:prstGeom prst="rect">
            <a:avLst/>
          </a:prstGeom>
        </p:spPr>
      </p:pic>
    </p:spTree>
    <p:extLst>
      <p:ext uri="{BB962C8B-B14F-4D97-AF65-F5344CB8AC3E}">
        <p14:creationId xmlns:p14="http://schemas.microsoft.com/office/powerpoint/2010/main" val="12222324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One-Time Pay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7545279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17320" y="1052052"/>
            <a:ext cx="9752125" cy="70788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smtClean="0">
                <a:solidFill>
                  <a:prstClr val="black"/>
                </a:solidFill>
              </a:rPr>
              <a:t>The </a:t>
            </a:r>
            <a:r>
              <a:rPr lang="en-US" sz="2000" b="1" dirty="0">
                <a:solidFill>
                  <a:prstClr val="black"/>
                </a:solidFill>
              </a:rPr>
              <a:t>One Time Pay </a:t>
            </a:r>
            <a:r>
              <a:rPr lang="en-US" sz="2000" dirty="0">
                <a:solidFill>
                  <a:prstClr val="black"/>
                </a:solidFill>
              </a:rPr>
              <a:t>process is the method to add a flat dollar amount payment for staff and academic employees to be processed in a specific pay period. </a:t>
            </a:r>
            <a:endParaRPr lang="en-US" sz="2000" dirty="0" smtClean="0">
              <a:solidFill>
                <a:prstClr val="black"/>
              </a:solidFill>
            </a:endParaRPr>
          </a:p>
        </p:txBody>
      </p:sp>
      <p:sp>
        <p:nvSpPr>
          <p:cNvPr id="3" name="Rectangle 2"/>
          <p:cNvSpPr/>
          <p:nvPr/>
        </p:nvSpPr>
        <p:spPr>
          <a:xfrm>
            <a:off x="1417321" y="1858000"/>
            <a:ext cx="9752124" cy="2585323"/>
          </a:xfrm>
          <a:prstGeom prst="rect">
            <a:avLst/>
          </a:prstGeom>
        </p:spPr>
        <p:txBody>
          <a:bodyPr wrap="square">
            <a:spAutoFit/>
          </a:bodyPr>
          <a:lstStyle/>
          <a:p>
            <a:pPr marL="285750" lvl="0" indent="-285750">
              <a:buFont typeface="Arial" panose="020B0604020202020204" pitchFamily="34" charset="0"/>
              <a:buChar char="•"/>
            </a:pPr>
            <a:r>
              <a:rPr lang="en-US" dirty="0">
                <a:solidFill>
                  <a:prstClr val="black"/>
                </a:solidFill>
              </a:rPr>
              <a:t>The Transactional Units will have the opportunity to submit one-time payments for employees within their Accountability Structures.</a:t>
            </a:r>
          </a:p>
          <a:p>
            <a:pPr lvl="0"/>
            <a:r>
              <a:rPr lang="en-US" dirty="0">
                <a:solidFill>
                  <a:prstClr val="black"/>
                </a:solidFill>
              </a:rPr>
              <a:t> </a:t>
            </a:r>
          </a:p>
          <a:p>
            <a:pPr marL="285750" lvl="0" indent="-285750">
              <a:buFont typeface="Arial" panose="020B0604020202020204" pitchFamily="34" charset="0"/>
              <a:buChar char="•"/>
            </a:pPr>
            <a:r>
              <a:rPr lang="en-US" dirty="0">
                <a:solidFill>
                  <a:prstClr val="black"/>
                </a:solidFill>
              </a:rPr>
              <a:t>The process begins when a department initiator in a Transactional Unit submits a one-time payment transaction for an employee in UCPath.</a:t>
            </a:r>
          </a:p>
          <a:p>
            <a:pPr lvl="0"/>
            <a:r>
              <a:rPr lang="en-US" dirty="0">
                <a:solidFill>
                  <a:prstClr val="black"/>
                </a:solidFill>
              </a:rPr>
              <a:t> </a:t>
            </a:r>
          </a:p>
          <a:p>
            <a:pPr marL="285750" lvl="0" indent="-285750">
              <a:buFont typeface="Arial" panose="020B0604020202020204" pitchFamily="34" charset="0"/>
              <a:buChar char="•"/>
            </a:pPr>
            <a:r>
              <a:rPr lang="en-US" dirty="0">
                <a:solidFill>
                  <a:prstClr val="black"/>
                </a:solidFill>
              </a:rPr>
              <a:t>The process ends when all Payroll processes have been completed for the applicable pay period and the employee receives the payment on their paycheck. </a:t>
            </a:r>
          </a:p>
          <a:p>
            <a:pPr marL="342900" lvl="0" indent="-342900">
              <a:buFont typeface="Arial" panose="020B0604020202020204" pitchFamily="34" charset="0"/>
              <a:buChar char="•"/>
              <a:defRPr/>
            </a:pP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79170"/>
            <a:ext cx="914324" cy="914324"/>
          </a:xfrm>
          <a:prstGeom prst="rect">
            <a:avLst/>
          </a:prstGeom>
        </p:spPr>
      </p:pic>
    </p:spTree>
    <p:extLst>
      <p:ext uri="{BB962C8B-B14F-4D97-AF65-F5344CB8AC3E}">
        <p14:creationId xmlns:p14="http://schemas.microsoft.com/office/powerpoint/2010/main" val="9178820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One Time Pay Roadmap</a:t>
            </a:r>
            <a:endParaRPr lang="en-US" dirty="0">
              <a:solidFill>
                <a:schemeClr val="accent5"/>
              </a:solidFill>
            </a:endParaRPr>
          </a:p>
        </p:txBody>
      </p:sp>
      <p:pic>
        <p:nvPicPr>
          <p:cNvPr id="3" name="Picture 2"/>
          <p:cNvPicPr>
            <a:picLocks noChangeAspect="1"/>
          </p:cNvPicPr>
          <p:nvPr/>
        </p:nvPicPr>
        <p:blipFill rotWithShape="1">
          <a:blip r:embed="rId3"/>
          <a:srcRect l="653"/>
          <a:stretch/>
        </p:blipFill>
        <p:spPr>
          <a:xfrm>
            <a:off x="1320799" y="979170"/>
            <a:ext cx="8516505" cy="5133975"/>
          </a:xfrm>
          <a:prstGeom prst="rect">
            <a:avLst/>
          </a:prstGeom>
        </p:spPr>
      </p:pic>
    </p:spTree>
    <p:extLst>
      <p:ext uri="{BB962C8B-B14F-4D97-AF65-F5344CB8AC3E}">
        <p14:creationId xmlns:p14="http://schemas.microsoft.com/office/powerpoint/2010/main" val="33425202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9939" y="1124635"/>
            <a:ext cx="11751945" cy="369332"/>
          </a:xfrm>
          <a:prstGeom prst="rect">
            <a:avLst/>
          </a:prstGeom>
        </p:spPr>
        <p:txBody>
          <a:bodyPr wrap="square">
            <a:spAutoFit/>
          </a:bodyPr>
          <a:lstStyle/>
          <a:p>
            <a:r>
              <a:rPr lang="en-US" b="1" dirty="0"/>
              <a:t>Navigation: </a:t>
            </a:r>
            <a:r>
              <a:rPr lang="en-US" dirty="0"/>
              <a:t>PeopleSoft Menu &gt; UC Customizations &gt; UC Extensions &gt; </a:t>
            </a:r>
            <a:r>
              <a:rPr lang="en-US" b="1" dirty="0"/>
              <a:t>Self Service Transactions Links</a:t>
            </a:r>
            <a:endParaRPr lang="en-US" dirty="0"/>
          </a:p>
        </p:txBody>
      </p:sp>
    </p:spTree>
    <p:extLst>
      <p:ext uri="{BB962C8B-B14F-4D97-AF65-F5344CB8AC3E}">
        <p14:creationId xmlns:p14="http://schemas.microsoft.com/office/powerpoint/2010/main" val="39143084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3" name="Table 2"/>
          <p:cNvGraphicFramePr>
            <a:graphicFrameLocks noGrp="1"/>
          </p:cNvGraphicFramePr>
          <p:nvPr>
            <p:extLst/>
          </p:nvPr>
        </p:nvGraphicFramePr>
        <p:xfrm>
          <a:off x="320040" y="841248"/>
          <a:ext cx="7671060" cy="5676611"/>
        </p:xfrm>
        <a:graphic>
          <a:graphicData uri="http://schemas.openxmlformats.org/drawingml/2006/table">
            <a:tbl>
              <a:tblPr firstRow="1" firstCol="1" bandRow="1">
                <a:tableStyleId>{5C22544A-7EE6-4342-B048-85BDC9FD1C3A}</a:tableStyleId>
              </a:tblPr>
              <a:tblGrid>
                <a:gridCol w="2652610">
                  <a:extLst>
                    <a:ext uri="{9D8B030D-6E8A-4147-A177-3AD203B41FA5}">
                      <a16:colId xmlns:a16="http://schemas.microsoft.com/office/drawing/2014/main" val="2479379262"/>
                    </a:ext>
                  </a:extLst>
                </a:gridCol>
                <a:gridCol w="1720612">
                  <a:extLst>
                    <a:ext uri="{9D8B030D-6E8A-4147-A177-3AD203B41FA5}">
                      <a16:colId xmlns:a16="http://schemas.microsoft.com/office/drawing/2014/main" val="1417277441"/>
                    </a:ext>
                  </a:extLst>
                </a:gridCol>
                <a:gridCol w="1648919">
                  <a:extLst>
                    <a:ext uri="{9D8B030D-6E8A-4147-A177-3AD203B41FA5}">
                      <a16:colId xmlns:a16="http://schemas.microsoft.com/office/drawing/2014/main" val="2677117077"/>
                    </a:ext>
                  </a:extLst>
                </a:gridCol>
                <a:gridCol w="1648919">
                  <a:extLst>
                    <a:ext uri="{9D8B030D-6E8A-4147-A177-3AD203B41FA5}">
                      <a16:colId xmlns:a16="http://schemas.microsoft.com/office/drawing/2014/main" val="3799908444"/>
                    </a:ext>
                  </a:extLst>
                </a:gridCol>
              </a:tblGrid>
              <a:tr h="387659">
                <a:tc>
                  <a:txBody>
                    <a:bodyPr/>
                    <a:lstStyle/>
                    <a:p>
                      <a:pPr marL="0" marR="0" algn="ctr">
                        <a:spcBef>
                          <a:spcPts val="0"/>
                        </a:spcBef>
                        <a:spcAft>
                          <a:spcPts val="0"/>
                        </a:spcAft>
                      </a:pPr>
                      <a:r>
                        <a:rPr lang="en-US" sz="1100" b="1" dirty="0">
                          <a:solidFill>
                            <a:schemeClr val="bg1"/>
                          </a:solidFill>
                          <a:effectLst/>
                        </a:rPr>
                        <a:t>Scenarios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One Time 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Contact UCR Payroll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ServiceLink Request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754651"/>
                  </a:ext>
                </a:extLst>
              </a:tr>
              <a:tr h="487004">
                <a:tc>
                  <a:txBody>
                    <a:bodyPr/>
                    <a:lstStyle/>
                    <a:p>
                      <a:pPr marL="0" marR="0">
                        <a:spcBef>
                          <a:spcPts val="0"/>
                        </a:spcBef>
                        <a:spcAft>
                          <a:spcPts val="0"/>
                        </a:spcAft>
                      </a:pPr>
                      <a:r>
                        <a:rPr lang="en-US" sz="1200" b="0" dirty="0">
                          <a:solidFill>
                            <a:schemeClr val="bg1"/>
                          </a:solidFill>
                          <a:effectLst/>
                        </a:rPr>
                        <a:t>STAR/SPOT award for one employee.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394678"/>
                  </a:ext>
                </a:extLst>
              </a:tr>
              <a:tr h="474133">
                <a:tc>
                  <a:txBody>
                    <a:bodyPr/>
                    <a:lstStyle/>
                    <a:p>
                      <a:pPr marL="0" marR="0">
                        <a:spcBef>
                          <a:spcPts val="0"/>
                        </a:spcBef>
                        <a:spcAft>
                          <a:spcPts val="0"/>
                        </a:spcAft>
                      </a:pPr>
                      <a:r>
                        <a:rPr lang="en-US" sz="1200" b="0" dirty="0">
                          <a:solidFill>
                            <a:schemeClr val="bg1"/>
                          </a:solidFill>
                          <a:effectLst/>
                        </a:rPr>
                        <a:t>STAR/SPOT awards for entire department.</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5127262"/>
                  </a:ext>
                </a:extLst>
              </a:tr>
              <a:tr h="508000">
                <a:tc>
                  <a:txBody>
                    <a:bodyPr/>
                    <a:lstStyle/>
                    <a:p>
                      <a:pPr marL="0" marR="0">
                        <a:spcBef>
                          <a:spcPts val="0"/>
                        </a:spcBef>
                        <a:spcAft>
                          <a:spcPts val="0"/>
                        </a:spcAft>
                      </a:pPr>
                      <a:r>
                        <a:rPr lang="en-US" sz="1200" b="0" dirty="0">
                          <a:solidFill>
                            <a:schemeClr val="bg1"/>
                          </a:solidFill>
                          <a:effectLst/>
                        </a:rPr>
                        <a:t>By-agreement Payments/Earnings for UNEX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433576"/>
                  </a:ext>
                </a:extLst>
              </a:tr>
              <a:tr h="462845">
                <a:tc>
                  <a:txBody>
                    <a:bodyPr/>
                    <a:lstStyle/>
                    <a:p>
                      <a:pPr marL="0" marR="0">
                        <a:spcBef>
                          <a:spcPts val="0"/>
                        </a:spcBef>
                        <a:spcAft>
                          <a:spcPts val="0"/>
                        </a:spcAft>
                      </a:pPr>
                      <a:r>
                        <a:rPr lang="en-US" sz="1200" b="0" dirty="0">
                          <a:solidFill>
                            <a:schemeClr val="bg1"/>
                          </a:solidFill>
                          <a:effectLst/>
                        </a:rPr>
                        <a:t>Honoraria pay for UCR faculty on pay status.</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51319"/>
                  </a:ext>
                </a:extLst>
              </a:tr>
              <a:tr h="508000">
                <a:tc>
                  <a:txBody>
                    <a:bodyPr/>
                    <a:lstStyle/>
                    <a:p>
                      <a:pPr marL="0" marR="0">
                        <a:spcBef>
                          <a:spcPts val="0"/>
                        </a:spcBef>
                        <a:spcAft>
                          <a:spcPts val="0"/>
                        </a:spcAft>
                      </a:pPr>
                      <a:r>
                        <a:rPr lang="en-US" sz="1200" b="0" dirty="0">
                          <a:solidFill>
                            <a:schemeClr val="bg1"/>
                          </a:solidFill>
                          <a:effectLst/>
                        </a:rPr>
                        <a:t>Regular payments for instructors. </a:t>
                      </a:r>
                    </a:p>
                    <a:p>
                      <a:pPr marL="0" marR="0">
                        <a:spcBef>
                          <a:spcPts val="0"/>
                        </a:spcBef>
                        <a:spcAft>
                          <a:spcPts val="0"/>
                        </a:spcAft>
                      </a:pPr>
                      <a:r>
                        <a:rPr lang="en-US" sz="1200" b="0" dirty="0">
                          <a:solidFill>
                            <a:schemeClr val="bg1"/>
                          </a:solidFill>
                          <a:effectLst/>
                        </a:rPr>
                        <a:t>(i.e. Rec Center Instructors)</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061434"/>
                  </a:ext>
                </a:extLst>
              </a:tr>
              <a:tr h="485422">
                <a:tc>
                  <a:txBody>
                    <a:bodyPr/>
                    <a:lstStyle/>
                    <a:p>
                      <a:pPr marL="0" marR="0">
                        <a:spcBef>
                          <a:spcPts val="0"/>
                        </a:spcBef>
                        <a:spcAft>
                          <a:spcPts val="0"/>
                        </a:spcAft>
                      </a:pPr>
                      <a:r>
                        <a:rPr lang="en-US" sz="1200" b="0" dirty="0">
                          <a:solidFill>
                            <a:schemeClr val="bg1"/>
                          </a:solidFill>
                          <a:effectLst/>
                        </a:rPr>
                        <a:t>Interlocation Honoraria Payment for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2650"/>
                  </a:ext>
                </a:extLst>
              </a:tr>
              <a:tr h="654756">
                <a:tc>
                  <a:txBody>
                    <a:bodyPr/>
                    <a:lstStyle/>
                    <a:p>
                      <a:pPr marL="0" marR="0">
                        <a:spcBef>
                          <a:spcPts val="0"/>
                        </a:spcBef>
                        <a:spcAft>
                          <a:spcPts val="0"/>
                        </a:spcAft>
                      </a:pPr>
                      <a:r>
                        <a:rPr lang="en-US" sz="1200" b="0" dirty="0">
                          <a:solidFill>
                            <a:schemeClr val="bg1"/>
                          </a:solidFill>
                          <a:effectLst/>
                        </a:rPr>
                        <a:t>Staff Administrative Stipends Exceeding One Pay Period (Recurring Additional Pay).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4888743"/>
                  </a:ext>
                </a:extLst>
              </a:tr>
              <a:tr h="639233">
                <a:tc>
                  <a:txBody>
                    <a:bodyPr/>
                    <a:lstStyle/>
                    <a:p>
                      <a:pPr marL="0" marR="0">
                        <a:spcBef>
                          <a:spcPts val="0"/>
                        </a:spcBef>
                        <a:spcAft>
                          <a:spcPts val="0"/>
                        </a:spcAft>
                      </a:pPr>
                      <a:r>
                        <a:rPr lang="en-US" sz="1200" b="0" dirty="0">
                          <a:solidFill>
                            <a:schemeClr val="bg1"/>
                          </a:solidFill>
                          <a:effectLst/>
                        </a:rPr>
                        <a:t>Other One-Time Additional Compensations (i.e. Staff Stipend for One Pay Period).</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817552"/>
                  </a:ext>
                </a:extLst>
              </a:tr>
              <a:tr h="453390">
                <a:tc>
                  <a:txBody>
                    <a:bodyPr/>
                    <a:lstStyle/>
                    <a:p>
                      <a:pPr marL="0" marR="0">
                        <a:spcBef>
                          <a:spcPts val="0"/>
                        </a:spcBef>
                        <a:spcAft>
                          <a:spcPts val="0"/>
                        </a:spcAft>
                      </a:pPr>
                      <a:r>
                        <a:rPr lang="en-US" sz="1200" b="0" dirty="0">
                          <a:solidFill>
                            <a:schemeClr val="bg1"/>
                          </a:solidFill>
                          <a:effectLst/>
                        </a:rPr>
                        <a:t>Summer Session Payments for </a:t>
                      </a:r>
                      <a:r>
                        <a:rPr lang="en-US" sz="1200" b="0" dirty="0" smtClean="0">
                          <a:solidFill>
                            <a:schemeClr val="bg1"/>
                          </a:solidFill>
                          <a:effectLst/>
                        </a:rPr>
                        <a:t>Non-Faculty </a:t>
                      </a:r>
                      <a:r>
                        <a:rPr lang="en-US" sz="1200" b="0" dirty="0">
                          <a:solidFill>
                            <a:schemeClr val="bg1"/>
                          </a:solidFill>
                          <a:effectLst/>
                        </a:rPr>
                        <a:t>Academics </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839322"/>
                  </a:ext>
                </a:extLst>
              </a:tr>
              <a:tr h="616169">
                <a:tc>
                  <a:txBody>
                    <a:bodyPr/>
                    <a:lstStyle/>
                    <a:p>
                      <a:pPr marL="0" marR="0">
                        <a:spcBef>
                          <a:spcPts val="0"/>
                        </a:spcBef>
                        <a:spcAft>
                          <a:spcPts val="0"/>
                        </a:spcAft>
                      </a:pPr>
                      <a:r>
                        <a:rPr lang="en-US" sz="1200" b="0" dirty="0">
                          <a:solidFill>
                            <a:schemeClr val="bg1"/>
                          </a:solidFill>
                          <a:effectLst/>
                        </a:rPr>
                        <a:t>Faculty Summer Salary Recurring Additional Payments (Non-research/Payroll Certification)</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7064966"/>
                  </a:ext>
                </a:extLst>
              </a:tr>
            </a:tbl>
          </a:graphicData>
        </a:graphic>
      </p:graphicFrame>
      <p:sp>
        <p:nvSpPr>
          <p:cNvPr id="4" name="TextBox 3"/>
          <p:cNvSpPr txBox="1"/>
          <p:nvPr/>
        </p:nvSpPr>
        <p:spPr>
          <a:xfrm>
            <a:off x="8706059" y="1057359"/>
            <a:ext cx="2330823" cy="175432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Transactional Unit submits the one time payments transaction, and the SSC approves the transaction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p:cNvSpPr txBox="1"/>
          <p:nvPr/>
        </p:nvSpPr>
        <p:spPr>
          <a:xfrm>
            <a:off x="8706059" y="3358475"/>
            <a:ext cx="2330823" cy="2031325"/>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Transactional unit must also create a generic </a:t>
            </a:r>
            <a:r>
              <a:rPr kumimoji="0" lang="en-US" sz="1800" b="0" i="0" u="none" strike="noStrike" kern="1200" cap="none" spc="0" normalizeH="0" baseline="0" noProof="0" dirty="0">
                <a:ln>
                  <a:noFill/>
                </a:ln>
                <a:solidFill>
                  <a:prstClr val="black"/>
                </a:solidFill>
                <a:effectLst/>
                <a:uLnTx/>
                <a:uFillTx/>
                <a:latin typeface="Arial"/>
                <a:ea typeface="+mn-ea"/>
                <a:cs typeface="+mn-cs"/>
              </a:rPr>
              <a:t>S</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ervicelink request to attach supporting documentation for approval.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5"/>
          <p:cNvSpPr/>
          <p:nvPr/>
        </p:nvSpPr>
        <p:spPr>
          <a:xfrm>
            <a:off x="320040" y="841248"/>
            <a:ext cx="7671060" cy="56766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272533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580042" y="982394"/>
            <a:ext cx="10322420" cy="5194242"/>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US" sz="2000" dirty="0" smtClean="0">
                <a:ea typeface="Calibri" panose="020F0502020204030204" pitchFamily="34" charset="0"/>
                <a:cs typeface="Times New Roman" panose="02020603050405020304" pitchFamily="18" charset="0"/>
              </a:rPr>
              <a:t>PPSM </a:t>
            </a:r>
            <a:r>
              <a:rPr lang="en-US" sz="2000" dirty="0">
                <a:ea typeface="Calibri" panose="020F0502020204030204" pitchFamily="34" charset="0"/>
                <a:cs typeface="Times New Roman" panose="02020603050405020304" pitchFamily="18" charset="0"/>
              </a:rPr>
              <a:t>30 - Compensation - </a:t>
            </a:r>
            <a:r>
              <a:rPr lang="en-US" sz="2000" u="sng" dirty="0">
                <a:solidFill>
                  <a:srgbClr val="0563C1"/>
                </a:solidFill>
                <a:ea typeface="Calibri" panose="020F0502020204030204" pitchFamily="34" charset="0"/>
                <a:cs typeface="Times New Roman" panose="02020603050405020304" pitchFamily="18" charset="0"/>
                <a:hlinkClick r:id="rId3"/>
              </a:rPr>
              <a:t>https://policy.ucop.edu/doc/4010400/PPSM-30</a:t>
            </a:r>
            <a:r>
              <a:rPr lang="en-US" sz="2000" dirty="0">
                <a:ea typeface="Calibri" panose="020F0502020204030204" pitchFamily="34" charset="0"/>
                <a:cs typeface="Times New Roman" panose="02020603050405020304" pitchFamily="18" charset="0"/>
              </a:rPr>
              <a:t>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UC </a:t>
            </a:r>
            <a:r>
              <a:rPr lang="en-US" sz="2000" dirty="0">
                <a:ea typeface="Calibri" panose="020F0502020204030204" pitchFamily="34" charset="0"/>
                <a:cs typeface="Times New Roman" panose="02020603050405020304" pitchFamily="18" charset="0"/>
              </a:rPr>
              <a:t>Policy regarding compensation rules for exempt and non-exempt UC employees.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Policy </a:t>
            </a:r>
            <a:r>
              <a:rPr lang="en-US" sz="2000" dirty="0">
                <a:ea typeface="Calibri" panose="020F0502020204030204" pitchFamily="34" charset="0"/>
                <a:cs typeface="Times New Roman" panose="02020603050405020304" pitchFamily="18" charset="0"/>
              </a:rPr>
              <a:t>also outlines acceptable additional cash compensation scenarios. (</a:t>
            </a:r>
            <a:r>
              <a:rPr lang="en-US" sz="2000" i="1" dirty="0">
                <a:ea typeface="Calibri" panose="020F0502020204030204" pitchFamily="34" charset="0"/>
                <a:cs typeface="Times New Roman" panose="02020603050405020304" pitchFamily="18" charset="0"/>
              </a:rPr>
              <a:t>Refer to Section III. Policy text, B., 7-8 of policy). </a:t>
            </a:r>
            <a:endParaRPr lang="en-US" sz="2000" dirty="0" smtClean="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endParaRPr lang="en-US" sz="2000" dirty="0" smtClean="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lang="en-US" sz="2000" dirty="0" smtClean="0">
                <a:ea typeface="Calibri" panose="020F0502020204030204" pitchFamily="34" charset="0"/>
                <a:cs typeface="Times New Roman" panose="02020603050405020304" pitchFamily="18" charset="0"/>
              </a:rPr>
              <a:t>PPSM </a:t>
            </a:r>
            <a:r>
              <a:rPr lang="en-US" sz="2000" dirty="0">
                <a:ea typeface="Calibri" panose="020F0502020204030204" pitchFamily="34" charset="0"/>
                <a:cs typeface="Times New Roman" panose="02020603050405020304" pitchFamily="18" charset="0"/>
              </a:rPr>
              <a:t>30 Local Guidance – Compensation - </a:t>
            </a:r>
            <a:r>
              <a:rPr lang="en-US" sz="2000" u="sng" dirty="0">
                <a:solidFill>
                  <a:srgbClr val="0563C1"/>
                </a:solidFill>
                <a:ea typeface="Calibri" panose="020F0502020204030204" pitchFamily="34" charset="0"/>
                <a:cs typeface="Times New Roman" panose="02020603050405020304" pitchFamily="18" charset="0"/>
                <a:hlinkClick r:id="rId4"/>
              </a:rPr>
              <a:t>https://hr.ucr.edu/policies/policiesandcontracts/local_guidance_30_compensation.pdf</a:t>
            </a:r>
            <a:r>
              <a:rPr lang="en-US" sz="2000" dirty="0">
                <a:ea typeface="Calibri" panose="020F0502020204030204" pitchFamily="34" charset="0"/>
                <a:cs typeface="Times New Roman" panose="02020603050405020304" pitchFamily="18" charset="0"/>
              </a:rPr>
              <a:t>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UCR </a:t>
            </a:r>
            <a:r>
              <a:rPr lang="en-US" sz="2000" dirty="0">
                <a:ea typeface="Calibri" panose="020F0502020204030204" pitchFamily="34" charset="0"/>
                <a:cs typeface="Times New Roman" panose="02020603050405020304" pitchFamily="18" charset="0"/>
              </a:rPr>
              <a:t>guidance for PPSM 30 UC </a:t>
            </a:r>
            <a:r>
              <a:rPr lang="en-US" sz="2000" dirty="0" smtClean="0">
                <a:ea typeface="Calibri" panose="020F0502020204030204" pitchFamily="34" charset="0"/>
                <a:cs typeface="Times New Roman" panose="02020603050405020304" pitchFamily="18" charset="0"/>
              </a:rPr>
              <a:t>Policy.</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APM </a:t>
            </a:r>
            <a:r>
              <a:rPr lang="en-US" sz="2000" dirty="0">
                <a:ea typeface="Calibri" panose="020F0502020204030204" pitchFamily="34" charset="0"/>
                <a:cs typeface="Times New Roman" panose="02020603050405020304" pitchFamily="18" charset="0"/>
              </a:rPr>
              <a:t>Policy – Additional Compensation Honoraria - </a:t>
            </a:r>
            <a:r>
              <a:rPr lang="en-US" sz="2000" u="sng" dirty="0">
                <a:solidFill>
                  <a:srgbClr val="0563C1"/>
                </a:solidFill>
                <a:ea typeface="Calibri" panose="020F0502020204030204" pitchFamily="34" charset="0"/>
                <a:cs typeface="Times New Roman" panose="02020603050405020304" pitchFamily="18" charset="0"/>
                <a:hlinkClick r:id="rId5"/>
              </a:rPr>
              <a:t>https://www.ucop.edu/academic-personnel-programs/_</a:t>
            </a:r>
            <a:r>
              <a:rPr lang="en-US" sz="2000" u="sng" dirty="0" smtClean="0">
                <a:solidFill>
                  <a:srgbClr val="0563C1"/>
                </a:solidFill>
                <a:ea typeface="Calibri" panose="020F0502020204030204" pitchFamily="34" charset="0"/>
                <a:cs typeface="Times New Roman" panose="02020603050405020304" pitchFamily="18" charset="0"/>
                <a:hlinkClick r:id="rId5"/>
              </a:rPr>
              <a:t>files/apm/apm-666.pdf</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UC </a:t>
            </a:r>
            <a:r>
              <a:rPr lang="en-US" sz="2000" dirty="0">
                <a:ea typeface="Calibri" panose="020F0502020204030204" pitchFamily="34" charset="0"/>
                <a:cs typeface="Times New Roman" panose="02020603050405020304" pitchFamily="18" charset="0"/>
              </a:rPr>
              <a:t>Policy regarding Additional Compensation requirements for honoraria payments for Academic Appointments.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000" dirty="0" smtClean="0"/>
          </a:p>
        </p:txBody>
      </p:sp>
    </p:spTree>
    <p:extLst>
      <p:ext uri="{BB962C8B-B14F-4D97-AF65-F5344CB8AC3E}">
        <p14:creationId xmlns:p14="http://schemas.microsoft.com/office/powerpoint/2010/main" val="136304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970858" cy="685800"/>
          </a:xfrm>
        </p:spPr>
        <p:txBody>
          <a:bodyPr/>
          <a:lstStyle/>
          <a:p>
            <a:r>
              <a:rPr lang="en-US" dirty="0" smtClean="0">
                <a:solidFill>
                  <a:schemeClr val="accent5"/>
                </a:solidFill>
              </a:rPr>
              <a:t>SELECT UCPATH TERMS AND ACRONYMS</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3653043592"/>
              </p:ext>
            </p:extLst>
          </p:nvPr>
        </p:nvGraphicFramePr>
        <p:xfrm>
          <a:off x="484554" y="979170"/>
          <a:ext cx="92573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8435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89702"/>
            <a:ext cx="10707329" cy="441659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Transactional Unit must create a generic ServiceLink request to attach supporting documentation for approval. </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SSCs cannot clone denied one-time payments, if they are denied they always have to be re-entered.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Transactional Unit submits one-time payment transaction, and SSC will approve the transaction.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ea typeface="Calibri" panose="020F0502020204030204" pitchFamily="34" charset="0"/>
                <a:cs typeface="Times New Roman" panose="02020603050405020304" pitchFamily="18" charset="0"/>
              </a:rPr>
              <a:t>Transactional Units can only submit one-time payment transactions for employees within their accountability structure.</a:t>
            </a:r>
            <a:endParaRPr kumimoji="0" lang="en-US" sz="20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141270"/>
            <a:ext cx="1042506" cy="1042506"/>
          </a:xfrm>
          <a:prstGeom prst="rect">
            <a:avLst/>
          </a:prstGeom>
        </p:spPr>
      </p:pic>
      <p:pic>
        <p:nvPicPr>
          <p:cNvPr id="8" name="Picture 7"/>
          <p:cNvPicPr>
            <a:picLocks noChangeAspect="1"/>
          </p:cNvPicPr>
          <p:nvPr/>
        </p:nvPicPr>
        <p:blipFill>
          <a:blip r:embed="rId4"/>
          <a:stretch>
            <a:fillRect/>
          </a:stretch>
        </p:blipFill>
        <p:spPr>
          <a:xfrm>
            <a:off x="360333" y="3273057"/>
            <a:ext cx="1042506" cy="1042506"/>
          </a:xfrm>
          <a:prstGeom prst="rect">
            <a:avLst/>
          </a:prstGeom>
        </p:spPr>
      </p:pic>
      <p:pic>
        <p:nvPicPr>
          <p:cNvPr id="9" name="Picture 8"/>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1083031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185217"/>
            <a:ext cx="9522624" cy="685800"/>
          </a:xfrm>
        </p:spPr>
        <p:txBody>
          <a:bodyPr/>
          <a:lstStyle/>
          <a:p>
            <a:r>
              <a:rPr lang="en-US" dirty="0" smtClean="0">
                <a:solidFill>
                  <a:schemeClr val="accent5"/>
                </a:solidFill>
              </a:rPr>
              <a:t>ONE TIME PAY DOWNSTREAM IMPACTS </a:t>
            </a:r>
            <a:endParaRPr lang="en-US" dirty="0">
              <a:solidFill>
                <a:schemeClr val="accent5"/>
              </a:solidFill>
            </a:endParaRPr>
          </a:p>
        </p:txBody>
      </p:sp>
      <p:sp>
        <p:nvSpPr>
          <p:cNvPr id="10" name="Rectangle 9"/>
          <p:cNvSpPr/>
          <p:nvPr/>
        </p:nvSpPr>
        <p:spPr>
          <a:xfrm>
            <a:off x="0" y="741045"/>
            <a:ext cx="11558588" cy="5709255"/>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earn code selected. Earn Codes will need to be selected appropriately. </a:t>
            </a:r>
          </a:p>
          <a:p>
            <a:pPr marL="861060" lvl="1" indent="-228600">
              <a:spcBef>
                <a:spcPts val="1755"/>
              </a:spcBef>
              <a:buFontTx/>
              <a:buChar char="•"/>
              <a:tabLst>
                <a:tab pos="403860" algn="l"/>
                <a:tab pos="404495" algn="l"/>
              </a:tabLst>
              <a:defRPr/>
            </a:pPr>
            <a:r>
              <a:rPr lang="en-US" sz="2000" spc="-25" dirty="0" smtClean="0">
                <a:solidFill>
                  <a:srgbClr val="FF0000"/>
                </a:solidFill>
                <a:latin typeface="Arial"/>
                <a:cs typeface="Arial"/>
              </a:rPr>
              <a:t>Downstream impact</a:t>
            </a:r>
            <a:r>
              <a:rPr lang="en-US" sz="2000" spc="-25" dirty="0">
                <a:solidFill>
                  <a:prstClr val="black"/>
                </a:solidFill>
                <a:cs typeface="Arial"/>
              </a:rPr>
              <a:t>: If an earn code is incorrect then financial management impacts will occur. To correct this issue, a Payroll Adjustment is required. Earnings cannot be transferred to different earn codes, so a Salary Cost Transfer will not work in this scenario.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403860" lvl="0" indent="-228600">
              <a:spcBef>
                <a:spcPts val="1755"/>
              </a:spcBef>
              <a:buFontTx/>
              <a:buChar char="•"/>
              <a:tabLst>
                <a:tab pos="403860" algn="l"/>
                <a:tab pos="404495" algn="l"/>
              </a:tabLst>
              <a:defRPr/>
            </a:pPr>
            <a:r>
              <a:rPr lang="en-US" sz="2000" spc="-25" dirty="0" smtClean="0">
                <a:solidFill>
                  <a:srgbClr val="FF0000"/>
                </a:solidFill>
                <a:cs typeface="Arial"/>
              </a:rPr>
              <a:t>Issue</a:t>
            </a:r>
            <a:r>
              <a:rPr lang="en-US" sz="2000" spc="-25" dirty="0">
                <a:solidFill>
                  <a:srgbClr val="FF0000"/>
                </a:solidFill>
                <a:cs typeface="Arial"/>
              </a:rPr>
              <a:t>: </a:t>
            </a:r>
            <a:r>
              <a:rPr lang="en-US" sz="2000" spc="-25" dirty="0">
                <a:solidFill>
                  <a:prstClr val="black"/>
                </a:solidFill>
                <a:cs typeface="Arial"/>
              </a:rPr>
              <a:t>Using the incorrect schedule </a:t>
            </a:r>
            <a:r>
              <a:rPr lang="en-US" sz="2000" spc="-25" dirty="0" smtClean="0">
                <a:solidFill>
                  <a:prstClr val="black"/>
                </a:solidFill>
                <a:cs typeface="Arial"/>
              </a:rPr>
              <a:t>affects timing </a:t>
            </a:r>
            <a:r>
              <a:rPr kumimoji="0" lang="en-US" sz="2000" b="0" i="0" u="none" strike="noStrike" kern="1200" cap="none" spc="-25" normalizeH="0" baseline="0" noProof="0" dirty="0">
                <a:ln>
                  <a:noFill/>
                </a:ln>
                <a:solidFill>
                  <a:prstClr val="black"/>
                </a:solidFill>
                <a:effectLst/>
                <a:uLnTx/>
                <a:uFillTx/>
                <a:latin typeface="Arial"/>
                <a:ea typeface="+mn-ea"/>
                <a:cs typeface="Arial"/>
              </a:rPr>
              <a:t>around when a transaction is </a:t>
            </a:r>
            <a:r>
              <a:rPr kumimoji="0" lang="en-US" sz="2000" b="1" i="0" u="none" strike="noStrike" kern="1200" cap="none" spc="-25" normalizeH="0" baseline="0" noProof="0" dirty="0">
                <a:ln>
                  <a:noFill/>
                </a:ln>
                <a:solidFill>
                  <a:prstClr val="black"/>
                </a:solidFill>
                <a:effectLst/>
                <a:uLnTx/>
                <a:uFillTx/>
                <a:latin typeface="Arial"/>
                <a:ea typeface="+mn-ea"/>
                <a:cs typeface="Arial"/>
              </a:rPr>
              <a:t>submitted</a:t>
            </a:r>
            <a:r>
              <a:rPr kumimoji="0" lang="en-US" sz="2000" b="0" i="0" u="none" strike="noStrike" kern="1200" cap="none" spc="-25" normalizeH="0" baseline="0" noProof="0" dirty="0">
                <a:ln>
                  <a:noFill/>
                </a:ln>
                <a:solidFill>
                  <a:prstClr val="black"/>
                </a:solidFill>
                <a:effectLst/>
                <a:uLnTx/>
                <a:uFillTx/>
                <a:latin typeface="Arial"/>
                <a:ea typeface="+mn-ea"/>
                <a:cs typeface="Arial"/>
              </a:rPr>
              <a:t> AND </a:t>
            </a:r>
            <a:r>
              <a:rPr kumimoji="0" lang="en-US" sz="2000" b="1" i="0" u="none" strike="noStrike" kern="1200" cap="none" spc="-25" normalizeH="0" baseline="0" noProof="0" dirty="0">
                <a:ln>
                  <a:noFill/>
                </a:ln>
                <a:solidFill>
                  <a:prstClr val="black"/>
                </a:solidFill>
                <a:effectLst/>
                <a:uLnTx/>
                <a:uFillTx/>
                <a:latin typeface="Arial"/>
                <a:ea typeface="+mn-ea"/>
                <a:cs typeface="Arial"/>
              </a:rPr>
              <a:t>approved</a:t>
            </a:r>
            <a:r>
              <a:rPr kumimoji="0" lang="en-US" sz="2000" b="0" i="0" u="none" strike="noStrike" kern="1200" cap="none" spc="-25" normalizeH="0" baseline="0" noProof="0" dirty="0">
                <a:ln>
                  <a:noFill/>
                </a:ln>
                <a:solidFill>
                  <a:prstClr val="black"/>
                </a:solidFill>
                <a:effectLst/>
                <a:uLnTx/>
                <a:uFillTx/>
                <a:latin typeface="Arial"/>
                <a:ea typeface="+mn-ea"/>
                <a:cs typeface="Arial"/>
              </a:rPr>
              <a:t> in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UCPath. It </a:t>
            </a:r>
            <a:r>
              <a:rPr kumimoji="0" lang="en-US" sz="2000" b="0" i="0" u="none" strike="noStrike" kern="1200" cap="none" spc="-25" normalizeH="0" baseline="0" noProof="0" dirty="0">
                <a:ln>
                  <a:noFill/>
                </a:ln>
                <a:solidFill>
                  <a:prstClr val="black"/>
                </a:solidFill>
                <a:effectLst/>
                <a:uLnTx/>
                <a:uFillTx/>
                <a:latin typeface="Arial"/>
                <a:ea typeface="+mn-ea"/>
                <a:cs typeface="Arial"/>
              </a:rPr>
              <a:t>is critical to ensure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transactions meet </a:t>
            </a:r>
            <a:r>
              <a:rPr kumimoji="0" lang="en-US" sz="2000" b="0" i="0" u="none" strike="noStrike" kern="1200" cap="none" spc="-25" normalizeH="0" baseline="0" noProof="0" dirty="0">
                <a:ln>
                  <a:noFill/>
                </a:ln>
                <a:solidFill>
                  <a:prstClr val="black"/>
                </a:solidFill>
                <a:effectLst/>
                <a:uLnTx/>
                <a:uFillTx/>
                <a:latin typeface="Arial"/>
                <a:ea typeface="+mn-ea"/>
                <a:cs typeface="Arial"/>
              </a:rPr>
              <a:t>payroll deadlines</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The One</a:t>
            </a:r>
            <a:r>
              <a:rPr kumimoji="0" lang="en-US" sz="2000" b="0" i="0" u="none" strike="noStrike" kern="1200" cap="none" spc="-25" normalizeH="0" noProof="0" dirty="0" smtClean="0">
                <a:ln>
                  <a:noFill/>
                </a:ln>
                <a:solidFill>
                  <a:prstClr val="black"/>
                </a:solidFill>
                <a:effectLst/>
                <a:uLnTx/>
                <a:uFillTx/>
                <a:latin typeface="Arial"/>
                <a:ea typeface="+mn-ea"/>
                <a:cs typeface="Arial"/>
              </a:rPr>
              <a:t> Time Pay page does not display an error message when transactions are submitted past the payroll deadline for a particular pay period.</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861060" lvl="1" indent="-228600">
              <a:spcBef>
                <a:spcPts val="1755"/>
              </a:spcBef>
              <a:buFontTx/>
              <a:buChar char="•"/>
              <a:tabLst>
                <a:tab pos="403860" algn="l"/>
                <a:tab pos="404495" algn="l"/>
              </a:tabLst>
              <a:defRPr/>
            </a:pPr>
            <a:r>
              <a:rPr lang="en-US" sz="2000" spc="-25" dirty="0">
                <a:solidFill>
                  <a:srgbClr val="FF0000"/>
                </a:solidFill>
                <a:cs typeface="Arial"/>
              </a:rPr>
              <a:t>Downstream Impact</a:t>
            </a:r>
            <a:r>
              <a:rPr lang="en-US" sz="2000" spc="-25" dirty="0" smtClean="0">
                <a:solidFill>
                  <a:srgbClr val="FF0000"/>
                </a:solidFill>
                <a:cs typeface="Arial"/>
              </a:rPr>
              <a:t>:</a:t>
            </a:r>
            <a:r>
              <a:rPr lang="en-US" sz="2000" spc="-25" dirty="0" smtClean="0">
                <a:cs typeface="Arial"/>
              </a:rPr>
              <a:t> If a One Time Pay transaction is submitted AND approved against a pay period </a:t>
            </a:r>
            <a:r>
              <a:rPr lang="en-US" sz="2000" u="sng" spc="-25" dirty="0" smtClean="0">
                <a:cs typeface="Arial"/>
              </a:rPr>
              <a:t>after</a:t>
            </a:r>
            <a:r>
              <a:rPr lang="en-US" sz="2000" spc="-25" dirty="0" smtClean="0">
                <a:cs typeface="Arial"/>
              </a:rPr>
              <a:t> its deadline, the transaction will be rejected/unprocessed, resulting in a delay in the e</a:t>
            </a:r>
            <a:r>
              <a:rPr lang="en-US" sz="2000" spc="-25" dirty="0" smtClean="0">
                <a:solidFill>
                  <a:prstClr val="black"/>
                </a:solidFill>
                <a:cs typeface="Arial"/>
              </a:rPr>
              <a:t>mployee’s payment. To correct the issue, the transaction would need to be submitted against a future payroll for that employee. If the payment is urgent (i.e. the employee’s primary source of earnings), reach out to your Shared Services partners for assistance/guidance. (</a:t>
            </a:r>
            <a:r>
              <a:rPr lang="en-US" sz="2000" i="1" spc="-25" dirty="0" smtClean="0">
                <a:solidFill>
                  <a:prstClr val="black"/>
                </a:solidFill>
                <a:cs typeface="Arial"/>
              </a:rPr>
              <a:t>Note: refer to the </a:t>
            </a:r>
            <a:r>
              <a:rPr lang="en-US" sz="2000" i="1" spc="-25" dirty="0">
                <a:solidFill>
                  <a:prstClr val="black"/>
                </a:solidFill>
                <a:cs typeface="Arial"/>
              </a:rPr>
              <a:t>UCPath Production Processing </a:t>
            </a:r>
            <a:r>
              <a:rPr lang="en-US" sz="2000" i="1" spc="-25" dirty="0" smtClean="0">
                <a:solidFill>
                  <a:prstClr val="black"/>
                </a:solidFill>
                <a:cs typeface="Arial"/>
              </a:rPr>
              <a:t>Schedule Deadline </a:t>
            </a:r>
            <a:r>
              <a:rPr lang="en-US" sz="2000" i="1" spc="-25" dirty="0">
                <a:solidFill>
                  <a:prstClr val="black"/>
                </a:solidFill>
                <a:cs typeface="Arial"/>
              </a:rPr>
              <a:t>in the UCPath Portal </a:t>
            </a:r>
            <a:r>
              <a:rPr lang="en-US" sz="2000" i="1" spc="-25" dirty="0" smtClean="0">
                <a:solidFill>
                  <a:prstClr val="black"/>
                </a:solidFill>
                <a:cs typeface="Arial"/>
              </a:rPr>
              <a:t>–“PayPath/Mass Hire” column; denotes the approval deadline for one time payments for a particular pay cycle/period).</a:t>
            </a:r>
          </a:p>
        </p:txBody>
      </p:sp>
    </p:spTree>
    <p:extLst>
      <p:ext uri="{BB962C8B-B14F-4D97-AF65-F5344CB8AC3E}">
        <p14:creationId xmlns:p14="http://schemas.microsoft.com/office/powerpoint/2010/main" val="247311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ONE TIME PAY DOWNSTREAM IMPACTS </a:t>
            </a:r>
          </a:p>
        </p:txBody>
      </p:sp>
      <p:sp>
        <p:nvSpPr>
          <p:cNvPr id="3" name="Rectangle 2"/>
          <p:cNvSpPr/>
          <p:nvPr/>
        </p:nvSpPr>
        <p:spPr>
          <a:xfrm>
            <a:off x="618837" y="979170"/>
            <a:ext cx="10710424" cy="4478149"/>
          </a:xfrm>
          <a:prstGeom prst="rect">
            <a:avLst/>
          </a:prstGeom>
        </p:spPr>
        <p:txBody>
          <a:bodyPr wrap="square">
            <a:spAutoFit/>
          </a:bodyPr>
          <a:lstStyle/>
          <a:p>
            <a:pPr marL="403860" indent="-228600">
              <a:spcBef>
                <a:spcPts val="1755"/>
              </a:spcBef>
              <a:buFontTx/>
              <a:buChar char="•"/>
              <a:tabLst>
                <a:tab pos="403860" algn="l"/>
                <a:tab pos="404495" algn="l"/>
              </a:tabLst>
              <a:defRPr/>
            </a:pPr>
            <a:r>
              <a:rPr lang="en-US" sz="2000" spc="-25" dirty="0" smtClean="0">
                <a:solidFill>
                  <a:srgbClr val="FF0000"/>
                </a:solidFill>
                <a:cs typeface="Arial"/>
              </a:rPr>
              <a:t>Issue: </a:t>
            </a:r>
            <a:r>
              <a:rPr lang="en-US" sz="2000" spc="-25" dirty="0" smtClean="0">
                <a:solidFill>
                  <a:prstClr val="black"/>
                </a:solidFill>
                <a:cs typeface="Arial"/>
              </a:rPr>
              <a:t>Failure </a:t>
            </a:r>
            <a:r>
              <a:rPr lang="en-US" sz="2000" spc="-25" dirty="0">
                <a:solidFill>
                  <a:prstClr val="black"/>
                </a:solidFill>
                <a:cs typeface="Arial"/>
              </a:rPr>
              <a:t>to add /department approvals will delay the approval process.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One </a:t>
            </a:r>
            <a:r>
              <a:rPr kumimoji="0" lang="en-US" sz="2000" b="0" i="0" u="none" strike="noStrike" kern="1200" cap="none" spc="-25" normalizeH="0" baseline="0" noProof="0" dirty="0">
                <a:ln>
                  <a:noFill/>
                </a:ln>
                <a:solidFill>
                  <a:prstClr val="black"/>
                </a:solidFill>
                <a:effectLst/>
                <a:uLnTx/>
                <a:uFillTx/>
                <a:latin typeface="Arial"/>
                <a:ea typeface="+mn-ea"/>
                <a:cs typeface="Arial"/>
              </a:rPr>
              <a:t>Time Pay process requires documentation/department approvals be attached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Generic</a:t>
            </a:r>
            <a:r>
              <a:rPr kumimoji="0" lang="en-US" sz="2000" b="0" i="0" u="none" strike="noStrike" kern="1200" cap="none" spc="-25" normalizeH="0" noProof="0" dirty="0" smtClean="0">
                <a:ln>
                  <a:noFill/>
                </a:ln>
                <a:solidFill>
                  <a:prstClr val="black"/>
                </a:solidFill>
                <a:effectLst/>
                <a:uLnTx/>
                <a:uFillTx/>
                <a:latin typeface="Arial"/>
                <a:ea typeface="+mn-ea"/>
                <a:cs typeface="Arial"/>
              </a:rPr>
              <a:t> ServiceLink</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25" normalizeH="0" baseline="0" noProof="0" dirty="0">
                <a:ln>
                  <a:noFill/>
                </a:ln>
                <a:solidFill>
                  <a:prstClr val="black"/>
                </a:solidFill>
                <a:effectLst/>
                <a:uLnTx/>
                <a:uFillTx/>
                <a:latin typeface="Arial"/>
                <a:ea typeface="+mn-ea"/>
                <a:cs typeface="Arial"/>
              </a:rPr>
              <a:t>requests for Shared Service Center Approvers to reference when approving in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UCPath. </a:t>
            </a:r>
            <a:endParaRPr lang="en-US" sz="2000" spc="-25" dirty="0">
              <a:solidFill>
                <a:prstClr val="black"/>
              </a:solidFill>
              <a:latin typeface="Arial"/>
              <a:cs typeface="Arial"/>
            </a:endParaRPr>
          </a:p>
          <a:p>
            <a:pPr marL="861060" lvl="1" indent="-228600">
              <a:spcBef>
                <a:spcPts val="1755"/>
              </a:spcBef>
              <a:buFontTx/>
              <a:buChar char="•"/>
              <a:tabLst>
                <a:tab pos="403860" algn="l"/>
                <a:tab pos="404495" algn="l"/>
              </a:tabLst>
              <a:defRPr/>
            </a:pPr>
            <a:r>
              <a:rPr lang="en-US" sz="2000" spc="-25" dirty="0">
                <a:solidFill>
                  <a:srgbClr val="FF0000"/>
                </a:solidFill>
                <a:cs typeface="Arial"/>
              </a:rPr>
              <a:t>Downstream Impact: </a:t>
            </a:r>
            <a:r>
              <a:rPr lang="en-US" sz="2000" spc="-25" dirty="0" smtClean="0">
                <a:cs typeface="Arial"/>
              </a:rPr>
              <a:t>If a One Time Payment is submitted in UCPath and there is no corresponding Generic ServiceLink Request with supporting documentation, there may be a delay in when the transaction is approved. To minimize this delay, it is critical to create the corresponding request. Failure to do so can result in a transaction being “denied” which could cause the e</a:t>
            </a:r>
            <a:r>
              <a:rPr lang="en-US" sz="2000" spc="-25" dirty="0" smtClean="0">
                <a:solidFill>
                  <a:prstClr val="black"/>
                </a:solidFill>
                <a:cs typeface="Arial"/>
              </a:rPr>
              <a:t>mployee’s payment to </a:t>
            </a:r>
            <a:r>
              <a:rPr lang="en-US" sz="2000" spc="-25" dirty="0">
                <a:solidFill>
                  <a:prstClr val="black"/>
                </a:solidFill>
                <a:cs typeface="Arial"/>
              </a:rPr>
              <a:t>be </a:t>
            </a:r>
            <a:r>
              <a:rPr lang="en-US" sz="2000" spc="-25" dirty="0" smtClean="0">
                <a:solidFill>
                  <a:prstClr val="black"/>
                </a:solidFill>
                <a:cs typeface="Arial"/>
              </a:rPr>
              <a:t>delayed</a:t>
            </a:r>
            <a:r>
              <a:rPr lang="en-US" sz="2000" spc="-25" dirty="0" smtClean="0">
                <a:solidFill>
                  <a:prstClr val="black"/>
                </a:solidFill>
                <a:latin typeface="Arial"/>
                <a:cs typeface="Arial"/>
              </a:rPr>
              <a:t>. </a:t>
            </a:r>
          </a:p>
          <a:p>
            <a:pPr marL="403860" indent="-228600">
              <a:spcBef>
                <a:spcPts val="1755"/>
              </a:spcBef>
              <a:buFontTx/>
              <a:buChar char="•"/>
              <a:tabLst>
                <a:tab pos="403860" algn="l"/>
                <a:tab pos="404495" algn="l"/>
              </a:tabLst>
              <a:defRPr/>
            </a:pPr>
            <a:r>
              <a:rPr lang="en-US" sz="2000" spc="-25" dirty="0">
                <a:solidFill>
                  <a:srgbClr val="FF0000"/>
                </a:solidFill>
                <a:cs typeface="Arial"/>
              </a:rPr>
              <a:t>Issue</a:t>
            </a:r>
            <a:r>
              <a:rPr lang="en-US" sz="2000" spc="-25" dirty="0" smtClean="0">
                <a:solidFill>
                  <a:srgbClr val="FF0000"/>
                </a:solidFill>
                <a:cs typeface="Arial"/>
              </a:rPr>
              <a:t>: </a:t>
            </a:r>
            <a:r>
              <a:rPr lang="en-US" sz="2000" spc="-25" dirty="0" smtClean="0">
                <a:cs typeface="Arial"/>
              </a:rPr>
              <a:t>Incorrect FAU values entered on “Chartfield Override”. </a:t>
            </a:r>
            <a:endParaRPr lang="en-US" sz="2000" spc="-25" dirty="0" smtClean="0">
              <a:solidFill>
                <a:srgbClr val="FF0000"/>
              </a:solidFill>
              <a:cs typeface="Arial"/>
            </a:endParaRPr>
          </a:p>
          <a:p>
            <a:pPr marL="861060" lvl="1" indent="-228600">
              <a:spcBef>
                <a:spcPts val="1755"/>
              </a:spcBef>
              <a:buFontTx/>
              <a:buChar char="•"/>
              <a:tabLst>
                <a:tab pos="403860" algn="l"/>
                <a:tab pos="404495" algn="l"/>
              </a:tabLst>
              <a:defRPr/>
            </a:pPr>
            <a:r>
              <a:rPr lang="en-US" sz="2000" spc="-25" dirty="0">
                <a:solidFill>
                  <a:srgbClr val="FF0000"/>
                </a:solidFill>
                <a:cs typeface="Arial"/>
              </a:rPr>
              <a:t>Downstream Impact</a:t>
            </a:r>
            <a:r>
              <a:rPr lang="en-US" sz="2000" spc="-25" dirty="0" smtClean="0">
                <a:solidFill>
                  <a:srgbClr val="FF0000"/>
                </a:solidFill>
                <a:cs typeface="Arial"/>
              </a:rPr>
              <a:t>: </a:t>
            </a:r>
            <a:r>
              <a:rPr lang="en-US" sz="2000" spc="-25" dirty="0" smtClean="0">
                <a:cs typeface="Arial"/>
              </a:rPr>
              <a:t>If the incorrect FAU values are submitted on a One Time Pay transaction then financial management impacts will occur. To correct this issue when it occurs, a Salary Cost Transfer (SCT) can be performed.</a:t>
            </a:r>
            <a:endParaRPr kumimoji="0" lang="en-US" sz="2000" b="0" i="0" u="none" strike="noStrike" kern="1200" cap="none" spc="-25" normalizeH="0" noProof="0" dirty="0" smtClean="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629135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&amp; Retirement Overview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3473292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55420" y="1052052"/>
            <a:ext cx="9714025" cy="163121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The process of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Voluntary Termination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starts </a:t>
            </a:r>
            <a:r>
              <a:rPr kumimoji="0" lang="en-US" sz="2000" b="0" i="0" u="none" strike="noStrike" kern="1200" cap="none" spc="0" normalizeH="0" baseline="0" noProof="0" dirty="0">
                <a:ln>
                  <a:noFill/>
                </a:ln>
                <a:solidFill>
                  <a:prstClr val="black"/>
                </a:solidFill>
                <a:effectLst/>
                <a:uLnTx/>
                <a:uFillTx/>
                <a:latin typeface="Arial"/>
                <a:ea typeface="+mn-ea"/>
                <a:cs typeface="+mn-cs"/>
              </a:rPr>
              <a:t>with the employee’s decision to resign or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retire, </a:t>
            </a:r>
            <a:r>
              <a:rPr kumimoji="0" lang="en-US" sz="2000" b="0" i="0" u="none" strike="noStrike" kern="1200" cap="none" spc="0" normalizeH="0" baseline="0" noProof="0" dirty="0">
                <a:ln>
                  <a:noFill/>
                </a:ln>
                <a:solidFill>
                  <a:prstClr val="black"/>
                </a:solidFill>
                <a:effectLst/>
                <a:uLnTx/>
                <a:uFillTx/>
                <a:latin typeface="Arial"/>
                <a:ea typeface="+mn-ea"/>
                <a:cs typeface="+mn-cs"/>
              </a:rPr>
              <a:t>and ends with the final payment information being transferred to the UCPath Center Payroll Production team. Voluntary terminations are processed for both staff and academic employees. There are benefits and payroll implications of voluntary terminations. These are dealt with in separate processes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p:txBody>
      </p:sp>
      <p:sp>
        <p:nvSpPr>
          <p:cNvPr id="3" name="Rectangle 2"/>
          <p:cNvSpPr/>
          <p:nvPr/>
        </p:nvSpPr>
        <p:spPr>
          <a:xfrm>
            <a:off x="1455419" y="2820086"/>
            <a:ext cx="9714025" cy="923330"/>
          </a:xfrm>
          <a:prstGeom prst="rect">
            <a:avLst/>
          </a:prstGeom>
        </p:spPr>
        <p:txBody>
          <a:bodyPr wrap="square">
            <a:spAutoFit/>
          </a:bodyPr>
          <a:lstStyle/>
          <a:p>
            <a:pPr marL="342900" lvl="0" indent="-342900">
              <a:buFont typeface="Arial" panose="020B0604020202020204" pitchFamily="34" charset="0"/>
              <a:buChar char="•"/>
              <a:defRPr/>
            </a:pPr>
            <a:r>
              <a:rPr lang="en-US" dirty="0">
                <a:solidFill>
                  <a:prstClr val="black"/>
                </a:solidFill>
              </a:rPr>
              <a:t>The process ends with the confirmation that the employee has been separated, all access to systems and facilities has been updated or terminated, and all outstanding university and employee obligations related to compensation are settled.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79170"/>
            <a:ext cx="914324" cy="914324"/>
          </a:xfrm>
          <a:prstGeom prst="rect">
            <a:avLst/>
          </a:prstGeom>
        </p:spPr>
      </p:pic>
    </p:spTree>
    <p:extLst>
      <p:ext uri="{BB962C8B-B14F-4D97-AF65-F5344CB8AC3E}">
        <p14:creationId xmlns:p14="http://schemas.microsoft.com/office/powerpoint/2010/main" val="23318813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OFFBOARDING ROADMAP</a:t>
            </a:r>
            <a:endParaRPr lang="en-US" dirty="0">
              <a:solidFill>
                <a:schemeClr val="accent5"/>
              </a:solidFill>
            </a:endParaRPr>
          </a:p>
        </p:txBody>
      </p:sp>
      <p:sp>
        <p:nvSpPr>
          <p:cNvPr id="5" name="Rectangle 4"/>
          <p:cNvSpPr/>
          <p:nvPr/>
        </p:nvSpPr>
        <p:spPr>
          <a:xfrm>
            <a:off x="393192" y="6016752"/>
            <a:ext cx="8707628" cy="36721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complete map, consult the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2"/>
              </a:rPr>
              <a:t>Voluntary Termination/Retirement Infographic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3" name="TextBox 2"/>
          <p:cNvSpPr txBox="1"/>
          <p:nvPr/>
        </p:nvSpPr>
        <p:spPr>
          <a:xfrm>
            <a:off x="374904" y="905852"/>
            <a:ext cx="3584846" cy="27699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a:ea typeface="+mn-ea"/>
                <a:cs typeface="+mn-cs"/>
              </a:rPr>
              <a:t>NOTE: This is the High </a:t>
            </a:r>
            <a:r>
              <a:rPr kumimoji="0" lang="en-US" sz="1200" b="1" i="0" u="none" strike="noStrike" kern="1200" cap="none" spc="0" normalizeH="0" baseline="0" noProof="0" dirty="0">
                <a:ln>
                  <a:noFill/>
                </a:ln>
                <a:solidFill>
                  <a:prstClr val="black"/>
                </a:solidFill>
                <a:effectLst/>
                <a:uLnTx/>
                <a:uFillTx/>
                <a:latin typeface="Arial"/>
                <a:ea typeface="+mn-ea"/>
                <a:cs typeface="+mn-cs"/>
              </a:rPr>
              <a:t>L</a:t>
            </a:r>
            <a:r>
              <a:rPr kumimoji="0" lang="en-US" sz="1200" b="1" i="0" u="none" strike="noStrike" kern="1200" cap="none" spc="0" normalizeH="0" baseline="0" noProof="0" dirty="0" smtClean="0">
                <a:ln>
                  <a:noFill/>
                </a:ln>
                <a:solidFill>
                  <a:prstClr val="black"/>
                </a:solidFill>
                <a:effectLst/>
                <a:uLnTx/>
                <a:uFillTx/>
                <a:latin typeface="Arial"/>
                <a:ea typeface="+mn-ea"/>
                <a:cs typeface="+mn-cs"/>
              </a:rPr>
              <a:t>evel Happy Path map</a:t>
            </a: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2091173" y="1325975"/>
            <a:ext cx="8004582" cy="4583211"/>
          </a:xfrm>
          <a:prstGeom prst="rect">
            <a:avLst/>
          </a:prstGeom>
        </p:spPr>
      </p:pic>
      <p:sp>
        <p:nvSpPr>
          <p:cNvPr id="4" name="TextBox 3"/>
          <p:cNvSpPr txBox="1"/>
          <p:nvPr/>
        </p:nvSpPr>
        <p:spPr>
          <a:xfrm>
            <a:off x="3108960" y="1661822"/>
            <a:ext cx="5991860" cy="2305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923181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1421" y="1982890"/>
            <a:ext cx="11138660" cy="3582169"/>
          </a:xfrm>
          <a:prstGeom prst="rect">
            <a:avLst/>
          </a:prstGeom>
        </p:spPr>
      </p:pic>
    </p:spTree>
    <p:extLst>
      <p:ext uri="{BB962C8B-B14F-4D97-AF65-F5344CB8AC3E}">
        <p14:creationId xmlns:p14="http://schemas.microsoft.com/office/powerpoint/2010/main" val="19196075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nvPr>
        </p:nvGraphicFramePr>
        <p:xfrm>
          <a:off x="869175" y="1020854"/>
          <a:ext cx="8986633" cy="4938168"/>
        </p:xfrm>
        <a:graphic>
          <a:graphicData uri="http://schemas.openxmlformats.org/drawingml/2006/table">
            <a:tbl>
              <a:tblPr firstRow="1" bandRow="1">
                <a:tableStyleId>{5C22544A-7EE6-4342-B048-85BDC9FD1C3A}</a:tableStyleId>
              </a:tblPr>
              <a:tblGrid>
                <a:gridCol w="1353616">
                  <a:extLst>
                    <a:ext uri="{9D8B030D-6E8A-4147-A177-3AD203B41FA5}">
                      <a16:colId xmlns:a16="http://schemas.microsoft.com/office/drawing/2014/main" val="2397040824"/>
                    </a:ext>
                  </a:extLst>
                </a:gridCol>
                <a:gridCol w="1620974">
                  <a:extLst>
                    <a:ext uri="{9D8B030D-6E8A-4147-A177-3AD203B41FA5}">
                      <a16:colId xmlns:a16="http://schemas.microsoft.com/office/drawing/2014/main" val="1781108354"/>
                    </a:ext>
                  </a:extLst>
                </a:gridCol>
                <a:gridCol w="3246942">
                  <a:extLst>
                    <a:ext uri="{9D8B030D-6E8A-4147-A177-3AD203B41FA5}">
                      <a16:colId xmlns:a16="http://schemas.microsoft.com/office/drawing/2014/main" val="2457232917"/>
                    </a:ext>
                  </a:extLst>
                </a:gridCol>
                <a:gridCol w="1790471">
                  <a:extLst>
                    <a:ext uri="{9D8B030D-6E8A-4147-A177-3AD203B41FA5}">
                      <a16:colId xmlns:a16="http://schemas.microsoft.com/office/drawing/2014/main" val="195881439"/>
                    </a:ext>
                  </a:extLst>
                </a:gridCol>
                <a:gridCol w="974630">
                  <a:extLst>
                    <a:ext uri="{9D8B030D-6E8A-4147-A177-3AD203B41FA5}">
                      <a16:colId xmlns:a16="http://schemas.microsoft.com/office/drawing/2014/main" val="3305960728"/>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Offboarding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 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Received 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Termination Template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 or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attached documents in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 or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locally approved termination template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Verify that SSC has processed final pay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Processes Final Pay Automatically (once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is approved)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19254258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474272" y="851171"/>
            <a:ext cx="10322420" cy="3952877"/>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ü"/>
              <a:defRPr/>
            </a:pPr>
            <a:r>
              <a:rPr lang="en-US" sz="2000" dirty="0">
                <a:latin typeface="Arial" panose="020B0604020202020204" pitchFamily="34" charset="0"/>
                <a:ea typeface="Calibri" panose="020F0502020204030204" pitchFamily="34" charset="0"/>
                <a:cs typeface="Times New Roman" panose="02020603050405020304" pitchFamily="18" charset="0"/>
              </a:rPr>
              <a:t>Labor and Relations and the Central Office should be notified or consulted with upon termination of employee to discuss any implications that may arise.  </a:t>
            </a:r>
          </a:p>
          <a:p>
            <a:pPr marL="285750" indent="-285750">
              <a:buFont typeface="Wingdings" panose="05000000000000000000" pitchFamily="2" charset="2"/>
              <a:buChar char="ü"/>
            </a:pPr>
            <a:r>
              <a:rPr lang="en-US" u="sng" dirty="0">
                <a:hlinkClick r:id="rId3"/>
              </a:rPr>
              <a:t>UCR Local Procedure on </a:t>
            </a:r>
            <a:r>
              <a:rPr lang="en-US" u="sng" dirty="0" smtClean="0">
                <a:hlinkClick r:id="rId3"/>
              </a:rPr>
              <a:t>Separation </a:t>
            </a:r>
            <a:r>
              <a:rPr lang="en-US" u="sng" dirty="0">
                <a:hlinkClick r:id="rId3"/>
              </a:rPr>
              <a:t>Actions</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smtClean="0">
                <a:hlinkClick r:id="rId4"/>
              </a:rPr>
              <a:t>Personnel </a:t>
            </a:r>
            <a:r>
              <a:rPr lang="en-US" u="sng" dirty="0">
                <a:hlinkClick r:id="rId4"/>
              </a:rPr>
              <a:t>Policy 64 – Termination and Job Abandonment </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a:hlinkClick r:id="rId5"/>
              </a:rPr>
              <a:t>Leaving UC Employment </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a:hlinkClick r:id="rId6"/>
              </a:rPr>
              <a:t>APM – 700-30 Presumptive Resignation Policy and Procedures </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a:hlinkClick r:id="rId7"/>
              </a:rPr>
              <a:t>Timeline for Implementing the Presumptive </a:t>
            </a:r>
            <a:r>
              <a:rPr lang="en-US" u="sng" dirty="0" smtClean="0">
                <a:hlinkClick r:id="rId7"/>
              </a:rPr>
              <a:t>Resignation </a:t>
            </a:r>
            <a:r>
              <a:rPr lang="en-US" u="sng" dirty="0">
                <a:hlinkClick r:id="rId7"/>
              </a:rPr>
              <a:t>Process Under APM - 700</a:t>
            </a:r>
            <a:endParaRPr lang="en-US" dirty="0"/>
          </a:p>
          <a:p>
            <a:r>
              <a:rPr lang="en-US" dirty="0"/>
              <a:t> </a:t>
            </a:r>
          </a:p>
          <a:p>
            <a:pPr marL="342900" indent="-342900">
              <a:lnSpc>
                <a:spcPct val="107000"/>
              </a:lnSpc>
              <a:spcAft>
                <a:spcPts val="800"/>
              </a:spcAft>
              <a:buFont typeface="Wingdings" panose="05000000000000000000" pitchFamily="2" charset="2"/>
              <a:buChar char="ü"/>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0124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sz="3200" dirty="0">
                <a:solidFill>
                  <a:schemeClr val="accent5"/>
                </a:solidFill>
              </a:rPr>
              <a:t>VOLUNTARY TERMINATION &amp; </a:t>
            </a:r>
            <a:r>
              <a:rPr lang="en-US" sz="3200" dirty="0" smtClean="0">
                <a:solidFill>
                  <a:schemeClr val="accent5"/>
                </a:solidFill>
              </a:rPr>
              <a:t>RETIREMENT DOWNSTREAM IMPACTS</a:t>
            </a:r>
            <a:endParaRPr lang="en-US" sz="3200" dirty="0">
              <a:solidFill>
                <a:schemeClr val="accent5"/>
              </a:solidFill>
            </a:endParaRPr>
          </a:p>
        </p:txBody>
      </p:sp>
      <p:sp>
        <p:nvSpPr>
          <p:cNvPr id="3" name="Rectangle 2"/>
          <p:cNvSpPr/>
          <p:nvPr/>
        </p:nvSpPr>
        <p:spPr>
          <a:xfrm>
            <a:off x="618837" y="1323295"/>
            <a:ext cx="10818912" cy="493981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Voluntary terminations and retirements are </a:t>
            </a:r>
            <a:r>
              <a:rPr kumimoji="0" lang="en-US" sz="2000" b="0" i="0" u="none" strike="noStrike" kern="1200" cap="none" spc="-25" normalizeH="0" baseline="0" noProof="0" dirty="0">
                <a:ln>
                  <a:noFill/>
                </a:ln>
                <a:solidFill>
                  <a:prstClr val="black"/>
                </a:solidFill>
                <a:effectLst/>
                <a:uLnTx/>
                <a:uFillTx/>
                <a:latin typeface="Arial"/>
                <a:ea typeface="+mn-ea"/>
                <a:cs typeface="Arial"/>
              </a:rPr>
              <a:t>very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similar; </a:t>
            </a:r>
            <a:r>
              <a:rPr kumimoji="0" lang="en-US" sz="2000" b="0" i="0" u="none" strike="noStrike" kern="1200" cap="none" spc="-25" normalizeH="0" baseline="0" noProof="0" dirty="0">
                <a:ln>
                  <a:noFill/>
                </a:ln>
                <a:solidFill>
                  <a:prstClr val="black"/>
                </a:solidFill>
                <a:effectLst/>
                <a:uLnTx/>
                <a:uFillTx/>
                <a:latin typeface="Arial"/>
                <a:ea typeface="+mn-ea"/>
                <a:cs typeface="Arial"/>
              </a:rPr>
              <a:t>be sure to select the appropriate template when creating the transaction</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employee if retirement is not processed according to UCPC requirements; creates delays in getting AWE approvals and final pay. </a:t>
            </a:r>
          </a:p>
          <a:p>
            <a:pPr marL="176213" marR="0" lvl="1"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a:t>
            </a:r>
            <a:r>
              <a:rPr kumimoji="0" lang="en-US" sz="2000" b="0" i="0" u="none" strike="noStrike" kern="1200" cap="none" spc="-25" normalizeH="0" baseline="0" noProof="0" dirty="0">
                <a:ln>
                  <a:noFill/>
                </a:ln>
                <a:solidFill>
                  <a:prstClr val="black"/>
                </a:solidFill>
                <a:effectLst/>
                <a:uLnTx/>
                <a:uFillTx/>
                <a:latin typeface="Arial"/>
                <a:ea typeface="+mn-ea"/>
                <a:cs typeface="Arial"/>
              </a:rPr>
              <a:t>Last Date Worked auto populates with a date that is one day prior to the Effective Date</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Ensure your dates are correct. </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pay/Service credit/retirement</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002060"/>
                </a:solidFill>
                <a:effectLst/>
                <a:uLnTx/>
                <a:uFillTx/>
                <a:latin typeface="Arial"/>
                <a:ea typeface="+mn-ea"/>
                <a:cs typeface="Arial"/>
              </a:rPr>
              <a:t>Example: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If an employee desires to retirement effective 7/1, a 1-day break is service is required. For 7/1/19 retirements, the last day worked was 6/27/19, the one day break in service was 6/28/19. The dates may change each year, so prior </a:t>
            </a:r>
            <a:r>
              <a:rPr kumimoji="0" lang="en-US" sz="2000" b="0" i="0" u="none" strike="noStrike" kern="1200" cap="none" spc="-25" normalizeH="0" baseline="0" noProof="0" dirty="0">
                <a:ln>
                  <a:noFill/>
                </a:ln>
                <a:solidFill>
                  <a:prstClr val="black"/>
                </a:solidFill>
                <a:effectLst/>
                <a:uLnTx/>
                <a:uFillTx/>
                <a:latin typeface="Arial"/>
                <a:ea typeface="+mn-ea"/>
                <a:cs typeface="Arial"/>
              </a:rPr>
              <a:t>to processing, confirm with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CSC</a:t>
            </a:r>
            <a:r>
              <a:rPr kumimoji="0" lang="en-US" sz="2000" b="0" i="0" u="none" strike="noStrike" kern="1200" cap="none" spc="-25" normalizeH="0" baseline="0" noProof="0" dirty="0">
                <a:ln>
                  <a:noFill/>
                </a:ln>
                <a:solidFill>
                  <a:prstClr val="black"/>
                </a:solidFill>
                <a:effectLst/>
                <a:uLnTx/>
                <a:uFillTx/>
                <a:latin typeface="Arial"/>
                <a:ea typeface="+mn-ea"/>
                <a:cs typeface="Arial"/>
              </a:rPr>
              <a:t>.</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1416814"/>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2228352"/>
            <a:ext cx="463498" cy="463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3609295"/>
            <a:ext cx="444546" cy="4445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4420833"/>
            <a:ext cx="463498" cy="463498"/>
          </a:xfrm>
          <a:prstGeom prst="rect">
            <a:avLst/>
          </a:prstGeom>
        </p:spPr>
      </p:pic>
    </p:spTree>
    <p:extLst>
      <p:ext uri="{BB962C8B-B14F-4D97-AF65-F5344CB8AC3E}">
        <p14:creationId xmlns:p14="http://schemas.microsoft.com/office/powerpoint/2010/main" val="1653542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53158-FB73-473A-8AE4-9FA603606C24}">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73837552-DF6D-4455-A4B9-B5BBA4BC4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C0C36BF-3066-4EE8-B072-BDBDDDC3A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36646</TotalTime>
  <Words>7841</Words>
  <Application>Microsoft Office PowerPoint</Application>
  <PresentationFormat>Widescreen</PresentationFormat>
  <Paragraphs>955</Paragraphs>
  <Slides>124</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124</vt:i4>
      </vt:variant>
    </vt:vector>
  </HeadingPairs>
  <TitlesOfParts>
    <vt:vector size="135" baseType="lpstr">
      <vt:lpstr>Arial</vt:lpstr>
      <vt:lpstr>Calibri</vt:lpstr>
      <vt:lpstr>Times New Roman</vt:lpstr>
      <vt:lpstr>Trade Gothic Next W01</vt:lpstr>
      <vt:lpstr>Tw Cen MT</vt:lpstr>
      <vt:lpstr>Wingdings</vt:lpstr>
      <vt:lpstr>1_UCRTemplate1</vt:lpstr>
      <vt:lpstr>2_UCRTemplate1</vt:lpstr>
      <vt:lpstr>3_UCRTemplate1</vt:lpstr>
      <vt:lpstr>4_UCRTemplate1</vt:lpstr>
      <vt:lpstr>5_UCRTemplate1</vt:lpstr>
      <vt:lpstr>PowerPoint Presentation</vt:lpstr>
      <vt:lpstr>TRAINER INTRODUCTION</vt:lpstr>
      <vt:lpstr>TRAINER INTRODUCTION</vt:lpstr>
      <vt:lpstr>HOUSEKEEPING</vt:lpstr>
      <vt:lpstr>LEARNING OBJECTIVES</vt:lpstr>
      <vt:lpstr>REVISITNG LEARNING TOPICS</vt:lpstr>
      <vt:lpstr>PowerPoint Presentation</vt:lpstr>
      <vt:lpstr>LEARNING OBJECTIVES</vt:lpstr>
      <vt:lpstr>SELECT UCPATH TERMS AND ACRONYMS</vt:lpstr>
      <vt:lpstr>THINGS TO REMEMBER</vt:lpstr>
      <vt:lpstr>THINGS TO REMEMBER</vt:lpstr>
      <vt:lpstr>PowerPoint Presentation</vt:lpstr>
      <vt:lpstr>LEARNING OBJECTIVES</vt:lpstr>
      <vt:lpstr>PAYROLL CALENDARS DEFINITION</vt:lpstr>
      <vt:lpstr>UCPATH CENTER DEADLINES DEFINITIONS</vt:lpstr>
      <vt:lpstr>PowerPoint Presentation</vt:lpstr>
      <vt:lpstr>THINGS TO REMEMBER</vt:lpstr>
      <vt:lpstr>PowerPoint Presentation</vt:lpstr>
      <vt:lpstr>LEARNING OBJECTIVES</vt:lpstr>
      <vt:lpstr>ON BEHALF OF DEFINITION  </vt:lpstr>
      <vt:lpstr>ROADMAP</vt:lpstr>
      <vt:lpstr>NAVIGATION</vt:lpstr>
      <vt:lpstr>HANDOFF MATRIX</vt:lpstr>
      <vt:lpstr>HANDOFF MATRIX</vt:lpstr>
      <vt:lpstr>HANDOFF MATRIX</vt:lpstr>
      <vt:lpstr>POLICY IMPLICATIONS </vt:lpstr>
      <vt:lpstr>ON BEHALF OF ASK UCPATH</vt:lpstr>
      <vt:lpstr>ON BEHALF OF HOW CAN WE HELP YOU TODAY?</vt:lpstr>
      <vt:lpstr>ON BEHALF OF FIND EMPLOYEE </vt:lpstr>
      <vt:lpstr>ON BEHALF OF SEARCH AND CREATE AN INQUIRY</vt:lpstr>
      <vt:lpstr>ON BEHALF OF PHONE NUMBER &amp; EMAIL</vt:lpstr>
      <vt:lpstr>ON BEHALF OF REQUESTED BY</vt:lpstr>
      <vt:lpstr>ON BEHALF OF TOPIC</vt:lpstr>
      <vt:lpstr>ON BEHALF OF CATEGORY</vt:lpstr>
      <vt:lpstr>ON BEHALF OF TOPICS &amp; CATEGORIES- EMPLOYEE </vt:lpstr>
      <vt:lpstr>ON BEHALF OF TOPICS &amp; CATEGORIES- LOCATION </vt:lpstr>
      <vt:lpstr>ON BEHALF OF SUBJECT</vt:lpstr>
      <vt:lpstr>ON BEHALF OF DESCRIPTION   </vt:lpstr>
      <vt:lpstr>ON BEHALF OF ATTACHING A FILE </vt:lpstr>
      <vt:lpstr>ON BEHALF OF SUBMIT INQUIRY</vt:lpstr>
      <vt:lpstr>ON BEHALF OF CASE RESULTS </vt:lpstr>
      <vt:lpstr>ON BEHALF OF EMAIL RECEIPT</vt:lpstr>
      <vt:lpstr>MATERIALS</vt:lpstr>
      <vt:lpstr>THINGS TO REMEMBER</vt:lpstr>
      <vt:lpstr>PowerPoint Presentation</vt:lpstr>
      <vt:lpstr>PROCESS DEFINITION</vt:lpstr>
      <vt:lpstr>POSITION CONTROL ROADMAP</vt:lpstr>
      <vt:lpstr>NAVIGATION</vt:lpstr>
      <vt:lpstr>POSITION DATA MANAGEMENT DOWNSTREAM IMPACTS</vt:lpstr>
      <vt:lpstr>PowerPoint Presentation</vt:lpstr>
      <vt:lpstr>POLICY IMPLICATIONS </vt:lpstr>
      <vt:lpstr>MATERIALS</vt:lpstr>
      <vt:lpstr>THINGS TO REMEMBER</vt:lpstr>
      <vt:lpstr>PowerPoint Presentation</vt:lpstr>
      <vt:lpstr>PROCESS DEFINITION</vt:lpstr>
      <vt:lpstr>CONTINGENT WORKER ROADMAP</vt:lpstr>
      <vt:lpstr>NAVIGATION</vt:lpstr>
      <vt:lpstr>POLICY IMPLICATIONS</vt:lpstr>
      <vt:lpstr>CONTINGENT WORKER DOWNSTREAM IMPACTS </vt:lpstr>
      <vt:lpstr>HANDOFF MATRIX</vt:lpstr>
      <vt:lpstr>HANDOFF MATRIX</vt:lpstr>
      <vt:lpstr>HANDOFF MATRIX</vt:lpstr>
      <vt:lpstr>MATERIALS</vt:lpstr>
      <vt:lpstr>THINGS TO REMEMBER</vt:lpstr>
      <vt:lpstr>PowerPoint Presentation</vt:lpstr>
      <vt:lpstr>PROCESS DEFINITION</vt:lpstr>
      <vt:lpstr>PERSONAL DATA CHANGES ROADMAP</vt:lpstr>
      <vt:lpstr>NAVIGATION</vt:lpstr>
      <vt:lpstr>HANDOFF MATRIX</vt:lpstr>
      <vt:lpstr>HANDOFF MATRIX </vt:lpstr>
      <vt:lpstr>POLICY IMPLICATIONS </vt:lpstr>
      <vt:lpstr>MATERIALS</vt:lpstr>
      <vt:lpstr>THINGS TO REMEMBER</vt:lpstr>
      <vt:lpstr>PowerPoint Presentation</vt:lpstr>
      <vt:lpstr>PROCESS DEFINITION</vt:lpstr>
      <vt:lpstr>PERSON OF INTEREST ROADMAP</vt:lpstr>
      <vt:lpstr>NAVIGATION </vt:lpstr>
      <vt:lpstr>HANDOFF MATRIX</vt:lpstr>
      <vt:lpstr>HANDOFF MATRIX</vt:lpstr>
      <vt:lpstr>HANDOFF MATRIX</vt:lpstr>
      <vt:lpstr>POLICY IMPLICATIONS</vt:lpstr>
      <vt:lpstr>MATERIALS</vt:lpstr>
      <vt:lpstr>THINGS TO REMEMBER</vt:lpstr>
      <vt:lpstr>PowerPoint Presentation</vt:lpstr>
      <vt:lpstr>PROCESS DEFINITION</vt:lpstr>
      <vt:lpstr>One Time Pay Roadmap</vt:lpstr>
      <vt:lpstr>NAVIGATION</vt:lpstr>
      <vt:lpstr>HANDOFF MATRIX</vt:lpstr>
      <vt:lpstr>POLICY IMPLICATIONS</vt:lpstr>
      <vt:lpstr>THINGS TO REMEMBER</vt:lpstr>
      <vt:lpstr>ONE TIME PAY DOWNSTREAM IMPACTS </vt:lpstr>
      <vt:lpstr>ONE TIME PAY DOWNSTREAM IMPACTS </vt:lpstr>
      <vt:lpstr>PowerPoint Presentation</vt:lpstr>
      <vt:lpstr>PROCESS DEFINITION</vt:lpstr>
      <vt:lpstr>OFFBOARDING ROADMAP</vt:lpstr>
      <vt:lpstr>NAVIGATION</vt:lpstr>
      <vt:lpstr>HANDOFF MATRIX</vt:lpstr>
      <vt:lpstr>POLICY IMPLICATIONS</vt:lpstr>
      <vt:lpstr>VOLUNTARY TERMINATION &amp; RETIREMENT DOWNSTREAM IMPACTS</vt:lpstr>
      <vt:lpstr>VOLUNTARY TERMINATION &amp; RETIREMENT (continued)</vt:lpstr>
      <vt:lpstr>MATERIALS</vt:lpstr>
      <vt:lpstr>PowerPoint Presentation</vt:lpstr>
      <vt:lpstr>KNOWN ISSUE: MISSING PAY</vt:lpstr>
      <vt:lpstr>EMERITUS APPOINTMENT</vt:lpstr>
      <vt:lpstr>DEFAULT FUNDING - SCT</vt:lpstr>
      <vt:lpstr>UCPATH DATES</vt:lpstr>
      <vt:lpstr>UCPATH DATES (continued)</vt:lpstr>
      <vt:lpstr>THINGS TO REMEMBER</vt:lpstr>
      <vt:lpstr>THINGS TO REMEMBER</vt:lpstr>
      <vt:lpstr>THINGS TO REMEMBER</vt:lpstr>
      <vt:lpstr>THINGS TO REMEMBER</vt:lpstr>
      <vt:lpstr>LEARNING OBJECTIVES REVIEW</vt:lpstr>
      <vt:lpstr>APPENDIX</vt:lpstr>
      <vt:lpstr>APPENDIX   </vt:lpstr>
      <vt:lpstr>PowerPoint Presentation</vt:lpstr>
      <vt:lpstr>Go, No-Go Business Readiness Areas - Transactional Units: </vt:lpstr>
      <vt:lpstr>Readiness Status Report</vt:lpstr>
      <vt:lpstr>Schedule for Submission</vt:lpstr>
      <vt:lpstr>Additional Topics for Review </vt:lpstr>
      <vt:lpstr>PowerPoint Presentation</vt:lpstr>
      <vt:lpstr>Where to go for Support?</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and Process Overview</dc:title>
  <dc:creator>Puja Pannu</dc:creator>
  <cp:lastModifiedBy>Puja Pannu</cp:lastModifiedBy>
  <cp:revision>1064</cp:revision>
  <cp:lastPrinted>2019-06-25T16:20:19Z</cp:lastPrinted>
  <dcterms:created xsi:type="dcterms:W3CDTF">2016-05-04T15:33:48Z</dcterms:created>
  <dcterms:modified xsi:type="dcterms:W3CDTF">2019-07-19T18:56:34Z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