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media/image21.jpg" ContentType="image/jpg"/>
  <Override PartName="/ppt/media/image34.jpg" ContentType="image/jpg"/>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730" r:id="rId5"/>
    <p:sldMasterId id="2147483742" r:id="rId6"/>
  </p:sldMasterIdLst>
  <p:notesMasterIdLst>
    <p:notesMasterId r:id="rId84"/>
  </p:notesMasterIdLst>
  <p:handoutMasterIdLst>
    <p:handoutMasterId r:id="rId85"/>
  </p:handoutMasterIdLst>
  <p:sldIdLst>
    <p:sldId id="541" r:id="rId7"/>
    <p:sldId id="483" r:id="rId8"/>
    <p:sldId id="484" r:id="rId9"/>
    <p:sldId id="540" r:id="rId10"/>
    <p:sldId id="485" r:id="rId11"/>
    <p:sldId id="533" r:id="rId12"/>
    <p:sldId id="435" r:id="rId13"/>
    <p:sldId id="436" r:id="rId14"/>
    <p:sldId id="442" r:id="rId15"/>
    <p:sldId id="465" r:id="rId16"/>
    <p:sldId id="437" r:id="rId17"/>
    <p:sldId id="466" r:id="rId18"/>
    <p:sldId id="467" r:id="rId19"/>
    <p:sldId id="482" r:id="rId20"/>
    <p:sldId id="468" r:id="rId21"/>
    <p:sldId id="440" r:id="rId22"/>
    <p:sldId id="469" r:id="rId23"/>
    <p:sldId id="470" r:id="rId24"/>
    <p:sldId id="546" r:id="rId25"/>
    <p:sldId id="547" r:id="rId26"/>
    <p:sldId id="438" r:id="rId27"/>
    <p:sldId id="459" r:id="rId28"/>
    <p:sldId id="461" r:id="rId29"/>
    <p:sldId id="462" r:id="rId30"/>
    <p:sldId id="441" r:id="rId31"/>
    <p:sldId id="463" r:id="rId32"/>
    <p:sldId id="439" r:id="rId33"/>
    <p:sldId id="492" r:id="rId34"/>
    <p:sldId id="493" r:id="rId35"/>
    <p:sldId id="494" r:id="rId36"/>
    <p:sldId id="495" r:id="rId37"/>
    <p:sldId id="496" r:id="rId38"/>
    <p:sldId id="497" r:id="rId39"/>
    <p:sldId id="498" r:id="rId40"/>
    <p:sldId id="499" r:id="rId41"/>
    <p:sldId id="500" r:id="rId42"/>
    <p:sldId id="501" r:id="rId43"/>
    <p:sldId id="502" r:id="rId44"/>
    <p:sldId id="554" r:id="rId45"/>
    <p:sldId id="555" r:id="rId46"/>
    <p:sldId id="448" r:id="rId47"/>
    <p:sldId id="471" r:id="rId48"/>
    <p:sldId id="472" r:id="rId49"/>
    <p:sldId id="473" r:id="rId50"/>
    <p:sldId id="503" r:id="rId51"/>
    <p:sldId id="504" r:id="rId52"/>
    <p:sldId id="511" r:id="rId53"/>
    <p:sldId id="505" r:id="rId54"/>
    <p:sldId id="506" r:id="rId55"/>
    <p:sldId id="474" r:id="rId56"/>
    <p:sldId id="449" r:id="rId57"/>
    <p:sldId id="431" r:id="rId58"/>
    <p:sldId id="475" r:id="rId59"/>
    <p:sldId id="476" r:id="rId60"/>
    <p:sldId id="477" r:id="rId61"/>
    <p:sldId id="556" r:id="rId62"/>
    <p:sldId id="557" r:id="rId63"/>
    <p:sldId id="507" r:id="rId64"/>
    <p:sldId id="508" r:id="rId65"/>
    <p:sldId id="509" r:id="rId66"/>
    <p:sldId id="512" r:id="rId67"/>
    <p:sldId id="513" r:id="rId68"/>
    <p:sldId id="538" r:id="rId69"/>
    <p:sldId id="558" r:id="rId70"/>
    <p:sldId id="559" r:id="rId71"/>
    <p:sldId id="534" r:id="rId72"/>
    <p:sldId id="532" r:id="rId73"/>
    <p:sldId id="560" r:id="rId74"/>
    <p:sldId id="486" r:id="rId75"/>
    <p:sldId id="487" r:id="rId76"/>
    <p:sldId id="488" r:id="rId77"/>
    <p:sldId id="489" r:id="rId78"/>
    <p:sldId id="537" r:id="rId79"/>
    <p:sldId id="535" r:id="rId80"/>
    <p:sldId id="536" r:id="rId81"/>
    <p:sldId id="480" r:id="rId82"/>
    <p:sldId id="491" r:id="rId8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439987-BF81-4F37-BD75-AC8708CD1EAC}">
          <p14:sldIdLst>
            <p14:sldId id="541"/>
            <p14:sldId id="483"/>
            <p14:sldId id="484"/>
            <p14:sldId id="540"/>
            <p14:sldId id="485"/>
            <p14:sldId id="533"/>
            <p14:sldId id="435"/>
            <p14:sldId id="436"/>
            <p14:sldId id="442"/>
            <p14:sldId id="465"/>
            <p14:sldId id="437"/>
            <p14:sldId id="466"/>
            <p14:sldId id="467"/>
            <p14:sldId id="482"/>
            <p14:sldId id="468"/>
            <p14:sldId id="440"/>
            <p14:sldId id="469"/>
            <p14:sldId id="470"/>
            <p14:sldId id="546"/>
            <p14:sldId id="547"/>
            <p14:sldId id="438"/>
            <p14:sldId id="459"/>
            <p14:sldId id="461"/>
            <p14:sldId id="462"/>
            <p14:sldId id="441"/>
            <p14:sldId id="463"/>
            <p14:sldId id="439"/>
            <p14:sldId id="492"/>
            <p14:sldId id="493"/>
            <p14:sldId id="494"/>
            <p14:sldId id="495"/>
            <p14:sldId id="496"/>
            <p14:sldId id="497"/>
            <p14:sldId id="498"/>
            <p14:sldId id="499"/>
            <p14:sldId id="500"/>
            <p14:sldId id="501"/>
            <p14:sldId id="502"/>
            <p14:sldId id="554"/>
            <p14:sldId id="555"/>
            <p14:sldId id="448"/>
            <p14:sldId id="471"/>
            <p14:sldId id="472"/>
            <p14:sldId id="473"/>
            <p14:sldId id="503"/>
            <p14:sldId id="504"/>
            <p14:sldId id="511"/>
            <p14:sldId id="505"/>
            <p14:sldId id="506"/>
            <p14:sldId id="474"/>
            <p14:sldId id="449"/>
            <p14:sldId id="431"/>
            <p14:sldId id="475"/>
            <p14:sldId id="476"/>
            <p14:sldId id="477"/>
            <p14:sldId id="556"/>
            <p14:sldId id="557"/>
            <p14:sldId id="507"/>
            <p14:sldId id="508"/>
            <p14:sldId id="509"/>
            <p14:sldId id="512"/>
            <p14:sldId id="513"/>
            <p14:sldId id="538"/>
            <p14:sldId id="558"/>
            <p14:sldId id="559"/>
            <p14:sldId id="534"/>
            <p14:sldId id="532"/>
            <p14:sldId id="560"/>
            <p14:sldId id="486"/>
            <p14:sldId id="487"/>
            <p14:sldId id="488"/>
            <p14:sldId id="489"/>
            <p14:sldId id="537"/>
            <p14:sldId id="535"/>
            <p14:sldId id="536"/>
            <p14:sldId id="480"/>
            <p14:sldId id="49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BOAD\Kerean" initials="F" lastIdx="3" clrIdx="0">
    <p:extLst>
      <p:ext uri="{19B8F6BF-5375-455C-9EA6-DF929625EA0E}">
        <p15:presenceInfo xmlns:p15="http://schemas.microsoft.com/office/powerpoint/2012/main" userId="FBOAD\Kerean" providerId="None"/>
      </p:ext>
    </p:extLst>
  </p:cmAuthor>
  <p:cmAuthor id="2" name="Heidie P Rhodes" initials="HPR" lastIdx="1" clrIdx="1">
    <p:extLst>
      <p:ext uri="{19B8F6BF-5375-455C-9EA6-DF929625EA0E}">
        <p15:presenceInfo xmlns:p15="http://schemas.microsoft.com/office/powerpoint/2012/main" userId="S-1-5-21-3758570256-276891776-3938476879-368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8426"/>
    <a:srgbClr val="5C739C"/>
    <a:srgbClr val="4472C4"/>
    <a:srgbClr val="FFFFFF"/>
    <a:srgbClr val="BF9000"/>
    <a:srgbClr val="A5A5A5"/>
    <a:srgbClr val="20386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52355" autoAdjust="0"/>
  </p:normalViewPr>
  <p:slideViewPr>
    <p:cSldViewPr snapToGrid="0">
      <p:cViewPr varScale="1">
        <p:scale>
          <a:sx n="36" d="100"/>
          <a:sy n="36" d="100"/>
        </p:scale>
        <p:origin x="1156" y="24"/>
      </p:cViewPr>
      <p:guideLst/>
    </p:cSldViewPr>
  </p:slideViewPr>
  <p:notesTextViewPr>
    <p:cViewPr>
      <p:scale>
        <a:sx n="3" d="2"/>
        <a:sy n="3" d="2"/>
      </p:scale>
      <p:origin x="0" y="0"/>
    </p:cViewPr>
  </p:notesTextViewPr>
  <p:sorterViewPr>
    <p:cViewPr>
      <p:scale>
        <a:sx n="150" d="100"/>
        <a:sy n="150" d="100"/>
      </p:scale>
      <p:origin x="0" y="-221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tableStyles" Target="tableStyles.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presProps" Target="pres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ata3.xml.rels><?xml version="1.0" encoding="UTF-8" standalone="yes"?>
<Relationships xmlns="http://schemas.openxmlformats.org/package/2006/relationships"><Relationship Id="rId1" Type="http://schemas.openxmlformats.org/officeDocument/2006/relationships/image" Target="../media/image3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A66C9-BECC-42DA-82DC-F37B814D91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B45B61-5E7B-4A10-AFC7-6939088B1529}">
      <dgm:prSet phldrT="[Text]" custT="1"/>
      <dgm:spPr>
        <a:solidFill>
          <a:schemeClr val="accent1">
            <a:lumMod val="60000"/>
            <a:lumOff val="40000"/>
          </a:schemeClr>
        </a:solidFill>
      </dgm:spPr>
      <dgm:t>
        <a:bodyPr/>
        <a:lstStyle/>
        <a:p>
          <a:r>
            <a:rPr kumimoji="0" lang="en-US" sz="2000" b="0" i="0" u="none" strike="noStrike" cap="none" spc="0" normalizeH="0" baseline="0" noProof="0" dirty="0" smtClean="0">
              <a:ln>
                <a:noFill/>
              </a:ln>
              <a:solidFill>
                <a:schemeClr val="tx1"/>
              </a:solidFill>
              <a:effectLst/>
              <a:uLnTx/>
              <a:uFillTx/>
              <a:latin typeface="Arial"/>
              <a:ea typeface="+mn-ea"/>
              <a:cs typeface="+mn-cs"/>
            </a:rPr>
            <a:t>Understand what a Voluntary Termination and Retirement is</a:t>
          </a:r>
          <a:endParaRPr lang="en-US" sz="2000" dirty="0"/>
        </a:p>
      </dgm:t>
    </dgm:pt>
    <dgm:pt modelId="{4C918F2A-ADF3-45B9-8F4C-1F502A1769C2}" type="parTrans" cxnId="{C1C49DE5-AEB1-4FFE-9B1D-EEE0B261BB17}">
      <dgm:prSet/>
      <dgm:spPr/>
      <dgm:t>
        <a:bodyPr/>
        <a:lstStyle/>
        <a:p>
          <a:endParaRPr lang="en-US" sz="2000"/>
        </a:p>
      </dgm:t>
    </dgm:pt>
    <dgm:pt modelId="{728590E5-7F47-4FD3-876A-509FFC1C540A}" type="sibTrans" cxnId="{C1C49DE5-AEB1-4FFE-9B1D-EEE0B261BB17}">
      <dgm:prSet/>
      <dgm:spPr/>
      <dgm:t>
        <a:bodyPr/>
        <a:lstStyle/>
        <a:p>
          <a:endParaRPr lang="en-US" sz="2000"/>
        </a:p>
      </dgm:t>
    </dgm:pt>
    <dgm:pt modelId="{A3FFF53F-34FD-43E3-877F-165DD39DDE57}">
      <dgm:prSet custT="1"/>
      <dgm:spPr>
        <a:solidFill>
          <a:schemeClr val="accent1">
            <a:lumMod val="60000"/>
            <a:lumOff val="40000"/>
          </a:schemeClr>
        </a:solidFill>
      </dgm:spPr>
      <dgm:t>
        <a:bodyPr/>
        <a:lstStyle/>
        <a:p>
          <a:pPr rtl="0"/>
          <a:r>
            <a:rPr kumimoji="0" lang="en-US" sz="2000" b="0" i="0" u="none" strike="noStrike" cap="none" spc="0" normalizeH="0" noProof="0" dirty="0" smtClean="0">
              <a:ln>
                <a:noFill/>
              </a:ln>
              <a:solidFill>
                <a:schemeClr val="tx1"/>
              </a:solidFill>
              <a:effectLst/>
              <a:uLnTx/>
              <a:uFillTx/>
              <a:latin typeface="Arial"/>
            </a:rPr>
            <a:t>Review Voluntary Termination and Retirement Process Overview </a:t>
          </a:r>
          <a:endParaRPr kumimoji="0" lang="en-US" sz="2000" b="0" i="0" u="none" strike="noStrike" cap="none" spc="0" normalizeH="0" baseline="0" noProof="0" dirty="0">
            <a:ln>
              <a:noFill/>
            </a:ln>
            <a:solidFill>
              <a:schemeClr val="tx1"/>
            </a:solidFill>
            <a:effectLst/>
            <a:uLnTx/>
            <a:uFillTx/>
            <a:latin typeface="Arial"/>
            <a:ea typeface="+mn-ea"/>
            <a:cs typeface="+mn-cs"/>
          </a:endParaRPr>
        </a:p>
      </dgm:t>
    </dgm:pt>
    <dgm:pt modelId="{E78435FE-486A-433D-BF30-8F00743EB808}" type="parTrans" cxnId="{356DE907-7E2F-4F0A-8DCC-B202CE081F56}">
      <dgm:prSet/>
      <dgm:spPr/>
      <dgm:t>
        <a:bodyPr/>
        <a:lstStyle/>
        <a:p>
          <a:endParaRPr lang="en-US" sz="2000"/>
        </a:p>
      </dgm:t>
    </dgm:pt>
    <dgm:pt modelId="{6050E663-8264-4A9A-B13F-741ED7D53F91}" type="sibTrans" cxnId="{356DE907-7E2F-4F0A-8DCC-B202CE081F56}">
      <dgm:prSet/>
      <dgm:spPr/>
      <dgm:t>
        <a:bodyPr/>
        <a:lstStyle/>
        <a:p>
          <a:endParaRPr lang="en-US" sz="2000"/>
        </a:p>
      </dgm:t>
    </dgm:pt>
    <dgm:pt modelId="{EDEE61F0-1A97-45CA-9BD9-5F852863108B}">
      <dgm:prSet custT="1"/>
      <dgm:spPr>
        <a:solidFill>
          <a:schemeClr val="accent1">
            <a:lumMod val="60000"/>
            <a:lumOff val="40000"/>
          </a:schemeClr>
        </a:solidFill>
      </dgm:spPr>
      <dgm:t>
        <a:bodyPr/>
        <a:lstStyle/>
        <a:p>
          <a:r>
            <a:rPr kumimoji="0" lang="en-US" sz="2000" b="0" i="0" u="none" strike="noStrike" cap="none" spc="0" normalizeH="0" baseline="0" noProof="0" dirty="0" smtClean="0">
              <a:ln>
                <a:noFill/>
              </a:ln>
              <a:solidFill>
                <a:schemeClr val="tx1"/>
              </a:solidFill>
              <a:effectLst/>
              <a:uLnTx/>
              <a:uFillTx/>
              <a:latin typeface="Arial"/>
            </a:rPr>
            <a:t>Review Voluntary Termination and Retirement Action Reason Codes</a:t>
          </a:r>
          <a:endParaRPr kumimoji="0" lang="en-US" sz="2000" b="0" i="0" u="none" strike="noStrike" cap="none" spc="0" normalizeH="0" baseline="0" noProof="0" dirty="0">
            <a:ln>
              <a:noFill/>
            </a:ln>
            <a:solidFill>
              <a:schemeClr val="tx1"/>
            </a:solidFill>
            <a:effectLst/>
            <a:uLnTx/>
            <a:uFillTx/>
            <a:latin typeface="Arial"/>
            <a:ea typeface="+mn-ea"/>
            <a:cs typeface="+mn-cs"/>
          </a:endParaRPr>
        </a:p>
      </dgm:t>
    </dgm:pt>
    <dgm:pt modelId="{16F59A1D-531F-4413-AEC3-014E9686E3B5}" type="parTrans" cxnId="{18FCF95B-F50E-4E6C-9C3D-0965F42EA87B}">
      <dgm:prSet/>
      <dgm:spPr/>
      <dgm:t>
        <a:bodyPr/>
        <a:lstStyle/>
        <a:p>
          <a:endParaRPr lang="en-US" sz="2000"/>
        </a:p>
      </dgm:t>
    </dgm:pt>
    <dgm:pt modelId="{E0AF9B6C-7EEB-4F55-A9ED-73B0187306F8}" type="sibTrans" cxnId="{18FCF95B-F50E-4E6C-9C3D-0965F42EA87B}">
      <dgm:prSet/>
      <dgm:spPr/>
      <dgm:t>
        <a:bodyPr/>
        <a:lstStyle/>
        <a:p>
          <a:endParaRPr lang="en-US" sz="2000"/>
        </a:p>
      </dgm:t>
    </dgm:pt>
    <dgm:pt modelId="{CB726E52-EA89-45ED-AE10-93E751BD7223}">
      <dgm:prSet custT="1"/>
      <dgm:spPr>
        <a:solidFill>
          <a:schemeClr val="accent1">
            <a:lumMod val="60000"/>
            <a:lumOff val="40000"/>
          </a:schemeClr>
        </a:solidFill>
      </dgm:spPr>
      <dgm:t>
        <a:bodyPr/>
        <a:lstStyle/>
        <a:p>
          <a:pPr rtl="0"/>
          <a:r>
            <a:rPr kumimoji="0" lang="en-US" sz="2000" b="0" i="0" u="none" strike="noStrike" cap="none" spc="0" normalizeH="0" baseline="0" noProof="0" dirty="0" smtClean="0">
              <a:ln>
                <a:noFill/>
              </a:ln>
              <a:solidFill>
                <a:schemeClr val="tx1"/>
              </a:solidFill>
              <a:effectLst/>
              <a:uLnTx/>
              <a:uFillTx/>
              <a:latin typeface="Arial"/>
              <a:ea typeface="+mn-ea"/>
              <a:cs typeface="+mn-cs"/>
            </a:rPr>
            <a:t>Review Voluntary Termination and Retirement Template Transaction </a:t>
          </a:r>
          <a:endParaRPr kumimoji="0" lang="en-US" sz="2000" b="0" i="0" u="none" strike="noStrike" cap="none" spc="0" normalizeH="0" baseline="0" noProof="0" dirty="0">
            <a:ln>
              <a:noFill/>
            </a:ln>
            <a:solidFill>
              <a:schemeClr val="tx1"/>
            </a:solidFill>
            <a:effectLst/>
            <a:uLnTx/>
            <a:uFillTx/>
            <a:latin typeface="Arial"/>
            <a:ea typeface="+mn-ea"/>
            <a:cs typeface="+mn-cs"/>
          </a:endParaRPr>
        </a:p>
      </dgm:t>
    </dgm:pt>
    <dgm:pt modelId="{FBCF1D3C-3748-49DF-BF17-27329A950043}" type="parTrans" cxnId="{025D19CA-421B-45B1-AE4A-ADDB89C10DD9}">
      <dgm:prSet/>
      <dgm:spPr/>
      <dgm:t>
        <a:bodyPr/>
        <a:lstStyle/>
        <a:p>
          <a:endParaRPr lang="en-US" sz="2000"/>
        </a:p>
      </dgm:t>
    </dgm:pt>
    <dgm:pt modelId="{17AA5313-6B99-4F7B-8FBB-A3830A0A1C05}" type="sibTrans" cxnId="{025D19CA-421B-45B1-AE4A-ADDB89C10DD9}">
      <dgm:prSet/>
      <dgm:spPr/>
      <dgm:t>
        <a:bodyPr/>
        <a:lstStyle/>
        <a:p>
          <a:endParaRPr lang="en-US" sz="2000"/>
        </a:p>
      </dgm:t>
    </dgm:pt>
    <dgm:pt modelId="{D02ACD14-E195-46EB-A8F7-A7D5392A1547}" type="pres">
      <dgm:prSet presAssocID="{BCBA66C9-BECC-42DA-82DC-F37B814D91A0}" presName="linear" presStyleCnt="0">
        <dgm:presLayoutVars>
          <dgm:animLvl val="lvl"/>
          <dgm:resizeHandles val="exact"/>
        </dgm:presLayoutVars>
      </dgm:prSet>
      <dgm:spPr/>
      <dgm:t>
        <a:bodyPr/>
        <a:lstStyle/>
        <a:p>
          <a:endParaRPr lang="en-US"/>
        </a:p>
      </dgm:t>
    </dgm:pt>
    <dgm:pt modelId="{ADE189FF-3D5D-48BC-BDAE-31EA2A004419}" type="pres">
      <dgm:prSet presAssocID="{88B45B61-5E7B-4A10-AFC7-6939088B1529}" presName="parentText" presStyleLbl="node1" presStyleIdx="0" presStyleCnt="4">
        <dgm:presLayoutVars>
          <dgm:chMax val="0"/>
          <dgm:bulletEnabled val="1"/>
        </dgm:presLayoutVars>
      </dgm:prSet>
      <dgm:spPr/>
      <dgm:t>
        <a:bodyPr/>
        <a:lstStyle/>
        <a:p>
          <a:endParaRPr lang="en-US"/>
        </a:p>
      </dgm:t>
    </dgm:pt>
    <dgm:pt modelId="{226AB82B-05DC-4BCE-8878-A99D8B65074B}" type="pres">
      <dgm:prSet presAssocID="{728590E5-7F47-4FD3-876A-509FFC1C540A}" presName="spacer" presStyleCnt="0"/>
      <dgm:spPr/>
    </dgm:pt>
    <dgm:pt modelId="{219E6DE1-8943-4E00-8098-5AB30023692E}" type="pres">
      <dgm:prSet presAssocID="{A3FFF53F-34FD-43E3-877F-165DD39DDE57}" presName="parentText" presStyleLbl="node1" presStyleIdx="1" presStyleCnt="4">
        <dgm:presLayoutVars>
          <dgm:chMax val="0"/>
          <dgm:bulletEnabled val="1"/>
        </dgm:presLayoutVars>
      </dgm:prSet>
      <dgm:spPr/>
      <dgm:t>
        <a:bodyPr/>
        <a:lstStyle/>
        <a:p>
          <a:endParaRPr lang="en-US"/>
        </a:p>
      </dgm:t>
    </dgm:pt>
    <dgm:pt modelId="{EE5BC45D-3E12-4D05-9DC7-2DCD3D70B21F}" type="pres">
      <dgm:prSet presAssocID="{6050E663-8264-4A9A-B13F-741ED7D53F91}" presName="spacer" presStyleCnt="0"/>
      <dgm:spPr/>
    </dgm:pt>
    <dgm:pt modelId="{D1706CCD-721A-4AB5-BB94-211E340160B7}" type="pres">
      <dgm:prSet presAssocID="{EDEE61F0-1A97-45CA-9BD9-5F852863108B}" presName="parentText" presStyleLbl="node1" presStyleIdx="2" presStyleCnt="4">
        <dgm:presLayoutVars>
          <dgm:chMax val="0"/>
          <dgm:bulletEnabled val="1"/>
        </dgm:presLayoutVars>
      </dgm:prSet>
      <dgm:spPr/>
      <dgm:t>
        <a:bodyPr/>
        <a:lstStyle/>
        <a:p>
          <a:endParaRPr lang="en-US"/>
        </a:p>
      </dgm:t>
    </dgm:pt>
    <dgm:pt modelId="{B7A0BECF-2C45-4C42-82E2-A8EB8F6AB56D}" type="pres">
      <dgm:prSet presAssocID="{E0AF9B6C-7EEB-4F55-A9ED-73B0187306F8}" presName="spacer" presStyleCnt="0"/>
      <dgm:spPr/>
    </dgm:pt>
    <dgm:pt modelId="{B04B59C2-E385-4332-94EF-A59595AB096B}" type="pres">
      <dgm:prSet presAssocID="{CB726E52-EA89-45ED-AE10-93E751BD7223}" presName="parentText" presStyleLbl="node1" presStyleIdx="3" presStyleCnt="4">
        <dgm:presLayoutVars>
          <dgm:chMax val="0"/>
          <dgm:bulletEnabled val="1"/>
        </dgm:presLayoutVars>
      </dgm:prSet>
      <dgm:spPr/>
      <dgm:t>
        <a:bodyPr/>
        <a:lstStyle/>
        <a:p>
          <a:endParaRPr lang="en-US"/>
        </a:p>
      </dgm:t>
    </dgm:pt>
  </dgm:ptLst>
  <dgm:cxnLst>
    <dgm:cxn modelId="{18FCF95B-F50E-4E6C-9C3D-0965F42EA87B}" srcId="{BCBA66C9-BECC-42DA-82DC-F37B814D91A0}" destId="{EDEE61F0-1A97-45CA-9BD9-5F852863108B}" srcOrd="2" destOrd="0" parTransId="{16F59A1D-531F-4413-AEC3-014E9686E3B5}" sibTransId="{E0AF9B6C-7EEB-4F55-A9ED-73B0187306F8}"/>
    <dgm:cxn modelId="{025D19CA-421B-45B1-AE4A-ADDB89C10DD9}" srcId="{BCBA66C9-BECC-42DA-82DC-F37B814D91A0}" destId="{CB726E52-EA89-45ED-AE10-93E751BD7223}" srcOrd="3" destOrd="0" parTransId="{FBCF1D3C-3748-49DF-BF17-27329A950043}" sibTransId="{17AA5313-6B99-4F7B-8FBB-A3830A0A1C05}"/>
    <dgm:cxn modelId="{C7949E12-B40A-4F50-864C-7CA6BF6DB616}" type="presOf" srcId="{EDEE61F0-1A97-45CA-9BD9-5F852863108B}" destId="{D1706CCD-721A-4AB5-BB94-211E340160B7}" srcOrd="0" destOrd="0" presId="urn:microsoft.com/office/officeart/2005/8/layout/vList2"/>
    <dgm:cxn modelId="{6E80FE38-A19A-4DDF-B329-36E318C60A46}" type="presOf" srcId="{88B45B61-5E7B-4A10-AFC7-6939088B1529}" destId="{ADE189FF-3D5D-48BC-BDAE-31EA2A004419}" srcOrd="0" destOrd="0" presId="urn:microsoft.com/office/officeart/2005/8/layout/vList2"/>
    <dgm:cxn modelId="{BE1CC41D-35F3-40A7-8AF2-E2FB807F8E28}" type="presOf" srcId="{CB726E52-EA89-45ED-AE10-93E751BD7223}" destId="{B04B59C2-E385-4332-94EF-A59595AB096B}" srcOrd="0" destOrd="0" presId="urn:microsoft.com/office/officeart/2005/8/layout/vList2"/>
    <dgm:cxn modelId="{356DE907-7E2F-4F0A-8DCC-B202CE081F56}" srcId="{BCBA66C9-BECC-42DA-82DC-F37B814D91A0}" destId="{A3FFF53F-34FD-43E3-877F-165DD39DDE57}" srcOrd="1" destOrd="0" parTransId="{E78435FE-486A-433D-BF30-8F00743EB808}" sibTransId="{6050E663-8264-4A9A-B13F-741ED7D53F91}"/>
    <dgm:cxn modelId="{44A2E61C-AB2F-485F-B155-0B344232FE12}" type="presOf" srcId="{BCBA66C9-BECC-42DA-82DC-F37B814D91A0}" destId="{D02ACD14-E195-46EB-A8F7-A7D5392A1547}" srcOrd="0" destOrd="0" presId="urn:microsoft.com/office/officeart/2005/8/layout/vList2"/>
    <dgm:cxn modelId="{4E4B8357-D45B-4BD6-8DB2-46011C30E925}" type="presOf" srcId="{A3FFF53F-34FD-43E3-877F-165DD39DDE57}" destId="{219E6DE1-8943-4E00-8098-5AB30023692E}" srcOrd="0" destOrd="0" presId="urn:microsoft.com/office/officeart/2005/8/layout/vList2"/>
    <dgm:cxn modelId="{C1C49DE5-AEB1-4FFE-9B1D-EEE0B261BB17}" srcId="{BCBA66C9-BECC-42DA-82DC-F37B814D91A0}" destId="{88B45B61-5E7B-4A10-AFC7-6939088B1529}" srcOrd="0" destOrd="0" parTransId="{4C918F2A-ADF3-45B9-8F4C-1F502A1769C2}" sibTransId="{728590E5-7F47-4FD3-876A-509FFC1C540A}"/>
    <dgm:cxn modelId="{AA9E43B4-540E-4EAC-800F-B70874EA6F65}" type="presParOf" srcId="{D02ACD14-E195-46EB-A8F7-A7D5392A1547}" destId="{ADE189FF-3D5D-48BC-BDAE-31EA2A004419}" srcOrd="0" destOrd="0" presId="urn:microsoft.com/office/officeart/2005/8/layout/vList2"/>
    <dgm:cxn modelId="{0089F2B4-F1E0-4DC0-A42C-6549EB22A9A5}" type="presParOf" srcId="{D02ACD14-E195-46EB-A8F7-A7D5392A1547}" destId="{226AB82B-05DC-4BCE-8878-A99D8B65074B}" srcOrd="1" destOrd="0" presId="urn:microsoft.com/office/officeart/2005/8/layout/vList2"/>
    <dgm:cxn modelId="{38F6EE1E-3F6E-480A-B9F4-A159A9653538}" type="presParOf" srcId="{D02ACD14-E195-46EB-A8F7-A7D5392A1547}" destId="{219E6DE1-8943-4E00-8098-5AB30023692E}" srcOrd="2" destOrd="0" presId="urn:microsoft.com/office/officeart/2005/8/layout/vList2"/>
    <dgm:cxn modelId="{27FB4A71-ECF2-4BDB-9961-64EE16C233F5}" type="presParOf" srcId="{D02ACD14-E195-46EB-A8F7-A7D5392A1547}" destId="{EE5BC45D-3E12-4D05-9DC7-2DCD3D70B21F}" srcOrd="3" destOrd="0" presId="urn:microsoft.com/office/officeart/2005/8/layout/vList2"/>
    <dgm:cxn modelId="{F648F3F7-86A2-4F0B-B94A-BF531DF1AD9B}" type="presParOf" srcId="{D02ACD14-E195-46EB-A8F7-A7D5392A1547}" destId="{D1706CCD-721A-4AB5-BB94-211E340160B7}" srcOrd="4" destOrd="0" presId="urn:microsoft.com/office/officeart/2005/8/layout/vList2"/>
    <dgm:cxn modelId="{65A50F0A-9D12-45AD-8DCD-2C4D1E395712}" type="presParOf" srcId="{D02ACD14-E195-46EB-A8F7-A7D5392A1547}" destId="{B7A0BECF-2C45-4C42-82E2-A8EB8F6AB56D}" srcOrd="5" destOrd="0" presId="urn:microsoft.com/office/officeart/2005/8/layout/vList2"/>
    <dgm:cxn modelId="{701BD3E7-822D-4F13-9C80-28F874E471A1}" type="presParOf" srcId="{D02ACD14-E195-46EB-A8F7-A7D5392A1547}" destId="{B04B59C2-E385-4332-94EF-A59595AB096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C26CD5-46E6-4AE8-A650-FAA43DC5295E}" type="doc">
      <dgm:prSet loTypeId="urn:microsoft.com/office/officeart/2005/8/layout/vList3" loCatId="list" qsTypeId="urn:microsoft.com/office/officeart/2005/8/quickstyle/simple1" qsCatId="simple" csTypeId="urn:microsoft.com/office/officeart/2005/8/colors/accent1_2" csCatId="accent1" phldr="1"/>
      <dgm:spPr/>
    </dgm:pt>
    <dgm:pt modelId="{274138E1-A7D9-439D-B337-3D89437F7D47}">
      <dgm:prSet phldrT="[Text]"/>
      <dgm:spPr/>
      <dgm:t>
        <a:bodyPr/>
        <a:lstStyle/>
        <a:p>
          <a:pPr algn="l"/>
          <a:r>
            <a:rPr lang="en-US" dirty="0" smtClean="0">
              <a:ea typeface="Calibri" panose="020F0502020204030204" pitchFamily="34" charset="0"/>
              <a:cs typeface="Times New Roman" panose="02020603050405020304" pitchFamily="18" charset="0"/>
            </a:rPr>
            <a:t>The submission of a template transaction for Voluntary Termination will be initiated by the Transactional Unit, which used to be done by the SSC. This means that the initiator will initiate the process, but SSC will be responsible for approving/validating the transaction via AWE in Phase 1.</a:t>
          </a:r>
          <a:endParaRPr lang="en-US" dirty="0"/>
        </a:p>
      </dgm:t>
    </dgm:pt>
    <dgm:pt modelId="{E6A0AAED-CB9F-41A7-9B38-077642A33D2B}" type="parTrans" cxnId="{9699C757-5F90-4445-85F2-EABC5B204E60}">
      <dgm:prSet/>
      <dgm:spPr/>
      <dgm:t>
        <a:bodyPr/>
        <a:lstStyle/>
        <a:p>
          <a:endParaRPr lang="en-US"/>
        </a:p>
      </dgm:t>
    </dgm:pt>
    <dgm:pt modelId="{993E6E4F-2E1E-4D00-863C-7FD2FF1DED0E}" type="sibTrans" cxnId="{9699C757-5F90-4445-85F2-EABC5B204E60}">
      <dgm:prSet/>
      <dgm:spPr/>
      <dgm:t>
        <a:bodyPr/>
        <a:lstStyle/>
        <a:p>
          <a:endParaRPr lang="en-US"/>
        </a:p>
      </dgm:t>
    </dgm:pt>
    <dgm:pt modelId="{0AC52A9B-8B39-46D1-82F0-0D2C82624728}">
      <dgm:prSet phldrT="[Text]"/>
      <dgm:spPr/>
      <dgm:t>
        <a:bodyPr/>
        <a:lstStyle/>
        <a:p>
          <a:pPr algn="l"/>
          <a:r>
            <a:rPr lang="en-US" dirty="0" smtClean="0"/>
            <a:t>SSC AWE Approver needs to add a comment when transaction is denied. Note: Only done if SSC AWE Approver denies the transaction before going to UCPC</a:t>
          </a:r>
          <a:endParaRPr lang="en-US" dirty="0"/>
        </a:p>
      </dgm:t>
    </dgm:pt>
    <dgm:pt modelId="{BAFB03E6-20FF-4145-859C-6D01544B1E19}" type="parTrans" cxnId="{9694EC65-BBFD-406E-912D-B1AF2FFA5F9F}">
      <dgm:prSet/>
      <dgm:spPr/>
      <dgm:t>
        <a:bodyPr/>
        <a:lstStyle/>
        <a:p>
          <a:endParaRPr lang="en-US"/>
        </a:p>
      </dgm:t>
    </dgm:pt>
    <dgm:pt modelId="{081BC239-85E8-4BC3-A351-6349FCAE9F56}" type="sibTrans" cxnId="{9694EC65-BBFD-406E-912D-B1AF2FFA5F9F}">
      <dgm:prSet/>
      <dgm:spPr/>
      <dgm:t>
        <a:bodyPr/>
        <a:lstStyle/>
        <a:p>
          <a:endParaRPr lang="en-US"/>
        </a:p>
      </dgm:t>
    </dgm:pt>
    <dgm:pt modelId="{E81426B9-F5B6-4498-94DF-7F6BFBCB76A8}">
      <dgm:prSet phldrT="[Text]"/>
      <dgm:spPr/>
      <dgm:t>
        <a:bodyPr/>
        <a:lstStyle/>
        <a:p>
          <a:pPr algn="l"/>
          <a:r>
            <a:rPr lang="en-US" dirty="0" smtClean="0">
              <a:ea typeface="Calibri" panose="020F0502020204030204" pitchFamily="34" charset="0"/>
              <a:cs typeface="Times New Roman" panose="02020603050405020304" pitchFamily="18" charset="0"/>
            </a:rPr>
            <a:t>The SSC will continue to process final pay</a:t>
          </a:r>
          <a:endParaRPr lang="en-US" dirty="0"/>
        </a:p>
      </dgm:t>
    </dgm:pt>
    <dgm:pt modelId="{9290CB0B-6FE9-4F9E-BB58-F67EEE5AF26B}" type="parTrans" cxnId="{EF624055-7437-4A18-A852-7BA7B650896A}">
      <dgm:prSet/>
      <dgm:spPr/>
      <dgm:t>
        <a:bodyPr/>
        <a:lstStyle/>
        <a:p>
          <a:endParaRPr lang="en-US"/>
        </a:p>
      </dgm:t>
    </dgm:pt>
    <dgm:pt modelId="{87D78E4A-9825-4A39-A421-EBD048B52D4F}" type="sibTrans" cxnId="{EF624055-7437-4A18-A852-7BA7B650896A}">
      <dgm:prSet/>
      <dgm:spPr/>
      <dgm:t>
        <a:bodyPr/>
        <a:lstStyle/>
        <a:p>
          <a:endParaRPr lang="en-US"/>
        </a:p>
      </dgm:t>
    </dgm:pt>
    <dgm:pt modelId="{94063FC3-7885-4F8D-A152-5E2EBFEF061E}">
      <dgm:prSet phldrT="[Text]"/>
      <dgm:spPr/>
      <dgm:t>
        <a:bodyPr/>
        <a:lstStyle/>
        <a:p>
          <a:pPr algn="l"/>
          <a:r>
            <a:rPr lang="en-US" dirty="0" smtClean="0"/>
            <a:t>In the event that UCPath Cancels a transaction, the transactional unit will need to notify the SSC of the Cancellation. </a:t>
          </a:r>
          <a:endParaRPr lang="en-US" dirty="0"/>
        </a:p>
      </dgm:t>
    </dgm:pt>
    <dgm:pt modelId="{1599C96E-8D3C-490D-AED1-D828B9917219}" type="parTrans" cxnId="{E701561D-A1A5-48A6-ACD8-9731D29ED5B1}">
      <dgm:prSet/>
      <dgm:spPr/>
      <dgm:t>
        <a:bodyPr/>
        <a:lstStyle/>
        <a:p>
          <a:endParaRPr lang="en-US"/>
        </a:p>
      </dgm:t>
    </dgm:pt>
    <dgm:pt modelId="{20C19433-5576-4DBE-A2DF-13A36A0B2346}" type="sibTrans" cxnId="{E701561D-A1A5-48A6-ACD8-9731D29ED5B1}">
      <dgm:prSet/>
      <dgm:spPr/>
      <dgm:t>
        <a:bodyPr/>
        <a:lstStyle/>
        <a:p>
          <a:endParaRPr lang="en-US"/>
        </a:p>
      </dgm:t>
    </dgm:pt>
    <dgm:pt modelId="{402F5C9B-49B3-4F14-A001-289E3DB257EF}" type="pres">
      <dgm:prSet presAssocID="{99C26CD5-46E6-4AE8-A650-FAA43DC5295E}" presName="linearFlow" presStyleCnt="0">
        <dgm:presLayoutVars>
          <dgm:dir/>
          <dgm:resizeHandles val="exact"/>
        </dgm:presLayoutVars>
      </dgm:prSet>
      <dgm:spPr/>
    </dgm:pt>
    <dgm:pt modelId="{20EA9238-930E-4484-8DF7-0C693D3B60A2}" type="pres">
      <dgm:prSet presAssocID="{274138E1-A7D9-439D-B337-3D89437F7D47}" presName="composite" presStyleCnt="0"/>
      <dgm:spPr/>
    </dgm:pt>
    <dgm:pt modelId="{678825F2-BA21-46A9-8959-0110D13CFCAA}" type="pres">
      <dgm:prSet presAssocID="{274138E1-A7D9-439D-B337-3D89437F7D47}"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E1E41198-39E1-4D35-8582-B61F9070E1CB}" type="pres">
      <dgm:prSet presAssocID="{274138E1-A7D9-439D-B337-3D89437F7D47}" presName="txShp" presStyleLbl="node1" presStyleIdx="0" presStyleCnt="4">
        <dgm:presLayoutVars>
          <dgm:bulletEnabled val="1"/>
        </dgm:presLayoutVars>
      </dgm:prSet>
      <dgm:spPr/>
      <dgm:t>
        <a:bodyPr/>
        <a:lstStyle/>
        <a:p>
          <a:endParaRPr lang="en-US"/>
        </a:p>
      </dgm:t>
    </dgm:pt>
    <dgm:pt modelId="{0A35B19E-7559-4A0F-A230-70A696897F8D}" type="pres">
      <dgm:prSet presAssocID="{993E6E4F-2E1E-4D00-863C-7FD2FF1DED0E}" presName="spacing" presStyleCnt="0"/>
      <dgm:spPr/>
    </dgm:pt>
    <dgm:pt modelId="{51478D9A-937C-4530-B278-3726BB8E6400}" type="pres">
      <dgm:prSet presAssocID="{0AC52A9B-8B39-46D1-82F0-0D2C82624728}" presName="composite" presStyleCnt="0"/>
      <dgm:spPr/>
    </dgm:pt>
    <dgm:pt modelId="{5C6FA065-1E23-498D-968B-2AAB123BA42E}" type="pres">
      <dgm:prSet presAssocID="{0AC52A9B-8B39-46D1-82F0-0D2C82624728}"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1FBBCAE-4673-4DE1-A01E-286303BE4D64}" type="pres">
      <dgm:prSet presAssocID="{0AC52A9B-8B39-46D1-82F0-0D2C82624728}" presName="txShp" presStyleLbl="node1" presStyleIdx="1" presStyleCnt="4">
        <dgm:presLayoutVars>
          <dgm:bulletEnabled val="1"/>
        </dgm:presLayoutVars>
      </dgm:prSet>
      <dgm:spPr/>
      <dgm:t>
        <a:bodyPr/>
        <a:lstStyle/>
        <a:p>
          <a:endParaRPr lang="en-US"/>
        </a:p>
      </dgm:t>
    </dgm:pt>
    <dgm:pt modelId="{19BBD9AA-210E-4992-B660-8EE9FEA201F1}" type="pres">
      <dgm:prSet presAssocID="{081BC239-85E8-4BC3-A351-6349FCAE9F56}" presName="spacing" presStyleCnt="0"/>
      <dgm:spPr/>
    </dgm:pt>
    <dgm:pt modelId="{FB61989E-CFD0-42F8-A40F-097A0351A0E4}" type="pres">
      <dgm:prSet presAssocID="{E81426B9-F5B6-4498-94DF-7F6BFBCB76A8}" presName="composite" presStyleCnt="0"/>
      <dgm:spPr/>
    </dgm:pt>
    <dgm:pt modelId="{77670ADC-B3D7-4C79-9FCF-77947223D4B2}" type="pres">
      <dgm:prSet presAssocID="{E81426B9-F5B6-4498-94DF-7F6BFBCB76A8}"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627EE491-E69A-477E-961E-8F1CE468D5E2}" type="pres">
      <dgm:prSet presAssocID="{E81426B9-F5B6-4498-94DF-7F6BFBCB76A8}" presName="txShp" presStyleLbl="node1" presStyleIdx="2" presStyleCnt="4">
        <dgm:presLayoutVars>
          <dgm:bulletEnabled val="1"/>
        </dgm:presLayoutVars>
      </dgm:prSet>
      <dgm:spPr/>
      <dgm:t>
        <a:bodyPr/>
        <a:lstStyle/>
        <a:p>
          <a:endParaRPr lang="en-US"/>
        </a:p>
      </dgm:t>
    </dgm:pt>
    <dgm:pt modelId="{C706ACA2-C978-45B3-8247-97762681CF72}" type="pres">
      <dgm:prSet presAssocID="{87D78E4A-9825-4A39-A421-EBD048B52D4F}" presName="spacing" presStyleCnt="0"/>
      <dgm:spPr/>
    </dgm:pt>
    <dgm:pt modelId="{7CF31C12-C4F7-4376-AFBA-B64A820D4F2A}" type="pres">
      <dgm:prSet presAssocID="{94063FC3-7885-4F8D-A152-5E2EBFEF061E}" presName="composite" presStyleCnt="0"/>
      <dgm:spPr/>
    </dgm:pt>
    <dgm:pt modelId="{71A33A2B-4082-4449-A548-3C86B103A5AE}" type="pres">
      <dgm:prSet presAssocID="{94063FC3-7885-4F8D-A152-5E2EBFEF061E}"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en-US"/>
        </a:p>
      </dgm:t>
    </dgm:pt>
    <dgm:pt modelId="{F10033E1-980A-4F42-8EA1-3722F9B9FD9D}" type="pres">
      <dgm:prSet presAssocID="{94063FC3-7885-4F8D-A152-5E2EBFEF061E}" presName="txShp" presStyleLbl="node1" presStyleIdx="3" presStyleCnt="4">
        <dgm:presLayoutVars>
          <dgm:bulletEnabled val="1"/>
        </dgm:presLayoutVars>
      </dgm:prSet>
      <dgm:spPr/>
      <dgm:t>
        <a:bodyPr/>
        <a:lstStyle/>
        <a:p>
          <a:endParaRPr lang="en-US"/>
        </a:p>
      </dgm:t>
    </dgm:pt>
  </dgm:ptLst>
  <dgm:cxnLst>
    <dgm:cxn modelId="{9699C757-5F90-4445-85F2-EABC5B204E60}" srcId="{99C26CD5-46E6-4AE8-A650-FAA43DC5295E}" destId="{274138E1-A7D9-439D-B337-3D89437F7D47}" srcOrd="0" destOrd="0" parTransId="{E6A0AAED-CB9F-41A7-9B38-077642A33D2B}" sibTransId="{993E6E4F-2E1E-4D00-863C-7FD2FF1DED0E}"/>
    <dgm:cxn modelId="{F67CBA80-F743-436F-A2EF-4465E2396757}" type="presOf" srcId="{274138E1-A7D9-439D-B337-3D89437F7D47}" destId="{E1E41198-39E1-4D35-8582-B61F9070E1CB}" srcOrd="0" destOrd="0" presId="urn:microsoft.com/office/officeart/2005/8/layout/vList3"/>
    <dgm:cxn modelId="{8DF8AA88-0F51-46EA-A1B1-B12110A12E73}" type="presOf" srcId="{E81426B9-F5B6-4498-94DF-7F6BFBCB76A8}" destId="{627EE491-E69A-477E-961E-8F1CE468D5E2}" srcOrd="0" destOrd="0" presId="urn:microsoft.com/office/officeart/2005/8/layout/vList3"/>
    <dgm:cxn modelId="{9694EC65-BBFD-406E-912D-B1AF2FFA5F9F}" srcId="{99C26CD5-46E6-4AE8-A650-FAA43DC5295E}" destId="{0AC52A9B-8B39-46D1-82F0-0D2C82624728}" srcOrd="1" destOrd="0" parTransId="{BAFB03E6-20FF-4145-859C-6D01544B1E19}" sibTransId="{081BC239-85E8-4BC3-A351-6349FCAE9F56}"/>
    <dgm:cxn modelId="{FB1428D9-A28C-4521-87F4-FE5177FC1063}" type="presOf" srcId="{94063FC3-7885-4F8D-A152-5E2EBFEF061E}" destId="{F10033E1-980A-4F42-8EA1-3722F9B9FD9D}" srcOrd="0" destOrd="0" presId="urn:microsoft.com/office/officeart/2005/8/layout/vList3"/>
    <dgm:cxn modelId="{C6383DD9-F9FB-4D42-BAC9-A4D9A06940A8}" type="presOf" srcId="{0AC52A9B-8B39-46D1-82F0-0D2C82624728}" destId="{B1FBBCAE-4673-4DE1-A01E-286303BE4D64}" srcOrd="0" destOrd="0" presId="urn:microsoft.com/office/officeart/2005/8/layout/vList3"/>
    <dgm:cxn modelId="{EF624055-7437-4A18-A852-7BA7B650896A}" srcId="{99C26CD5-46E6-4AE8-A650-FAA43DC5295E}" destId="{E81426B9-F5B6-4498-94DF-7F6BFBCB76A8}" srcOrd="2" destOrd="0" parTransId="{9290CB0B-6FE9-4F9E-BB58-F67EEE5AF26B}" sibTransId="{87D78E4A-9825-4A39-A421-EBD048B52D4F}"/>
    <dgm:cxn modelId="{E701561D-A1A5-48A6-ACD8-9731D29ED5B1}" srcId="{99C26CD5-46E6-4AE8-A650-FAA43DC5295E}" destId="{94063FC3-7885-4F8D-A152-5E2EBFEF061E}" srcOrd="3" destOrd="0" parTransId="{1599C96E-8D3C-490D-AED1-D828B9917219}" sibTransId="{20C19433-5576-4DBE-A2DF-13A36A0B2346}"/>
    <dgm:cxn modelId="{60403C71-C332-45B3-A91B-EF873A7C3054}" type="presOf" srcId="{99C26CD5-46E6-4AE8-A650-FAA43DC5295E}" destId="{402F5C9B-49B3-4F14-A001-289E3DB257EF}" srcOrd="0" destOrd="0" presId="urn:microsoft.com/office/officeart/2005/8/layout/vList3"/>
    <dgm:cxn modelId="{092EA283-BFEA-467B-AC26-0127678C4023}" type="presParOf" srcId="{402F5C9B-49B3-4F14-A001-289E3DB257EF}" destId="{20EA9238-930E-4484-8DF7-0C693D3B60A2}" srcOrd="0" destOrd="0" presId="urn:microsoft.com/office/officeart/2005/8/layout/vList3"/>
    <dgm:cxn modelId="{B1D52A95-1067-4427-A5FE-D1D6B06CEC09}" type="presParOf" srcId="{20EA9238-930E-4484-8DF7-0C693D3B60A2}" destId="{678825F2-BA21-46A9-8959-0110D13CFCAA}" srcOrd="0" destOrd="0" presId="urn:microsoft.com/office/officeart/2005/8/layout/vList3"/>
    <dgm:cxn modelId="{0FF5F9A2-DC65-4346-859C-E83034D5A4C9}" type="presParOf" srcId="{20EA9238-930E-4484-8DF7-0C693D3B60A2}" destId="{E1E41198-39E1-4D35-8582-B61F9070E1CB}" srcOrd="1" destOrd="0" presId="urn:microsoft.com/office/officeart/2005/8/layout/vList3"/>
    <dgm:cxn modelId="{ABCC9402-3807-43E8-89F4-9303A4A2EC9C}" type="presParOf" srcId="{402F5C9B-49B3-4F14-A001-289E3DB257EF}" destId="{0A35B19E-7559-4A0F-A230-70A696897F8D}" srcOrd="1" destOrd="0" presId="urn:microsoft.com/office/officeart/2005/8/layout/vList3"/>
    <dgm:cxn modelId="{49598E74-36B5-4D9C-9CB6-47B505CD9E08}" type="presParOf" srcId="{402F5C9B-49B3-4F14-A001-289E3DB257EF}" destId="{51478D9A-937C-4530-B278-3726BB8E6400}" srcOrd="2" destOrd="0" presId="urn:microsoft.com/office/officeart/2005/8/layout/vList3"/>
    <dgm:cxn modelId="{FA940486-BCED-4999-ABFF-7342BFEA7C06}" type="presParOf" srcId="{51478D9A-937C-4530-B278-3726BB8E6400}" destId="{5C6FA065-1E23-498D-968B-2AAB123BA42E}" srcOrd="0" destOrd="0" presId="urn:microsoft.com/office/officeart/2005/8/layout/vList3"/>
    <dgm:cxn modelId="{E2E1D15F-B891-4888-A80F-1196B84A1109}" type="presParOf" srcId="{51478D9A-937C-4530-B278-3726BB8E6400}" destId="{B1FBBCAE-4673-4DE1-A01E-286303BE4D64}" srcOrd="1" destOrd="0" presId="urn:microsoft.com/office/officeart/2005/8/layout/vList3"/>
    <dgm:cxn modelId="{84D3FFAA-4C66-4AB2-BE7C-54020D0A442E}" type="presParOf" srcId="{402F5C9B-49B3-4F14-A001-289E3DB257EF}" destId="{19BBD9AA-210E-4992-B660-8EE9FEA201F1}" srcOrd="3" destOrd="0" presId="urn:microsoft.com/office/officeart/2005/8/layout/vList3"/>
    <dgm:cxn modelId="{4991E1EC-CD49-4AFA-9B2F-8CD22896F225}" type="presParOf" srcId="{402F5C9B-49B3-4F14-A001-289E3DB257EF}" destId="{FB61989E-CFD0-42F8-A40F-097A0351A0E4}" srcOrd="4" destOrd="0" presId="urn:microsoft.com/office/officeart/2005/8/layout/vList3"/>
    <dgm:cxn modelId="{0A936C7B-AF8F-438D-A456-883D5C9AD516}" type="presParOf" srcId="{FB61989E-CFD0-42F8-A40F-097A0351A0E4}" destId="{77670ADC-B3D7-4C79-9FCF-77947223D4B2}" srcOrd="0" destOrd="0" presId="urn:microsoft.com/office/officeart/2005/8/layout/vList3"/>
    <dgm:cxn modelId="{B789BBA5-5ADC-46B1-A446-FA7649EBB515}" type="presParOf" srcId="{FB61989E-CFD0-42F8-A40F-097A0351A0E4}" destId="{627EE491-E69A-477E-961E-8F1CE468D5E2}" srcOrd="1" destOrd="0" presId="urn:microsoft.com/office/officeart/2005/8/layout/vList3"/>
    <dgm:cxn modelId="{2E5DA01D-77F9-4658-96A0-8C51DA6D061E}" type="presParOf" srcId="{402F5C9B-49B3-4F14-A001-289E3DB257EF}" destId="{C706ACA2-C978-45B3-8247-97762681CF72}" srcOrd="5" destOrd="0" presId="urn:microsoft.com/office/officeart/2005/8/layout/vList3"/>
    <dgm:cxn modelId="{AE8259ED-CA71-439A-A451-DA7C8BC9C84F}" type="presParOf" srcId="{402F5C9B-49B3-4F14-A001-289E3DB257EF}" destId="{7CF31C12-C4F7-4376-AFBA-B64A820D4F2A}" srcOrd="6" destOrd="0" presId="urn:microsoft.com/office/officeart/2005/8/layout/vList3"/>
    <dgm:cxn modelId="{3CAC748B-83A9-4860-832A-C8C1814F8092}" type="presParOf" srcId="{7CF31C12-C4F7-4376-AFBA-B64A820D4F2A}" destId="{71A33A2B-4082-4449-A548-3C86B103A5AE}" srcOrd="0" destOrd="0" presId="urn:microsoft.com/office/officeart/2005/8/layout/vList3"/>
    <dgm:cxn modelId="{9A795203-3A02-4C70-9483-ECACB6A3709C}" type="presParOf" srcId="{7CF31C12-C4F7-4376-AFBA-B64A820D4F2A}" destId="{F10033E1-980A-4F42-8EA1-3722F9B9FD9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B5C1AC-0466-47CD-BADE-9458468CE742}" type="doc">
      <dgm:prSet loTypeId="urn:microsoft.com/office/officeart/2005/8/layout/vList3" loCatId="list" qsTypeId="urn:microsoft.com/office/officeart/2005/8/quickstyle/simple1" qsCatId="simple" csTypeId="urn:microsoft.com/office/officeart/2005/8/colors/accent1_2" csCatId="accent1" phldr="1"/>
      <dgm:spPr/>
    </dgm:pt>
    <dgm:pt modelId="{D8EDAD76-ACDE-46EF-9CEC-24FC905A14E7}">
      <dgm:prSet phldrT="[Text]" custT="1"/>
      <dgm:spPr/>
      <dgm:t>
        <a:bodyPr/>
        <a:lstStyle/>
        <a:p>
          <a:pPr algn="l"/>
          <a:r>
            <a:rPr lang="en-US" sz="1800" dirty="0" smtClean="0"/>
            <a:t>For Phase 1 of the Pilot, the Shared Service Centers will be responsible for validating and approving the Template Based Transactions for Voluntary Termination via AWE. </a:t>
          </a:r>
          <a:endParaRPr lang="en-US" sz="1800" dirty="0"/>
        </a:p>
      </dgm:t>
    </dgm:pt>
    <dgm:pt modelId="{5D95EF74-E72A-4280-9B44-BC7FE8A321D3}" type="parTrans" cxnId="{3B06D39B-B394-4960-B7DF-4CA537A7E293}">
      <dgm:prSet/>
      <dgm:spPr/>
      <dgm:t>
        <a:bodyPr/>
        <a:lstStyle/>
        <a:p>
          <a:endParaRPr lang="en-US" sz="1800"/>
        </a:p>
      </dgm:t>
    </dgm:pt>
    <dgm:pt modelId="{BD28261D-DD5E-4F5C-8E3B-C94F9F5822DE}" type="sibTrans" cxnId="{3B06D39B-B394-4960-B7DF-4CA537A7E293}">
      <dgm:prSet/>
      <dgm:spPr/>
      <dgm:t>
        <a:bodyPr/>
        <a:lstStyle/>
        <a:p>
          <a:endParaRPr lang="en-US" sz="1800"/>
        </a:p>
      </dgm:t>
    </dgm:pt>
    <dgm:pt modelId="{2AE986FD-400D-497B-B715-5AF9BC0FEA33}" type="pres">
      <dgm:prSet presAssocID="{88B5C1AC-0466-47CD-BADE-9458468CE742}" presName="linearFlow" presStyleCnt="0">
        <dgm:presLayoutVars>
          <dgm:dir/>
          <dgm:resizeHandles val="exact"/>
        </dgm:presLayoutVars>
      </dgm:prSet>
      <dgm:spPr/>
    </dgm:pt>
    <dgm:pt modelId="{2B269E05-9362-4917-9299-7CEAA8855DA2}" type="pres">
      <dgm:prSet presAssocID="{D8EDAD76-ACDE-46EF-9CEC-24FC905A14E7}" presName="composite" presStyleCnt="0"/>
      <dgm:spPr/>
    </dgm:pt>
    <dgm:pt modelId="{5D46CC9D-9959-4E1E-A0D9-77DA452882E3}" type="pres">
      <dgm:prSet presAssocID="{D8EDAD76-ACDE-46EF-9CEC-24FC905A14E7}"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DDAC864-7238-4FDA-A67E-B8ECE4909038}" type="pres">
      <dgm:prSet presAssocID="{D8EDAD76-ACDE-46EF-9CEC-24FC905A14E7}" presName="txShp" presStyleLbl="node1" presStyleIdx="0" presStyleCnt="1" custLinFactNeighborX="1662" custLinFactNeighborY="37141">
        <dgm:presLayoutVars>
          <dgm:bulletEnabled val="1"/>
        </dgm:presLayoutVars>
      </dgm:prSet>
      <dgm:spPr/>
      <dgm:t>
        <a:bodyPr/>
        <a:lstStyle/>
        <a:p>
          <a:endParaRPr lang="en-US"/>
        </a:p>
      </dgm:t>
    </dgm:pt>
  </dgm:ptLst>
  <dgm:cxnLst>
    <dgm:cxn modelId="{B1EBDA11-B5A3-46F8-A55F-21F527975681}" type="presOf" srcId="{D8EDAD76-ACDE-46EF-9CEC-24FC905A14E7}" destId="{ADDAC864-7238-4FDA-A67E-B8ECE4909038}" srcOrd="0" destOrd="0" presId="urn:microsoft.com/office/officeart/2005/8/layout/vList3"/>
    <dgm:cxn modelId="{83244A96-9A3F-47AE-ADD8-7E3201A2A86C}" type="presOf" srcId="{88B5C1AC-0466-47CD-BADE-9458468CE742}" destId="{2AE986FD-400D-497B-B715-5AF9BC0FEA33}" srcOrd="0" destOrd="0" presId="urn:microsoft.com/office/officeart/2005/8/layout/vList3"/>
    <dgm:cxn modelId="{3B06D39B-B394-4960-B7DF-4CA537A7E293}" srcId="{88B5C1AC-0466-47CD-BADE-9458468CE742}" destId="{D8EDAD76-ACDE-46EF-9CEC-24FC905A14E7}" srcOrd="0" destOrd="0" parTransId="{5D95EF74-E72A-4280-9B44-BC7FE8A321D3}" sibTransId="{BD28261D-DD5E-4F5C-8E3B-C94F9F5822DE}"/>
    <dgm:cxn modelId="{E325DCDE-5A76-4B4C-B279-EA68781BACE3}" type="presParOf" srcId="{2AE986FD-400D-497B-B715-5AF9BC0FEA33}" destId="{2B269E05-9362-4917-9299-7CEAA8855DA2}" srcOrd="0" destOrd="0" presId="urn:microsoft.com/office/officeart/2005/8/layout/vList3"/>
    <dgm:cxn modelId="{FA3A09AF-B838-4A61-A7F3-63EE7A95FCB3}" type="presParOf" srcId="{2B269E05-9362-4917-9299-7CEAA8855DA2}" destId="{5D46CC9D-9959-4E1E-A0D9-77DA452882E3}" srcOrd="0" destOrd="0" presId="urn:microsoft.com/office/officeart/2005/8/layout/vList3"/>
    <dgm:cxn modelId="{7A7C0F9F-3A91-434E-BF5F-75C9862315B1}" type="presParOf" srcId="{2B269E05-9362-4917-9299-7CEAA8855DA2}" destId="{ADDAC864-7238-4FDA-A67E-B8ECE490903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189FF-3D5D-48BC-BDAE-31EA2A004419}">
      <dsp:nvSpPr>
        <dsp:cNvPr id="0" name=""/>
        <dsp:cNvSpPr/>
      </dsp:nvSpPr>
      <dsp:spPr>
        <a:xfrm>
          <a:off x="0" y="22980"/>
          <a:ext cx="10460422" cy="76752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0" lang="en-US" sz="2000" b="0" i="0" u="none" strike="noStrike" kern="1200" cap="none" spc="0" normalizeH="0" baseline="0" noProof="0" dirty="0" smtClean="0">
              <a:ln>
                <a:noFill/>
              </a:ln>
              <a:solidFill>
                <a:schemeClr val="tx1"/>
              </a:solidFill>
              <a:effectLst/>
              <a:uLnTx/>
              <a:uFillTx/>
              <a:latin typeface="Arial"/>
              <a:ea typeface="+mn-ea"/>
              <a:cs typeface="+mn-cs"/>
            </a:rPr>
            <a:t>Understand what a Voluntary Termination and Retirement is</a:t>
          </a:r>
          <a:endParaRPr lang="en-US" sz="2000" kern="1200" dirty="0"/>
        </a:p>
      </dsp:txBody>
      <dsp:txXfrm>
        <a:off x="37467" y="60447"/>
        <a:ext cx="10385488" cy="692586"/>
      </dsp:txXfrm>
    </dsp:sp>
    <dsp:sp modelId="{219E6DE1-8943-4E00-8098-5AB30023692E}">
      <dsp:nvSpPr>
        <dsp:cNvPr id="0" name=""/>
        <dsp:cNvSpPr/>
      </dsp:nvSpPr>
      <dsp:spPr>
        <a:xfrm>
          <a:off x="0" y="908581"/>
          <a:ext cx="10460422" cy="76752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0" lang="en-US" sz="2000" b="0" i="0" u="none" strike="noStrike" kern="1200" cap="none" spc="0" normalizeH="0" noProof="0" dirty="0" smtClean="0">
              <a:ln>
                <a:noFill/>
              </a:ln>
              <a:solidFill>
                <a:schemeClr val="tx1"/>
              </a:solidFill>
              <a:effectLst/>
              <a:uLnTx/>
              <a:uFillTx/>
              <a:latin typeface="Arial"/>
            </a:rPr>
            <a:t>Review Voluntary Termination and Retirement Process Overview </a:t>
          </a:r>
          <a:endParaRPr kumimoji="0" lang="en-US" sz="2000" b="0" i="0" u="none" strike="noStrike" kern="1200" cap="none" spc="0" normalizeH="0" baseline="0" noProof="0" dirty="0">
            <a:ln>
              <a:noFill/>
            </a:ln>
            <a:solidFill>
              <a:schemeClr val="tx1"/>
            </a:solidFill>
            <a:effectLst/>
            <a:uLnTx/>
            <a:uFillTx/>
            <a:latin typeface="Arial"/>
            <a:ea typeface="+mn-ea"/>
            <a:cs typeface="+mn-cs"/>
          </a:endParaRPr>
        </a:p>
      </dsp:txBody>
      <dsp:txXfrm>
        <a:off x="37467" y="946048"/>
        <a:ext cx="10385488" cy="692586"/>
      </dsp:txXfrm>
    </dsp:sp>
    <dsp:sp modelId="{D1706CCD-721A-4AB5-BB94-211E340160B7}">
      <dsp:nvSpPr>
        <dsp:cNvPr id="0" name=""/>
        <dsp:cNvSpPr/>
      </dsp:nvSpPr>
      <dsp:spPr>
        <a:xfrm>
          <a:off x="0" y="1794181"/>
          <a:ext cx="10460422" cy="76752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0" lang="en-US" sz="2000" b="0" i="0" u="none" strike="noStrike" kern="1200" cap="none" spc="0" normalizeH="0" baseline="0" noProof="0" dirty="0" smtClean="0">
              <a:ln>
                <a:noFill/>
              </a:ln>
              <a:solidFill>
                <a:schemeClr val="tx1"/>
              </a:solidFill>
              <a:effectLst/>
              <a:uLnTx/>
              <a:uFillTx/>
              <a:latin typeface="Arial"/>
            </a:rPr>
            <a:t>Review Voluntary Termination and Retirement Action Reason Codes</a:t>
          </a:r>
          <a:endParaRPr kumimoji="0" lang="en-US" sz="2000" b="0" i="0" u="none" strike="noStrike" kern="1200" cap="none" spc="0" normalizeH="0" baseline="0" noProof="0" dirty="0">
            <a:ln>
              <a:noFill/>
            </a:ln>
            <a:solidFill>
              <a:schemeClr val="tx1"/>
            </a:solidFill>
            <a:effectLst/>
            <a:uLnTx/>
            <a:uFillTx/>
            <a:latin typeface="Arial"/>
            <a:ea typeface="+mn-ea"/>
            <a:cs typeface="+mn-cs"/>
          </a:endParaRPr>
        </a:p>
      </dsp:txBody>
      <dsp:txXfrm>
        <a:off x="37467" y="1831648"/>
        <a:ext cx="10385488" cy="692586"/>
      </dsp:txXfrm>
    </dsp:sp>
    <dsp:sp modelId="{B04B59C2-E385-4332-94EF-A59595AB096B}">
      <dsp:nvSpPr>
        <dsp:cNvPr id="0" name=""/>
        <dsp:cNvSpPr/>
      </dsp:nvSpPr>
      <dsp:spPr>
        <a:xfrm>
          <a:off x="0" y="2679781"/>
          <a:ext cx="10460422" cy="76752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0" lang="en-US" sz="2000" b="0" i="0" u="none" strike="noStrike" kern="1200" cap="none" spc="0" normalizeH="0" baseline="0" noProof="0" dirty="0" smtClean="0">
              <a:ln>
                <a:noFill/>
              </a:ln>
              <a:solidFill>
                <a:schemeClr val="tx1"/>
              </a:solidFill>
              <a:effectLst/>
              <a:uLnTx/>
              <a:uFillTx/>
              <a:latin typeface="Arial"/>
              <a:ea typeface="+mn-ea"/>
              <a:cs typeface="+mn-cs"/>
            </a:rPr>
            <a:t>Review Voluntary Termination and Retirement Template Transaction </a:t>
          </a:r>
          <a:endParaRPr kumimoji="0" lang="en-US" sz="2000" b="0" i="0" u="none" strike="noStrike" kern="1200" cap="none" spc="0" normalizeH="0" baseline="0" noProof="0" dirty="0">
            <a:ln>
              <a:noFill/>
            </a:ln>
            <a:solidFill>
              <a:schemeClr val="tx1"/>
            </a:solidFill>
            <a:effectLst/>
            <a:uLnTx/>
            <a:uFillTx/>
            <a:latin typeface="Arial"/>
            <a:ea typeface="+mn-ea"/>
            <a:cs typeface="+mn-cs"/>
          </a:endParaRPr>
        </a:p>
      </dsp:txBody>
      <dsp:txXfrm>
        <a:off x="37467" y="2717248"/>
        <a:ext cx="10385488"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41198-39E1-4D35-8582-B61F9070E1CB}">
      <dsp:nvSpPr>
        <dsp:cNvPr id="0" name=""/>
        <dsp:cNvSpPr/>
      </dsp:nvSpPr>
      <dsp:spPr>
        <a:xfrm rot="10800000">
          <a:off x="2532047" y="559"/>
          <a:ext cx="9054530" cy="100558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43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ea typeface="Calibri" panose="020F0502020204030204" pitchFamily="34" charset="0"/>
              <a:cs typeface="Times New Roman" panose="02020603050405020304" pitchFamily="18" charset="0"/>
            </a:rPr>
            <a:t>The submission of a template transaction for Voluntary Termination will be initiated by the Transactional Unit, which used to be done by the SSC. This means that the initiator will initiate the process, but SSC will be responsible for approving/validating the transaction via AWE in Phase 1.</a:t>
          </a:r>
          <a:endParaRPr lang="en-US" sz="1600" kern="1200" dirty="0"/>
        </a:p>
      </dsp:txBody>
      <dsp:txXfrm rot="10800000">
        <a:off x="2783442" y="559"/>
        <a:ext cx="8803135" cy="1005580"/>
      </dsp:txXfrm>
    </dsp:sp>
    <dsp:sp modelId="{678825F2-BA21-46A9-8959-0110D13CFCAA}">
      <dsp:nvSpPr>
        <dsp:cNvPr id="0" name=""/>
        <dsp:cNvSpPr/>
      </dsp:nvSpPr>
      <dsp:spPr>
        <a:xfrm>
          <a:off x="2029257" y="559"/>
          <a:ext cx="1005580" cy="100558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FBBCAE-4673-4DE1-A01E-286303BE4D64}">
      <dsp:nvSpPr>
        <dsp:cNvPr id="0" name=""/>
        <dsp:cNvSpPr/>
      </dsp:nvSpPr>
      <dsp:spPr>
        <a:xfrm rot="10800000">
          <a:off x="2532047" y="1271819"/>
          <a:ext cx="9054530" cy="100558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43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t>SSC AWE Approver needs to add a comment when transaction is denied. Note: Only done if SSC AWE Approver denies the transaction before going to UCPC</a:t>
          </a:r>
          <a:endParaRPr lang="en-US" sz="1600" kern="1200" dirty="0"/>
        </a:p>
      </dsp:txBody>
      <dsp:txXfrm rot="10800000">
        <a:off x="2783442" y="1271819"/>
        <a:ext cx="8803135" cy="1005580"/>
      </dsp:txXfrm>
    </dsp:sp>
    <dsp:sp modelId="{5C6FA065-1E23-498D-968B-2AAB123BA42E}">
      <dsp:nvSpPr>
        <dsp:cNvPr id="0" name=""/>
        <dsp:cNvSpPr/>
      </dsp:nvSpPr>
      <dsp:spPr>
        <a:xfrm>
          <a:off x="2029257" y="1271819"/>
          <a:ext cx="1005580" cy="100558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7EE491-E69A-477E-961E-8F1CE468D5E2}">
      <dsp:nvSpPr>
        <dsp:cNvPr id="0" name=""/>
        <dsp:cNvSpPr/>
      </dsp:nvSpPr>
      <dsp:spPr>
        <a:xfrm rot="10800000">
          <a:off x="2532047" y="2543079"/>
          <a:ext cx="9054530" cy="100558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43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ea typeface="Calibri" panose="020F0502020204030204" pitchFamily="34" charset="0"/>
              <a:cs typeface="Times New Roman" panose="02020603050405020304" pitchFamily="18" charset="0"/>
            </a:rPr>
            <a:t>The SSC will continue to process final pay</a:t>
          </a:r>
          <a:endParaRPr lang="en-US" sz="1600" kern="1200" dirty="0"/>
        </a:p>
      </dsp:txBody>
      <dsp:txXfrm rot="10800000">
        <a:off x="2783442" y="2543079"/>
        <a:ext cx="8803135" cy="1005580"/>
      </dsp:txXfrm>
    </dsp:sp>
    <dsp:sp modelId="{77670ADC-B3D7-4C79-9FCF-77947223D4B2}">
      <dsp:nvSpPr>
        <dsp:cNvPr id="0" name=""/>
        <dsp:cNvSpPr/>
      </dsp:nvSpPr>
      <dsp:spPr>
        <a:xfrm>
          <a:off x="2029257" y="2543079"/>
          <a:ext cx="1005580" cy="100558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0033E1-980A-4F42-8EA1-3722F9B9FD9D}">
      <dsp:nvSpPr>
        <dsp:cNvPr id="0" name=""/>
        <dsp:cNvSpPr/>
      </dsp:nvSpPr>
      <dsp:spPr>
        <a:xfrm rot="10800000">
          <a:off x="2532047" y="3814339"/>
          <a:ext cx="9054530" cy="100558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43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t>In the event that UCPath Cancels a transaction, the transactional unit will need to notify the SSC of the Cancellation. </a:t>
          </a:r>
          <a:endParaRPr lang="en-US" sz="1600" kern="1200" dirty="0"/>
        </a:p>
      </dsp:txBody>
      <dsp:txXfrm rot="10800000">
        <a:off x="2783442" y="3814339"/>
        <a:ext cx="8803135" cy="1005580"/>
      </dsp:txXfrm>
    </dsp:sp>
    <dsp:sp modelId="{71A33A2B-4082-4449-A548-3C86B103A5AE}">
      <dsp:nvSpPr>
        <dsp:cNvPr id="0" name=""/>
        <dsp:cNvSpPr/>
      </dsp:nvSpPr>
      <dsp:spPr>
        <a:xfrm>
          <a:off x="2029257" y="3814339"/>
          <a:ext cx="1005580" cy="100558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AC864-7238-4FDA-A67E-B8ECE4909038}">
      <dsp:nvSpPr>
        <dsp:cNvPr id="0" name=""/>
        <dsp:cNvSpPr/>
      </dsp:nvSpPr>
      <dsp:spPr>
        <a:xfrm rot="10800000">
          <a:off x="2353644" y="0"/>
          <a:ext cx="7773343" cy="106601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0084" tIns="68580" rIns="128016" bIns="68580" numCol="1" spcCol="1270" anchor="ctr" anchorCtr="0">
          <a:noAutofit/>
        </a:bodyPr>
        <a:lstStyle/>
        <a:p>
          <a:pPr lvl="0" algn="l" defTabSz="800100">
            <a:lnSpc>
              <a:spcPct val="90000"/>
            </a:lnSpc>
            <a:spcBef>
              <a:spcPct val="0"/>
            </a:spcBef>
            <a:spcAft>
              <a:spcPct val="35000"/>
            </a:spcAft>
          </a:pPr>
          <a:r>
            <a:rPr lang="en-US" sz="1800" kern="1200" dirty="0" smtClean="0"/>
            <a:t>For Phase 1 of the Pilot, the Shared Service Centers will be responsible for validating and approving the Template Based Transactions for Voluntary Termination via AWE. </a:t>
          </a:r>
          <a:endParaRPr lang="en-US" sz="1800" kern="1200" dirty="0"/>
        </a:p>
      </dsp:txBody>
      <dsp:txXfrm rot="10800000">
        <a:off x="2620148" y="0"/>
        <a:ext cx="7506839" cy="1066018"/>
      </dsp:txXfrm>
    </dsp:sp>
    <dsp:sp modelId="{5D46CC9D-9959-4E1E-A0D9-77DA452882E3}">
      <dsp:nvSpPr>
        <dsp:cNvPr id="0" name=""/>
        <dsp:cNvSpPr/>
      </dsp:nvSpPr>
      <dsp:spPr>
        <a:xfrm>
          <a:off x="1691442" y="0"/>
          <a:ext cx="1066018" cy="10660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F9A14D3-9A3C-4DC8-85EF-78288077715D}" type="datetimeFigureOut">
              <a:rPr lang="en-US" smtClean="0"/>
              <a:t>7/16/2019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4269EB0-D125-4A1E-A784-840B94444712}" type="slidenum">
              <a:rPr lang="en-US" smtClean="0"/>
              <a:t>‹#›</a:t>
            </a:fld>
            <a:endParaRPr lang="en-US" dirty="0"/>
          </a:p>
        </p:txBody>
      </p:sp>
    </p:spTree>
    <p:extLst>
      <p:ext uri="{BB962C8B-B14F-4D97-AF65-F5344CB8AC3E}">
        <p14:creationId xmlns:p14="http://schemas.microsoft.com/office/powerpoint/2010/main" val="2460833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FEB862-D2FE-4839-9BC8-3F8D7C1C3216}" type="datetimeFigureOut">
              <a:rPr lang="en-US" smtClean="0"/>
              <a:t>7/16/2019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C722E5-33B6-4C49-8CA3-90737815A4AB}" type="slidenum">
              <a:rPr lang="en-US" smtClean="0"/>
              <a:t>‹#›</a:t>
            </a:fld>
            <a:endParaRPr lang="en-US" dirty="0"/>
          </a:p>
        </p:txBody>
      </p:sp>
    </p:spTree>
    <p:extLst>
      <p:ext uri="{BB962C8B-B14F-4D97-AF65-F5344CB8AC3E}">
        <p14:creationId xmlns:p14="http://schemas.microsoft.com/office/powerpoint/2010/main" val="3590851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a:t>
            </a:fld>
            <a:endParaRPr lang="en-US" dirty="0"/>
          </a:p>
        </p:txBody>
      </p:sp>
    </p:spTree>
    <p:extLst>
      <p:ext uri="{BB962C8B-B14F-4D97-AF65-F5344CB8AC3E}">
        <p14:creationId xmlns:p14="http://schemas.microsoft.com/office/powerpoint/2010/main" val="222931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Answer #1 - The process ends with the confirmation that the employee has been separated, all access to systems and facilities has been updated or terminated, and all outstanding university and employee obligations related to compensation are settled.</a:t>
            </a:r>
          </a:p>
          <a:p>
            <a:endParaRPr lang="en-US" dirty="0" smtClean="0"/>
          </a:p>
          <a:p>
            <a:r>
              <a:rPr lang="en-US" dirty="0" smtClean="0"/>
              <a:t>Answer #2 You cannot,</a:t>
            </a:r>
            <a:r>
              <a:rPr lang="en-US" baseline="0" dirty="0" smtClean="0"/>
              <a:t> you must coordinate with other SSC’s or Departments.</a:t>
            </a:r>
          </a:p>
          <a:p>
            <a:r>
              <a:rPr lang="en-US" baseline="0" dirty="0" smtClean="0"/>
              <a:t>Answer #3 – SSC </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20</a:t>
            </a:fld>
            <a:endParaRPr lang="en-US" dirty="0"/>
          </a:p>
        </p:txBody>
      </p:sp>
    </p:spTree>
    <p:extLst>
      <p:ext uri="{BB962C8B-B14F-4D97-AF65-F5344CB8AC3E}">
        <p14:creationId xmlns:p14="http://schemas.microsoft.com/office/powerpoint/2010/main" val="48655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 – </a:t>
            </a:r>
            <a:r>
              <a:rPr lang="en-US" sz="1200" dirty="0" smtClean="0">
                <a:latin typeface="+mn-lt"/>
              </a:rPr>
              <a:t>NRG</a:t>
            </a:r>
          </a:p>
          <a:p>
            <a:endParaRPr lang="en-US" sz="1200" dirty="0" smtClean="0">
              <a:latin typeface="+mn-lt"/>
            </a:endParaRPr>
          </a:p>
          <a:p>
            <a:pPr marL="0" marR="0" lvl="0" indent="0">
              <a:lnSpc>
                <a:spcPct val="107000"/>
              </a:lnSpc>
              <a:spcBef>
                <a:spcPts val="0"/>
              </a:spcBef>
              <a:spcAft>
                <a:spcPts val="0"/>
              </a:spcAft>
              <a:buFont typeface="Arial" panose="020B0604020202020204" pitchFamily="34" charset="0"/>
              <a:buNone/>
            </a:pPr>
            <a:r>
              <a:rPr lang="en-US" sz="1200" dirty="0" smtClean="0">
                <a:latin typeface="+mn-lt"/>
              </a:rPr>
              <a:t>Answer #2  - </a:t>
            </a:r>
          </a:p>
          <a:p>
            <a:pPr marL="166688" lvl="0" indent="-166688">
              <a:lnSpc>
                <a:spcPct val="107000"/>
              </a:lnSpc>
              <a:buFont typeface="Arial" panose="020B0604020202020204" pitchFamily="34" charset="0"/>
              <a:buChar char="•"/>
            </a:pPr>
            <a:r>
              <a:rPr lang="en-US" dirty="0" smtClean="0">
                <a:solidFill>
                  <a:schemeClr val="bg1"/>
                </a:solidFill>
                <a:ea typeface="Calibri" panose="020F0502020204030204" pitchFamily="34" charset="0"/>
                <a:cs typeface="Arial" panose="020B0604020202020204" pitchFamily="34" charset="0"/>
              </a:rPr>
              <a:t>True</a:t>
            </a:r>
          </a:p>
          <a:p>
            <a:endParaRPr lang="en-US" dirty="0" smtClean="0"/>
          </a:p>
          <a:p>
            <a:pPr marL="0" marR="0" lvl="0" indent="0">
              <a:lnSpc>
                <a:spcPct val="107000"/>
              </a:lnSpc>
              <a:spcBef>
                <a:spcPts val="0"/>
              </a:spcBef>
              <a:spcAft>
                <a:spcPts val="0"/>
              </a:spcAft>
              <a:buFont typeface="Arial" panose="020B0604020202020204" pitchFamily="34" charset="0"/>
              <a:buNone/>
            </a:pPr>
            <a:endParaRPr lang="en-US" dirty="0" smtClean="0"/>
          </a:p>
          <a:p>
            <a:pPr marL="0" marR="0" lvl="0" indent="0">
              <a:lnSpc>
                <a:spcPct val="107000"/>
              </a:lnSpc>
              <a:spcBef>
                <a:spcPts val="0"/>
              </a:spcBef>
              <a:spcAft>
                <a:spcPts val="0"/>
              </a:spcAft>
              <a:buFont typeface="Arial" panose="020B0604020202020204" pitchFamily="34" charset="0"/>
              <a:buNone/>
            </a:pPr>
            <a:r>
              <a:rPr lang="en-US" dirty="0" smtClean="0"/>
              <a:t>#3 All Above </a:t>
            </a:r>
            <a:endPar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40</a:t>
            </a:fld>
            <a:endParaRPr lang="en-US" dirty="0"/>
          </a:p>
        </p:txBody>
      </p:sp>
    </p:spTree>
    <p:extLst>
      <p:ext uri="{BB962C8B-B14F-4D97-AF65-F5344CB8AC3E}">
        <p14:creationId xmlns:p14="http://schemas.microsoft.com/office/powerpoint/2010/main" val="2846367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Smart HR Transactions </a:t>
            </a:r>
          </a:p>
          <a:p>
            <a:endParaRPr lang="en-US" dirty="0" smtClean="0"/>
          </a:p>
          <a:p>
            <a:r>
              <a:rPr lang="en-US" dirty="0" smtClean="0"/>
              <a:t>#2 </a:t>
            </a:r>
            <a:r>
              <a:rPr lang="en-US" dirty="0" smtClean="0"/>
              <a:t>– False it is </a:t>
            </a:r>
            <a:r>
              <a:rPr lang="en-US" sz="1200" dirty="0" smtClean="0"/>
              <a:t>Date </a:t>
            </a:r>
            <a:r>
              <a:rPr lang="en-US" sz="1200" dirty="0" smtClean="0"/>
              <a:t>on which the associated information takes effect. </a:t>
            </a:r>
          </a:p>
          <a:p>
            <a:endParaRPr lang="en-US" sz="1200" dirty="0" smtClean="0"/>
          </a:p>
          <a:p>
            <a:r>
              <a:rPr lang="en-US" sz="1200" dirty="0" smtClean="0"/>
              <a:t>#3 – Types</a:t>
            </a:r>
            <a:r>
              <a:rPr lang="en-US" sz="1200" baseline="0" dirty="0" smtClean="0"/>
              <a:t> of Effective Dating </a:t>
            </a:r>
            <a:endParaRPr lang="en-US" sz="1200" dirty="0" smtClean="0"/>
          </a:p>
          <a:p>
            <a:pPr marL="225425" lvl="1" indent="-107950">
              <a:buFont typeface="Arial" panose="020B0604020202020204" pitchFamily="34" charset="0"/>
              <a:buChar char="•"/>
            </a:pPr>
            <a:r>
              <a:rPr lang="en-US" sz="1400" dirty="0" smtClean="0"/>
              <a:t>Current Effective Date – Date that is less than or equal to the current system date.’</a:t>
            </a:r>
          </a:p>
          <a:p>
            <a:pPr marL="225425" lvl="1" indent="-107950">
              <a:buFont typeface="Arial" panose="020B0604020202020204" pitchFamily="34" charset="0"/>
              <a:buChar char="•"/>
            </a:pPr>
            <a:r>
              <a:rPr lang="en-US" sz="1400" dirty="0" smtClean="0"/>
              <a:t>Historic Effective Date – Dates that are less than the current information </a:t>
            </a:r>
          </a:p>
          <a:p>
            <a:pPr marL="225425" lvl="1" indent="-107950">
              <a:buFont typeface="Arial" panose="020B0604020202020204" pitchFamily="34" charset="0"/>
              <a:buChar char="•"/>
            </a:pPr>
            <a:r>
              <a:rPr lang="en-US" sz="1400" dirty="0" smtClean="0"/>
              <a:t>Future Effective Date – Effective dates that are greater than the current information </a:t>
            </a:r>
          </a:p>
          <a:p>
            <a:pPr marL="225425" lvl="1" indent="-107950">
              <a:buFont typeface="Arial" panose="020B0604020202020204" pitchFamily="34" charset="0"/>
              <a:buChar char="•"/>
            </a:pPr>
            <a:r>
              <a:rPr lang="en-US" sz="1400" dirty="0" smtClean="0"/>
              <a:t>Retro Effective Date – Date prior to the current pay period begin date </a:t>
            </a:r>
          </a:p>
          <a:p>
            <a:pPr marL="225425" lvl="1" indent="-107950">
              <a:buFont typeface="Arial" panose="020B0604020202020204" pitchFamily="34" charset="0"/>
              <a:buChar char="•"/>
            </a:pPr>
            <a:endParaRPr lang="en-US" sz="1400" dirty="0" smtClean="0"/>
          </a:p>
          <a:p>
            <a:pPr marL="117475" lvl="1" indent="0">
              <a:buFont typeface="Arial" panose="020B0604020202020204" pitchFamily="34" charset="0"/>
              <a:buNone/>
            </a:pPr>
            <a:r>
              <a:rPr lang="en-US" sz="1400" dirty="0" smtClean="0"/>
              <a:t>#4 – Write down the Transaction ID Number</a:t>
            </a:r>
            <a:endParaRPr lang="en-US" dirty="0" smtClean="0"/>
          </a:p>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57</a:t>
            </a:fld>
            <a:endParaRPr lang="en-US" dirty="0"/>
          </a:p>
        </p:txBody>
      </p:sp>
    </p:spTree>
    <p:extLst>
      <p:ext uri="{BB962C8B-B14F-4D97-AF65-F5344CB8AC3E}">
        <p14:creationId xmlns:p14="http://schemas.microsoft.com/office/powerpoint/2010/main" val="3436971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Transaction Details </a:t>
            </a:r>
          </a:p>
          <a:p>
            <a:endParaRPr lang="en-US" dirty="0" smtClean="0"/>
          </a:p>
          <a:p>
            <a:r>
              <a:rPr lang="en-US" dirty="0" smtClean="0"/>
              <a:t>#2 Pending </a:t>
            </a:r>
          </a:p>
          <a:p>
            <a:endParaRPr lang="en-US" dirty="0" smtClean="0"/>
          </a:p>
          <a:p>
            <a:r>
              <a:rPr lang="en-US" dirty="0" smtClean="0"/>
              <a:t>#3 UCPath Only, SSC will Deny.</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65</a:t>
            </a:fld>
            <a:endParaRPr lang="en-US" dirty="0"/>
          </a:p>
        </p:txBody>
      </p:sp>
    </p:spTree>
    <p:extLst>
      <p:ext uri="{BB962C8B-B14F-4D97-AF65-F5344CB8AC3E}">
        <p14:creationId xmlns:p14="http://schemas.microsoft.com/office/powerpoint/2010/main" val="1489105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7/16/2019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95128667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7/16/2019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5749065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7/16/2019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13859510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88593151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7/16/2019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319758581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72E676-E876-41BE-9180-CD720C57565B}" type="datetimeFigureOut">
              <a:rPr lang="en-US" smtClean="0"/>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3291CC-3D62-4E2C-A5FC-EC76D47A2EAB}" type="slidenum">
              <a:rPr lang="en-US" smtClean="0"/>
              <a:t>‹#›</a:t>
            </a:fld>
            <a:endParaRPr lang="en-US" dirty="0"/>
          </a:p>
        </p:txBody>
      </p:sp>
    </p:spTree>
    <p:extLst>
      <p:ext uri="{BB962C8B-B14F-4D97-AF65-F5344CB8AC3E}">
        <p14:creationId xmlns:p14="http://schemas.microsoft.com/office/powerpoint/2010/main" val="2411832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72E676-E876-41BE-9180-CD720C57565B}" type="datetimeFigureOut">
              <a:rPr lang="en-US" smtClean="0"/>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3291CC-3D62-4E2C-A5FC-EC76D47A2EAB}" type="slidenum">
              <a:rPr lang="en-US" smtClean="0"/>
              <a:t>‹#›</a:t>
            </a:fld>
            <a:endParaRPr lang="en-US" dirty="0"/>
          </a:p>
        </p:txBody>
      </p:sp>
    </p:spTree>
    <p:extLst>
      <p:ext uri="{BB962C8B-B14F-4D97-AF65-F5344CB8AC3E}">
        <p14:creationId xmlns:p14="http://schemas.microsoft.com/office/powerpoint/2010/main" val="4087238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72E676-E876-41BE-9180-CD720C57565B}" type="datetimeFigureOut">
              <a:rPr lang="en-US" smtClean="0"/>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3291CC-3D62-4E2C-A5FC-EC76D47A2EAB}" type="slidenum">
              <a:rPr lang="en-US" smtClean="0"/>
              <a:t>‹#›</a:t>
            </a:fld>
            <a:endParaRPr lang="en-US" dirty="0"/>
          </a:p>
        </p:txBody>
      </p:sp>
    </p:spTree>
    <p:extLst>
      <p:ext uri="{BB962C8B-B14F-4D97-AF65-F5344CB8AC3E}">
        <p14:creationId xmlns:p14="http://schemas.microsoft.com/office/powerpoint/2010/main" val="1640132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72E676-E876-41BE-9180-CD720C57565B}" type="datetimeFigureOut">
              <a:rPr lang="en-US" smtClean="0"/>
              <a:t>7/16/2019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3291CC-3D62-4E2C-A5FC-EC76D47A2EAB}" type="slidenum">
              <a:rPr lang="en-US" smtClean="0"/>
              <a:t>‹#›</a:t>
            </a:fld>
            <a:endParaRPr lang="en-US" dirty="0"/>
          </a:p>
        </p:txBody>
      </p:sp>
    </p:spTree>
    <p:extLst>
      <p:ext uri="{BB962C8B-B14F-4D97-AF65-F5344CB8AC3E}">
        <p14:creationId xmlns:p14="http://schemas.microsoft.com/office/powerpoint/2010/main" val="2368997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72E676-E876-41BE-9180-CD720C57565B}" type="datetimeFigureOut">
              <a:rPr lang="en-US" smtClean="0"/>
              <a:t>7/16/2019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3291CC-3D62-4E2C-A5FC-EC76D47A2EAB}" type="slidenum">
              <a:rPr lang="en-US" smtClean="0"/>
              <a:t>‹#›</a:t>
            </a:fld>
            <a:endParaRPr lang="en-US" dirty="0"/>
          </a:p>
        </p:txBody>
      </p:sp>
    </p:spTree>
    <p:extLst>
      <p:ext uri="{BB962C8B-B14F-4D97-AF65-F5344CB8AC3E}">
        <p14:creationId xmlns:p14="http://schemas.microsoft.com/office/powerpoint/2010/main" val="3316917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72E676-E876-41BE-9180-CD720C57565B}" type="datetimeFigureOut">
              <a:rPr lang="en-US" smtClean="0"/>
              <a:t>7/16/2019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3291CC-3D62-4E2C-A5FC-EC76D47A2EAB}" type="slidenum">
              <a:rPr lang="en-US" smtClean="0"/>
              <a:t>‹#›</a:t>
            </a:fld>
            <a:endParaRPr lang="en-US" dirty="0"/>
          </a:p>
        </p:txBody>
      </p:sp>
    </p:spTree>
    <p:extLst>
      <p:ext uri="{BB962C8B-B14F-4D97-AF65-F5344CB8AC3E}">
        <p14:creationId xmlns:p14="http://schemas.microsoft.com/office/powerpoint/2010/main" val="140270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5047392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2E676-E876-41BE-9180-CD720C57565B}" type="datetimeFigureOut">
              <a:rPr lang="en-US" smtClean="0"/>
              <a:t>7/16/2019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3291CC-3D62-4E2C-A5FC-EC76D47A2EAB}" type="slidenum">
              <a:rPr lang="en-US" smtClean="0"/>
              <a:t>‹#›</a:t>
            </a:fld>
            <a:endParaRPr lang="en-US" dirty="0"/>
          </a:p>
        </p:txBody>
      </p:sp>
    </p:spTree>
    <p:extLst>
      <p:ext uri="{BB962C8B-B14F-4D97-AF65-F5344CB8AC3E}">
        <p14:creationId xmlns:p14="http://schemas.microsoft.com/office/powerpoint/2010/main" val="548400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72E676-E876-41BE-9180-CD720C57565B}" type="datetimeFigureOut">
              <a:rPr lang="en-US" smtClean="0"/>
              <a:t>7/16/2019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3291CC-3D62-4E2C-A5FC-EC76D47A2EAB}" type="slidenum">
              <a:rPr lang="en-US" smtClean="0"/>
              <a:t>‹#›</a:t>
            </a:fld>
            <a:endParaRPr lang="en-US" dirty="0"/>
          </a:p>
        </p:txBody>
      </p:sp>
    </p:spTree>
    <p:extLst>
      <p:ext uri="{BB962C8B-B14F-4D97-AF65-F5344CB8AC3E}">
        <p14:creationId xmlns:p14="http://schemas.microsoft.com/office/powerpoint/2010/main" val="297764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72E676-E876-41BE-9180-CD720C57565B}" type="datetimeFigureOut">
              <a:rPr lang="en-US" smtClean="0"/>
              <a:t>7/16/2019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3291CC-3D62-4E2C-A5FC-EC76D47A2EAB}" type="slidenum">
              <a:rPr lang="en-US" smtClean="0"/>
              <a:t>‹#›</a:t>
            </a:fld>
            <a:endParaRPr lang="en-US" dirty="0"/>
          </a:p>
        </p:txBody>
      </p:sp>
    </p:spTree>
    <p:extLst>
      <p:ext uri="{BB962C8B-B14F-4D97-AF65-F5344CB8AC3E}">
        <p14:creationId xmlns:p14="http://schemas.microsoft.com/office/powerpoint/2010/main" val="511662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72E676-E876-41BE-9180-CD720C57565B}" type="datetimeFigureOut">
              <a:rPr lang="en-US" smtClean="0"/>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3291CC-3D62-4E2C-A5FC-EC76D47A2EAB}" type="slidenum">
              <a:rPr lang="en-US" smtClean="0"/>
              <a:t>‹#›</a:t>
            </a:fld>
            <a:endParaRPr lang="en-US" dirty="0"/>
          </a:p>
        </p:txBody>
      </p:sp>
    </p:spTree>
    <p:extLst>
      <p:ext uri="{BB962C8B-B14F-4D97-AF65-F5344CB8AC3E}">
        <p14:creationId xmlns:p14="http://schemas.microsoft.com/office/powerpoint/2010/main" val="1724410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72E676-E876-41BE-9180-CD720C57565B}" type="datetimeFigureOut">
              <a:rPr lang="en-US" smtClean="0"/>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3291CC-3D62-4E2C-A5FC-EC76D47A2EAB}" type="slidenum">
              <a:rPr lang="en-US" smtClean="0"/>
              <a:t>‹#›</a:t>
            </a:fld>
            <a:endParaRPr lang="en-US" dirty="0"/>
          </a:p>
        </p:txBody>
      </p:sp>
    </p:spTree>
    <p:extLst>
      <p:ext uri="{BB962C8B-B14F-4D97-AF65-F5344CB8AC3E}">
        <p14:creationId xmlns:p14="http://schemas.microsoft.com/office/powerpoint/2010/main" val="3311711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7/16/2019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576665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912331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7/16/2019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8213624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4612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7/16/2019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550507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7/16/2019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14021747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7/16/2019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7522925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7/16/2019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252985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7/16/2019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386838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7/16/2019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766165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7/16/2019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547028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7/16/2019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112784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0817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7/16/2019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4035868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474744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7/16/2019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6623021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7/16/2019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14547225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7/16/2019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1030778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7/16/2019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61385536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7/16/2019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83188334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png"/><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6144637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13" r:id="rId12"/>
    <p:sldLayoutId id="2147483715" r:id="rId13"/>
  </p:sldLayoutIdLst>
  <p:transition>
    <p:fade/>
  </p:transition>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6"/>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7"/>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8"/>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7"/>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8"/>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2E676-E876-41BE-9180-CD720C57565B}" type="datetimeFigureOut">
              <a:rPr lang="en-US" smtClean="0"/>
              <a:t>7/16/2019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291CC-3D62-4E2C-A5FC-EC76D47A2EAB}" type="slidenum">
              <a:rPr lang="en-US" smtClean="0"/>
              <a:t>‹#›</a:t>
            </a:fld>
            <a:endParaRPr lang="en-US" dirty="0"/>
          </a:p>
        </p:txBody>
      </p:sp>
    </p:spTree>
    <p:extLst>
      <p:ext uri="{BB962C8B-B14F-4D97-AF65-F5344CB8AC3E}">
        <p14:creationId xmlns:p14="http://schemas.microsoft.com/office/powerpoint/2010/main" val="210157461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171281830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5"/>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6"/>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7"/>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6"/>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7"/>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fomucpathtraining.ucr.edu/Pilot_Docs/OFFBOARDING_Infographic_voluntarytermination.pdf"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fomucpathtraining.ucr.edu/Job_Aids_Pilot/Voluntary_Termination_Retirement_Template_Transactions_Action_Reason_Codes_Descriptions.pdf"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fomucpathtraining.ucr.edu/Job_Aids_Pilot/Voluntary_Termination_Retirement_Template_Transactions_Action_Reason_Codes_Descriptions.pdf"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fomucpathtraining.ucr.edu/Job_Aids_Pilot/Voluntary_Termination_Retirement_Template_Transactions_Action_Reason_Codes_Descriptions.pdf"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s://fomucpathtraining.ucr.edu/Job_Aids_Pilot/Voluntary_Termination_Retirement_Template_Transactions_Action_Reason_Codes_Descriptions.pdf"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slide" Target="slide7.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slide" Target="slide7.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slide" Target="slide7.xml"/><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slide" Target="slide7.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slide" Target="slide7.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slide" Target="slide7.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slide" Target="slide7.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slide" Target="slide7.xml"/><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slide" Target="slide7.xml"/><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9.xml"/><Relationship Id="rId7" Type="http://schemas.openxmlformats.org/officeDocument/2006/relationships/slide" Target="slide41.xml"/><Relationship Id="rId2" Type="http://schemas.openxmlformats.org/officeDocument/2006/relationships/slide" Target="slide7.xml"/><Relationship Id="rId1" Type="http://schemas.openxmlformats.org/officeDocument/2006/relationships/slideLayout" Target="../slideLayouts/slideLayout6.xml"/><Relationship Id="rId6" Type="http://schemas.openxmlformats.org/officeDocument/2006/relationships/slide" Target="slide21.xml"/><Relationship Id="rId5" Type="http://schemas.openxmlformats.org/officeDocument/2006/relationships/slide" Target="slide16.xml"/><Relationship Id="rId10" Type="http://schemas.openxmlformats.org/officeDocument/2006/relationships/slide" Target="slide51.xml"/><Relationship Id="rId4" Type="http://schemas.openxmlformats.org/officeDocument/2006/relationships/slide" Target="slide11.xml"/><Relationship Id="rId9" Type="http://schemas.openxmlformats.org/officeDocument/2006/relationships/slide" Target="slide25.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slide" Target="slide6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hyperlink" Target="https://hbldtrn0.ucpath-build.devops.universityofcalifornia.edu/psp/HBLDTRN0/?cmd=login&amp;languageCd=ENG&amp;" TargetMode="External"/><Relationship Id="rId2" Type="http://schemas.openxmlformats.org/officeDocument/2006/relationships/image" Target="../media/image1.jpg"/><Relationship Id="rId1" Type="http://schemas.openxmlformats.org/officeDocument/2006/relationships/slideLayout" Target="../slideLayouts/slideLayout3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ucrshare.ucr.edu/sites/FOM_UCPath/SitePages/Home.aspx" TargetMode="Externa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5573284" y="1964960"/>
            <a:ext cx="6511047" cy="2370794"/>
          </a:xfrm>
        </p:spPr>
        <p:txBody>
          <a:bodyPr>
            <a:noAutofit/>
          </a:bodyPr>
          <a:lstStyle/>
          <a:p>
            <a:pPr algn="l"/>
            <a:r>
              <a:rPr lang="en-US" sz="2800" dirty="0" smtClean="0">
                <a:latin typeface="+mj-lt"/>
              </a:rPr>
              <a:t>Ucr ucpath transaction pilot</a:t>
            </a:r>
          </a:p>
          <a:p>
            <a:pPr algn="l"/>
            <a:r>
              <a:rPr lang="en-US" sz="4800" dirty="0" smtClean="0">
                <a:solidFill>
                  <a:schemeClr val="tx1"/>
                </a:solidFill>
                <a:latin typeface="+mj-lt"/>
              </a:rPr>
              <a:t>Voluntary termination &amp; retirement</a:t>
            </a:r>
          </a:p>
        </p:txBody>
      </p:sp>
    </p:spTree>
    <p:extLst>
      <p:ext uri="{BB962C8B-B14F-4D97-AF65-F5344CB8AC3E}">
        <p14:creationId xmlns:p14="http://schemas.microsoft.com/office/powerpoint/2010/main" val="30981723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9042400" cy="685800"/>
          </a:xfrm>
        </p:spPr>
        <p:txBody>
          <a:bodyPr/>
          <a:lstStyle/>
          <a:p>
            <a:r>
              <a:rPr lang="en-US" dirty="0" smtClean="0">
                <a:solidFill>
                  <a:schemeClr val="accent5"/>
                </a:solidFill>
              </a:rPr>
              <a:t>RETIREMENT DEFINITION</a:t>
            </a:r>
            <a:endParaRPr lang="en-US" dirty="0">
              <a:solidFill>
                <a:schemeClr val="accent5"/>
              </a:solidFill>
            </a:endParaRPr>
          </a:p>
        </p:txBody>
      </p:sp>
      <p:sp>
        <p:nvSpPr>
          <p:cNvPr id="3" name="Rectangle 2"/>
          <p:cNvSpPr/>
          <p:nvPr/>
        </p:nvSpPr>
        <p:spPr>
          <a:xfrm>
            <a:off x="1586846" y="1308217"/>
            <a:ext cx="9310540" cy="1737360"/>
          </a:xfrm>
          <a:prstGeom prst="rect">
            <a:avLst/>
          </a:prstGeom>
          <a:solidFill>
            <a:schemeClr val="accent1">
              <a:lumMod val="20000"/>
              <a:lumOff val="80000"/>
            </a:schemeClr>
          </a:solidFill>
        </p:spPr>
        <p:txBody>
          <a:bodyPr wrap="square">
            <a:spAutoFit/>
          </a:bodyPr>
          <a:lstStyle/>
          <a:p>
            <a:pPr lvl="0"/>
            <a:r>
              <a:rPr lang="en-US" dirty="0"/>
              <a:t>Retirement is defined as when an employee voluntarily resigns from all UC jobs and initiates payments through UCRP</a:t>
            </a:r>
            <a:r>
              <a:rPr lang="en-US" dirty="0" smtClean="0"/>
              <a:t>.</a:t>
            </a:r>
          </a:p>
          <a:p>
            <a:pPr lvl="0"/>
            <a:endParaRPr lang="en-US" dirty="0"/>
          </a:p>
          <a:p>
            <a:r>
              <a:rPr lang="en-US" dirty="0"/>
              <a:t>The process ends with the confirmation that the employee has been separated, all access to systems and facilities has been updated or terminated, and all outstanding university and employee obligations related to compensation are settled.</a:t>
            </a:r>
          </a:p>
          <a:p>
            <a:pPr lvl="0"/>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364" y="1174221"/>
            <a:ext cx="914324" cy="914324"/>
          </a:xfrm>
          <a:prstGeom prst="rect">
            <a:avLst/>
          </a:prstGeom>
        </p:spPr>
      </p:pic>
    </p:spTree>
    <p:extLst>
      <p:ext uri="{BB962C8B-B14F-4D97-AF65-F5344CB8AC3E}">
        <p14:creationId xmlns:p14="http://schemas.microsoft.com/office/powerpoint/2010/main" val="289694570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hape 174"/>
          <p:cNvSpPr txBox="1"/>
          <p:nvPr/>
        </p:nvSpPr>
        <p:spPr>
          <a:xfrm>
            <a:off x="1883486" y="1152144"/>
            <a:ext cx="8425028" cy="4087368"/>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Voluntary</a:t>
            </a:r>
            <a:r>
              <a:rPr kumimoji="0" lang="en-US" sz="7200" b="1" i="0" u="none" strike="noStrike" kern="1200" cap="none" spc="0" normalizeH="0" noProof="0" dirty="0" smtClean="0">
                <a:ln>
                  <a:noFill/>
                </a:ln>
                <a:solidFill>
                  <a:srgbClr val="F1AB00"/>
                </a:solidFill>
                <a:effectLst/>
                <a:uLnTx/>
                <a:uFillTx/>
                <a:latin typeface="Arial"/>
                <a:ea typeface="+mn-ea"/>
                <a:cs typeface="+mn-cs"/>
              </a:rPr>
              <a:t> Termination </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Process Overview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58362184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3" y="292608"/>
            <a:ext cx="9616821" cy="685800"/>
          </a:xfrm>
        </p:spPr>
        <p:txBody>
          <a:bodyPr/>
          <a:lstStyle/>
          <a:p>
            <a:r>
              <a:rPr lang="en-US" dirty="0" smtClean="0">
                <a:solidFill>
                  <a:schemeClr val="accent5"/>
                </a:solidFill>
              </a:rPr>
              <a:t>VOLUNTARY TERMINATION - OVERVIEW</a:t>
            </a:r>
            <a:endParaRPr lang="en-US" dirty="0">
              <a:solidFill>
                <a:schemeClr val="accent5"/>
              </a:solidFill>
            </a:endParaRPr>
          </a:p>
        </p:txBody>
      </p:sp>
      <p:sp>
        <p:nvSpPr>
          <p:cNvPr id="6" name="object 12"/>
          <p:cNvSpPr txBox="1"/>
          <p:nvPr/>
        </p:nvSpPr>
        <p:spPr>
          <a:xfrm>
            <a:off x="1248363" y="1480371"/>
            <a:ext cx="3923712" cy="2708049"/>
          </a:xfrm>
          <a:prstGeom prst="rect">
            <a:avLst/>
          </a:prstGeom>
        </p:spPr>
        <p:txBody>
          <a:bodyPr vert="horz" wrap="square" lIns="0" tIns="86995" rIns="0" bIns="0" rtlCol="0">
            <a:spAutoFit/>
          </a:bodyPr>
          <a:lstStyle/>
          <a:p>
            <a:pPr marL="12700" marR="99060">
              <a:lnSpc>
                <a:spcPct val="80000"/>
              </a:lnSpc>
              <a:spcBef>
                <a:spcPts val="685"/>
              </a:spcBef>
            </a:pPr>
            <a:r>
              <a:rPr sz="2400" spc="-5" dirty="0">
                <a:latin typeface="Arial"/>
                <a:cs typeface="Arial"/>
              </a:rPr>
              <a:t>There are </a:t>
            </a:r>
            <a:r>
              <a:rPr sz="2400" spc="-10" dirty="0">
                <a:latin typeface="Arial"/>
                <a:cs typeface="Arial"/>
              </a:rPr>
              <a:t>two </a:t>
            </a:r>
            <a:r>
              <a:rPr sz="2400" spc="5" dirty="0">
                <a:latin typeface="Arial"/>
                <a:cs typeface="Arial"/>
              </a:rPr>
              <a:t>templates  </a:t>
            </a:r>
            <a:r>
              <a:rPr sz="2400" spc="-5" dirty="0">
                <a:latin typeface="Arial"/>
                <a:cs typeface="Arial"/>
              </a:rPr>
              <a:t>available </a:t>
            </a:r>
            <a:r>
              <a:rPr sz="2400" dirty="0">
                <a:latin typeface="Arial"/>
                <a:cs typeface="Arial"/>
              </a:rPr>
              <a:t>for </a:t>
            </a:r>
            <a:r>
              <a:rPr sz="2400" spc="5" dirty="0">
                <a:latin typeface="Arial"/>
                <a:cs typeface="Arial"/>
              </a:rPr>
              <a:t>terminations:  </a:t>
            </a:r>
            <a:r>
              <a:rPr sz="2400" b="1" spc="-15" dirty="0">
                <a:latin typeface="Arial"/>
                <a:cs typeface="Arial"/>
              </a:rPr>
              <a:t>Voluntary </a:t>
            </a:r>
            <a:r>
              <a:rPr sz="2400" spc="-5" dirty="0">
                <a:latin typeface="Arial"/>
                <a:cs typeface="Arial"/>
              </a:rPr>
              <a:t>and</a:t>
            </a:r>
            <a:r>
              <a:rPr sz="2400" spc="-80" dirty="0">
                <a:latin typeface="Arial"/>
                <a:cs typeface="Arial"/>
              </a:rPr>
              <a:t> </a:t>
            </a:r>
            <a:r>
              <a:rPr sz="2400" b="1" spc="-10" dirty="0">
                <a:latin typeface="Arial"/>
                <a:cs typeface="Arial"/>
              </a:rPr>
              <a:t>Involuntary</a:t>
            </a:r>
            <a:r>
              <a:rPr sz="2400" spc="-10" dirty="0">
                <a:latin typeface="Arial"/>
                <a:cs typeface="Arial"/>
              </a:rPr>
              <a:t>.</a:t>
            </a:r>
            <a:endParaRPr sz="2400" dirty="0">
              <a:latin typeface="Arial"/>
              <a:cs typeface="Arial"/>
            </a:endParaRPr>
          </a:p>
          <a:p>
            <a:pPr marL="12700" marR="228600">
              <a:lnSpc>
                <a:spcPct val="80000"/>
              </a:lnSpc>
              <a:spcBef>
                <a:spcPts val="1010"/>
              </a:spcBef>
            </a:pPr>
            <a:r>
              <a:rPr lang="en-US" sz="2400" spc="5" dirty="0">
                <a:latin typeface="Arial"/>
                <a:cs typeface="Arial"/>
              </a:rPr>
              <a:t>I</a:t>
            </a:r>
            <a:r>
              <a:rPr sz="2400" spc="5" dirty="0" smtClean="0">
                <a:latin typeface="Arial"/>
                <a:cs typeface="Arial"/>
              </a:rPr>
              <a:t>nitiate </a:t>
            </a:r>
            <a:r>
              <a:rPr sz="2400" spc="5" dirty="0">
                <a:latin typeface="Arial"/>
                <a:cs typeface="Arial"/>
              </a:rPr>
              <a:t>a </a:t>
            </a:r>
            <a:r>
              <a:rPr sz="2400" spc="-5" dirty="0">
                <a:latin typeface="Arial"/>
                <a:cs typeface="Arial"/>
              </a:rPr>
              <a:t>voluntary  </a:t>
            </a:r>
            <a:r>
              <a:rPr sz="2400" spc="5" dirty="0">
                <a:latin typeface="Arial"/>
                <a:cs typeface="Arial"/>
              </a:rPr>
              <a:t>termination template</a:t>
            </a:r>
            <a:r>
              <a:rPr sz="2400" spc="-210" dirty="0">
                <a:latin typeface="Arial"/>
                <a:cs typeface="Arial"/>
              </a:rPr>
              <a:t> </a:t>
            </a:r>
            <a:r>
              <a:rPr sz="2400" spc="-15" dirty="0">
                <a:latin typeface="Arial"/>
                <a:cs typeface="Arial"/>
              </a:rPr>
              <a:t>when:</a:t>
            </a:r>
            <a:endParaRPr sz="2400" dirty="0">
              <a:latin typeface="Arial"/>
              <a:cs typeface="Arial"/>
            </a:endParaRPr>
          </a:p>
          <a:p>
            <a:pPr marL="225425" marR="393700" indent="-212725">
              <a:lnSpc>
                <a:spcPct val="80000"/>
              </a:lnSpc>
              <a:spcBef>
                <a:spcPts val="975"/>
              </a:spcBef>
              <a:buFont typeface="Arial" panose="020B0604020202020204" pitchFamily="34" charset="0"/>
              <a:buChar char="•"/>
              <a:tabLst>
                <a:tab pos="241935" algn="l"/>
              </a:tabLst>
            </a:pPr>
            <a:r>
              <a:rPr sz="2400" spc="10" dirty="0">
                <a:latin typeface="Arial"/>
                <a:cs typeface="Arial"/>
              </a:rPr>
              <a:t>An </a:t>
            </a:r>
            <a:r>
              <a:rPr sz="2400" dirty="0">
                <a:latin typeface="Arial"/>
                <a:cs typeface="Arial"/>
              </a:rPr>
              <a:t>employee decides</a:t>
            </a:r>
            <a:r>
              <a:rPr sz="2400" spc="-125" dirty="0">
                <a:latin typeface="Arial"/>
                <a:cs typeface="Arial"/>
              </a:rPr>
              <a:t> </a:t>
            </a:r>
            <a:r>
              <a:rPr sz="2400" spc="10" dirty="0">
                <a:latin typeface="Arial"/>
                <a:cs typeface="Arial"/>
              </a:rPr>
              <a:t>to  </a:t>
            </a:r>
            <a:r>
              <a:rPr sz="2400" dirty="0">
                <a:latin typeface="Arial"/>
                <a:cs typeface="Arial"/>
              </a:rPr>
              <a:t>resign their </a:t>
            </a:r>
            <a:r>
              <a:rPr sz="2400" spc="-10" dirty="0">
                <a:latin typeface="Arial"/>
                <a:cs typeface="Arial"/>
              </a:rPr>
              <a:t>UC  </a:t>
            </a:r>
            <a:r>
              <a:rPr sz="2400" spc="5" dirty="0">
                <a:latin typeface="Arial"/>
                <a:cs typeface="Arial"/>
              </a:rPr>
              <a:t>employment</a:t>
            </a:r>
            <a:r>
              <a:rPr sz="2400" spc="5" dirty="0" smtClean="0">
                <a:latin typeface="Arial"/>
                <a:cs typeface="Arial"/>
              </a:rPr>
              <a:t>.</a:t>
            </a:r>
            <a:endParaRPr sz="2400" dirty="0">
              <a:latin typeface="Arial"/>
              <a:cs typeface="Arial"/>
            </a:endParaRPr>
          </a:p>
        </p:txBody>
      </p:sp>
      <p:sp>
        <p:nvSpPr>
          <p:cNvPr id="7" name="object 3"/>
          <p:cNvSpPr/>
          <p:nvPr/>
        </p:nvSpPr>
        <p:spPr>
          <a:xfrm>
            <a:off x="5608183" y="1364178"/>
            <a:ext cx="4206240" cy="553085"/>
          </a:xfrm>
          <a:custGeom>
            <a:avLst/>
            <a:gdLst/>
            <a:ahLst/>
            <a:cxnLst/>
            <a:rect l="l" t="t" r="r" b="b"/>
            <a:pathLst>
              <a:path w="4206240" h="553085">
                <a:moveTo>
                  <a:pt x="0" y="0"/>
                </a:moveTo>
                <a:lnTo>
                  <a:pt x="4206240" y="0"/>
                </a:lnTo>
                <a:lnTo>
                  <a:pt x="4206240" y="552945"/>
                </a:lnTo>
                <a:lnTo>
                  <a:pt x="0" y="552945"/>
                </a:lnTo>
                <a:lnTo>
                  <a:pt x="0" y="0"/>
                </a:lnTo>
                <a:close/>
              </a:path>
            </a:pathLst>
          </a:custGeom>
          <a:solidFill>
            <a:srgbClr val="005581"/>
          </a:solidFill>
        </p:spPr>
        <p:txBody>
          <a:bodyPr wrap="square" lIns="0" tIns="0" rIns="0" bIns="0" rtlCol="0"/>
          <a:lstStyle/>
          <a:p>
            <a:endParaRPr dirty="0">
              <a:solidFill>
                <a:prstClr val="black"/>
              </a:solidFill>
              <a:latin typeface="Calibri"/>
            </a:endParaRPr>
          </a:p>
        </p:txBody>
      </p:sp>
      <p:sp>
        <p:nvSpPr>
          <p:cNvPr id="8" name="object 4"/>
          <p:cNvSpPr/>
          <p:nvPr/>
        </p:nvSpPr>
        <p:spPr>
          <a:xfrm>
            <a:off x="5608183" y="1917123"/>
            <a:ext cx="4206240" cy="3986529"/>
          </a:xfrm>
          <a:custGeom>
            <a:avLst/>
            <a:gdLst/>
            <a:ahLst/>
            <a:cxnLst/>
            <a:rect l="l" t="t" r="r" b="b"/>
            <a:pathLst>
              <a:path w="4206240" h="3986529">
                <a:moveTo>
                  <a:pt x="0" y="0"/>
                </a:moveTo>
                <a:lnTo>
                  <a:pt x="4206240" y="0"/>
                </a:lnTo>
                <a:lnTo>
                  <a:pt x="4206240" y="3986377"/>
                </a:lnTo>
                <a:lnTo>
                  <a:pt x="0" y="3986377"/>
                </a:lnTo>
                <a:lnTo>
                  <a:pt x="0" y="0"/>
                </a:lnTo>
                <a:close/>
              </a:path>
            </a:pathLst>
          </a:custGeom>
          <a:solidFill>
            <a:srgbClr val="CBD1D8"/>
          </a:solidFill>
        </p:spPr>
        <p:txBody>
          <a:bodyPr wrap="square" lIns="0" tIns="0" rIns="0" bIns="0" rtlCol="0"/>
          <a:lstStyle/>
          <a:p>
            <a:endParaRPr dirty="0">
              <a:solidFill>
                <a:prstClr val="black"/>
              </a:solidFill>
              <a:latin typeface="Calibri"/>
            </a:endParaRPr>
          </a:p>
        </p:txBody>
      </p:sp>
      <p:sp>
        <p:nvSpPr>
          <p:cNvPr id="9" name="object 5"/>
          <p:cNvSpPr/>
          <p:nvPr/>
        </p:nvSpPr>
        <p:spPr>
          <a:xfrm>
            <a:off x="5601828" y="1898066"/>
            <a:ext cx="4218940" cy="38100"/>
          </a:xfrm>
          <a:custGeom>
            <a:avLst/>
            <a:gdLst/>
            <a:ahLst/>
            <a:cxnLst/>
            <a:rect l="l" t="t" r="r" b="b"/>
            <a:pathLst>
              <a:path w="4218940" h="38100">
                <a:moveTo>
                  <a:pt x="0" y="38100"/>
                </a:moveTo>
                <a:lnTo>
                  <a:pt x="4218940" y="38100"/>
                </a:lnTo>
                <a:lnTo>
                  <a:pt x="4218940" y="0"/>
                </a:lnTo>
                <a:lnTo>
                  <a:pt x="0" y="0"/>
                </a:lnTo>
                <a:lnTo>
                  <a:pt x="0" y="38100"/>
                </a:lnTo>
                <a:close/>
              </a:path>
            </a:pathLst>
          </a:custGeom>
          <a:solidFill>
            <a:srgbClr val="FFFFFF"/>
          </a:solidFill>
        </p:spPr>
        <p:txBody>
          <a:bodyPr wrap="square" lIns="0" tIns="0" rIns="0" bIns="0" rtlCol="0"/>
          <a:lstStyle/>
          <a:p>
            <a:endParaRPr dirty="0">
              <a:solidFill>
                <a:prstClr val="black"/>
              </a:solidFill>
              <a:latin typeface="Calibri"/>
            </a:endParaRPr>
          </a:p>
        </p:txBody>
      </p:sp>
      <p:sp>
        <p:nvSpPr>
          <p:cNvPr id="10" name="object 6"/>
          <p:cNvSpPr/>
          <p:nvPr/>
        </p:nvSpPr>
        <p:spPr>
          <a:xfrm>
            <a:off x="5608178" y="1357823"/>
            <a:ext cx="0" cy="4552315"/>
          </a:xfrm>
          <a:custGeom>
            <a:avLst/>
            <a:gdLst/>
            <a:ahLst/>
            <a:cxnLst/>
            <a:rect l="l" t="t" r="r" b="b"/>
            <a:pathLst>
              <a:path h="4552315">
                <a:moveTo>
                  <a:pt x="0" y="0"/>
                </a:moveTo>
                <a:lnTo>
                  <a:pt x="0" y="4552022"/>
                </a:lnTo>
              </a:path>
            </a:pathLst>
          </a:custGeom>
          <a:ln w="12700">
            <a:solidFill>
              <a:srgbClr val="FFFFFF"/>
            </a:solidFill>
          </a:ln>
        </p:spPr>
        <p:txBody>
          <a:bodyPr wrap="square" lIns="0" tIns="0" rIns="0" bIns="0" rtlCol="0"/>
          <a:lstStyle/>
          <a:p>
            <a:endParaRPr dirty="0">
              <a:solidFill>
                <a:prstClr val="black"/>
              </a:solidFill>
              <a:latin typeface="Calibri"/>
            </a:endParaRPr>
          </a:p>
        </p:txBody>
      </p:sp>
      <p:sp>
        <p:nvSpPr>
          <p:cNvPr id="11" name="object 7"/>
          <p:cNvSpPr/>
          <p:nvPr/>
        </p:nvSpPr>
        <p:spPr>
          <a:xfrm>
            <a:off x="9814418" y="1357823"/>
            <a:ext cx="0" cy="4552315"/>
          </a:xfrm>
          <a:custGeom>
            <a:avLst/>
            <a:gdLst/>
            <a:ahLst/>
            <a:cxnLst/>
            <a:rect l="l" t="t" r="r" b="b"/>
            <a:pathLst>
              <a:path h="4552315">
                <a:moveTo>
                  <a:pt x="0" y="0"/>
                </a:moveTo>
                <a:lnTo>
                  <a:pt x="0" y="4552022"/>
                </a:lnTo>
              </a:path>
            </a:pathLst>
          </a:custGeom>
          <a:ln w="12700">
            <a:solidFill>
              <a:srgbClr val="FFFFFF"/>
            </a:solidFill>
          </a:ln>
        </p:spPr>
        <p:txBody>
          <a:bodyPr wrap="square" lIns="0" tIns="0" rIns="0" bIns="0" rtlCol="0"/>
          <a:lstStyle/>
          <a:p>
            <a:endParaRPr dirty="0">
              <a:solidFill>
                <a:prstClr val="black"/>
              </a:solidFill>
              <a:latin typeface="Calibri"/>
            </a:endParaRPr>
          </a:p>
        </p:txBody>
      </p:sp>
      <p:sp>
        <p:nvSpPr>
          <p:cNvPr id="12" name="object 8"/>
          <p:cNvSpPr/>
          <p:nvPr/>
        </p:nvSpPr>
        <p:spPr>
          <a:xfrm>
            <a:off x="5601828" y="1364172"/>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endParaRPr dirty="0">
              <a:solidFill>
                <a:prstClr val="black"/>
              </a:solidFill>
              <a:latin typeface="Calibri"/>
            </a:endParaRPr>
          </a:p>
        </p:txBody>
      </p:sp>
      <p:sp>
        <p:nvSpPr>
          <p:cNvPr id="13" name="object 9"/>
          <p:cNvSpPr/>
          <p:nvPr/>
        </p:nvSpPr>
        <p:spPr>
          <a:xfrm>
            <a:off x="5601828" y="5903497"/>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endParaRPr dirty="0">
              <a:solidFill>
                <a:prstClr val="black"/>
              </a:solidFill>
              <a:latin typeface="Calibri"/>
            </a:endParaRPr>
          </a:p>
        </p:txBody>
      </p:sp>
      <p:sp>
        <p:nvSpPr>
          <p:cNvPr id="14" name="object 10"/>
          <p:cNvSpPr txBox="1"/>
          <p:nvPr/>
        </p:nvSpPr>
        <p:spPr>
          <a:xfrm>
            <a:off x="5653856" y="1400018"/>
            <a:ext cx="4078180" cy="401392"/>
          </a:xfrm>
          <a:prstGeom prst="rect">
            <a:avLst/>
          </a:prstGeom>
          <a:solidFill>
            <a:srgbClr val="005581"/>
          </a:solidFill>
        </p:spPr>
        <p:txBody>
          <a:bodyPr vert="horz" wrap="square" lIns="0" tIns="31750" rIns="0" bIns="0" rtlCol="0">
            <a:spAutoFit/>
          </a:bodyPr>
          <a:lstStyle/>
          <a:p>
            <a:pPr marL="647700">
              <a:spcBef>
                <a:spcPts val="250"/>
              </a:spcBef>
            </a:pPr>
            <a:r>
              <a:rPr sz="2400" b="1" spc="-20" dirty="0">
                <a:solidFill>
                  <a:srgbClr val="FFFFFF"/>
                </a:solidFill>
                <a:latin typeface="Arial"/>
                <a:cs typeface="Arial"/>
              </a:rPr>
              <a:t>Available</a:t>
            </a:r>
            <a:r>
              <a:rPr sz="2400" b="1" spc="40" dirty="0">
                <a:solidFill>
                  <a:srgbClr val="FFFFFF"/>
                </a:solidFill>
                <a:latin typeface="Arial"/>
                <a:cs typeface="Arial"/>
              </a:rPr>
              <a:t> </a:t>
            </a:r>
            <a:r>
              <a:rPr sz="2400" b="1" spc="-25" dirty="0">
                <a:solidFill>
                  <a:srgbClr val="FFFFFF"/>
                </a:solidFill>
                <a:latin typeface="Arial"/>
                <a:cs typeface="Arial"/>
              </a:rPr>
              <a:t>Templates</a:t>
            </a:r>
            <a:endParaRPr sz="2400" dirty="0">
              <a:solidFill>
                <a:prstClr val="black"/>
              </a:solidFill>
              <a:latin typeface="Arial"/>
              <a:cs typeface="Arial"/>
            </a:endParaRPr>
          </a:p>
        </p:txBody>
      </p:sp>
      <p:sp>
        <p:nvSpPr>
          <p:cNvPr id="15" name="object 11"/>
          <p:cNvSpPr/>
          <p:nvPr/>
        </p:nvSpPr>
        <p:spPr>
          <a:xfrm>
            <a:off x="5760407" y="2040008"/>
            <a:ext cx="3922775" cy="3730751"/>
          </a:xfrm>
          <a:prstGeom prst="rect">
            <a:avLst/>
          </a:prstGeom>
          <a:blipFill>
            <a:blip r:embed="rId2" cstate="print"/>
            <a:stretch>
              <a:fillRect/>
            </a:stretch>
          </a:blipFill>
        </p:spPr>
        <p:txBody>
          <a:bodyPr wrap="square" lIns="0" tIns="0" rIns="0" bIns="0" rtlCol="0"/>
          <a:lstStyle/>
          <a:p>
            <a:endParaRPr dirty="0">
              <a:solidFill>
                <a:prstClr val="black"/>
              </a:solidFill>
              <a:latin typeface="Calibri"/>
            </a:endParaRPr>
          </a:p>
        </p:txBody>
      </p:sp>
      <p:sp>
        <p:nvSpPr>
          <p:cNvPr id="16" name="object 15"/>
          <p:cNvSpPr/>
          <p:nvPr/>
        </p:nvSpPr>
        <p:spPr>
          <a:xfrm>
            <a:off x="5751262" y="5583995"/>
            <a:ext cx="3941445" cy="196850"/>
          </a:xfrm>
          <a:custGeom>
            <a:avLst/>
            <a:gdLst/>
            <a:ahLst/>
            <a:cxnLst/>
            <a:rect l="l" t="t" r="r" b="b"/>
            <a:pathLst>
              <a:path w="3941445" h="196850">
                <a:moveTo>
                  <a:pt x="0" y="0"/>
                </a:moveTo>
                <a:lnTo>
                  <a:pt x="3941064" y="0"/>
                </a:lnTo>
                <a:lnTo>
                  <a:pt x="3941064" y="196596"/>
                </a:lnTo>
                <a:lnTo>
                  <a:pt x="0" y="196596"/>
                </a:lnTo>
                <a:lnTo>
                  <a:pt x="0" y="0"/>
                </a:lnTo>
                <a:close/>
              </a:path>
            </a:pathLst>
          </a:custGeom>
          <a:ln w="18288">
            <a:solidFill>
              <a:srgbClr val="FF6E1B"/>
            </a:solidFill>
          </a:ln>
        </p:spPr>
        <p:txBody>
          <a:bodyPr wrap="square" lIns="0" tIns="0" rIns="0" bIns="0" rtlCol="0"/>
          <a:lstStyle/>
          <a:p>
            <a:endParaRPr dirty="0">
              <a:solidFill>
                <a:prstClr val="black"/>
              </a:solidFill>
              <a:latin typeface="Calibri"/>
            </a:endParaRPr>
          </a:p>
        </p:txBody>
      </p:sp>
      <p:sp>
        <p:nvSpPr>
          <p:cNvPr id="3" name="TextBox 2"/>
          <p:cNvSpPr txBox="1"/>
          <p:nvPr/>
        </p:nvSpPr>
        <p:spPr>
          <a:xfrm>
            <a:off x="548640" y="4983830"/>
            <a:ext cx="4420925" cy="1200329"/>
          </a:xfrm>
          <a:prstGeom prst="rect">
            <a:avLst/>
          </a:prstGeom>
          <a:noFill/>
        </p:spPr>
        <p:txBody>
          <a:bodyPr wrap="square" rtlCol="0">
            <a:spAutoFit/>
          </a:bodyPr>
          <a:lstStyle/>
          <a:p>
            <a:r>
              <a:rPr lang="en-US" b="1" dirty="0" smtClean="0"/>
              <a:t>NOTE: </a:t>
            </a:r>
            <a:r>
              <a:rPr lang="en-US" spc="5" dirty="0">
                <a:cs typeface="Arial"/>
              </a:rPr>
              <a:t>The process of initiating an </a:t>
            </a:r>
            <a:r>
              <a:rPr lang="en-US" b="1" spc="5" dirty="0">
                <a:cs typeface="Arial"/>
              </a:rPr>
              <a:t>Involuntary</a:t>
            </a:r>
            <a:r>
              <a:rPr lang="en-US" spc="5" dirty="0">
                <a:cs typeface="Arial"/>
              </a:rPr>
              <a:t> Termination template will be discussed during </a:t>
            </a:r>
            <a:r>
              <a:rPr lang="en-US" b="1" spc="5" dirty="0">
                <a:cs typeface="Arial"/>
              </a:rPr>
              <a:t>Phase II </a:t>
            </a:r>
            <a:r>
              <a:rPr lang="en-US" spc="5" dirty="0">
                <a:cs typeface="Arial"/>
              </a:rPr>
              <a:t>of the Pilot. </a:t>
            </a:r>
            <a:endParaRPr lang="en-US" dirty="0">
              <a:cs typeface="Arial"/>
            </a:endParaRPr>
          </a:p>
          <a:p>
            <a:endParaRPr lang="en-US" dirty="0"/>
          </a:p>
        </p:txBody>
      </p:sp>
    </p:spTree>
    <p:extLst>
      <p:ext uri="{BB962C8B-B14F-4D97-AF65-F5344CB8AC3E}">
        <p14:creationId xmlns:p14="http://schemas.microsoft.com/office/powerpoint/2010/main" val="232557418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3" y="292608"/>
            <a:ext cx="11369422" cy="685800"/>
          </a:xfrm>
        </p:spPr>
        <p:txBody>
          <a:bodyPr/>
          <a:lstStyle/>
          <a:p>
            <a:r>
              <a:rPr lang="en-US" dirty="0" smtClean="0">
                <a:solidFill>
                  <a:schemeClr val="accent5"/>
                </a:solidFill>
              </a:rPr>
              <a:t>VOLUNTARY TERMINATION – OVERVIEW</a:t>
            </a:r>
            <a:endParaRPr lang="en-US" sz="2400" dirty="0">
              <a:solidFill>
                <a:schemeClr val="accent5"/>
              </a:solidFill>
            </a:endParaRPr>
          </a:p>
        </p:txBody>
      </p:sp>
      <p:sp>
        <p:nvSpPr>
          <p:cNvPr id="17" name="object 3"/>
          <p:cNvSpPr txBox="1"/>
          <p:nvPr/>
        </p:nvSpPr>
        <p:spPr>
          <a:xfrm>
            <a:off x="452487" y="1358900"/>
            <a:ext cx="10461319" cy="1518363"/>
          </a:xfrm>
          <a:prstGeom prst="rect">
            <a:avLst/>
          </a:prstGeom>
        </p:spPr>
        <p:txBody>
          <a:bodyPr vert="horz" wrap="square" lIns="0" tIns="55879" rIns="0" bIns="0" rtlCol="0">
            <a:spAutoFit/>
          </a:bodyPr>
          <a:lstStyle/>
          <a:p>
            <a:pPr marL="225425" marR="121920" indent="-212725">
              <a:lnSpc>
                <a:spcPts val="2590"/>
              </a:lnSpc>
              <a:spcBef>
                <a:spcPts val="439"/>
              </a:spcBef>
              <a:buFont typeface="Arial" panose="020B0604020202020204" pitchFamily="34" charset="0"/>
              <a:buChar char="•"/>
              <a:tabLst>
                <a:tab pos="241300" algn="l"/>
              </a:tabLst>
            </a:pPr>
            <a:r>
              <a:rPr sz="2400" dirty="0">
                <a:latin typeface="Arial"/>
                <a:cs typeface="Arial"/>
              </a:rPr>
              <a:t>The </a:t>
            </a:r>
            <a:r>
              <a:rPr sz="2400" spc="5" dirty="0">
                <a:latin typeface="Arial"/>
                <a:cs typeface="Arial"/>
              </a:rPr>
              <a:t>termination template </a:t>
            </a:r>
            <a:r>
              <a:rPr sz="2400" dirty="0">
                <a:latin typeface="Arial"/>
                <a:cs typeface="Arial"/>
              </a:rPr>
              <a:t>is </a:t>
            </a:r>
            <a:r>
              <a:rPr sz="2400" spc="5" dirty="0">
                <a:latin typeface="Arial"/>
                <a:cs typeface="Arial"/>
              </a:rPr>
              <a:t>used </a:t>
            </a:r>
            <a:r>
              <a:rPr sz="2400" dirty="0">
                <a:latin typeface="Arial"/>
                <a:cs typeface="Arial"/>
              </a:rPr>
              <a:t>for </a:t>
            </a:r>
            <a:r>
              <a:rPr sz="2400" spc="5" dirty="0">
                <a:latin typeface="Arial"/>
                <a:cs typeface="Arial"/>
              </a:rPr>
              <a:t>academic </a:t>
            </a:r>
            <a:r>
              <a:rPr sz="2400" spc="-5" dirty="0">
                <a:latin typeface="Arial"/>
                <a:cs typeface="Arial"/>
              </a:rPr>
              <a:t>and</a:t>
            </a:r>
            <a:r>
              <a:rPr sz="2400" spc="-325" dirty="0">
                <a:latin typeface="Arial"/>
                <a:cs typeface="Arial"/>
              </a:rPr>
              <a:t> </a:t>
            </a:r>
            <a:r>
              <a:rPr sz="2400" dirty="0">
                <a:latin typeface="Arial"/>
                <a:cs typeface="Arial"/>
              </a:rPr>
              <a:t>staff </a:t>
            </a:r>
            <a:r>
              <a:rPr sz="2400" spc="5" dirty="0" smtClean="0">
                <a:latin typeface="Arial"/>
                <a:cs typeface="Arial"/>
              </a:rPr>
              <a:t>terminations</a:t>
            </a:r>
            <a:r>
              <a:rPr sz="2400" spc="5" dirty="0">
                <a:latin typeface="Arial"/>
                <a:cs typeface="Arial"/>
              </a:rPr>
              <a:t>.</a:t>
            </a:r>
            <a:endParaRPr sz="2400" dirty="0">
              <a:latin typeface="Arial"/>
              <a:cs typeface="Arial"/>
            </a:endParaRPr>
          </a:p>
          <a:p>
            <a:pPr marL="225425" marR="5080" indent="-212725">
              <a:lnSpc>
                <a:spcPts val="2590"/>
              </a:lnSpc>
              <a:spcBef>
                <a:spcPts val="1010"/>
              </a:spcBef>
              <a:buFont typeface="Arial" panose="020B0604020202020204" pitchFamily="34" charset="0"/>
              <a:buChar char="•"/>
              <a:tabLst>
                <a:tab pos="241300" algn="l"/>
              </a:tabLst>
            </a:pPr>
            <a:r>
              <a:rPr sz="2400" dirty="0">
                <a:latin typeface="Arial"/>
                <a:cs typeface="Arial"/>
              </a:rPr>
              <a:t>Initiators </a:t>
            </a:r>
            <a:r>
              <a:rPr sz="2400" spc="5" dirty="0">
                <a:latin typeface="Arial"/>
                <a:cs typeface="Arial"/>
              </a:rPr>
              <a:t>can </a:t>
            </a:r>
            <a:r>
              <a:rPr sz="2400" spc="10" dirty="0">
                <a:latin typeface="Arial"/>
                <a:cs typeface="Arial"/>
              </a:rPr>
              <a:t>submit </a:t>
            </a:r>
            <a:r>
              <a:rPr sz="2400" spc="5" dirty="0">
                <a:latin typeface="Arial"/>
                <a:cs typeface="Arial"/>
              </a:rPr>
              <a:t>templates </a:t>
            </a:r>
            <a:r>
              <a:rPr sz="2400" dirty="0">
                <a:latin typeface="Arial"/>
                <a:cs typeface="Arial"/>
              </a:rPr>
              <a:t>only for employees</a:t>
            </a:r>
            <a:r>
              <a:rPr sz="2400" spc="-300" dirty="0">
                <a:latin typeface="Arial"/>
                <a:cs typeface="Arial"/>
              </a:rPr>
              <a:t> </a:t>
            </a:r>
            <a:r>
              <a:rPr sz="2400" spc="-5" dirty="0">
                <a:latin typeface="Arial"/>
                <a:cs typeface="Arial"/>
              </a:rPr>
              <a:t>within </a:t>
            </a:r>
            <a:r>
              <a:rPr sz="2400" dirty="0" smtClean="0">
                <a:latin typeface="Arial"/>
                <a:cs typeface="Arial"/>
              </a:rPr>
              <a:t>departments </a:t>
            </a:r>
            <a:r>
              <a:rPr sz="2400" dirty="0">
                <a:latin typeface="Arial"/>
                <a:cs typeface="Arial"/>
              </a:rPr>
              <a:t>for </a:t>
            </a:r>
            <a:r>
              <a:rPr sz="2400" spc="-5" dirty="0">
                <a:latin typeface="Arial"/>
                <a:cs typeface="Arial"/>
              </a:rPr>
              <a:t>which </a:t>
            </a:r>
            <a:r>
              <a:rPr sz="2400" dirty="0">
                <a:latin typeface="Arial"/>
                <a:cs typeface="Arial"/>
              </a:rPr>
              <a:t>they </a:t>
            </a:r>
            <a:r>
              <a:rPr sz="2400" spc="-5" dirty="0">
                <a:latin typeface="Arial"/>
                <a:cs typeface="Arial"/>
              </a:rPr>
              <a:t>have </a:t>
            </a:r>
            <a:r>
              <a:rPr sz="2400" spc="5" dirty="0">
                <a:latin typeface="Arial"/>
                <a:cs typeface="Arial"/>
              </a:rPr>
              <a:t>security </a:t>
            </a:r>
            <a:r>
              <a:rPr sz="2400" spc="10" dirty="0" smtClean="0">
                <a:latin typeface="Arial"/>
                <a:cs typeface="Arial"/>
              </a:rPr>
              <a:t>access.</a:t>
            </a:r>
            <a:r>
              <a:rPr lang="en-US" sz="2400" spc="10" dirty="0" smtClean="0">
                <a:latin typeface="Arial"/>
                <a:cs typeface="Arial"/>
              </a:rPr>
              <a:t> </a:t>
            </a:r>
            <a:r>
              <a:rPr sz="2400" spc="5" dirty="0" smtClean="0">
                <a:latin typeface="Arial"/>
                <a:cs typeface="Arial"/>
              </a:rPr>
              <a:t>If </a:t>
            </a:r>
            <a:r>
              <a:rPr sz="2400" spc="-5" dirty="0" smtClean="0">
                <a:latin typeface="Arial"/>
                <a:cs typeface="Arial"/>
              </a:rPr>
              <a:t>needed</a:t>
            </a:r>
            <a:r>
              <a:rPr sz="2400" spc="-5" dirty="0">
                <a:latin typeface="Arial"/>
                <a:cs typeface="Arial"/>
              </a:rPr>
              <a:t>, you </a:t>
            </a:r>
            <a:r>
              <a:rPr sz="2400" spc="15" dirty="0">
                <a:latin typeface="Arial"/>
                <a:cs typeface="Arial"/>
              </a:rPr>
              <a:t>must </a:t>
            </a:r>
            <a:r>
              <a:rPr sz="2400" dirty="0">
                <a:latin typeface="Arial"/>
                <a:cs typeface="Arial"/>
              </a:rPr>
              <a:t>coordinate </a:t>
            </a:r>
            <a:r>
              <a:rPr sz="2400" spc="-5" dirty="0">
                <a:latin typeface="Arial"/>
                <a:cs typeface="Arial"/>
              </a:rPr>
              <a:t>with </a:t>
            </a:r>
            <a:r>
              <a:rPr sz="2400" dirty="0">
                <a:latin typeface="Arial"/>
                <a:cs typeface="Arial"/>
              </a:rPr>
              <a:t>other departments for </a:t>
            </a:r>
            <a:r>
              <a:rPr sz="2400" spc="5" dirty="0" smtClean="0">
                <a:latin typeface="Arial"/>
                <a:cs typeface="Arial"/>
              </a:rPr>
              <a:t>terminating </a:t>
            </a:r>
            <a:r>
              <a:rPr sz="2400" dirty="0">
                <a:latin typeface="Arial"/>
                <a:cs typeface="Arial"/>
              </a:rPr>
              <a:t>other UC</a:t>
            </a:r>
            <a:r>
              <a:rPr sz="2400" spc="-105" dirty="0">
                <a:latin typeface="Arial"/>
                <a:cs typeface="Arial"/>
              </a:rPr>
              <a:t> </a:t>
            </a:r>
            <a:r>
              <a:rPr sz="2400" dirty="0">
                <a:latin typeface="Arial"/>
                <a:cs typeface="Arial"/>
              </a:rPr>
              <a:t>jobs.</a:t>
            </a:r>
          </a:p>
        </p:txBody>
      </p:sp>
    </p:spTree>
    <p:extLst>
      <p:ext uri="{BB962C8B-B14F-4D97-AF65-F5344CB8AC3E}">
        <p14:creationId xmlns:p14="http://schemas.microsoft.com/office/powerpoint/2010/main" val="427733114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9042400" cy="685800"/>
          </a:xfrm>
        </p:spPr>
        <p:txBody>
          <a:bodyPr/>
          <a:lstStyle/>
          <a:p>
            <a:r>
              <a:rPr lang="en-US" dirty="0" smtClean="0">
                <a:solidFill>
                  <a:schemeClr val="accent5"/>
                </a:solidFill>
              </a:rPr>
              <a:t>OFFBOARDING MAP</a:t>
            </a:r>
            <a:endParaRPr lang="en-US" dirty="0">
              <a:solidFill>
                <a:schemeClr val="accent5"/>
              </a:solidFill>
            </a:endParaRPr>
          </a:p>
        </p:txBody>
      </p:sp>
      <p:sp>
        <p:nvSpPr>
          <p:cNvPr id="5" name="Rectangle 4"/>
          <p:cNvSpPr/>
          <p:nvPr/>
        </p:nvSpPr>
        <p:spPr>
          <a:xfrm>
            <a:off x="393192" y="6016752"/>
            <a:ext cx="8707628" cy="367216"/>
          </a:xfrm>
          <a:prstGeom prst="rect">
            <a:avLst/>
          </a:prstGeom>
        </p:spPr>
        <p:txBody>
          <a:bodyPr wrap="square">
            <a:spAutoFit/>
          </a:bodyPr>
          <a:lstStyle/>
          <a:p>
            <a:pPr>
              <a:lnSpc>
                <a:spcPct val="107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 </a:t>
            </a:r>
            <a:r>
              <a:rPr lang="en-US" dirty="0" smtClean="0">
                <a:latin typeface="Arial" panose="020B0604020202020204" pitchFamily="34" charset="0"/>
                <a:ea typeface="Calibri" panose="020F0502020204030204" pitchFamily="34" charset="0"/>
                <a:cs typeface="Arial" panose="020B0604020202020204" pitchFamily="34" charset="0"/>
              </a:rPr>
              <a:t>For </a:t>
            </a:r>
            <a:r>
              <a:rPr lang="en-US" dirty="0">
                <a:latin typeface="Arial" panose="020B0604020202020204" pitchFamily="34" charset="0"/>
                <a:ea typeface="Calibri" panose="020F0502020204030204" pitchFamily="34" charset="0"/>
                <a:cs typeface="Arial" panose="020B0604020202020204" pitchFamily="34" charset="0"/>
              </a:rPr>
              <a:t>complete map, consult the </a:t>
            </a:r>
            <a:r>
              <a:rPr lang="en-US" u="sng" dirty="0">
                <a:solidFill>
                  <a:srgbClr val="0070C0"/>
                </a:solidFill>
                <a:latin typeface="Arial" panose="020B0604020202020204" pitchFamily="34" charset="0"/>
                <a:ea typeface="Calibri" panose="020F0502020204030204" pitchFamily="34" charset="0"/>
                <a:cs typeface="Arial" panose="020B0604020202020204" pitchFamily="34" charset="0"/>
                <a:hlinkClick r:id="rId2"/>
              </a:rPr>
              <a:t>Voluntary Termination/Retirement Infographic</a:t>
            </a:r>
            <a:r>
              <a:rPr lang="en-US" dirty="0">
                <a:latin typeface="Arial" panose="020B0604020202020204" pitchFamily="34" charset="0"/>
                <a:ea typeface="Calibri" panose="020F0502020204030204" pitchFamily="34" charset="0"/>
                <a:cs typeface="Arial" panose="020B0604020202020204" pitchFamily="34" charset="0"/>
              </a:rPr>
              <a:t>. </a:t>
            </a:r>
          </a:p>
        </p:txBody>
      </p:sp>
      <p:sp>
        <p:nvSpPr>
          <p:cNvPr id="3" name="TextBox 2"/>
          <p:cNvSpPr txBox="1"/>
          <p:nvPr/>
        </p:nvSpPr>
        <p:spPr>
          <a:xfrm>
            <a:off x="374904" y="905852"/>
            <a:ext cx="3584846" cy="276999"/>
          </a:xfrm>
          <a:prstGeom prst="rect">
            <a:avLst/>
          </a:prstGeom>
          <a:solidFill>
            <a:schemeClr val="accent1">
              <a:lumMod val="40000"/>
              <a:lumOff val="60000"/>
            </a:schemeClr>
          </a:solidFill>
        </p:spPr>
        <p:txBody>
          <a:bodyPr wrap="square" rtlCol="0">
            <a:spAutoFit/>
          </a:bodyPr>
          <a:lstStyle/>
          <a:p>
            <a:r>
              <a:rPr lang="en-US" sz="1200" b="1" dirty="0" smtClean="0"/>
              <a:t>NOTE: This is the High </a:t>
            </a:r>
            <a:r>
              <a:rPr lang="en-US" sz="1200" b="1" dirty="0"/>
              <a:t>L</a:t>
            </a:r>
            <a:r>
              <a:rPr lang="en-US" sz="1200" b="1" dirty="0" smtClean="0"/>
              <a:t>evel Happy Path map</a:t>
            </a:r>
            <a:endParaRPr lang="en-US" sz="1200" b="1" dirty="0"/>
          </a:p>
        </p:txBody>
      </p:sp>
      <p:pic>
        <p:nvPicPr>
          <p:cNvPr id="6" name="Picture 5"/>
          <p:cNvPicPr>
            <a:picLocks noChangeAspect="1"/>
          </p:cNvPicPr>
          <p:nvPr/>
        </p:nvPicPr>
        <p:blipFill>
          <a:blip r:embed="rId3"/>
          <a:stretch>
            <a:fillRect/>
          </a:stretch>
        </p:blipFill>
        <p:spPr>
          <a:xfrm>
            <a:off x="2091173" y="1325975"/>
            <a:ext cx="8004582" cy="4583211"/>
          </a:xfrm>
          <a:prstGeom prst="rect">
            <a:avLst/>
          </a:prstGeom>
        </p:spPr>
      </p:pic>
      <p:sp>
        <p:nvSpPr>
          <p:cNvPr id="4" name="TextBox 3"/>
          <p:cNvSpPr txBox="1"/>
          <p:nvPr/>
        </p:nvSpPr>
        <p:spPr>
          <a:xfrm>
            <a:off x="3108960" y="1661822"/>
            <a:ext cx="5991860" cy="230587"/>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500599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object 4"/>
          <p:cNvSpPr/>
          <p:nvPr/>
        </p:nvSpPr>
        <p:spPr>
          <a:xfrm>
            <a:off x="2016842" y="1278735"/>
            <a:ext cx="8001000" cy="5212080"/>
          </a:xfrm>
          <a:custGeom>
            <a:avLst/>
            <a:gdLst/>
            <a:ahLst/>
            <a:cxnLst/>
            <a:rect l="l" t="t" r="r" b="b"/>
            <a:pathLst>
              <a:path w="8001000" h="5212080">
                <a:moveTo>
                  <a:pt x="5394960" y="0"/>
                </a:moveTo>
                <a:lnTo>
                  <a:pt x="5394960" y="1303020"/>
                </a:lnTo>
                <a:lnTo>
                  <a:pt x="0" y="1303020"/>
                </a:lnTo>
                <a:lnTo>
                  <a:pt x="0" y="3909060"/>
                </a:lnTo>
                <a:lnTo>
                  <a:pt x="5394960" y="3909060"/>
                </a:lnTo>
                <a:lnTo>
                  <a:pt x="5394960" y="5212080"/>
                </a:lnTo>
                <a:lnTo>
                  <a:pt x="8001000" y="2606040"/>
                </a:lnTo>
                <a:lnTo>
                  <a:pt x="5394960" y="0"/>
                </a:lnTo>
                <a:close/>
              </a:path>
            </a:pathLst>
          </a:custGeom>
          <a:solidFill>
            <a:srgbClr val="CCDDF0"/>
          </a:solidFill>
        </p:spPr>
        <p:txBody>
          <a:bodyPr wrap="square" lIns="0" tIns="0" rIns="0" bIns="0" rtlCol="0"/>
          <a:lstStyle/>
          <a:p>
            <a:endParaRPr dirty="0">
              <a:solidFill>
                <a:prstClr val="black"/>
              </a:solidFill>
              <a:latin typeface="Calibri"/>
            </a:endParaRPr>
          </a:p>
        </p:txBody>
      </p:sp>
      <p:sp>
        <p:nvSpPr>
          <p:cNvPr id="2" name="Title 1"/>
          <p:cNvSpPr>
            <a:spLocks noGrp="1"/>
          </p:cNvSpPr>
          <p:nvPr>
            <p:ph type="title"/>
          </p:nvPr>
        </p:nvSpPr>
        <p:spPr>
          <a:xfrm>
            <a:off x="374904" y="292608"/>
            <a:ext cx="9042400" cy="685800"/>
          </a:xfrm>
        </p:spPr>
        <p:txBody>
          <a:bodyPr/>
          <a:lstStyle/>
          <a:p>
            <a:r>
              <a:rPr lang="en-US" dirty="0" smtClean="0">
                <a:solidFill>
                  <a:schemeClr val="accent5"/>
                </a:solidFill>
              </a:rPr>
              <a:t>TERMINATION – KEY SYSTEM STEPS</a:t>
            </a:r>
            <a:endParaRPr lang="en-US" dirty="0">
              <a:solidFill>
                <a:schemeClr val="accent5"/>
              </a:solidFill>
            </a:endParaRPr>
          </a:p>
        </p:txBody>
      </p:sp>
      <p:sp>
        <p:nvSpPr>
          <p:cNvPr id="4" name="object 5"/>
          <p:cNvSpPr/>
          <p:nvPr/>
        </p:nvSpPr>
        <p:spPr>
          <a:xfrm>
            <a:off x="1676229" y="2721202"/>
            <a:ext cx="1321435" cy="2327275"/>
          </a:xfrm>
          <a:custGeom>
            <a:avLst/>
            <a:gdLst/>
            <a:ahLst/>
            <a:cxnLst/>
            <a:rect l="l" t="t" r="r" b="b"/>
            <a:pathLst>
              <a:path w="1321435" h="2327275">
                <a:moveTo>
                  <a:pt x="1101090" y="0"/>
                </a:moveTo>
                <a:lnTo>
                  <a:pt x="220218" y="0"/>
                </a:lnTo>
                <a:lnTo>
                  <a:pt x="175834" y="4473"/>
                </a:lnTo>
                <a:lnTo>
                  <a:pt x="134497" y="17305"/>
                </a:lnTo>
                <a:lnTo>
                  <a:pt x="97089" y="37608"/>
                </a:lnTo>
                <a:lnTo>
                  <a:pt x="64498" y="64498"/>
                </a:lnTo>
                <a:lnTo>
                  <a:pt x="37608" y="97089"/>
                </a:lnTo>
                <a:lnTo>
                  <a:pt x="17305" y="134497"/>
                </a:lnTo>
                <a:lnTo>
                  <a:pt x="4473" y="175834"/>
                </a:lnTo>
                <a:lnTo>
                  <a:pt x="0" y="220217"/>
                </a:lnTo>
                <a:lnTo>
                  <a:pt x="0" y="2106917"/>
                </a:lnTo>
                <a:lnTo>
                  <a:pt x="4473" y="2151300"/>
                </a:lnTo>
                <a:lnTo>
                  <a:pt x="17305" y="2192640"/>
                </a:lnTo>
                <a:lnTo>
                  <a:pt x="37608" y="2230049"/>
                </a:lnTo>
                <a:lnTo>
                  <a:pt x="64498" y="2262643"/>
                </a:lnTo>
                <a:lnTo>
                  <a:pt x="97089" y="2289535"/>
                </a:lnTo>
                <a:lnTo>
                  <a:pt x="134497" y="2309840"/>
                </a:lnTo>
                <a:lnTo>
                  <a:pt x="175834" y="2322673"/>
                </a:lnTo>
                <a:lnTo>
                  <a:pt x="220218" y="2327147"/>
                </a:lnTo>
                <a:lnTo>
                  <a:pt x="1101090" y="2327147"/>
                </a:lnTo>
                <a:lnTo>
                  <a:pt x="1145473" y="2322673"/>
                </a:lnTo>
                <a:lnTo>
                  <a:pt x="1186810" y="2309840"/>
                </a:lnTo>
                <a:lnTo>
                  <a:pt x="1224218" y="2289535"/>
                </a:lnTo>
                <a:lnTo>
                  <a:pt x="1256809" y="2262643"/>
                </a:lnTo>
                <a:lnTo>
                  <a:pt x="1283699" y="2230049"/>
                </a:lnTo>
                <a:lnTo>
                  <a:pt x="1304002" y="2192640"/>
                </a:lnTo>
                <a:lnTo>
                  <a:pt x="1316834" y="2151300"/>
                </a:lnTo>
                <a:lnTo>
                  <a:pt x="1321308" y="2106917"/>
                </a:lnTo>
                <a:lnTo>
                  <a:pt x="1321308" y="220217"/>
                </a:lnTo>
                <a:lnTo>
                  <a:pt x="1316834" y="175834"/>
                </a:lnTo>
                <a:lnTo>
                  <a:pt x="1304002" y="134497"/>
                </a:lnTo>
                <a:lnTo>
                  <a:pt x="1283699" y="97089"/>
                </a:lnTo>
                <a:lnTo>
                  <a:pt x="1256809" y="64498"/>
                </a:lnTo>
                <a:lnTo>
                  <a:pt x="1224218" y="37608"/>
                </a:lnTo>
                <a:lnTo>
                  <a:pt x="1186810" y="17305"/>
                </a:lnTo>
                <a:lnTo>
                  <a:pt x="1145473" y="4473"/>
                </a:lnTo>
                <a:lnTo>
                  <a:pt x="1101090" y="0"/>
                </a:lnTo>
                <a:close/>
              </a:path>
            </a:pathLst>
          </a:custGeom>
          <a:solidFill>
            <a:srgbClr val="4472C4"/>
          </a:solidFill>
          <a:ln>
            <a:solidFill>
              <a:srgbClr val="4472C4"/>
            </a:solidFill>
          </a:ln>
        </p:spPr>
        <p:txBody>
          <a:bodyPr wrap="square" lIns="0" tIns="0" rIns="0" bIns="0" rtlCol="0"/>
          <a:lstStyle/>
          <a:p>
            <a:endParaRPr dirty="0">
              <a:solidFill>
                <a:prstClr val="black"/>
              </a:solidFill>
              <a:latin typeface="Calibri"/>
            </a:endParaRPr>
          </a:p>
        </p:txBody>
      </p:sp>
      <p:sp>
        <p:nvSpPr>
          <p:cNvPr id="5" name="object 6"/>
          <p:cNvSpPr/>
          <p:nvPr/>
        </p:nvSpPr>
        <p:spPr>
          <a:xfrm>
            <a:off x="1676229" y="2721202"/>
            <a:ext cx="1321435" cy="2327275"/>
          </a:xfrm>
          <a:custGeom>
            <a:avLst/>
            <a:gdLst/>
            <a:ahLst/>
            <a:cxnLst/>
            <a:rect l="l" t="t" r="r" b="b"/>
            <a:pathLst>
              <a:path w="1321435" h="2327275">
                <a:moveTo>
                  <a:pt x="0" y="220217"/>
                </a:moveTo>
                <a:lnTo>
                  <a:pt x="4473" y="175834"/>
                </a:lnTo>
                <a:lnTo>
                  <a:pt x="17305" y="134497"/>
                </a:lnTo>
                <a:lnTo>
                  <a:pt x="37608" y="97089"/>
                </a:lnTo>
                <a:lnTo>
                  <a:pt x="64498" y="64498"/>
                </a:lnTo>
                <a:lnTo>
                  <a:pt x="97089" y="37608"/>
                </a:lnTo>
                <a:lnTo>
                  <a:pt x="134497" y="17305"/>
                </a:lnTo>
                <a:lnTo>
                  <a:pt x="175834" y="4473"/>
                </a:lnTo>
                <a:lnTo>
                  <a:pt x="220218" y="0"/>
                </a:lnTo>
                <a:lnTo>
                  <a:pt x="1101090" y="0"/>
                </a:lnTo>
                <a:lnTo>
                  <a:pt x="1145473" y="4473"/>
                </a:lnTo>
                <a:lnTo>
                  <a:pt x="1186810" y="17305"/>
                </a:lnTo>
                <a:lnTo>
                  <a:pt x="1224218" y="37608"/>
                </a:lnTo>
                <a:lnTo>
                  <a:pt x="1256809" y="64498"/>
                </a:lnTo>
                <a:lnTo>
                  <a:pt x="1283699" y="97089"/>
                </a:lnTo>
                <a:lnTo>
                  <a:pt x="1304002" y="134497"/>
                </a:lnTo>
                <a:lnTo>
                  <a:pt x="1316834" y="175834"/>
                </a:lnTo>
                <a:lnTo>
                  <a:pt x="1321308" y="220217"/>
                </a:lnTo>
                <a:lnTo>
                  <a:pt x="1321308" y="2106917"/>
                </a:lnTo>
                <a:lnTo>
                  <a:pt x="1316834" y="2151300"/>
                </a:lnTo>
                <a:lnTo>
                  <a:pt x="1304002" y="2192640"/>
                </a:lnTo>
                <a:lnTo>
                  <a:pt x="1283699" y="2230049"/>
                </a:lnTo>
                <a:lnTo>
                  <a:pt x="1256809" y="2262643"/>
                </a:lnTo>
                <a:lnTo>
                  <a:pt x="1224218" y="2289535"/>
                </a:lnTo>
                <a:lnTo>
                  <a:pt x="1186810" y="2309840"/>
                </a:lnTo>
                <a:lnTo>
                  <a:pt x="1145473" y="2322673"/>
                </a:lnTo>
                <a:lnTo>
                  <a:pt x="1101090" y="2327147"/>
                </a:lnTo>
                <a:lnTo>
                  <a:pt x="220218" y="2327147"/>
                </a:lnTo>
                <a:lnTo>
                  <a:pt x="175834" y="2322673"/>
                </a:lnTo>
                <a:lnTo>
                  <a:pt x="134497" y="2309840"/>
                </a:lnTo>
                <a:lnTo>
                  <a:pt x="97089" y="2289535"/>
                </a:lnTo>
                <a:lnTo>
                  <a:pt x="64498" y="2262643"/>
                </a:lnTo>
                <a:lnTo>
                  <a:pt x="37608" y="2230049"/>
                </a:lnTo>
                <a:lnTo>
                  <a:pt x="17305" y="2192640"/>
                </a:lnTo>
                <a:lnTo>
                  <a:pt x="4473" y="2151300"/>
                </a:lnTo>
                <a:lnTo>
                  <a:pt x="0" y="2106917"/>
                </a:lnTo>
                <a:lnTo>
                  <a:pt x="0" y="220217"/>
                </a:lnTo>
                <a:close/>
              </a:path>
            </a:pathLst>
          </a:custGeom>
          <a:solidFill>
            <a:srgbClr val="4472C4"/>
          </a:solidFill>
          <a:ln w="13716">
            <a:solidFill>
              <a:srgbClr val="4472C4"/>
            </a:solidFill>
          </a:ln>
        </p:spPr>
        <p:txBody>
          <a:bodyPr wrap="square" lIns="0" tIns="0" rIns="0" bIns="0" rtlCol="0"/>
          <a:lstStyle/>
          <a:p>
            <a:endParaRPr dirty="0">
              <a:solidFill>
                <a:prstClr val="black"/>
              </a:solidFill>
              <a:latin typeface="Calibri"/>
            </a:endParaRPr>
          </a:p>
        </p:txBody>
      </p:sp>
      <p:sp>
        <p:nvSpPr>
          <p:cNvPr id="6" name="object 7"/>
          <p:cNvSpPr txBox="1"/>
          <p:nvPr/>
        </p:nvSpPr>
        <p:spPr>
          <a:xfrm>
            <a:off x="1805448" y="3237898"/>
            <a:ext cx="1056005" cy="1246505"/>
          </a:xfrm>
          <a:prstGeom prst="rect">
            <a:avLst/>
          </a:prstGeom>
          <a:solidFill>
            <a:srgbClr val="4472C4"/>
          </a:solidFill>
          <a:ln>
            <a:solidFill>
              <a:srgbClr val="4472C4"/>
            </a:solidFill>
          </a:ln>
        </p:spPr>
        <p:txBody>
          <a:bodyPr vert="horz" wrap="square" lIns="0" tIns="50165" rIns="0" bIns="0" rtlCol="0">
            <a:spAutoFit/>
          </a:bodyPr>
          <a:lstStyle/>
          <a:p>
            <a:pPr marL="12700" marR="5080" indent="8890" algn="ctr">
              <a:lnSpc>
                <a:spcPct val="86300"/>
              </a:lnSpc>
              <a:spcBef>
                <a:spcPts val="395"/>
              </a:spcBef>
            </a:pPr>
            <a:r>
              <a:rPr spc="5" dirty="0">
                <a:solidFill>
                  <a:srgbClr val="FFFFFF"/>
                </a:solidFill>
                <a:latin typeface="Arial"/>
                <a:cs typeface="Arial"/>
              </a:rPr>
              <a:t>Review  </a:t>
            </a:r>
            <a:r>
              <a:rPr b="1" spc="-5" dirty="0">
                <a:solidFill>
                  <a:srgbClr val="FFFFFF"/>
                </a:solidFill>
                <a:latin typeface="Arial"/>
                <a:cs typeface="Arial"/>
              </a:rPr>
              <a:t>Person  </a:t>
            </a:r>
            <a:r>
              <a:rPr b="1" spc="-15" dirty="0">
                <a:solidFill>
                  <a:srgbClr val="FFFFFF"/>
                </a:solidFill>
                <a:latin typeface="Arial"/>
                <a:cs typeface="Arial"/>
              </a:rPr>
              <a:t>Org  S</a:t>
            </a:r>
            <a:r>
              <a:rPr b="1" spc="-20" dirty="0">
                <a:solidFill>
                  <a:srgbClr val="FFFFFF"/>
                </a:solidFill>
                <a:latin typeface="Arial"/>
                <a:cs typeface="Arial"/>
              </a:rPr>
              <a:t>u</a:t>
            </a:r>
            <a:r>
              <a:rPr b="1" spc="-25" dirty="0">
                <a:solidFill>
                  <a:srgbClr val="FFFFFF"/>
                </a:solidFill>
                <a:latin typeface="Arial"/>
                <a:cs typeface="Arial"/>
              </a:rPr>
              <a:t>mm</a:t>
            </a:r>
            <a:r>
              <a:rPr b="1" dirty="0">
                <a:solidFill>
                  <a:srgbClr val="FFFFFF"/>
                </a:solidFill>
                <a:latin typeface="Arial"/>
                <a:cs typeface="Arial"/>
              </a:rPr>
              <a:t>a</a:t>
            </a:r>
            <a:r>
              <a:rPr b="1" spc="-25" dirty="0">
                <a:solidFill>
                  <a:srgbClr val="FFFFFF"/>
                </a:solidFill>
                <a:latin typeface="Arial"/>
                <a:cs typeface="Arial"/>
              </a:rPr>
              <a:t>ry  </a:t>
            </a:r>
            <a:r>
              <a:rPr dirty="0">
                <a:solidFill>
                  <a:srgbClr val="FFFFFF"/>
                </a:solidFill>
                <a:latin typeface="Arial"/>
                <a:cs typeface="Arial"/>
              </a:rPr>
              <a:t>page</a:t>
            </a:r>
            <a:endParaRPr dirty="0">
              <a:solidFill>
                <a:prstClr val="black"/>
              </a:solidFill>
              <a:latin typeface="Arial"/>
              <a:cs typeface="Arial"/>
            </a:endParaRPr>
          </a:p>
        </p:txBody>
      </p:sp>
      <p:sp>
        <p:nvSpPr>
          <p:cNvPr id="7" name="object 8"/>
          <p:cNvSpPr/>
          <p:nvPr/>
        </p:nvSpPr>
        <p:spPr>
          <a:xfrm>
            <a:off x="3038684" y="2721204"/>
            <a:ext cx="1778635" cy="2327275"/>
          </a:xfrm>
          <a:custGeom>
            <a:avLst/>
            <a:gdLst/>
            <a:ahLst/>
            <a:cxnLst/>
            <a:rect l="l" t="t" r="r" b="b"/>
            <a:pathLst>
              <a:path w="1778635" h="2327275">
                <a:moveTo>
                  <a:pt x="1482090" y="0"/>
                </a:moveTo>
                <a:lnTo>
                  <a:pt x="296418" y="0"/>
                </a:lnTo>
                <a:lnTo>
                  <a:pt x="248338" y="3879"/>
                </a:lnTo>
                <a:lnTo>
                  <a:pt x="202728" y="15110"/>
                </a:lnTo>
                <a:lnTo>
                  <a:pt x="160198" y="33084"/>
                </a:lnTo>
                <a:lnTo>
                  <a:pt x="121359" y="57189"/>
                </a:lnTo>
                <a:lnTo>
                  <a:pt x="86820" y="86815"/>
                </a:lnTo>
                <a:lnTo>
                  <a:pt x="57192" y="121353"/>
                </a:lnTo>
                <a:lnTo>
                  <a:pt x="33086" y="160193"/>
                </a:lnTo>
                <a:lnTo>
                  <a:pt x="15111" y="202723"/>
                </a:lnTo>
                <a:lnTo>
                  <a:pt x="3879" y="248335"/>
                </a:lnTo>
                <a:lnTo>
                  <a:pt x="0" y="296417"/>
                </a:lnTo>
                <a:lnTo>
                  <a:pt x="0" y="2030717"/>
                </a:lnTo>
                <a:lnTo>
                  <a:pt x="3879" y="2078800"/>
                </a:lnTo>
                <a:lnTo>
                  <a:pt x="15111" y="2124412"/>
                </a:lnTo>
                <a:lnTo>
                  <a:pt x="33086" y="2166944"/>
                </a:lnTo>
                <a:lnTo>
                  <a:pt x="57192" y="2205786"/>
                </a:lnTo>
                <a:lnTo>
                  <a:pt x="86820" y="2240326"/>
                </a:lnTo>
                <a:lnTo>
                  <a:pt x="121359" y="2269954"/>
                </a:lnTo>
                <a:lnTo>
                  <a:pt x="160198" y="2294061"/>
                </a:lnTo>
                <a:lnTo>
                  <a:pt x="202728" y="2312035"/>
                </a:lnTo>
                <a:lnTo>
                  <a:pt x="248338" y="2323268"/>
                </a:lnTo>
                <a:lnTo>
                  <a:pt x="296418" y="2327147"/>
                </a:lnTo>
                <a:lnTo>
                  <a:pt x="1482090" y="2327147"/>
                </a:lnTo>
                <a:lnTo>
                  <a:pt x="1530169" y="2323268"/>
                </a:lnTo>
                <a:lnTo>
                  <a:pt x="1575779" y="2312035"/>
                </a:lnTo>
                <a:lnTo>
                  <a:pt x="1618309" y="2294061"/>
                </a:lnTo>
                <a:lnTo>
                  <a:pt x="1657148" y="2269954"/>
                </a:lnTo>
                <a:lnTo>
                  <a:pt x="1691687" y="2240326"/>
                </a:lnTo>
                <a:lnTo>
                  <a:pt x="1721315" y="2205786"/>
                </a:lnTo>
                <a:lnTo>
                  <a:pt x="1745421" y="2166944"/>
                </a:lnTo>
                <a:lnTo>
                  <a:pt x="1763396" y="2124412"/>
                </a:lnTo>
                <a:lnTo>
                  <a:pt x="1774628" y="2078800"/>
                </a:lnTo>
                <a:lnTo>
                  <a:pt x="1778508" y="2030717"/>
                </a:lnTo>
                <a:lnTo>
                  <a:pt x="1778508" y="296417"/>
                </a:lnTo>
                <a:lnTo>
                  <a:pt x="1774628" y="248335"/>
                </a:lnTo>
                <a:lnTo>
                  <a:pt x="1763396" y="202723"/>
                </a:lnTo>
                <a:lnTo>
                  <a:pt x="1745421" y="160193"/>
                </a:lnTo>
                <a:lnTo>
                  <a:pt x="1721315" y="121353"/>
                </a:lnTo>
                <a:lnTo>
                  <a:pt x="1691687" y="86815"/>
                </a:lnTo>
                <a:lnTo>
                  <a:pt x="1657148" y="57189"/>
                </a:lnTo>
                <a:lnTo>
                  <a:pt x="1618309" y="33084"/>
                </a:lnTo>
                <a:lnTo>
                  <a:pt x="1575779" y="15110"/>
                </a:lnTo>
                <a:lnTo>
                  <a:pt x="1530169" y="3879"/>
                </a:lnTo>
                <a:lnTo>
                  <a:pt x="1482090" y="0"/>
                </a:lnTo>
                <a:close/>
              </a:path>
            </a:pathLst>
          </a:custGeom>
          <a:solidFill>
            <a:srgbClr val="4472C4"/>
          </a:solidFill>
          <a:ln>
            <a:solidFill>
              <a:srgbClr val="4472C4"/>
            </a:solidFill>
          </a:ln>
        </p:spPr>
        <p:txBody>
          <a:bodyPr wrap="square" lIns="0" tIns="0" rIns="0" bIns="0" rtlCol="0"/>
          <a:lstStyle/>
          <a:p>
            <a:endParaRPr dirty="0">
              <a:solidFill>
                <a:prstClr val="black"/>
              </a:solidFill>
              <a:latin typeface="Calibri"/>
            </a:endParaRPr>
          </a:p>
        </p:txBody>
      </p:sp>
      <p:sp>
        <p:nvSpPr>
          <p:cNvPr id="8" name="object 9"/>
          <p:cNvSpPr/>
          <p:nvPr/>
        </p:nvSpPr>
        <p:spPr>
          <a:xfrm>
            <a:off x="3038684" y="2721204"/>
            <a:ext cx="1778635" cy="2327275"/>
          </a:xfrm>
          <a:custGeom>
            <a:avLst/>
            <a:gdLst/>
            <a:ahLst/>
            <a:cxnLst/>
            <a:rect l="l" t="t" r="r" b="b"/>
            <a:pathLst>
              <a:path w="1778635" h="2327275">
                <a:moveTo>
                  <a:pt x="0" y="296417"/>
                </a:moveTo>
                <a:lnTo>
                  <a:pt x="3879" y="248335"/>
                </a:lnTo>
                <a:lnTo>
                  <a:pt x="15111" y="202723"/>
                </a:lnTo>
                <a:lnTo>
                  <a:pt x="33086" y="160193"/>
                </a:lnTo>
                <a:lnTo>
                  <a:pt x="57192" y="121353"/>
                </a:lnTo>
                <a:lnTo>
                  <a:pt x="86820" y="86815"/>
                </a:lnTo>
                <a:lnTo>
                  <a:pt x="121359" y="57189"/>
                </a:lnTo>
                <a:lnTo>
                  <a:pt x="160198" y="33084"/>
                </a:lnTo>
                <a:lnTo>
                  <a:pt x="202728" y="15110"/>
                </a:lnTo>
                <a:lnTo>
                  <a:pt x="248338" y="3879"/>
                </a:lnTo>
                <a:lnTo>
                  <a:pt x="296418" y="0"/>
                </a:lnTo>
                <a:lnTo>
                  <a:pt x="1482090" y="0"/>
                </a:lnTo>
                <a:lnTo>
                  <a:pt x="1530169" y="3879"/>
                </a:lnTo>
                <a:lnTo>
                  <a:pt x="1575779" y="15110"/>
                </a:lnTo>
                <a:lnTo>
                  <a:pt x="1618309" y="33084"/>
                </a:lnTo>
                <a:lnTo>
                  <a:pt x="1657148" y="57189"/>
                </a:lnTo>
                <a:lnTo>
                  <a:pt x="1691687" y="86815"/>
                </a:lnTo>
                <a:lnTo>
                  <a:pt x="1721315" y="121353"/>
                </a:lnTo>
                <a:lnTo>
                  <a:pt x="1745421" y="160193"/>
                </a:lnTo>
                <a:lnTo>
                  <a:pt x="1763396" y="202723"/>
                </a:lnTo>
                <a:lnTo>
                  <a:pt x="1774628" y="248335"/>
                </a:lnTo>
                <a:lnTo>
                  <a:pt x="1778508" y="296417"/>
                </a:lnTo>
                <a:lnTo>
                  <a:pt x="1778508" y="2030717"/>
                </a:lnTo>
                <a:lnTo>
                  <a:pt x="1774628" y="2078800"/>
                </a:lnTo>
                <a:lnTo>
                  <a:pt x="1763396" y="2124412"/>
                </a:lnTo>
                <a:lnTo>
                  <a:pt x="1745421" y="2166944"/>
                </a:lnTo>
                <a:lnTo>
                  <a:pt x="1721315" y="2205786"/>
                </a:lnTo>
                <a:lnTo>
                  <a:pt x="1691687" y="2240326"/>
                </a:lnTo>
                <a:lnTo>
                  <a:pt x="1657148" y="2269954"/>
                </a:lnTo>
                <a:lnTo>
                  <a:pt x="1618309" y="2294061"/>
                </a:lnTo>
                <a:lnTo>
                  <a:pt x="1575779" y="2312035"/>
                </a:lnTo>
                <a:lnTo>
                  <a:pt x="1530169" y="2323268"/>
                </a:lnTo>
                <a:lnTo>
                  <a:pt x="1482090" y="2327147"/>
                </a:lnTo>
                <a:lnTo>
                  <a:pt x="296418" y="2327147"/>
                </a:lnTo>
                <a:lnTo>
                  <a:pt x="248338" y="2323268"/>
                </a:lnTo>
                <a:lnTo>
                  <a:pt x="202728" y="2312035"/>
                </a:lnTo>
                <a:lnTo>
                  <a:pt x="160198" y="2294061"/>
                </a:lnTo>
                <a:lnTo>
                  <a:pt x="121359" y="2269954"/>
                </a:lnTo>
                <a:lnTo>
                  <a:pt x="86820" y="2240326"/>
                </a:lnTo>
                <a:lnTo>
                  <a:pt x="57192" y="2205786"/>
                </a:lnTo>
                <a:lnTo>
                  <a:pt x="33086" y="2166944"/>
                </a:lnTo>
                <a:lnTo>
                  <a:pt x="15111" y="2124412"/>
                </a:lnTo>
                <a:lnTo>
                  <a:pt x="3879" y="2078800"/>
                </a:lnTo>
                <a:lnTo>
                  <a:pt x="0" y="2030717"/>
                </a:lnTo>
                <a:lnTo>
                  <a:pt x="0" y="296417"/>
                </a:lnTo>
                <a:close/>
              </a:path>
            </a:pathLst>
          </a:custGeom>
          <a:solidFill>
            <a:srgbClr val="4472C4"/>
          </a:solidFill>
          <a:ln w="13716">
            <a:solidFill>
              <a:srgbClr val="4472C4"/>
            </a:solidFill>
          </a:ln>
        </p:spPr>
        <p:txBody>
          <a:bodyPr wrap="square" lIns="0" tIns="0" rIns="0" bIns="0" rtlCol="0"/>
          <a:lstStyle/>
          <a:p>
            <a:endParaRPr dirty="0">
              <a:solidFill>
                <a:prstClr val="black"/>
              </a:solidFill>
              <a:latin typeface="Calibri"/>
            </a:endParaRPr>
          </a:p>
        </p:txBody>
      </p:sp>
      <p:sp>
        <p:nvSpPr>
          <p:cNvPr id="9" name="object 10"/>
          <p:cNvSpPr txBox="1"/>
          <p:nvPr/>
        </p:nvSpPr>
        <p:spPr>
          <a:xfrm>
            <a:off x="3201558" y="3237898"/>
            <a:ext cx="1442085" cy="1246505"/>
          </a:xfrm>
          <a:prstGeom prst="rect">
            <a:avLst/>
          </a:prstGeom>
          <a:solidFill>
            <a:srgbClr val="4472C4"/>
          </a:solidFill>
          <a:ln>
            <a:solidFill>
              <a:srgbClr val="4472C4"/>
            </a:solidFill>
          </a:ln>
        </p:spPr>
        <p:txBody>
          <a:bodyPr vert="horz" wrap="square" lIns="0" tIns="51435" rIns="0" bIns="0" rtlCol="0">
            <a:spAutoFit/>
          </a:bodyPr>
          <a:lstStyle/>
          <a:p>
            <a:pPr marL="144780" marR="132715" algn="ctr">
              <a:lnSpc>
                <a:spcPts val="1870"/>
              </a:lnSpc>
              <a:spcBef>
                <a:spcPts val="405"/>
              </a:spcBef>
            </a:pPr>
            <a:r>
              <a:rPr dirty="0">
                <a:solidFill>
                  <a:srgbClr val="FFFFFF"/>
                </a:solidFill>
                <a:latin typeface="Arial"/>
                <a:cs typeface="Arial"/>
              </a:rPr>
              <a:t>Navigate</a:t>
            </a:r>
            <a:r>
              <a:rPr spc="-125" dirty="0">
                <a:solidFill>
                  <a:srgbClr val="FFFFFF"/>
                </a:solidFill>
                <a:latin typeface="Arial"/>
                <a:cs typeface="Arial"/>
              </a:rPr>
              <a:t> </a:t>
            </a:r>
            <a:r>
              <a:rPr dirty="0">
                <a:solidFill>
                  <a:srgbClr val="FFFFFF"/>
                </a:solidFill>
                <a:latin typeface="Arial"/>
                <a:cs typeface="Arial"/>
              </a:rPr>
              <a:t>to  the</a:t>
            </a:r>
            <a:endParaRPr dirty="0">
              <a:solidFill>
                <a:prstClr val="black"/>
              </a:solidFill>
              <a:latin typeface="Arial"/>
              <a:cs typeface="Arial"/>
            </a:endParaRPr>
          </a:p>
          <a:p>
            <a:pPr marL="12700" marR="5080" indent="1270" algn="ctr">
              <a:lnSpc>
                <a:spcPct val="85800"/>
              </a:lnSpc>
              <a:spcBef>
                <a:spcPts val="5"/>
              </a:spcBef>
            </a:pPr>
            <a:r>
              <a:rPr b="1" spc="-15" dirty="0">
                <a:solidFill>
                  <a:srgbClr val="FFFFFF"/>
                </a:solidFill>
                <a:latin typeface="Arial"/>
                <a:cs typeface="Arial"/>
              </a:rPr>
              <a:t>Smart </a:t>
            </a:r>
            <a:r>
              <a:rPr b="1" spc="-5" dirty="0">
                <a:solidFill>
                  <a:srgbClr val="FFFFFF"/>
                </a:solidFill>
                <a:latin typeface="Arial"/>
                <a:cs typeface="Arial"/>
              </a:rPr>
              <a:t>HR  </a:t>
            </a:r>
            <a:r>
              <a:rPr b="1" spc="-60" dirty="0">
                <a:solidFill>
                  <a:srgbClr val="FFFFFF"/>
                </a:solidFill>
                <a:latin typeface="Arial"/>
                <a:cs typeface="Arial"/>
              </a:rPr>
              <a:t>T</a:t>
            </a:r>
            <a:r>
              <a:rPr b="1" spc="-25" dirty="0">
                <a:solidFill>
                  <a:srgbClr val="FFFFFF"/>
                </a:solidFill>
                <a:latin typeface="Arial"/>
                <a:cs typeface="Arial"/>
              </a:rPr>
              <a:t>r</a:t>
            </a:r>
            <a:r>
              <a:rPr b="1" spc="5" dirty="0">
                <a:solidFill>
                  <a:srgbClr val="FFFFFF"/>
                </a:solidFill>
                <a:latin typeface="Arial"/>
                <a:cs typeface="Arial"/>
              </a:rPr>
              <a:t>a</a:t>
            </a:r>
            <a:r>
              <a:rPr b="1" spc="-20" dirty="0">
                <a:solidFill>
                  <a:srgbClr val="FFFFFF"/>
                </a:solidFill>
                <a:latin typeface="Arial"/>
                <a:cs typeface="Arial"/>
              </a:rPr>
              <a:t>n</a:t>
            </a:r>
            <a:r>
              <a:rPr b="1" dirty="0">
                <a:solidFill>
                  <a:srgbClr val="FFFFFF"/>
                </a:solidFill>
                <a:latin typeface="Arial"/>
                <a:cs typeface="Arial"/>
              </a:rPr>
              <a:t>sac</a:t>
            </a:r>
            <a:r>
              <a:rPr b="1" spc="5" dirty="0">
                <a:solidFill>
                  <a:srgbClr val="FFFFFF"/>
                </a:solidFill>
                <a:latin typeface="Arial"/>
                <a:cs typeface="Arial"/>
              </a:rPr>
              <a:t>t</a:t>
            </a:r>
            <a:r>
              <a:rPr b="1" dirty="0">
                <a:solidFill>
                  <a:srgbClr val="FFFFFF"/>
                </a:solidFill>
                <a:latin typeface="Arial"/>
                <a:cs typeface="Arial"/>
              </a:rPr>
              <a:t>i</a:t>
            </a:r>
            <a:r>
              <a:rPr b="1" spc="15" dirty="0">
                <a:solidFill>
                  <a:srgbClr val="FFFFFF"/>
                </a:solidFill>
                <a:latin typeface="Arial"/>
                <a:cs typeface="Arial"/>
              </a:rPr>
              <a:t>o</a:t>
            </a:r>
            <a:r>
              <a:rPr b="1" spc="-20" dirty="0">
                <a:solidFill>
                  <a:srgbClr val="FFFFFF"/>
                </a:solidFill>
                <a:latin typeface="Arial"/>
                <a:cs typeface="Arial"/>
              </a:rPr>
              <a:t>n</a:t>
            </a:r>
            <a:r>
              <a:rPr b="1" spc="-5" dirty="0">
                <a:solidFill>
                  <a:srgbClr val="FFFFFF"/>
                </a:solidFill>
                <a:latin typeface="Arial"/>
                <a:cs typeface="Arial"/>
              </a:rPr>
              <a:t>s  </a:t>
            </a:r>
            <a:r>
              <a:rPr dirty="0">
                <a:solidFill>
                  <a:srgbClr val="FFFFFF"/>
                </a:solidFill>
                <a:latin typeface="Arial"/>
                <a:cs typeface="Arial"/>
              </a:rPr>
              <a:t>page</a:t>
            </a:r>
            <a:endParaRPr dirty="0">
              <a:solidFill>
                <a:prstClr val="black"/>
              </a:solidFill>
              <a:latin typeface="Arial"/>
              <a:cs typeface="Arial"/>
            </a:endParaRPr>
          </a:p>
        </p:txBody>
      </p:sp>
      <p:sp>
        <p:nvSpPr>
          <p:cNvPr id="10" name="object 11"/>
          <p:cNvSpPr/>
          <p:nvPr/>
        </p:nvSpPr>
        <p:spPr>
          <a:xfrm>
            <a:off x="4858339" y="2721204"/>
            <a:ext cx="1623060" cy="2327275"/>
          </a:xfrm>
          <a:custGeom>
            <a:avLst/>
            <a:gdLst/>
            <a:ahLst/>
            <a:cxnLst/>
            <a:rect l="l" t="t" r="r" b="b"/>
            <a:pathLst>
              <a:path w="1623060" h="2327275">
                <a:moveTo>
                  <a:pt x="1352550" y="0"/>
                </a:moveTo>
                <a:lnTo>
                  <a:pt x="270510" y="0"/>
                </a:lnTo>
                <a:lnTo>
                  <a:pt x="221887" y="4358"/>
                </a:lnTo>
                <a:lnTo>
                  <a:pt x="176123" y="16923"/>
                </a:lnTo>
                <a:lnTo>
                  <a:pt x="133982" y="36931"/>
                </a:lnTo>
                <a:lnTo>
                  <a:pt x="96227" y="63619"/>
                </a:lnTo>
                <a:lnTo>
                  <a:pt x="63623" y="96222"/>
                </a:lnTo>
                <a:lnTo>
                  <a:pt x="36934" y="133976"/>
                </a:lnTo>
                <a:lnTo>
                  <a:pt x="16924" y="176118"/>
                </a:lnTo>
                <a:lnTo>
                  <a:pt x="4358" y="221884"/>
                </a:lnTo>
                <a:lnTo>
                  <a:pt x="0" y="270510"/>
                </a:lnTo>
                <a:lnTo>
                  <a:pt x="0" y="2056625"/>
                </a:lnTo>
                <a:lnTo>
                  <a:pt x="4358" y="2105251"/>
                </a:lnTo>
                <a:lnTo>
                  <a:pt x="16924" y="2151018"/>
                </a:lnTo>
                <a:lnTo>
                  <a:pt x="36934" y="2193162"/>
                </a:lnTo>
                <a:lnTo>
                  <a:pt x="63623" y="2230918"/>
                </a:lnTo>
                <a:lnTo>
                  <a:pt x="96227" y="2263523"/>
                </a:lnTo>
                <a:lnTo>
                  <a:pt x="133982" y="2290213"/>
                </a:lnTo>
                <a:lnTo>
                  <a:pt x="176123" y="2310223"/>
                </a:lnTo>
                <a:lnTo>
                  <a:pt x="221887" y="2322789"/>
                </a:lnTo>
                <a:lnTo>
                  <a:pt x="270510" y="2327148"/>
                </a:lnTo>
                <a:lnTo>
                  <a:pt x="1352550" y="2327148"/>
                </a:lnTo>
                <a:lnTo>
                  <a:pt x="1401172" y="2322789"/>
                </a:lnTo>
                <a:lnTo>
                  <a:pt x="1446936" y="2310223"/>
                </a:lnTo>
                <a:lnTo>
                  <a:pt x="1489077" y="2290213"/>
                </a:lnTo>
                <a:lnTo>
                  <a:pt x="1526832" y="2263523"/>
                </a:lnTo>
                <a:lnTo>
                  <a:pt x="1559436" y="2230918"/>
                </a:lnTo>
                <a:lnTo>
                  <a:pt x="1586125" y="2193162"/>
                </a:lnTo>
                <a:lnTo>
                  <a:pt x="1606135" y="2151018"/>
                </a:lnTo>
                <a:lnTo>
                  <a:pt x="1618701" y="2105251"/>
                </a:lnTo>
                <a:lnTo>
                  <a:pt x="1623060" y="2056625"/>
                </a:lnTo>
                <a:lnTo>
                  <a:pt x="1623060" y="270510"/>
                </a:lnTo>
                <a:lnTo>
                  <a:pt x="1618701" y="221884"/>
                </a:lnTo>
                <a:lnTo>
                  <a:pt x="1606135" y="176118"/>
                </a:lnTo>
                <a:lnTo>
                  <a:pt x="1586125" y="133976"/>
                </a:lnTo>
                <a:lnTo>
                  <a:pt x="1559436" y="96222"/>
                </a:lnTo>
                <a:lnTo>
                  <a:pt x="1526832" y="63619"/>
                </a:lnTo>
                <a:lnTo>
                  <a:pt x="1489077" y="36931"/>
                </a:lnTo>
                <a:lnTo>
                  <a:pt x="1446936" y="16923"/>
                </a:lnTo>
                <a:lnTo>
                  <a:pt x="1401172" y="4358"/>
                </a:lnTo>
                <a:lnTo>
                  <a:pt x="1352550" y="0"/>
                </a:lnTo>
                <a:close/>
              </a:path>
            </a:pathLst>
          </a:custGeom>
          <a:solidFill>
            <a:srgbClr val="4472C4"/>
          </a:solidFill>
          <a:ln>
            <a:solidFill>
              <a:srgbClr val="4472C4"/>
            </a:solidFill>
          </a:ln>
        </p:spPr>
        <p:txBody>
          <a:bodyPr wrap="square" lIns="0" tIns="0" rIns="0" bIns="0" rtlCol="0"/>
          <a:lstStyle/>
          <a:p>
            <a:endParaRPr dirty="0">
              <a:solidFill>
                <a:prstClr val="black"/>
              </a:solidFill>
              <a:latin typeface="Calibri"/>
            </a:endParaRPr>
          </a:p>
        </p:txBody>
      </p:sp>
      <p:sp>
        <p:nvSpPr>
          <p:cNvPr id="11" name="object 12"/>
          <p:cNvSpPr/>
          <p:nvPr/>
        </p:nvSpPr>
        <p:spPr>
          <a:xfrm>
            <a:off x="4858339" y="2721204"/>
            <a:ext cx="1623060" cy="2327275"/>
          </a:xfrm>
          <a:custGeom>
            <a:avLst/>
            <a:gdLst/>
            <a:ahLst/>
            <a:cxnLst/>
            <a:rect l="l" t="t" r="r" b="b"/>
            <a:pathLst>
              <a:path w="1623060" h="2327275">
                <a:moveTo>
                  <a:pt x="0" y="270510"/>
                </a:moveTo>
                <a:lnTo>
                  <a:pt x="4358" y="221884"/>
                </a:lnTo>
                <a:lnTo>
                  <a:pt x="16924" y="176118"/>
                </a:lnTo>
                <a:lnTo>
                  <a:pt x="36934" y="133976"/>
                </a:lnTo>
                <a:lnTo>
                  <a:pt x="63623" y="96222"/>
                </a:lnTo>
                <a:lnTo>
                  <a:pt x="96227" y="63619"/>
                </a:lnTo>
                <a:lnTo>
                  <a:pt x="133982" y="36931"/>
                </a:lnTo>
                <a:lnTo>
                  <a:pt x="176123" y="16923"/>
                </a:lnTo>
                <a:lnTo>
                  <a:pt x="221887" y="4358"/>
                </a:lnTo>
                <a:lnTo>
                  <a:pt x="270510" y="0"/>
                </a:lnTo>
                <a:lnTo>
                  <a:pt x="1352550" y="0"/>
                </a:lnTo>
                <a:lnTo>
                  <a:pt x="1401172" y="4358"/>
                </a:lnTo>
                <a:lnTo>
                  <a:pt x="1446936" y="16923"/>
                </a:lnTo>
                <a:lnTo>
                  <a:pt x="1489077" y="36931"/>
                </a:lnTo>
                <a:lnTo>
                  <a:pt x="1526832" y="63619"/>
                </a:lnTo>
                <a:lnTo>
                  <a:pt x="1559436" y="96222"/>
                </a:lnTo>
                <a:lnTo>
                  <a:pt x="1586125" y="133976"/>
                </a:lnTo>
                <a:lnTo>
                  <a:pt x="1606135" y="176118"/>
                </a:lnTo>
                <a:lnTo>
                  <a:pt x="1618701" y="221884"/>
                </a:lnTo>
                <a:lnTo>
                  <a:pt x="1623060" y="270510"/>
                </a:lnTo>
                <a:lnTo>
                  <a:pt x="1623060" y="2056625"/>
                </a:lnTo>
                <a:lnTo>
                  <a:pt x="1618701" y="2105251"/>
                </a:lnTo>
                <a:lnTo>
                  <a:pt x="1606135" y="2151018"/>
                </a:lnTo>
                <a:lnTo>
                  <a:pt x="1586125" y="2193162"/>
                </a:lnTo>
                <a:lnTo>
                  <a:pt x="1559436" y="2230918"/>
                </a:lnTo>
                <a:lnTo>
                  <a:pt x="1526832" y="2263523"/>
                </a:lnTo>
                <a:lnTo>
                  <a:pt x="1489077" y="2290213"/>
                </a:lnTo>
                <a:lnTo>
                  <a:pt x="1446936" y="2310223"/>
                </a:lnTo>
                <a:lnTo>
                  <a:pt x="1401172" y="2322789"/>
                </a:lnTo>
                <a:lnTo>
                  <a:pt x="1352550" y="2327148"/>
                </a:lnTo>
                <a:lnTo>
                  <a:pt x="270510" y="2327148"/>
                </a:lnTo>
                <a:lnTo>
                  <a:pt x="221887" y="2322789"/>
                </a:lnTo>
                <a:lnTo>
                  <a:pt x="176123" y="2310223"/>
                </a:lnTo>
                <a:lnTo>
                  <a:pt x="133982" y="2290213"/>
                </a:lnTo>
                <a:lnTo>
                  <a:pt x="96227" y="2263523"/>
                </a:lnTo>
                <a:lnTo>
                  <a:pt x="63623" y="2230918"/>
                </a:lnTo>
                <a:lnTo>
                  <a:pt x="36934" y="2193162"/>
                </a:lnTo>
                <a:lnTo>
                  <a:pt x="16924" y="2151018"/>
                </a:lnTo>
                <a:lnTo>
                  <a:pt x="4358" y="2105251"/>
                </a:lnTo>
                <a:lnTo>
                  <a:pt x="0" y="2056625"/>
                </a:lnTo>
                <a:lnTo>
                  <a:pt x="0" y="270510"/>
                </a:lnTo>
                <a:close/>
              </a:path>
            </a:pathLst>
          </a:custGeom>
          <a:solidFill>
            <a:srgbClr val="4472C4"/>
          </a:solidFill>
          <a:ln w="13716">
            <a:solidFill>
              <a:srgbClr val="4472C4"/>
            </a:solidFill>
          </a:ln>
        </p:spPr>
        <p:txBody>
          <a:bodyPr wrap="square" lIns="0" tIns="0" rIns="0" bIns="0" rtlCol="0"/>
          <a:lstStyle/>
          <a:p>
            <a:endParaRPr dirty="0">
              <a:solidFill>
                <a:prstClr val="black"/>
              </a:solidFill>
              <a:latin typeface="Calibri"/>
            </a:endParaRPr>
          </a:p>
        </p:txBody>
      </p:sp>
      <p:sp>
        <p:nvSpPr>
          <p:cNvPr id="12" name="object 13"/>
          <p:cNvSpPr txBox="1"/>
          <p:nvPr/>
        </p:nvSpPr>
        <p:spPr>
          <a:xfrm>
            <a:off x="5008398" y="3474499"/>
            <a:ext cx="1322070" cy="775335"/>
          </a:xfrm>
          <a:prstGeom prst="rect">
            <a:avLst/>
          </a:prstGeom>
          <a:solidFill>
            <a:srgbClr val="4472C4"/>
          </a:solidFill>
          <a:ln>
            <a:solidFill>
              <a:srgbClr val="4472C4"/>
            </a:solidFill>
          </a:ln>
        </p:spPr>
        <p:txBody>
          <a:bodyPr vert="horz" wrap="square" lIns="0" tIns="50800" rIns="0" bIns="0" rtlCol="0">
            <a:spAutoFit/>
          </a:bodyPr>
          <a:lstStyle/>
          <a:p>
            <a:pPr marL="12700" marR="5080" indent="-2540" algn="ctr">
              <a:lnSpc>
                <a:spcPts val="1870"/>
              </a:lnSpc>
              <a:spcBef>
                <a:spcPts val="400"/>
              </a:spcBef>
            </a:pPr>
            <a:r>
              <a:rPr dirty="0">
                <a:solidFill>
                  <a:srgbClr val="FFFFFF"/>
                </a:solidFill>
                <a:latin typeface="Arial"/>
                <a:cs typeface="Arial"/>
              </a:rPr>
              <a:t>Select the  </a:t>
            </a:r>
            <a:r>
              <a:rPr b="1" spc="-95" dirty="0">
                <a:solidFill>
                  <a:srgbClr val="FFFFFF"/>
                </a:solidFill>
                <a:latin typeface="Arial"/>
                <a:cs typeface="Arial"/>
              </a:rPr>
              <a:t>T</a:t>
            </a:r>
            <a:r>
              <a:rPr b="1" dirty="0">
                <a:solidFill>
                  <a:srgbClr val="FFFFFF"/>
                </a:solidFill>
                <a:latin typeface="Arial"/>
                <a:cs typeface="Arial"/>
              </a:rPr>
              <a:t>e</a:t>
            </a:r>
            <a:r>
              <a:rPr b="1" spc="-25" dirty="0">
                <a:solidFill>
                  <a:srgbClr val="FFFFFF"/>
                </a:solidFill>
                <a:latin typeface="Arial"/>
                <a:cs typeface="Arial"/>
              </a:rPr>
              <a:t>rm</a:t>
            </a:r>
            <a:r>
              <a:rPr b="1" spc="-5" dirty="0">
                <a:solidFill>
                  <a:srgbClr val="FFFFFF"/>
                </a:solidFill>
                <a:latin typeface="Arial"/>
                <a:cs typeface="Arial"/>
              </a:rPr>
              <a:t>i</a:t>
            </a:r>
            <a:r>
              <a:rPr b="1" spc="-20" dirty="0">
                <a:solidFill>
                  <a:srgbClr val="FFFFFF"/>
                </a:solidFill>
                <a:latin typeface="Arial"/>
                <a:cs typeface="Arial"/>
              </a:rPr>
              <a:t>n</a:t>
            </a:r>
            <a:r>
              <a:rPr b="1" dirty="0">
                <a:solidFill>
                  <a:srgbClr val="FFFFFF"/>
                </a:solidFill>
                <a:latin typeface="Arial"/>
                <a:cs typeface="Arial"/>
              </a:rPr>
              <a:t>a</a:t>
            </a:r>
            <a:r>
              <a:rPr b="1" spc="10" dirty="0">
                <a:solidFill>
                  <a:srgbClr val="FFFFFF"/>
                </a:solidFill>
                <a:latin typeface="Arial"/>
                <a:cs typeface="Arial"/>
              </a:rPr>
              <a:t>t</a:t>
            </a:r>
            <a:r>
              <a:rPr b="1" dirty="0">
                <a:solidFill>
                  <a:srgbClr val="FFFFFF"/>
                </a:solidFill>
                <a:latin typeface="Arial"/>
                <a:cs typeface="Arial"/>
              </a:rPr>
              <a:t>i</a:t>
            </a:r>
            <a:r>
              <a:rPr b="1" spc="15" dirty="0">
                <a:solidFill>
                  <a:srgbClr val="FFFFFF"/>
                </a:solidFill>
                <a:latin typeface="Arial"/>
                <a:cs typeface="Arial"/>
              </a:rPr>
              <a:t>o</a:t>
            </a:r>
            <a:r>
              <a:rPr b="1" dirty="0">
                <a:solidFill>
                  <a:srgbClr val="FFFFFF"/>
                </a:solidFill>
                <a:latin typeface="Arial"/>
                <a:cs typeface="Arial"/>
              </a:rPr>
              <a:t>n  </a:t>
            </a:r>
            <a:r>
              <a:rPr spc="-5" dirty="0">
                <a:solidFill>
                  <a:srgbClr val="FFFFFF"/>
                </a:solidFill>
                <a:latin typeface="Arial"/>
                <a:cs typeface="Arial"/>
              </a:rPr>
              <a:t>template</a:t>
            </a:r>
            <a:endParaRPr dirty="0">
              <a:solidFill>
                <a:prstClr val="black"/>
              </a:solidFill>
              <a:latin typeface="Arial"/>
              <a:cs typeface="Arial"/>
            </a:endParaRPr>
          </a:p>
        </p:txBody>
      </p:sp>
      <p:sp>
        <p:nvSpPr>
          <p:cNvPr id="13" name="object 14"/>
          <p:cNvSpPr/>
          <p:nvPr/>
        </p:nvSpPr>
        <p:spPr>
          <a:xfrm>
            <a:off x="6522547" y="2721202"/>
            <a:ext cx="1417320" cy="2327275"/>
          </a:xfrm>
          <a:custGeom>
            <a:avLst/>
            <a:gdLst/>
            <a:ahLst/>
            <a:cxnLst/>
            <a:rect l="l" t="t" r="r" b="b"/>
            <a:pathLst>
              <a:path w="1417320" h="2327275">
                <a:moveTo>
                  <a:pt x="1181100" y="0"/>
                </a:moveTo>
                <a:lnTo>
                  <a:pt x="236220" y="0"/>
                </a:lnTo>
                <a:lnTo>
                  <a:pt x="188615" y="4798"/>
                </a:lnTo>
                <a:lnTo>
                  <a:pt x="144275" y="18562"/>
                </a:lnTo>
                <a:lnTo>
                  <a:pt x="104149" y="40340"/>
                </a:lnTo>
                <a:lnTo>
                  <a:pt x="69189" y="69184"/>
                </a:lnTo>
                <a:lnTo>
                  <a:pt x="40344" y="104144"/>
                </a:lnTo>
                <a:lnTo>
                  <a:pt x="18564" y="144269"/>
                </a:lnTo>
                <a:lnTo>
                  <a:pt x="4799" y="188611"/>
                </a:lnTo>
                <a:lnTo>
                  <a:pt x="0" y="236220"/>
                </a:lnTo>
                <a:lnTo>
                  <a:pt x="0" y="2090915"/>
                </a:lnTo>
                <a:lnTo>
                  <a:pt x="4799" y="2138524"/>
                </a:lnTo>
                <a:lnTo>
                  <a:pt x="18564" y="2182867"/>
                </a:lnTo>
                <a:lnTo>
                  <a:pt x="40344" y="2222994"/>
                </a:lnTo>
                <a:lnTo>
                  <a:pt x="69189" y="2257956"/>
                </a:lnTo>
                <a:lnTo>
                  <a:pt x="104149" y="2286803"/>
                </a:lnTo>
                <a:lnTo>
                  <a:pt x="144275" y="2308583"/>
                </a:lnTo>
                <a:lnTo>
                  <a:pt x="188615" y="2322348"/>
                </a:lnTo>
                <a:lnTo>
                  <a:pt x="236220" y="2327148"/>
                </a:lnTo>
                <a:lnTo>
                  <a:pt x="1181100" y="2327148"/>
                </a:lnTo>
                <a:lnTo>
                  <a:pt x="1228704" y="2322348"/>
                </a:lnTo>
                <a:lnTo>
                  <a:pt x="1273044" y="2308583"/>
                </a:lnTo>
                <a:lnTo>
                  <a:pt x="1313170" y="2286803"/>
                </a:lnTo>
                <a:lnTo>
                  <a:pt x="1348130" y="2257956"/>
                </a:lnTo>
                <a:lnTo>
                  <a:pt x="1376975" y="2222994"/>
                </a:lnTo>
                <a:lnTo>
                  <a:pt x="1398755" y="2182867"/>
                </a:lnTo>
                <a:lnTo>
                  <a:pt x="1412520" y="2138524"/>
                </a:lnTo>
                <a:lnTo>
                  <a:pt x="1417320" y="2090915"/>
                </a:lnTo>
                <a:lnTo>
                  <a:pt x="1417320" y="236220"/>
                </a:lnTo>
                <a:lnTo>
                  <a:pt x="1412520" y="188611"/>
                </a:lnTo>
                <a:lnTo>
                  <a:pt x="1398755" y="144269"/>
                </a:lnTo>
                <a:lnTo>
                  <a:pt x="1376975" y="104144"/>
                </a:lnTo>
                <a:lnTo>
                  <a:pt x="1348130" y="69184"/>
                </a:lnTo>
                <a:lnTo>
                  <a:pt x="1313170" y="40340"/>
                </a:lnTo>
                <a:lnTo>
                  <a:pt x="1273044" y="18562"/>
                </a:lnTo>
                <a:lnTo>
                  <a:pt x="1228704" y="4798"/>
                </a:lnTo>
                <a:lnTo>
                  <a:pt x="1181100" y="0"/>
                </a:lnTo>
                <a:close/>
              </a:path>
            </a:pathLst>
          </a:custGeom>
          <a:solidFill>
            <a:srgbClr val="4472C4"/>
          </a:solidFill>
          <a:ln>
            <a:solidFill>
              <a:srgbClr val="4472C4"/>
            </a:solidFill>
          </a:ln>
        </p:spPr>
        <p:txBody>
          <a:bodyPr wrap="square" lIns="0" tIns="0" rIns="0" bIns="0" rtlCol="0"/>
          <a:lstStyle/>
          <a:p>
            <a:endParaRPr dirty="0">
              <a:solidFill>
                <a:prstClr val="black"/>
              </a:solidFill>
              <a:latin typeface="Calibri"/>
            </a:endParaRPr>
          </a:p>
        </p:txBody>
      </p:sp>
      <p:sp>
        <p:nvSpPr>
          <p:cNvPr id="14" name="object 15"/>
          <p:cNvSpPr/>
          <p:nvPr/>
        </p:nvSpPr>
        <p:spPr>
          <a:xfrm>
            <a:off x="6522547" y="2721202"/>
            <a:ext cx="1417320" cy="2327275"/>
          </a:xfrm>
          <a:custGeom>
            <a:avLst/>
            <a:gdLst/>
            <a:ahLst/>
            <a:cxnLst/>
            <a:rect l="l" t="t" r="r" b="b"/>
            <a:pathLst>
              <a:path w="1417320" h="2327275">
                <a:moveTo>
                  <a:pt x="0" y="236220"/>
                </a:moveTo>
                <a:lnTo>
                  <a:pt x="4799" y="188611"/>
                </a:lnTo>
                <a:lnTo>
                  <a:pt x="18564" y="144269"/>
                </a:lnTo>
                <a:lnTo>
                  <a:pt x="40344" y="104144"/>
                </a:lnTo>
                <a:lnTo>
                  <a:pt x="69189" y="69184"/>
                </a:lnTo>
                <a:lnTo>
                  <a:pt x="104149" y="40340"/>
                </a:lnTo>
                <a:lnTo>
                  <a:pt x="144275" y="18562"/>
                </a:lnTo>
                <a:lnTo>
                  <a:pt x="188615" y="4798"/>
                </a:lnTo>
                <a:lnTo>
                  <a:pt x="236220" y="0"/>
                </a:lnTo>
                <a:lnTo>
                  <a:pt x="1181100" y="0"/>
                </a:lnTo>
                <a:lnTo>
                  <a:pt x="1228704" y="4798"/>
                </a:lnTo>
                <a:lnTo>
                  <a:pt x="1273044" y="18562"/>
                </a:lnTo>
                <a:lnTo>
                  <a:pt x="1313170" y="40340"/>
                </a:lnTo>
                <a:lnTo>
                  <a:pt x="1348130" y="69184"/>
                </a:lnTo>
                <a:lnTo>
                  <a:pt x="1376975" y="104144"/>
                </a:lnTo>
                <a:lnTo>
                  <a:pt x="1398755" y="144269"/>
                </a:lnTo>
                <a:lnTo>
                  <a:pt x="1412520" y="188611"/>
                </a:lnTo>
                <a:lnTo>
                  <a:pt x="1417320" y="236220"/>
                </a:lnTo>
                <a:lnTo>
                  <a:pt x="1417320" y="2090915"/>
                </a:lnTo>
                <a:lnTo>
                  <a:pt x="1412520" y="2138524"/>
                </a:lnTo>
                <a:lnTo>
                  <a:pt x="1398755" y="2182867"/>
                </a:lnTo>
                <a:lnTo>
                  <a:pt x="1376975" y="2222994"/>
                </a:lnTo>
                <a:lnTo>
                  <a:pt x="1348130" y="2257956"/>
                </a:lnTo>
                <a:lnTo>
                  <a:pt x="1313170" y="2286803"/>
                </a:lnTo>
                <a:lnTo>
                  <a:pt x="1273044" y="2308583"/>
                </a:lnTo>
                <a:lnTo>
                  <a:pt x="1228704" y="2322348"/>
                </a:lnTo>
                <a:lnTo>
                  <a:pt x="1181100" y="2327148"/>
                </a:lnTo>
                <a:lnTo>
                  <a:pt x="236220" y="2327148"/>
                </a:lnTo>
                <a:lnTo>
                  <a:pt x="188615" y="2322348"/>
                </a:lnTo>
                <a:lnTo>
                  <a:pt x="144275" y="2308583"/>
                </a:lnTo>
                <a:lnTo>
                  <a:pt x="104149" y="2286803"/>
                </a:lnTo>
                <a:lnTo>
                  <a:pt x="69189" y="2257956"/>
                </a:lnTo>
                <a:lnTo>
                  <a:pt x="40344" y="2222994"/>
                </a:lnTo>
                <a:lnTo>
                  <a:pt x="18564" y="2182867"/>
                </a:lnTo>
                <a:lnTo>
                  <a:pt x="4799" y="2138524"/>
                </a:lnTo>
                <a:lnTo>
                  <a:pt x="0" y="2090915"/>
                </a:lnTo>
                <a:lnTo>
                  <a:pt x="0" y="236220"/>
                </a:lnTo>
                <a:close/>
              </a:path>
            </a:pathLst>
          </a:custGeom>
          <a:solidFill>
            <a:srgbClr val="4472C4"/>
          </a:solidFill>
          <a:ln w="13716">
            <a:solidFill>
              <a:srgbClr val="4472C4"/>
            </a:solidFill>
          </a:ln>
        </p:spPr>
        <p:txBody>
          <a:bodyPr wrap="square" lIns="0" tIns="0" rIns="0" bIns="0" rtlCol="0"/>
          <a:lstStyle/>
          <a:p>
            <a:endParaRPr dirty="0">
              <a:solidFill>
                <a:prstClr val="black"/>
              </a:solidFill>
              <a:latin typeface="Calibri"/>
            </a:endParaRPr>
          </a:p>
        </p:txBody>
      </p:sp>
      <p:sp>
        <p:nvSpPr>
          <p:cNvPr id="15" name="object 16"/>
          <p:cNvSpPr txBox="1"/>
          <p:nvPr/>
        </p:nvSpPr>
        <p:spPr>
          <a:xfrm>
            <a:off x="6646318" y="3001296"/>
            <a:ext cx="1163955" cy="1722120"/>
          </a:xfrm>
          <a:prstGeom prst="rect">
            <a:avLst/>
          </a:prstGeom>
          <a:solidFill>
            <a:srgbClr val="4472C4"/>
          </a:solidFill>
          <a:ln>
            <a:solidFill>
              <a:srgbClr val="4472C4"/>
            </a:solidFill>
          </a:ln>
        </p:spPr>
        <p:txBody>
          <a:bodyPr vert="horz" wrap="square" lIns="0" tIns="49530" rIns="0" bIns="0" rtlCol="0">
            <a:spAutoFit/>
          </a:bodyPr>
          <a:lstStyle/>
          <a:p>
            <a:pPr marL="12700" marR="5080" indent="-5715" algn="ctr">
              <a:lnSpc>
                <a:spcPct val="86400"/>
              </a:lnSpc>
              <a:spcBef>
                <a:spcPts val="390"/>
              </a:spcBef>
            </a:pPr>
            <a:r>
              <a:rPr spc="-5" dirty="0">
                <a:solidFill>
                  <a:srgbClr val="FFFFFF"/>
                </a:solidFill>
                <a:latin typeface="Arial"/>
                <a:cs typeface="Arial"/>
              </a:rPr>
              <a:t>Enter  </a:t>
            </a:r>
            <a:r>
              <a:rPr dirty="0">
                <a:solidFill>
                  <a:srgbClr val="FFFFFF"/>
                </a:solidFill>
                <a:latin typeface="Arial"/>
                <a:cs typeface="Arial"/>
              </a:rPr>
              <a:t>te</a:t>
            </a:r>
            <a:r>
              <a:rPr spc="5" dirty="0">
                <a:solidFill>
                  <a:srgbClr val="FFFFFF"/>
                </a:solidFill>
                <a:latin typeface="Arial"/>
                <a:cs typeface="Arial"/>
              </a:rPr>
              <a:t>r</a:t>
            </a:r>
            <a:r>
              <a:rPr spc="-60" dirty="0">
                <a:solidFill>
                  <a:srgbClr val="FFFFFF"/>
                </a:solidFill>
                <a:latin typeface="Arial"/>
                <a:cs typeface="Arial"/>
              </a:rPr>
              <a:t>m</a:t>
            </a:r>
            <a:r>
              <a:rPr spc="25" dirty="0">
                <a:solidFill>
                  <a:srgbClr val="FFFFFF"/>
                </a:solidFill>
                <a:latin typeface="Arial"/>
                <a:cs typeface="Arial"/>
              </a:rPr>
              <a:t>i</a:t>
            </a:r>
            <a:r>
              <a:rPr dirty="0">
                <a:solidFill>
                  <a:srgbClr val="FFFFFF"/>
                </a:solidFill>
                <a:latin typeface="Arial"/>
                <a:cs typeface="Arial"/>
              </a:rPr>
              <a:t>na</a:t>
            </a:r>
            <a:r>
              <a:rPr spc="-5" dirty="0">
                <a:solidFill>
                  <a:srgbClr val="FFFFFF"/>
                </a:solidFill>
                <a:latin typeface="Arial"/>
                <a:cs typeface="Arial"/>
              </a:rPr>
              <a:t>t</a:t>
            </a:r>
            <a:r>
              <a:rPr spc="25" dirty="0">
                <a:solidFill>
                  <a:srgbClr val="FFFFFF"/>
                </a:solidFill>
                <a:latin typeface="Arial"/>
                <a:cs typeface="Arial"/>
              </a:rPr>
              <a:t>i</a:t>
            </a:r>
            <a:r>
              <a:rPr dirty="0">
                <a:solidFill>
                  <a:srgbClr val="FFFFFF"/>
                </a:solidFill>
                <a:latin typeface="Arial"/>
                <a:cs typeface="Arial"/>
              </a:rPr>
              <a:t>on  </a:t>
            </a:r>
            <a:r>
              <a:rPr spc="10" dirty="0">
                <a:solidFill>
                  <a:srgbClr val="FFFFFF"/>
                </a:solidFill>
                <a:latin typeface="Arial"/>
                <a:cs typeface="Arial"/>
              </a:rPr>
              <a:t>details</a:t>
            </a:r>
            <a:r>
              <a:rPr spc="-170" dirty="0">
                <a:solidFill>
                  <a:srgbClr val="FFFFFF"/>
                </a:solidFill>
                <a:latin typeface="Arial"/>
                <a:cs typeface="Arial"/>
              </a:rPr>
              <a:t> </a:t>
            </a:r>
            <a:r>
              <a:rPr dirty="0">
                <a:solidFill>
                  <a:srgbClr val="FFFFFF"/>
                </a:solidFill>
                <a:latin typeface="Arial"/>
                <a:cs typeface="Arial"/>
              </a:rPr>
              <a:t>and  attach  </a:t>
            </a:r>
            <a:r>
              <a:rPr spc="5" dirty="0">
                <a:solidFill>
                  <a:srgbClr val="FFFFFF"/>
                </a:solidFill>
                <a:latin typeface="Arial"/>
                <a:cs typeface="Arial"/>
              </a:rPr>
              <a:t>supporting  </a:t>
            </a:r>
            <a:r>
              <a:rPr dirty="0">
                <a:solidFill>
                  <a:srgbClr val="FFFFFF"/>
                </a:solidFill>
                <a:latin typeface="Arial"/>
                <a:cs typeface="Arial"/>
              </a:rPr>
              <a:t>do</a:t>
            </a:r>
            <a:r>
              <a:rPr spc="-5" dirty="0">
                <a:solidFill>
                  <a:srgbClr val="FFFFFF"/>
                </a:solidFill>
                <a:latin typeface="Arial"/>
                <a:cs typeface="Arial"/>
              </a:rPr>
              <a:t>c</a:t>
            </a:r>
            <a:r>
              <a:rPr dirty="0">
                <a:solidFill>
                  <a:srgbClr val="FFFFFF"/>
                </a:solidFill>
                <a:latin typeface="Arial"/>
                <a:cs typeface="Arial"/>
              </a:rPr>
              <a:t>u</a:t>
            </a:r>
            <a:r>
              <a:rPr spc="-65" dirty="0">
                <a:solidFill>
                  <a:srgbClr val="FFFFFF"/>
                </a:solidFill>
                <a:latin typeface="Arial"/>
                <a:cs typeface="Arial"/>
              </a:rPr>
              <a:t>m</a:t>
            </a:r>
            <a:r>
              <a:rPr dirty="0">
                <a:solidFill>
                  <a:srgbClr val="FFFFFF"/>
                </a:solidFill>
                <a:latin typeface="Arial"/>
                <a:cs typeface="Arial"/>
              </a:rPr>
              <a:t>en</a:t>
            </a:r>
            <a:r>
              <a:rPr spc="-5" dirty="0">
                <a:solidFill>
                  <a:srgbClr val="FFFFFF"/>
                </a:solidFill>
                <a:latin typeface="Arial"/>
                <a:cs typeface="Arial"/>
              </a:rPr>
              <a:t>t</a:t>
            </a:r>
            <a:r>
              <a:rPr dirty="0">
                <a:solidFill>
                  <a:srgbClr val="FFFFFF"/>
                </a:solidFill>
                <a:latin typeface="Arial"/>
                <a:cs typeface="Arial"/>
              </a:rPr>
              <a:t>s  as</a:t>
            </a:r>
            <a:r>
              <a:rPr spc="-45" dirty="0">
                <a:solidFill>
                  <a:srgbClr val="FFFFFF"/>
                </a:solidFill>
                <a:latin typeface="Arial"/>
                <a:cs typeface="Arial"/>
              </a:rPr>
              <a:t> </a:t>
            </a:r>
            <a:r>
              <a:rPr dirty="0">
                <a:solidFill>
                  <a:srgbClr val="FFFFFF"/>
                </a:solidFill>
                <a:latin typeface="Arial"/>
                <a:cs typeface="Arial"/>
              </a:rPr>
              <a:t>needed</a:t>
            </a:r>
            <a:endParaRPr dirty="0">
              <a:solidFill>
                <a:prstClr val="black"/>
              </a:solidFill>
              <a:latin typeface="Arial"/>
              <a:cs typeface="Arial"/>
            </a:endParaRPr>
          </a:p>
        </p:txBody>
      </p:sp>
      <p:sp>
        <p:nvSpPr>
          <p:cNvPr id="16" name="object 17"/>
          <p:cNvSpPr/>
          <p:nvPr/>
        </p:nvSpPr>
        <p:spPr>
          <a:xfrm>
            <a:off x="7981015" y="2721204"/>
            <a:ext cx="1170940" cy="2327275"/>
          </a:xfrm>
          <a:custGeom>
            <a:avLst/>
            <a:gdLst/>
            <a:ahLst/>
            <a:cxnLst/>
            <a:rect l="l" t="t" r="r" b="b"/>
            <a:pathLst>
              <a:path w="1170940" h="2327275">
                <a:moveTo>
                  <a:pt x="975360" y="0"/>
                </a:moveTo>
                <a:lnTo>
                  <a:pt x="195072" y="0"/>
                </a:lnTo>
                <a:lnTo>
                  <a:pt x="150344" y="5152"/>
                </a:lnTo>
                <a:lnTo>
                  <a:pt x="109284" y="19827"/>
                </a:lnTo>
                <a:lnTo>
                  <a:pt x="73064" y="42855"/>
                </a:lnTo>
                <a:lnTo>
                  <a:pt x="42855" y="73064"/>
                </a:lnTo>
                <a:lnTo>
                  <a:pt x="19827" y="109284"/>
                </a:lnTo>
                <a:lnTo>
                  <a:pt x="5152" y="150344"/>
                </a:lnTo>
                <a:lnTo>
                  <a:pt x="0" y="195072"/>
                </a:lnTo>
                <a:lnTo>
                  <a:pt x="0" y="2132063"/>
                </a:lnTo>
                <a:lnTo>
                  <a:pt x="5152" y="2176795"/>
                </a:lnTo>
                <a:lnTo>
                  <a:pt x="19827" y="2217858"/>
                </a:lnTo>
                <a:lnTo>
                  <a:pt x="42855" y="2254080"/>
                </a:lnTo>
                <a:lnTo>
                  <a:pt x="73064" y="2284291"/>
                </a:lnTo>
                <a:lnTo>
                  <a:pt x="109284" y="2307320"/>
                </a:lnTo>
                <a:lnTo>
                  <a:pt x="150344" y="2321995"/>
                </a:lnTo>
                <a:lnTo>
                  <a:pt x="195072" y="2327148"/>
                </a:lnTo>
                <a:lnTo>
                  <a:pt x="975360" y="2327148"/>
                </a:lnTo>
                <a:lnTo>
                  <a:pt x="1020087" y="2321995"/>
                </a:lnTo>
                <a:lnTo>
                  <a:pt x="1061147" y="2307320"/>
                </a:lnTo>
                <a:lnTo>
                  <a:pt x="1097367" y="2284291"/>
                </a:lnTo>
                <a:lnTo>
                  <a:pt x="1127576" y="2254080"/>
                </a:lnTo>
                <a:lnTo>
                  <a:pt x="1150604" y="2217858"/>
                </a:lnTo>
                <a:lnTo>
                  <a:pt x="1165279" y="2176795"/>
                </a:lnTo>
                <a:lnTo>
                  <a:pt x="1170432" y="2132063"/>
                </a:lnTo>
                <a:lnTo>
                  <a:pt x="1170432" y="195072"/>
                </a:lnTo>
                <a:lnTo>
                  <a:pt x="1165279" y="150344"/>
                </a:lnTo>
                <a:lnTo>
                  <a:pt x="1150604" y="109284"/>
                </a:lnTo>
                <a:lnTo>
                  <a:pt x="1127576" y="73064"/>
                </a:lnTo>
                <a:lnTo>
                  <a:pt x="1097367" y="42855"/>
                </a:lnTo>
                <a:lnTo>
                  <a:pt x="1061147" y="19827"/>
                </a:lnTo>
                <a:lnTo>
                  <a:pt x="1020087" y="5152"/>
                </a:lnTo>
                <a:lnTo>
                  <a:pt x="975360" y="0"/>
                </a:lnTo>
                <a:close/>
              </a:path>
            </a:pathLst>
          </a:custGeom>
          <a:solidFill>
            <a:srgbClr val="4472C4"/>
          </a:solidFill>
          <a:ln>
            <a:solidFill>
              <a:srgbClr val="4472C4"/>
            </a:solidFill>
          </a:ln>
        </p:spPr>
        <p:txBody>
          <a:bodyPr wrap="square" lIns="0" tIns="0" rIns="0" bIns="0" rtlCol="0"/>
          <a:lstStyle/>
          <a:p>
            <a:endParaRPr dirty="0">
              <a:solidFill>
                <a:prstClr val="black"/>
              </a:solidFill>
              <a:latin typeface="Calibri"/>
            </a:endParaRPr>
          </a:p>
        </p:txBody>
      </p:sp>
      <p:sp>
        <p:nvSpPr>
          <p:cNvPr id="18" name="object 18"/>
          <p:cNvSpPr/>
          <p:nvPr/>
        </p:nvSpPr>
        <p:spPr>
          <a:xfrm>
            <a:off x="7981015" y="2721204"/>
            <a:ext cx="1170940" cy="2327275"/>
          </a:xfrm>
          <a:custGeom>
            <a:avLst/>
            <a:gdLst/>
            <a:ahLst/>
            <a:cxnLst/>
            <a:rect l="l" t="t" r="r" b="b"/>
            <a:pathLst>
              <a:path w="1170940" h="2327275">
                <a:moveTo>
                  <a:pt x="0" y="195072"/>
                </a:moveTo>
                <a:lnTo>
                  <a:pt x="5152" y="150344"/>
                </a:lnTo>
                <a:lnTo>
                  <a:pt x="19827" y="109284"/>
                </a:lnTo>
                <a:lnTo>
                  <a:pt x="42855" y="73064"/>
                </a:lnTo>
                <a:lnTo>
                  <a:pt x="73064" y="42855"/>
                </a:lnTo>
                <a:lnTo>
                  <a:pt x="109284" y="19827"/>
                </a:lnTo>
                <a:lnTo>
                  <a:pt x="150344" y="5152"/>
                </a:lnTo>
                <a:lnTo>
                  <a:pt x="195072" y="0"/>
                </a:lnTo>
                <a:lnTo>
                  <a:pt x="975360" y="0"/>
                </a:lnTo>
                <a:lnTo>
                  <a:pt x="1020087" y="5152"/>
                </a:lnTo>
                <a:lnTo>
                  <a:pt x="1061147" y="19827"/>
                </a:lnTo>
                <a:lnTo>
                  <a:pt x="1097367" y="42855"/>
                </a:lnTo>
                <a:lnTo>
                  <a:pt x="1127576" y="73064"/>
                </a:lnTo>
                <a:lnTo>
                  <a:pt x="1150604" y="109284"/>
                </a:lnTo>
                <a:lnTo>
                  <a:pt x="1165279" y="150344"/>
                </a:lnTo>
                <a:lnTo>
                  <a:pt x="1170432" y="195072"/>
                </a:lnTo>
                <a:lnTo>
                  <a:pt x="1170432" y="2132063"/>
                </a:lnTo>
                <a:lnTo>
                  <a:pt x="1165279" y="2176795"/>
                </a:lnTo>
                <a:lnTo>
                  <a:pt x="1150604" y="2217858"/>
                </a:lnTo>
                <a:lnTo>
                  <a:pt x="1127576" y="2254080"/>
                </a:lnTo>
                <a:lnTo>
                  <a:pt x="1097367" y="2284291"/>
                </a:lnTo>
                <a:lnTo>
                  <a:pt x="1061147" y="2307320"/>
                </a:lnTo>
                <a:lnTo>
                  <a:pt x="1020087" y="2321995"/>
                </a:lnTo>
                <a:lnTo>
                  <a:pt x="975360" y="2327148"/>
                </a:lnTo>
                <a:lnTo>
                  <a:pt x="195072" y="2327148"/>
                </a:lnTo>
                <a:lnTo>
                  <a:pt x="150344" y="2321995"/>
                </a:lnTo>
                <a:lnTo>
                  <a:pt x="109284" y="2307320"/>
                </a:lnTo>
                <a:lnTo>
                  <a:pt x="73064" y="2284291"/>
                </a:lnTo>
                <a:lnTo>
                  <a:pt x="42855" y="2254080"/>
                </a:lnTo>
                <a:lnTo>
                  <a:pt x="19827" y="2217858"/>
                </a:lnTo>
                <a:lnTo>
                  <a:pt x="5152" y="2176795"/>
                </a:lnTo>
                <a:lnTo>
                  <a:pt x="0" y="2132063"/>
                </a:lnTo>
                <a:lnTo>
                  <a:pt x="0" y="195072"/>
                </a:lnTo>
                <a:close/>
              </a:path>
            </a:pathLst>
          </a:custGeom>
          <a:solidFill>
            <a:srgbClr val="4472C4"/>
          </a:solidFill>
          <a:ln w="13715">
            <a:solidFill>
              <a:srgbClr val="4472C4"/>
            </a:solidFill>
          </a:ln>
        </p:spPr>
        <p:txBody>
          <a:bodyPr wrap="square" lIns="0" tIns="0" rIns="0" bIns="0" rtlCol="0"/>
          <a:lstStyle/>
          <a:p>
            <a:endParaRPr dirty="0">
              <a:solidFill>
                <a:prstClr val="black"/>
              </a:solidFill>
              <a:latin typeface="Calibri"/>
            </a:endParaRPr>
          </a:p>
        </p:txBody>
      </p:sp>
      <p:sp>
        <p:nvSpPr>
          <p:cNvPr id="19" name="object 19"/>
          <p:cNvSpPr txBox="1"/>
          <p:nvPr/>
        </p:nvSpPr>
        <p:spPr>
          <a:xfrm>
            <a:off x="8162685" y="3474499"/>
            <a:ext cx="796925" cy="775335"/>
          </a:xfrm>
          <a:prstGeom prst="rect">
            <a:avLst/>
          </a:prstGeom>
          <a:solidFill>
            <a:srgbClr val="4472C4"/>
          </a:solidFill>
          <a:ln>
            <a:solidFill>
              <a:srgbClr val="4472C4"/>
            </a:solidFill>
          </a:ln>
        </p:spPr>
        <p:txBody>
          <a:bodyPr vert="horz" wrap="square" lIns="0" tIns="50800" rIns="0" bIns="0" rtlCol="0">
            <a:spAutoFit/>
          </a:bodyPr>
          <a:lstStyle/>
          <a:p>
            <a:pPr marL="12700" marR="5080" indent="-4445" algn="ctr">
              <a:lnSpc>
                <a:spcPts val="1870"/>
              </a:lnSpc>
              <a:spcBef>
                <a:spcPts val="400"/>
              </a:spcBef>
            </a:pPr>
            <a:r>
              <a:rPr b="1" spc="-15" dirty="0">
                <a:solidFill>
                  <a:srgbClr val="FFFFFF"/>
                </a:solidFill>
                <a:latin typeface="Arial"/>
                <a:cs typeface="Arial"/>
              </a:rPr>
              <a:t>Save  and  S</a:t>
            </a:r>
            <a:r>
              <a:rPr b="1" spc="-20" dirty="0">
                <a:solidFill>
                  <a:srgbClr val="FFFFFF"/>
                </a:solidFill>
                <a:latin typeface="Arial"/>
                <a:cs typeface="Arial"/>
              </a:rPr>
              <a:t>u</a:t>
            </a:r>
            <a:r>
              <a:rPr b="1" spc="15" dirty="0">
                <a:solidFill>
                  <a:srgbClr val="FFFFFF"/>
                </a:solidFill>
                <a:latin typeface="Arial"/>
                <a:cs typeface="Arial"/>
              </a:rPr>
              <a:t>b</a:t>
            </a:r>
            <a:r>
              <a:rPr b="1" spc="-25" dirty="0">
                <a:solidFill>
                  <a:srgbClr val="FFFFFF"/>
                </a:solidFill>
                <a:latin typeface="Arial"/>
                <a:cs typeface="Arial"/>
              </a:rPr>
              <a:t>m</a:t>
            </a:r>
            <a:r>
              <a:rPr b="1" dirty="0">
                <a:solidFill>
                  <a:srgbClr val="FFFFFF"/>
                </a:solidFill>
                <a:latin typeface="Arial"/>
                <a:cs typeface="Arial"/>
              </a:rPr>
              <a:t>it</a:t>
            </a:r>
            <a:endParaRPr dirty="0">
              <a:solidFill>
                <a:prstClr val="black"/>
              </a:solidFill>
              <a:latin typeface="Arial"/>
              <a:cs typeface="Arial"/>
            </a:endParaRPr>
          </a:p>
        </p:txBody>
      </p:sp>
      <p:sp>
        <p:nvSpPr>
          <p:cNvPr id="20" name="object 20"/>
          <p:cNvSpPr/>
          <p:nvPr/>
        </p:nvSpPr>
        <p:spPr>
          <a:xfrm>
            <a:off x="9192596" y="2721204"/>
            <a:ext cx="1170940" cy="2327275"/>
          </a:xfrm>
          <a:custGeom>
            <a:avLst/>
            <a:gdLst/>
            <a:ahLst/>
            <a:cxnLst/>
            <a:rect l="l" t="t" r="r" b="b"/>
            <a:pathLst>
              <a:path w="1170940" h="2327275">
                <a:moveTo>
                  <a:pt x="975360" y="0"/>
                </a:moveTo>
                <a:lnTo>
                  <a:pt x="195072" y="0"/>
                </a:lnTo>
                <a:lnTo>
                  <a:pt x="150344" y="5152"/>
                </a:lnTo>
                <a:lnTo>
                  <a:pt x="109284" y="19827"/>
                </a:lnTo>
                <a:lnTo>
                  <a:pt x="73064" y="42855"/>
                </a:lnTo>
                <a:lnTo>
                  <a:pt x="42855" y="73064"/>
                </a:lnTo>
                <a:lnTo>
                  <a:pt x="19827" y="109284"/>
                </a:lnTo>
                <a:lnTo>
                  <a:pt x="5152" y="150344"/>
                </a:lnTo>
                <a:lnTo>
                  <a:pt x="0" y="195072"/>
                </a:lnTo>
                <a:lnTo>
                  <a:pt x="0" y="2132063"/>
                </a:lnTo>
                <a:lnTo>
                  <a:pt x="5152" y="2176795"/>
                </a:lnTo>
                <a:lnTo>
                  <a:pt x="19827" y="2217858"/>
                </a:lnTo>
                <a:lnTo>
                  <a:pt x="42855" y="2254080"/>
                </a:lnTo>
                <a:lnTo>
                  <a:pt x="73064" y="2284291"/>
                </a:lnTo>
                <a:lnTo>
                  <a:pt x="109284" y="2307320"/>
                </a:lnTo>
                <a:lnTo>
                  <a:pt x="150344" y="2321995"/>
                </a:lnTo>
                <a:lnTo>
                  <a:pt x="195072" y="2327148"/>
                </a:lnTo>
                <a:lnTo>
                  <a:pt x="975360" y="2327148"/>
                </a:lnTo>
                <a:lnTo>
                  <a:pt x="1020087" y="2321995"/>
                </a:lnTo>
                <a:lnTo>
                  <a:pt x="1061147" y="2307320"/>
                </a:lnTo>
                <a:lnTo>
                  <a:pt x="1097367" y="2284291"/>
                </a:lnTo>
                <a:lnTo>
                  <a:pt x="1127576" y="2254080"/>
                </a:lnTo>
                <a:lnTo>
                  <a:pt x="1150604" y="2217858"/>
                </a:lnTo>
                <a:lnTo>
                  <a:pt x="1165279" y="2176795"/>
                </a:lnTo>
                <a:lnTo>
                  <a:pt x="1170432" y="2132063"/>
                </a:lnTo>
                <a:lnTo>
                  <a:pt x="1170432" y="195072"/>
                </a:lnTo>
                <a:lnTo>
                  <a:pt x="1165279" y="150344"/>
                </a:lnTo>
                <a:lnTo>
                  <a:pt x="1150604" y="109284"/>
                </a:lnTo>
                <a:lnTo>
                  <a:pt x="1127576" y="73064"/>
                </a:lnTo>
                <a:lnTo>
                  <a:pt x="1097367" y="42855"/>
                </a:lnTo>
                <a:lnTo>
                  <a:pt x="1061147" y="19827"/>
                </a:lnTo>
                <a:lnTo>
                  <a:pt x="1020087" y="5152"/>
                </a:lnTo>
                <a:lnTo>
                  <a:pt x="975360" y="0"/>
                </a:lnTo>
                <a:close/>
              </a:path>
            </a:pathLst>
          </a:custGeom>
          <a:solidFill>
            <a:srgbClr val="4472C4"/>
          </a:solidFill>
          <a:ln>
            <a:solidFill>
              <a:srgbClr val="4472C4"/>
            </a:solidFill>
          </a:ln>
        </p:spPr>
        <p:txBody>
          <a:bodyPr wrap="square" lIns="0" tIns="0" rIns="0" bIns="0" rtlCol="0"/>
          <a:lstStyle/>
          <a:p>
            <a:endParaRPr dirty="0">
              <a:solidFill>
                <a:prstClr val="black"/>
              </a:solidFill>
              <a:latin typeface="Calibri"/>
            </a:endParaRPr>
          </a:p>
        </p:txBody>
      </p:sp>
      <p:sp>
        <p:nvSpPr>
          <p:cNvPr id="21" name="object 21"/>
          <p:cNvSpPr/>
          <p:nvPr/>
        </p:nvSpPr>
        <p:spPr>
          <a:xfrm>
            <a:off x="9192596" y="2721204"/>
            <a:ext cx="1170940" cy="2327275"/>
          </a:xfrm>
          <a:custGeom>
            <a:avLst/>
            <a:gdLst/>
            <a:ahLst/>
            <a:cxnLst/>
            <a:rect l="l" t="t" r="r" b="b"/>
            <a:pathLst>
              <a:path w="1170940" h="2327275">
                <a:moveTo>
                  <a:pt x="0" y="195072"/>
                </a:moveTo>
                <a:lnTo>
                  <a:pt x="5152" y="150344"/>
                </a:lnTo>
                <a:lnTo>
                  <a:pt x="19827" y="109284"/>
                </a:lnTo>
                <a:lnTo>
                  <a:pt x="42855" y="73064"/>
                </a:lnTo>
                <a:lnTo>
                  <a:pt x="73064" y="42855"/>
                </a:lnTo>
                <a:lnTo>
                  <a:pt x="109284" y="19827"/>
                </a:lnTo>
                <a:lnTo>
                  <a:pt x="150344" y="5152"/>
                </a:lnTo>
                <a:lnTo>
                  <a:pt x="195072" y="0"/>
                </a:lnTo>
                <a:lnTo>
                  <a:pt x="975360" y="0"/>
                </a:lnTo>
                <a:lnTo>
                  <a:pt x="1020087" y="5152"/>
                </a:lnTo>
                <a:lnTo>
                  <a:pt x="1061147" y="19827"/>
                </a:lnTo>
                <a:lnTo>
                  <a:pt x="1097367" y="42855"/>
                </a:lnTo>
                <a:lnTo>
                  <a:pt x="1127576" y="73064"/>
                </a:lnTo>
                <a:lnTo>
                  <a:pt x="1150604" y="109284"/>
                </a:lnTo>
                <a:lnTo>
                  <a:pt x="1165279" y="150344"/>
                </a:lnTo>
                <a:lnTo>
                  <a:pt x="1170432" y="195072"/>
                </a:lnTo>
                <a:lnTo>
                  <a:pt x="1170432" y="2132063"/>
                </a:lnTo>
                <a:lnTo>
                  <a:pt x="1165279" y="2176795"/>
                </a:lnTo>
                <a:lnTo>
                  <a:pt x="1150604" y="2217858"/>
                </a:lnTo>
                <a:lnTo>
                  <a:pt x="1127576" y="2254080"/>
                </a:lnTo>
                <a:lnTo>
                  <a:pt x="1097367" y="2284291"/>
                </a:lnTo>
                <a:lnTo>
                  <a:pt x="1061147" y="2307320"/>
                </a:lnTo>
                <a:lnTo>
                  <a:pt x="1020087" y="2321995"/>
                </a:lnTo>
                <a:lnTo>
                  <a:pt x="975360" y="2327148"/>
                </a:lnTo>
                <a:lnTo>
                  <a:pt x="195072" y="2327148"/>
                </a:lnTo>
                <a:lnTo>
                  <a:pt x="150344" y="2321995"/>
                </a:lnTo>
                <a:lnTo>
                  <a:pt x="109284" y="2307320"/>
                </a:lnTo>
                <a:lnTo>
                  <a:pt x="73064" y="2284291"/>
                </a:lnTo>
                <a:lnTo>
                  <a:pt x="42855" y="2254080"/>
                </a:lnTo>
                <a:lnTo>
                  <a:pt x="19827" y="2217858"/>
                </a:lnTo>
                <a:lnTo>
                  <a:pt x="5152" y="2176795"/>
                </a:lnTo>
                <a:lnTo>
                  <a:pt x="0" y="2132063"/>
                </a:lnTo>
                <a:lnTo>
                  <a:pt x="0" y="195072"/>
                </a:lnTo>
                <a:close/>
              </a:path>
            </a:pathLst>
          </a:custGeom>
          <a:solidFill>
            <a:srgbClr val="4472C4"/>
          </a:solidFill>
          <a:ln w="13715">
            <a:solidFill>
              <a:srgbClr val="4472C4"/>
            </a:solidFill>
          </a:ln>
        </p:spPr>
        <p:txBody>
          <a:bodyPr wrap="square" lIns="0" tIns="0" rIns="0" bIns="0" rtlCol="0"/>
          <a:lstStyle/>
          <a:p>
            <a:endParaRPr dirty="0">
              <a:solidFill>
                <a:prstClr val="black"/>
              </a:solidFill>
              <a:latin typeface="Calibri"/>
            </a:endParaRPr>
          </a:p>
        </p:txBody>
      </p:sp>
      <p:sp>
        <p:nvSpPr>
          <p:cNvPr id="22" name="object 22"/>
          <p:cNvSpPr txBox="1"/>
          <p:nvPr/>
        </p:nvSpPr>
        <p:spPr>
          <a:xfrm>
            <a:off x="9310199" y="3582334"/>
            <a:ext cx="925830" cy="527709"/>
          </a:xfrm>
          <a:prstGeom prst="rect">
            <a:avLst/>
          </a:prstGeom>
          <a:solidFill>
            <a:srgbClr val="4472C4"/>
          </a:solidFill>
          <a:ln>
            <a:solidFill>
              <a:srgbClr val="4472C4"/>
            </a:solidFill>
          </a:ln>
        </p:spPr>
        <p:txBody>
          <a:bodyPr vert="horz" wrap="square" lIns="0" tIns="50800" rIns="0" bIns="0" rtlCol="0">
            <a:spAutoFit/>
          </a:bodyPr>
          <a:lstStyle/>
          <a:p>
            <a:pPr marL="12700" marR="5080" indent="-5080" algn="ctr">
              <a:lnSpc>
                <a:spcPct val="86100"/>
              </a:lnSpc>
              <a:spcBef>
                <a:spcPts val="400"/>
              </a:spcBef>
            </a:pPr>
            <a:r>
              <a:rPr spc="5" dirty="0">
                <a:solidFill>
                  <a:srgbClr val="FFFFFF"/>
                </a:solidFill>
                <a:latin typeface="Arial"/>
                <a:cs typeface="Arial"/>
              </a:rPr>
              <a:t>Initiate  final</a:t>
            </a:r>
            <a:r>
              <a:rPr spc="-120" dirty="0">
                <a:solidFill>
                  <a:srgbClr val="FFFFFF"/>
                </a:solidFill>
                <a:latin typeface="Arial"/>
                <a:cs typeface="Arial"/>
              </a:rPr>
              <a:t> </a:t>
            </a:r>
            <a:r>
              <a:rPr spc="-35" dirty="0" smtClean="0">
                <a:solidFill>
                  <a:srgbClr val="FFFFFF"/>
                </a:solidFill>
                <a:latin typeface="Arial"/>
                <a:cs typeface="Arial"/>
              </a:rPr>
              <a:t>pay</a:t>
            </a:r>
            <a:endParaRPr dirty="0">
              <a:solidFill>
                <a:prstClr val="black"/>
              </a:solidFill>
              <a:latin typeface="Arial"/>
              <a:cs typeface="Arial"/>
            </a:endParaRPr>
          </a:p>
        </p:txBody>
      </p:sp>
      <p:sp>
        <p:nvSpPr>
          <p:cNvPr id="24" name="object 15"/>
          <p:cNvSpPr txBox="1"/>
          <p:nvPr/>
        </p:nvSpPr>
        <p:spPr>
          <a:xfrm>
            <a:off x="451371" y="980060"/>
            <a:ext cx="4759726" cy="1277914"/>
          </a:xfrm>
          <a:prstGeom prst="rect">
            <a:avLst/>
          </a:prstGeom>
          <a:solidFill>
            <a:schemeClr val="accent1">
              <a:lumMod val="20000"/>
              <a:lumOff val="80000"/>
            </a:schemeClr>
          </a:solidFill>
          <a:ln>
            <a:solidFill>
              <a:schemeClr val="tx1"/>
            </a:solidFill>
          </a:ln>
        </p:spPr>
        <p:txBody>
          <a:bodyPr vert="horz" wrap="square" lIns="0" tIns="46355" rIns="0" bIns="0" rtlCol="0">
            <a:spAutoFit/>
          </a:bodyPr>
          <a:lstStyle/>
          <a:p>
            <a:pPr marL="95885" algn="ctr">
              <a:lnSpc>
                <a:spcPct val="150000"/>
              </a:lnSpc>
              <a:spcBef>
                <a:spcPts val="365"/>
              </a:spcBef>
            </a:pPr>
            <a:r>
              <a:rPr sz="1600" b="1" spc="-5" dirty="0" smtClean="0">
                <a:latin typeface="Arial"/>
                <a:cs typeface="Arial"/>
              </a:rPr>
              <a:t>Important</a:t>
            </a:r>
            <a:r>
              <a:rPr lang="en-US" sz="1600" b="1" spc="-5" dirty="0" smtClean="0">
                <a:latin typeface="Arial"/>
                <a:cs typeface="Arial"/>
              </a:rPr>
              <a:t>:</a:t>
            </a:r>
          </a:p>
          <a:p>
            <a:pPr marL="117475"/>
            <a:r>
              <a:rPr lang="en-US" sz="1600" dirty="0" smtClean="0">
                <a:latin typeface="Arial"/>
                <a:cs typeface="Arial"/>
              </a:rPr>
              <a:t>When reviewing the Person Org Summary Page, look for other jobs the employee may have.       This will help to coordinate with other Depts./Orgs.</a:t>
            </a:r>
          </a:p>
          <a:p>
            <a:pPr marL="320040"/>
            <a:r>
              <a:rPr lang="en-US" sz="800" dirty="0" smtClean="0">
                <a:latin typeface="Arial"/>
                <a:cs typeface="Arial"/>
              </a:rPr>
              <a:t> </a:t>
            </a:r>
            <a:endParaRPr sz="800" dirty="0">
              <a:latin typeface="Arial"/>
              <a:cs typeface="Arial"/>
            </a:endParaRPr>
          </a:p>
        </p:txBody>
      </p:sp>
      <p:cxnSp>
        <p:nvCxnSpPr>
          <p:cNvPr id="25" name="Straight Arrow Connector 24"/>
          <p:cNvCxnSpPr/>
          <p:nvPr/>
        </p:nvCxnSpPr>
        <p:spPr>
          <a:xfrm>
            <a:off x="1219200" y="2257974"/>
            <a:ext cx="519448" cy="5195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0296036" y="2010101"/>
            <a:ext cx="745591" cy="7111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object 15"/>
          <p:cNvSpPr txBox="1"/>
          <p:nvPr/>
        </p:nvSpPr>
        <p:spPr>
          <a:xfrm>
            <a:off x="8485238" y="978408"/>
            <a:ext cx="3417892" cy="1031693"/>
          </a:xfrm>
          <a:prstGeom prst="rect">
            <a:avLst/>
          </a:prstGeom>
          <a:solidFill>
            <a:schemeClr val="accent1">
              <a:lumMod val="20000"/>
              <a:lumOff val="80000"/>
            </a:schemeClr>
          </a:solidFill>
          <a:ln>
            <a:solidFill>
              <a:schemeClr val="tx1"/>
            </a:solidFill>
          </a:ln>
        </p:spPr>
        <p:txBody>
          <a:bodyPr vert="horz" wrap="square" lIns="0" tIns="46355" rIns="0" bIns="0" rtlCol="0">
            <a:spAutoFit/>
          </a:bodyPr>
          <a:lstStyle/>
          <a:p>
            <a:pPr marL="95885" algn="ctr">
              <a:lnSpc>
                <a:spcPct val="150000"/>
              </a:lnSpc>
              <a:spcBef>
                <a:spcPts val="365"/>
              </a:spcBef>
            </a:pPr>
            <a:r>
              <a:rPr sz="1600" b="1" spc="-5" dirty="0" smtClean="0">
                <a:latin typeface="Arial"/>
                <a:cs typeface="Arial"/>
              </a:rPr>
              <a:t>Important</a:t>
            </a:r>
            <a:r>
              <a:rPr lang="en-US" sz="1600" b="1" spc="-5" dirty="0" smtClean="0">
                <a:latin typeface="Arial"/>
                <a:cs typeface="Arial"/>
              </a:rPr>
              <a:t>:</a:t>
            </a:r>
          </a:p>
          <a:p>
            <a:pPr marL="117475"/>
            <a:r>
              <a:rPr lang="en-US" sz="1600" dirty="0" smtClean="0">
                <a:latin typeface="Arial"/>
                <a:cs typeface="Arial"/>
              </a:rPr>
              <a:t>The SSC will initiate final pay on all Termination transactions.</a:t>
            </a:r>
          </a:p>
          <a:p>
            <a:pPr marL="320040"/>
            <a:r>
              <a:rPr lang="en-US" sz="800" dirty="0" smtClean="0">
                <a:latin typeface="Arial"/>
                <a:cs typeface="Arial"/>
              </a:rPr>
              <a:t> </a:t>
            </a:r>
            <a:endParaRPr sz="800" dirty="0">
              <a:latin typeface="Arial"/>
              <a:cs typeface="Arial"/>
            </a:endParaRPr>
          </a:p>
        </p:txBody>
      </p:sp>
    </p:spTree>
    <p:extLst>
      <p:ext uri="{BB962C8B-B14F-4D97-AF65-F5344CB8AC3E}">
        <p14:creationId xmlns:p14="http://schemas.microsoft.com/office/powerpoint/2010/main" val="70785123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hape 174"/>
          <p:cNvSpPr txBox="1"/>
          <p:nvPr/>
        </p:nvSpPr>
        <p:spPr>
          <a:xfrm>
            <a:off x="1883486" y="1152144"/>
            <a:ext cx="8425028" cy="4087368"/>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Retirement</a:t>
            </a:r>
            <a:r>
              <a:rPr kumimoji="0" lang="en-US" sz="7200" b="1" i="0" u="none" strike="noStrike" kern="1200" cap="none" spc="0" normalizeH="0" noProof="0" dirty="0" smtClean="0">
                <a:ln>
                  <a:noFill/>
                </a:ln>
                <a:solidFill>
                  <a:srgbClr val="F1AB00"/>
                </a:solidFill>
                <a:effectLst/>
                <a:uLnTx/>
                <a:uFillTx/>
                <a:latin typeface="Arial"/>
                <a:ea typeface="+mn-ea"/>
                <a:cs typeface="+mn-cs"/>
              </a:rPr>
              <a:t> </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Process Overview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28232694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9042400" cy="685800"/>
          </a:xfrm>
        </p:spPr>
        <p:txBody>
          <a:bodyPr/>
          <a:lstStyle/>
          <a:p>
            <a:r>
              <a:rPr lang="en-US" dirty="0" smtClean="0">
                <a:solidFill>
                  <a:schemeClr val="accent5"/>
                </a:solidFill>
              </a:rPr>
              <a:t>RETIREMENT – OVERVIEW</a:t>
            </a:r>
            <a:endParaRPr lang="en-US" dirty="0">
              <a:solidFill>
                <a:schemeClr val="accent5"/>
              </a:solidFill>
            </a:endParaRPr>
          </a:p>
        </p:txBody>
      </p:sp>
      <p:sp>
        <p:nvSpPr>
          <p:cNvPr id="4" name="object 12"/>
          <p:cNvSpPr txBox="1"/>
          <p:nvPr/>
        </p:nvSpPr>
        <p:spPr>
          <a:xfrm>
            <a:off x="1408925" y="1352550"/>
            <a:ext cx="3949065" cy="4314000"/>
          </a:xfrm>
          <a:prstGeom prst="rect">
            <a:avLst/>
          </a:prstGeom>
        </p:spPr>
        <p:txBody>
          <a:bodyPr vert="horz" wrap="square" lIns="0" tIns="55879" rIns="0" bIns="0" rtlCol="0">
            <a:spAutoFit/>
          </a:bodyPr>
          <a:lstStyle/>
          <a:p>
            <a:pPr marL="225425" marR="36830" indent="-212725">
              <a:lnSpc>
                <a:spcPts val="2590"/>
              </a:lnSpc>
              <a:spcBef>
                <a:spcPts val="439"/>
              </a:spcBef>
              <a:buFont typeface="Arial" panose="020B0604020202020204" pitchFamily="34" charset="0"/>
              <a:buChar char="•"/>
              <a:tabLst>
                <a:tab pos="241300" algn="l"/>
              </a:tabLst>
              <a:defRPr/>
            </a:pPr>
            <a:r>
              <a:rPr sz="2400" spc="5" dirty="0">
                <a:latin typeface="Arial"/>
                <a:cs typeface="Arial"/>
              </a:rPr>
              <a:t>Initiate a </a:t>
            </a:r>
            <a:r>
              <a:rPr sz="2400" dirty="0">
                <a:latin typeface="Arial"/>
                <a:cs typeface="Arial"/>
              </a:rPr>
              <a:t>retirement  </a:t>
            </a:r>
            <a:r>
              <a:rPr sz="2400" spc="5" dirty="0">
                <a:latin typeface="Arial"/>
                <a:cs typeface="Arial"/>
              </a:rPr>
              <a:t>template </a:t>
            </a:r>
            <a:r>
              <a:rPr sz="2400" spc="-15" dirty="0">
                <a:latin typeface="Arial"/>
                <a:cs typeface="Arial"/>
              </a:rPr>
              <a:t>when </a:t>
            </a:r>
            <a:r>
              <a:rPr sz="2400" spc="-5" dirty="0">
                <a:latin typeface="Arial"/>
                <a:cs typeface="Arial"/>
              </a:rPr>
              <a:t>an  </a:t>
            </a:r>
            <a:r>
              <a:rPr sz="2400" dirty="0">
                <a:latin typeface="Arial"/>
                <a:cs typeface="Arial"/>
              </a:rPr>
              <a:t>employee decides </a:t>
            </a:r>
            <a:r>
              <a:rPr sz="2400" spc="10" dirty="0">
                <a:latin typeface="Arial"/>
                <a:cs typeface="Arial"/>
              </a:rPr>
              <a:t>to</a:t>
            </a:r>
            <a:r>
              <a:rPr sz="2400" spc="-105" dirty="0">
                <a:latin typeface="Arial"/>
                <a:cs typeface="Arial"/>
              </a:rPr>
              <a:t> </a:t>
            </a:r>
            <a:r>
              <a:rPr sz="2400" spc="-5" dirty="0">
                <a:latin typeface="Arial"/>
                <a:cs typeface="Arial"/>
              </a:rPr>
              <a:t>retire.</a:t>
            </a:r>
            <a:endParaRPr sz="2400" dirty="0">
              <a:latin typeface="Arial"/>
              <a:cs typeface="Arial"/>
            </a:endParaRPr>
          </a:p>
          <a:p>
            <a:pPr marL="225425" marR="445134" indent="-212725">
              <a:lnSpc>
                <a:spcPts val="2590"/>
              </a:lnSpc>
              <a:spcBef>
                <a:spcPts val="1010"/>
              </a:spcBef>
              <a:buFont typeface="Arial" panose="020B0604020202020204" pitchFamily="34" charset="0"/>
              <a:buChar char="•"/>
              <a:tabLst>
                <a:tab pos="241300" algn="l"/>
              </a:tabLst>
              <a:defRPr/>
            </a:pPr>
            <a:r>
              <a:rPr sz="2400" spc="-5" dirty="0">
                <a:latin typeface="Arial"/>
                <a:cs typeface="Arial"/>
              </a:rPr>
              <a:t>There </a:t>
            </a:r>
            <a:r>
              <a:rPr sz="2400" dirty="0">
                <a:latin typeface="Arial"/>
                <a:cs typeface="Arial"/>
              </a:rPr>
              <a:t>is </a:t>
            </a:r>
            <a:r>
              <a:rPr sz="2400" spc="-5" dirty="0">
                <a:latin typeface="Arial"/>
                <a:cs typeface="Arial"/>
              </a:rPr>
              <a:t>one </a:t>
            </a:r>
            <a:r>
              <a:rPr sz="2400" dirty="0">
                <a:latin typeface="Arial"/>
                <a:cs typeface="Arial"/>
              </a:rPr>
              <a:t>retirement  </a:t>
            </a:r>
            <a:r>
              <a:rPr sz="2400" spc="5" dirty="0">
                <a:latin typeface="Arial"/>
                <a:cs typeface="Arial"/>
              </a:rPr>
              <a:t>template </a:t>
            </a:r>
            <a:r>
              <a:rPr sz="2400" dirty="0">
                <a:latin typeface="Arial"/>
                <a:cs typeface="Arial"/>
              </a:rPr>
              <a:t>that is </a:t>
            </a:r>
            <a:r>
              <a:rPr sz="2400" spc="5" dirty="0">
                <a:latin typeface="Arial"/>
                <a:cs typeface="Arial"/>
              </a:rPr>
              <a:t>used</a:t>
            </a:r>
            <a:r>
              <a:rPr sz="2400" spc="-195" dirty="0">
                <a:latin typeface="Arial"/>
                <a:cs typeface="Arial"/>
              </a:rPr>
              <a:t> </a:t>
            </a:r>
            <a:r>
              <a:rPr sz="2400" dirty="0">
                <a:latin typeface="Arial"/>
                <a:cs typeface="Arial"/>
              </a:rPr>
              <a:t>for  both </a:t>
            </a:r>
            <a:r>
              <a:rPr sz="2400" spc="5" dirty="0">
                <a:latin typeface="Arial"/>
                <a:cs typeface="Arial"/>
              </a:rPr>
              <a:t>academic </a:t>
            </a:r>
            <a:r>
              <a:rPr sz="2400" spc="-5" dirty="0">
                <a:latin typeface="Arial"/>
                <a:cs typeface="Arial"/>
              </a:rPr>
              <a:t>and </a:t>
            </a:r>
            <a:r>
              <a:rPr sz="2400" dirty="0">
                <a:latin typeface="Arial"/>
                <a:cs typeface="Arial"/>
              </a:rPr>
              <a:t>staff  employees.</a:t>
            </a:r>
          </a:p>
          <a:p>
            <a:pPr marL="225425" marR="5080" indent="-212725">
              <a:lnSpc>
                <a:spcPts val="2590"/>
              </a:lnSpc>
              <a:spcBef>
                <a:spcPts val="985"/>
              </a:spcBef>
              <a:buFont typeface="Arial" panose="020B0604020202020204" pitchFamily="34" charset="0"/>
              <a:buChar char="•"/>
              <a:tabLst>
                <a:tab pos="241300" algn="l"/>
              </a:tabLst>
              <a:defRPr/>
            </a:pPr>
            <a:r>
              <a:rPr sz="2400" spc="25" dirty="0">
                <a:latin typeface="Arial"/>
                <a:cs typeface="Arial"/>
              </a:rPr>
              <a:t>When </a:t>
            </a:r>
            <a:r>
              <a:rPr sz="2400" dirty="0">
                <a:latin typeface="Arial"/>
                <a:cs typeface="Arial"/>
              </a:rPr>
              <a:t>UCPC </a:t>
            </a:r>
            <a:r>
              <a:rPr sz="2400" spc="-10" dirty="0">
                <a:latin typeface="Arial"/>
                <a:cs typeface="Arial"/>
              </a:rPr>
              <a:t>WFA  </a:t>
            </a:r>
            <a:r>
              <a:rPr sz="2400" dirty="0">
                <a:latin typeface="Arial"/>
                <a:cs typeface="Arial"/>
              </a:rPr>
              <a:t>Production </a:t>
            </a:r>
            <a:r>
              <a:rPr sz="2400" spc="-5" dirty="0">
                <a:latin typeface="Arial"/>
                <a:cs typeface="Arial"/>
              </a:rPr>
              <a:t>receives </a:t>
            </a:r>
            <a:r>
              <a:rPr sz="2400" spc="5" dirty="0">
                <a:latin typeface="Arial"/>
                <a:cs typeface="Arial"/>
              </a:rPr>
              <a:t>a  </a:t>
            </a:r>
            <a:r>
              <a:rPr sz="2400" dirty="0">
                <a:latin typeface="Arial"/>
                <a:cs typeface="Arial"/>
              </a:rPr>
              <a:t>retirement transaction,</a:t>
            </a:r>
            <a:r>
              <a:rPr sz="2400" spc="-140" dirty="0">
                <a:latin typeface="Arial"/>
                <a:cs typeface="Arial"/>
              </a:rPr>
              <a:t> </a:t>
            </a:r>
            <a:r>
              <a:rPr sz="2400" dirty="0">
                <a:latin typeface="Arial"/>
                <a:cs typeface="Arial"/>
              </a:rPr>
              <a:t>they  </a:t>
            </a:r>
            <a:r>
              <a:rPr sz="2400" spc="-10" dirty="0">
                <a:latin typeface="Arial"/>
                <a:cs typeface="Arial"/>
              </a:rPr>
              <a:t>will </a:t>
            </a:r>
            <a:r>
              <a:rPr sz="2400" spc="-5" dirty="0">
                <a:latin typeface="Arial"/>
                <a:cs typeface="Arial"/>
              </a:rPr>
              <a:t>retire </a:t>
            </a:r>
            <a:r>
              <a:rPr sz="2400" spc="5" dirty="0">
                <a:latin typeface="Arial"/>
                <a:cs typeface="Arial"/>
              </a:rPr>
              <a:t>the </a:t>
            </a:r>
            <a:r>
              <a:rPr sz="2400" dirty="0">
                <a:latin typeface="Arial"/>
                <a:cs typeface="Arial"/>
              </a:rPr>
              <a:t>employee  from </a:t>
            </a:r>
            <a:r>
              <a:rPr lang="en-US" sz="2400" b="1" dirty="0" smtClean="0">
                <a:latin typeface="Arial"/>
                <a:cs typeface="Arial"/>
              </a:rPr>
              <a:t>ALL</a:t>
            </a:r>
            <a:r>
              <a:rPr sz="2400" dirty="0" smtClean="0">
                <a:latin typeface="Arial"/>
                <a:cs typeface="Arial"/>
              </a:rPr>
              <a:t> </a:t>
            </a:r>
            <a:r>
              <a:rPr sz="2400" dirty="0">
                <a:latin typeface="Arial"/>
                <a:cs typeface="Arial"/>
              </a:rPr>
              <a:t>UC</a:t>
            </a:r>
            <a:r>
              <a:rPr sz="2400" spc="-45" dirty="0">
                <a:latin typeface="Arial"/>
                <a:cs typeface="Arial"/>
              </a:rPr>
              <a:t> </a:t>
            </a:r>
            <a:r>
              <a:rPr sz="2400" dirty="0">
                <a:latin typeface="Arial"/>
                <a:cs typeface="Arial"/>
              </a:rPr>
              <a:t>jobs.</a:t>
            </a:r>
          </a:p>
        </p:txBody>
      </p:sp>
      <p:sp>
        <p:nvSpPr>
          <p:cNvPr id="5" name="object 3"/>
          <p:cNvSpPr/>
          <p:nvPr/>
        </p:nvSpPr>
        <p:spPr>
          <a:xfrm>
            <a:off x="6154937" y="1352555"/>
            <a:ext cx="4206240" cy="553085"/>
          </a:xfrm>
          <a:custGeom>
            <a:avLst/>
            <a:gdLst/>
            <a:ahLst/>
            <a:cxnLst/>
            <a:rect l="l" t="t" r="r" b="b"/>
            <a:pathLst>
              <a:path w="4206240" h="553085">
                <a:moveTo>
                  <a:pt x="0" y="0"/>
                </a:moveTo>
                <a:lnTo>
                  <a:pt x="4206240" y="0"/>
                </a:lnTo>
                <a:lnTo>
                  <a:pt x="4206240" y="552945"/>
                </a:lnTo>
                <a:lnTo>
                  <a:pt x="0" y="552945"/>
                </a:lnTo>
                <a:lnTo>
                  <a:pt x="0" y="0"/>
                </a:lnTo>
                <a:close/>
              </a:path>
            </a:pathLst>
          </a:custGeom>
          <a:solidFill>
            <a:srgbClr val="005581"/>
          </a:solidFill>
        </p:spPr>
        <p:txBody>
          <a:bodyPr wrap="square" lIns="0" tIns="0" rIns="0" bIns="0" rtlCol="0"/>
          <a:lstStyle/>
          <a:p>
            <a:pPr>
              <a:defRPr/>
            </a:pPr>
            <a:endParaRPr dirty="0">
              <a:solidFill>
                <a:prstClr val="black"/>
              </a:solidFill>
              <a:latin typeface="Calibri"/>
            </a:endParaRPr>
          </a:p>
        </p:txBody>
      </p:sp>
      <p:sp>
        <p:nvSpPr>
          <p:cNvPr id="6" name="object 4"/>
          <p:cNvSpPr/>
          <p:nvPr/>
        </p:nvSpPr>
        <p:spPr>
          <a:xfrm>
            <a:off x="6154937" y="1905500"/>
            <a:ext cx="4206240" cy="3986529"/>
          </a:xfrm>
          <a:custGeom>
            <a:avLst/>
            <a:gdLst/>
            <a:ahLst/>
            <a:cxnLst/>
            <a:rect l="l" t="t" r="r" b="b"/>
            <a:pathLst>
              <a:path w="4206240" h="3986529">
                <a:moveTo>
                  <a:pt x="0" y="0"/>
                </a:moveTo>
                <a:lnTo>
                  <a:pt x="4206240" y="0"/>
                </a:lnTo>
                <a:lnTo>
                  <a:pt x="4206240" y="3986377"/>
                </a:lnTo>
                <a:lnTo>
                  <a:pt x="0" y="3986377"/>
                </a:lnTo>
                <a:lnTo>
                  <a:pt x="0" y="0"/>
                </a:lnTo>
                <a:close/>
              </a:path>
            </a:pathLst>
          </a:custGeom>
          <a:solidFill>
            <a:srgbClr val="CBD1D8"/>
          </a:solidFill>
        </p:spPr>
        <p:txBody>
          <a:bodyPr wrap="square" lIns="0" tIns="0" rIns="0" bIns="0" rtlCol="0"/>
          <a:lstStyle/>
          <a:p>
            <a:pPr>
              <a:defRPr/>
            </a:pPr>
            <a:endParaRPr dirty="0">
              <a:solidFill>
                <a:prstClr val="black"/>
              </a:solidFill>
              <a:latin typeface="Calibri"/>
            </a:endParaRPr>
          </a:p>
        </p:txBody>
      </p:sp>
      <p:sp>
        <p:nvSpPr>
          <p:cNvPr id="7" name="object 5"/>
          <p:cNvSpPr/>
          <p:nvPr/>
        </p:nvSpPr>
        <p:spPr>
          <a:xfrm>
            <a:off x="6148582" y="1886443"/>
            <a:ext cx="4218940" cy="38100"/>
          </a:xfrm>
          <a:custGeom>
            <a:avLst/>
            <a:gdLst/>
            <a:ahLst/>
            <a:cxnLst/>
            <a:rect l="l" t="t" r="r" b="b"/>
            <a:pathLst>
              <a:path w="4218940" h="38100">
                <a:moveTo>
                  <a:pt x="0" y="38100"/>
                </a:moveTo>
                <a:lnTo>
                  <a:pt x="4218940" y="38100"/>
                </a:lnTo>
                <a:lnTo>
                  <a:pt x="4218940" y="0"/>
                </a:lnTo>
                <a:lnTo>
                  <a:pt x="0" y="0"/>
                </a:lnTo>
                <a:lnTo>
                  <a:pt x="0" y="38100"/>
                </a:lnTo>
                <a:close/>
              </a:path>
            </a:pathLst>
          </a:custGeom>
          <a:solidFill>
            <a:srgbClr val="FFFFFF"/>
          </a:solidFill>
        </p:spPr>
        <p:txBody>
          <a:bodyPr wrap="square" lIns="0" tIns="0" rIns="0" bIns="0" rtlCol="0"/>
          <a:lstStyle/>
          <a:p>
            <a:pPr>
              <a:defRPr/>
            </a:pPr>
            <a:endParaRPr dirty="0">
              <a:solidFill>
                <a:prstClr val="black"/>
              </a:solidFill>
              <a:latin typeface="Calibri"/>
            </a:endParaRPr>
          </a:p>
        </p:txBody>
      </p:sp>
      <p:sp>
        <p:nvSpPr>
          <p:cNvPr id="8" name="object 6"/>
          <p:cNvSpPr/>
          <p:nvPr/>
        </p:nvSpPr>
        <p:spPr>
          <a:xfrm>
            <a:off x="6154932" y="1346200"/>
            <a:ext cx="0" cy="4552315"/>
          </a:xfrm>
          <a:custGeom>
            <a:avLst/>
            <a:gdLst/>
            <a:ahLst/>
            <a:cxnLst/>
            <a:rect l="l" t="t" r="r" b="b"/>
            <a:pathLst>
              <a:path h="4552315">
                <a:moveTo>
                  <a:pt x="0" y="0"/>
                </a:moveTo>
                <a:lnTo>
                  <a:pt x="0" y="4552022"/>
                </a:lnTo>
              </a:path>
            </a:pathLst>
          </a:custGeom>
          <a:ln w="12700">
            <a:solidFill>
              <a:srgbClr val="FFFFFF"/>
            </a:solidFill>
          </a:ln>
        </p:spPr>
        <p:txBody>
          <a:bodyPr wrap="square" lIns="0" tIns="0" rIns="0" bIns="0" rtlCol="0"/>
          <a:lstStyle/>
          <a:p>
            <a:pPr>
              <a:defRPr/>
            </a:pPr>
            <a:endParaRPr dirty="0">
              <a:solidFill>
                <a:prstClr val="black"/>
              </a:solidFill>
              <a:latin typeface="Calibri"/>
            </a:endParaRPr>
          </a:p>
        </p:txBody>
      </p:sp>
      <p:sp>
        <p:nvSpPr>
          <p:cNvPr id="9" name="object 7"/>
          <p:cNvSpPr/>
          <p:nvPr/>
        </p:nvSpPr>
        <p:spPr>
          <a:xfrm>
            <a:off x="10361172" y="1346200"/>
            <a:ext cx="0" cy="4552315"/>
          </a:xfrm>
          <a:custGeom>
            <a:avLst/>
            <a:gdLst/>
            <a:ahLst/>
            <a:cxnLst/>
            <a:rect l="l" t="t" r="r" b="b"/>
            <a:pathLst>
              <a:path h="4552315">
                <a:moveTo>
                  <a:pt x="0" y="0"/>
                </a:moveTo>
                <a:lnTo>
                  <a:pt x="0" y="4552022"/>
                </a:lnTo>
              </a:path>
            </a:pathLst>
          </a:custGeom>
          <a:ln w="12700">
            <a:solidFill>
              <a:srgbClr val="FFFFFF"/>
            </a:solidFill>
          </a:ln>
        </p:spPr>
        <p:txBody>
          <a:bodyPr wrap="square" lIns="0" tIns="0" rIns="0" bIns="0" rtlCol="0"/>
          <a:lstStyle/>
          <a:p>
            <a:pPr>
              <a:defRPr/>
            </a:pPr>
            <a:endParaRPr dirty="0">
              <a:solidFill>
                <a:prstClr val="black"/>
              </a:solidFill>
              <a:latin typeface="Calibri"/>
            </a:endParaRPr>
          </a:p>
        </p:txBody>
      </p:sp>
      <p:sp>
        <p:nvSpPr>
          <p:cNvPr id="10" name="object 8"/>
          <p:cNvSpPr/>
          <p:nvPr/>
        </p:nvSpPr>
        <p:spPr>
          <a:xfrm>
            <a:off x="6148582" y="1352549"/>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pPr>
              <a:defRPr/>
            </a:pPr>
            <a:endParaRPr dirty="0">
              <a:solidFill>
                <a:prstClr val="black"/>
              </a:solidFill>
              <a:latin typeface="Calibri"/>
            </a:endParaRPr>
          </a:p>
        </p:txBody>
      </p:sp>
      <p:sp>
        <p:nvSpPr>
          <p:cNvPr id="11" name="object 9"/>
          <p:cNvSpPr/>
          <p:nvPr/>
        </p:nvSpPr>
        <p:spPr>
          <a:xfrm>
            <a:off x="6148582" y="5891874"/>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pPr>
              <a:defRPr/>
            </a:pPr>
            <a:endParaRPr dirty="0">
              <a:solidFill>
                <a:prstClr val="black"/>
              </a:solidFill>
              <a:latin typeface="Calibri"/>
            </a:endParaRPr>
          </a:p>
        </p:txBody>
      </p:sp>
      <p:sp>
        <p:nvSpPr>
          <p:cNvPr id="12" name="object 10"/>
          <p:cNvSpPr txBox="1"/>
          <p:nvPr/>
        </p:nvSpPr>
        <p:spPr>
          <a:xfrm>
            <a:off x="6171114" y="1408059"/>
            <a:ext cx="4193540" cy="401392"/>
          </a:xfrm>
          <a:prstGeom prst="rect">
            <a:avLst/>
          </a:prstGeom>
          <a:solidFill>
            <a:srgbClr val="005581"/>
          </a:solidFill>
        </p:spPr>
        <p:txBody>
          <a:bodyPr vert="horz" wrap="square" lIns="0" tIns="31750" rIns="0" bIns="0" rtlCol="0">
            <a:spAutoFit/>
          </a:bodyPr>
          <a:lstStyle/>
          <a:p>
            <a:pPr marL="647700">
              <a:spcBef>
                <a:spcPts val="250"/>
              </a:spcBef>
              <a:defRPr/>
            </a:pPr>
            <a:r>
              <a:rPr sz="2400" b="1" spc="-20" dirty="0">
                <a:solidFill>
                  <a:srgbClr val="FFFFFF"/>
                </a:solidFill>
                <a:latin typeface="Arial"/>
                <a:cs typeface="Arial"/>
              </a:rPr>
              <a:t>Available</a:t>
            </a:r>
            <a:r>
              <a:rPr sz="2400" b="1" spc="40" dirty="0">
                <a:solidFill>
                  <a:srgbClr val="FFFFFF"/>
                </a:solidFill>
                <a:latin typeface="Arial"/>
                <a:cs typeface="Arial"/>
              </a:rPr>
              <a:t> </a:t>
            </a:r>
            <a:r>
              <a:rPr sz="2400" b="1" spc="-25" dirty="0">
                <a:solidFill>
                  <a:srgbClr val="FFFFFF"/>
                </a:solidFill>
                <a:latin typeface="Arial"/>
                <a:cs typeface="Arial"/>
              </a:rPr>
              <a:t>Templates</a:t>
            </a:r>
            <a:endParaRPr sz="2400" dirty="0">
              <a:solidFill>
                <a:prstClr val="black"/>
              </a:solidFill>
              <a:latin typeface="Arial"/>
              <a:cs typeface="Arial"/>
            </a:endParaRPr>
          </a:p>
        </p:txBody>
      </p:sp>
      <p:sp>
        <p:nvSpPr>
          <p:cNvPr id="13" name="object 11"/>
          <p:cNvSpPr/>
          <p:nvPr/>
        </p:nvSpPr>
        <p:spPr>
          <a:xfrm>
            <a:off x="6307161" y="2028385"/>
            <a:ext cx="3922775" cy="3730751"/>
          </a:xfrm>
          <a:prstGeom prst="rect">
            <a:avLst/>
          </a:prstGeom>
          <a:blipFill>
            <a:blip r:embed="rId2" cstate="print"/>
            <a:stretch>
              <a:fillRect/>
            </a:stretch>
          </a:blipFill>
        </p:spPr>
        <p:txBody>
          <a:bodyPr wrap="square" lIns="0" tIns="0" rIns="0" bIns="0" rtlCol="0"/>
          <a:lstStyle/>
          <a:p>
            <a:pPr>
              <a:defRPr/>
            </a:pPr>
            <a:endParaRPr dirty="0">
              <a:solidFill>
                <a:prstClr val="black"/>
              </a:solidFill>
              <a:latin typeface="Calibri"/>
            </a:endParaRPr>
          </a:p>
        </p:txBody>
      </p:sp>
      <p:sp>
        <p:nvSpPr>
          <p:cNvPr id="14" name="object 14"/>
          <p:cNvSpPr/>
          <p:nvPr/>
        </p:nvSpPr>
        <p:spPr>
          <a:xfrm>
            <a:off x="6298015" y="5057440"/>
            <a:ext cx="3945890" cy="196850"/>
          </a:xfrm>
          <a:custGeom>
            <a:avLst/>
            <a:gdLst/>
            <a:ahLst/>
            <a:cxnLst/>
            <a:rect l="l" t="t" r="r" b="b"/>
            <a:pathLst>
              <a:path w="3945890" h="196850">
                <a:moveTo>
                  <a:pt x="0" y="0"/>
                </a:moveTo>
                <a:lnTo>
                  <a:pt x="3945636" y="0"/>
                </a:lnTo>
                <a:lnTo>
                  <a:pt x="3945636" y="196596"/>
                </a:lnTo>
                <a:lnTo>
                  <a:pt x="0" y="196596"/>
                </a:lnTo>
                <a:lnTo>
                  <a:pt x="0" y="0"/>
                </a:lnTo>
                <a:close/>
              </a:path>
            </a:pathLst>
          </a:custGeom>
          <a:ln w="18288">
            <a:solidFill>
              <a:srgbClr val="FF6E1B"/>
            </a:solidFill>
          </a:ln>
        </p:spPr>
        <p:txBody>
          <a:bodyPr wrap="square" lIns="0" tIns="0" rIns="0" bIns="0" rtlCol="0"/>
          <a:lstStyle/>
          <a:p>
            <a:pPr>
              <a:defRPr/>
            </a:pPr>
            <a:endParaRPr dirty="0">
              <a:solidFill>
                <a:prstClr val="black"/>
              </a:solidFill>
              <a:latin typeface="Calibri"/>
            </a:endParaRPr>
          </a:p>
        </p:txBody>
      </p:sp>
    </p:spTree>
    <p:extLst>
      <p:ext uri="{BB962C8B-B14F-4D97-AF65-F5344CB8AC3E}">
        <p14:creationId xmlns:p14="http://schemas.microsoft.com/office/powerpoint/2010/main" val="263680945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object 4"/>
          <p:cNvSpPr/>
          <p:nvPr/>
        </p:nvSpPr>
        <p:spPr>
          <a:xfrm>
            <a:off x="2317020" y="1268905"/>
            <a:ext cx="7617459" cy="5212080"/>
          </a:xfrm>
          <a:custGeom>
            <a:avLst/>
            <a:gdLst/>
            <a:ahLst/>
            <a:cxnLst/>
            <a:rect l="l" t="t" r="r" b="b"/>
            <a:pathLst>
              <a:path w="7617459" h="5212080">
                <a:moveTo>
                  <a:pt x="5010924" y="0"/>
                </a:moveTo>
                <a:lnTo>
                  <a:pt x="5010924" y="1303020"/>
                </a:lnTo>
                <a:lnTo>
                  <a:pt x="0" y="1303020"/>
                </a:lnTo>
                <a:lnTo>
                  <a:pt x="0" y="3909060"/>
                </a:lnTo>
                <a:lnTo>
                  <a:pt x="5010924" y="3909060"/>
                </a:lnTo>
                <a:lnTo>
                  <a:pt x="5010924" y="5212080"/>
                </a:lnTo>
                <a:lnTo>
                  <a:pt x="7616952" y="2606040"/>
                </a:lnTo>
                <a:lnTo>
                  <a:pt x="5010924" y="0"/>
                </a:lnTo>
                <a:close/>
              </a:path>
            </a:pathLst>
          </a:custGeom>
          <a:solidFill>
            <a:srgbClr val="CCDDF0"/>
          </a:solidFill>
        </p:spPr>
        <p:txBody>
          <a:bodyPr wrap="square" lIns="0" tIns="0" rIns="0" bIns="0" rtlCol="0"/>
          <a:lstStyle/>
          <a:p>
            <a:pPr>
              <a:defRPr/>
            </a:pPr>
            <a:endParaRPr dirty="0">
              <a:solidFill>
                <a:prstClr val="black"/>
              </a:solidFill>
              <a:latin typeface="Calibri"/>
            </a:endParaRPr>
          </a:p>
        </p:txBody>
      </p:sp>
      <p:sp>
        <p:nvSpPr>
          <p:cNvPr id="2" name="Title 1"/>
          <p:cNvSpPr>
            <a:spLocks noGrp="1"/>
          </p:cNvSpPr>
          <p:nvPr>
            <p:ph type="title"/>
          </p:nvPr>
        </p:nvSpPr>
        <p:spPr>
          <a:xfrm>
            <a:off x="374904" y="292608"/>
            <a:ext cx="9042400" cy="685800"/>
          </a:xfrm>
        </p:spPr>
        <p:txBody>
          <a:bodyPr/>
          <a:lstStyle/>
          <a:p>
            <a:r>
              <a:rPr lang="en-US" dirty="0" smtClean="0">
                <a:solidFill>
                  <a:schemeClr val="accent5"/>
                </a:solidFill>
              </a:rPr>
              <a:t>RETIREMENT – KEY SYSTEM STEPS</a:t>
            </a:r>
            <a:endParaRPr lang="en-US" dirty="0">
              <a:solidFill>
                <a:schemeClr val="accent5"/>
              </a:solidFill>
            </a:endParaRPr>
          </a:p>
        </p:txBody>
      </p:sp>
      <p:sp>
        <p:nvSpPr>
          <p:cNvPr id="24" name="object 5"/>
          <p:cNvSpPr/>
          <p:nvPr/>
        </p:nvSpPr>
        <p:spPr>
          <a:xfrm>
            <a:off x="1651793" y="2711373"/>
            <a:ext cx="1353820" cy="2327275"/>
          </a:xfrm>
          <a:custGeom>
            <a:avLst/>
            <a:gdLst/>
            <a:ahLst/>
            <a:cxnLst/>
            <a:rect l="l" t="t" r="r" b="b"/>
            <a:pathLst>
              <a:path w="1353820" h="2327275">
                <a:moveTo>
                  <a:pt x="1127760" y="0"/>
                </a:moveTo>
                <a:lnTo>
                  <a:pt x="225552" y="0"/>
                </a:lnTo>
                <a:lnTo>
                  <a:pt x="180097" y="4582"/>
                </a:lnTo>
                <a:lnTo>
                  <a:pt x="137760" y="17724"/>
                </a:lnTo>
                <a:lnTo>
                  <a:pt x="99446" y="38519"/>
                </a:lnTo>
                <a:lnTo>
                  <a:pt x="66065" y="66060"/>
                </a:lnTo>
                <a:lnTo>
                  <a:pt x="38522" y="99441"/>
                </a:lnTo>
                <a:lnTo>
                  <a:pt x="17726" y="137754"/>
                </a:lnTo>
                <a:lnTo>
                  <a:pt x="4582" y="180093"/>
                </a:lnTo>
                <a:lnTo>
                  <a:pt x="0" y="225551"/>
                </a:lnTo>
                <a:lnTo>
                  <a:pt x="0" y="2101583"/>
                </a:lnTo>
                <a:lnTo>
                  <a:pt x="4582" y="2147041"/>
                </a:lnTo>
                <a:lnTo>
                  <a:pt x="17726" y="2189382"/>
                </a:lnTo>
                <a:lnTo>
                  <a:pt x="38522" y="2227697"/>
                </a:lnTo>
                <a:lnTo>
                  <a:pt x="66065" y="2261081"/>
                </a:lnTo>
                <a:lnTo>
                  <a:pt x="99446" y="2288624"/>
                </a:lnTo>
                <a:lnTo>
                  <a:pt x="137760" y="2309421"/>
                </a:lnTo>
                <a:lnTo>
                  <a:pt x="180097" y="2322565"/>
                </a:lnTo>
                <a:lnTo>
                  <a:pt x="225552" y="2327147"/>
                </a:lnTo>
                <a:lnTo>
                  <a:pt x="1127760" y="2327147"/>
                </a:lnTo>
                <a:lnTo>
                  <a:pt x="1173214" y="2322565"/>
                </a:lnTo>
                <a:lnTo>
                  <a:pt x="1215551" y="2309421"/>
                </a:lnTo>
                <a:lnTo>
                  <a:pt x="1253865" y="2288624"/>
                </a:lnTo>
                <a:lnTo>
                  <a:pt x="1287246" y="2261081"/>
                </a:lnTo>
                <a:lnTo>
                  <a:pt x="1314789" y="2227697"/>
                </a:lnTo>
                <a:lnTo>
                  <a:pt x="1335585" y="2189382"/>
                </a:lnTo>
                <a:lnTo>
                  <a:pt x="1348729" y="2147041"/>
                </a:lnTo>
                <a:lnTo>
                  <a:pt x="1353312" y="2101583"/>
                </a:lnTo>
                <a:lnTo>
                  <a:pt x="1353312" y="225551"/>
                </a:lnTo>
                <a:lnTo>
                  <a:pt x="1348729" y="180093"/>
                </a:lnTo>
                <a:lnTo>
                  <a:pt x="1335585" y="137754"/>
                </a:lnTo>
                <a:lnTo>
                  <a:pt x="1314789" y="99441"/>
                </a:lnTo>
                <a:lnTo>
                  <a:pt x="1287246" y="66060"/>
                </a:lnTo>
                <a:lnTo>
                  <a:pt x="1253865" y="38519"/>
                </a:lnTo>
                <a:lnTo>
                  <a:pt x="1215551" y="17724"/>
                </a:lnTo>
                <a:lnTo>
                  <a:pt x="1173214" y="4582"/>
                </a:lnTo>
                <a:lnTo>
                  <a:pt x="1127760" y="0"/>
                </a:lnTo>
                <a:close/>
              </a:path>
            </a:pathLst>
          </a:custGeom>
          <a:solidFill>
            <a:srgbClr val="4472C4"/>
          </a:solidFill>
          <a:ln>
            <a:solidFill>
              <a:srgbClr val="4472C4"/>
            </a:solidFill>
          </a:ln>
        </p:spPr>
        <p:txBody>
          <a:bodyPr wrap="square" lIns="0" tIns="0" rIns="0" bIns="0" rtlCol="0"/>
          <a:lstStyle/>
          <a:p>
            <a:pPr>
              <a:defRPr/>
            </a:pPr>
            <a:endParaRPr dirty="0">
              <a:solidFill>
                <a:prstClr val="black"/>
              </a:solidFill>
              <a:latin typeface="Calibri"/>
            </a:endParaRPr>
          </a:p>
        </p:txBody>
      </p:sp>
      <p:sp>
        <p:nvSpPr>
          <p:cNvPr id="25" name="object 6"/>
          <p:cNvSpPr/>
          <p:nvPr/>
        </p:nvSpPr>
        <p:spPr>
          <a:xfrm>
            <a:off x="1651793" y="2711373"/>
            <a:ext cx="1353820" cy="2327275"/>
          </a:xfrm>
          <a:custGeom>
            <a:avLst/>
            <a:gdLst/>
            <a:ahLst/>
            <a:cxnLst/>
            <a:rect l="l" t="t" r="r" b="b"/>
            <a:pathLst>
              <a:path w="1353820" h="2327275">
                <a:moveTo>
                  <a:pt x="0" y="225551"/>
                </a:moveTo>
                <a:lnTo>
                  <a:pt x="4582" y="180093"/>
                </a:lnTo>
                <a:lnTo>
                  <a:pt x="17726" y="137754"/>
                </a:lnTo>
                <a:lnTo>
                  <a:pt x="38522" y="99441"/>
                </a:lnTo>
                <a:lnTo>
                  <a:pt x="66065" y="66060"/>
                </a:lnTo>
                <a:lnTo>
                  <a:pt x="99446" y="38519"/>
                </a:lnTo>
                <a:lnTo>
                  <a:pt x="137760" y="17724"/>
                </a:lnTo>
                <a:lnTo>
                  <a:pt x="180097" y="4582"/>
                </a:lnTo>
                <a:lnTo>
                  <a:pt x="225552" y="0"/>
                </a:lnTo>
                <a:lnTo>
                  <a:pt x="1127760" y="0"/>
                </a:lnTo>
                <a:lnTo>
                  <a:pt x="1173214" y="4582"/>
                </a:lnTo>
                <a:lnTo>
                  <a:pt x="1215551" y="17724"/>
                </a:lnTo>
                <a:lnTo>
                  <a:pt x="1253865" y="38519"/>
                </a:lnTo>
                <a:lnTo>
                  <a:pt x="1287246" y="66060"/>
                </a:lnTo>
                <a:lnTo>
                  <a:pt x="1314789" y="99441"/>
                </a:lnTo>
                <a:lnTo>
                  <a:pt x="1335585" y="137754"/>
                </a:lnTo>
                <a:lnTo>
                  <a:pt x="1348729" y="180093"/>
                </a:lnTo>
                <a:lnTo>
                  <a:pt x="1353312" y="225551"/>
                </a:lnTo>
                <a:lnTo>
                  <a:pt x="1353312" y="2101583"/>
                </a:lnTo>
                <a:lnTo>
                  <a:pt x="1348729" y="2147041"/>
                </a:lnTo>
                <a:lnTo>
                  <a:pt x="1335585" y="2189382"/>
                </a:lnTo>
                <a:lnTo>
                  <a:pt x="1314789" y="2227697"/>
                </a:lnTo>
                <a:lnTo>
                  <a:pt x="1287246" y="2261081"/>
                </a:lnTo>
                <a:lnTo>
                  <a:pt x="1253865" y="2288624"/>
                </a:lnTo>
                <a:lnTo>
                  <a:pt x="1215551" y="2309421"/>
                </a:lnTo>
                <a:lnTo>
                  <a:pt x="1173214" y="2322565"/>
                </a:lnTo>
                <a:lnTo>
                  <a:pt x="1127760" y="2327147"/>
                </a:lnTo>
                <a:lnTo>
                  <a:pt x="225552" y="2327147"/>
                </a:lnTo>
                <a:lnTo>
                  <a:pt x="180097" y="2322565"/>
                </a:lnTo>
                <a:lnTo>
                  <a:pt x="137760" y="2309421"/>
                </a:lnTo>
                <a:lnTo>
                  <a:pt x="99446" y="2288624"/>
                </a:lnTo>
                <a:lnTo>
                  <a:pt x="66065" y="2261081"/>
                </a:lnTo>
                <a:lnTo>
                  <a:pt x="38522" y="2227697"/>
                </a:lnTo>
                <a:lnTo>
                  <a:pt x="17726" y="2189382"/>
                </a:lnTo>
                <a:lnTo>
                  <a:pt x="4582" y="2147041"/>
                </a:lnTo>
                <a:lnTo>
                  <a:pt x="0" y="2101583"/>
                </a:lnTo>
                <a:lnTo>
                  <a:pt x="0" y="225551"/>
                </a:lnTo>
                <a:close/>
              </a:path>
            </a:pathLst>
          </a:custGeom>
          <a:solidFill>
            <a:srgbClr val="4472C4"/>
          </a:solidFill>
          <a:ln w="13716">
            <a:solidFill>
              <a:srgbClr val="4472C4"/>
            </a:solidFill>
          </a:ln>
        </p:spPr>
        <p:txBody>
          <a:bodyPr wrap="square" lIns="0" tIns="0" rIns="0" bIns="0" rtlCol="0"/>
          <a:lstStyle/>
          <a:p>
            <a:pPr>
              <a:defRPr/>
            </a:pPr>
            <a:endParaRPr dirty="0">
              <a:solidFill>
                <a:prstClr val="black"/>
              </a:solidFill>
              <a:latin typeface="Calibri"/>
            </a:endParaRPr>
          </a:p>
        </p:txBody>
      </p:sp>
      <p:sp>
        <p:nvSpPr>
          <p:cNvPr id="26" name="object 7"/>
          <p:cNvSpPr txBox="1"/>
          <p:nvPr/>
        </p:nvSpPr>
        <p:spPr>
          <a:xfrm>
            <a:off x="1797640" y="3228069"/>
            <a:ext cx="1056005" cy="1246505"/>
          </a:xfrm>
          <a:prstGeom prst="rect">
            <a:avLst/>
          </a:prstGeom>
          <a:solidFill>
            <a:srgbClr val="4472C4"/>
          </a:solidFill>
          <a:ln>
            <a:solidFill>
              <a:srgbClr val="4472C4"/>
            </a:solidFill>
          </a:ln>
        </p:spPr>
        <p:txBody>
          <a:bodyPr vert="horz" wrap="square" lIns="0" tIns="50165" rIns="0" bIns="0" rtlCol="0">
            <a:spAutoFit/>
          </a:bodyPr>
          <a:lstStyle/>
          <a:p>
            <a:pPr marL="12700" marR="5080" indent="-635" algn="ctr">
              <a:lnSpc>
                <a:spcPct val="86300"/>
              </a:lnSpc>
              <a:spcBef>
                <a:spcPts val="395"/>
              </a:spcBef>
              <a:defRPr/>
            </a:pPr>
            <a:r>
              <a:rPr spc="5" dirty="0">
                <a:solidFill>
                  <a:srgbClr val="FFFFFF"/>
                </a:solidFill>
                <a:latin typeface="Arial"/>
                <a:cs typeface="Arial"/>
              </a:rPr>
              <a:t>Review  </a:t>
            </a:r>
            <a:r>
              <a:rPr b="1" spc="-5" dirty="0">
                <a:solidFill>
                  <a:srgbClr val="FFFFFF"/>
                </a:solidFill>
                <a:latin typeface="Arial"/>
                <a:cs typeface="Arial"/>
              </a:rPr>
              <a:t>Person  </a:t>
            </a:r>
            <a:r>
              <a:rPr b="1" spc="-15" dirty="0">
                <a:solidFill>
                  <a:srgbClr val="FFFFFF"/>
                </a:solidFill>
                <a:latin typeface="Arial"/>
                <a:cs typeface="Arial"/>
              </a:rPr>
              <a:t>Org  S</a:t>
            </a:r>
            <a:r>
              <a:rPr b="1" spc="-20" dirty="0">
                <a:solidFill>
                  <a:srgbClr val="FFFFFF"/>
                </a:solidFill>
                <a:latin typeface="Arial"/>
                <a:cs typeface="Arial"/>
              </a:rPr>
              <a:t>u</a:t>
            </a:r>
            <a:r>
              <a:rPr b="1" spc="-25" dirty="0">
                <a:solidFill>
                  <a:srgbClr val="FFFFFF"/>
                </a:solidFill>
                <a:latin typeface="Arial"/>
                <a:cs typeface="Arial"/>
              </a:rPr>
              <a:t>mm</a:t>
            </a:r>
            <a:r>
              <a:rPr b="1" dirty="0">
                <a:solidFill>
                  <a:srgbClr val="FFFFFF"/>
                </a:solidFill>
                <a:latin typeface="Arial"/>
                <a:cs typeface="Arial"/>
              </a:rPr>
              <a:t>a</a:t>
            </a:r>
            <a:r>
              <a:rPr b="1" spc="-25" dirty="0">
                <a:solidFill>
                  <a:srgbClr val="FFFFFF"/>
                </a:solidFill>
                <a:latin typeface="Arial"/>
                <a:cs typeface="Arial"/>
              </a:rPr>
              <a:t>ry  </a:t>
            </a:r>
            <a:r>
              <a:rPr dirty="0">
                <a:solidFill>
                  <a:srgbClr val="FFFFFF"/>
                </a:solidFill>
                <a:latin typeface="Arial"/>
                <a:cs typeface="Arial"/>
              </a:rPr>
              <a:t>page</a:t>
            </a:r>
            <a:endParaRPr dirty="0">
              <a:solidFill>
                <a:prstClr val="black"/>
              </a:solidFill>
              <a:latin typeface="Arial"/>
              <a:cs typeface="Arial"/>
            </a:endParaRPr>
          </a:p>
        </p:txBody>
      </p:sp>
      <p:sp>
        <p:nvSpPr>
          <p:cNvPr id="27" name="object 8"/>
          <p:cNvSpPr/>
          <p:nvPr/>
        </p:nvSpPr>
        <p:spPr>
          <a:xfrm>
            <a:off x="3050827" y="2711375"/>
            <a:ext cx="1769745" cy="2327275"/>
          </a:xfrm>
          <a:custGeom>
            <a:avLst/>
            <a:gdLst/>
            <a:ahLst/>
            <a:cxnLst/>
            <a:rect l="l" t="t" r="r" b="b"/>
            <a:pathLst>
              <a:path w="1769745" h="2327275">
                <a:moveTo>
                  <a:pt x="1474470" y="0"/>
                </a:moveTo>
                <a:lnTo>
                  <a:pt x="294894" y="0"/>
                </a:lnTo>
                <a:lnTo>
                  <a:pt x="247060" y="3859"/>
                </a:lnTo>
                <a:lnTo>
                  <a:pt x="201684" y="15033"/>
                </a:lnTo>
                <a:lnTo>
                  <a:pt x="159373" y="32915"/>
                </a:lnTo>
                <a:lnTo>
                  <a:pt x="120733" y="56897"/>
                </a:lnTo>
                <a:lnTo>
                  <a:pt x="86372" y="86372"/>
                </a:lnTo>
                <a:lnTo>
                  <a:pt x="56897" y="120733"/>
                </a:lnTo>
                <a:lnTo>
                  <a:pt x="32915" y="159373"/>
                </a:lnTo>
                <a:lnTo>
                  <a:pt x="15033" y="201684"/>
                </a:lnTo>
                <a:lnTo>
                  <a:pt x="3859" y="247060"/>
                </a:lnTo>
                <a:lnTo>
                  <a:pt x="0" y="294894"/>
                </a:lnTo>
                <a:lnTo>
                  <a:pt x="0" y="2032241"/>
                </a:lnTo>
                <a:lnTo>
                  <a:pt x="3859" y="2080074"/>
                </a:lnTo>
                <a:lnTo>
                  <a:pt x="15033" y="2125451"/>
                </a:lnTo>
                <a:lnTo>
                  <a:pt x="32915" y="2167764"/>
                </a:lnTo>
                <a:lnTo>
                  <a:pt x="56897" y="2206406"/>
                </a:lnTo>
                <a:lnTo>
                  <a:pt x="86372" y="2240768"/>
                </a:lnTo>
                <a:lnTo>
                  <a:pt x="120733" y="2270245"/>
                </a:lnTo>
                <a:lnTo>
                  <a:pt x="159373" y="2294229"/>
                </a:lnTo>
                <a:lnTo>
                  <a:pt x="201684" y="2312112"/>
                </a:lnTo>
                <a:lnTo>
                  <a:pt x="247060" y="2323287"/>
                </a:lnTo>
                <a:lnTo>
                  <a:pt x="294894" y="2327148"/>
                </a:lnTo>
                <a:lnTo>
                  <a:pt x="1474470" y="2327148"/>
                </a:lnTo>
                <a:lnTo>
                  <a:pt x="1522303" y="2323287"/>
                </a:lnTo>
                <a:lnTo>
                  <a:pt x="1567679" y="2312112"/>
                </a:lnTo>
                <a:lnTo>
                  <a:pt x="1609990" y="2294229"/>
                </a:lnTo>
                <a:lnTo>
                  <a:pt x="1648630" y="2270245"/>
                </a:lnTo>
                <a:lnTo>
                  <a:pt x="1682991" y="2240768"/>
                </a:lnTo>
                <a:lnTo>
                  <a:pt x="1712466" y="2206406"/>
                </a:lnTo>
                <a:lnTo>
                  <a:pt x="1736448" y="2167764"/>
                </a:lnTo>
                <a:lnTo>
                  <a:pt x="1754330" y="2125451"/>
                </a:lnTo>
                <a:lnTo>
                  <a:pt x="1765504" y="2080074"/>
                </a:lnTo>
                <a:lnTo>
                  <a:pt x="1769364" y="2032241"/>
                </a:lnTo>
                <a:lnTo>
                  <a:pt x="1769364" y="294894"/>
                </a:lnTo>
                <a:lnTo>
                  <a:pt x="1765504" y="247060"/>
                </a:lnTo>
                <a:lnTo>
                  <a:pt x="1754330" y="201684"/>
                </a:lnTo>
                <a:lnTo>
                  <a:pt x="1736448" y="159373"/>
                </a:lnTo>
                <a:lnTo>
                  <a:pt x="1712466" y="120733"/>
                </a:lnTo>
                <a:lnTo>
                  <a:pt x="1682991" y="86372"/>
                </a:lnTo>
                <a:lnTo>
                  <a:pt x="1648630" y="56897"/>
                </a:lnTo>
                <a:lnTo>
                  <a:pt x="1609990" y="32915"/>
                </a:lnTo>
                <a:lnTo>
                  <a:pt x="1567679" y="15033"/>
                </a:lnTo>
                <a:lnTo>
                  <a:pt x="1522303" y="3859"/>
                </a:lnTo>
                <a:lnTo>
                  <a:pt x="1474470" y="0"/>
                </a:lnTo>
                <a:close/>
              </a:path>
            </a:pathLst>
          </a:custGeom>
          <a:solidFill>
            <a:srgbClr val="4472C4"/>
          </a:solidFill>
          <a:ln>
            <a:solidFill>
              <a:srgbClr val="4472C4"/>
            </a:solidFill>
          </a:ln>
        </p:spPr>
        <p:txBody>
          <a:bodyPr wrap="square" lIns="0" tIns="0" rIns="0" bIns="0" rtlCol="0"/>
          <a:lstStyle/>
          <a:p>
            <a:pPr>
              <a:defRPr/>
            </a:pPr>
            <a:endParaRPr dirty="0">
              <a:solidFill>
                <a:prstClr val="black"/>
              </a:solidFill>
              <a:latin typeface="Calibri"/>
            </a:endParaRPr>
          </a:p>
        </p:txBody>
      </p:sp>
      <p:sp>
        <p:nvSpPr>
          <p:cNvPr id="28" name="object 9"/>
          <p:cNvSpPr/>
          <p:nvPr/>
        </p:nvSpPr>
        <p:spPr>
          <a:xfrm>
            <a:off x="3050827" y="2711375"/>
            <a:ext cx="1769745" cy="2327275"/>
          </a:xfrm>
          <a:custGeom>
            <a:avLst/>
            <a:gdLst/>
            <a:ahLst/>
            <a:cxnLst/>
            <a:rect l="l" t="t" r="r" b="b"/>
            <a:pathLst>
              <a:path w="1769745" h="2327275">
                <a:moveTo>
                  <a:pt x="0" y="294894"/>
                </a:moveTo>
                <a:lnTo>
                  <a:pt x="3859" y="247060"/>
                </a:lnTo>
                <a:lnTo>
                  <a:pt x="15033" y="201684"/>
                </a:lnTo>
                <a:lnTo>
                  <a:pt x="32915" y="159373"/>
                </a:lnTo>
                <a:lnTo>
                  <a:pt x="56897" y="120733"/>
                </a:lnTo>
                <a:lnTo>
                  <a:pt x="86372" y="86372"/>
                </a:lnTo>
                <a:lnTo>
                  <a:pt x="120733" y="56897"/>
                </a:lnTo>
                <a:lnTo>
                  <a:pt x="159373" y="32915"/>
                </a:lnTo>
                <a:lnTo>
                  <a:pt x="201684" y="15033"/>
                </a:lnTo>
                <a:lnTo>
                  <a:pt x="247060" y="3859"/>
                </a:lnTo>
                <a:lnTo>
                  <a:pt x="294894" y="0"/>
                </a:lnTo>
                <a:lnTo>
                  <a:pt x="1474470" y="0"/>
                </a:lnTo>
                <a:lnTo>
                  <a:pt x="1522303" y="3859"/>
                </a:lnTo>
                <a:lnTo>
                  <a:pt x="1567679" y="15033"/>
                </a:lnTo>
                <a:lnTo>
                  <a:pt x="1609990" y="32915"/>
                </a:lnTo>
                <a:lnTo>
                  <a:pt x="1648630" y="56897"/>
                </a:lnTo>
                <a:lnTo>
                  <a:pt x="1682991" y="86372"/>
                </a:lnTo>
                <a:lnTo>
                  <a:pt x="1712466" y="120733"/>
                </a:lnTo>
                <a:lnTo>
                  <a:pt x="1736448" y="159373"/>
                </a:lnTo>
                <a:lnTo>
                  <a:pt x="1754330" y="201684"/>
                </a:lnTo>
                <a:lnTo>
                  <a:pt x="1765504" y="247060"/>
                </a:lnTo>
                <a:lnTo>
                  <a:pt x="1769364" y="294894"/>
                </a:lnTo>
                <a:lnTo>
                  <a:pt x="1769364" y="2032241"/>
                </a:lnTo>
                <a:lnTo>
                  <a:pt x="1765504" y="2080074"/>
                </a:lnTo>
                <a:lnTo>
                  <a:pt x="1754330" y="2125451"/>
                </a:lnTo>
                <a:lnTo>
                  <a:pt x="1736448" y="2167764"/>
                </a:lnTo>
                <a:lnTo>
                  <a:pt x="1712466" y="2206406"/>
                </a:lnTo>
                <a:lnTo>
                  <a:pt x="1682991" y="2240768"/>
                </a:lnTo>
                <a:lnTo>
                  <a:pt x="1648630" y="2270245"/>
                </a:lnTo>
                <a:lnTo>
                  <a:pt x="1609990" y="2294229"/>
                </a:lnTo>
                <a:lnTo>
                  <a:pt x="1567679" y="2312112"/>
                </a:lnTo>
                <a:lnTo>
                  <a:pt x="1522303" y="2323287"/>
                </a:lnTo>
                <a:lnTo>
                  <a:pt x="1474470" y="2327148"/>
                </a:lnTo>
                <a:lnTo>
                  <a:pt x="294894" y="2327148"/>
                </a:lnTo>
                <a:lnTo>
                  <a:pt x="247060" y="2323287"/>
                </a:lnTo>
                <a:lnTo>
                  <a:pt x="201684" y="2312112"/>
                </a:lnTo>
                <a:lnTo>
                  <a:pt x="159373" y="2294229"/>
                </a:lnTo>
                <a:lnTo>
                  <a:pt x="120733" y="2270245"/>
                </a:lnTo>
                <a:lnTo>
                  <a:pt x="86372" y="2240768"/>
                </a:lnTo>
                <a:lnTo>
                  <a:pt x="56897" y="2206406"/>
                </a:lnTo>
                <a:lnTo>
                  <a:pt x="32915" y="2167764"/>
                </a:lnTo>
                <a:lnTo>
                  <a:pt x="15033" y="2125451"/>
                </a:lnTo>
                <a:lnTo>
                  <a:pt x="3859" y="2080074"/>
                </a:lnTo>
                <a:lnTo>
                  <a:pt x="0" y="2032241"/>
                </a:lnTo>
                <a:lnTo>
                  <a:pt x="0" y="294894"/>
                </a:lnTo>
                <a:close/>
              </a:path>
            </a:pathLst>
          </a:custGeom>
          <a:solidFill>
            <a:srgbClr val="4472C4"/>
          </a:solidFill>
          <a:ln w="13716">
            <a:solidFill>
              <a:srgbClr val="4472C4"/>
            </a:solidFill>
          </a:ln>
        </p:spPr>
        <p:txBody>
          <a:bodyPr wrap="square" lIns="0" tIns="0" rIns="0" bIns="0" rtlCol="0"/>
          <a:lstStyle/>
          <a:p>
            <a:pPr>
              <a:defRPr/>
            </a:pPr>
            <a:endParaRPr dirty="0">
              <a:solidFill>
                <a:prstClr val="black"/>
              </a:solidFill>
              <a:latin typeface="Calibri"/>
            </a:endParaRPr>
          </a:p>
        </p:txBody>
      </p:sp>
      <p:sp>
        <p:nvSpPr>
          <p:cNvPr id="29" name="object 10"/>
          <p:cNvSpPr txBox="1"/>
          <p:nvPr/>
        </p:nvSpPr>
        <p:spPr>
          <a:xfrm>
            <a:off x="3208433" y="3228069"/>
            <a:ext cx="1442085" cy="1246505"/>
          </a:xfrm>
          <a:prstGeom prst="rect">
            <a:avLst/>
          </a:prstGeom>
          <a:solidFill>
            <a:srgbClr val="4472C4"/>
          </a:solidFill>
          <a:ln>
            <a:solidFill>
              <a:srgbClr val="4472C4"/>
            </a:solidFill>
          </a:ln>
        </p:spPr>
        <p:txBody>
          <a:bodyPr vert="horz" wrap="square" lIns="0" tIns="51435" rIns="0" bIns="0" rtlCol="0">
            <a:spAutoFit/>
          </a:bodyPr>
          <a:lstStyle/>
          <a:p>
            <a:pPr marL="144780" marR="132715" algn="ctr">
              <a:lnSpc>
                <a:spcPts val="1870"/>
              </a:lnSpc>
              <a:spcBef>
                <a:spcPts val="405"/>
              </a:spcBef>
              <a:defRPr/>
            </a:pPr>
            <a:r>
              <a:rPr dirty="0">
                <a:solidFill>
                  <a:srgbClr val="FFFFFF"/>
                </a:solidFill>
                <a:latin typeface="Arial"/>
                <a:cs typeface="Arial"/>
              </a:rPr>
              <a:t>Navigate</a:t>
            </a:r>
            <a:r>
              <a:rPr spc="-125" dirty="0">
                <a:solidFill>
                  <a:srgbClr val="FFFFFF"/>
                </a:solidFill>
                <a:latin typeface="Arial"/>
                <a:cs typeface="Arial"/>
              </a:rPr>
              <a:t> </a:t>
            </a:r>
            <a:r>
              <a:rPr dirty="0">
                <a:solidFill>
                  <a:srgbClr val="FFFFFF"/>
                </a:solidFill>
                <a:latin typeface="Arial"/>
                <a:cs typeface="Arial"/>
              </a:rPr>
              <a:t>to  the</a:t>
            </a:r>
            <a:endParaRPr dirty="0">
              <a:solidFill>
                <a:prstClr val="black"/>
              </a:solidFill>
              <a:latin typeface="Arial"/>
              <a:cs typeface="Arial"/>
            </a:endParaRPr>
          </a:p>
          <a:p>
            <a:pPr marL="12700" marR="5080" indent="1270" algn="ctr">
              <a:lnSpc>
                <a:spcPct val="85800"/>
              </a:lnSpc>
              <a:spcBef>
                <a:spcPts val="5"/>
              </a:spcBef>
              <a:defRPr/>
            </a:pPr>
            <a:r>
              <a:rPr b="1" spc="-15" dirty="0">
                <a:solidFill>
                  <a:srgbClr val="FFFFFF"/>
                </a:solidFill>
                <a:latin typeface="Arial"/>
                <a:cs typeface="Arial"/>
              </a:rPr>
              <a:t>Smart </a:t>
            </a:r>
            <a:r>
              <a:rPr b="1" spc="-5" dirty="0">
                <a:solidFill>
                  <a:srgbClr val="FFFFFF"/>
                </a:solidFill>
                <a:latin typeface="Arial"/>
                <a:cs typeface="Arial"/>
              </a:rPr>
              <a:t>HR  </a:t>
            </a:r>
            <a:r>
              <a:rPr b="1" spc="-60" dirty="0">
                <a:solidFill>
                  <a:srgbClr val="FFFFFF"/>
                </a:solidFill>
                <a:latin typeface="Arial"/>
                <a:cs typeface="Arial"/>
              </a:rPr>
              <a:t>T</a:t>
            </a:r>
            <a:r>
              <a:rPr b="1" spc="-25" dirty="0">
                <a:solidFill>
                  <a:srgbClr val="FFFFFF"/>
                </a:solidFill>
                <a:latin typeface="Arial"/>
                <a:cs typeface="Arial"/>
              </a:rPr>
              <a:t>r</a:t>
            </a:r>
            <a:r>
              <a:rPr b="1" spc="5" dirty="0">
                <a:solidFill>
                  <a:srgbClr val="FFFFFF"/>
                </a:solidFill>
                <a:latin typeface="Arial"/>
                <a:cs typeface="Arial"/>
              </a:rPr>
              <a:t>a</a:t>
            </a:r>
            <a:r>
              <a:rPr b="1" spc="-20" dirty="0">
                <a:solidFill>
                  <a:srgbClr val="FFFFFF"/>
                </a:solidFill>
                <a:latin typeface="Arial"/>
                <a:cs typeface="Arial"/>
              </a:rPr>
              <a:t>n</a:t>
            </a:r>
            <a:r>
              <a:rPr b="1" dirty="0">
                <a:solidFill>
                  <a:srgbClr val="FFFFFF"/>
                </a:solidFill>
                <a:latin typeface="Arial"/>
                <a:cs typeface="Arial"/>
              </a:rPr>
              <a:t>sac</a:t>
            </a:r>
            <a:r>
              <a:rPr b="1" spc="5" dirty="0">
                <a:solidFill>
                  <a:srgbClr val="FFFFFF"/>
                </a:solidFill>
                <a:latin typeface="Arial"/>
                <a:cs typeface="Arial"/>
              </a:rPr>
              <a:t>t</a:t>
            </a:r>
            <a:r>
              <a:rPr b="1" dirty="0">
                <a:solidFill>
                  <a:srgbClr val="FFFFFF"/>
                </a:solidFill>
                <a:latin typeface="Arial"/>
                <a:cs typeface="Arial"/>
              </a:rPr>
              <a:t>i</a:t>
            </a:r>
            <a:r>
              <a:rPr b="1" spc="15" dirty="0">
                <a:solidFill>
                  <a:srgbClr val="FFFFFF"/>
                </a:solidFill>
                <a:latin typeface="Arial"/>
                <a:cs typeface="Arial"/>
              </a:rPr>
              <a:t>o</a:t>
            </a:r>
            <a:r>
              <a:rPr b="1" spc="-20" dirty="0">
                <a:solidFill>
                  <a:srgbClr val="FFFFFF"/>
                </a:solidFill>
                <a:latin typeface="Arial"/>
                <a:cs typeface="Arial"/>
              </a:rPr>
              <a:t>n</a:t>
            </a:r>
            <a:r>
              <a:rPr b="1" spc="-5" dirty="0">
                <a:solidFill>
                  <a:srgbClr val="FFFFFF"/>
                </a:solidFill>
                <a:latin typeface="Arial"/>
                <a:cs typeface="Arial"/>
              </a:rPr>
              <a:t>s  </a:t>
            </a:r>
            <a:r>
              <a:rPr dirty="0">
                <a:solidFill>
                  <a:srgbClr val="FFFFFF"/>
                </a:solidFill>
                <a:latin typeface="Arial"/>
                <a:cs typeface="Arial"/>
              </a:rPr>
              <a:t>page</a:t>
            </a:r>
            <a:endParaRPr dirty="0">
              <a:solidFill>
                <a:prstClr val="black"/>
              </a:solidFill>
              <a:latin typeface="Arial"/>
              <a:cs typeface="Arial"/>
            </a:endParaRPr>
          </a:p>
        </p:txBody>
      </p:sp>
      <p:sp>
        <p:nvSpPr>
          <p:cNvPr id="30" name="object 11"/>
          <p:cNvSpPr/>
          <p:nvPr/>
        </p:nvSpPr>
        <p:spPr>
          <a:xfrm>
            <a:off x="4865910" y="2711373"/>
            <a:ext cx="1508760" cy="2327275"/>
          </a:xfrm>
          <a:custGeom>
            <a:avLst/>
            <a:gdLst/>
            <a:ahLst/>
            <a:cxnLst/>
            <a:rect l="l" t="t" r="r" b="b"/>
            <a:pathLst>
              <a:path w="1508760" h="2327275">
                <a:moveTo>
                  <a:pt x="1257300" y="0"/>
                </a:moveTo>
                <a:lnTo>
                  <a:pt x="251460" y="0"/>
                </a:lnTo>
                <a:lnTo>
                  <a:pt x="206260" y="4051"/>
                </a:lnTo>
                <a:lnTo>
                  <a:pt x="163718" y="15732"/>
                </a:lnTo>
                <a:lnTo>
                  <a:pt x="124544" y="34332"/>
                </a:lnTo>
                <a:lnTo>
                  <a:pt x="89448" y="59141"/>
                </a:lnTo>
                <a:lnTo>
                  <a:pt x="59141" y="89448"/>
                </a:lnTo>
                <a:lnTo>
                  <a:pt x="34332" y="124544"/>
                </a:lnTo>
                <a:lnTo>
                  <a:pt x="15732" y="163718"/>
                </a:lnTo>
                <a:lnTo>
                  <a:pt x="4051" y="206260"/>
                </a:lnTo>
                <a:lnTo>
                  <a:pt x="0" y="251460"/>
                </a:lnTo>
                <a:lnTo>
                  <a:pt x="0" y="2075675"/>
                </a:lnTo>
                <a:lnTo>
                  <a:pt x="4051" y="2120878"/>
                </a:lnTo>
                <a:lnTo>
                  <a:pt x="15732" y="2163423"/>
                </a:lnTo>
                <a:lnTo>
                  <a:pt x="34332" y="2202599"/>
                </a:lnTo>
                <a:lnTo>
                  <a:pt x="59141" y="2237697"/>
                </a:lnTo>
                <a:lnTo>
                  <a:pt x="89448" y="2268005"/>
                </a:lnTo>
                <a:lnTo>
                  <a:pt x="124544" y="2292815"/>
                </a:lnTo>
                <a:lnTo>
                  <a:pt x="163718" y="2311415"/>
                </a:lnTo>
                <a:lnTo>
                  <a:pt x="206260" y="2323096"/>
                </a:lnTo>
                <a:lnTo>
                  <a:pt x="251460" y="2327148"/>
                </a:lnTo>
                <a:lnTo>
                  <a:pt x="1257300" y="2327148"/>
                </a:lnTo>
                <a:lnTo>
                  <a:pt x="1302499" y="2323096"/>
                </a:lnTo>
                <a:lnTo>
                  <a:pt x="1345041" y="2311415"/>
                </a:lnTo>
                <a:lnTo>
                  <a:pt x="1384215" y="2292815"/>
                </a:lnTo>
                <a:lnTo>
                  <a:pt x="1419311" y="2268005"/>
                </a:lnTo>
                <a:lnTo>
                  <a:pt x="1449618" y="2237697"/>
                </a:lnTo>
                <a:lnTo>
                  <a:pt x="1474427" y="2202599"/>
                </a:lnTo>
                <a:lnTo>
                  <a:pt x="1493027" y="2163423"/>
                </a:lnTo>
                <a:lnTo>
                  <a:pt x="1504708" y="2120878"/>
                </a:lnTo>
                <a:lnTo>
                  <a:pt x="1508760" y="2075675"/>
                </a:lnTo>
                <a:lnTo>
                  <a:pt x="1508760" y="251460"/>
                </a:lnTo>
                <a:lnTo>
                  <a:pt x="1504708" y="206260"/>
                </a:lnTo>
                <a:lnTo>
                  <a:pt x="1493027" y="163718"/>
                </a:lnTo>
                <a:lnTo>
                  <a:pt x="1474427" y="124544"/>
                </a:lnTo>
                <a:lnTo>
                  <a:pt x="1449618" y="89448"/>
                </a:lnTo>
                <a:lnTo>
                  <a:pt x="1419311" y="59141"/>
                </a:lnTo>
                <a:lnTo>
                  <a:pt x="1384215" y="34332"/>
                </a:lnTo>
                <a:lnTo>
                  <a:pt x="1345041" y="15732"/>
                </a:lnTo>
                <a:lnTo>
                  <a:pt x="1302499" y="4051"/>
                </a:lnTo>
                <a:lnTo>
                  <a:pt x="1257300" y="0"/>
                </a:lnTo>
                <a:close/>
              </a:path>
            </a:pathLst>
          </a:custGeom>
          <a:solidFill>
            <a:srgbClr val="4472C4"/>
          </a:solidFill>
          <a:ln>
            <a:solidFill>
              <a:srgbClr val="4472C4"/>
            </a:solidFill>
          </a:ln>
        </p:spPr>
        <p:txBody>
          <a:bodyPr wrap="square" lIns="0" tIns="0" rIns="0" bIns="0" rtlCol="0"/>
          <a:lstStyle/>
          <a:p>
            <a:pPr>
              <a:defRPr/>
            </a:pPr>
            <a:endParaRPr dirty="0">
              <a:solidFill>
                <a:prstClr val="black"/>
              </a:solidFill>
              <a:latin typeface="Calibri"/>
            </a:endParaRPr>
          </a:p>
        </p:txBody>
      </p:sp>
      <p:sp>
        <p:nvSpPr>
          <p:cNvPr id="31" name="object 12"/>
          <p:cNvSpPr/>
          <p:nvPr/>
        </p:nvSpPr>
        <p:spPr>
          <a:xfrm>
            <a:off x="4865910" y="2711373"/>
            <a:ext cx="1508760" cy="2327275"/>
          </a:xfrm>
          <a:custGeom>
            <a:avLst/>
            <a:gdLst/>
            <a:ahLst/>
            <a:cxnLst/>
            <a:rect l="l" t="t" r="r" b="b"/>
            <a:pathLst>
              <a:path w="1508760" h="2327275">
                <a:moveTo>
                  <a:pt x="0" y="251460"/>
                </a:moveTo>
                <a:lnTo>
                  <a:pt x="4051" y="206260"/>
                </a:lnTo>
                <a:lnTo>
                  <a:pt x="15732" y="163718"/>
                </a:lnTo>
                <a:lnTo>
                  <a:pt x="34332" y="124544"/>
                </a:lnTo>
                <a:lnTo>
                  <a:pt x="59141" y="89448"/>
                </a:lnTo>
                <a:lnTo>
                  <a:pt x="89448" y="59141"/>
                </a:lnTo>
                <a:lnTo>
                  <a:pt x="124544" y="34332"/>
                </a:lnTo>
                <a:lnTo>
                  <a:pt x="163718" y="15732"/>
                </a:lnTo>
                <a:lnTo>
                  <a:pt x="206260" y="4051"/>
                </a:lnTo>
                <a:lnTo>
                  <a:pt x="251460" y="0"/>
                </a:lnTo>
                <a:lnTo>
                  <a:pt x="1257300" y="0"/>
                </a:lnTo>
                <a:lnTo>
                  <a:pt x="1302499" y="4051"/>
                </a:lnTo>
                <a:lnTo>
                  <a:pt x="1345041" y="15732"/>
                </a:lnTo>
                <a:lnTo>
                  <a:pt x="1384215" y="34332"/>
                </a:lnTo>
                <a:lnTo>
                  <a:pt x="1419311" y="59141"/>
                </a:lnTo>
                <a:lnTo>
                  <a:pt x="1449618" y="89448"/>
                </a:lnTo>
                <a:lnTo>
                  <a:pt x="1474427" y="124544"/>
                </a:lnTo>
                <a:lnTo>
                  <a:pt x="1493027" y="163718"/>
                </a:lnTo>
                <a:lnTo>
                  <a:pt x="1504708" y="206260"/>
                </a:lnTo>
                <a:lnTo>
                  <a:pt x="1508760" y="251460"/>
                </a:lnTo>
                <a:lnTo>
                  <a:pt x="1508760" y="2075675"/>
                </a:lnTo>
                <a:lnTo>
                  <a:pt x="1504708" y="2120878"/>
                </a:lnTo>
                <a:lnTo>
                  <a:pt x="1493027" y="2163423"/>
                </a:lnTo>
                <a:lnTo>
                  <a:pt x="1474427" y="2202599"/>
                </a:lnTo>
                <a:lnTo>
                  <a:pt x="1449618" y="2237697"/>
                </a:lnTo>
                <a:lnTo>
                  <a:pt x="1419311" y="2268005"/>
                </a:lnTo>
                <a:lnTo>
                  <a:pt x="1384215" y="2292815"/>
                </a:lnTo>
                <a:lnTo>
                  <a:pt x="1345041" y="2311415"/>
                </a:lnTo>
                <a:lnTo>
                  <a:pt x="1302499" y="2323096"/>
                </a:lnTo>
                <a:lnTo>
                  <a:pt x="1257300" y="2327148"/>
                </a:lnTo>
                <a:lnTo>
                  <a:pt x="251460" y="2327148"/>
                </a:lnTo>
                <a:lnTo>
                  <a:pt x="206260" y="2323096"/>
                </a:lnTo>
                <a:lnTo>
                  <a:pt x="163718" y="2311415"/>
                </a:lnTo>
                <a:lnTo>
                  <a:pt x="124544" y="2292815"/>
                </a:lnTo>
                <a:lnTo>
                  <a:pt x="89448" y="2268005"/>
                </a:lnTo>
                <a:lnTo>
                  <a:pt x="59141" y="2237697"/>
                </a:lnTo>
                <a:lnTo>
                  <a:pt x="34332" y="2202599"/>
                </a:lnTo>
                <a:lnTo>
                  <a:pt x="15732" y="2163423"/>
                </a:lnTo>
                <a:lnTo>
                  <a:pt x="4051" y="2120878"/>
                </a:lnTo>
                <a:lnTo>
                  <a:pt x="0" y="2075675"/>
                </a:lnTo>
                <a:lnTo>
                  <a:pt x="0" y="251460"/>
                </a:lnTo>
                <a:close/>
              </a:path>
            </a:pathLst>
          </a:custGeom>
          <a:solidFill>
            <a:srgbClr val="4472C4"/>
          </a:solidFill>
          <a:ln w="13716">
            <a:solidFill>
              <a:srgbClr val="4472C4"/>
            </a:solidFill>
          </a:ln>
        </p:spPr>
        <p:txBody>
          <a:bodyPr wrap="square" lIns="0" tIns="0" rIns="0" bIns="0" rtlCol="0"/>
          <a:lstStyle/>
          <a:p>
            <a:pPr>
              <a:defRPr/>
            </a:pPr>
            <a:endParaRPr dirty="0">
              <a:solidFill>
                <a:prstClr val="black"/>
              </a:solidFill>
              <a:latin typeface="Calibri"/>
            </a:endParaRPr>
          </a:p>
        </p:txBody>
      </p:sp>
      <p:sp>
        <p:nvSpPr>
          <p:cNvPr id="32" name="object 13"/>
          <p:cNvSpPr txBox="1"/>
          <p:nvPr/>
        </p:nvSpPr>
        <p:spPr>
          <a:xfrm>
            <a:off x="5007750" y="3464670"/>
            <a:ext cx="1217295" cy="775335"/>
          </a:xfrm>
          <a:prstGeom prst="rect">
            <a:avLst/>
          </a:prstGeom>
          <a:solidFill>
            <a:srgbClr val="4472C4"/>
          </a:solidFill>
          <a:ln>
            <a:solidFill>
              <a:srgbClr val="4472C4"/>
            </a:solidFill>
          </a:ln>
        </p:spPr>
        <p:txBody>
          <a:bodyPr vert="horz" wrap="square" lIns="0" tIns="50800" rIns="0" bIns="0" rtlCol="0">
            <a:spAutoFit/>
          </a:bodyPr>
          <a:lstStyle/>
          <a:p>
            <a:pPr marL="12700" marR="5080" indent="1270" algn="ctr">
              <a:lnSpc>
                <a:spcPts val="1870"/>
              </a:lnSpc>
              <a:spcBef>
                <a:spcPts val="400"/>
              </a:spcBef>
              <a:defRPr/>
            </a:pPr>
            <a:r>
              <a:rPr dirty="0">
                <a:solidFill>
                  <a:srgbClr val="FFFFFF"/>
                </a:solidFill>
                <a:latin typeface="Arial"/>
                <a:cs typeface="Arial"/>
              </a:rPr>
              <a:t>Select the  </a:t>
            </a:r>
            <a:r>
              <a:rPr b="1" spc="-10" dirty="0">
                <a:solidFill>
                  <a:srgbClr val="FFFFFF"/>
                </a:solidFill>
                <a:latin typeface="Arial"/>
                <a:cs typeface="Arial"/>
              </a:rPr>
              <a:t>R</a:t>
            </a:r>
            <a:r>
              <a:rPr b="1" dirty="0">
                <a:solidFill>
                  <a:srgbClr val="FFFFFF"/>
                </a:solidFill>
                <a:latin typeface="Arial"/>
                <a:cs typeface="Arial"/>
              </a:rPr>
              <a:t>e</a:t>
            </a:r>
            <a:r>
              <a:rPr b="1" spc="5" dirty="0">
                <a:solidFill>
                  <a:srgbClr val="FFFFFF"/>
                </a:solidFill>
                <a:latin typeface="Arial"/>
                <a:cs typeface="Arial"/>
              </a:rPr>
              <a:t>t</a:t>
            </a:r>
            <a:r>
              <a:rPr b="1" dirty="0">
                <a:solidFill>
                  <a:srgbClr val="FFFFFF"/>
                </a:solidFill>
                <a:latin typeface="Arial"/>
                <a:cs typeface="Arial"/>
              </a:rPr>
              <a:t>i</a:t>
            </a:r>
            <a:r>
              <a:rPr b="1" spc="-25" dirty="0">
                <a:solidFill>
                  <a:srgbClr val="FFFFFF"/>
                </a:solidFill>
                <a:latin typeface="Arial"/>
                <a:cs typeface="Arial"/>
              </a:rPr>
              <a:t>r</a:t>
            </a:r>
            <a:r>
              <a:rPr b="1" dirty="0">
                <a:solidFill>
                  <a:srgbClr val="FFFFFF"/>
                </a:solidFill>
                <a:latin typeface="Arial"/>
                <a:cs typeface="Arial"/>
              </a:rPr>
              <a:t>e</a:t>
            </a:r>
            <a:r>
              <a:rPr b="1" spc="-25" dirty="0">
                <a:solidFill>
                  <a:srgbClr val="FFFFFF"/>
                </a:solidFill>
                <a:latin typeface="Arial"/>
                <a:cs typeface="Arial"/>
              </a:rPr>
              <a:t>m</a:t>
            </a:r>
            <a:r>
              <a:rPr b="1" spc="5" dirty="0">
                <a:solidFill>
                  <a:srgbClr val="FFFFFF"/>
                </a:solidFill>
                <a:latin typeface="Arial"/>
                <a:cs typeface="Arial"/>
              </a:rPr>
              <a:t>e</a:t>
            </a:r>
            <a:r>
              <a:rPr b="1" spc="-20" dirty="0">
                <a:solidFill>
                  <a:srgbClr val="FFFFFF"/>
                </a:solidFill>
                <a:latin typeface="Arial"/>
                <a:cs typeface="Arial"/>
              </a:rPr>
              <a:t>n</a:t>
            </a:r>
            <a:r>
              <a:rPr b="1" dirty="0">
                <a:solidFill>
                  <a:srgbClr val="FFFFFF"/>
                </a:solidFill>
                <a:latin typeface="Arial"/>
                <a:cs typeface="Arial"/>
              </a:rPr>
              <a:t>t  </a:t>
            </a:r>
            <a:r>
              <a:rPr spc="-5" dirty="0">
                <a:solidFill>
                  <a:srgbClr val="FFFFFF"/>
                </a:solidFill>
                <a:latin typeface="Arial"/>
                <a:cs typeface="Arial"/>
              </a:rPr>
              <a:t>template</a:t>
            </a:r>
            <a:endParaRPr dirty="0">
              <a:solidFill>
                <a:prstClr val="black"/>
              </a:solidFill>
              <a:latin typeface="Arial"/>
              <a:cs typeface="Arial"/>
            </a:endParaRPr>
          </a:p>
        </p:txBody>
      </p:sp>
      <p:sp>
        <p:nvSpPr>
          <p:cNvPr id="33" name="object 14"/>
          <p:cNvSpPr/>
          <p:nvPr/>
        </p:nvSpPr>
        <p:spPr>
          <a:xfrm>
            <a:off x="6424962" y="2711375"/>
            <a:ext cx="1435735" cy="2327275"/>
          </a:xfrm>
          <a:custGeom>
            <a:avLst/>
            <a:gdLst/>
            <a:ahLst/>
            <a:cxnLst/>
            <a:rect l="l" t="t" r="r" b="b"/>
            <a:pathLst>
              <a:path w="1435735" h="2327275">
                <a:moveTo>
                  <a:pt x="1196340" y="0"/>
                </a:moveTo>
                <a:lnTo>
                  <a:pt x="239268" y="0"/>
                </a:lnTo>
                <a:lnTo>
                  <a:pt x="191047" y="4861"/>
                </a:lnTo>
                <a:lnTo>
                  <a:pt x="146134" y="18802"/>
                </a:lnTo>
                <a:lnTo>
                  <a:pt x="105491" y="40863"/>
                </a:lnTo>
                <a:lnTo>
                  <a:pt x="70080" y="70080"/>
                </a:lnTo>
                <a:lnTo>
                  <a:pt x="40863" y="105491"/>
                </a:lnTo>
                <a:lnTo>
                  <a:pt x="18802" y="146134"/>
                </a:lnTo>
                <a:lnTo>
                  <a:pt x="4861" y="191047"/>
                </a:lnTo>
                <a:lnTo>
                  <a:pt x="0" y="239267"/>
                </a:lnTo>
                <a:lnTo>
                  <a:pt x="0" y="2087867"/>
                </a:lnTo>
                <a:lnTo>
                  <a:pt x="4861" y="2136088"/>
                </a:lnTo>
                <a:lnTo>
                  <a:pt x="18802" y="2181002"/>
                </a:lnTo>
                <a:lnTo>
                  <a:pt x="40863" y="2221648"/>
                </a:lnTo>
                <a:lnTo>
                  <a:pt x="70080" y="2257061"/>
                </a:lnTo>
                <a:lnTo>
                  <a:pt x="105491" y="2286280"/>
                </a:lnTo>
                <a:lnTo>
                  <a:pt x="146134" y="2308343"/>
                </a:lnTo>
                <a:lnTo>
                  <a:pt x="191047" y="2322286"/>
                </a:lnTo>
                <a:lnTo>
                  <a:pt x="239268" y="2327147"/>
                </a:lnTo>
                <a:lnTo>
                  <a:pt x="1196340" y="2327147"/>
                </a:lnTo>
                <a:lnTo>
                  <a:pt x="1244560" y="2322286"/>
                </a:lnTo>
                <a:lnTo>
                  <a:pt x="1289473" y="2308343"/>
                </a:lnTo>
                <a:lnTo>
                  <a:pt x="1330116" y="2286280"/>
                </a:lnTo>
                <a:lnTo>
                  <a:pt x="1365527" y="2257061"/>
                </a:lnTo>
                <a:lnTo>
                  <a:pt x="1394744" y="2221648"/>
                </a:lnTo>
                <a:lnTo>
                  <a:pt x="1416805" y="2181002"/>
                </a:lnTo>
                <a:lnTo>
                  <a:pt x="1430746" y="2136088"/>
                </a:lnTo>
                <a:lnTo>
                  <a:pt x="1435608" y="2087867"/>
                </a:lnTo>
                <a:lnTo>
                  <a:pt x="1435608" y="239267"/>
                </a:lnTo>
                <a:lnTo>
                  <a:pt x="1430746" y="191047"/>
                </a:lnTo>
                <a:lnTo>
                  <a:pt x="1416805" y="146134"/>
                </a:lnTo>
                <a:lnTo>
                  <a:pt x="1394744" y="105491"/>
                </a:lnTo>
                <a:lnTo>
                  <a:pt x="1365527" y="70080"/>
                </a:lnTo>
                <a:lnTo>
                  <a:pt x="1330116" y="40863"/>
                </a:lnTo>
                <a:lnTo>
                  <a:pt x="1289473" y="18802"/>
                </a:lnTo>
                <a:lnTo>
                  <a:pt x="1244560" y="4861"/>
                </a:lnTo>
                <a:lnTo>
                  <a:pt x="1196340" y="0"/>
                </a:lnTo>
                <a:close/>
              </a:path>
            </a:pathLst>
          </a:custGeom>
          <a:solidFill>
            <a:srgbClr val="4472C4"/>
          </a:solidFill>
          <a:ln>
            <a:solidFill>
              <a:srgbClr val="4472C4"/>
            </a:solidFill>
          </a:ln>
        </p:spPr>
        <p:txBody>
          <a:bodyPr wrap="square" lIns="0" tIns="0" rIns="0" bIns="0" rtlCol="0"/>
          <a:lstStyle/>
          <a:p>
            <a:pPr>
              <a:defRPr/>
            </a:pPr>
            <a:endParaRPr dirty="0">
              <a:solidFill>
                <a:prstClr val="black"/>
              </a:solidFill>
              <a:latin typeface="Calibri"/>
            </a:endParaRPr>
          </a:p>
        </p:txBody>
      </p:sp>
      <p:sp>
        <p:nvSpPr>
          <p:cNvPr id="34" name="object 15"/>
          <p:cNvSpPr/>
          <p:nvPr/>
        </p:nvSpPr>
        <p:spPr>
          <a:xfrm>
            <a:off x="6424962" y="2711375"/>
            <a:ext cx="1435735" cy="2327275"/>
          </a:xfrm>
          <a:custGeom>
            <a:avLst/>
            <a:gdLst/>
            <a:ahLst/>
            <a:cxnLst/>
            <a:rect l="l" t="t" r="r" b="b"/>
            <a:pathLst>
              <a:path w="1435735" h="2327275">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1196340" y="0"/>
                </a:lnTo>
                <a:lnTo>
                  <a:pt x="1244560" y="4861"/>
                </a:lnTo>
                <a:lnTo>
                  <a:pt x="1289473" y="18802"/>
                </a:lnTo>
                <a:lnTo>
                  <a:pt x="1330116" y="40863"/>
                </a:lnTo>
                <a:lnTo>
                  <a:pt x="1365527" y="70080"/>
                </a:lnTo>
                <a:lnTo>
                  <a:pt x="1394744" y="105491"/>
                </a:lnTo>
                <a:lnTo>
                  <a:pt x="1416805" y="146134"/>
                </a:lnTo>
                <a:lnTo>
                  <a:pt x="1430746" y="191047"/>
                </a:lnTo>
                <a:lnTo>
                  <a:pt x="1435608" y="239267"/>
                </a:lnTo>
                <a:lnTo>
                  <a:pt x="1435608" y="2087867"/>
                </a:lnTo>
                <a:lnTo>
                  <a:pt x="1430746" y="2136088"/>
                </a:lnTo>
                <a:lnTo>
                  <a:pt x="1416805" y="2181002"/>
                </a:lnTo>
                <a:lnTo>
                  <a:pt x="1394744" y="2221648"/>
                </a:lnTo>
                <a:lnTo>
                  <a:pt x="1365527" y="2257061"/>
                </a:lnTo>
                <a:lnTo>
                  <a:pt x="1330116" y="2286280"/>
                </a:lnTo>
                <a:lnTo>
                  <a:pt x="1289473" y="2308343"/>
                </a:lnTo>
                <a:lnTo>
                  <a:pt x="1244560" y="2322286"/>
                </a:lnTo>
                <a:lnTo>
                  <a:pt x="1196340" y="2327147"/>
                </a:lnTo>
                <a:lnTo>
                  <a:pt x="239268" y="2327147"/>
                </a:lnTo>
                <a:lnTo>
                  <a:pt x="191047" y="2322286"/>
                </a:lnTo>
                <a:lnTo>
                  <a:pt x="146134" y="2308343"/>
                </a:lnTo>
                <a:lnTo>
                  <a:pt x="105491" y="2286280"/>
                </a:lnTo>
                <a:lnTo>
                  <a:pt x="70080" y="2257061"/>
                </a:lnTo>
                <a:lnTo>
                  <a:pt x="40863" y="2221648"/>
                </a:lnTo>
                <a:lnTo>
                  <a:pt x="18802" y="2181002"/>
                </a:lnTo>
                <a:lnTo>
                  <a:pt x="4861" y="2136088"/>
                </a:lnTo>
                <a:lnTo>
                  <a:pt x="0" y="2087867"/>
                </a:lnTo>
                <a:lnTo>
                  <a:pt x="0" y="239267"/>
                </a:lnTo>
                <a:close/>
              </a:path>
            </a:pathLst>
          </a:custGeom>
          <a:solidFill>
            <a:srgbClr val="4472C4"/>
          </a:solidFill>
          <a:ln w="13716">
            <a:solidFill>
              <a:srgbClr val="4472C4"/>
            </a:solidFill>
          </a:ln>
        </p:spPr>
        <p:txBody>
          <a:bodyPr wrap="square" lIns="0" tIns="0" rIns="0" bIns="0" rtlCol="0"/>
          <a:lstStyle/>
          <a:p>
            <a:pPr>
              <a:defRPr/>
            </a:pPr>
            <a:endParaRPr dirty="0">
              <a:solidFill>
                <a:prstClr val="black"/>
              </a:solidFill>
              <a:latin typeface="Calibri"/>
            </a:endParaRPr>
          </a:p>
        </p:txBody>
      </p:sp>
      <p:sp>
        <p:nvSpPr>
          <p:cNvPr id="35" name="object 16"/>
          <p:cNvSpPr txBox="1"/>
          <p:nvPr/>
        </p:nvSpPr>
        <p:spPr>
          <a:xfrm>
            <a:off x="6569358" y="2991467"/>
            <a:ext cx="1141095" cy="1722120"/>
          </a:xfrm>
          <a:prstGeom prst="rect">
            <a:avLst/>
          </a:prstGeom>
          <a:solidFill>
            <a:srgbClr val="4472C4"/>
          </a:solidFill>
          <a:ln>
            <a:solidFill>
              <a:srgbClr val="4472C4"/>
            </a:solidFill>
          </a:ln>
        </p:spPr>
        <p:txBody>
          <a:bodyPr vert="horz" wrap="square" lIns="0" tIns="49530" rIns="0" bIns="0" rtlCol="0">
            <a:spAutoFit/>
          </a:bodyPr>
          <a:lstStyle/>
          <a:p>
            <a:pPr marL="12700" marR="5080" indent="-1270" algn="ctr">
              <a:lnSpc>
                <a:spcPct val="86400"/>
              </a:lnSpc>
              <a:spcBef>
                <a:spcPts val="390"/>
              </a:spcBef>
              <a:defRPr/>
            </a:pPr>
            <a:r>
              <a:rPr spc="-5" dirty="0">
                <a:solidFill>
                  <a:srgbClr val="FFFFFF"/>
                </a:solidFill>
                <a:latin typeface="Arial"/>
                <a:cs typeface="Arial"/>
              </a:rPr>
              <a:t>Enter  </a:t>
            </a:r>
            <a:r>
              <a:rPr dirty="0">
                <a:solidFill>
                  <a:srgbClr val="FFFFFF"/>
                </a:solidFill>
                <a:latin typeface="Arial"/>
                <a:cs typeface="Arial"/>
              </a:rPr>
              <a:t>retirement  </a:t>
            </a:r>
            <a:r>
              <a:rPr spc="10" dirty="0">
                <a:solidFill>
                  <a:srgbClr val="FFFFFF"/>
                </a:solidFill>
                <a:latin typeface="Arial"/>
                <a:cs typeface="Arial"/>
              </a:rPr>
              <a:t>details</a:t>
            </a:r>
            <a:r>
              <a:rPr spc="-180" dirty="0">
                <a:solidFill>
                  <a:srgbClr val="FFFFFF"/>
                </a:solidFill>
                <a:latin typeface="Arial"/>
                <a:cs typeface="Arial"/>
              </a:rPr>
              <a:t> </a:t>
            </a:r>
            <a:r>
              <a:rPr dirty="0">
                <a:solidFill>
                  <a:srgbClr val="FFFFFF"/>
                </a:solidFill>
                <a:latin typeface="Arial"/>
                <a:cs typeface="Arial"/>
              </a:rPr>
              <a:t>and  attach  </a:t>
            </a:r>
            <a:r>
              <a:rPr spc="5" dirty="0">
                <a:solidFill>
                  <a:srgbClr val="FFFFFF"/>
                </a:solidFill>
                <a:latin typeface="Arial"/>
                <a:cs typeface="Arial"/>
              </a:rPr>
              <a:t>supporting  </a:t>
            </a:r>
            <a:r>
              <a:rPr dirty="0">
                <a:solidFill>
                  <a:srgbClr val="FFFFFF"/>
                </a:solidFill>
                <a:latin typeface="Arial"/>
                <a:cs typeface="Arial"/>
              </a:rPr>
              <a:t>do</a:t>
            </a:r>
            <a:r>
              <a:rPr spc="-5" dirty="0">
                <a:solidFill>
                  <a:srgbClr val="FFFFFF"/>
                </a:solidFill>
                <a:latin typeface="Arial"/>
                <a:cs typeface="Arial"/>
              </a:rPr>
              <a:t>c</a:t>
            </a:r>
            <a:r>
              <a:rPr dirty="0">
                <a:solidFill>
                  <a:srgbClr val="FFFFFF"/>
                </a:solidFill>
                <a:latin typeface="Arial"/>
                <a:cs typeface="Arial"/>
              </a:rPr>
              <a:t>u</a:t>
            </a:r>
            <a:r>
              <a:rPr spc="-65" dirty="0">
                <a:solidFill>
                  <a:srgbClr val="FFFFFF"/>
                </a:solidFill>
                <a:latin typeface="Arial"/>
                <a:cs typeface="Arial"/>
              </a:rPr>
              <a:t>m</a:t>
            </a:r>
            <a:r>
              <a:rPr dirty="0">
                <a:solidFill>
                  <a:srgbClr val="FFFFFF"/>
                </a:solidFill>
                <a:latin typeface="Arial"/>
                <a:cs typeface="Arial"/>
              </a:rPr>
              <a:t>en</a:t>
            </a:r>
            <a:r>
              <a:rPr spc="-5" dirty="0">
                <a:solidFill>
                  <a:srgbClr val="FFFFFF"/>
                </a:solidFill>
                <a:latin typeface="Arial"/>
                <a:cs typeface="Arial"/>
              </a:rPr>
              <a:t>t</a:t>
            </a:r>
            <a:r>
              <a:rPr dirty="0">
                <a:solidFill>
                  <a:srgbClr val="FFFFFF"/>
                </a:solidFill>
                <a:latin typeface="Arial"/>
                <a:cs typeface="Arial"/>
              </a:rPr>
              <a:t>s  as</a:t>
            </a:r>
            <a:r>
              <a:rPr spc="-50" dirty="0">
                <a:solidFill>
                  <a:srgbClr val="FFFFFF"/>
                </a:solidFill>
                <a:latin typeface="Arial"/>
                <a:cs typeface="Arial"/>
              </a:rPr>
              <a:t> </a:t>
            </a:r>
            <a:r>
              <a:rPr dirty="0">
                <a:solidFill>
                  <a:srgbClr val="FFFFFF"/>
                </a:solidFill>
                <a:latin typeface="Arial"/>
                <a:cs typeface="Arial"/>
              </a:rPr>
              <a:t>needed</a:t>
            </a:r>
            <a:endParaRPr dirty="0">
              <a:solidFill>
                <a:prstClr val="black"/>
              </a:solidFill>
              <a:latin typeface="Arial"/>
              <a:cs typeface="Arial"/>
            </a:endParaRPr>
          </a:p>
        </p:txBody>
      </p:sp>
      <p:sp>
        <p:nvSpPr>
          <p:cNvPr id="36" name="object 17"/>
          <p:cNvSpPr/>
          <p:nvPr/>
        </p:nvSpPr>
        <p:spPr>
          <a:xfrm>
            <a:off x="7906290" y="2711375"/>
            <a:ext cx="1325880" cy="2327275"/>
          </a:xfrm>
          <a:custGeom>
            <a:avLst/>
            <a:gdLst/>
            <a:ahLst/>
            <a:cxnLst/>
            <a:rect l="l" t="t" r="r" b="b"/>
            <a:pathLst>
              <a:path w="1325879" h="2327275">
                <a:moveTo>
                  <a:pt x="1104900" y="0"/>
                </a:moveTo>
                <a:lnTo>
                  <a:pt x="220979" y="0"/>
                </a:lnTo>
                <a:lnTo>
                  <a:pt x="176443" y="4489"/>
                </a:lnTo>
                <a:lnTo>
                  <a:pt x="134963" y="17365"/>
                </a:lnTo>
                <a:lnTo>
                  <a:pt x="97426" y="37739"/>
                </a:lnTo>
                <a:lnTo>
                  <a:pt x="64722" y="64722"/>
                </a:lnTo>
                <a:lnTo>
                  <a:pt x="37739" y="97426"/>
                </a:lnTo>
                <a:lnTo>
                  <a:pt x="17365" y="134963"/>
                </a:lnTo>
                <a:lnTo>
                  <a:pt x="4489" y="176443"/>
                </a:lnTo>
                <a:lnTo>
                  <a:pt x="0" y="220979"/>
                </a:lnTo>
                <a:lnTo>
                  <a:pt x="0" y="2106155"/>
                </a:lnTo>
                <a:lnTo>
                  <a:pt x="4489" y="2150691"/>
                </a:lnTo>
                <a:lnTo>
                  <a:pt x="17365" y="2192173"/>
                </a:lnTo>
                <a:lnTo>
                  <a:pt x="37739" y="2229712"/>
                </a:lnTo>
                <a:lnTo>
                  <a:pt x="64722" y="2262419"/>
                </a:lnTo>
                <a:lnTo>
                  <a:pt x="97426" y="2289404"/>
                </a:lnTo>
                <a:lnTo>
                  <a:pt x="134963" y="2309780"/>
                </a:lnTo>
                <a:lnTo>
                  <a:pt x="176443" y="2322658"/>
                </a:lnTo>
                <a:lnTo>
                  <a:pt x="220979" y="2327147"/>
                </a:lnTo>
                <a:lnTo>
                  <a:pt x="1104900" y="2327147"/>
                </a:lnTo>
                <a:lnTo>
                  <a:pt x="1149436" y="2322658"/>
                </a:lnTo>
                <a:lnTo>
                  <a:pt x="1190916" y="2309780"/>
                </a:lnTo>
                <a:lnTo>
                  <a:pt x="1228453" y="2289404"/>
                </a:lnTo>
                <a:lnTo>
                  <a:pt x="1261157" y="2262419"/>
                </a:lnTo>
                <a:lnTo>
                  <a:pt x="1288140" y="2229712"/>
                </a:lnTo>
                <a:lnTo>
                  <a:pt x="1308514" y="2192173"/>
                </a:lnTo>
                <a:lnTo>
                  <a:pt x="1321390" y="2150691"/>
                </a:lnTo>
                <a:lnTo>
                  <a:pt x="1325880" y="2106155"/>
                </a:lnTo>
                <a:lnTo>
                  <a:pt x="1325880" y="220979"/>
                </a:lnTo>
                <a:lnTo>
                  <a:pt x="1321390" y="176443"/>
                </a:lnTo>
                <a:lnTo>
                  <a:pt x="1308514" y="134963"/>
                </a:lnTo>
                <a:lnTo>
                  <a:pt x="1288140" y="97426"/>
                </a:lnTo>
                <a:lnTo>
                  <a:pt x="1261157" y="64722"/>
                </a:lnTo>
                <a:lnTo>
                  <a:pt x="1228453" y="37739"/>
                </a:lnTo>
                <a:lnTo>
                  <a:pt x="1190916" y="17365"/>
                </a:lnTo>
                <a:lnTo>
                  <a:pt x="1149436" y="4489"/>
                </a:lnTo>
                <a:lnTo>
                  <a:pt x="1104900" y="0"/>
                </a:lnTo>
                <a:close/>
              </a:path>
            </a:pathLst>
          </a:custGeom>
          <a:solidFill>
            <a:srgbClr val="4472C4"/>
          </a:solidFill>
          <a:ln>
            <a:solidFill>
              <a:srgbClr val="4472C4"/>
            </a:solidFill>
          </a:ln>
        </p:spPr>
        <p:txBody>
          <a:bodyPr wrap="square" lIns="0" tIns="0" rIns="0" bIns="0" rtlCol="0"/>
          <a:lstStyle/>
          <a:p>
            <a:pPr>
              <a:defRPr/>
            </a:pPr>
            <a:endParaRPr dirty="0">
              <a:solidFill>
                <a:prstClr val="black"/>
              </a:solidFill>
              <a:latin typeface="Calibri"/>
            </a:endParaRPr>
          </a:p>
        </p:txBody>
      </p:sp>
      <p:sp>
        <p:nvSpPr>
          <p:cNvPr id="37" name="object 18"/>
          <p:cNvSpPr/>
          <p:nvPr/>
        </p:nvSpPr>
        <p:spPr>
          <a:xfrm>
            <a:off x="7906290" y="2711375"/>
            <a:ext cx="1325880" cy="2327275"/>
          </a:xfrm>
          <a:custGeom>
            <a:avLst/>
            <a:gdLst/>
            <a:ahLst/>
            <a:cxnLst/>
            <a:rect l="l" t="t" r="r" b="b"/>
            <a:pathLst>
              <a:path w="1325879" h="2327275">
                <a:moveTo>
                  <a:pt x="0" y="220979"/>
                </a:moveTo>
                <a:lnTo>
                  <a:pt x="4489" y="176443"/>
                </a:lnTo>
                <a:lnTo>
                  <a:pt x="17365" y="134963"/>
                </a:lnTo>
                <a:lnTo>
                  <a:pt x="37739" y="97426"/>
                </a:lnTo>
                <a:lnTo>
                  <a:pt x="64722" y="64722"/>
                </a:lnTo>
                <a:lnTo>
                  <a:pt x="97426" y="37739"/>
                </a:lnTo>
                <a:lnTo>
                  <a:pt x="134963" y="17365"/>
                </a:lnTo>
                <a:lnTo>
                  <a:pt x="176443" y="4489"/>
                </a:lnTo>
                <a:lnTo>
                  <a:pt x="220979" y="0"/>
                </a:lnTo>
                <a:lnTo>
                  <a:pt x="1104900" y="0"/>
                </a:lnTo>
                <a:lnTo>
                  <a:pt x="1149436" y="4489"/>
                </a:lnTo>
                <a:lnTo>
                  <a:pt x="1190916" y="17365"/>
                </a:lnTo>
                <a:lnTo>
                  <a:pt x="1228453" y="37739"/>
                </a:lnTo>
                <a:lnTo>
                  <a:pt x="1261157" y="64722"/>
                </a:lnTo>
                <a:lnTo>
                  <a:pt x="1288140" y="97426"/>
                </a:lnTo>
                <a:lnTo>
                  <a:pt x="1308514" y="134963"/>
                </a:lnTo>
                <a:lnTo>
                  <a:pt x="1321390" y="176443"/>
                </a:lnTo>
                <a:lnTo>
                  <a:pt x="1325880" y="220979"/>
                </a:lnTo>
                <a:lnTo>
                  <a:pt x="1325880" y="2106155"/>
                </a:lnTo>
                <a:lnTo>
                  <a:pt x="1321390" y="2150691"/>
                </a:lnTo>
                <a:lnTo>
                  <a:pt x="1308514" y="2192173"/>
                </a:lnTo>
                <a:lnTo>
                  <a:pt x="1288140" y="2229712"/>
                </a:lnTo>
                <a:lnTo>
                  <a:pt x="1261157" y="2262419"/>
                </a:lnTo>
                <a:lnTo>
                  <a:pt x="1228453" y="2289404"/>
                </a:lnTo>
                <a:lnTo>
                  <a:pt x="1190916" y="2309780"/>
                </a:lnTo>
                <a:lnTo>
                  <a:pt x="1149436" y="2322658"/>
                </a:lnTo>
                <a:lnTo>
                  <a:pt x="1104900" y="2327147"/>
                </a:lnTo>
                <a:lnTo>
                  <a:pt x="220979" y="2327147"/>
                </a:lnTo>
                <a:lnTo>
                  <a:pt x="176443" y="2322658"/>
                </a:lnTo>
                <a:lnTo>
                  <a:pt x="134963" y="2309780"/>
                </a:lnTo>
                <a:lnTo>
                  <a:pt x="97426" y="2289404"/>
                </a:lnTo>
                <a:lnTo>
                  <a:pt x="64722" y="2262419"/>
                </a:lnTo>
                <a:lnTo>
                  <a:pt x="37739" y="2229712"/>
                </a:lnTo>
                <a:lnTo>
                  <a:pt x="17365" y="2192173"/>
                </a:lnTo>
                <a:lnTo>
                  <a:pt x="4489" y="2150691"/>
                </a:lnTo>
                <a:lnTo>
                  <a:pt x="0" y="2106155"/>
                </a:lnTo>
                <a:lnTo>
                  <a:pt x="0" y="220979"/>
                </a:lnTo>
                <a:close/>
              </a:path>
            </a:pathLst>
          </a:custGeom>
          <a:solidFill>
            <a:srgbClr val="4472C4"/>
          </a:solidFill>
          <a:ln w="13716">
            <a:solidFill>
              <a:srgbClr val="4472C4"/>
            </a:solidFill>
          </a:ln>
        </p:spPr>
        <p:txBody>
          <a:bodyPr wrap="square" lIns="0" tIns="0" rIns="0" bIns="0" rtlCol="0"/>
          <a:lstStyle/>
          <a:p>
            <a:pPr>
              <a:defRPr/>
            </a:pPr>
            <a:endParaRPr dirty="0">
              <a:solidFill>
                <a:prstClr val="black"/>
              </a:solidFill>
              <a:latin typeface="Calibri"/>
            </a:endParaRPr>
          </a:p>
        </p:txBody>
      </p:sp>
      <p:sp>
        <p:nvSpPr>
          <p:cNvPr id="38" name="object 19"/>
          <p:cNvSpPr txBox="1"/>
          <p:nvPr/>
        </p:nvSpPr>
        <p:spPr>
          <a:xfrm>
            <a:off x="8051373" y="3582970"/>
            <a:ext cx="1029335" cy="537845"/>
          </a:xfrm>
          <a:prstGeom prst="rect">
            <a:avLst/>
          </a:prstGeom>
          <a:solidFill>
            <a:srgbClr val="4472C4"/>
          </a:solidFill>
          <a:ln>
            <a:solidFill>
              <a:srgbClr val="4472C4"/>
            </a:solidFill>
          </a:ln>
        </p:spPr>
        <p:txBody>
          <a:bodyPr vert="horz" wrap="square" lIns="0" tIns="50800" rIns="0" bIns="0" rtlCol="0">
            <a:spAutoFit/>
          </a:bodyPr>
          <a:lstStyle/>
          <a:p>
            <a:pPr marL="127000" marR="5080" indent="-114300">
              <a:lnSpc>
                <a:spcPts val="1870"/>
              </a:lnSpc>
              <a:spcBef>
                <a:spcPts val="400"/>
              </a:spcBef>
              <a:defRPr/>
            </a:pPr>
            <a:r>
              <a:rPr b="1" spc="-15" dirty="0">
                <a:solidFill>
                  <a:srgbClr val="FFFFFF"/>
                </a:solidFill>
                <a:latin typeface="Arial"/>
                <a:cs typeface="Arial"/>
              </a:rPr>
              <a:t>Save</a:t>
            </a:r>
            <a:r>
              <a:rPr b="1" spc="-35" dirty="0">
                <a:solidFill>
                  <a:srgbClr val="FFFFFF"/>
                </a:solidFill>
                <a:latin typeface="Arial"/>
                <a:cs typeface="Arial"/>
              </a:rPr>
              <a:t> </a:t>
            </a:r>
            <a:r>
              <a:rPr b="1" spc="-5" dirty="0">
                <a:solidFill>
                  <a:srgbClr val="FFFFFF"/>
                </a:solidFill>
                <a:latin typeface="Arial"/>
                <a:cs typeface="Arial"/>
              </a:rPr>
              <a:t>and  </a:t>
            </a:r>
            <a:r>
              <a:rPr b="1" spc="-10" dirty="0">
                <a:solidFill>
                  <a:srgbClr val="FFFFFF"/>
                </a:solidFill>
                <a:latin typeface="Arial"/>
                <a:cs typeface="Arial"/>
              </a:rPr>
              <a:t>Submit</a:t>
            </a:r>
            <a:endParaRPr dirty="0">
              <a:solidFill>
                <a:prstClr val="black"/>
              </a:solidFill>
              <a:latin typeface="Arial"/>
              <a:cs typeface="Arial"/>
            </a:endParaRPr>
          </a:p>
        </p:txBody>
      </p:sp>
      <p:sp>
        <p:nvSpPr>
          <p:cNvPr id="39" name="object 20"/>
          <p:cNvSpPr/>
          <p:nvPr/>
        </p:nvSpPr>
        <p:spPr>
          <a:xfrm>
            <a:off x="9277889" y="2711375"/>
            <a:ext cx="1325880" cy="2327275"/>
          </a:xfrm>
          <a:custGeom>
            <a:avLst/>
            <a:gdLst/>
            <a:ahLst/>
            <a:cxnLst/>
            <a:rect l="l" t="t" r="r" b="b"/>
            <a:pathLst>
              <a:path w="1325879" h="2327275">
                <a:moveTo>
                  <a:pt x="1104900" y="0"/>
                </a:moveTo>
                <a:lnTo>
                  <a:pt x="220979" y="0"/>
                </a:lnTo>
                <a:lnTo>
                  <a:pt x="176443" y="4489"/>
                </a:lnTo>
                <a:lnTo>
                  <a:pt x="134963" y="17365"/>
                </a:lnTo>
                <a:lnTo>
                  <a:pt x="97426" y="37739"/>
                </a:lnTo>
                <a:lnTo>
                  <a:pt x="64722" y="64722"/>
                </a:lnTo>
                <a:lnTo>
                  <a:pt x="37739" y="97426"/>
                </a:lnTo>
                <a:lnTo>
                  <a:pt x="17365" y="134963"/>
                </a:lnTo>
                <a:lnTo>
                  <a:pt x="4489" y="176443"/>
                </a:lnTo>
                <a:lnTo>
                  <a:pt x="0" y="220979"/>
                </a:lnTo>
                <a:lnTo>
                  <a:pt x="0" y="2106155"/>
                </a:lnTo>
                <a:lnTo>
                  <a:pt x="4489" y="2150691"/>
                </a:lnTo>
                <a:lnTo>
                  <a:pt x="17365" y="2192173"/>
                </a:lnTo>
                <a:lnTo>
                  <a:pt x="37739" y="2229712"/>
                </a:lnTo>
                <a:lnTo>
                  <a:pt x="64722" y="2262419"/>
                </a:lnTo>
                <a:lnTo>
                  <a:pt x="97426" y="2289404"/>
                </a:lnTo>
                <a:lnTo>
                  <a:pt x="134963" y="2309780"/>
                </a:lnTo>
                <a:lnTo>
                  <a:pt x="176443" y="2322658"/>
                </a:lnTo>
                <a:lnTo>
                  <a:pt x="220979" y="2327147"/>
                </a:lnTo>
                <a:lnTo>
                  <a:pt x="1104900" y="2327147"/>
                </a:lnTo>
                <a:lnTo>
                  <a:pt x="1149436" y="2322658"/>
                </a:lnTo>
                <a:lnTo>
                  <a:pt x="1190916" y="2309780"/>
                </a:lnTo>
                <a:lnTo>
                  <a:pt x="1228453" y="2289404"/>
                </a:lnTo>
                <a:lnTo>
                  <a:pt x="1261157" y="2262419"/>
                </a:lnTo>
                <a:lnTo>
                  <a:pt x="1288140" y="2229712"/>
                </a:lnTo>
                <a:lnTo>
                  <a:pt x="1308514" y="2192173"/>
                </a:lnTo>
                <a:lnTo>
                  <a:pt x="1321390" y="2150691"/>
                </a:lnTo>
                <a:lnTo>
                  <a:pt x="1325880" y="2106155"/>
                </a:lnTo>
                <a:lnTo>
                  <a:pt x="1325880" y="220979"/>
                </a:lnTo>
                <a:lnTo>
                  <a:pt x="1321390" y="176443"/>
                </a:lnTo>
                <a:lnTo>
                  <a:pt x="1308514" y="134963"/>
                </a:lnTo>
                <a:lnTo>
                  <a:pt x="1288140" y="97426"/>
                </a:lnTo>
                <a:lnTo>
                  <a:pt x="1261157" y="64722"/>
                </a:lnTo>
                <a:lnTo>
                  <a:pt x="1228453" y="37739"/>
                </a:lnTo>
                <a:lnTo>
                  <a:pt x="1190916" y="17365"/>
                </a:lnTo>
                <a:lnTo>
                  <a:pt x="1149436" y="4489"/>
                </a:lnTo>
                <a:lnTo>
                  <a:pt x="1104900" y="0"/>
                </a:lnTo>
                <a:close/>
              </a:path>
            </a:pathLst>
          </a:custGeom>
          <a:solidFill>
            <a:srgbClr val="4472C4"/>
          </a:solidFill>
          <a:ln>
            <a:solidFill>
              <a:srgbClr val="4472C4"/>
            </a:solidFill>
          </a:ln>
        </p:spPr>
        <p:txBody>
          <a:bodyPr wrap="square" lIns="0" tIns="0" rIns="0" bIns="0" rtlCol="0"/>
          <a:lstStyle/>
          <a:p>
            <a:pPr>
              <a:defRPr/>
            </a:pPr>
            <a:endParaRPr dirty="0">
              <a:solidFill>
                <a:prstClr val="black"/>
              </a:solidFill>
              <a:latin typeface="Calibri"/>
            </a:endParaRPr>
          </a:p>
        </p:txBody>
      </p:sp>
      <p:sp>
        <p:nvSpPr>
          <p:cNvPr id="40" name="object 21"/>
          <p:cNvSpPr/>
          <p:nvPr/>
        </p:nvSpPr>
        <p:spPr>
          <a:xfrm>
            <a:off x="9277889" y="2711375"/>
            <a:ext cx="1325880" cy="2327275"/>
          </a:xfrm>
          <a:custGeom>
            <a:avLst/>
            <a:gdLst/>
            <a:ahLst/>
            <a:cxnLst/>
            <a:rect l="l" t="t" r="r" b="b"/>
            <a:pathLst>
              <a:path w="1325879" h="2327275">
                <a:moveTo>
                  <a:pt x="0" y="220979"/>
                </a:moveTo>
                <a:lnTo>
                  <a:pt x="4489" y="176443"/>
                </a:lnTo>
                <a:lnTo>
                  <a:pt x="17365" y="134963"/>
                </a:lnTo>
                <a:lnTo>
                  <a:pt x="37739" y="97426"/>
                </a:lnTo>
                <a:lnTo>
                  <a:pt x="64722" y="64722"/>
                </a:lnTo>
                <a:lnTo>
                  <a:pt x="97426" y="37739"/>
                </a:lnTo>
                <a:lnTo>
                  <a:pt x="134963" y="17365"/>
                </a:lnTo>
                <a:lnTo>
                  <a:pt x="176443" y="4489"/>
                </a:lnTo>
                <a:lnTo>
                  <a:pt x="220979" y="0"/>
                </a:lnTo>
                <a:lnTo>
                  <a:pt x="1104900" y="0"/>
                </a:lnTo>
                <a:lnTo>
                  <a:pt x="1149436" y="4489"/>
                </a:lnTo>
                <a:lnTo>
                  <a:pt x="1190916" y="17365"/>
                </a:lnTo>
                <a:lnTo>
                  <a:pt x="1228453" y="37739"/>
                </a:lnTo>
                <a:lnTo>
                  <a:pt x="1261157" y="64722"/>
                </a:lnTo>
                <a:lnTo>
                  <a:pt x="1288140" y="97426"/>
                </a:lnTo>
                <a:lnTo>
                  <a:pt x="1308514" y="134963"/>
                </a:lnTo>
                <a:lnTo>
                  <a:pt x="1321390" y="176443"/>
                </a:lnTo>
                <a:lnTo>
                  <a:pt x="1325880" y="220979"/>
                </a:lnTo>
                <a:lnTo>
                  <a:pt x="1325880" y="2106155"/>
                </a:lnTo>
                <a:lnTo>
                  <a:pt x="1321390" y="2150691"/>
                </a:lnTo>
                <a:lnTo>
                  <a:pt x="1308514" y="2192173"/>
                </a:lnTo>
                <a:lnTo>
                  <a:pt x="1288140" y="2229712"/>
                </a:lnTo>
                <a:lnTo>
                  <a:pt x="1261157" y="2262419"/>
                </a:lnTo>
                <a:lnTo>
                  <a:pt x="1228453" y="2289404"/>
                </a:lnTo>
                <a:lnTo>
                  <a:pt x="1190916" y="2309780"/>
                </a:lnTo>
                <a:lnTo>
                  <a:pt x="1149436" y="2322658"/>
                </a:lnTo>
                <a:lnTo>
                  <a:pt x="1104900" y="2327147"/>
                </a:lnTo>
                <a:lnTo>
                  <a:pt x="220979" y="2327147"/>
                </a:lnTo>
                <a:lnTo>
                  <a:pt x="176443" y="2322658"/>
                </a:lnTo>
                <a:lnTo>
                  <a:pt x="134963" y="2309780"/>
                </a:lnTo>
                <a:lnTo>
                  <a:pt x="97426" y="2289404"/>
                </a:lnTo>
                <a:lnTo>
                  <a:pt x="64722" y="2262419"/>
                </a:lnTo>
                <a:lnTo>
                  <a:pt x="37739" y="2229712"/>
                </a:lnTo>
                <a:lnTo>
                  <a:pt x="17365" y="2192173"/>
                </a:lnTo>
                <a:lnTo>
                  <a:pt x="4489" y="2150691"/>
                </a:lnTo>
                <a:lnTo>
                  <a:pt x="0" y="2106155"/>
                </a:lnTo>
                <a:lnTo>
                  <a:pt x="0" y="220979"/>
                </a:lnTo>
                <a:close/>
              </a:path>
            </a:pathLst>
          </a:custGeom>
          <a:solidFill>
            <a:srgbClr val="4472C4"/>
          </a:solidFill>
          <a:ln w="13716">
            <a:solidFill>
              <a:srgbClr val="4472C4"/>
            </a:solidFill>
          </a:ln>
        </p:spPr>
        <p:txBody>
          <a:bodyPr wrap="square" lIns="0" tIns="0" rIns="0" bIns="0" rtlCol="0"/>
          <a:lstStyle/>
          <a:p>
            <a:pPr>
              <a:defRPr/>
            </a:pPr>
            <a:endParaRPr dirty="0">
              <a:solidFill>
                <a:prstClr val="black"/>
              </a:solidFill>
              <a:latin typeface="Calibri"/>
            </a:endParaRPr>
          </a:p>
        </p:txBody>
      </p:sp>
      <p:sp>
        <p:nvSpPr>
          <p:cNvPr id="41" name="object 22"/>
          <p:cNvSpPr txBox="1"/>
          <p:nvPr/>
        </p:nvSpPr>
        <p:spPr>
          <a:xfrm>
            <a:off x="9419726" y="3602319"/>
            <a:ext cx="1036319" cy="538609"/>
          </a:xfrm>
          <a:prstGeom prst="rect">
            <a:avLst/>
          </a:prstGeom>
          <a:solidFill>
            <a:srgbClr val="4472C4"/>
          </a:solidFill>
          <a:ln>
            <a:solidFill>
              <a:srgbClr val="4472C4"/>
            </a:solidFill>
          </a:ln>
        </p:spPr>
        <p:txBody>
          <a:bodyPr vert="horz" wrap="square" lIns="0" tIns="50800" rIns="0" bIns="0" rtlCol="0">
            <a:spAutoFit/>
          </a:bodyPr>
          <a:lstStyle/>
          <a:p>
            <a:pPr marL="12700" marR="5080" indent="3175" algn="ctr">
              <a:lnSpc>
                <a:spcPts val="1870"/>
              </a:lnSpc>
              <a:spcBef>
                <a:spcPts val="400"/>
              </a:spcBef>
              <a:defRPr/>
            </a:pPr>
            <a:r>
              <a:rPr spc="5" dirty="0">
                <a:solidFill>
                  <a:srgbClr val="FFFFFF"/>
                </a:solidFill>
                <a:latin typeface="Arial"/>
                <a:cs typeface="Arial"/>
              </a:rPr>
              <a:t>Initiate  final </a:t>
            </a:r>
            <a:r>
              <a:rPr spc="-35" dirty="0" smtClean="0">
                <a:solidFill>
                  <a:srgbClr val="FFFFFF"/>
                </a:solidFill>
                <a:latin typeface="Arial"/>
                <a:cs typeface="Arial"/>
              </a:rPr>
              <a:t>pay</a:t>
            </a:r>
            <a:endParaRPr dirty="0">
              <a:solidFill>
                <a:prstClr val="black"/>
              </a:solidFill>
              <a:latin typeface="Arial"/>
              <a:cs typeface="Arial"/>
            </a:endParaRPr>
          </a:p>
        </p:txBody>
      </p:sp>
      <p:cxnSp>
        <p:nvCxnSpPr>
          <p:cNvPr id="5" name="Straight Arrow Connector 4"/>
          <p:cNvCxnSpPr/>
          <p:nvPr/>
        </p:nvCxnSpPr>
        <p:spPr>
          <a:xfrm>
            <a:off x="1195266" y="2087000"/>
            <a:ext cx="504054" cy="6856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object 15"/>
          <p:cNvSpPr txBox="1"/>
          <p:nvPr/>
        </p:nvSpPr>
        <p:spPr>
          <a:xfrm>
            <a:off x="451371" y="980060"/>
            <a:ext cx="4759726" cy="1277914"/>
          </a:xfrm>
          <a:prstGeom prst="rect">
            <a:avLst/>
          </a:prstGeom>
          <a:solidFill>
            <a:schemeClr val="accent1">
              <a:lumMod val="20000"/>
              <a:lumOff val="80000"/>
            </a:schemeClr>
          </a:solidFill>
          <a:ln>
            <a:solidFill>
              <a:schemeClr val="tx1"/>
            </a:solidFill>
          </a:ln>
        </p:spPr>
        <p:txBody>
          <a:bodyPr vert="horz" wrap="square" lIns="0" tIns="46355" rIns="0" bIns="0" rtlCol="0">
            <a:spAutoFit/>
          </a:bodyPr>
          <a:lstStyle/>
          <a:p>
            <a:pPr marL="95885" algn="ctr">
              <a:lnSpc>
                <a:spcPct val="150000"/>
              </a:lnSpc>
              <a:spcBef>
                <a:spcPts val="365"/>
              </a:spcBef>
            </a:pPr>
            <a:r>
              <a:rPr sz="1600" b="1" spc="-5" dirty="0" smtClean="0">
                <a:latin typeface="Arial"/>
                <a:cs typeface="Arial"/>
              </a:rPr>
              <a:t>Important</a:t>
            </a:r>
            <a:r>
              <a:rPr lang="en-US" sz="1600" b="1" spc="-5" dirty="0" smtClean="0">
                <a:latin typeface="Arial"/>
                <a:cs typeface="Arial"/>
              </a:rPr>
              <a:t>:</a:t>
            </a:r>
          </a:p>
          <a:p>
            <a:pPr marL="117475"/>
            <a:r>
              <a:rPr lang="en-US" sz="1600" dirty="0" smtClean="0">
                <a:latin typeface="Arial"/>
                <a:cs typeface="Arial"/>
              </a:rPr>
              <a:t>When reviewing the Person Org Summary Page, look for other jobs the employee may have.       This will help to coordinate with other Depts./Orgs.</a:t>
            </a:r>
          </a:p>
          <a:p>
            <a:pPr marL="320040"/>
            <a:r>
              <a:rPr lang="en-US" sz="800" dirty="0" smtClean="0">
                <a:latin typeface="Arial"/>
                <a:cs typeface="Arial"/>
              </a:rPr>
              <a:t> </a:t>
            </a:r>
            <a:endParaRPr sz="800" dirty="0">
              <a:latin typeface="Arial"/>
              <a:cs typeface="Arial"/>
            </a:endParaRPr>
          </a:p>
        </p:txBody>
      </p:sp>
      <p:sp>
        <p:nvSpPr>
          <p:cNvPr id="45" name="object 15"/>
          <p:cNvSpPr txBox="1"/>
          <p:nvPr/>
        </p:nvSpPr>
        <p:spPr>
          <a:xfrm>
            <a:off x="8426246" y="978408"/>
            <a:ext cx="3417892" cy="1031693"/>
          </a:xfrm>
          <a:prstGeom prst="rect">
            <a:avLst/>
          </a:prstGeom>
          <a:solidFill>
            <a:schemeClr val="accent1">
              <a:lumMod val="20000"/>
              <a:lumOff val="80000"/>
            </a:schemeClr>
          </a:solidFill>
          <a:ln>
            <a:solidFill>
              <a:schemeClr val="tx1"/>
            </a:solidFill>
          </a:ln>
        </p:spPr>
        <p:txBody>
          <a:bodyPr vert="horz" wrap="square" lIns="0" tIns="46355" rIns="0" bIns="0" rtlCol="0">
            <a:spAutoFit/>
          </a:bodyPr>
          <a:lstStyle/>
          <a:p>
            <a:pPr marL="95885" algn="ctr">
              <a:lnSpc>
                <a:spcPct val="150000"/>
              </a:lnSpc>
              <a:spcBef>
                <a:spcPts val="365"/>
              </a:spcBef>
            </a:pPr>
            <a:r>
              <a:rPr sz="1600" b="1" spc="-5" dirty="0" smtClean="0">
                <a:latin typeface="Arial"/>
                <a:cs typeface="Arial"/>
              </a:rPr>
              <a:t>Important</a:t>
            </a:r>
            <a:r>
              <a:rPr lang="en-US" sz="1600" b="1" spc="-5" dirty="0" smtClean="0">
                <a:latin typeface="Arial"/>
                <a:cs typeface="Arial"/>
              </a:rPr>
              <a:t>:</a:t>
            </a:r>
          </a:p>
          <a:p>
            <a:pPr marL="117475"/>
            <a:r>
              <a:rPr lang="en-US" sz="1600" dirty="0" smtClean="0">
                <a:latin typeface="Arial"/>
                <a:cs typeface="Arial"/>
              </a:rPr>
              <a:t>The SSC will initiate final pay on all Termination transactions.</a:t>
            </a:r>
          </a:p>
          <a:p>
            <a:pPr marL="320040"/>
            <a:r>
              <a:rPr lang="en-US" sz="800" dirty="0" smtClean="0">
                <a:latin typeface="Arial"/>
                <a:cs typeface="Arial"/>
              </a:rPr>
              <a:t> </a:t>
            </a:r>
            <a:endParaRPr sz="800" dirty="0">
              <a:latin typeface="Arial"/>
              <a:cs typeface="Arial"/>
            </a:endParaRPr>
          </a:p>
        </p:txBody>
      </p:sp>
      <p:cxnSp>
        <p:nvCxnSpPr>
          <p:cNvPr id="46" name="Straight Arrow Connector 45"/>
          <p:cNvCxnSpPr/>
          <p:nvPr/>
        </p:nvCxnSpPr>
        <p:spPr>
          <a:xfrm flipH="1">
            <a:off x="10530348" y="2010101"/>
            <a:ext cx="737427" cy="7625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97071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normAutofit fontScale="90000"/>
          </a:bodyPr>
          <a:lstStyle/>
          <a:p>
            <a:r>
              <a:rPr lang="en-US" dirty="0" smtClean="0">
                <a:solidFill>
                  <a:schemeClr val="accent5"/>
                </a:solidFill>
              </a:rPr>
              <a:t>CHECK YOUR UNDERSTANDING   </a:t>
            </a:r>
            <a:endParaRPr lang="en-US" dirty="0">
              <a:solidFill>
                <a:schemeClr val="accent5"/>
              </a:solidFill>
            </a:endParaRPr>
          </a:p>
        </p:txBody>
      </p:sp>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268011" y="1795850"/>
            <a:ext cx="3184513" cy="3228910"/>
          </a:xfrm>
          <a:prstGeom prst="rect">
            <a:avLst/>
          </a:prstGeom>
        </p:spPr>
      </p:pic>
    </p:spTree>
    <p:extLst>
      <p:ext uri="{BB962C8B-B14F-4D97-AF65-F5344CB8AC3E}">
        <p14:creationId xmlns:p14="http://schemas.microsoft.com/office/powerpoint/2010/main" val="1147932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TRAINER INTRODUCTION</a:t>
            </a:r>
            <a:endParaRPr lang="en-US" dirty="0">
              <a:solidFill>
                <a:schemeClr val="accent5"/>
              </a:solidFill>
            </a:endParaRPr>
          </a:p>
        </p:txBody>
      </p:sp>
      <p:sp>
        <p:nvSpPr>
          <p:cNvPr id="5" name="TextBox 4"/>
          <p:cNvSpPr txBox="1"/>
          <p:nvPr/>
        </p:nvSpPr>
        <p:spPr>
          <a:xfrm>
            <a:off x="2128033" y="1877163"/>
            <a:ext cx="7606481" cy="2339102"/>
          </a:xfrm>
          <a:prstGeom prst="rect">
            <a:avLst/>
          </a:prstGeom>
          <a:solidFill>
            <a:schemeClr val="accent1">
              <a:lumMod val="20000"/>
              <a:lumOff val="80000"/>
            </a:schemeClr>
          </a:solidFill>
          <a:ln w="12700">
            <a:solidFill>
              <a:schemeClr val="tx1"/>
            </a:solidFill>
          </a:ln>
        </p:spPr>
        <p:txBody>
          <a:bodyPr wrap="square" rtlCol="0" anchor="b">
            <a:spAutoFit/>
          </a:bodyPr>
          <a:lstStyle/>
          <a:p>
            <a:r>
              <a:rPr lang="en-US" sz="2000" b="1" dirty="0" smtClean="0"/>
              <a:t>Sonya </a:t>
            </a:r>
            <a:r>
              <a:rPr lang="en-US" sz="2000" b="1" dirty="0"/>
              <a:t>Potter </a:t>
            </a:r>
          </a:p>
          <a:p>
            <a:r>
              <a:rPr lang="en-US" dirty="0"/>
              <a:t>Title: </a:t>
            </a:r>
            <a:r>
              <a:rPr lang="en-US" dirty="0" smtClean="0"/>
              <a:t>Graduate Student Support Lead UCPath Business Support Analyst</a:t>
            </a:r>
          </a:p>
          <a:p>
            <a:r>
              <a:rPr lang="en-US" dirty="0" smtClean="0"/>
              <a:t>Department</a:t>
            </a:r>
            <a:r>
              <a:rPr lang="en-US" dirty="0"/>
              <a:t>: </a:t>
            </a:r>
            <a:r>
              <a:rPr lang="en-US" dirty="0" smtClean="0"/>
              <a:t>Campus Support Center</a:t>
            </a:r>
            <a:endParaRPr lang="en-US" dirty="0"/>
          </a:p>
          <a:p>
            <a:r>
              <a:rPr lang="en-US" dirty="0" smtClean="0"/>
              <a:t>Years at UC</a:t>
            </a:r>
            <a:r>
              <a:rPr lang="en-US" dirty="0"/>
              <a:t>: 2 years</a:t>
            </a:r>
          </a:p>
          <a:p>
            <a:r>
              <a:rPr lang="en-US" dirty="0"/>
              <a:t>Previous Experience: 16+ years of experience in creating detailed business processes, re-case business flow into system specifications, develop job aids, training, and testing documents for established national industry competitive technology platforms. </a:t>
            </a:r>
          </a:p>
        </p:txBody>
      </p:sp>
    </p:spTree>
    <p:extLst>
      <p:ext uri="{BB962C8B-B14F-4D97-AF65-F5344CB8AC3E}">
        <p14:creationId xmlns:p14="http://schemas.microsoft.com/office/powerpoint/2010/main" val="95491619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normAutofit fontScale="90000"/>
          </a:bodyPr>
          <a:lstStyle/>
          <a:p>
            <a:r>
              <a:rPr lang="en-US" dirty="0" smtClean="0">
                <a:solidFill>
                  <a:schemeClr val="accent5"/>
                </a:solidFill>
              </a:rPr>
              <a:t>CHECK YOUR UNDERSTANDING   </a:t>
            </a:r>
            <a:endParaRPr lang="en-US" dirty="0">
              <a:solidFill>
                <a:schemeClr val="accent5"/>
              </a:solidFill>
            </a:endParaRPr>
          </a:p>
        </p:txBody>
      </p:sp>
      <p:sp>
        <p:nvSpPr>
          <p:cNvPr id="6" name="Rectangle 5"/>
          <p:cNvSpPr/>
          <p:nvPr/>
        </p:nvSpPr>
        <p:spPr>
          <a:xfrm>
            <a:off x="502074" y="1426747"/>
            <a:ext cx="11123869" cy="429348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When does the process end for Voluntary Termination and Retirement?  </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True</a:t>
            </a:r>
            <a:r>
              <a:rPr kumimoji="0" lang="en-US" sz="2000" b="0" i="0" u="none" strike="noStrike" kern="1200" cap="none" spc="0" normalizeH="0" noProof="0" dirty="0" smtClean="0">
                <a:ln>
                  <a:noFill/>
                </a:ln>
                <a:solidFill>
                  <a:prstClr val="black"/>
                </a:solidFill>
                <a:effectLst/>
                <a:uLnTx/>
                <a:uFillTx/>
                <a:latin typeface="Arial"/>
                <a:ea typeface="+mn-ea"/>
                <a:cs typeface="+mn-cs"/>
              </a:rPr>
              <a:t> or False: An employee is retiring from UCR but has multiple jobs one of which is in your department.  You submit the Voluntary termination/Retirement template and that will terminate him from all jobs. </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Multiple Choice: Who is the AWE Approver for a Voluntary Termination?</a:t>
            </a:r>
          </a:p>
          <a:p>
            <a:pPr marL="742950" lvl="1" indent="-285750">
              <a:buFont typeface="+mj-lt"/>
              <a:buAutoNum type="arabicPeriod"/>
              <a:defRPr/>
            </a:pPr>
            <a:r>
              <a:rPr lang="en-US" sz="2000" dirty="0" smtClean="0">
                <a:solidFill>
                  <a:prstClr val="black"/>
                </a:solidFill>
                <a:latin typeface="Arial"/>
              </a:rPr>
              <a:t>SSC</a:t>
            </a:r>
          </a:p>
          <a:p>
            <a:pPr marL="742950" lvl="1" indent="-285750">
              <a:buFont typeface="+mj-lt"/>
              <a:buAutoNum type="arabicPeriod"/>
              <a:defRPr/>
            </a:pPr>
            <a:r>
              <a:rPr lang="en-US" sz="2000" dirty="0" smtClean="0">
                <a:solidFill>
                  <a:prstClr val="black"/>
                </a:solidFill>
                <a:latin typeface="Arial"/>
              </a:rPr>
              <a:t>Department</a:t>
            </a:r>
          </a:p>
          <a:p>
            <a:pPr marL="742950" lvl="1" indent="-285750">
              <a:buFont typeface="+mj-lt"/>
              <a:buAutoNum type="arabicPeriod"/>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Central</a:t>
            </a:r>
            <a:r>
              <a:rPr kumimoji="0" lang="en-US" sz="2000" b="0" i="0" u="none" strike="noStrike" kern="1200" cap="none" spc="0" normalizeH="0" noProof="0" dirty="0" smtClean="0">
                <a:ln>
                  <a:noFill/>
                </a:ln>
                <a:solidFill>
                  <a:prstClr val="black"/>
                </a:solidFill>
                <a:effectLst/>
                <a:uLnTx/>
                <a:uFillTx/>
                <a:latin typeface="Arial"/>
                <a:ea typeface="+mn-ea"/>
                <a:cs typeface="+mn-cs"/>
              </a:rPr>
              <a:t> Payroll</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Tree>
    <p:extLst>
      <p:ext uri="{BB962C8B-B14F-4D97-AF65-F5344CB8AC3E}">
        <p14:creationId xmlns:p14="http://schemas.microsoft.com/office/powerpoint/2010/main" val="2003316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calcmode="lin" valueType="num">
                                      <p:cBhvr additive="base">
                                        <p:cTn id="3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 calcmode="lin" valueType="num">
                                      <p:cBhvr additive="base">
                                        <p:cTn id="3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hape 174"/>
          <p:cNvSpPr txBox="1"/>
          <p:nvPr/>
        </p:nvSpPr>
        <p:spPr>
          <a:xfrm>
            <a:off x="1956638" y="1608902"/>
            <a:ext cx="8425028" cy="358489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Voluntary</a:t>
            </a:r>
            <a:r>
              <a:rPr kumimoji="0" lang="en-US" sz="7200" b="1" i="0" u="none" strike="noStrike" kern="1200" cap="none" spc="0" normalizeH="0" noProof="0" dirty="0" smtClean="0">
                <a:ln>
                  <a:noFill/>
                </a:ln>
                <a:solidFill>
                  <a:srgbClr val="F1AB00"/>
                </a:solidFill>
                <a:effectLst/>
                <a:uLnTx/>
                <a:uFillTx/>
                <a:latin typeface="Arial"/>
                <a:ea typeface="+mn-ea"/>
                <a:cs typeface="+mn-cs"/>
              </a:rPr>
              <a:t> Termination </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Action Reason Codes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29075532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8491" y="165371"/>
            <a:ext cx="11969684" cy="685800"/>
          </a:xfrm>
        </p:spPr>
        <p:txBody>
          <a:bodyPr/>
          <a:lstStyle/>
          <a:p>
            <a:r>
              <a:rPr lang="en-US" dirty="0" smtClean="0">
                <a:solidFill>
                  <a:schemeClr val="accent5"/>
                </a:solidFill>
              </a:rPr>
              <a:t>VOLUNTARY TERMINATION ACTION REASON CODES</a:t>
            </a:r>
            <a:endParaRPr lang="en-US" dirty="0">
              <a:solidFill>
                <a:schemeClr val="accent5"/>
              </a:solidFill>
            </a:endParaRPr>
          </a:p>
        </p:txBody>
      </p:sp>
      <p:sp>
        <p:nvSpPr>
          <p:cNvPr id="12" name="object 8"/>
          <p:cNvSpPr/>
          <p:nvPr/>
        </p:nvSpPr>
        <p:spPr>
          <a:xfrm>
            <a:off x="5836838" y="4028504"/>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381068" y="851171"/>
            <a:ext cx="11378317" cy="1477328"/>
          </a:xfrm>
          <a:prstGeom prst="rect">
            <a:avLst/>
          </a:prstGeom>
          <a:noFill/>
        </p:spPr>
        <p:txBody>
          <a:bodyPr wrap="square" rtlCol="0">
            <a:spAutoFit/>
          </a:bodyPr>
          <a:lstStyle/>
          <a:p>
            <a:r>
              <a:rPr lang="en-US" dirty="0" smtClean="0"/>
              <a:t>There are various Action Reason Codes for Voluntary Termination; some, however, are for very specific circumstances. If you have a question on which Action Reason Code to use, please contact AP or HR central offices for guidance.  </a:t>
            </a:r>
          </a:p>
          <a:p>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22996102"/>
              </p:ext>
            </p:extLst>
          </p:nvPr>
        </p:nvGraphicFramePr>
        <p:xfrm>
          <a:off x="465361" y="1893093"/>
          <a:ext cx="11235944" cy="3961940"/>
        </p:xfrm>
        <a:graphic>
          <a:graphicData uri="http://schemas.openxmlformats.org/drawingml/2006/table">
            <a:tbl>
              <a:tblPr firstRow="1" bandRow="1">
                <a:tableStyleId>{7DF18680-E054-41AD-8BC1-D1AEF772440D}</a:tableStyleId>
              </a:tblPr>
              <a:tblGrid>
                <a:gridCol w="2625997">
                  <a:extLst>
                    <a:ext uri="{9D8B030D-6E8A-4147-A177-3AD203B41FA5}">
                      <a16:colId xmlns:a16="http://schemas.microsoft.com/office/drawing/2014/main" val="996934337"/>
                    </a:ext>
                  </a:extLst>
                </a:gridCol>
                <a:gridCol w="8609947">
                  <a:extLst>
                    <a:ext uri="{9D8B030D-6E8A-4147-A177-3AD203B41FA5}">
                      <a16:colId xmlns:a16="http://schemas.microsoft.com/office/drawing/2014/main" val="1754191140"/>
                    </a:ext>
                  </a:extLst>
                </a:gridCol>
              </a:tblGrid>
              <a:tr h="438976">
                <a:tc>
                  <a:txBody>
                    <a:bodyPr/>
                    <a:lstStyle/>
                    <a:p>
                      <a:pPr algn="ctr"/>
                      <a:r>
                        <a:rPr lang="en-US" sz="1800" b="1" dirty="0" smtClean="0"/>
                        <a:t>Action Reason</a:t>
                      </a:r>
                      <a:endParaRPr lang="en-US" sz="1800" b="1" dirty="0"/>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baseline="0" dirty="0" smtClean="0"/>
                        <a:t>Description </a:t>
                      </a:r>
                      <a:endParaRPr lang="en-US" sz="1800" b="1" dirty="0"/>
                    </a:p>
                  </a:txBody>
                  <a:tcPr anchor="ct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1979061"/>
                  </a:ext>
                </a:extLst>
              </a:tr>
              <a:tr h="939408">
                <a:tc>
                  <a:txBody>
                    <a:bodyPr/>
                    <a:lstStyle/>
                    <a:p>
                      <a:r>
                        <a:rPr lang="en-US" sz="1800" dirty="0" smtClean="0">
                          <a:latin typeface="+mn-lt"/>
                        </a:rPr>
                        <a:t>CAR –</a:t>
                      </a:r>
                      <a:r>
                        <a:rPr lang="en-US" sz="1800" baseline="0" dirty="0" smtClean="0">
                          <a:latin typeface="+mn-lt"/>
                        </a:rPr>
                        <a:t> Career to Per Diem</a:t>
                      </a:r>
                      <a:endParaRPr lang="en-US" sz="1800" dirty="0">
                        <a:latin typeface="+mn-lt"/>
                      </a:endParaRPr>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nSpc>
                          <a:spcPct val="107000"/>
                        </a:lnSpc>
                        <a:spcBef>
                          <a:spcPts val="0"/>
                        </a:spcBef>
                        <a:spcAft>
                          <a:spcPts val="0"/>
                        </a:spcAft>
                        <a:buFont typeface="Symbol" panose="05050102010706020507" pitchFamily="18" charset="2"/>
                        <a:buNone/>
                      </a:pPr>
                      <a:r>
                        <a:rPr lang="en-US" sz="1800" dirty="0" smtClean="0">
                          <a:effectLst/>
                          <a:latin typeface="+mn-lt"/>
                          <a:ea typeface="Calibri" panose="020F0502020204030204" pitchFamily="34" charset="0"/>
                          <a:cs typeface="Arial" panose="020B0604020202020204" pitchFamily="34" charset="0"/>
                        </a:rPr>
                        <a:t>Use for termination of career appointment. Employee</a:t>
                      </a:r>
                      <a:r>
                        <a:rPr lang="en-US" sz="1800" baseline="0" dirty="0" smtClean="0">
                          <a:effectLst/>
                          <a:latin typeface="+mn-lt"/>
                          <a:ea typeface="Calibri" panose="020F0502020204030204" pitchFamily="34" charset="0"/>
                          <a:cs typeface="Arial" panose="020B0604020202020204" pitchFamily="34" charset="0"/>
                        </a:rPr>
                        <a:t> will be rehired into a Per Diem position. Must have a one-day break in service. These individuals will be required to sign a waiver form as part of the rehire process. </a:t>
                      </a:r>
                      <a:endParaRPr lang="en-US" sz="1800" dirty="0">
                        <a:effectLst/>
                        <a:latin typeface="+mn-lt"/>
                        <a:ea typeface="Calibri" panose="020F0502020204030204" pitchFamily="34" charset="0"/>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0535026"/>
                  </a:ext>
                </a:extLst>
              </a:tr>
              <a:tr h="1086138">
                <a:tc>
                  <a:txBody>
                    <a:bodyPr/>
                    <a:lstStyle/>
                    <a:p>
                      <a:r>
                        <a:rPr lang="en-US" sz="1800" dirty="0" smtClean="0">
                          <a:latin typeface="+mn-lt"/>
                        </a:rPr>
                        <a:t>TR1 – Release from Trial Employment (Voluntary)</a:t>
                      </a:r>
                      <a:endParaRPr lang="en-US" sz="1800" dirty="0">
                        <a:latin typeface="+mn-lt"/>
                      </a:endParaRPr>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nSpc>
                          <a:spcPct val="107000"/>
                        </a:lnSpc>
                        <a:spcBef>
                          <a:spcPts val="0"/>
                        </a:spcBef>
                        <a:spcAft>
                          <a:spcPts val="0"/>
                        </a:spcAft>
                        <a:buFont typeface="Symbol" panose="05050102010706020507" pitchFamily="18" charset="2"/>
                        <a:buNone/>
                      </a:pPr>
                      <a:r>
                        <a:rPr lang="en-US" sz="1800" dirty="0" smtClean="0">
                          <a:effectLst/>
                          <a:latin typeface="+mn-lt"/>
                          <a:ea typeface="Calibri" panose="020F0502020204030204" pitchFamily="34" charset="0"/>
                          <a:cs typeface="Arial" panose="020B0604020202020204" pitchFamily="34" charset="0"/>
                        </a:rPr>
                        <a:t>Use for release from trial employmen</a:t>
                      </a:r>
                      <a:r>
                        <a:rPr lang="en-US" sz="1800" baseline="0" dirty="0" smtClean="0">
                          <a:effectLst/>
                          <a:latin typeface="+mn-lt"/>
                          <a:ea typeface="Calibri" panose="020F0502020204030204" pitchFamily="34" charset="0"/>
                          <a:cs typeface="Arial" panose="020B0604020202020204" pitchFamily="34" charset="0"/>
                        </a:rPr>
                        <a:t>t initiated by the employee. </a:t>
                      </a:r>
                      <a:endParaRPr lang="en-US" sz="1800" dirty="0">
                        <a:effectLst/>
                        <a:latin typeface="+mn-lt"/>
                        <a:ea typeface="Calibri" panose="020F0502020204030204" pitchFamily="34" charset="0"/>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8766900"/>
                  </a:ext>
                </a:extLst>
              </a:tr>
              <a:tr h="748709">
                <a:tc>
                  <a:txBody>
                    <a:bodyPr/>
                    <a:lstStyle/>
                    <a:p>
                      <a:r>
                        <a:rPr lang="en-US" sz="1800" dirty="0" smtClean="0">
                          <a:latin typeface="+mn-lt"/>
                        </a:rPr>
                        <a:t>AAJ – Resign – Accept Another Job</a:t>
                      </a:r>
                      <a:endParaRPr lang="en-US" sz="1800" dirty="0">
                        <a:latin typeface="+mn-lt"/>
                      </a:endParaRPr>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nSpc>
                          <a:spcPct val="107000"/>
                        </a:lnSpc>
                        <a:spcBef>
                          <a:spcPts val="0"/>
                        </a:spcBef>
                        <a:spcAft>
                          <a:spcPts val="0"/>
                        </a:spcAft>
                        <a:buFont typeface="Symbol" panose="05050102010706020507" pitchFamily="18" charset="2"/>
                        <a:buNone/>
                      </a:pPr>
                      <a:r>
                        <a:rPr lang="en-US" sz="1800" dirty="0" smtClean="0">
                          <a:effectLst/>
                          <a:latin typeface="+mn-lt"/>
                          <a:ea typeface="Calibri" panose="020F0502020204030204" pitchFamily="34" charset="0"/>
                          <a:cs typeface="Arial" panose="020B0604020202020204" pitchFamily="34" charset="0"/>
                        </a:rPr>
                        <a:t>Use for termination due to employee accepting another job.</a:t>
                      </a:r>
                      <a:r>
                        <a:rPr lang="en-US" sz="1800" baseline="0" dirty="0" smtClean="0">
                          <a:effectLst/>
                          <a:latin typeface="+mn-lt"/>
                          <a:ea typeface="Calibri" panose="020F0502020204030204" pitchFamily="34" charset="0"/>
                          <a:cs typeface="Arial" panose="020B0604020202020204" pitchFamily="34" charset="0"/>
                        </a:rPr>
                        <a:t> </a:t>
                      </a:r>
                      <a:endParaRPr lang="en-US" sz="1800" dirty="0">
                        <a:effectLst/>
                        <a:latin typeface="+mn-lt"/>
                        <a:ea typeface="Calibri" panose="020F0502020204030204" pitchFamily="34" charset="0"/>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2647883"/>
                  </a:ext>
                </a:extLst>
              </a:tr>
              <a:tr h="748709">
                <a:tc>
                  <a:txBody>
                    <a:bodyPr/>
                    <a:lstStyle/>
                    <a:p>
                      <a:r>
                        <a:rPr lang="en-US" sz="1800" dirty="0" smtClean="0">
                          <a:latin typeface="+mn-lt"/>
                        </a:rPr>
                        <a:t>SCH –</a:t>
                      </a:r>
                      <a:r>
                        <a:rPr lang="en-US" sz="1800" baseline="0" dirty="0" smtClean="0">
                          <a:latin typeface="+mn-lt"/>
                        </a:rPr>
                        <a:t> Resign – Attend School </a:t>
                      </a:r>
                      <a:endParaRPr lang="en-US" sz="1800" dirty="0">
                        <a:latin typeface="+mn-lt"/>
                      </a:endParaRPr>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nSpc>
                          <a:spcPct val="107000"/>
                        </a:lnSpc>
                        <a:spcBef>
                          <a:spcPts val="0"/>
                        </a:spcBef>
                        <a:spcAft>
                          <a:spcPts val="0"/>
                        </a:spcAft>
                        <a:buFont typeface="Symbol" panose="05050102010706020507" pitchFamily="18" charset="2"/>
                        <a:buNone/>
                      </a:pPr>
                      <a:r>
                        <a:rPr lang="en-US" sz="1800" dirty="0" smtClean="0">
                          <a:effectLst/>
                          <a:latin typeface="+mn-lt"/>
                          <a:ea typeface="Calibri" panose="020F0502020204030204" pitchFamily="34" charset="0"/>
                          <a:cs typeface="Arial" panose="020B0604020202020204" pitchFamily="34" charset="0"/>
                        </a:rPr>
                        <a:t>Use for termination due</a:t>
                      </a:r>
                      <a:r>
                        <a:rPr lang="en-US" sz="1800" baseline="0" dirty="0" smtClean="0">
                          <a:effectLst/>
                          <a:latin typeface="+mn-lt"/>
                          <a:ea typeface="Calibri" panose="020F0502020204030204" pitchFamily="34" charset="0"/>
                          <a:cs typeface="Arial" panose="020B0604020202020204" pitchFamily="34" charset="0"/>
                        </a:rPr>
                        <a:t> to employee planning to attend school. </a:t>
                      </a:r>
                      <a:endParaRPr lang="en-US" sz="1800" dirty="0">
                        <a:effectLst/>
                        <a:latin typeface="+mn-lt"/>
                        <a:ea typeface="Calibri" panose="020F0502020204030204" pitchFamily="34" charset="0"/>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0761030"/>
                  </a:ext>
                </a:extLst>
              </a:tr>
            </a:tbl>
          </a:graphicData>
        </a:graphic>
      </p:graphicFrame>
      <p:sp>
        <p:nvSpPr>
          <p:cNvPr id="8" name="Rectangle 7"/>
          <p:cNvSpPr/>
          <p:nvPr/>
        </p:nvSpPr>
        <p:spPr>
          <a:xfrm>
            <a:off x="393130" y="6012407"/>
            <a:ext cx="9436512" cy="600101"/>
          </a:xfrm>
          <a:prstGeom prst="rect">
            <a:avLst/>
          </a:prstGeom>
        </p:spPr>
        <p:txBody>
          <a:bodyPr wrap="square">
            <a:spAutoFit/>
          </a:bodyPr>
          <a:lstStyle/>
          <a:p>
            <a:pPr>
              <a:lnSpc>
                <a:spcPct val="107000"/>
              </a:lnSpc>
              <a:spcAft>
                <a:spcPts val="800"/>
              </a:spcAft>
            </a:pPr>
            <a:r>
              <a:rPr lang="en-US" sz="1600" dirty="0">
                <a:latin typeface="Arial" panose="020B0604020202020204" pitchFamily="34" charset="0"/>
                <a:ea typeface="Calibri" panose="020F0502020204030204" pitchFamily="34" charset="0"/>
                <a:cs typeface="Arial" panose="020B0604020202020204" pitchFamily="34" charset="0"/>
              </a:rPr>
              <a:t>The complete </a:t>
            </a:r>
            <a:r>
              <a:rPr lang="en-US" sz="1600" dirty="0" smtClean="0">
                <a:latin typeface="Arial" panose="020B0604020202020204" pitchFamily="34" charset="0"/>
                <a:ea typeface="Calibri" panose="020F0502020204030204" pitchFamily="34" charset="0"/>
                <a:cs typeface="Arial" panose="020B0604020202020204" pitchFamily="34" charset="0"/>
                <a:hlinkClick r:id="rId2"/>
              </a:rPr>
              <a:t>Voluntary Termination / Retirement Template Transactions – Action Reason Codes and Descriptions Job Aid </a:t>
            </a:r>
            <a:r>
              <a:rPr lang="en-US" sz="1600" dirty="0" smtClean="0">
                <a:latin typeface="Arial" panose="020B0604020202020204" pitchFamily="34" charset="0"/>
                <a:ea typeface="Calibri" panose="020F0502020204030204" pitchFamily="34" charset="0"/>
                <a:cs typeface="Arial" panose="020B0604020202020204" pitchFamily="34" charset="0"/>
              </a:rPr>
              <a:t>can </a:t>
            </a:r>
            <a:r>
              <a:rPr lang="en-US" sz="1600" dirty="0">
                <a:latin typeface="Arial" panose="020B0604020202020204" pitchFamily="34" charset="0"/>
                <a:ea typeface="Calibri" panose="020F0502020204030204" pitchFamily="34" charset="0"/>
                <a:cs typeface="Arial" panose="020B0604020202020204" pitchFamily="34" charset="0"/>
              </a:rPr>
              <a:t>be accessed here. </a:t>
            </a:r>
          </a:p>
        </p:txBody>
      </p:sp>
    </p:spTree>
    <p:extLst>
      <p:ext uri="{BB962C8B-B14F-4D97-AF65-F5344CB8AC3E}">
        <p14:creationId xmlns:p14="http://schemas.microsoft.com/office/powerpoint/2010/main" val="408544985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1960159" cy="685800"/>
          </a:xfrm>
        </p:spPr>
        <p:txBody>
          <a:bodyPr/>
          <a:lstStyle/>
          <a:p>
            <a:r>
              <a:rPr lang="en-US" dirty="0" smtClean="0">
                <a:solidFill>
                  <a:schemeClr val="accent5"/>
                </a:solidFill>
              </a:rPr>
              <a:t>VOLUNTARY TERMINATION ACTION REASON CODES </a:t>
            </a:r>
            <a:r>
              <a:rPr lang="en-US" sz="2400" dirty="0" smtClean="0">
                <a:solidFill>
                  <a:schemeClr val="accent5"/>
                </a:solidFill>
              </a:rPr>
              <a:t>(continued)</a:t>
            </a:r>
            <a:endParaRPr lang="en-US" sz="2400" dirty="0">
              <a:solidFill>
                <a:schemeClr val="accent5"/>
              </a:solidFill>
            </a:endParaRPr>
          </a:p>
        </p:txBody>
      </p:sp>
      <p:sp>
        <p:nvSpPr>
          <p:cNvPr id="12" name="object 8"/>
          <p:cNvSpPr/>
          <p:nvPr/>
        </p:nvSpPr>
        <p:spPr>
          <a:xfrm>
            <a:off x="5836838" y="4028504"/>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390757698"/>
              </p:ext>
            </p:extLst>
          </p:nvPr>
        </p:nvGraphicFramePr>
        <p:xfrm>
          <a:off x="470452" y="1329690"/>
          <a:ext cx="11235944" cy="4241409"/>
        </p:xfrm>
        <a:graphic>
          <a:graphicData uri="http://schemas.openxmlformats.org/drawingml/2006/table">
            <a:tbl>
              <a:tblPr firstRow="1" bandRow="1">
                <a:tableStyleId>{7DF18680-E054-41AD-8BC1-D1AEF772440D}</a:tableStyleId>
              </a:tblPr>
              <a:tblGrid>
                <a:gridCol w="2701411">
                  <a:extLst>
                    <a:ext uri="{9D8B030D-6E8A-4147-A177-3AD203B41FA5}">
                      <a16:colId xmlns:a16="http://schemas.microsoft.com/office/drawing/2014/main" val="2140055410"/>
                    </a:ext>
                  </a:extLst>
                </a:gridCol>
                <a:gridCol w="8534533">
                  <a:extLst>
                    <a:ext uri="{9D8B030D-6E8A-4147-A177-3AD203B41FA5}">
                      <a16:colId xmlns:a16="http://schemas.microsoft.com/office/drawing/2014/main" val="1907469029"/>
                    </a:ext>
                  </a:extLst>
                </a:gridCol>
              </a:tblGrid>
              <a:tr h="445477">
                <a:tc>
                  <a:txBody>
                    <a:bodyPr/>
                    <a:lstStyle/>
                    <a:p>
                      <a:pPr algn="ctr"/>
                      <a:r>
                        <a:rPr lang="en-US" sz="2400" b="1" dirty="0" smtClean="0"/>
                        <a:t>Action Reason</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2400" b="1" baseline="0" dirty="0" smtClean="0"/>
                        <a:t>Description </a:t>
                      </a:r>
                      <a:endParaRPr lang="en-US" sz="2400" b="1" dirty="0"/>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31497469"/>
                  </a:ext>
                </a:extLst>
              </a:tr>
              <a:tr h="683065">
                <a:tc>
                  <a:txBody>
                    <a:bodyPr/>
                    <a:lstStyle/>
                    <a:p>
                      <a:r>
                        <a:rPr lang="en-US" sz="2000" dirty="0" smtClean="0">
                          <a:latin typeface="+mn-lt"/>
                        </a:rPr>
                        <a:t>DWJ – Resign – Dissatisfied w/ Job</a:t>
                      </a:r>
                      <a:endParaRPr lang="en-US" sz="2000" dirty="0">
                        <a:latin typeface="+mn-lt"/>
                      </a:endParaRPr>
                    </a:p>
                  </a:txBody>
                  <a:tcPr anchor="ctr">
                    <a:lnL w="12700" cap="flat" cmpd="sng" algn="ctr">
                      <a:solidFill>
                        <a:schemeClr val="tx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marR="0" lvl="0" indent="0">
                        <a:lnSpc>
                          <a:spcPct val="107000"/>
                        </a:lnSpc>
                        <a:spcBef>
                          <a:spcPts val="0"/>
                        </a:spcBef>
                        <a:spcAft>
                          <a:spcPts val="0"/>
                        </a:spcAft>
                        <a:buFont typeface="Symbol" panose="05050102010706020507" pitchFamily="18" charset="2"/>
                        <a:buNone/>
                      </a:pPr>
                      <a:r>
                        <a:rPr lang="en-US" sz="2000" dirty="0" smtClean="0">
                          <a:effectLst/>
                          <a:latin typeface="+mn-lt"/>
                          <a:ea typeface="Calibri" panose="020F0502020204030204" pitchFamily="34" charset="0"/>
                          <a:cs typeface="Arial" panose="020B0604020202020204" pitchFamily="34" charset="0"/>
                        </a:rPr>
                        <a:t>Use for termination due to employee being dissatisfied with job.</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598849233"/>
                  </a:ext>
                </a:extLst>
              </a:tr>
              <a:tr h="683065">
                <a:tc>
                  <a:txBody>
                    <a:bodyPr/>
                    <a:lstStyle/>
                    <a:p>
                      <a:r>
                        <a:rPr lang="en-US" sz="2000" dirty="0" smtClean="0">
                          <a:latin typeface="+mn-lt"/>
                        </a:rPr>
                        <a:t>JAB</a:t>
                      </a:r>
                      <a:r>
                        <a:rPr lang="en-US" sz="2000" baseline="0" dirty="0" smtClean="0">
                          <a:latin typeface="+mn-lt"/>
                        </a:rPr>
                        <a:t> – Resign – Job Abandonment</a:t>
                      </a:r>
                      <a:endParaRPr lang="en-US" sz="2000" dirty="0">
                        <a:latin typeface="+mn-lt"/>
                      </a:endParaRPr>
                    </a:p>
                  </a:txBody>
                  <a:tcPr anchor="ctr">
                    <a:lnL w="12700" cap="flat" cmpd="sng" algn="ctr">
                      <a:solidFill>
                        <a:schemeClr val="tx1"/>
                      </a:solidFill>
                      <a:prstDash val="solid"/>
                      <a:round/>
                      <a:headEnd type="none" w="med" len="med"/>
                      <a:tailEnd type="none" w="med" len="med"/>
                    </a:lnL>
                  </a:tcPr>
                </a:tc>
                <a:tc>
                  <a:txBody>
                    <a:bodyPr/>
                    <a:lstStyle/>
                    <a:p>
                      <a:pPr marL="0" marR="0" lvl="0" indent="0">
                        <a:lnSpc>
                          <a:spcPct val="107000"/>
                        </a:lnSpc>
                        <a:spcBef>
                          <a:spcPts val="0"/>
                        </a:spcBef>
                        <a:spcAft>
                          <a:spcPts val="0"/>
                        </a:spcAft>
                        <a:buFont typeface="Symbol" panose="05050102010706020507" pitchFamily="18" charset="2"/>
                        <a:buNone/>
                      </a:pPr>
                      <a:r>
                        <a:rPr lang="en-US" sz="2000" dirty="0" smtClean="0">
                          <a:effectLst/>
                          <a:latin typeface="+mn-lt"/>
                          <a:ea typeface="Calibri" panose="020F0502020204030204" pitchFamily="34" charset="0"/>
                          <a:cs typeface="Arial" panose="020B0604020202020204" pitchFamily="34" charset="0"/>
                        </a:rPr>
                        <a:t>Use for termination due to job</a:t>
                      </a:r>
                      <a:r>
                        <a:rPr lang="en-US" sz="2000" baseline="0" dirty="0" smtClean="0">
                          <a:effectLst/>
                          <a:latin typeface="+mn-lt"/>
                          <a:ea typeface="Calibri" panose="020F0502020204030204" pitchFamily="34" charset="0"/>
                          <a:cs typeface="Arial" panose="020B0604020202020204" pitchFamily="34" charset="0"/>
                        </a:rPr>
                        <a:t> abandonment. </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02031696"/>
                  </a:ext>
                </a:extLst>
              </a:tr>
              <a:tr h="980049">
                <a:tc>
                  <a:txBody>
                    <a:bodyPr/>
                    <a:lstStyle/>
                    <a:p>
                      <a:r>
                        <a:rPr lang="en-US" sz="2000" dirty="0" smtClean="0">
                          <a:latin typeface="+mn-lt"/>
                        </a:rPr>
                        <a:t>LAJ</a:t>
                      </a:r>
                      <a:r>
                        <a:rPr lang="en-US" sz="2000" baseline="0" dirty="0" smtClean="0">
                          <a:latin typeface="+mn-lt"/>
                        </a:rPr>
                        <a:t> – Resign – Look for Another Job</a:t>
                      </a:r>
                      <a:endParaRPr lang="en-US" sz="2000" dirty="0">
                        <a:latin typeface="+mn-lt"/>
                      </a:endParaRPr>
                    </a:p>
                  </a:txBody>
                  <a:tcPr anchor="ctr">
                    <a:lnL w="12700" cap="flat" cmpd="sng" algn="ctr">
                      <a:solidFill>
                        <a:schemeClr val="tx1"/>
                      </a:solidFill>
                      <a:prstDash val="solid"/>
                      <a:round/>
                      <a:headEnd type="none" w="med" len="med"/>
                      <a:tailEnd type="none" w="med" len="med"/>
                    </a:lnL>
                  </a:tcPr>
                </a:tc>
                <a:tc>
                  <a:txBody>
                    <a:bodyPr/>
                    <a:lstStyle/>
                    <a:p>
                      <a:pPr marL="0" marR="0" lvl="0" indent="0">
                        <a:lnSpc>
                          <a:spcPct val="107000"/>
                        </a:lnSpc>
                        <a:spcBef>
                          <a:spcPts val="0"/>
                        </a:spcBef>
                        <a:spcAft>
                          <a:spcPts val="0"/>
                        </a:spcAft>
                        <a:buFont typeface="Symbol" panose="05050102010706020507" pitchFamily="18" charset="2"/>
                        <a:buNone/>
                      </a:pPr>
                      <a:r>
                        <a:rPr lang="en-US" sz="2000" dirty="0" smtClean="0">
                          <a:effectLst/>
                          <a:latin typeface="+mn-lt"/>
                          <a:ea typeface="Calibri" panose="020F0502020204030204" pitchFamily="34" charset="0"/>
                          <a:cs typeface="Arial" panose="020B0604020202020204" pitchFamily="34" charset="0"/>
                        </a:rPr>
                        <a:t>Use for termination</a:t>
                      </a:r>
                      <a:r>
                        <a:rPr lang="en-US" sz="2000" baseline="0" dirty="0" smtClean="0">
                          <a:effectLst/>
                          <a:latin typeface="+mn-lt"/>
                          <a:ea typeface="Calibri" panose="020F0502020204030204" pitchFamily="34" charset="0"/>
                          <a:cs typeface="Arial" panose="020B0604020202020204" pitchFamily="34" charset="0"/>
                        </a:rPr>
                        <a:t> due to employee looking for another job.</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45623524"/>
                  </a:ext>
                </a:extLst>
              </a:tr>
              <a:tr h="683065">
                <a:tc>
                  <a:txBody>
                    <a:bodyPr/>
                    <a:lstStyle/>
                    <a:p>
                      <a:r>
                        <a:rPr lang="en-US" sz="2000" dirty="0" smtClean="0">
                          <a:latin typeface="+mn-lt"/>
                        </a:rPr>
                        <a:t>MIL</a:t>
                      </a:r>
                      <a:r>
                        <a:rPr lang="en-US" sz="2000" baseline="0" dirty="0" smtClean="0">
                          <a:latin typeface="+mn-lt"/>
                        </a:rPr>
                        <a:t> – Resign – Military Service</a:t>
                      </a:r>
                      <a:endParaRPr lang="en-US" sz="2000" dirty="0">
                        <a:latin typeface="+mn-lt"/>
                      </a:endParaRPr>
                    </a:p>
                  </a:txBody>
                  <a:tcPr anchor="ctr">
                    <a:lnL w="12700" cap="flat" cmpd="sng" algn="ctr">
                      <a:solidFill>
                        <a:schemeClr val="tx1"/>
                      </a:solidFill>
                      <a:prstDash val="solid"/>
                      <a:round/>
                      <a:headEnd type="none" w="med" len="med"/>
                      <a:tailEnd type="none" w="med" len="med"/>
                    </a:lnL>
                  </a:tcPr>
                </a:tc>
                <a:tc>
                  <a:txBody>
                    <a:bodyPr/>
                    <a:lstStyle/>
                    <a:p>
                      <a:pPr marL="0" marR="0" lvl="0" indent="0">
                        <a:lnSpc>
                          <a:spcPct val="107000"/>
                        </a:lnSpc>
                        <a:spcBef>
                          <a:spcPts val="0"/>
                        </a:spcBef>
                        <a:spcAft>
                          <a:spcPts val="0"/>
                        </a:spcAft>
                        <a:buFont typeface="Symbol" panose="05050102010706020507" pitchFamily="18" charset="2"/>
                        <a:buNone/>
                      </a:pPr>
                      <a:r>
                        <a:rPr lang="en-US" sz="2000" dirty="0" smtClean="0">
                          <a:effectLst/>
                          <a:latin typeface="+mn-lt"/>
                          <a:ea typeface="Calibri" panose="020F0502020204030204" pitchFamily="34" charset="0"/>
                          <a:cs typeface="Arial" panose="020B0604020202020204" pitchFamily="34" charset="0"/>
                        </a:rPr>
                        <a:t>Use for termination due to employee</a:t>
                      </a:r>
                      <a:r>
                        <a:rPr lang="en-US" sz="2000" baseline="0" dirty="0" smtClean="0">
                          <a:effectLst/>
                          <a:latin typeface="+mn-lt"/>
                          <a:ea typeface="Calibri" panose="020F0502020204030204" pitchFamily="34" charset="0"/>
                          <a:cs typeface="Arial" panose="020B0604020202020204" pitchFamily="34" charset="0"/>
                        </a:rPr>
                        <a:t> planning to enter military service. </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40034282"/>
                  </a:ext>
                </a:extLst>
              </a:tr>
              <a:tr h="683065">
                <a:tc>
                  <a:txBody>
                    <a:bodyPr/>
                    <a:lstStyle/>
                    <a:p>
                      <a:r>
                        <a:rPr lang="en-US" sz="2000" dirty="0" smtClean="0">
                          <a:latin typeface="+mn-lt"/>
                        </a:rPr>
                        <a:t>MOA – Resign – Moved Out of Area</a:t>
                      </a:r>
                      <a:endParaRPr lang="en-US" sz="2000" dirty="0">
                        <a:latin typeface="+mn-lt"/>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nSpc>
                          <a:spcPct val="107000"/>
                        </a:lnSpc>
                        <a:spcBef>
                          <a:spcPts val="0"/>
                        </a:spcBef>
                        <a:spcAft>
                          <a:spcPts val="0"/>
                        </a:spcAft>
                        <a:buFont typeface="Symbol" panose="05050102010706020507" pitchFamily="18" charset="2"/>
                        <a:buNone/>
                      </a:pPr>
                      <a:r>
                        <a:rPr lang="en-US" sz="2000" dirty="0" smtClean="0">
                          <a:effectLst/>
                          <a:latin typeface="+mn-lt"/>
                          <a:ea typeface="Calibri" panose="020F0502020204030204" pitchFamily="34" charset="0"/>
                          <a:cs typeface="Arial" panose="020B0604020202020204" pitchFamily="34" charset="0"/>
                        </a:rPr>
                        <a:t>Use for termination due</a:t>
                      </a:r>
                      <a:r>
                        <a:rPr lang="en-US" sz="2000" baseline="0" dirty="0" smtClean="0">
                          <a:effectLst/>
                          <a:latin typeface="+mn-lt"/>
                          <a:ea typeface="Calibri" panose="020F0502020204030204" pitchFamily="34" charset="0"/>
                          <a:cs typeface="Arial" panose="020B0604020202020204" pitchFamily="34" charset="0"/>
                        </a:rPr>
                        <a:t> to employee moving out of area.</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4971468"/>
                  </a:ext>
                </a:extLst>
              </a:tr>
            </a:tbl>
          </a:graphicData>
        </a:graphic>
      </p:graphicFrame>
      <p:sp>
        <p:nvSpPr>
          <p:cNvPr id="5" name="Rectangle 4"/>
          <p:cNvSpPr/>
          <p:nvPr/>
        </p:nvSpPr>
        <p:spPr>
          <a:xfrm>
            <a:off x="286712" y="5902436"/>
            <a:ext cx="9436512" cy="600101"/>
          </a:xfrm>
          <a:prstGeom prst="rect">
            <a:avLst/>
          </a:prstGeom>
        </p:spPr>
        <p:txBody>
          <a:bodyPr wrap="square">
            <a:spAutoFit/>
          </a:bodyPr>
          <a:lstStyle/>
          <a:p>
            <a:pPr>
              <a:lnSpc>
                <a:spcPct val="107000"/>
              </a:lnSpc>
              <a:spcAft>
                <a:spcPts val="800"/>
              </a:spcAft>
            </a:pPr>
            <a:r>
              <a:rPr lang="en-US" sz="1600" dirty="0">
                <a:latin typeface="Arial" panose="020B0604020202020204" pitchFamily="34" charset="0"/>
                <a:ea typeface="Calibri" panose="020F0502020204030204" pitchFamily="34" charset="0"/>
                <a:cs typeface="Arial" panose="020B0604020202020204" pitchFamily="34" charset="0"/>
              </a:rPr>
              <a:t>The complete </a:t>
            </a:r>
            <a:r>
              <a:rPr lang="en-US" sz="1600" dirty="0" smtClean="0">
                <a:latin typeface="Arial" panose="020B0604020202020204" pitchFamily="34" charset="0"/>
                <a:ea typeface="Calibri" panose="020F0502020204030204" pitchFamily="34" charset="0"/>
                <a:cs typeface="Arial" panose="020B0604020202020204" pitchFamily="34" charset="0"/>
                <a:hlinkClick r:id="rId2"/>
              </a:rPr>
              <a:t>Voluntary Termination / Retirement Template Transactions – Action Reason Codes and Descriptions Job Aid </a:t>
            </a:r>
            <a:r>
              <a:rPr lang="en-US" sz="1600" dirty="0" smtClean="0">
                <a:latin typeface="Arial" panose="020B0604020202020204" pitchFamily="34" charset="0"/>
                <a:ea typeface="Calibri" panose="020F0502020204030204" pitchFamily="34" charset="0"/>
                <a:cs typeface="Arial" panose="020B0604020202020204" pitchFamily="34" charset="0"/>
              </a:rPr>
              <a:t>can </a:t>
            </a:r>
            <a:r>
              <a:rPr lang="en-US" sz="1600" dirty="0">
                <a:latin typeface="Arial" panose="020B0604020202020204" pitchFamily="34" charset="0"/>
                <a:ea typeface="Calibri" panose="020F0502020204030204" pitchFamily="34" charset="0"/>
                <a:cs typeface="Arial" panose="020B0604020202020204" pitchFamily="34" charset="0"/>
              </a:rPr>
              <a:t>be accessed here. </a:t>
            </a:r>
          </a:p>
        </p:txBody>
      </p:sp>
    </p:spTree>
    <p:extLst>
      <p:ext uri="{BB962C8B-B14F-4D97-AF65-F5344CB8AC3E}">
        <p14:creationId xmlns:p14="http://schemas.microsoft.com/office/powerpoint/2010/main" val="264854625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1960159" cy="685800"/>
          </a:xfrm>
        </p:spPr>
        <p:txBody>
          <a:bodyPr/>
          <a:lstStyle/>
          <a:p>
            <a:r>
              <a:rPr lang="en-US" dirty="0" smtClean="0">
                <a:solidFill>
                  <a:schemeClr val="accent5"/>
                </a:solidFill>
              </a:rPr>
              <a:t>VOLUNTARY TERMINATION ACTION REASON CODES </a:t>
            </a:r>
            <a:r>
              <a:rPr lang="en-US" sz="2400" dirty="0" smtClean="0">
                <a:solidFill>
                  <a:schemeClr val="accent5"/>
                </a:solidFill>
              </a:rPr>
              <a:t>(continued)</a:t>
            </a:r>
            <a:endParaRPr lang="en-US" sz="2400" dirty="0">
              <a:solidFill>
                <a:schemeClr val="accent5"/>
              </a:solidFill>
            </a:endParaRPr>
          </a:p>
        </p:txBody>
      </p:sp>
      <p:sp>
        <p:nvSpPr>
          <p:cNvPr id="12" name="object 8"/>
          <p:cNvSpPr/>
          <p:nvPr/>
        </p:nvSpPr>
        <p:spPr>
          <a:xfrm>
            <a:off x="5836838" y="4028504"/>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4197366272"/>
              </p:ext>
            </p:extLst>
          </p:nvPr>
        </p:nvGraphicFramePr>
        <p:xfrm>
          <a:off x="466344" y="1325880"/>
          <a:ext cx="11235944" cy="4241409"/>
        </p:xfrm>
        <a:graphic>
          <a:graphicData uri="http://schemas.openxmlformats.org/drawingml/2006/table">
            <a:tbl>
              <a:tblPr firstRow="1" bandRow="1">
                <a:tableStyleId>{7DF18680-E054-41AD-8BC1-D1AEF772440D}</a:tableStyleId>
              </a:tblPr>
              <a:tblGrid>
                <a:gridCol w="2701411">
                  <a:extLst>
                    <a:ext uri="{9D8B030D-6E8A-4147-A177-3AD203B41FA5}">
                      <a16:colId xmlns:a16="http://schemas.microsoft.com/office/drawing/2014/main" val="2140055410"/>
                    </a:ext>
                  </a:extLst>
                </a:gridCol>
                <a:gridCol w="8534533">
                  <a:extLst>
                    <a:ext uri="{9D8B030D-6E8A-4147-A177-3AD203B41FA5}">
                      <a16:colId xmlns:a16="http://schemas.microsoft.com/office/drawing/2014/main" val="1907469029"/>
                    </a:ext>
                  </a:extLst>
                </a:gridCol>
              </a:tblGrid>
              <a:tr h="445477">
                <a:tc>
                  <a:txBody>
                    <a:bodyPr/>
                    <a:lstStyle/>
                    <a:p>
                      <a:pPr algn="ctr"/>
                      <a:r>
                        <a:rPr lang="en-US" sz="2400" b="1" dirty="0" smtClean="0"/>
                        <a:t>Action Reason</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2400" b="1" baseline="0" dirty="0" smtClean="0"/>
                        <a:t>Description </a:t>
                      </a:r>
                      <a:endParaRPr lang="en-US" sz="2400" b="1" dirty="0"/>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31497469"/>
                  </a:ext>
                </a:extLst>
              </a:tr>
              <a:tr h="683065">
                <a:tc>
                  <a:txBody>
                    <a:bodyPr/>
                    <a:lstStyle/>
                    <a:p>
                      <a:r>
                        <a:rPr lang="en-US" sz="2000" dirty="0" smtClean="0">
                          <a:latin typeface="+mn-lt"/>
                        </a:rPr>
                        <a:t>NRG</a:t>
                      </a:r>
                      <a:r>
                        <a:rPr lang="en-US" sz="2000" baseline="0" dirty="0" smtClean="0">
                          <a:latin typeface="+mn-lt"/>
                        </a:rPr>
                        <a:t> – Resign – No Reason Given</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nSpc>
                          <a:spcPct val="107000"/>
                        </a:lnSpc>
                        <a:spcBef>
                          <a:spcPts val="0"/>
                        </a:spcBef>
                        <a:spcAft>
                          <a:spcPts val="0"/>
                        </a:spcAft>
                        <a:buFont typeface="Symbol" panose="05050102010706020507" pitchFamily="18" charset="2"/>
                        <a:buNone/>
                      </a:pPr>
                      <a:r>
                        <a:rPr lang="en-US" sz="2000" dirty="0" smtClean="0">
                          <a:effectLst/>
                          <a:latin typeface="+mn-lt"/>
                          <a:ea typeface="Calibri" panose="020F0502020204030204" pitchFamily="34" charset="0"/>
                          <a:cs typeface="Arial" panose="020B0604020202020204" pitchFamily="34" charset="0"/>
                        </a:rPr>
                        <a:t>Use for termination when employee does not</a:t>
                      </a:r>
                      <a:r>
                        <a:rPr lang="en-US" sz="2000" baseline="0" dirty="0" smtClean="0">
                          <a:effectLst/>
                          <a:latin typeface="+mn-lt"/>
                          <a:ea typeface="Calibri" panose="020F0502020204030204" pitchFamily="34" charset="0"/>
                          <a:cs typeface="Arial" panose="020B0604020202020204" pitchFamily="34" charset="0"/>
                        </a:rPr>
                        <a:t> provide a reason. </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98849233"/>
                  </a:ext>
                </a:extLst>
              </a:tr>
              <a:tr h="683065">
                <a:tc>
                  <a:txBody>
                    <a:bodyPr/>
                    <a:lstStyle/>
                    <a:p>
                      <a:r>
                        <a:rPr lang="en-US" sz="2000" dirty="0" smtClean="0">
                          <a:latin typeface="+mn-lt"/>
                        </a:rPr>
                        <a:t>PER – Resign –</a:t>
                      </a:r>
                      <a:r>
                        <a:rPr lang="en-US" sz="2000" baseline="0" dirty="0" smtClean="0">
                          <a:latin typeface="+mn-lt"/>
                        </a:rPr>
                        <a:t> Personal Reasons</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nSpc>
                          <a:spcPct val="107000"/>
                        </a:lnSpc>
                        <a:spcBef>
                          <a:spcPts val="0"/>
                        </a:spcBef>
                        <a:spcAft>
                          <a:spcPts val="0"/>
                        </a:spcAft>
                        <a:buFont typeface="Symbol" panose="05050102010706020507" pitchFamily="18" charset="2"/>
                        <a:buNone/>
                      </a:pPr>
                      <a:r>
                        <a:rPr lang="en-US" sz="2000" dirty="0" smtClean="0">
                          <a:effectLst/>
                          <a:latin typeface="+mn-lt"/>
                          <a:ea typeface="Calibri" panose="020F0502020204030204" pitchFamily="34" charset="0"/>
                          <a:cs typeface="Arial" panose="020B0604020202020204" pitchFamily="34" charset="0"/>
                        </a:rPr>
                        <a:t>Use for termination due to personal reasons. </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02031696"/>
                  </a:ext>
                </a:extLst>
              </a:tr>
              <a:tr h="980049">
                <a:tc>
                  <a:txBody>
                    <a:bodyPr/>
                    <a:lstStyle/>
                    <a:p>
                      <a:r>
                        <a:rPr lang="en-US" sz="2000" dirty="0" smtClean="0">
                          <a:latin typeface="+mn-lt"/>
                        </a:rPr>
                        <a:t>QWN – Resign – Quit Without</a:t>
                      </a:r>
                      <a:r>
                        <a:rPr lang="en-US" sz="2000" baseline="0" dirty="0" smtClean="0">
                          <a:latin typeface="+mn-lt"/>
                        </a:rPr>
                        <a:t> Notice</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nSpc>
                          <a:spcPct val="107000"/>
                        </a:lnSpc>
                        <a:spcBef>
                          <a:spcPts val="0"/>
                        </a:spcBef>
                        <a:spcAft>
                          <a:spcPts val="0"/>
                        </a:spcAft>
                        <a:buFont typeface="Symbol" panose="05050102010706020507" pitchFamily="18" charset="2"/>
                        <a:buNone/>
                      </a:pPr>
                      <a:r>
                        <a:rPr lang="en-US" sz="2000" dirty="0" smtClean="0">
                          <a:effectLst/>
                          <a:latin typeface="+mn-lt"/>
                          <a:ea typeface="Calibri" panose="020F0502020204030204" pitchFamily="34" charset="0"/>
                          <a:cs typeface="Arial" panose="020B0604020202020204" pitchFamily="34" charset="0"/>
                        </a:rPr>
                        <a:t>Use for termination</a:t>
                      </a:r>
                      <a:r>
                        <a:rPr lang="en-US" sz="2000" baseline="0" dirty="0" smtClean="0">
                          <a:effectLst/>
                          <a:latin typeface="+mn-lt"/>
                          <a:ea typeface="Calibri" panose="020F0502020204030204" pitchFamily="34" charset="0"/>
                          <a:cs typeface="Arial" panose="020B0604020202020204" pitchFamily="34" charset="0"/>
                        </a:rPr>
                        <a:t> due to employee quitting without notice. </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45623524"/>
                  </a:ext>
                </a:extLst>
              </a:tr>
              <a:tr h="683065">
                <a:tc>
                  <a:txBody>
                    <a:bodyPr/>
                    <a:lstStyle/>
                    <a:p>
                      <a:r>
                        <a:rPr lang="en-US" sz="2000" dirty="0" smtClean="0">
                          <a:latin typeface="+mn-lt"/>
                        </a:rPr>
                        <a:t>SLF – Resign – Self Employment</a:t>
                      </a:r>
                      <a:r>
                        <a:rPr lang="en-US" sz="2000" baseline="0" dirty="0" smtClean="0">
                          <a:latin typeface="+mn-lt"/>
                        </a:rPr>
                        <a:t> </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nSpc>
                          <a:spcPct val="107000"/>
                        </a:lnSpc>
                        <a:spcBef>
                          <a:spcPts val="0"/>
                        </a:spcBef>
                        <a:spcAft>
                          <a:spcPts val="0"/>
                        </a:spcAft>
                        <a:buFont typeface="Symbol" panose="05050102010706020507" pitchFamily="18" charset="2"/>
                        <a:buNone/>
                      </a:pPr>
                      <a:r>
                        <a:rPr lang="en-US" sz="2000" dirty="0" smtClean="0">
                          <a:effectLst/>
                          <a:latin typeface="+mn-lt"/>
                          <a:ea typeface="Calibri" panose="020F0502020204030204" pitchFamily="34" charset="0"/>
                          <a:cs typeface="Arial" panose="020B0604020202020204" pitchFamily="34" charset="0"/>
                        </a:rPr>
                        <a:t>Use for termination due to employee planning</a:t>
                      </a:r>
                      <a:r>
                        <a:rPr lang="en-US" sz="2000" baseline="0" dirty="0" smtClean="0">
                          <a:effectLst/>
                          <a:latin typeface="+mn-lt"/>
                          <a:ea typeface="Calibri" panose="020F0502020204030204" pitchFamily="34" charset="0"/>
                          <a:cs typeface="Arial" panose="020B0604020202020204" pitchFamily="34" charset="0"/>
                        </a:rPr>
                        <a:t> to work for him/herself. </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40034282"/>
                  </a:ext>
                </a:extLst>
              </a:tr>
              <a:tr h="683065">
                <a:tc>
                  <a:txBody>
                    <a:bodyPr/>
                    <a:lstStyle/>
                    <a:p>
                      <a:r>
                        <a:rPr lang="en-US" sz="2000" dirty="0" smtClean="0">
                          <a:latin typeface="+mn-lt"/>
                        </a:rPr>
                        <a:t>FRL – Resign – Fail to Return from Leave</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nSpc>
                          <a:spcPct val="107000"/>
                        </a:lnSpc>
                        <a:spcBef>
                          <a:spcPts val="0"/>
                        </a:spcBef>
                        <a:spcAft>
                          <a:spcPts val="0"/>
                        </a:spcAft>
                        <a:buFont typeface="Symbol" panose="05050102010706020507" pitchFamily="18" charset="2"/>
                        <a:buNone/>
                      </a:pPr>
                      <a:r>
                        <a:rPr lang="en-US" sz="2000" dirty="0" smtClean="0">
                          <a:effectLst/>
                          <a:latin typeface="+mn-lt"/>
                          <a:ea typeface="Calibri" panose="020F0502020204030204" pitchFamily="34" charset="0"/>
                          <a:cs typeface="Arial" panose="020B0604020202020204" pitchFamily="34" charset="0"/>
                        </a:rPr>
                        <a:t>Use for termination due</a:t>
                      </a:r>
                      <a:r>
                        <a:rPr lang="en-US" sz="2000" baseline="0" dirty="0" smtClean="0">
                          <a:effectLst/>
                          <a:latin typeface="+mn-lt"/>
                          <a:ea typeface="Calibri" panose="020F0502020204030204" pitchFamily="34" charset="0"/>
                          <a:cs typeface="Arial" panose="020B0604020202020204" pitchFamily="34" charset="0"/>
                        </a:rPr>
                        <a:t> to employee’s failure to return from an approved leave of absence. </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4971468"/>
                  </a:ext>
                </a:extLst>
              </a:tr>
            </a:tbl>
          </a:graphicData>
        </a:graphic>
      </p:graphicFrame>
      <p:sp>
        <p:nvSpPr>
          <p:cNvPr id="5" name="Rectangle 4"/>
          <p:cNvSpPr/>
          <p:nvPr/>
        </p:nvSpPr>
        <p:spPr>
          <a:xfrm>
            <a:off x="283464" y="5911039"/>
            <a:ext cx="9436512" cy="600101"/>
          </a:xfrm>
          <a:prstGeom prst="rect">
            <a:avLst/>
          </a:prstGeom>
        </p:spPr>
        <p:txBody>
          <a:bodyPr wrap="square">
            <a:spAutoFit/>
          </a:bodyPr>
          <a:lstStyle/>
          <a:p>
            <a:pPr>
              <a:lnSpc>
                <a:spcPct val="107000"/>
              </a:lnSpc>
              <a:spcAft>
                <a:spcPts val="800"/>
              </a:spcAft>
            </a:pPr>
            <a:r>
              <a:rPr lang="en-US" sz="1600" dirty="0">
                <a:latin typeface="Arial" panose="020B0604020202020204" pitchFamily="34" charset="0"/>
                <a:ea typeface="Calibri" panose="020F0502020204030204" pitchFamily="34" charset="0"/>
                <a:cs typeface="Arial" panose="020B0604020202020204" pitchFamily="34" charset="0"/>
              </a:rPr>
              <a:t>The complete </a:t>
            </a:r>
            <a:r>
              <a:rPr lang="en-US" sz="1600" dirty="0" smtClean="0">
                <a:latin typeface="Arial" panose="020B0604020202020204" pitchFamily="34" charset="0"/>
                <a:ea typeface="Calibri" panose="020F0502020204030204" pitchFamily="34" charset="0"/>
                <a:cs typeface="Arial" panose="020B0604020202020204" pitchFamily="34" charset="0"/>
                <a:hlinkClick r:id="rId2"/>
              </a:rPr>
              <a:t>Voluntary Termination / Retirement Template Transactions – Action Reason Codes and Descriptions Job Aid </a:t>
            </a:r>
            <a:r>
              <a:rPr lang="en-US" sz="1600" dirty="0" smtClean="0">
                <a:latin typeface="Arial" panose="020B0604020202020204" pitchFamily="34" charset="0"/>
                <a:ea typeface="Calibri" panose="020F0502020204030204" pitchFamily="34" charset="0"/>
                <a:cs typeface="Arial" panose="020B0604020202020204" pitchFamily="34" charset="0"/>
              </a:rPr>
              <a:t>can </a:t>
            </a:r>
            <a:r>
              <a:rPr lang="en-US" sz="1600" dirty="0">
                <a:latin typeface="Arial" panose="020B0604020202020204" pitchFamily="34" charset="0"/>
                <a:ea typeface="Calibri" panose="020F0502020204030204" pitchFamily="34" charset="0"/>
                <a:cs typeface="Arial" panose="020B0604020202020204" pitchFamily="34" charset="0"/>
              </a:rPr>
              <a:t>be accessed here. </a:t>
            </a:r>
          </a:p>
        </p:txBody>
      </p:sp>
    </p:spTree>
    <p:extLst>
      <p:ext uri="{BB962C8B-B14F-4D97-AF65-F5344CB8AC3E}">
        <p14:creationId xmlns:p14="http://schemas.microsoft.com/office/powerpoint/2010/main" val="99478918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hape 174"/>
          <p:cNvSpPr txBox="1"/>
          <p:nvPr/>
        </p:nvSpPr>
        <p:spPr>
          <a:xfrm>
            <a:off x="1956638" y="1608902"/>
            <a:ext cx="8425028" cy="358489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Retirement Action Reason Code</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88571078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RETIREMENT ACTION REASON CODE</a:t>
            </a:r>
            <a:endParaRPr lang="en-US" dirty="0">
              <a:solidFill>
                <a:schemeClr val="accent5"/>
              </a:solidFill>
            </a:endParaRPr>
          </a:p>
        </p:txBody>
      </p:sp>
      <p:sp>
        <p:nvSpPr>
          <p:cNvPr id="12" name="object 8"/>
          <p:cNvSpPr/>
          <p:nvPr/>
        </p:nvSpPr>
        <p:spPr>
          <a:xfrm>
            <a:off x="5836838" y="4028504"/>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063656138"/>
              </p:ext>
            </p:extLst>
          </p:nvPr>
        </p:nvGraphicFramePr>
        <p:xfrm>
          <a:off x="466344" y="1325880"/>
          <a:ext cx="11235944" cy="1402232"/>
        </p:xfrm>
        <a:graphic>
          <a:graphicData uri="http://schemas.openxmlformats.org/drawingml/2006/table">
            <a:tbl>
              <a:tblPr firstRow="1" bandRow="1">
                <a:tableStyleId>{7DF18680-E054-41AD-8BC1-D1AEF772440D}</a:tableStyleId>
              </a:tblPr>
              <a:tblGrid>
                <a:gridCol w="2625997">
                  <a:extLst>
                    <a:ext uri="{9D8B030D-6E8A-4147-A177-3AD203B41FA5}">
                      <a16:colId xmlns:a16="http://schemas.microsoft.com/office/drawing/2014/main" val="2140055410"/>
                    </a:ext>
                  </a:extLst>
                </a:gridCol>
                <a:gridCol w="8609947">
                  <a:extLst>
                    <a:ext uri="{9D8B030D-6E8A-4147-A177-3AD203B41FA5}">
                      <a16:colId xmlns:a16="http://schemas.microsoft.com/office/drawing/2014/main" val="1907469029"/>
                    </a:ext>
                  </a:extLst>
                </a:gridCol>
              </a:tblGrid>
              <a:tr h="452559">
                <a:tc>
                  <a:txBody>
                    <a:bodyPr/>
                    <a:lstStyle/>
                    <a:p>
                      <a:pPr algn="ctr"/>
                      <a:r>
                        <a:rPr lang="en-US" sz="2400" b="1" dirty="0" smtClean="0"/>
                        <a:t>Action Reason</a:t>
                      </a:r>
                      <a:endParaRPr lang="en-US" sz="2400"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400" b="1" baseline="0" dirty="0" smtClean="0"/>
                        <a:t>Description </a:t>
                      </a:r>
                      <a:endParaRPr lang="en-US" sz="24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31497469"/>
                  </a:ext>
                </a:extLst>
              </a:tr>
              <a:tr h="945032">
                <a:tc>
                  <a:txBody>
                    <a:bodyPr/>
                    <a:lstStyle/>
                    <a:p>
                      <a:r>
                        <a:rPr lang="en-US" sz="2000" dirty="0" smtClean="0">
                          <a:latin typeface="+mn-lt"/>
                        </a:rPr>
                        <a:t>RET – Retirement</a:t>
                      </a:r>
                      <a:r>
                        <a:rPr lang="en-US" sz="2000" baseline="0" dirty="0" smtClean="0">
                          <a:latin typeface="+mn-lt"/>
                        </a:rPr>
                        <a:t> </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nSpc>
                          <a:spcPct val="107000"/>
                        </a:lnSpc>
                        <a:spcBef>
                          <a:spcPts val="0"/>
                        </a:spcBef>
                        <a:spcAft>
                          <a:spcPts val="0"/>
                        </a:spcAft>
                        <a:buFont typeface="Symbol" panose="05050102010706020507" pitchFamily="18" charset="2"/>
                        <a:buNone/>
                      </a:pPr>
                      <a:r>
                        <a:rPr lang="en-US" sz="2000" dirty="0" smtClean="0">
                          <a:effectLst/>
                          <a:latin typeface="+mn-lt"/>
                          <a:ea typeface="Calibri" panose="020F0502020204030204" pitchFamily="34" charset="0"/>
                          <a:cs typeface="Arial" panose="020B0604020202020204" pitchFamily="34" charset="0"/>
                        </a:rPr>
                        <a:t>Use for retirement.</a:t>
                      </a:r>
                      <a:r>
                        <a:rPr lang="en-US" sz="2000" baseline="0" dirty="0" smtClean="0">
                          <a:effectLst/>
                          <a:latin typeface="+mn-lt"/>
                          <a:ea typeface="Calibri" panose="020F0502020204030204" pitchFamily="34" charset="0"/>
                          <a:cs typeface="Arial" panose="020B0604020202020204" pitchFamily="34" charset="0"/>
                        </a:rPr>
                        <a:t> </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8849233"/>
                  </a:ext>
                </a:extLst>
              </a:tr>
            </a:tbl>
          </a:graphicData>
        </a:graphic>
      </p:graphicFrame>
      <p:sp>
        <p:nvSpPr>
          <p:cNvPr id="5" name="Rectangle 4"/>
          <p:cNvSpPr/>
          <p:nvPr/>
        </p:nvSpPr>
        <p:spPr>
          <a:xfrm>
            <a:off x="503016" y="5907024"/>
            <a:ext cx="9436512" cy="600101"/>
          </a:xfrm>
          <a:prstGeom prst="rect">
            <a:avLst/>
          </a:prstGeom>
        </p:spPr>
        <p:txBody>
          <a:bodyPr wrap="square">
            <a:spAutoFit/>
          </a:bodyPr>
          <a:lstStyle/>
          <a:p>
            <a:pPr>
              <a:lnSpc>
                <a:spcPct val="107000"/>
              </a:lnSpc>
              <a:spcAft>
                <a:spcPts val="800"/>
              </a:spcAft>
            </a:pPr>
            <a:r>
              <a:rPr lang="en-US" sz="1600" dirty="0">
                <a:latin typeface="Arial" panose="020B0604020202020204" pitchFamily="34" charset="0"/>
                <a:ea typeface="Calibri" panose="020F0502020204030204" pitchFamily="34" charset="0"/>
                <a:cs typeface="Arial" panose="020B0604020202020204" pitchFamily="34" charset="0"/>
              </a:rPr>
              <a:t>The complete </a:t>
            </a:r>
            <a:r>
              <a:rPr lang="en-US" sz="1600" dirty="0" smtClean="0">
                <a:latin typeface="Arial" panose="020B0604020202020204" pitchFamily="34" charset="0"/>
                <a:ea typeface="Calibri" panose="020F0502020204030204" pitchFamily="34" charset="0"/>
                <a:cs typeface="Arial" panose="020B0604020202020204" pitchFamily="34" charset="0"/>
                <a:hlinkClick r:id="rId2"/>
              </a:rPr>
              <a:t>Voluntary Termination / Retirement Template Transactions – Action Reason Codes and Descriptions Job Aid </a:t>
            </a:r>
            <a:r>
              <a:rPr lang="en-US" sz="1600" dirty="0" smtClean="0">
                <a:latin typeface="Arial" panose="020B0604020202020204" pitchFamily="34" charset="0"/>
                <a:ea typeface="Calibri" panose="020F0502020204030204" pitchFamily="34" charset="0"/>
                <a:cs typeface="Arial" panose="020B0604020202020204" pitchFamily="34" charset="0"/>
              </a:rPr>
              <a:t>can </a:t>
            </a:r>
            <a:r>
              <a:rPr lang="en-US" sz="1600" dirty="0">
                <a:latin typeface="Arial" panose="020B0604020202020204" pitchFamily="34" charset="0"/>
                <a:ea typeface="Calibri" panose="020F0502020204030204" pitchFamily="34" charset="0"/>
                <a:cs typeface="Arial" panose="020B0604020202020204" pitchFamily="34" charset="0"/>
              </a:rPr>
              <a:t>be accessed here. </a:t>
            </a:r>
          </a:p>
        </p:txBody>
      </p:sp>
    </p:spTree>
    <p:extLst>
      <p:ext uri="{BB962C8B-B14F-4D97-AF65-F5344CB8AC3E}">
        <p14:creationId xmlns:p14="http://schemas.microsoft.com/office/powerpoint/2010/main" val="280768900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Role Description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89891704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9959" cy="6858000"/>
          </a:xfrm>
          <a:prstGeom prst="rect">
            <a:avLst/>
          </a:prstGeom>
        </p:spPr>
      </p:pic>
      <p:pic>
        <p:nvPicPr>
          <p:cNvPr id="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6856"/>
          <a:stretch/>
        </p:blipFill>
        <p:spPr bwMode="auto">
          <a:xfrm>
            <a:off x="6607621" y="2175869"/>
            <a:ext cx="4005961" cy="253990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hlinkClick r:id="rId4" action="ppaction://hlinksldjump"/>
          </p:cNvPr>
          <p:cNvSpPr/>
          <p:nvPr/>
        </p:nvSpPr>
        <p:spPr>
          <a:xfrm>
            <a:off x="615351" y="1185705"/>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Employee</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Department </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461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International Students and Scholars Office</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603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 Center </a:t>
            </a:r>
            <a:endParaRPr lang="en-US" sz="1600" b="1" dirty="0">
              <a:ea typeface="Calibri" panose="020F0502020204030204" pitchFamily="34" charset="0"/>
              <a:cs typeface="Times New Roman" panose="02020603050405020304" pitchFamily="18" charset="0"/>
            </a:endParaRPr>
          </a:p>
        </p:txBody>
      </p:sp>
      <p:sp>
        <p:nvSpPr>
          <p:cNvPr id="11" name="Rectangle 10">
            <a:hlinkClick r:id="" action="ppaction://noaction"/>
          </p:cNvPr>
          <p:cNvSpPr/>
          <p:nvPr/>
        </p:nvSpPr>
        <p:spPr>
          <a:xfrm>
            <a:off x="615351" y="39319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Central Office</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bg1"/>
                </a:solidFill>
              </a:rPr>
              <a:t>TRANSACTION ROLES  </a:t>
            </a:r>
            <a:endParaRPr lang="en-US" sz="4800" dirty="0">
              <a:solidFill>
                <a:schemeClr val="bg1"/>
              </a:solidFill>
            </a:endParaRPr>
          </a:p>
        </p:txBody>
      </p:sp>
      <p:sp>
        <p:nvSpPr>
          <p:cNvPr id="12" name="Rectangle 11">
            <a:hlinkClick r:id="" action="ppaction://noaction"/>
          </p:cNvPr>
          <p:cNvSpPr/>
          <p:nvPr/>
        </p:nvSpPr>
        <p:spPr>
          <a:xfrm>
            <a:off x="632517" y="46177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Transactional Unit </a:t>
            </a:r>
            <a:endParaRPr lang="en-US" sz="1600" b="1" dirty="0">
              <a:cs typeface="Arial" panose="020B0604020202020204" pitchFamily="34" charset="0"/>
            </a:endParaRPr>
          </a:p>
        </p:txBody>
      </p:sp>
      <p:sp>
        <p:nvSpPr>
          <p:cNvPr id="15" name="Rectangle 14">
            <a:hlinkClick r:id="" action="ppaction://noaction"/>
          </p:cNvPr>
          <p:cNvSpPr/>
          <p:nvPr/>
        </p:nvSpPr>
        <p:spPr>
          <a:xfrm>
            <a:off x="632517" y="53035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a:t>
            </a:r>
            <a:endParaRPr lang="en-US" sz="1600" b="1" dirty="0">
              <a:cs typeface="Arial" panose="020B0604020202020204" pitchFamily="34" charset="0"/>
            </a:endParaRPr>
          </a:p>
        </p:txBody>
      </p:sp>
      <p:sp>
        <p:nvSpPr>
          <p:cNvPr id="14" name="Rectangle 13">
            <a:hlinkClick r:id="" action="ppaction://noaction"/>
          </p:cNvPr>
          <p:cNvSpPr/>
          <p:nvPr/>
        </p:nvSpPr>
        <p:spPr>
          <a:xfrm>
            <a:off x="632517" y="59893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Org Authority  </a:t>
            </a:r>
            <a:endParaRPr lang="en-US" sz="1600" b="1" dirty="0">
              <a:cs typeface="Arial" panose="020B0604020202020204" pitchFamily="34" charset="0"/>
            </a:endParaRPr>
          </a:p>
        </p:txBody>
      </p:sp>
    </p:spTree>
    <p:extLst>
      <p:ext uri="{BB962C8B-B14F-4D97-AF65-F5344CB8AC3E}">
        <p14:creationId xmlns:p14="http://schemas.microsoft.com/office/powerpoint/2010/main" val="97384387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3378219" y="1185705"/>
            <a:ext cx="4740420" cy="424548"/>
          </a:xfrm>
          <a:prstGeom prst="rect">
            <a:avLst/>
          </a:prstGeom>
          <a:solidFill>
            <a:schemeClr val="accent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Employee</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Department</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461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International Students and Scholars Office</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603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 Center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1" name="Rectangle 10">
            <a:hlinkClick r:id="" action="ppaction://noaction"/>
          </p:cNvPr>
          <p:cNvSpPr/>
          <p:nvPr/>
        </p:nvSpPr>
        <p:spPr>
          <a:xfrm>
            <a:off x="615351" y="39319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Central Office</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12" name="Rectangle 11">
            <a:hlinkClick r:id="" action="ppaction://noaction"/>
          </p:cNvPr>
          <p:cNvSpPr/>
          <p:nvPr/>
        </p:nvSpPr>
        <p:spPr>
          <a:xfrm>
            <a:off x="632517" y="46177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Transactional Unit </a:t>
            </a:r>
            <a:endParaRPr lang="en-US" sz="1600" b="1" dirty="0">
              <a:cs typeface="Arial" panose="020B0604020202020204" pitchFamily="34" charset="0"/>
            </a:endParaRPr>
          </a:p>
        </p:txBody>
      </p:sp>
      <p:sp>
        <p:nvSpPr>
          <p:cNvPr id="13" name="Rectangle 12">
            <a:hlinkClick r:id="" action="ppaction://noaction"/>
          </p:cNvPr>
          <p:cNvSpPr/>
          <p:nvPr/>
        </p:nvSpPr>
        <p:spPr>
          <a:xfrm>
            <a:off x="632517" y="53035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 </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30768" y="384048"/>
            <a:ext cx="3608439" cy="1552669"/>
          </a:xfrm>
          <a:prstGeom prst="rect">
            <a:avLst/>
          </a:prstGeom>
          <a:noFill/>
        </p:spPr>
        <p:txBody>
          <a:bodyPr wrap="square" rtlCol="0">
            <a:spAutoFit/>
          </a:bodyPr>
          <a:lstStyle/>
          <a:p>
            <a:pPr marL="166688" lvl="0" indent="-166688">
              <a:lnSpc>
                <a:spcPct val="107000"/>
              </a:lnSpc>
              <a:buFont typeface="Arial" panose="020B0604020202020204" pitchFamily="34" charset="0"/>
              <a:buChar char="•"/>
            </a:pPr>
            <a:r>
              <a:rPr lang="en-US" dirty="0">
                <a:solidFill>
                  <a:schemeClr val="bg1"/>
                </a:solidFill>
                <a:ea typeface="Calibri" panose="020F0502020204030204" pitchFamily="34" charset="0"/>
                <a:cs typeface="Arial" panose="020B0604020202020204" pitchFamily="34" charset="0"/>
              </a:rPr>
              <a:t>Informs supervisor/department of </a:t>
            </a:r>
            <a:r>
              <a:rPr lang="en-US" dirty="0" smtClean="0">
                <a:solidFill>
                  <a:schemeClr val="bg1"/>
                </a:solidFill>
                <a:ea typeface="Calibri" panose="020F0502020204030204" pitchFamily="34" charset="0"/>
                <a:cs typeface="Arial" panose="020B0604020202020204" pitchFamily="34" charset="0"/>
              </a:rPr>
              <a:t>resignation/retirement</a:t>
            </a:r>
          </a:p>
          <a:p>
            <a:pPr marL="166688" lvl="0" indent="-166688">
              <a:lnSpc>
                <a:spcPct val="107000"/>
              </a:lnSpc>
              <a:buFont typeface="Arial" panose="020B0604020202020204" pitchFamily="34" charset="0"/>
              <a:buChar char="•"/>
            </a:pPr>
            <a:endParaRPr lang="en-US" dirty="0">
              <a:solidFill>
                <a:schemeClr val="bg1"/>
              </a:solidFill>
              <a:ea typeface="Calibri" panose="020F0502020204030204" pitchFamily="34" charset="0"/>
              <a:cs typeface="Arial" panose="020B0604020202020204" pitchFamily="34" charset="0"/>
            </a:endParaRPr>
          </a:p>
          <a:p>
            <a:pPr marL="166688" lvl="0" indent="-166688">
              <a:lnSpc>
                <a:spcPct val="107000"/>
              </a:lnSpc>
              <a:buFont typeface="Arial" panose="020B0604020202020204" pitchFamily="34" charset="0"/>
              <a:buChar char="•"/>
            </a:pPr>
            <a:r>
              <a:rPr lang="en-US" dirty="0">
                <a:solidFill>
                  <a:schemeClr val="bg1"/>
                </a:solidFill>
                <a:ea typeface="Calibri" panose="020F0502020204030204" pitchFamily="34" charset="0"/>
                <a:cs typeface="Arial" panose="020B0604020202020204" pitchFamily="34" charset="0"/>
              </a:rPr>
              <a:t>Returns UC assets to department </a:t>
            </a:r>
          </a:p>
        </p:txBody>
      </p:sp>
      <p:sp>
        <p:nvSpPr>
          <p:cNvPr id="16" name="Rectangle 15">
            <a:hlinkClick r:id="" action="ppaction://noaction"/>
          </p:cNvPr>
          <p:cNvSpPr/>
          <p:nvPr/>
        </p:nvSpPr>
        <p:spPr>
          <a:xfrm>
            <a:off x="632517" y="59893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Org Authority  </a:t>
            </a:r>
            <a:endParaRPr lang="en-US" sz="1600" b="1" dirty="0">
              <a:cs typeface="Arial" panose="020B0604020202020204" pitchFamily="34" charset="0"/>
            </a:endParaRPr>
          </a:p>
        </p:txBody>
      </p:sp>
    </p:spTree>
    <p:extLst>
      <p:ext uri="{BB962C8B-B14F-4D97-AF65-F5344CB8AC3E}">
        <p14:creationId xmlns:p14="http://schemas.microsoft.com/office/powerpoint/2010/main" val="160456821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0641051" cy="685800"/>
          </a:xfrm>
        </p:spPr>
        <p:txBody>
          <a:bodyPr/>
          <a:lstStyle/>
          <a:p>
            <a:r>
              <a:rPr lang="en-US" dirty="0" smtClean="0">
                <a:solidFill>
                  <a:schemeClr val="accent5"/>
                </a:solidFill>
              </a:rPr>
              <a:t>HOUSEKEEPING</a:t>
            </a:r>
            <a:endParaRPr lang="en-US" dirty="0">
              <a:solidFill>
                <a:schemeClr val="accent5"/>
              </a:solidFill>
            </a:endParaRPr>
          </a:p>
        </p:txBody>
      </p:sp>
      <p:pic>
        <p:nvPicPr>
          <p:cNvPr id="3" name="Picture 2"/>
          <p:cNvPicPr>
            <a:picLocks noChangeAspect="1"/>
          </p:cNvPicPr>
          <p:nvPr/>
        </p:nvPicPr>
        <p:blipFill>
          <a:blip r:embed="rId2"/>
          <a:stretch>
            <a:fillRect/>
          </a:stretch>
        </p:blipFill>
        <p:spPr>
          <a:xfrm>
            <a:off x="1200831" y="1902174"/>
            <a:ext cx="9496425" cy="3676650"/>
          </a:xfrm>
          <a:prstGeom prst="rect">
            <a:avLst/>
          </a:prstGeom>
        </p:spPr>
      </p:pic>
    </p:spTree>
    <p:extLst>
      <p:ext uri="{BB962C8B-B14F-4D97-AF65-F5344CB8AC3E}">
        <p14:creationId xmlns:p14="http://schemas.microsoft.com/office/powerpoint/2010/main" val="212995268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Employee</a:t>
            </a:r>
            <a:endParaRPr lang="en-US" sz="1600" b="1" dirty="0">
              <a:cs typeface="Arial" panose="020B0604020202020204" pitchFamily="34" charset="0"/>
            </a:endParaRPr>
          </a:p>
        </p:txBody>
      </p:sp>
      <p:sp>
        <p:nvSpPr>
          <p:cNvPr id="8" name="Rectangle 7">
            <a:hlinkClick r:id="rId5" action="ppaction://hlinksldjump"/>
          </p:cNvPr>
          <p:cNvSpPr/>
          <p:nvPr/>
        </p:nvSpPr>
        <p:spPr>
          <a:xfrm>
            <a:off x="3378230" y="1874520"/>
            <a:ext cx="4740420" cy="424548"/>
          </a:xfrm>
          <a:prstGeom prst="rect">
            <a:avLst/>
          </a:prstGeom>
          <a:solidFill>
            <a:schemeClr val="accent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Department</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461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International Students and Scholars Office </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603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 Center </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1" name="Rectangle 10">
            <a:hlinkClick r:id="" action="ppaction://noaction"/>
          </p:cNvPr>
          <p:cNvSpPr/>
          <p:nvPr/>
        </p:nvSpPr>
        <p:spPr>
          <a:xfrm>
            <a:off x="615351" y="39319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Central Office</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12" name="Rectangle 11">
            <a:hlinkClick r:id="" action="ppaction://noaction"/>
          </p:cNvPr>
          <p:cNvSpPr/>
          <p:nvPr/>
        </p:nvSpPr>
        <p:spPr>
          <a:xfrm>
            <a:off x="632517" y="46177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Transactional Unit </a:t>
            </a:r>
            <a:endParaRPr lang="en-US" sz="1600" b="1" dirty="0">
              <a:cs typeface="Arial" panose="020B0604020202020204" pitchFamily="34" charset="0"/>
            </a:endParaRPr>
          </a:p>
        </p:txBody>
      </p:sp>
      <p:sp>
        <p:nvSpPr>
          <p:cNvPr id="13" name="Rectangle 12">
            <a:hlinkClick r:id="" action="ppaction://noaction"/>
          </p:cNvPr>
          <p:cNvSpPr/>
          <p:nvPr/>
        </p:nvSpPr>
        <p:spPr>
          <a:xfrm>
            <a:off x="632517" y="53035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 </a:t>
            </a:r>
            <a:endParaRPr lang="en-US" sz="1600" b="1" dirty="0">
              <a:cs typeface="Arial" panose="020B0604020202020204" pitchFamily="34" charset="0"/>
            </a:endParaRPr>
          </a:p>
        </p:txBody>
      </p:sp>
      <p:sp>
        <p:nvSpPr>
          <p:cNvPr id="3" name="Rectangle 2"/>
          <p:cNvSpPr/>
          <p:nvPr/>
        </p:nvSpPr>
        <p:spPr>
          <a:xfrm>
            <a:off x="8113487" y="-3023"/>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26245" y="383458"/>
            <a:ext cx="3608439" cy="3484031"/>
          </a:xfrm>
          <a:prstGeom prst="rect">
            <a:avLst/>
          </a:prstGeom>
          <a:noFill/>
        </p:spPr>
        <p:txBody>
          <a:bodyPr wrap="square" rtlCol="0">
            <a:spAutoFit/>
          </a:bodyPr>
          <a:lstStyle/>
          <a:p>
            <a:pPr marL="166688" lvl="0" indent="-166688">
              <a:lnSpc>
                <a:spcPct val="107000"/>
              </a:lnSpc>
              <a:buFont typeface="Arial" panose="020B0604020202020204" pitchFamily="34" charset="0"/>
              <a:buChar char="•"/>
            </a:pPr>
            <a:r>
              <a:rPr lang="en-US" dirty="0">
                <a:solidFill>
                  <a:schemeClr val="bg1"/>
                </a:solidFill>
                <a:ea typeface="Calibri" panose="020F0502020204030204" pitchFamily="34" charset="0"/>
                <a:cs typeface="Arial" panose="020B0604020202020204" pitchFamily="34" charset="0"/>
              </a:rPr>
              <a:t>Informs the Transactional Unit of the employee’s resignation/retirement </a:t>
            </a:r>
            <a:endParaRPr lang="en-US" dirty="0" smtClean="0">
              <a:solidFill>
                <a:schemeClr val="bg1"/>
              </a:solidFill>
              <a:ea typeface="Calibri" panose="020F0502020204030204" pitchFamily="34" charset="0"/>
              <a:cs typeface="Arial" panose="020B0604020202020204" pitchFamily="34" charset="0"/>
            </a:endParaRPr>
          </a:p>
          <a:p>
            <a:pPr marL="166688" lvl="0" indent="-166688">
              <a:lnSpc>
                <a:spcPct val="107000"/>
              </a:lnSpc>
              <a:buFont typeface="Arial" panose="020B0604020202020204" pitchFamily="34" charset="0"/>
              <a:buChar char="•"/>
            </a:pPr>
            <a:endParaRPr lang="en-US" dirty="0">
              <a:solidFill>
                <a:schemeClr val="bg1"/>
              </a:solidFill>
              <a:ea typeface="Calibri" panose="020F0502020204030204" pitchFamily="34" charset="0"/>
              <a:cs typeface="Arial" panose="020B0604020202020204" pitchFamily="34" charset="0"/>
            </a:endParaRPr>
          </a:p>
          <a:p>
            <a:pPr marL="166688" lvl="0" indent="-166688">
              <a:lnSpc>
                <a:spcPct val="107000"/>
              </a:lnSpc>
              <a:buFont typeface="Arial" panose="020B0604020202020204" pitchFamily="34" charset="0"/>
              <a:buChar char="•"/>
            </a:pPr>
            <a:r>
              <a:rPr lang="en-US" dirty="0">
                <a:solidFill>
                  <a:schemeClr val="bg1"/>
                </a:solidFill>
                <a:ea typeface="Calibri" panose="020F0502020204030204" pitchFamily="34" charset="0"/>
                <a:cs typeface="Arial" panose="020B0604020202020204" pitchFamily="34" charset="0"/>
              </a:rPr>
              <a:t>Fulfills </a:t>
            </a:r>
            <a:r>
              <a:rPr lang="en-US" dirty="0" smtClean="0">
                <a:solidFill>
                  <a:schemeClr val="bg1"/>
                </a:solidFill>
                <a:ea typeface="Calibri" panose="020F0502020204030204" pitchFamily="34" charset="0"/>
                <a:cs typeface="Arial" panose="020B0604020202020204" pitchFamily="34" charset="0"/>
              </a:rPr>
              <a:t>Offboarding </a:t>
            </a:r>
            <a:r>
              <a:rPr lang="en-US" dirty="0">
                <a:solidFill>
                  <a:schemeClr val="bg1"/>
                </a:solidFill>
                <a:ea typeface="Calibri" panose="020F0502020204030204" pitchFamily="34" charset="0"/>
                <a:cs typeface="Arial" panose="020B0604020202020204" pitchFamily="34" charset="0"/>
              </a:rPr>
              <a:t>department tasks such as</a:t>
            </a:r>
            <a:r>
              <a:rPr lang="en-US" dirty="0" smtClean="0">
                <a:solidFill>
                  <a:schemeClr val="bg1"/>
                </a:solidFill>
                <a:ea typeface="Calibri" panose="020F0502020204030204" pitchFamily="34" charset="0"/>
                <a:cs typeface="Arial" panose="020B0604020202020204" pitchFamily="34" charset="0"/>
              </a:rPr>
              <a:t>:</a:t>
            </a:r>
          </a:p>
          <a:p>
            <a:pPr marL="225425" lvl="0" indent="-225425">
              <a:lnSpc>
                <a:spcPct val="107000"/>
              </a:lnSpc>
              <a:buFont typeface="Arial" panose="020B0604020202020204" pitchFamily="34" charset="0"/>
              <a:buChar char="•"/>
            </a:pPr>
            <a:endParaRPr lang="en-US" sz="800" dirty="0">
              <a:solidFill>
                <a:schemeClr val="bg1"/>
              </a:solidFill>
              <a:ea typeface="Calibri" panose="020F0502020204030204" pitchFamily="34" charset="0"/>
              <a:cs typeface="Arial" panose="020B0604020202020204" pitchFamily="34" charset="0"/>
            </a:endParaRPr>
          </a:p>
          <a:p>
            <a:pPr marL="344488" lvl="1" indent="-177800">
              <a:lnSpc>
                <a:spcPct val="107000"/>
              </a:lnSpc>
              <a:buFont typeface="Arial" panose="020B0604020202020204" pitchFamily="34" charset="0"/>
              <a:buChar char="•"/>
            </a:pPr>
            <a:r>
              <a:rPr lang="en-US" dirty="0">
                <a:solidFill>
                  <a:schemeClr val="bg1"/>
                </a:solidFill>
                <a:ea typeface="Calibri" panose="020F0502020204030204" pitchFamily="34" charset="0"/>
                <a:cs typeface="Arial" panose="020B0604020202020204" pitchFamily="34" charset="0"/>
              </a:rPr>
              <a:t>Coordination of return of assets</a:t>
            </a:r>
          </a:p>
          <a:p>
            <a:pPr marL="344488" lvl="1" indent="-177800">
              <a:lnSpc>
                <a:spcPct val="107000"/>
              </a:lnSpc>
              <a:buFont typeface="Arial" panose="020B0604020202020204" pitchFamily="34" charset="0"/>
              <a:buChar char="•"/>
            </a:pPr>
            <a:r>
              <a:rPr lang="en-US" dirty="0">
                <a:solidFill>
                  <a:schemeClr val="bg1"/>
                </a:solidFill>
                <a:ea typeface="Calibri" panose="020F0502020204030204" pitchFamily="34" charset="0"/>
                <a:cs typeface="Arial" panose="020B0604020202020204" pitchFamily="34" charset="0"/>
              </a:rPr>
              <a:t>Coordinate exit interview</a:t>
            </a:r>
          </a:p>
          <a:p>
            <a:pPr marL="344488" lvl="1" indent="-177800">
              <a:lnSpc>
                <a:spcPct val="107000"/>
              </a:lnSpc>
              <a:buFont typeface="Arial" panose="020B0604020202020204" pitchFamily="34" charset="0"/>
              <a:buChar char="•"/>
            </a:pPr>
            <a:r>
              <a:rPr lang="en-US" dirty="0">
                <a:solidFill>
                  <a:schemeClr val="bg1"/>
                </a:solidFill>
                <a:ea typeface="Calibri" panose="020F0502020204030204" pitchFamily="34" charset="0"/>
                <a:cs typeface="Arial" panose="020B0604020202020204" pitchFamily="34" charset="0"/>
              </a:rPr>
              <a:t>Remove or revise system access </a:t>
            </a:r>
          </a:p>
        </p:txBody>
      </p:sp>
      <p:sp>
        <p:nvSpPr>
          <p:cNvPr id="16" name="Rectangle 15">
            <a:hlinkClick r:id="" action="ppaction://noaction"/>
          </p:cNvPr>
          <p:cNvSpPr/>
          <p:nvPr/>
        </p:nvSpPr>
        <p:spPr>
          <a:xfrm>
            <a:off x="632517" y="59893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Org Authority  </a:t>
            </a:r>
            <a:endParaRPr lang="en-US" sz="1600" b="1" dirty="0">
              <a:cs typeface="Arial" panose="020B0604020202020204" pitchFamily="34" charset="0"/>
            </a:endParaRPr>
          </a:p>
        </p:txBody>
      </p:sp>
    </p:spTree>
    <p:extLst>
      <p:ext uri="{BB962C8B-B14F-4D97-AF65-F5344CB8AC3E}">
        <p14:creationId xmlns:p14="http://schemas.microsoft.com/office/powerpoint/2010/main" val="233705518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Employee</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Department </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461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International Students and Scholars Office</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3387740" y="2560320"/>
            <a:ext cx="4740420" cy="424548"/>
          </a:xfrm>
          <a:prstGeom prst="rect">
            <a:avLst/>
          </a:prstGeom>
          <a:solidFill>
            <a:schemeClr val="accent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 Center </a:t>
            </a:r>
            <a:endParaRPr lang="en-US" sz="1600" b="1" dirty="0">
              <a:ea typeface="Calibri" panose="020F0502020204030204" pitchFamily="34" charset="0"/>
              <a:cs typeface="Times New Roman" panose="02020603050405020304" pitchFamily="18" charset="0"/>
            </a:endParaRPr>
          </a:p>
        </p:txBody>
      </p:sp>
      <p:sp>
        <p:nvSpPr>
          <p:cNvPr id="11" name="Rectangle 10">
            <a:hlinkClick r:id="" action="ppaction://noaction"/>
          </p:cNvPr>
          <p:cNvSpPr/>
          <p:nvPr/>
        </p:nvSpPr>
        <p:spPr>
          <a:xfrm>
            <a:off x="615351" y="39319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Central Office</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12" name="Rectangle 11">
            <a:hlinkClick r:id="" action="ppaction://noaction"/>
          </p:cNvPr>
          <p:cNvSpPr/>
          <p:nvPr/>
        </p:nvSpPr>
        <p:spPr>
          <a:xfrm>
            <a:off x="632517" y="46177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Transactional Unit </a:t>
            </a:r>
            <a:endParaRPr lang="en-US" sz="1600" b="1" dirty="0">
              <a:cs typeface="Arial" panose="020B0604020202020204" pitchFamily="34" charset="0"/>
            </a:endParaRPr>
          </a:p>
        </p:txBody>
      </p:sp>
      <p:sp>
        <p:nvSpPr>
          <p:cNvPr id="13" name="Rectangle 12">
            <a:hlinkClick r:id="" action="ppaction://noaction"/>
          </p:cNvPr>
          <p:cNvSpPr/>
          <p:nvPr/>
        </p:nvSpPr>
        <p:spPr>
          <a:xfrm>
            <a:off x="632517" y="53035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 </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hlinkClick r:id="" action="ppaction://noaction"/>
          </p:cNvPr>
          <p:cNvSpPr/>
          <p:nvPr/>
        </p:nvSpPr>
        <p:spPr>
          <a:xfrm>
            <a:off x="632517" y="59893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Org Authority  </a:t>
            </a:r>
            <a:endParaRPr lang="en-US" sz="1600" b="1" dirty="0">
              <a:cs typeface="Arial" panose="020B0604020202020204" pitchFamily="34" charset="0"/>
            </a:endParaRPr>
          </a:p>
        </p:txBody>
      </p:sp>
      <p:sp>
        <p:nvSpPr>
          <p:cNvPr id="4" name="TextBox 3"/>
          <p:cNvSpPr txBox="1"/>
          <p:nvPr/>
        </p:nvSpPr>
        <p:spPr>
          <a:xfrm>
            <a:off x="8430768" y="387626"/>
            <a:ext cx="3349487" cy="3217740"/>
          </a:xfrm>
          <a:prstGeom prst="rect">
            <a:avLst/>
          </a:prstGeom>
          <a:noFill/>
        </p:spPr>
        <p:txBody>
          <a:bodyPr wrap="square" rtlCol="0">
            <a:spAutoFit/>
          </a:bodyPr>
          <a:lstStyle/>
          <a:p>
            <a:pPr marL="166688" marR="0" lvl="0" indent="-166688">
              <a:lnSpc>
                <a:spcPct val="107000"/>
              </a:lnSpc>
              <a:spcBef>
                <a:spcPts val="0"/>
              </a:spcBef>
              <a:spcAft>
                <a:spcPts val="0"/>
              </a:spcAft>
              <a:buFont typeface="Arial" panose="020B0604020202020204" pitchFamily="34" charset="0"/>
              <a:buChar char="•"/>
            </a:pPr>
            <a:r>
              <a:rPr lang="en-US" dirty="0">
                <a:solidFill>
                  <a:schemeClr val="bg1"/>
                </a:solidFill>
              </a:rPr>
              <a:t>AWE Approver for </a:t>
            </a:r>
            <a:r>
              <a:rPr lang="en-US" dirty="0" smtClean="0">
                <a:solidFill>
                  <a:schemeClr val="bg1"/>
                </a:solidFill>
              </a:rPr>
              <a:t>transactions (Phase 1)</a:t>
            </a:r>
            <a:endParaRPr lang="en-US" dirty="0">
              <a:solidFill>
                <a:schemeClr val="bg1"/>
              </a:solidFill>
            </a:endParaRPr>
          </a:p>
          <a:p>
            <a:pPr marL="166688" marR="0" lvl="0" indent="-166688">
              <a:lnSpc>
                <a:spcPct val="107000"/>
              </a:lnSpc>
              <a:spcBef>
                <a:spcPts val="0"/>
              </a:spcBef>
              <a:spcAft>
                <a:spcPts val="0"/>
              </a:spcAft>
              <a:buFont typeface="Arial" panose="020B0604020202020204" pitchFamily="34" charset="0"/>
              <a:buChar char="•"/>
            </a:pPr>
            <a:endParaRPr lang="en-US" dirty="0">
              <a:solidFill>
                <a:schemeClr val="bg1"/>
              </a:solidFill>
            </a:endParaRPr>
          </a:p>
          <a:p>
            <a:pPr marL="166688" marR="0" lvl="0" indent="-166688">
              <a:lnSpc>
                <a:spcPct val="107000"/>
              </a:lnSpc>
              <a:spcBef>
                <a:spcPts val="0"/>
              </a:spcBef>
              <a:spcAft>
                <a:spcPts val="0"/>
              </a:spcAft>
              <a:buFont typeface="Arial" panose="020B0604020202020204" pitchFamily="34" charset="0"/>
              <a:buChar char="•"/>
            </a:pPr>
            <a:r>
              <a:rPr lang="en-US" dirty="0">
                <a:solidFill>
                  <a:schemeClr val="bg1"/>
                </a:solidFill>
              </a:rPr>
              <a:t>Transacts final pay</a:t>
            </a:r>
          </a:p>
          <a:p>
            <a:pPr marL="166688" lvl="0" indent="-166688">
              <a:lnSpc>
                <a:spcPct val="107000"/>
              </a:lnSpc>
            </a:pPr>
            <a:r>
              <a:rPr lang="en-US" dirty="0">
                <a:solidFill>
                  <a:schemeClr val="bg1"/>
                </a:solidFill>
              </a:rPr>
              <a:t> </a:t>
            </a:r>
          </a:p>
          <a:p>
            <a:pPr marL="166688" marR="0" lvl="0" indent="-166688">
              <a:lnSpc>
                <a:spcPct val="107000"/>
              </a:lnSpc>
              <a:spcBef>
                <a:spcPts val="0"/>
              </a:spcBef>
              <a:spcAft>
                <a:spcPts val="0"/>
              </a:spcAft>
              <a:buFont typeface="Arial" panose="020B0604020202020204" pitchFamily="34" charset="0"/>
              <a:buChar char="•"/>
            </a:pPr>
            <a:r>
              <a:rPr lang="en-US" dirty="0">
                <a:solidFill>
                  <a:schemeClr val="bg1"/>
                </a:solidFill>
              </a:rPr>
              <a:t>Maintain performance metric spreadsheet (AWE denials &amp; UCPC cancellations</a:t>
            </a:r>
            <a:r>
              <a:rPr lang="en-US" sz="1100" dirty="0" smtClean="0">
                <a:solidFill>
                  <a:schemeClr val="bg1"/>
                </a:solidFill>
              </a:rPr>
              <a:t>)</a:t>
            </a:r>
          </a:p>
          <a:p>
            <a:pPr marL="342900" marR="0" lvl="0" indent="-342900">
              <a:lnSpc>
                <a:spcPct val="107000"/>
              </a:lnSpc>
              <a:spcBef>
                <a:spcPts val="0"/>
              </a:spcBef>
              <a:spcAft>
                <a:spcPts val="0"/>
              </a:spcAft>
              <a:buFont typeface="Symbol" panose="05050102010706020507" pitchFamily="18" charset="2"/>
              <a:buChar char=""/>
            </a:pP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bg1"/>
              </a:solidFill>
            </a:endParaRPr>
          </a:p>
        </p:txBody>
      </p:sp>
    </p:spTree>
    <p:extLst>
      <p:ext uri="{BB962C8B-B14F-4D97-AF65-F5344CB8AC3E}">
        <p14:creationId xmlns:p14="http://schemas.microsoft.com/office/powerpoint/2010/main" val="52877744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Employee</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Department </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3378217" y="3246120"/>
            <a:ext cx="4740420" cy="424548"/>
          </a:xfrm>
          <a:prstGeom prst="rect">
            <a:avLst/>
          </a:prstGeom>
          <a:solidFill>
            <a:schemeClr val="accent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International Students and Scholars Office</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603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Services </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1" name="Rectangle 10">
            <a:hlinkClick r:id="" action="ppaction://noaction"/>
          </p:cNvPr>
          <p:cNvSpPr/>
          <p:nvPr/>
        </p:nvSpPr>
        <p:spPr>
          <a:xfrm>
            <a:off x="615351" y="39319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Central Office</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12" name="Rectangle 11">
            <a:hlinkClick r:id="" action="ppaction://noaction"/>
          </p:cNvPr>
          <p:cNvSpPr/>
          <p:nvPr/>
        </p:nvSpPr>
        <p:spPr>
          <a:xfrm>
            <a:off x="632517" y="46177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Transactional Unit </a:t>
            </a:r>
            <a:endParaRPr lang="en-US" sz="1600" b="1" dirty="0">
              <a:cs typeface="Arial" panose="020B0604020202020204" pitchFamily="34" charset="0"/>
            </a:endParaRPr>
          </a:p>
        </p:txBody>
      </p:sp>
      <p:sp>
        <p:nvSpPr>
          <p:cNvPr id="13" name="Rectangle 12">
            <a:hlinkClick r:id="" action="ppaction://noaction"/>
          </p:cNvPr>
          <p:cNvSpPr/>
          <p:nvPr/>
        </p:nvSpPr>
        <p:spPr>
          <a:xfrm>
            <a:off x="632517" y="53035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 </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5425" marR="0" lvl="0" indent="-225425">
              <a:lnSpc>
                <a:spcPct val="107000"/>
              </a:lnSpc>
              <a:spcBef>
                <a:spcPts val="0"/>
              </a:spcBef>
              <a:spcAft>
                <a:spcPts val="0"/>
              </a:spcAft>
              <a:buFont typeface="Symbol" panose="05050102010706020507" pitchFamily="18" charset="2"/>
              <a:buChar char=""/>
            </a:pPr>
            <a:endParaRPr lang="en-US" dirty="0">
              <a:solidFill>
                <a:schemeClr val="bg1"/>
              </a:solidFill>
            </a:endParaRPr>
          </a:p>
        </p:txBody>
      </p:sp>
      <p:sp>
        <p:nvSpPr>
          <p:cNvPr id="16" name="Rectangle 15">
            <a:hlinkClick r:id="" action="ppaction://noaction"/>
          </p:cNvPr>
          <p:cNvSpPr/>
          <p:nvPr/>
        </p:nvSpPr>
        <p:spPr>
          <a:xfrm>
            <a:off x="632517" y="59893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Org Authority  </a:t>
            </a:r>
            <a:endParaRPr lang="en-US" sz="1600" b="1" dirty="0">
              <a:cs typeface="Arial" panose="020B0604020202020204" pitchFamily="34" charset="0"/>
            </a:endParaRPr>
          </a:p>
        </p:txBody>
      </p:sp>
      <p:sp>
        <p:nvSpPr>
          <p:cNvPr id="4" name="TextBox 3"/>
          <p:cNvSpPr txBox="1"/>
          <p:nvPr/>
        </p:nvSpPr>
        <p:spPr>
          <a:xfrm>
            <a:off x="8430768" y="384048"/>
            <a:ext cx="3303639" cy="981423"/>
          </a:xfrm>
          <a:prstGeom prst="rect">
            <a:avLst/>
          </a:prstGeom>
          <a:noFill/>
        </p:spPr>
        <p:txBody>
          <a:bodyPr wrap="square" rtlCol="0">
            <a:spAutoFit/>
          </a:bodyPr>
          <a:lstStyle/>
          <a:p>
            <a:pPr marL="166688" marR="0" lvl="0" indent="-166688">
              <a:lnSpc>
                <a:spcPct val="107000"/>
              </a:lnSpc>
              <a:spcBef>
                <a:spcPts val="0"/>
              </a:spcBef>
              <a:spcAft>
                <a:spcPts val="0"/>
              </a:spcAft>
              <a:buFont typeface="Arial" panose="020B0604020202020204" pitchFamily="34" charset="0"/>
              <a:buChar char="•"/>
            </a:pPr>
            <a:r>
              <a:rPr lang="en-US" dirty="0">
                <a:solidFill>
                  <a:schemeClr val="bg1"/>
                </a:solidFill>
              </a:rPr>
              <a:t>Is notified of the employee’s Offboarding if the employee is a non-resident</a:t>
            </a:r>
          </a:p>
        </p:txBody>
      </p:sp>
    </p:spTree>
    <p:extLst>
      <p:ext uri="{BB962C8B-B14F-4D97-AF65-F5344CB8AC3E}">
        <p14:creationId xmlns:p14="http://schemas.microsoft.com/office/powerpoint/2010/main" val="268510859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Employee</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Department </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461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International Students and Scholars Office </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603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 Center </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1" name="Rectangle 10">
            <a:hlinkClick r:id="" action="ppaction://noaction"/>
          </p:cNvPr>
          <p:cNvSpPr/>
          <p:nvPr/>
        </p:nvSpPr>
        <p:spPr>
          <a:xfrm>
            <a:off x="3378221" y="3931920"/>
            <a:ext cx="4740420" cy="424548"/>
          </a:xfrm>
          <a:prstGeom prst="rect">
            <a:avLst/>
          </a:prstGeom>
          <a:solidFill>
            <a:schemeClr val="accent1"/>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Central Office </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12" name="Rectangle 11">
            <a:hlinkClick r:id="" action="ppaction://noaction"/>
          </p:cNvPr>
          <p:cNvSpPr/>
          <p:nvPr/>
        </p:nvSpPr>
        <p:spPr>
          <a:xfrm>
            <a:off x="632517" y="46177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Transactional Unit </a:t>
            </a:r>
            <a:endParaRPr lang="en-US" sz="1600" b="1" dirty="0">
              <a:cs typeface="Arial" panose="020B0604020202020204" pitchFamily="34" charset="0"/>
            </a:endParaRPr>
          </a:p>
        </p:txBody>
      </p:sp>
      <p:sp>
        <p:nvSpPr>
          <p:cNvPr id="13" name="Rectangle 12">
            <a:hlinkClick r:id="" action="ppaction://noaction"/>
          </p:cNvPr>
          <p:cNvSpPr/>
          <p:nvPr/>
        </p:nvSpPr>
        <p:spPr>
          <a:xfrm>
            <a:off x="632517" y="53035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 </a:t>
            </a:r>
            <a:endParaRPr lang="en-US" sz="1600" b="1" dirty="0">
              <a:cs typeface="Arial" panose="020B0604020202020204" pitchFamily="34" charset="0"/>
            </a:endParaRPr>
          </a:p>
        </p:txBody>
      </p:sp>
      <p:sp>
        <p:nvSpPr>
          <p:cNvPr id="15" name="Rectangle 14">
            <a:hlinkClick r:id="" action="ppaction://noaction"/>
          </p:cNvPr>
          <p:cNvSpPr/>
          <p:nvPr/>
        </p:nvSpPr>
        <p:spPr>
          <a:xfrm>
            <a:off x="632517" y="59893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Org Authority </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26245" y="383458"/>
            <a:ext cx="3608439" cy="3970318"/>
          </a:xfrm>
          <a:prstGeom prst="rect">
            <a:avLst/>
          </a:prstGeom>
          <a:noFill/>
        </p:spPr>
        <p:txBody>
          <a:bodyPr wrap="square" rtlCol="0">
            <a:spAutoFit/>
          </a:bodyPr>
          <a:lstStyle/>
          <a:p>
            <a:pPr marL="166688" lvl="0" indent="-166688">
              <a:buClr>
                <a:schemeClr val="bg1"/>
              </a:buClr>
              <a:buSzPct val="100000"/>
              <a:buFont typeface="Arial" panose="020B0604020202020204" pitchFamily="34" charset="0"/>
              <a:buChar char="•"/>
            </a:pPr>
            <a:r>
              <a:rPr lang="en-US" dirty="0">
                <a:solidFill>
                  <a:schemeClr val="bg1"/>
                </a:solidFill>
              </a:rPr>
              <a:t>Responsible for HR/AP process designs </a:t>
            </a:r>
            <a:endParaRPr lang="en-US" dirty="0" smtClean="0">
              <a:solidFill>
                <a:schemeClr val="bg1"/>
              </a:solidFill>
            </a:endParaRPr>
          </a:p>
          <a:p>
            <a:pPr marL="166688" lvl="0" indent="-166688">
              <a:buClr>
                <a:schemeClr val="bg1"/>
              </a:buClr>
              <a:buSzPct val="100000"/>
              <a:buFont typeface="Arial" panose="020B0604020202020204" pitchFamily="34" charset="0"/>
              <a:buChar char="•"/>
            </a:pPr>
            <a:endParaRPr lang="en-US" dirty="0">
              <a:solidFill>
                <a:schemeClr val="bg1"/>
              </a:solidFill>
            </a:endParaRPr>
          </a:p>
          <a:p>
            <a:pPr marL="166688" lvl="0" indent="-166688">
              <a:buClr>
                <a:schemeClr val="bg1"/>
              </a:buClr>
              <a:buSzPct val="100000"/>
              <a:buFont typeface="Arial" panose="020B0604020202020204" pitchFamily="34" charset="0"/>
              <a:buChar char="•"/>
            </a:pPr>
            <a:r>
              <a:rPr lang="en-US" dirty="0">
                <a:solidFill>
                  <a:schemeClr val="bg1"/>
                </a:solidFill>
              </a:rPr>
              <a:t>Provide subject matter expertise in technical/complex areas </a:t>
            </a:r>
            <a:endParaRPr lang="en-US" dirty="0" smtClean="0">
              <a:solidFill>
                <a:schemeClr val="bg1"/>
              </a:solidFill>
            </a:endParaRPr>
          </a:p>
          <a:p>
            <a:pPr marL="166688" lvl="0" indent="-166688">
              <a:buClr>
                <a:schemeClr val="bg1"/>
              </a:buClr>
              <a:buSzPct val="100000"/>
              <a:buFont typeface="Arial" panose="020B0604020202020204" pitchFamily="34" charset="0"/>
              <a:buChar char="•"/>
            </a:pPr>
            <a:endParaRPr lang="en-US" dirty="0">
              <a:solidFill>
                <a:schemeClr val="bg1"/>
              </a:solidFill>
            </a:endParaRPr>
          </a:p>
          <a:p>
            <a:pPr marL="166688" lvl="0" indent="-166688">
              <a:buClr>
                <a:schemeClr val="bg1"/>
              </a:buClr>
              <a:buSzPct val="100000"/>
              <a:buFont typeface="Arial" panose="020B0604020202020204" pitchFamily="34" charset="0"/>
              <a:buChar char="•"/>
            </a:pPr>
            <a:r>
              <a:rPr lang="en-US" dirty="0">
                <a:solidFill>
                  <a:schemeClr val="bg1"/>
                </a:solidFill>
              </a:rPr>
              <a:t>Interface with HR/AP business partners and institutional </a:t>
            </a:r>
            <a:r>
              <a:rPr lang="en-US" dirty="0" smtClean="0">
                <a:solidFill>
                  <a:schemeClr val="bg1"/>
                </a:solidFill>
              </a:rPr>
              <a:t>leadership</a:t>
            </a:r>
          </a:p>
          <a:p>
            <a:pPr marL="166688" lvl="0" indent="-166688">
              <a:buClr>
                <a:schemeClr val="bg1"/>
              </a:buClr>
              <a:buSzPct val="100000"/>
              <a:buFont typeface="Arial" panose="020B0604020202020204" pitchFamily="34" charset="0"/>
              <a:buChar char="•"/>
            </a:pPr>
            <a:endParaRPr lang="en-US" dirty="0">
              <a:solidFill>
                <a:schemeClr val="bg1"/>
              </a:solidFill>
            </a:endParaRPr>
          </a:p>
          <a:p>
            <a:pPr marL="166688" indent="-166688">
              <a:buClr>
                <a:schemeClr val="bg1"/>
              </a:buClr>
              <a:buSzPct val="100000"/>
              <a:buFont typeface="Arial" panose="020B0604020202020204" pitchFamily="34" charset="0"/>
              <a:buChar char="•"/>
            </a:pPr>
            <a:r>
              <a:rPr lang="en-US" dirty="0">
                <a:solidFill>
                  <a:schemeClr val="bg1"/>
                </a:solidFill>
              </a:rPr>
              <a:t>APO is notified by </a:t>
            </a:r>
            <a:r>
              <a:rPr lang="en-US" dirty="0" smtClean="0">
                <a:solidFill>
                  <a:schemeClr val="bg1"/>
                </a:solidFill>
              </a:rPr>
              <a:t>Org. AP </a:t>
            </a:r>
            <a:r>
              <a:rPr lang="en-US" dirty="0">
                <a:solidFill>
                  <a:schemeClr val="bg1"/>
                </a:solidFill>
              </a:rPr>
              <a:t>directors of </a:t>
            </a:r>
            <a:r>
              <a:rPr lang="en-US" dirty="0" smtClean="0">
                <a:solidFill>
                  <a:schemeClr val="bg1"/>
                </a:solidFill>
              </a:rPr>
              <a:t>Offboarding </a:t>
            </a:r>
            <a:r>
              <a:rPr lang="en-US" dirty="0">
                <a:solidFill>
                  <a:schemeClr val="bg1"/>
                </a:solidFill>
              </a:rPr>
              <a:t>and deaths for academic positions</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05945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Employee</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Department </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461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International Students and Scholars Office </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603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Shared Service Center </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1" name="Rectangle 10">
            <a:hlinkClick r:id="" action="ppaction://noaction"/>
          </p:cNvPr>
          <p:cNvSpPr/>
          <p:nvPr/>
        </p:nvSpPr>
        <p:spPr>
          <a:xfrm>
            <a:off x="615351" y="3890589"/>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Central Office </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12" name="Rectangle 11">
            <a:hlinkClick r:id="" action="ppaction://noaction"/>
          </p:cNvPr>
          <p:cNvSpPr/>
          <p:nvPr/>
        </p:nvSpPr>
        <p:spPr>
          <a:xfrm>
            <a:off x="3385557" y="4561949"/>
            <a:ext cx="4740420" cy="424548"/>
          </a:xfrm>
          <a:prstGeom prst="rect">
            <a:avLst/>
          </a:prstGeom>
          <a:solidFill>
            <a:schemeClr val="accent1"/>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Transactional Unit </a:t>
            </a:r>
            <a:endParaRPr lang="en-US" sz="1600" b="1" dirty="0">
              <a:cs typeface="Arial" panose="020B0604020202020204" pitchFamily="34" charset="0"/>
            </a:endParaRPr>
          </a:p>
        </p:txBody>
      </p:sp>
      <p:sp>
        <p:nvSpPr>
          <p:cNvPr id="13" name="Rectangle 12">
            <a:hlinkClick r:id="" action="ppaction://noaction"/>
          </p:cNvPr>
          <p:cNvSpPr/>
          <p:nvPr/>
        </p:nvSpPr>
        <p:spPr>
          <a:xfrm>
            <a:off x="632517" y="53035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 </a:t>
            </a:r>
            <a:endParaRPr lang="en-US" sz="1600" b="1" dirty="0">
              <a:cs typeface="Arial" panose="020B0604020202020204" pitchFamily="34" charset="0"/>
            </a:endParaRPr>
          </a:p>
        </p:txBody>
      </p:sp>
      <p:sp>
        <p:nvSpPr>
          <p:cNvPr id="15" name="Rectangle 14">
            <a:hlinkClick r:id="" action="ppaction://noaction"/>
          </p:cNvPr>
          <p:cNvSpPr/>
          <p:nvPr/>
        </p:nvSpPr>
        <p:spPr>
          <a:xfrm>
            <a:off x="632517" y="59893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Org Authority </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26245" y="383458"/>
            <a:ext cx="3608439" cy="6186309"/>
          </a:xfrm>
          <a:prstGeom prst="rect">
            <a:avLst/>
          </a:prstGeom>
          <a:noFill/>
        </p:spPr>
        <p:txBody>
          <a:bodyPr wrap="square" rtlCol="0">
            <a:spAutoFit/>
          </a:bodyPr>
          <a:lstStyle/>
          <a:p>
            <a:pPr marL="169863" lvl="0" indent="-169863">
              <a:buFont typeface="Arial" panose="020B0604020202020204" pitchFamily="34" charset="0"/>
              <a:buChar char="•"/>
            </a:pPr>
            <a:r>
              <a:rPr lang="en-US" dirty="0">
                <a:solidFill>
                  <a:schemeClr val="bg1"/>
                </a:solidFill>
              </a:rPr>
              <a:t>Primary point of contact for managers and unit level </a:t>
            </a:r>
            <a:r>
              <a:rPr lang="en-US" dirty="0" smtClean="0">
                <a:solidFill>
                  <a:schemeClr val="bg1"/>
                </a:solidFill>
              </a:rPr>
              <a:t>leadership</a:t>
            </a:r>
          </a:p>
          <a:p>
            <a:pPr marL="169863" lvl="0" indent="-169863">
              <a:buFont typeface="Arial" panose="020B0604020202020204" pitchFamily="34" charset="0"/>
              <a:buChar char="•"/>
            </a:pPr>
            <a:endParaRPr lang="en-US" dirty="0">
              <a:solidFill>
                <a:schemeClr val="bg1"/>
              </a:solidFill>
            </a:endParaRPr>
          </a:p>
          <a:p>
            <a:pPr marL="169863" lvl="0" indent="-169863">
              <a:buFont typeface="Arial" panose="020B0604020202020204" pitchFamily="34" charset="0"/>
              <a:buChar char="•"/>
            </a:pPr>
            <a:r>
              <a:rPr lang="en-US" dirty="0">
                <a:solidFill>
                  <a:schemeClr val="bg1"/>
                </a:solidFill>
              </a:rPr>
              <a:t>Represent the needs of the individual business </a:t>
            </a:r>
            <a:r>
              <a:rPr lang="en-US" dirty="0" smtClean="0">
                <a:solidFill>
                  <a:schemeClr val="bg1"/>
                </a:solidFill>
              </a:rPr>
              <a:t>unit</a:t>
            </a:r>
          </a:p>
          <a:p>
            <a:pPr marL="169863" lvl="0" indent="-169863">
              <a:buFont typeface="Arial" panose="020B0604020202020204" pitchFamily="34" charset="0"/>
              <a:buChar char="•"/>
            </a:pPr>
            <a:endParaRPr lang="en-US" dirty="0">
              <a:solidFill>
                <a:schemeClr val="bg1"/>
              </a:solidFill>
            </a:endParaRPr>
          </a:p>
          <a:p>
            <a:pPr marL="169863" lvl="0" indent="-169863">
              <a:buFont typeface="Arial" panose="020B0604020202020204" pitchFamily="34" charset="0"/>
              <a:buChar char="•"/>
            </a:pPr>
            <a:r>
              <a:rPr lang="en-US" dirty="0">
                <a:solidFill>
                  <a:schemeClr val="bg1"/>
                </a:solidFill>
              </a:rPr>
              <a:t>Initiates UCPath Template for </a:t>
            </a:r>
            <a:r>
              <a:rPr lang="en-US" dirty="0" smtClean="0">
                <a:solidFill>
                  <a:schemeClr val="bg1"/>
                </a:solidFill>
              </a:rPr>
              <a:t>Voluntary </a:t>
            </a:r>
            <a:r>
              <a:rPr lang="en-US" dirty="0">
                <a:solidFill>
                  <a:schemeClr val="bg1"/>
                </a:solidFill>
              </a:rPr>
              <a:t>Offboarding &amp; </a:t>
            </a:r>
            <a:r>
              <a:rPr lang="en-US" dirty="0" smtClean="0">
                <a:solidFill>
                  <a:schemeClr val="bg1"/>
                </a:solidFill>
              </a:rPr>
              <a:t>Retirement</a:t>
            </a:r>
          </a:p>
          <a:p>
            <a:pPr marL="169863" lvl="0" indent="-169863">
              <a:buFont typeface="Arial" panose="020B0604020202020204" pitchFamily="34" charset="0"/>
              <a:buChar char="•"/>
            </a:pPr>
            <a:endParaRPr lang="en-US" dirty="0">
              <a:solidFill>
                <a:schemeClr val="bg1"/>
              </a:solidFill>
            </a:endParaRPr>
          </a:p>
          <a:p>
            <a:pPr marL="169863" lvl="0" indent="-169863">
              <a:buFont typeface="Arial" panose="020B0604020202020204" pitchFamily="34" charset="0"/>
              <a:buChar char="•"/>
            </a:pPr>
            <a:r>
              <a:rPr lang="en-US" dirty="0">
                <a:solidFill>
                  <a:schemeClr val="bg1"/>
                </a:solidFill>
              </a:rPr>
              <a:t>Opens UCPath cases on behalf of employees when needed (see On Behalf Case Management Workbook</a:t>
            </a:r>
            <a:r>
              <a:rPr lang="en-US" dirty="0" smtClean="0">
                <a:solidFill>
                  <a:schemeClr val="bg1"/>
                </a:solidFill>
              </a:rPr>
              <a:t>)</a:t>
            </a:r>
          </a:p>
          <a:p>
            <a:pPr marL="169863" lvl="0" indent="-169863">
              <a:buFont typeface="Arial" panose="020B0604020202020204" pitchFamily="34" charset="0"/>
              <a:buChar char="•"/>
            </a:pPr>
            <a:endParaRPr lang="en-US" dirty="0">
              <a:solidFill>
                <a:schemeClr val="bg1"/>
              </a:solidFill>
            </a:endParaRPr>
          </a:p>
          <a:p>
            <a:pPr marL="169863" indent="-169863">
              <a:buFont typeface="Arial" panose="020B0604020202020204" pitchFamily="34" charset="0"/>
              <a:buChar char="•"/>
            </a:pPr>
            <a:r>
              <a:rPr lang="en-US" dirty="0">
                <a:solidFill>
                  <a:schemeClr val="bg1"/>
                </a:solidFill>
              </a:rPr>
              <a:t>Monitors Transaction Status page for transaction </a:t>
            </a:r>
            <a:r>
              <a:rPr lang="en-US" dirty="0" smtClean="0">
                <a:solidFill>
                  <a:schemeClr val="bg1"/>
                </a:solidFill>
              </a:rPr>
              <a:t>status</a:t>
            </a:r>
          </a:p>
          <a:p>
            <a:pPr marL="169863" indent="-169863">
              <a:buFont typeface="Arial" panose="020B0604020202020204" pitchFamily="34" charset="0"/>
              <a:buChar char="•"/>
            </a:pPr>
            <a:endParaRPr lang="en-US" dirty="0" smtClean="0">
              <a:solidFill>
                <a:schemeClr val="bg1"/>
              </a:solidFill>
            </a:endParaRPr>
          </a:p>
          <a:p>
            <a:pPr marL="169863" indent="-169863">
              <a:buFont typeface="Arial" panose="020B0604020202020204" pitchFamily="34" charset="0"/>
              <a:buChar char="•"/>
            </a:pP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AWE Approver for transaction (for Phase II)</a:t>
            </a:r>
          </a:p>
          <a:p>
            <a:r>
              <a:rPr lang="en-US" dirty="0" smtClean="0">
                <a:solidFill>
                  <a:schemeClr val="bg1"/>
                </a:solidFill>
              </a:rPr>
              <a:t> </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305827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Employee</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Department</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461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International Students and Scholars Office</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603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Services </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1" name="Rectangle 10">
            <a:hlinkClick r:id="" action="ppaction://noaction"/>
          </p:cNvPr>
          <p:cNvSpPr/>
          <p:nvPr/>
        </p:nvSpPr>
        <p:spPr>
          <a:xfrm>
            <a:off x="615351" y="3931920"/>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Central Office</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12" name="Rectangle 11">
            <a:hlinkClick r:id="" action="ppaction://noaction"/>
          </p:cNvPr>
          <p:cNvSpPr/>
          <p:nvPr/>
        </p:nvSpPr>
        <p:spPr>
          <a:xfrm>
            <a:off x="632517" y="4617720"/>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Transactional Unit </a:t>
            </a:r>
            <a:endParaRPr lang="en-US" sz="1600" b="1" dirty="0">
              <a:cs typeface="Arial" panose="020B0604020202020204" pitchFamily="34" charset="0"/>
            </a:endParaRPr>
          </a:p>
        </p:txBody>
      </p:sp>
      <p:sp>
        <p:nvSpPr>
          <p:cNvPr id="13" name="Rectangle 12">
            <a:hlinkClick r:id="" action="ppaction://noaction"/>
          </p:cNvPr>
          <p:cNvSpPr/>
          <p:nvPr/>
        </p:nvSpPr>
        <p:spPr>
          <a:xfrm>
            <a:off x="3457360" y="5308024"/>
            <a:ext cx="4740420" cy="424548"/>
          </a:xfrm>
          <a:prstGeom prst="rect">
            <a:avLst/>
          </a:prstGeom>
          <a:solidFill>
            <a:schemeClr val="accent1"/>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 </a:t>
            </a:r>
            <a:endParaRPr lang="en-US" sz="1600" b="1" dirty="0">
              <a:cs typeface="Arial" panose="020B0604020202020204" pitchFamily="34" charset="0"/>
            </a:endParaRPr>
          </a:p>
        </p:txBody>
      </p:sp>
      <p:sp>
        <p:nvSpPr>
          <p:cNvPr id="15" name="Rectangle 14">
            <a:hlinkClick r:id="" action="ppaction://noaction"/>
          </p:cNvPr>
          <p:cNvSpPr/>
          <p:nvPr/>
        </p:nvSpPr>
        <p:spPr>
          <a:xfrm>
            <a:off x="632517" y="59893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Org Authority </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26245" y="383458"/>
            <a:ext cx="3608439" cy="3108543"/>
          </a:xfrm>
          <a:prstGeom prst="rect">
            <a:avLst/>
          </a:prstGeom>
          <a:noFill/>
        </p:spPr>
        <p:txBody>
          <a:bodyPr wrap="square" rtlCol="0">
            <a:spAutoFit/>
          </a:bodyPr>
          <a:lstStyle/>
          <a:p>
            <a:pPr marL="169863" lvl="0" indent="-169863">
              <a:buFont typeface="Arial" panose="020B0604020202020204" pitchFamily="34" charset="0"/>
              <a:buChar char="•"/>
            </a:pPr>
            <a:r>
              <a:rPr lang="en-US" dirty="0">
                <a:solidFill>
                  <a:schemeClr val="bg1"/>
                </a:solidFill>
              </a:rPr>
              <a:t>Processes V</a:t>
            </a:r>
            <a:r>
              <a:rPr lang="en-US" dirty="0" smtClean="0">
                <a:solidFill>
                  <a:schemeClr val="bg1"/>
                </a:solidFill>
              </a:rPr>
              <a:t>oluntary Termination/Retirement templates</a:t>
            </a:r>
          </a:p>
          <a:p>
            <a:pPr marL="169863" lvl="0" indent="-169863">
              <a:buFont typeface="Arial" panose="020B0604020202020204" pitchFamily="34" charset="0"/>
              <a:buChar char="•"/>
            </a:pPr>
            <a:endParaRPr lang="en-US" dirty="0">
              <a:solidFill>
                <a:schemeClr val="bg1"/>
              </a:solidFill>
            </a:endParaRPr>
          </a:p>
          <a:p>
            <a:pPr marL="169863" lvl="0" indent="-169863">
              <a:buFont typeface="Arial" panose="020B0604020202020204" pitchFamily="34" charset="0"/>
              <a:buChar char="•"/>
            </a:pPr>
            <a:r>
              <a:rPr lang="en-US" dirty="0">
                <a:solidFill>
                  <a:schemeClr val="bg1"/>
                </a:solidFill>
              </a:rPr>
              <a:t>Notifies initiator when  transaction is canceled  or approved </a:t>
            </a:r>
            <a:endParaRPr lang="en-US" dirty="0" smtClean="0">
              <a:solidFill>
                <a:schemeClr val="bg1"/>
              </a:solidFill>
            </a:endParaRPr>
          </a:p>
          <a:p>
            <a:pPr marL="169863" lvl="0" indent="-169863">
              <a:buFont typeface="Arial" panose="020B0604020202020204" pitchFamily="34" charset="0"/>
              <a:buChar char="•"/>
            </a:pPr>
            <a:endParaRPr lang="en-US" dirty="0">
              <a:solidFill>
                <a:schemeClr val="bg1"/>
              </a:solidFill>
            </a:endParaRPr>
          </a:p>
          <a:p>
            <a:pPr marL="169863" indent="-169863">
              <a:buFont typeface="Arial" panose="020B0604020202020204" pitchFamily="34" charset="0"/>
              <a:buChar char="•"/>
            </a:pPr>
            <a:r>
              <a:rPr lang="en-US" dirty="0">
                <a:solidFill>
                  <a:schemeClr val="bg1"/>
                </a:solidFill>
              </a:rPr>
              <a:t>Processes final pay per policy/bargaining unit contracts </a:t>
            </a: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873167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Employee</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Department</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461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International Students and Scholars Office</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603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 </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1" name="Rectangle 10">
            <a:hlinkClick r:id="" action="ppaction://noaction"/>
          </p:cNvPr>
          <p:cNvSpPr/>
          <p:nvPr/>
        </p:nvSpPr>
        <p:spPr>
          <a:xfrm>
            <a:off x="615351" y="3931920"/>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Central Office </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12" name="Rectangle 11">
            <a:hlinkClick r:id="" action="ppaction://noaction"/>
          </p:cNvPr>
          <p:cNvSpPr/>
          <p:nvPr/>
        </p:nvSpPr>
        <p:spPr>
          <a:xfrm>
            <a:off x="632517" y="4617720"/>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Transactional Unit </a:t>
            </a:r>
            <a:endParaRPr lang="en-US" sz="1600" b="1" dirty="0">
              <a:cs typeface="Arial" panose="020B0604020202020204" pitchFamily="34" charset="0"/>
            </a:endParaRPr>
          </a:p>
        </p:txBody>
      </p:sp>
      <p:sp>
        <p:nvSpPr>
          <p:cNvPr id="13" name="Rectangle 12">
            <a:hlinkClick r:id="" action="ppaction://noaction"/>
          </p:cNvPr>
          <p:cNvSpPr/>
          <p:nvPr/>
        </p:nvSpPr>
        <p:spPr>
          <a:xfrm>
            <a:off x="632517" y="5303520"/>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 </a:t>
            </a:r>
            <a:endParaRPr lang="en-US" sz="1600" b="1" dirty="0">
              <a:cs typeface="Arial" panose="020B0604020202020204" pitchFamily="34" charset="0"/>
            </a:endParaRPr>
          </a:p>
        </p:txBody>
      </p:sp>
      <p:sp>
        <p:nvSpPr>
          <p:cNvPr id="15" name="Rectangle 14">
            <a:hlinkClick r:id="" action="ppaction://noaction"/>
          </p:cNvPr>
          <p:cNvSpPr/>
          <p:nvPr/>
        </p:nvSpPr>
        <p:spPr>
          <a:xfrm>
            <a:off x="3385561" y="5989320"/>
            <a:ext cx="4740420" cy="424548"/>
          </a:xfrm>
          <a:prstGeom prst="rect">
            <a:avLst/>
          </a:prstGeom>
          <a:solidFill>
            <a:schemeClr val="accent1"/>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Org Authority </a:t>
            </a:r>
            <a:endParaRPr lang="en-US" sz="1600" b="1" dirty="0">
              <a:cs typeface="Arial" panose="020B0604020202020204" pitchFamily="34" charset="0"/>
            </a:endParaRPr>
          </a:p>
        </p:txBody>
      </p:sp>
      <p:sp>
        <p:nvSpPr>
          <p:cNvPr id="3" name="Rectangle 2"/>
          <p:cNvSpPr/>
          <p:nvPr/>
        </p:nvSpPr>
        <p:spPr>
          <a:xfrm>
            <a:off x="8113487"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26245" y="383458"/>
            <a:ext cx="3608439" cy="663580"/>
          </a:xfrm>
          <a:prstGeom prst="rect">
            <a:avLst/>
          </a:prstGeom>
          <a:noFill/>
        </p:spPr>
        <p:txBody>
          <a:bodyPr wrap="square" rtlCol="0">
            <a:spAutoFit/>
          </a:bodyPr>
          <a:lstStyle/>
          <a:p>
            <a:pPr marL="169863" marR="0" lvl="0" indent="-169863">
              <a:lnSpc>
                <a:spcPct val="107000"/>
              </a:lnSpc>
              <a:spcBef>
                <a:spcPts val="0"/>
              </a:spcBef>
              <a:spcAft>
                <a:spcPts val="0"/>
              </a:spcAft>
              <a:buFont typeface="Arial" panose="020B0604020202020204" pitchFamily="34" charset="0"/>
              <a:buChar char="•"/>
            </a:pPr>
            <a:r>
              <a:rPr lang="en-US" dirty="0">
                <a:solidFill>
                  <a:schemeClr val="bg1"/>
                </a:solidFill>
              </a:rPr>
              <a:t>Responsible for ensuring the appropriate policy is followed</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974298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Change Impacts </a:t>
            </a:r>
            <a:endParaRPr lang="en-US" sz="7200" b="1" dirty="0">
              <a:solidFill>
                <a:srgbClr val="F1AB00"/>
              </a:solidFill>
            </a:endParaRPr>
          </a:p>
        </p:txBody>
      </p:sp>
    </p:spTree>
    <p:extLst>
      <p:ext uri="{BB962C8B-B14F-4D97-AF65-F5344CB8AC3E}">
        <p14:creationId xmlns:p14="http://schemas.microsoft.com/office/powerpoint/2010/main" val="170982523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8459" y="292608"/>
            <a:ext cx="10963618" cy="685800"/>
          </a:xfrm>
        </p:spPr>
        <p:txBody>
          <a:bodyPr/>
          <a:lstStyle/>
          <a:p>
            <a:r>
              <a:rPr lang="en-US" dirty="0" smtClean="0">
                <a:solidFill>
                  <a:schemeClr val="accent5"/>
                </a:solidFill>
              </a:rPr>
              <a:t>CHANGE IMPACTS  </a:t>
            </a:r>
            <a:endParaRPr lang="en-US" dirty="0">
              <a:solidFill>
                <a:schemeClr val="accent5"/>
              </a:solidFill>
            </a:endParaRPr>
          </a:p>
        </p:txBody>
      </p:sp>
      <p:graphicFrame>
        <p:nvGraphicFramePr>
          <p:cNvPr id="5" name="Diagram 4"/>
          <p:cNvGraphicFramePr/>
          <p:nvPr>
            <p:extLst>
              <p:ext uri="{D42A27DB-BD31-4B8C-83A1-F6EECF244321}">
                <p14:modId xmlns:p14="http://schemas.microsoft.com/office/powerpoint/2010/main" val="2409222464"/>
              </p:ext>
            </p:extLst>
          </p:nvPr>
        </p:nvGraphicFramePr>
        <p:xfrm>
          <a:off x="-1122349" y="1063486"/>
          <a:ext cx="13615836" cy="48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178840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378459" y="236220"/>
            <a:ext cx="10963618" cy="685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4472C4"/>
                </a:solidFill>
                <a:effectLst/>
                <a:uLnTx/>
                <a:uFillTx/>
                <a:latin typeface="Calibri Light" panose="020F0302020204030204"/>
                <a:ea typeface="+mj-ea"/>
                <a:cs typeface="+mj-cs"/>
              </a:rPr>
              <a:t>CHECK YOUR UNDERSTANDING   </a:t>
            </a:r>
            <a:endParaRPr kumimoji="0" lang="en-US" sz="4400" b="0" i="0" u="none" strike="noStrike" kern="1200" cap="none" spc="0" normalizeH="0" baseline="0" noProof="0" dirty="0">
              <a:ln>
                <a:noFill/>
              </a:ln>
              <a:solidFill>
                <a:srgbClr val="4472C4"/>
              </a:solidFill>
              <a:effectLst/>
              <a:uLnTx/>
              <a:uFillTx/>
              <a:latin typeface="Calibri Light" panose="020F0302020204030204"/>
              <a:ea typeface="+mj-ea"/>
              <a:cs typeface="+mj-cs"/>
            </a:endParaRP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268011" y="1795850"/>
            <a:ext cx="3184513" cy="3228910"/>
          </a:xfrm>
          <a:prstGeom prst="rect">
            <a:avLst/>
          </a:prstGeom>
        </p:spPr>
      </p:pic>
    </p:spTree>
    <p:extLst>
      <p:ext uri="{BB962C8B-B14F-4D97-AF65-F5344CB8AC3E}">
        <p14:creationId xmlns:p14="http://schemas.microsoft.com/office/powerpoint/2010/main" val="24666553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a:t>
            </a:r>
            <a:endParaRPr lang="en-US" dirty="0">
              <a:solidFill>
                <a:schemeClr val="accent5"/>
              </a:solidFill>
            </a:endParaRPr>
          </a:p>
        </p:txBody>
      </p:sp>
      <p:sp>
        <p:nvSpPr>
          <p:cNvPr id="9" name="TextBox 8"/>
          <p:cNvSpPr txBox="1"/>
          <p:nvPr/>
        </p:nvSpPr>
        <p:spPr>
          <a:xfrm>
            <a:off x="641534" y="2133972"/>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Arial"/>
                <a:ea typeface="+mn-ea"/>
                <a:cs typeface="+mn-cs"/>
              </a:rPr>
              <a:t>I</a:t>
            </a: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4" name="Diagram 3"/>
          <p:cNvGraphicFramePr/>
          <p:nvPr>
            <p:extLst>
              <p:ext uri="{D42A27DB-BD31-4B8C-83A1-F6EECF244321}">
                <p14:modId xmlns:p14="http://schemas.microsoft.com/office/powerpoint/2010/main" val="4037363725"/>
              </p:ext>
            </p:extLst>
          </p:nvPr>
        </p:nvGraphicFramePr>
        <p:xfrm>
          <a:off x="378460" y="1224268"/>
          <a:ext cx="10460422" cy="3470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095189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78459" y="236220"/>
            <a:ext cx="10963618" cy="685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4472C4"/>
                </a:solidFill>
                <a:effectLst/>
                <a:uLnTx/>
                <a:uFillTx/>
                <a:latin typeface="Calibri Light" panose="020F0302020204030204"/>
                <a:ea typeface="+mj-ea"/>
                <a:cs typeface="+mj-cs"/>
              </a:rPr>
              <a:t>CHECK YOUR UNDERSTANDING   </a:t>
            </a:r>
            <a:endParaRPr kumimoji="0" lang="en-US" sz="4400" b="0" i="0" u="none" strike="noStrike" kern="1200" cap="none" spc="0" normalizeH="0" baseline="0" noProof="0" dirty="0">
              <a:ln>
                <a:noFill/>
              </a:ln>
              <a:solidFill>
                <a:srgbClr val="4472C4"/>
              </a:solidFill>
              <a:effectLst/>
              <a:uLnTx/>
              <a:uFillTx/>
              <a:latin typeface="Calibri Light" panose="020F0302020204030204"/>
              <a:ea typeface="+mj-ea"/>
              <a:cs typeface="+mj-cs"/>
            </a:endParaRPr>
          </a:p>
        </p:txBody>
      </p:sp>
      <p:sp>
        <p:nvSpPr>
          <p:cNvPr id="7" name="Rectangle 6"/>
          <p:cNvSpPr/>
          <p:nvPr/>
        </p:nvSpPr>
        <p:spPr>
          <a:xfrm>
            <a:off x="502074" y="1426747"/>
            <a:ext cx="11123869" cy="830997"/>
          </a:xfrm>
          <a:prstGeom prst="rect">
            <a:avLst/>
          </a:prstGeom>
          <a:noFill/>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
        <p:nvSpPr>
          <p:cNvPr id="9" name="Rectangle 8"/>
          <p:cNvSpPr/>
          <p:nvPr/>
        </p:nvSpPr>
        <p:spPr>
          <a:xfrm>
            <a:off x="502074" y="1426747"/>
            <a:ext cx="11123869" cy="5139869"/>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0" cap="none" spc="0" normalizeH="0" baseline="0" noProof="0" dirty="0" smtClean="0">
                <a:ln>
                  <a:noFill/>
                </a:ln>
                <a:solidFill>
                  <a:prstClr val="black"/>
                </a:solidFill>
                <a:effectLst/>
                <a:uLnTx/>
                <a:uFillTx/>
              </a:rPr>
              <a:t>Name the Action/Reason Code for Resign No Reason Given</a:t>
            </a: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0" cap="none" spc="0" normalizeH="0" baseline="0" noProof="0" dirty="0" smtClean="0">
                <a:ln>
                  <a:noFill/>
                </a:ln>
                <a:solidFill>
                  <a:prstClr val="black"/>
                </a:solidFill>
                <a:effectLst/>
                <a:uLnTx/>
                <a:uFillTx/>
              </a:rPr>
              <a:t>True</a:t>
            </a:r>
            <a:r>
              <a:rPr kumimoji="0" lang="en-US" sz="2000" b="0" i="0" u="none" strike="noStrike" kern="0" cap="none" spc="0" normalizeH="0" noProof="0" dirty="0" smtClean="0">
                <a:ln>
                  <a:noFill/>
                </a:ln>
                <a:solidFill>
                  <a:prstClr val="black"/>
                </a:solidFill>
                <a:effectLst/>
                <a:uLnTx/>
                <a:uFillTx/>
              </a:rPr>
              <a:t> or False: One of the responsibilities of the department when Offboarding an employee is to Remove System Access?</a:t>
            </a:r>
            <a:endParaRPr kumimoji="0" lang="en-US" sz="20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0" cap="none" spc="0" normalizeH="0" baseline="0" noProof="0" dirty="0" smtClean="0">
                <a:ln>
                  <a:noFill/>
                </a:ln>
                <a:solidFill>
                  <a:prstClr val="black"/>
                </a:solidFill>
                <a:effectLst/>
                <a:uLnTx/>
                <a:uFillTx/>
              </a:rPr>
              <a:t>Name the responsibilities of the SSC from the Transaction Roles</a:t>
            </a:r>
          </a:p>
          <a:p>
            <a:pPr marL="742950" lvl="1" indent="-285750">
              <a:buFont typeface="+mj-lt"/>
              <a:buAutoNum type="arabicPeriod"/>
              <a:defRPr/>
            </a:pPr>
            <a:r>
              <a:rPr lang="en-US" sz="2000" kern="0" dirty="0" smtClean="0">
                <a:solidFill>
                  <a:prstClr val="black"/>
                </a:solidFill>
              </a:rPr>
              <a:t>Transacts Final Pay</a:t>
            </a:r>
          </a:p>
          <a:p>
            <a:pPr marL="742950" lvl="1" indent="-285750">
              <a:buFont typeface="+mj-lt"/>
              <a:buAutoNum type="arabicPeriod"/>
              <a:defRPr/>
            </a:pPr>
            <a:r>
              <a:rPr kumimoji="0" lang="en-US" sz="2000" b="0" i="0" u="none" strike="noStrike" kern="0" cap="none" spc="0" normalizeH="0" baseline="0" noProof="0" dirty="0" smtClean="0">
                <a:ln>
                  <a:noFill/>
                </a:ln>
                <a:solidFill>
                  <a:prstClr val="black"/>
                </a:solidFill>
                <a:effectLst/>
                <a:uLnTx/>
                <a:uFillTx/>
              </a:rPr>
              <a:t>Maintain performance metric spreadsheet</a:t>
            </a:r>
          </a:p>
          <a:p>
            <a:pPr marL="742950" lvl="1" indent="-285750">
              <a:buFont typeface="+mj-lt"/>
              <a:buAutoNum type="arabicPeriod"/>
              <a:defRPr/>
            </a:pPr>
            <a:r>
              <a:rPr kumimoji="0" lang="en-US" sz="2000" b="0" i="0" u="none" strike="noStrike" kern="0" cap="none" spc="0" normalizeH="0" baseline="0" noProof="0" dirty="0" smtClean="0">
                <a:ln>
                  <a:noFill/>
                </a:ln>
                <a:solidFill>
                  <a:prstClr val="black"/>
                </a:solidFill>
                <a:effectLst/>
                <a:uLnTx/>
                <a:uFillTx/>
              </a:rPr>
              <a:t>Approve AWE</a:t>
            </a:r>
          </a:p>
          <a:p>
            <a:pPr marL="742950" lvl="1" indent="-285750">
              <a:buFont typeface="+mj-lt"/>
              <a:buAutoNum type="arabicPeriod"/>
              <a:defRPr/>
            </a:pPr>
            <a:r>
              <a:rPr lang="en-US" sz="2000" kern="0" dirty="0" smtClean="0">
                <a:solidFill>
                  <a:prstClr val="black"/>
                </a:solidFill>
              </a:rPr>
              <a:t>All of the Above</a:t>
            </a:r>
            <a:endParaRPr kumimoji="0" lang="en-US" sz="20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0" cap="none" spc="0" normalizeH="0" baseline="0" noProof="0" dirty="0">
              <a:ln>
                <a:noFill/>
              </a:ln>
              <a:solidFill>
                <a:prstClr val="black"/>
              </a:solidFill>
              <a:effectLst/>
              <a:uLnTx/>
              <a:uFillTx/>
            </a:endParaRPr>
          </a:p>
          <a:p>
            <a:pPr marR="0" lvl="0" defTabSz="914400" eaLnBrk="1" fontAlgn="auto" latinLnBrk="0" hangingPunct="1">
              <a:lnSpc>
                <a:spcPct val="100000"/>
              </a:lnSpc>
              <a:spcBef>
                <a:spcPts val="0"/>
              </a:spcBef>
              <a:spcAft>
                <a:spcPts val="0"/>
              </a:spcAft>
              <a:buClrTx/>
              <a:buSzTx/>
              <a:tabLst/>
              <a:defRPr/>
            </a:pPr>
            <a:endParaRPr kumimoji="0" lang="en-US" sz="16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853000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 calcmode="lin" valueType="num">
                                      <p:cBhvr additive="base">
                                        <p:cTn id="1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anim calcmode="lin" valueType="num">
                                      <p:cBhvr additive="base">
                                        <p:cTn id="2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anim calcmode="lin" valueType="num">
                                      <p:cBhvr additive="base">
                                        <p:cTn id="3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anim calcmode="lin" valueType="num">
                                      <p:cBhvr additive="base">
                                        <p:cTn id="37"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anim calcmode="lin" valueType="num">
                                      <p:cBhvr additive="base">
                                        <p:cTn id="43"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hape 174"/>
          <p:cNvSpPr txBox="1"/>
          <p:nvPr/>
        </p:nvSpPr>
        <p:spPr>
          <a:xfrm>
            <a:off x="1974926" y="840806"/>
            <a:ext cx="8425028" cy="4791898"/>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Voluntary Termination Template Transaction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49309254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p:cNvSpPr/>
          <p:nvPr/>
        </p:nvSpPr>
        <p:spPr>
          <a:xfrm>
            <a:off x="0" y="1023860"/>
            <a:ext cx="12192000" cy="6463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SMART HR TRANSACTIONS PAGE</a:t>
            </a:r>
            <a:endParaRPr lang="en-US" dirty="0">
              <a:solidFill>
                <a:schemeClr val="accent5"/>
              </a:solidFill>
            </a:endParaRPr>
          </a:p>
        </p:txBody>
      </p:sp>
      <p:sp>
        <p:nvSpPr>
          <p:cNvPr id="12" name="object 8"/>
          <p:cNvSpPr/>
          <p:nvPr/>
        </p:nvSpPr>
        <p:spPr>
          <a:xfrm>
            <a:off x="5836838" y="4028504"/>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4"/>
          <p:cNvSpPr txBox="1"/>
          <p:nvPr/>
        </p:nvSpPr>
        <p:spPr>
          <a:xfrm>
            <a:off x="477982" y="1164297"/>
            <a:ext cx="11468921" cy="360355"/>
          </a:xfrm>
          <a:prstGeom prst="rect">
            <a:avLst/>
          </a:prstGeom>
          <a:noFill/>
        </p:spPr>
        <p:txBody>
          <a:bodyPr vert="horz" wrap="square" lIns="0" tIns="13970" rIns="0" bIns="0" rtlCol="0">
            <a:spAutoFit/>
          </a:bodyPr>
          <a:lstStyle/>
          <a:p>
            <a:pPr marL="12700">
              <a:lnSpc>
                <a:spcPts val="2735"/>
              </a:lnSpc>
              <a:spcBef>
                <a:spcPts val="110"/>
              </a:spcBef>
            </a:pPr>
            <a:r>
              <a:rPr b="1" dirty="0">
                <a:latin typeface="Arial"/>
                <a:cs typeface="Arial"/>
              </a:rPr>
              <a:t>Navigation: </a:t>
            </a:r>
            <a:r>
              <a:rPr dirty="0">
                <a:latin typeface="Arial"/>
                <a:cs typeface="Arial"/>
              </a:rPr>
              <a:t>PeopleSoft </a:t>
            </a:r>
            <a:r>
              <a:rPr spc="-10" dirty="0">
                <a:latin typeface="Arial"/>
                <a:cs typeface="Arial"/>
              </a:rPr>
              <a:t>Menu </a:t>
            </a:r>
            <a:r>
              <a:rPr spc="5" dirty="0">
                <a:latin typeface="Arial"/>
                <a:cs typeface="Arial"/>
              </a:rPr>
              <a:t>&gt; </a:t>
            </a:r>
            <a:r>
              <a:rPr dirty="0">
                <a:latin typeface="Arial"/>
                <a:cs typeface="Arial"/>
              </a:rPr>
              <a:t>Workforce</a:t>
            </a:r>
            <a:r>
              <a:rPr spc="-295" dirty="0">
                <a:latin typeface="Arial"/>
                <a:cs typeface="Arial"/>
              </a:rPr>
              <a:t> </a:t>
            </a:r>
            <a:r>
              <a:rPr lang="en-US" spc="-295" dirty="0" smtClean="0">
                <a:latin typeface="Arial"/>
                <a:cs typeface="Arial"/>
              </a:rPr>
              <a:t> </a:t>
            </a:r>
            <a:r>
              <a:rPr spc="5" dirty="0" smtClean="0">
                <a:latin typeface="Arial"/>
                <a:cs typeface="Arial"/>
              </a:rPr>
              <a:t>Administration</a:t>
            </a:r>
            <a:r>
              <a:rPr lang="en-US" spc="5" dirty="0" smtClean="0">
                <a:latin typeface="Arial"/>
                <a:cs typeface="Arial"/>
              </a:rPr>
              <a:t> &gt;</a:t>
            </a:r>
            <a:r>
              <a:rPr spc="10" dirty="0" smtClean="0">
                <a:latin typeface="Arial"/>
                <a:cs typeface="Arial"/>
              </a:rPr>
              <a:t>Smart </a:t>
            </a:r>
            <a:r>
              <a:rPr dirty="0">
                <a:latin typeface="Arial"/>
                <a:cs typeface="Arial"/>
              </a:rPr>
              <a:t>HR </a:t>
            </a:r>
            <a:r>
              <a:rPr spc="-25" dirty="0">
                <a:latin typeface="Arial"/>
                <a:cs typeface="Arial"/>
              </a:rPr>
              <a:t>Template </a:t>
            </a:r>
            <a:r>
              <a:rPr spc="5" dirty="0">
                <a:latin typeface="Arial"/>
                <a:cs typeface="Arial"/>
              </a:rPr>
              <a:t>&gt; </a:t>
            </a:r>
            <a:r>
              <a:rPr b="1" spc="5" dirty="0">
                <a:latin typeface="Arial"/>
                <a:cs typeface="Arial"/>
              </a:rPr>
              <a:t>Smart </a:t>
            </a:r>
            <a:r>
              <a:rPr b="1" dirty="0">
                <a:latin typeface="Arial"/>
                <a:cs typeface="Arial"/>
              </a:rPr>
              <a:t>HR</a:t>
            </a:r>
            <a:r>
              <a:rPr b="1" spc="-280" dirty="0">
                <a:latin typeface="Arial"/>
                <a:cs typeface="Arial"/>
              </a:rPr>
              <a:t> </a:t>
            </a:r>
            <a:r>
              <a:rPr b="1" spc="-15" dirty="0">
                <a:latin typeface="Arial"/>
                <a:cs typeface="Arial"/>
              </a:rPr>
              <a:t>Transactions</a:t>
            </a:r>
            <a:endParaRPr dirty="0">
              <a:latin typeface="Arial"/>
              <a:cs typeface="Arial"/>
            </a:endParaRPr>
          </a:p>
        </p:txBody>
      </p:sp>
      <p:sp>
        <p:nvSpPr>
          <p:cNvPr id="6" name="object 3"/>
          <p:cNvSpPr/>
          <p:nvPr/>
        </p:nvSpPr>
        <p:spPr>
          <a:xfrm>
            <a:off x="1981200" y="2665477"/>
            <a:ext cx="8229600" cy="2971799"/>
          </a:xfrm>
          <a:prstGeom prst="rect">
            <a:avLst/>
          </a:prstGeom>
          <a:blipFill>
            <a:blip r:embed="rId2" cstate="print"/>
            <a:stretch>
              <a:fillRect/>
            </a:stretch>
          </a:blipFill>
          <a:ln>
            <a:solidFill>
              <a:schemeClr val="tx1"/>
            </a:solidFill>
          </a:ln>
        </p:spPr>
        <p:txBody>
          <a:bodyPr wrap="square" lIns="0" tIns="0" rIns="0" bIns="0" rtlCol="0"/>
          <a:lstStyle/>
          <a:p>
            <a:endParaRPr dirty="0">
              <a:solidFill>
                <a:prstClr val="black"/>
              </a:solidFill>
              <a:latin typeface="Calibri"/>
            </a:endParaRPr>
          </a:p>
        </p:txBody>
      </p:sp>
      <p:sp>
        <p:nvSpPr>
          <p:cNvPr id="9" name="object 8"/>
          <p:cNvSpPr/>
          <p:nvPr/>
        </p:nvSpPr>
        <p:spPr>
          <a:xfrm>
            <a:off x="8728242" y="3245754"/>
            <a:ext cx="416782" cy="483584"/>
          </a:xfrm>
          <a:custGeom>
            <a:avLst/>
            <a:gdLst/>
            <a:ahLst/>
            <a:cxnLst/>
            <a:rect l="l" t="t" r="r" b="b"/>
            <a:pathLst>
              <a:path w="175895" h="604520">
                <a:moveTo>
                  <a:pt x="0" y="0"/>
                </a:moveTo>
                <a:lnTo>
                  <a:pt x="175514" y="604329"/>
                </a:lnTo>
              </a:path>
            </a:pathLst>
          </a:custGeom>
          <a:ln w="12700">
            <a:solidFill>
              <a:schemeClr val="tx1"/>
            </a:solidFill>
          </a:ln>
        </p:spPr>
        <p:txBody>
          <a:bodyPr wrap="square" lIns="0" tIns="0" rIns="0" bIns="0" rtlCol="0"/>
          <a:lstStyle/>
          <a:p>
            <a:endParaRPr dirty="0">
              <a:solidFill>
                <a:prstClr val="black"/>
              </a:solidFill>
              <a:latin typeface="Calibri"/>
            </a:endParaRPr>
          </a:p>
        </p:txBody>
      </p:sp>
      <p:sp>
        <p:nvSpPr>
          <p:cNvPr id="10" name="object 9"/>
          <p:cNvSpPr/>
          <p:nvPr/>
        </p:nvSpPr>
        <p:spPr>
          <a:xfrm rot="20193762">
            <a:off x="9082583" y="3685420"/>
            <a:ext cx="132080" cy="151130"/>
          </a:xfrm>
          <a:custGeom>
            <a:avLst/>
            <a:gdLst/>
            <a:ahLst/>
            <a:cxnLst/>
            <a:rect l="l" t="t" r="r" b="b"/>
            <a:pathLst>
              <a:path w="132079" h="151129">
                <a:moveTo>
                  <a:pt x="131724" y="0"/>
                </a:moveTo>
                <a:lnTo>
                  <a:pt x="0" y="38252"/>
                </a:lnTo>
                <a:lnTo>
                  <a:pt x="104114" y="150850"/>
                </a:lnTo>
                <a:lnTo>
                  <a:pt x="131724" y="0"/>
                </a:lnTo>
                <a:close/>
              </a:path>
            </a:pathLst>
          </a:custGeom>
          <a:solidFill>
            <a:schemeClr val="tx1"/>
          </a:solidFill>
        </p:spPr>
        <p:txBody>
          <a:bodyPr wrap="square" lIns="0" tIns="0" rIns="0" bIns="0" rtlCol="0"/>
          <a:lstStyle/>
          <a:p>
            <a:endParaRPr dirty="0">
              <a:solidFill>
                <a:prstClr val="black"/>
              </a:solidFill>
              <a:latin typeface="Calibri"/>
            </a:endParaRPr>
          </a:p>
        </p:txBody>
      </p:sp>
      <p:sp>
        <p:nvSpPr>
          <p:cNvPr id="11" name="object 10"/>
          <p:cNvSpPr txBox="1"/>
          <p:nvPr/>
        </p:nvSpPr>
        <p:spPr>
          <a:xfrm>
            <a:off x="7965923" y="1760076"/>
            <a:ext cx="1541871" cy="1490152"/>
          </a:xfrm>
          <a:prstGeom prst="rect">
            <a:avLst/>
          </a:prstGeom>
          <a:solidFill>
            <a:schemeClr val="accent1">
              <a:lumMod val="20000"/>
              <a:lumOff val="80000"/>
            </a:schemeClr>
          </a:solidFill>
          <a:ln w="12700">
            <a:solidFill>
              <a:schemeClr val="tx1"/>
            </a:solidFill>
          </a:ln>
        </p:spPr>
        <p:txBody>
          <a:bodyPr vert="horz" wrap="square" lIns="0" tIns="12700" rIns="0" bIns="0" rtlCol="0">
            <a:spAutoFit/>
          </a:bodyPr>
          <a:lstStyle/>
          <a:p>
            <a:pPr marL="103505" marR="175895">
              <a:lnSpc>
                <a:spcPct val="100499"/>
              </a:lnSpc>
              <a:spcBef>
                <a:spcPts val="100"/>
              </a:spcBef>
            </a:pPr>
            <a:r>
              <a:rPr sz="1600" spc="-5" dirty="0">
                <a:solidFill>
                  <a:prstClr val="black"/>
                </a:solidFill>
                <a:latin typeface="Arial"/>
                <a:cs typeface="Arial"/>
              </a:rPr>
              <a:t>Click </a:t>
            </a:r>
            <a:r>
              <a:rPr sz="1600" b="1" dirty="0">
                <a:solidFill>
                  <a:prstClr val="black"/>
                </a:solidFill>
                <a:latin typeface="Arial"/>
                <a:cs typeface="Arial"/>
              </a:rPr>
              <a:t>Create</a:t>
            </a:r>
            <a:r>
              <a:rPr sz="1600" b="1" spc="-75" dirty="0">
                <a:solidFill>
                  <a:prstClr val="black"/>
                </a:solidFill>
                <a:latin typeface="Arial"/>
                <a:cs typeface="Arial"/>
              </a:rPr>
              <a:t> </a:t>
            </a:r>
            <a:r>
              <a:rPr sz="1600" b="1" spc="5" dirty="0">
                <a:solidFill>
                  <a:prstClr val="black"/>
                </a:solidFill>
                <a:latin typeface="Arial"/>
                <a:cs typeface="Arial"/>
              </a:rPr>
              <a:t>Transaction  </a:t>
            </a:r>
            <a:r>
              <a:rPr sz="1600" spc="5" dirty="0">
                <a:solidFill>
                  <a:prstClr val="black"/>
                </a:solidFill>
                <a:latin typeface="Arial"/>
                <a:cs typeface="Arial"/>
              </a:rPr>
              <a:t>to </a:t>
            </a:r>
            <a:r>
              <a:rPr sz="1600" dirty="0">
                <a:solidFill>
                  <a:prstClr val="black"/>
                </a:solidFill>
                <a:latin typeface="Arial"/>
                <a:cs typeface="Arial"/>
              </a:rPr>
              <a:t>begin </a:t>
            </a:r>
            <a:r>
              <a:rPr sz="1600" spc="-5" dirty="0">
                <a:solidFill>
                  <a:prstClr val="black"/>
                </a:solidFill>
                <a:latin typeface="Arial"/>
                <a:cs typeface="Arial"/>
              </a:rPr>
              <a:t>entry </a:t>
            </a:r>
            <a:r>
              <a:rPr sz="1600" spc="-10" dirty="0">
                <a:solidFill>
                  <a:prstClr val="black"/>
                </a:solidFill>
                <a:latin typeface="Arial"/>
                <a:cs typeface="Arial"/>
              </a:rPr>
              <a:t>of </a:t>
            </a:r>
            <a:r>
              <a:rPr sz="1600" spc="10" dirty="0">
                <a:solidFill>
                  <a:prstClr val="black"/>
                </a:solidFill>
                <a:latin typeface="Arial"/>
                <a:cs typeface="Arial"/>
              </a:rPr>
              <a:t>the  </a:t>
            </a:r>
            <a:r>
              <a:rPr sz="1600" dirty="0">
                <a:solidFill>
                  <a:prstClr val="black"/>
                </a:solidFill>
                <a:latin typeface="Arial"/>
                <a:cs typeface="Arial"/>
              </a:rPr>
              <a:t>template</a:t>
            </a:r>
            <a:r>
              <a:rPr sz="1600" spc="-55" dirty="0">
                <a:solidFill>
                  <a:prstClr val="black"/>
                </a:solidFill>
                <a:latin typeface="Arial"/>
                <a:cs typeface="Arial"/>
              </a:rPr>
              <a:t> </a:t>
            </a:r>
            <a:r>
              <a:rPr sz="1600" spc="-5" dirty="0">
                <a:solidFill>
                  <a:prstClr val="black"/>
                </a:solidFill>
                <a:latin typeface="Arial"/>
                <a:cs typeface="Arial"/>
              </a:rPr>
              <a:t>transaction.</a:t>
            </a:r>
            <a:endParaRPr sz="1600" dirty="0">
              <a:solidFill>
                <a:prstClr val="black"/>
              </a:solidFill>
              <a:latin typeface="Arial"/>
              <a:cs typeface="Arial"/>
            </a:endParaRPr>
          </a:p>
        </p:txBody>
      </p:sp>
      <p:sp>
        <p:nvSpPr>
          <p:cNvPr id="15" name="object 13"/>
          <p:cNvSpPr/>
          <p:nvPr/>
        </p:nvSpPr>
        <p:spPr>
          <a:xfrm>
            <a:off x="4854660" y="3051544"/>
            <a:ext cx="40640" cy="650240"/>
          </a:xfrm>
          <a:custGeom>
            <a:avLst/>
            <a:gdLst/>
            <a:ahLst/>
            <a:cxnLst/>
            <a:rect l="l" t="t" r="r" b="b"/>
            <a:pathLst>
              <a:path w="40639" h="650239">
                <a:moveTo>
                  <a:pt x="40462" y="0"/>
                </a:moveTo>
                <a:lnTo>
                  <a:pt x="0" y="649986"/>
                </a:lnTo>
              </a:path>
            </a:pathLst>
          </a:custGeom>
          <a:ln w="12700">
            <a:solidFill>
              <a:schemeClr val="tx1"/>
            </a:solidFill>
          </a:ln>
        </p:spPr>
        <p:txBody>
          <a:bodyPr wrap="square" lIns="0" tIns="0" rIns="0" bIns="0" rtlCol="0"/>
          <a:lstStyle/>
          <a:p>
            <a:endParaRPr dirty="0">
              <a:solidFill>
                <a:prstClr val="black"/>
              </a:solidFill>
              <a:latin typeface="Calibri"/>
            </a:endParaRPr>
          </a:p>
        </p:txBody>
      </p:sp>
      <p:sp>
        <p:nvSpPr>
          <p:cNvPr id="16" name="object 14"/>
          <p:cNvSpPr/>
          <p:nvPr/>
        </p:nvSpPr>
        <p:spPr>
          <a:xfrm>
            <a:off x="4787051" y="3683581"/>
            <a:ext cx="137160" cy="141605"/>
          </a:xfrm>
          <a:custGeom>
            <a:avLst/>
            <a:gdLst/>
            <a:ahLst/>
            <a:cxnLst/>
            <a:rect l="l" t="t" r="r" b="b"/>
            <a:pathLst>
              <a:path w="137160" h="141604">
                <a:moveTo>
                  <a:pt x="0" y="0"/>
                </a:moveTo>
                <a:lnTo>
                  <a:pt x="59931" y="141147"/>
                </a:lnTo>
                <a:lnTo>
                  <a:pt x="136893" y="8521"/>
                </a:lnTo>
                <a:lnTo>
                  <a:pt x="0" y="0"/>
                </a:lnTo>
                <a:close/>
              </a:path>
            </a:pathLst>
          </a:custGeom>
          <a:solidFill>
            <a:schemeClr val="tx1"/>
          </a:solidFill>
        </p:spPr>
        <p:txBody>
          <a:bodyPr wrap="square" lIns="0" tIns="0" rIns="0" bIns="0" rtlCol="0"/>
          <a:lstStyle/>
          <a:p>
            <a:endParaRPr dirty="0">
              <a:solidFill>
                <a:prstClr val="black"/>
              </a:solidFill>
              <a:latin typeface="Calibri"/>
            </a:endParaRPr>
          </a:p>
        </p:txBody>
      </p:sp>
      <p:sp>
        <p:nvSpPr>
          <p:cNvPr id="17" name="object 15"/>
          <p:cNvSpPr txBox="1"/>
          <p:nvPr/>
        </p:nvSpPr>
        <p:spPr>
          <a:xfrm>
            <a:off x="4493341" y="1755602"/>
            <a:ext cx="1429049" cy="1243930"/>
          </a:xfrm>
          <a:prstGeom prst="rect">
            <a:avLst/>
          </a:prstGeom>
          <a:solidFill>
            <a:schemeClr val="accent1">
              <a:lumMod val="20000"/>
              <a:lumOff val="80000"/>
            </a:schemeClr>
          </a:solidFill>
          <a:ln w="12700">
            <a:solidFill>
              <a:schemeClr val="tx1"/>
            </a:solidFill>
          </a:ln>
        </p:spPr>
        <p:txBody>
          <a:bodyPr vert="horz" wrap="square" lIns="0" tIns="12700" rIns="0" bIns="0" rtlCol="0">
            <a:spAutoFit/>
          </a:bodyPr>
          <a:lstStyle/>
          <a:p>
            <a:pPr marL="104775" marR="171450">
              <a:lnSpc>
                <a:spcPct val="100499"/>
              </a:lnSpc>
              <a:spcBef>
                <a:spcPts val="100"/>
              </a:spcBef>
            </a:pPr>
            <a:r>
              <a:rPr sz="1600" spc="-5" dirty="0">
                <a:solidFill>
                  <a:prstClr val="black"/>
                </a:solidFill>
                <a:latin typeface="Arial"/>
                <a:cs typeface="Arial"/>
              </a:rPr>
              <a:t>Select </a:t>
            </a:r>
            <a:r>
              <a:rPr sz="1600" spc="10" dirty="0">
                <a:solidFill>
                  <a:prstClr val="black"/>
                </a:solidFill>
                <a:latin typeface="Arial"/>
                <a:cs typeface="Arial"/>
              </a:rPr>
              <a:t>the </a:t>
            </a:r>
            <a:r>
              <a:rPr sz="1600" spc="-5" dirty="0">
                <a:solidFill>
                  <a:prstClr val="black"/>
                </a:solidFill>
                <a:latin typeface="Arial"/>
                <a:cs typeface="Arial"/>
              </a:rPr>
              <a:t>appropriate  termination </a:t>
            </a:r>
            <a:r>
              <a:rPr sz="1600" dirty="0">
                <a:solidFill>
                  <a:prstClr val="black"/>
                </a:solidFill>
                <a:latin typeface="Arial"/>
                <a:cs typeface="Arial"/>
              </a:rPr>
              <a:t>template  </a:t>
            </a:r>
            <a:r>
              <a:rPr sz="1600" spc="-10" dirty="0">
                <a:solidFill>
                  <a:prstClr val="black"/>
                </a:solidFill>
                <a:latin typeface="Arial"/>
                <a:cs typeface="Arial"/>
              </a:rPr>
              <a:t>(</a:t>
            </a:r>
            <a:r>
              <a:rPr sz="1600" spc="-10" dirty="0" smtClean="0">
                <a:solidFill>
                  <a:prstClr val="black"/>
                </a:solidFill>
                <a:latin typeface="Arial"/>
                <a:cs typeface="Arial"/>
              </a:rPr>
              <a:t>voluntary).</a:t>
            </a:r>
            <a:endParaRPr sz="1600" dirty="0">
              <a:solidFill>
                <a:prstClr val="black"/>
              </a:solidFill>
              <a:latin typeface="Arial"/>
              <a:cs typeface="Arial"/>
            </a:endParaRPr>
          </a:p>
        </p:txBody>
      </p:sp>
      <p:sp>
        <p:nvSpPr>
          <p:cNvPr id="20" name="object 18"/>
          <p:cNvSpPr/>
          <p:nvPr/>
        </p:nvSpPr>
        <p:spPr>
          <a:xfrm>
            <a:off x="7051250" y="2765418"/>
            <a:ext cx="607594" cy="719098"/>
          </a:xfrm>
          <a:custGeom>
            <a:avLst/>
            <a:gdLst/>
            <a:ahLst/>
            <a:cxnLst/>
            <a:rect l="l" t="t" r="r" b="b"/>
            <a:pathLst>
              <a:path w="317500" h="342900">
                <a:moveTo>
                  <a:pt x="0" y="0"/>
                </a:moveTo>
                <a:lnTo>
                  <a:pt x="317055" y="342277"/>
                </a:lnTo>
              </a:path>
            </a:pathLst>
          </a:custGeom>
          <a:ln w="12700">
            <a:solidFill>
              <a:schemeClr val="tx1"/>
            </a:solidFill>
          </a:ln>
        </p:spPr>
        <p:txBody>
          <a:bodyPr wrap="square" lIns="0" tIns="0" rIns="0" bIns="0" rtlCol="0"/>
          <a:lstStyle/>
          <a:p>
            <a:endParaRPr dirty="0">
              <a:solidFill>
                <a:prstClr val="black"/>
              </a:solidFill>
              <a:latin typeface="Calibri"/>
            </a:endParaRPr>
          </a:p>
        </p:txBody>
      </p:sp>
      <p:sp>
        <p:nvSpPr>
          <p:cNvPr id="21" name="object 19"/>
          <p:cNvSpPr/>
          <p:nvPr/>
        </p:nvSpPr>
        <p:spPr>
          <a:xfrm>
            <a:off x="7598776" y="3427224"/>
            <a:ext cx="144145" cy="147320"/>
          </a:xfrm>
          <a:custGeom>
            <a:avLst/>
            <a:gdLst/>
            <a:ahLst/>
            <a:cxnLst/>
            <a:rect l="l" t="t" r="r" b="b"/>
            <a:pathLst>
              <a:path w="144145" h="147320">
                <a:moveTo>
                  <a:pt x="100622" y="0"/>
                </a:moveTo>
                <a:lnTo>
                  <a:pt x="0" y="93205"/>
                </a:lnTo>
                <a:lnTo>
                  <a:pt x="143522" y="147231"/>
                </a:lnTo>
                <a:lnTo>
                  <a:pt x="100622" y="0"/>
                </a:lnTo>
                <a:close/>
              </a:path>
            </a:pathLst>
          </a:custGeom>
          <a:solidFill>
            <a:schemeClr val="tx1"/>
          </a:solidFill>
        </p:spPr>
        <p:txBody>
          <a:bodyPr wrap="square" lIns="0" tIns="0" rIns="0" bIns="0" rtlCol="0"/>
          <a:lstStyle/>
          <a:p>
            <a:endParaRPr dirty="0">
              <a:solidFill>
                <a:prstClr val="black"/>
              </a:solidFill>
              <a:latin typeface="Calibri"/>
            </a:endParaRPr>
          </a:p>
        </p:txBody>
      </p:sp>
      <p:sp>
        <p:nvSpPr>
          <p:cNvPr id="22" name="object 20"/>
          <p:cNvSpPr txBox="1"/>
          <p:nvPr/>
        </p:nvSpPr>
        <p:spPr>
          <a:xfrm>
            <a:off x="6140518" y="1760655"/>
            <a:ext cx="1607278" cy="1004762"/>
          </a:xfrm>
          <a:prstGeom prst="rect">
            <a:avLst/>
          </a:prstGeom>
          <a:solidFill>
            <a:schemeClr val="accent1">
              <a:lumMod val="20000"/>
              <a:lumOff val="80000"/>
            </a:schemeClr>
          </a:solidFill>
          <a:ln w="12700">
            <a:solidFill>
              <a:schemeClr val="tx1"/>
            </a:solidFill>
          </a:ln>
        </p:spPr>
        <p:txBody>
          <a:bodyPr vert="horz" wrap="square" lIns="0" tIns="19685" rIns="0" bIns="0" rtlCol="0">
            <a:spAutoFit/>
          </a:bodyPr>
          <a:lstStyle/>
          <a:p>
            <a:pPr marL="105410" marR="129539">
              <a:spcBef>
                <a:spcPts val="155"/>
              </a:spcBef>
            </a:pPr>
            <a:r>
              <a:rPr sz="1600" dirty="0">
                <a:solidFill>
                  <a:prstClr val="black"/>
                </a:solidFill>
                <a:latin typeface="Arial"/>
                <a:cs typeface="Arial"/>
              </a:rPr>
              <a:t>Enter</a:t>
            </a:r>
            <a:r>
              <a:rPr sz="1600" spc="-55" dirty="0">
                <a:solidFill>
                  <a:prstClr val="black"/>
                </a:solidFill>
                <a:latin typeface="Arial"/>
                <a:cs typeface="Arial"/>
              </a:rPr>
              <a:t> </a:t>
            </a:r>
            <a:r>
              <a:rPr sz="1600" spc="10" dirty="0">
                <a:solidFill>
                  <a:prstClr val="black"/>
                </a:solidFill>
                <a:latin typeface="Arial"/>
                <a:cs typeface="Arial"/>
              </a:rPr>
              <a:t>the</a:t>
            </a:r>
            <a:r>
              <a:rPr sz="1600" spc="-100" dirty="0">
                <a:solidFill>
                  <a:prstClr val="black"/>
                </a:solidFill>
                <a:latin typeface="Arial"/>
                <a:cs typeface="Arial"/>
              </a:rPr>
              <a:t> </a:t>
            </a:r>
            <a:r>
              <a:rPr sz="1600" b="1" dirty="0">
                <a:solidFill>
                  <a:prstClr val="black"/>
                </a:solidFill>
                <a:latin typeface="Arial"/>
                <a:cs typeface="Arial"/>
              </a:rPr>
              <a:t>Effective</a:t>
            </a:r>
            <a:r>
              <a:rPr sz="1600" b="1" spc="-60" dirty="0">
                <a:solidFill>
                  <a:prstClr val="black"/>
                </a:solidFill>
                <a:latin typeface="Arial"/>
                <a:cs typeface="Arial"/>
              </a:rPr>
              <a:t> </a:t>
            </a:r>
            <a:r>
              <a:rPr sz="1600" b="1" dirty="0">
                <a:solidFill>
                  <a:prstClr val="black"/>
                </a:solidFill>
                <a:latin typeface="Arial"/>
                <a:cs typeface="Arial"/>
              </a:rPr>
              <a:t>Date</a:t>
            </a:r>
            <a:r>
              <a:rPr sz="1600" b="1" spc="-25" dirty="0">
                <a:solidFill>
                  <a:prstClr val="black"/>
                </a:solidFill>
                <a:latin typeface="Arial"/>
                <a:cs typeface="Arial"/>
              </a:rPr>
              <a:t> </a:t>
            </a:r>
            <a:r>
              <a:rPr sz="1600" spc="-10" dirty="0">
                <a:solidFill>
                  <a:prstClr val="black"/>
                </a:solidFill>
                <a:latin typeface="Arial"/>
                <a:cs typeface="Arial"/>
              </a:rPr>
              <a:t>of </a:t>
            </a:r>
            <a:r>
              <a:rPr sz="1600" spc="10" dirty="0" smtClean="0">
                <a:solidFill>
                  <a:prstClr val="black"/>
                </a:solidFill>
                <a:latin typeface="Arial"/>
                <a:cs typeface="Arial"/>
              </a:rPr>
              <a:t>the </a:t>
            </a:r>
            <a:r>
              <a:rPr sz="1600" dirty="0">
                <a:solidFill>
                  <a:prstClr val="black"/>
                </a:solidFill>
                <a:latin typeface="Arial"/>
                <a:cs typeface="Arial"/>
              </a:rPr>
              <a:t>template</a:t>
            </a:r>
            <a:r>
              <a:rPr sz="1600" spc="-160" dirty="0">
                <a:solidFill>
                  <a:prstClr val="black"/>
                </a:solidFill>
                <a:latin typeface="Arial"/>
                <a:cs typeface="Arial"/>
              </a:rPr>
              <a:t> </a:t>
            </a:r>
            <a:r>
              <a:rPr sz="1600" spc="-5" dirty="0">
                <a:solidFill>
                  <a:prstClr val="black"/>
                </a:solidFill>
                <a:latin typeface="Arial"/>
                <a:cs typeface="Arial"/>
              </a:rPr>
              <a:t>transaction.</a:t>
            </a:r>
            <a:endParaRPr sz="1600" dirty="0">
              <a:solidFill>
                <a:prstClr val="black"/>
              </a:solidFill>
              <a:latin typeface="Arial"/>
              <a:cs typeface="Arial"/>
            </a:endParaRPr>
          </a:p>
        </p:txBody>
      </p:sp>
    </p:spTree>
    <p:extLst>
      <p:ext uri="{BB962C8B-B14F-4D97-AF65-F5344CB8AC3E}">
        <p14:creationId xmlns:p14="http://schemas.microsoft.com/office/powerpoint/2010/main" val="316428909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ENTER TRANSACTIONS DETAILS PAGE</a:t>
            </a:r>
            <a:endParaRPr lang="en-US" dirty="0">
              <a:solidFill>
                <a:schemeClr val="accent5"/>
              </a:solidFill>
            </a:endParaRPr>
          </a:p>
        </p:txBody>
      </p:sp>
      <p:sp>
        <p:nvSpPr>
          <p:cNvPr id="12" name="object 8"/>
          <p:cNvSpPr/>
          <p:nvPr/>
        </p:nvSpPr>
        <p:spPr>
          <a:xfrm>
            <a:off x="5718854" y="4028504"/>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3"/>
          <p:cNvSpPr/>
          <p:nvPr/>
        </p:nvSpPr>
        <p:spPr>
          <a:xfrm>
            <a:off x="490691" y="2160329"/>
            <a:ext cx="7315200" cy="3493007"/>
          </a:xfrm>
          <a:prstGeom prst="rect">
            <a:avLst/>
          </a:prstGeom>
          <a:blipFill>
            <a:blip r:embed="rId2" cstate="print"/>
            <a:stretch>
              <a:fillRect/>
            </a:stretch>
          </a:blipFill>
        </p:spPr>
        <p:txBody>
          <a:bodyPr wrap="square" lIns="0" tIns="0" rIns="0" bIns="0" rtlCol="0"/>
          <a:lstStyle/>
          <a:p>
            <a:endParaRPr dirty="0">
              <a:solidFill>
                <a:prstClr val="black"/>
              </a:solidFill>
              <a:latin typeface="Calibri"/>
            </a:endParaRPr>
          </a:p>
        </p:txBody>
      </p:sp>
      <p:sp>
        <p:nvSpPr>
          <p:cNvPr id="6" name="object 4"/>
          <p:cNvSpPr txBox="1"/>
          <p:nvPr/>
        </p:nvSpPr>
        <p:spPr>
          <a:xfrm>
            <a:off x="441528" y="1149181"/>
            <a:ext cx="4574386" cy="321883"/>
          </a:xfrm>
          <a:prstGeom prst="rect">
            <a:avLst/>
          </a:prstGeom>
        </p:spPr>
        <p:txBody>
          <a:bodyPr vert="horz" wrap="square" lIns="0" tIns="13970" rIns="0" bIns="0" rtlCol="0">
            <a:spAutoFit/>
          </a:bodyPr>
          <a:lstStyle/>
          <a:p>
            <a:pPr marL="166688" indent="-153988">
              <a:spcBef>
                <a:spcPts val="110"/>
              </a:spcBef>
              <a:buFont typeface="Arial" panose="020B0604020202020204" pitchFamily="34" charset="0"/>
              <a:buChar char="•"/>
            </a:pPr>
            <a:r>
              <a:rPr sz="2000" spc="5" dirty="0">
                <a:latin typeface="Arial"/>
                <a:cs typeface="Arial"/>
              </a:rPr>
              <a:t>Enter the </a:t>
            </a:r>
            <a:r>
              <a:rPr sz="2000" dirty="0">
                <a:latin typeface="Arial"/>
                <a:cs typeface="Arial"/>
              </a:rPr>
              <a:t>details for </a:t>
            </a:r>
            <a:r>
              <a:rPr sz="2000" spc="5" dirty="0">
                <a:latin typeface="Arial"/>
                <a:cs typeface="Arial"/>
              </a:rPr>
              <a:t>the</a:t>
            </a:r>
            <a:r>
              <a:rPr sz="2000" spc="-155" dirty="0">
                <a:latin typeface="Arial"/>
                <a:cs typeface="Arial"/>
              </a:rPr>
              <a:t> </a:t>
            </a:r>
            <a:r>
              <a:rPr sz="2000" dirty="0" smtClean="0">
                <a:latin typeface="Arial"/>
                <a:cs typeface="Arial"/>
              </a:rPr>
              <a:t>termination</a:t>
            </a:r>
            <a:endParaRPr sz="2000" dirty="0">
              <a:latin typeface="Arial"/>
              <a:cs typeface="Arial"/>
            </a:endParaRPr>
          </a:p>
        </p:txBody>
      </p:sp>
      <p:sp>
        <p:nvSpPr>
          <p:cNvPr id="7" name="object 6"/>
          <p:cNvSpPr/>
          <p:nvPr/>
        </p:nvSpPr>
        <p:spPr>
          <a:xfrm rot="120000">
            <a:off x="1170004" y="5644225"/>
            <a:ext cx="81749" cy="243206"/>
          </a:xfrm>
          <a:custGeom>
            <a:avLst/>
            <a:gdLst/>
            <a:ahLst/>
            <a:cxnLst/>
            <a:rect l="l" t="t" r="r" b="b"/>
            <a:pathLst>
              <a:path w="63500" h="152400">
                <a:moveTo>
                  <a:pt x="0" y="0"/>
                </a:moveTo>
                <a:lnTo>
                  <a:pt x="62966" y="152349"/>
                </a:lnTo>
              </a:path>
            </a:pathLst>
          </a:custGeom>
          <a:ln w="12700">
            <a:solidFill>
              <a:schemeClr val="tx1"/>
            </a:solidFill>
          </a:ln>
        </p:spPr>
        <p:txBody>
          <a:bodyPr wrap="square" lIns="0" tIns="0" rIns="0" bIns="0" rtlCol="0"/>
          <a:lstStyle/>
          <a:p>
            <a:endParaRPr dirty="0">
              <a:solidFill>
                <a:prstClr val="black"/>
              </a:solidFill>
              <a:latin typeface="Calibri"/>
            </a:endParaRPr>
          </a:p>
        </p:txBody>
      </p:sp>
      <p:sp>
        <p:nvSpPr>
          <p:cNvPr id="8" name="object 7"/>
          <p:cNvSpPr/>
          <p:nvPr/>
        </p:nvSpPr>
        <p:spPr>
          <a:xfrm rot="11310817">
            <a:off x="1117934" y="5523079"/>
            <a:ext cx="127000" cy="153035"/>
          </a:xfrm>
          <a:custGeom>
            <a:avLst/>
            <a:gdLst/>
            <a:ahLst/>
            <a:cxnLst/>
            <a:rect l="l" t="t" r="r" b="b"/>
            <a:pathLst>
              <a:path w="127000" h="153035">
                <a:moveTo>
                  <a:pt x="126758" y="0"/>
                </a:moveTo>
                <a:lnTo>
                  <a:pt x="0" y="52387"/>
                </a:lnTo>
                <a:lnTo>
                  <a:pt x="115760" y="152958"/>
                </a:lnTo>
                <a:lnTo>
                  <a:pt x="126758" y="0"/>
                </a:lnTo>
                <a:close/>
              </a:path>
            </a:pathLst>
          </a:custGeom>
          <a:solidFill>
            <a:schemeClr val="tx1"/>
          </a:solidFill>
          <a:ln>
            <a:solidFill>
              <a:schemeClr val="tx1"/>
            </a:solidFill>
          </a:ln>
        </p:spPr>
        <p:txBody>
          <a:bodyPr wrap="square" lIns="0" tIns="0" rIns="0" bIns="0" rtlCol="0"/>
          <a:lstStyle/>
          <a:p>
            <a:endParaRPr dirty="0">
              <a:solidFill>
                <a:prstClr val="black"/>
              </a:solidFill>
              <a:latin typeface="Calibri"/>
            </a:endParaRPr>
          </a:p>
        </p:txBody>
      </p:sp>
      <p:sp>
        <p:nvSpPr>
          <p:cNvPr id="9" name="object 8"/>
          <p:cNvSpPr txBox="1"/>
          <p:nvPr/>
        </p:nvSpPr>
        <p:spPr>
          <a:xfrm>
            <a:off x="497355" y="5887724"/>
            <a:ext cx="3207379" cy="594360"/>
          </a:xfrm>
          <a:prstGeom prst="rect">
            <a:avLst/>
          </a:prstGeom>
          <a:solidFill>
            <a:schemeClr val="accent1">
              <a:lumMod val="20000"/>
              <a:lumOff val="80000"/>
            </a:schemeClr>
          </a:solidFill>
          <a:ln w="12700">
            <a:solidFill>
              <a:schemeClr val="tx1"/>
            </a:solidFill>
          </a:ln>
        </p:spPr>
        <p:txBody>
          <a:bodyPr vert="horz" wrap="square" lIns="0" tIns="48260" rIns="0" bIns="0" rtlCol="0" anchor="t">
            <a:spAutoFit/>
          </a:bodyPr>
          <a:lstStyle/>
          <a:p>
            <a:pPr marL="104775" marR="128270">
              <a:lnSpc>
                <a:spcPct val="100499"/>
              </a:lnSpc>
              <a:spcBef>
                <a:spcPts val="380"/>
              </a:spcBef>
            </a:pPr>
            <a:r>
              <a:rPr sz="1600" spc="-5" dirty="0">
                <a:solidFill>
                  <a:prstClr val="black"/>
                </a:solidFill>
                <a:latin typeface="Arial"/>
                <a:cs typeface="Arial"/>
              </a:rPr>
              <a:t>Click </a:t>
            </a:r>
            <a:r>
              <a:rPr sz="1600" b="1" spc="-5" dirty="0">
                <a:solidFill>
                  <a:prstClr val="black"/>
                </a:solidFill>
                <a:latin typeface="Arial"/>
                <a:cs typeface="Arial"/>
              </a:rPr>
              <a:t>Continue </a:t>
            </a:r>
            <a:r>
              <a:rPr sz="1600" spc="5" dirty="0" smtClean="0">
                <a:solidFill>
                  <a:prstClr val="black"/>
                </a:solidFill>
                <a:latin typeface="Arial"/>
                <a:cs typeface="Arial"/>
              </a:rPr>
              <a:t>to </a:t>
            </a:r>
            <a:r>
              <a:rPr sz="1600" spc="-5" dirty="0">
                <a:solidFill>
                  <a:prstClr val="black"/>
                </a:solidFill>
                <a:latin typeface="Arial"/>
                <a:cs typeface="Arial"/>
              </a:rPr>
              <a:t>enter </a:t>
            </a:r>
            <a:r>
              <a:rPr sz="1600" spc="10" dirty="0">
                <a:solidFill>
                  <a:prstClr val="black"/>
                </a:solidFill>
                <a:latin typeface="Arial"/>
                <a:cs typeface="Arial"/>
              </a:rPr>
              <a:t>the </a:t>
            </a:r>
            <a:r>
              <a:rPr sz="1600" spc="-5" dirty="0">
                <a:solidFill>
                  <a:prstClr val="black"/>
                </a:solidFill>
                <a:latin typeface="Arial"/>
                <a:cs typeface="Arial"/>
              </a:rPr>
              <a:t>remaining </a:t>
            </a:r>
            <a:r>
              <a:rPr sz="1600" spc="-5" dirty="0" smtClean="0">
                <a:solidFill>
                  <a:prstClr val="black"/>
                </a:solidFill>
                <a:latin typeface="Arial"/>
                <a:cs typeface="Arial"/>
              </a:rPr>
              <a:t>details </a:t>
            </a:r>
            <a:r>
              <a:rPr sz="1600" spc="-10" dirty="0">
                <a:solidFill>
                  <a:prstClr val="black"/>
                </a:solidFill>
                <a:latin typeface="Arial"/>
                <a:cs typeface="Arial"/>
              </a:rPr>
              <a:t>of </a:t>
            </a:r>
            <a:r>
              <a:rPr sz="1600" spc="10" dirty="0">
                <a:solidFill>
                  <a:prstClr val="black"/>
                </a:solidFill>
                <a:latin typeface="Arial"/>
                <a:cs typeface="Arial"/>
              </a:rPr>
              <a:t>the</a:t>
            </a:r>
            <a:r>
              <a:rPr sz="1600" spc="-120" dirty="0">
                <a:solidFill>
                  <a:prstClr val="black"/>
                </a:solidFill>
                <a:latin typeface="Arial"/>
                <a:cs typeface="Arial"/>
              </a:rPr>
              <a:t> </a:t>
            </a:r>
            <a:r>
              <a:rPr sz="1600" spc="-5" dirty="0">
                <a:solidFill>
                  <a:prstClr val="black"/>
                </a:solidFill>
                <a:latin typeface="Arial"/>
                <a:cs typeface="Arial"/>
              </a:rPr>
              <a:t>template</a:t>
            </a:r>
            <a:r>
              <a:rPr sz="1600" spc="-5" dirty="0" smtClean="0">
                <a:solidFill>
                  <a:prstClr val="black"/>
                </a:solidFill>
                <a:latin typeface="Arial"/>
                <a:cs typeface="Arial"/>
              </a:rPr>
              <a:t>.</a:t>
            </a:r>
            <a:endParaRPr sz="800" dirty="0">
              <a:solidFill>
                <a:prstClr val="black"/>
              </a:solidFill>
              <a:latin typeface="Arial"/>
              <a:cs typeface="Arial"/>
            </a:endParaRPr>
          </a:p>
        </p:txBody>
      </p:sp>
      <p:sp>
        <p:nvSpPr>
          <p:cNvPr id="13" name="object 11"/>
          <p:cNvSpPr/>
          <p:nvPr/>
        </p:nvSpPr>
        <p:spPr>
          <a:xfrm>
            <a:off x="5047115" y="4203489"/>
            <a:ext cx="998219" cy="8255"/>
          </a:xfrm>
          <a:custGeom>
            <a:avLst/>
            <a:gdLst/>
            <a:ahLst/>
            <a:cxnLst/>
            <a:rect l="l" t="t" r="r" b="b"/>
            <a:pathLst>
              <a:path w="998220" h="8254">
                <a:moveTo>
                  <a:pt x="997838" y="0"/>
                </a:moveTo>
                <a:lnTo>
                  <a:pt x="0" y="8178"/>
                </a:lnTo>
              </a:path>
            </a:pathLst>
          </a:custGeom>
          <a:ln w="12700">
            <a:solidFill>
              <a:schemeClr val="tx1"/>
            </a:solidFill>
          </a:ln>
        </p:spPr>
        <p:txBody>
          <a:bodyPr wrap="square" lIns="0" tIns="0" rIns="0" bIns="0" rtlCol="0"/>
          <a:lstStyle/>
          <a:p>
            <a:endParaRPr dirty="0">
              <a:solidFill>
                <a:prstClr val="black"/>
              </a:solidFill>
              <a:latin typeface="Calibri"/>
            </a:endParaRPr>
          </a:p>
        </p:txBody>
      </p:sp>
      <p:sp>
        <p:nvSpPr>
          <p:cNvPr id="14" name="object 12"/>
          <p:cNvSpPr/>
          <p:nvPr/>
        </p:nvSpPr>
        <p:spPr>
          <a:xfrm>
            <a:off x="4883911" y="4133660"/>
            <a:ext cx="161502" cy="156174"/>
          </a:xfrm>
          <a:custGeom>
            <a:avLst/>
            <a:gdLst/>
            <a:ahLst/>
            <a:cxnLst/>
            <a:rect l="l" t="t" r="r" b="b"/>
            <a:pathLst>
              <a:path w="137795" h="137160">
                <a:moveTo>
                  <a:pt x="136588" y="0"/>
                </a:moveTo>
                <a:lnTo>
                  <a:pt x="0" y="69710"/>
                </a:lnTo>
                <a:lnTo>
                  <a:pt x="137718" y="137160"/>
                </a:lnTo>
                <a:lnTo>
                  <a:pt x="136588" y="0"/>
                </a:lnTo>
                <a:close/>
              </a:path>
            </a:pathLst>
          </a:custGeom>
          <a:solidFill>
            <a:schemeClr val="tx1"/>
          </a:solidFill>
          <a:ln>
            <a:solidFill>
              <a:schemeClr val="tx1"/>
            </a:solidFill>
          </a:ln>
        </p:spPr>
        <p:txBody>
          <a:bodyPr wrap="square" lIns="0" tIns="0" rIns="0" bIns="0" rtlCol="0"/>
          <a:lstStyle/>
          <a:p>
            <a:endParaRPr dirty="0">
              <a:solidFill>
                <a:prstClr val="black"/>
              </a:solidFill>
              <a:latin typeface="Calibri"/>
            </a:endParaRPr>
          </a:p>
        </p:txBody>
      </p:sp>
      <p:sp>
        <p:nvSpPr>
          <p:cNvPr id="15" name="object 13"/>
          <p:cNvSpPr txBox="1"/>
          <p:nvPr/>
        </p:nvSpPr>
        <p:spPr>
          <a:xfrm>
            <a:off x="5415402" y="2277418"/>
            <a:ext cx="2234095" cy="2560320"/>
          </a:xfrm>
          <a:prstGeom prst="rect">
            <a:avLst/>
          </a:prstGeom>
          <a:solidFill>
            <a:schemeClr val="accent1">
              <a:lumMod val="20000"/>
              <a:lumOff val="80000"/>
            </a:schemeClr>
          </a:solidFill>
          <a:ln w="12700">
            <a:solidFill>
              <a:schemeClr val="tx1"/>
            </a:solidFill>
          </a:ln>
        </p:spPr>
        <p:txBody>
          <a:bodyPr vert="horz" wrap="square" lIns="0" tIns="13335" rIns="0" bIns="0" rtlCol="0" anchor="ctr">
            <a:spAutoFit/>
          </a:bodyPr>
          <a:lstStyle/>
          <a:p>
            <a:pPr marL="117475" marR="5080">
              <a:lnSpc>
                <a:spcPct val="100200"/>
              </a:lnSpc>
              <a:spcBef>
                <a:spcPts val="105"/>
              </a:spcBef>
            </a:pPr>
            <a:r>
              <a:rPr sz="1600" spc="-5" dirty="0">
                <a:solidFill>
                  <a:prstClr val="black"/>
                </a:solidFill>
                <a:latin typeface="Arial"/>
                <a:cs typeface="Arial"/>
              </a:rPr>
              <a:t>Select </a:t>
            </a:r>
            <a:r>
              <a:rPr sz="1600" spc="10" dirty="0">
                <a:solidFill>
                  <a:prstClr val="black"/>
                </a:solidFill>
                <a:latin typeface="Arial"/>
                <a:cs typeface="Arial"/>
              </a:rPr>
              <a:t>the </a:t>
            </a:r>
            <a:r>
              <a:rPr sz="1600" spc="-10" dirty="0">
                <a:solidFill>
                  <a:prstClr val="black"/>
                </a:solidFill>
                <a:latin typeface="Arial"/>
                <a:cs typeface="Arial"/>
              </a:rPr>
              <a:t>correct </a:t>
            </a:r>
            <a:r>
              <a:rPr sz="1600" b="1" spc="5" dirty="0">
                <a:solidFill>
                  <a:prstClr val="black"/>
                </a:solidFill>
                <a:latin typeface="Arial"/>
                <a:cs typeface="Arial"/>
              </a:rPr>
              <a:t>Employee ID </a:t>
            </a:r>
            <a:r>
              <a:rPr sz="1600" spc="5" dirty="0">
                <a:solidFill>
                  <a:prstClr val="black"/>
                </a:solidFill>
                <a:latin typeface="Arial"/>
                <a:cs typeface="Arial"/>
              </a:rPr>
              <a:t>and  </a:t>
            </a:r>
            <a:r>
              <a:rPr sz="1600" b="1" spc="5" dirty="0">
                <a:solidFill>
                  <a:prstClr val="black"/>
                </a:solidFill>
                <a:latin typeface="Arial"/>
                <a:cs typeface="Arial"/>
              </a:rPr>
              <a:t>Employment</a:t>
            </a:r>
            <a:r>
              <a:rPr sz="1600" b="1" spc="-114" dirty="0">
                <a:solidFill>
                  <a:prstClr val="black"/>
                </a:solidFill>
                <a:latin typeface="Arial"/>
                <a:cs typeface="Arial"/>
              </a:rPr>
              <a:t> </a:t>
            </a:r>
            <a:r>
              <a:rPr sz="1600" b="1" spc="5" dirty="0">
                <a:solidFill>
                  <a:prstClr val="black"/>
                </a:solidFill>
                <a:latin typeface="Arial"/>
                <a:cs typeface="Arial"/>
              </a:rPr>
              <a:t>Record</a:t>
            </a:r>
            <a:r>
              <a:rPr sz="1600" b="1" spc="-75" dirty="0">
                <a:solidFill>
                  <a:prstClr val="black"/>
                </a:solidFill>
                <a:latin typeface="Arial"/>
                <a:cs typeface="Arial"/>
              </a:rPr>
              <a:t> </a:t>
            </a:r>
            <a:r>
              <a:rPr sz="1600" b="1" spc="5" dirty="0">
                <a:solidFill>
                  <a:prstClr val="black"/>
                </a:solidFill>
                <a:latin typeface="Arial"/>
                <a:cs typeface="Arial"/>
              </a:rPr>
              <a:t>Numbe</a:t>
            </a:r>
            <a:r>
              <a:rPr sz="1600" spc="5" dirty="0">
                <a:solidFill>
                  <a:prstClr val="black"/>
                </a:solidFill>
                <a:latin typeface="Arial"/>
                <a:cs typeface="Arial"/>
              </a:rPr>
              <a:t>r</a:t>
            </a:r>
            <a:r>
              <a:rPr sz="1600" spc="-80" dirty="0">
                <a:solidFill>
                  <a:prstClr val="black"/>
                </a:solidFill>
                <a:latin typeface="Arial"/>
                <a:cs typeface="Arial"/>
              </a:rPr>
              <a:t> </a:t>
            </a:r>
            <a:r>
              <a:rPr sz="1600" spc="-20" dirty="0">
                <a:solidFill>
                  <a:prstClr val="black"/>
                </a:solidFill>
                <a:latin typeface="Arial"/>
                <a:cs typeface="Arial"/>
              </a:rPr>
              <a:t>for</a:t>
            </a:r>
            <a:r>
              <a:rPr sz="1600" spc="25" dirty="0">
                <a:solidFill>
                  <a:prstClr val="black"/>
                </a:solidFill>
                <a:latin typeface="Arial"/>
                <a:cs typeface="Arial"/>
              </a:rPr>
              <a:t> </a:t>
            </a:r>
            <a:r>
              <a:rPr sz="1600" spc="10" dirty="0" smtClean="0">
                <a:solidFill>
                  <a:prstClr val="black"/>
                </a:solidFill>
                <a:latin typeface="Arial"/>
                <a:cs typeface="Arial"/>
              </a:rPr>
              <a:t>the </a:t>
            </a:r>
            <a:r>
              <a:rPr sz="1600" spc="-10" dirty="0">
                <a:solidFill>
                  <a:prstClr val="black"/>
                </a:solidFill>
                <a:latin typeface="Arial"/>
                <a:cs typeface="Arial"/>
              </a:rPr>
              <a:t>job </a:t>
            </a:r>
            <a:r>
              <a:rPr sz="1600" spc="5" dirty="0">
                <a:solidFill>
                  <a:prstClr val="black"/>
                </a:solidFill>
                <a:latin typeface="Arial"/>
                <a:cs typeface="Arial"/>
              </a:rPr>
              <a:t>to </a:t>
            </a:r>
            <a:r>
              <a:rPr sz="1600" spc="-5" dirty="0">
                <a:solidFill>
                  <a:prstClr val="black"/>
                </a:solidFill>
                <a:latin typeface="Arial"/>
                <a:cs typeface="Arial"/>
              </a:rPr>
              <a:t>terminate. </a:t>
            </a:r>
            <a:r>
              <a:rPr sz="1600" dirty="0">
                <a:solidFill>
                  <a:prstClr val="black"/>
                </a:solidFill>
                <a:latin typeface="Arial"/>
                <a:cs typeface="Arial"/>
              </a:rPr>
              <a:t>If </a:t>
            </a:r>
            <a:r>
              <a:rPr sz="1600" spc="10" dirty="0">
                <a:solidFill>
                  <a:prstClr val="black"/>
                </a:solidFill>
                <a:latin typeface="Arial"/>
                <a:cs typeface="Arial"/>
              </a:rPr>
              <a:t>the </a:t>
            </a:r>
            <a:r>
              <a:rPr sz="1600" spc="-10" dirty="0">
                <a:solidFill>
                  <a:prstClr val="black"/>
                </a:solidFill>
                <a:latin typeface="Arial"/>
                <a:cs typeface="Arial"/>
              </a:rPr>
              <a:t>employee </a:t>
            </a:r>
            <a:r>
              <a:rPr sz="1600" spc="-10" dirty="0" smtClean="0">
                <a:solidFill>
                  <a:prstClr val="black"/>
                </a:solidFill>
                <a:latin typeface="Arial"/>
                <a:cs typeface="Arial"/>
              </a:rPr>
              <a:t>has </a:t>
            </a:r>
            <a:r>
              <a:rPr sz="1600" spc="5" dirty="0">
                <a:solidFill>
                  <a:prstClr val="black"/>
                </a:solidFill>
                <a:latin typeface="Arial"/>
                <a:cs typeface="Arial"/>
              </a:rPr>
              <a:t>multiple </a:t>
            </a:r>
            <a:r>
              <a:rPr sz="1600" dirty="0">
                <a:solidFill>
                  <a:prstClr val="black"/>
                </a:solidFill>
                <a:latin typeface="Arial"/>
                <a:cs typeface="Arial"/>
              </a:rPr>
              <a:t>assignments, </a:t>
            </a:r>
            <a:r>
              <a:rPr sz="1600" spc="10" dirty="0">
                <a:solidFill>
                  <a:prstClr val="black"/>
                </a:solidFill>
                <a:latin typeface="Arial"/>
                <a:cs typeface="Arial"/>
              </a:rPr>
              <a:t>submit </a:t>
            </a:r>
            <a:r>
              <a:rPr sz="1600" dirty="0">
                <a:solidFill>
                  <a:prstClr val="black"/>
                </a:solidFill>
                <a:latin typeface="Arial"/>
                <a:cs typeface="Arial"/>
              </a:rPr>
              <a:t>a  </a:t>
            </a:r>
            <a:r>
              <a:rPr sz="1600" spc="-5" dirty="0">
                <a:solidFill>
                  <a:prstClr val="black"/>
                </a:solidFill>
                <a:latin typeface="Arial"/>
                <a:cs typeface="Arial"/>
              </a:rPr>
              <a:t>termination </a:t>
            </a:r>
            <a:r>
              <a:rPr sz="1600" dirty="0">
                <a:solidFill>
                  <a:prstClr val="black"/>
                </a:solidFill>
                <a:latin typeface="Arial"/>
                <a:cs typeface="Arial"/>
              </a:rPr>
              <a:t>template </a:t>
            </a:r>
            <a:r>
              <a:rPr sz="1600" spc="-20" dirty="0">
                <a:solidFill>
                  <a:prstClr val="black"/>
                </a:solidFill>
                <a:latin typeface="Arial"/>
                <a:cs typeface="Arial"/>
              </a:rPr>
              <a:t>for </a:t>
            </a:r>
            <a:r>
              <a:rPr sz="1600" spc="-10" dirty="0">
                <a:solidFill>
                  <a:prstClr val="black"/>
                </a:solidFill>
                <a:latin typeface="Arial"/>
                <a:cs typeface="Arial"/>
              </a:rPr>
              <a:t>all </a:t>
            </a:r>
            <a:r>
              <a:rPr sz="1600" spc="-5" dirty="0">
                <a:solidFill>
                  <a:prstClr val="black"/>
                </a:solidFill>
                <a:latin typeface="Arial"/>
                <a:cs typeface="Arial"/>
              </a:rPr>
              <a:t>jobs, </a:t>
            </a:r>
            <a:r>
              <a:rPr sz="1600" spc="-25" dirty="0">
                <a:solidFill>
                  <a:prstClr val="black"/>
                </a:solidFill>
                <a:latin typeface="Arial"/>
                <a:cs typeface="Arial"/>
              </a:rPr>
              <a:t>as  </a:t>
            </a:r>
            <a:r>
              <a:rPr sz="1600" spc="-10" dirty="0">
                <a:solidFill>
                  <a:prstClr val="black"/>
                </a:solidFill>
                <a:latin typeface="Arial"/>
                <a:cs typeface="Arial"/>
              </a:rPr>
              <a:t>necessary</a:t>
            </a:r>
            <a:r>
              <a:rPr sz="1600" spc="-10" dirty="0" smtClean="0">
                <a:solidFill>
                  <a:prstClr val="black"/>
                </a:solidFill>
                <a:latin typeface="Arial"/>
                <a:cs typeface="Arial"/>
              </a:rPr>
              <a:t>. </a:t>
            </a:r>
            <a:endParaRPr sz="1600" dirty="0">
              <a:solidFill>
                <a:prstClr val="black"/>
              </a:solidFill>
              <a:latin typeface="Arial"/>
              <a:cs typeface="Arial"/>
            </a:endParaRPr>
          </a:p>
        </p:txBody>
      </p:sp>
      <p:sp>
        <p:nvSpPr>
          <p:cNvPr id="17" name="object 15"/>
          <p:cNvSpPr txBox="1"/>
          <p:nvPr/>
        </p:nvSpPr>
        <p:spPr>
          <a:xfrm>
            <a:off x="4973184" y="947084"/>
            <a:ext cx="7120493" cy="1003480"/>
          </a:xfrm>
          <a:prstGeom prst="rect">
            <a:avLst/>
          </a:prstGeom>
          <a:solidFill>
            <a:schemeClr val="accent1">
              <a:lumMod val="20000"/>
              <a:lumOff val="80000"/>
            </a:schemeClr>
          </a:solidFill>
          <a:ln w="12700">
            <a:solidFill>
              <a:schemeClr val="tx1"/>
            </a:solidFill>
          </a:ln>
        </p:spPr>
        <p:txBody>
          <a:bodyPr vert="horz" wrap="square" lIns="0" tIns="46355" rIns="0" bIns="0" rtlCol="0">
            <a:spAutoFit/>
          </a:bodyPr>
          <a:lstStyle/>
          <a:p>
            <a:pPr marL="95885">
              <a:spcBef>
                <a:spcPts val="365"/>
              </a:spcBef>
            </a:pPr>
            <a:r>
              <a:rPr sz="1600" b="1" spc="-5" dirty="0" smtClean="0">
                <a:latin typeface="Arial"/>
                <a:cs typeface="Arial"/>
              </a:rPr>
              <a:t>Important</a:t>
            </a:r>
            <a:r>
              <a:rPr lang="en-US" sz="1600" b="1" spc="-5" dirty="0" smtClean="0">
                <a:latin typeface="Arial"/>
                <a:cs typeface="Arial"/>
              </a:rPr>
              <a:t>:</a:t>
            </a:r>
            <a:endParaRPr sz="1600" dirty="0">
              <a:latin typeface="Arial"/>
              <a:cs typeface="Arial"/>
            </a:endParaRPr>
          </a:p>
          <a:p>
            <a:pPr marL="225425" marR="144780" indent="-130175">
              <a:spcBef>
                <a:spcPts val="290"/>
              </a:spcBef>
              <a:buFontTx/>
              <a:buChar char="•"/>
              <a:tabLst>
                <a:tab pos="225425" algn="l"/>
              </a:tabLst>
            </a:pPr>
            <a:r>
              <a:rPr sz="1600" spc="-5" dirty="0">
                <a:latin typeface="Arial"/>
                <a:cs typeface="Arial"/>
              </a:rPr>
              <a:t>The </a:t>
            </a:r>
            <a:r>
              <a:rPr sz="1600" b="1" dirty="0">
                <a:latin typeface="Arial"/>
                <a:cs typeface="Arial"/>
              </a:rPr>
              <a:t>Effective Date </a:t>
            </a:r>
            <a:r>
              <a:rPr sz="1600" spc="-5" dirty="0">
                <a:latin typeface="Arial"/>
                <a:cs typeface="Arial"/>
              </a:rPr>
              <a:t>is populated based</a:t>
            </a:r>
            <a:r>
              <a:rPr sz="1600" spc="-170" dirty="0">
                <a:latin typeface="Arial"/>
                <a:cs typeface="Arial"/>
              </a:rPr>
              <a:t> </a:t>
            </a:r>
            <a:r>
              <a:rPr sz="1600" spc="-10" dirty="0" smtClean="0">
                <a:latin typeface="Arial"/>
                <a:cs typeface="Arial"/>
              </a:rPr>
              <a:t>on </a:t>
            </a:r>
            <a:r>
              <a:rPr sz="1600" spc="-10" dirty="0">
                <a:latin typeface="Arial"/>
                <a:cs typeface="Arial"/>
              </a:rPr>
              <a:t>your </a:t>
            </a:r>
            <a:r>
              <a:rPr sz="1600" spc="-5" dirty="0">
                <a:latin typeface="Arial"/>
                <a:cs typeface="Arial"/>
              </a:rPr>
              <a:t>entry </a:t>
            </a:r>
            <a:r>
              <a:rPr sz="1600" spc="-10" dirty="0">
                <a:latin typeface="Arial"/>
                <a:cs typeface="Arial"/>
              </a:rPr>
              <a:t>on </a:t>
            </a:r>
            <a:r>
              <a:rPr sz="1600" spc="10" dirty="0">
                <a:latin typeface="Arial"/>
                <a:cs typeface="Arial"/>
              </a:rPr>
              <a:t>the </a:t>
            </a:r>
            <a:r>
              <a:rPr sz="1600" spc="-10" dirty="0">
                <a:latin typeface="Arial"/>
                <a:cs typeface="Arial"/>
              </a:rPr>
              <a:t>previous</a:t>
            </a:r>
            <a:r>
              <a:rPr sz="1600" spc="-40" dirty="0">
                <a:latin typeface="Arial"/>
                <a:cs typeface="Arial"/>
              </a:rPr>
              <a:t> </a:t>
            </a:r>
            <a:r>
              <a:rPr sz="1600" spc="-10" dirty="0">
                <a:latin typeface="Arial"/>
                <a:cs typeface="Arial"/>
              </a:rPr>
              <a:t>page.</a:t>
            </a:r>
            <a:endParaRPr sz="1600" dirty="0">
              <a:latin typeface="Arial"/>
              <a:cs typeface="Arial"/>
            </a:endParaRPr>
          </a:p>
          <a:p>
            <a:pPr marL="225425" indent="-130175">
              <a:spcBef>
                <a:spcPts val="245"/>
              </a:spcBef>
              <a:buFontTx/>
              <a:buChar char="•"/>
              <a:tabLst>
                <a:tab pos="225425" algn="l"/>
              </a:tabLst>
            </a:pPr>
            <a:r>
              <a:rPr sz="1600" spc="5" dirty="0">
                <a:latin typeface="Arial"/>
                <a:cs typeface="Arial"/>
              </a:rPr>
              <a:t>Ensure </a:t>
            </a:r>
            <a:r>
              <a:rPr sz="1600" dirty="0">
                <a:latin typeface="Arial"/>
                <a:cs typeface="Arial"/>
              </a:rPr>
              <a:t>that </a:t>
            </a:r>
            <a:r>
              <a:rPr sz="1600" spc="-20" dirty="0">
                <a:latin typeface="Arial"/>
                <a:cs typeface="Arial"/>
              </a:rPr>
              <a:t>you </a:t>
            </a:r>
            <a:r>
              <a:rPr sz="1600" spc="-10" dirty="0">
                <a:latin typeface="Arial"/>
                <a:cs typeface="Arial"/>
              </a:rPr>
              <a:t>entered </a:t>
            </a:r>
            <a:r>
              <a:rPr sz="1600" spc="10" dirty="0">
                <a:latin typeface="Arial"/>
                <a:cs typeface="Arial"/>
              </a:rPr>
              <a:t>the</a:t>
            </a:r>
            <a:r>
              <a:rPr sz="1600" spc="-125" dirty="0">
                <a:latin typeface="Arial"/>
                <a:cs typeface="Arial"/>
              </a:rPr>
              <a:t> </a:t>
            </a:r>
            <a:r>
              <a:rPr sz="1600" spc="-10" dirty="0" smtClean="0">
                <a:latin typeface="Arial"/>
                <a:cs typeface="Arial"/>
              </a:rPr>
              <a:t>correct</a:t>
            </a:r>
            <a:r>
              <a:rPr lang="en-US" sz="1600" spc="-10" dirty="0" smtClean="0">
                <a:latin typeface="Arial"/>
                <a:cs typeface="Arial"/>
              </a:rPr>
              <a:t> </a:t>
            </a:r>
            <a:r>
              <a:rPr sz="1600" b="1" dirty="0" smtClean="0">
                <a:latin typeface="Arial"/>
                <a:cs typeface="Arial"/>
              </a:rPr>
              <a:t>Effective</a:t>
            </a:r>
            <a:r>
              <a:rPr sz="1600" b="1" spc="-55" dirty="0" smtClean="0">
                <a:latin typeface="Arial"/>
                <a:cs typeface="Arial"/>
              </a:rPr>
              <a:t> </a:t>
            </a:r>
            <a:r>
              <a:rPr sz="1600" b="1" dirty="0" smtClean="0">
                <a:latin typeface="Arial"/>
                <a:cs typeface="Arial"/>
              </a:rPr>
              <a:t>Date</a:t>
            </a:r>
            <a:r>
              <a:rPr sz="1600" dirty="0" smtClean="0">
                <a:latin typeface="Arial"/>
                <a:cs typeface="Arial"/>
              </a:rPr>
              <a:t>.</a:t>
            </a:r>
            <a:endParaRPr lang="en-US" sz="1600" dirty="0">
              <a:latin typeface="Arial"/>
              <a:cs typeface="Arial"/>
            </a:endParaRPr>
          </a:p>
          <a:p>
            <a:pPr marL="320040">
              <a:lnSpc>
                <a:spcPts val="1160"/>
              </a:lnSpc>
            </a:pPr>
            <a:endParaRPr lang="en-US" sz="1000" dirty="0" smtClean="0">
              <a:latin typeface="Arial"/>
              <a:cs typeface="Arial"/>
            </a:endParaRPr>
          </a:p>
        </p:txBody>
      </p:sp>
      <p:sp>
        <p:nvSpPr>
          <p:cNvPr id="20" name="object 18"/>
          <p:cNvSpPr/>
          <p:nvPr/>
        </p:nvSpPr>
        <p:spPr>
          <a:xfrm>
            <a:off x="4893075" y="5054646"/>
            <a:ext cx="991275" cy="296107"/>
          </a:xfrm>
          <a:custGeom>
            <a:avLst/>
            <a:gdLst/>
            <a:ahLst/>
            <a:cxnLst/>
            <a:rect l="l" t="t" r="r" b="b"/>
            <a:pathLst>
              <a:path w="1050289" h="265429">
                <a:moveTo>
                  <a:pt x="1049705" y="265188"/>
                </a:moveTo>
                <a:lnTo>
                  <a:pt x="0" y="0"/>
                </a:lnTo>
              </a:path>
            </a:pathLst>
          </a:custGeom>
          <a:ln w="12700">
            <a:solidFill>
              <a:schemeClr val="tx1"/>
            </a:solidFill>
          </a:ln>
        </p:spPr>
        <p:txBody>
          <a:bodyPr wrap="square" lIns="0" tIns="0" rIns="0" bIns="0" rtlCol="0"/>
          <a:lstStyle/>
          <a:p>
            <a:endParaRPr dirty="0">
              <a:solidFill>
                <a:prstClr val="black"/>
              </a:solidFill>
              <a:latin typeface="Calibri"/>
            </a:endParaRPr>
          </a:p>
        </p:txBody>
      </p:sp>
      <p:sp>
        <p:nvSpPr>
          <p:cNvPr id="21" name="object 19"/>
          <p:cNvSpPr/>
          <p:nvPr/>
        </p:nvSpPr>
        <p:spPr>
          <a:xfrm>
            <a:off x="4816724" y="5007639"/>
            <a:ext cx="149860" cy="133350"/>
          </a:xfrm>
          <a:custGeom>
            <a:avLst/>
            <a:gdLst/>
            <a:ahLst/>
            <a:cxnLst/>
            <a:rect l="l" t="t" r="r" b="b"/>
            <a:pathLst>
              <a:path w="149860" h="133350">
                <a:moveTo>
                  <a:pt x="149783" y="0"/>
                </a:moveTo>
                <a:lnTo>
                  <a:pt x="0" y="32905"/>
                </a:lnTo>
                <a:lnTo>
                  <a:pt x="116192" y="132981"/>
                </a:lnTo>
                <a:lnTo>
                  <a:pt x="149783" y="0"/>
                </a:lnTo>
                <a:close/>
              </a:path>
            </a:pathLst>
          </a:custGeom>
          <a:solidFill>
            <a:schemeClr val="tx1"/>
          </a:solidFill>
          <a:ln>
            <a:solidFill>
              <a:schemeClr val="tx1"/>
            </a:solidFill>
          </a:ln>
        </p:spPr>
        <p:txBody>
          <a:bodyPr wrap="square" lIns="0" tIns="0" rIns="0" bIns="0" rtlCol="0"/>
          <a:lstStyle/>
          <a:p>
            <a:endParaRPr dirty="0">
              <a:solidFill>
                <a:prstClr val="black"/>
              </a:solidFill>
              <a:latin typeface="Calibri"/>
            </a:endParaRPr>
          </a:p>
        </p:txBody>
      </p:sp>
      <p:sp>
        <p:nvSpPr>
          <p:cNvPr id="22" name="object 20"/>
          <p:cNvSpPr txBox="1"/>
          <p:nvPr/>
        </p:nvSpPr>
        <p:spPr>
          <a:xfrm>
            <a:off x="5878050" y="5311267"/>
            <a:ext cx="1554480" cy="752129"/>
          </a:xfrm>
          <a:prstGeom prst="rect">
            <a:avLst/>
          </a:prstGeom>
          <a:solidFill>
            <a:schemeClr val="accent1">
              <a:lumMod val="20000"/>
              <a:lumOff val="80000"/>
            </a:schemeClr>
          </a:solidFill>
          <a:ln w="12700">
            <a:solidFill>
              <a:schemeClr val="tx1"/>
            </a:solidFill>
          </a:ln>
        </p:spPr>
        <p:txBody>
          <a:bodyPr vert="horz" wrap="square" lIns="0" tIns="13335" rIns="0" bIns="0" rtlCol="0" anchor="ctr">
            <a:spAutoFit/>
          </a:bodyPr>
          <a:lstStyle/>
          <a:p>
            <a:pPr marL="106045">
              <a:spcBef>
                <a:spcPts val="105"/>
              </a:spcBef>
            </a:pPr>
            <a:r>
              <a:rPr sz="1600" spc="-5" dirty="0">
                <a:solidFill>
                  <a:prstClr val="black"/>
                </a:solidFill>
                <a:latin typeface="Arial"/>
                <a:cs typeface="Arial"/>
              </a:rPr>
              <a:t>Select </a:t>
            </a:r>
            <a:r>
              <a:rPr sz="1600" spc="10" dirty="0">
                <a:solidFill>
                  <a:prstClr val="black"/>
                </a:solidFill>
                <a:latin typeface="Arial"/>
                <a:cs typeface="Arial"/>
              </a:rPr>
              <a:t>the</a:t>
            </a:r>
            <a:r>
              <a:rPr sz="1600" spc="-80" dirty="0">
                <a:solidFill>
                  <a:prstClr val="black"/>
                </a:solidFill>
                <a:latin typeface="Arial"/>
                <a:cs typeface="Arial"/>
              </a:rPr>
              <a:t> </a:t>
            </a:r>
            <a:r>
              <a:rPr sz="1600" spc="-5" dirty="0">
                <a:solidFill>
                  <a:prstClr val="black"/>
                </a:solidFill>
                <a:latin typeface="Arial"/>
                <a:cs typeface="Arial"/>
              </a:rPr>
              <a:t>appropriate</a:t>
            </a:r>
            <a:endParaRPr sz="1600" dirty="0">
              <a:solidFill>
                <a:prstClr val="black"/>
              </a:solidFill>
              <a:latin typeface="Arial"/>
              <a:cs typeface="Arial"/>
            </a:endParaRPr>
          </a:p>
          <a:p>
            <a:pPr marL="106045"/>
            <a:r>
              <a:rPr sz="1600" b="1" dirty="0">
                <a:solidFill>
                  <a:prstClr val="black"/>
                </a:solidFill>
                <a:latin typeface="Arial"/>
                <a:cs typeface="Arial"/>
              </a:rPr>
              <a:t>Reason</a:t>
            </a:r>
            <a:r>
              <a:rPr sz="1600" b="1" spc="-35" dirty="0">
                <a:solidFill>
                  <a:prstClr val="black"/>
                </a:solidFill>
                <a:latin typeface="Arial"/>
                <a:cs typeface="Arial"/>
              </a:rPr>
              <a:t> </a:t>
            </a:r>
            <a:r>
              <a:rPr sz="1600" b="1" dirty="0">
                <a:solidFill>
                  <a:prstClr val="black"/>
                </a:solidFill>
                <a:latin typeface="Arial"/>
                <a:cs typeface="Arial"/>
              </a:rPr>
              <a:t>Code</a:t>
            </a:r>
            <a:r>
              <a:rPr sz="1600" dirty="0">
                <a:solidFill>
                  <a:prstClr val="black"/>
                </a:solidFill>
                <a:latin typeface="Arial"/>
                <a:cs typeface="Arial"/>
              </a:rPr>
              <a:t>.</a:t>
            </a:r>
          </a:p>
        </p:txBody>
      </p:sp>
      <p:sp>
        <p:nvSpPr>
          <p:cNvPr id="3" name="TextBox 2"/>
          <p:cNvSpPr txBox="1"/>
          <p:nvPr/>
        </p:nvSpPr>
        <p:spPr>
          <a:xfrm>
            <a:off x="7888079" y="2091363"/>
            <a:ext cx="4176102" cy="4770537"/>
          </a:xfrm>
          <a:prstGeom prst="rect">
            <a:avLst/>
          </a:prstGeom>
          <a:noFill/>
        </p:spPr>
        <p:txBody>
          <a:bodyPr wrap="square" rtlCol="0">
            <a:spAutoFit/>
          </a:bodyPr>
          <a:lstStyle/>
          <a:p>
            <a:pPr marL="319088" indent="-319088">
              <a:lnSpc>
                <a:spcPts val="1160"/>
              </a:lnSpc>
            </a:pPr>
            <a:r>
              <a:rPr lang="en-US" sz="1600" b="1" dirty="0" smtClean="0">
                <a:cs typeface="Arial"/>
              </a:rPr>
              <a:t>Effective Date Definition:</a:t>
            </a:r>
          </a:p>
          <a:p>
            <a:pPr marL="319088" indent="-319088">
              <a:lnSpc>
                <a:spcPts val="400"/>
              </a:lnSpc>
            </a:pPr>
            <a:r>
              <a:rPr lang="en-US" sz="1600" b="1" dirty="0" smtClean="0">
                <a:cs typeface="Arial"/>
              </a:rPr>
              <a:t> </a:t>
            </a:r>
            <a:endParaRPr lang="en-US" sz="1600" b="1" dirty="0">
              <a:cs typeface="Arial"/>
            </a:endParaRPr>
          </a:p>
          <a:p>
            <a:pPr marL="166688" indent="-166688">
              <a:buFont typeface="Arial" panose="020B0604020202020204" pitchFamily="34" charset="0"/>
              <a:buChar char="•"/>
            </a:pPr>
            <a:r>
              <a:rPr lang="en-US" sz="1400" dirty="0" smtClean="0"/>
              <a:t>Date </a:t>
            </a:r>
            <a:r>
              <a:rPr lang="en-US" sz="1400" dirty="0"/>
              <a:t>on which the associated information takes effect. The information is in effect until a new entry is made with a more current effective date. We do not have “stop dates” on effective dated data. The Effective Date usually defaults to the system's current date.</a:t>
            </a:r>
          </a:p>
          <a:p>
            <a:pPr marL="285750" indent="-285750">
              <a:buFont typeface="Arial" panose="020B0604020202020204" pitchFamily="34" charset="0"/>
              <a:buChar char="•"/>
            </a:pPr>
            <a:endParaRPr lang="en-US" sz="800" dirty="0"/>
          </a:p>
          <a:p>
            <a:pPr marL="166688" indent="-166688">
              <a:buFont typeface="Arial" panose="020B0604020202020204" pitchFamily="34" charset="0"/>
              <a:buChar char="•"/>
            </a:pPr>
            <a:r>
              <a:rPr lang="en-US" sz="1400" dirty="0"/>
              <a:t>Effective Dating: Effective Dating is </a:t>
            </a:r>
            <a:r>
              <a:rPr lang="en-US" sz="1400" dirty="0" smtClean="0"/>
              <a:t>used </a:t>
            </a:r>
            <a:r>
              <a:rPr lang="en-US" sz="1400" dirty="0"/>
              <a:t>to maintain and view a complete chronological record of historic, </a:t>
            </a:r>
            <a:r>
              <a:rPr lang="en-US" sz="1400" dirty="0" smtClean="0"/>
              <a:t>current, </a:t>
            </a:r>
            <a:r>
              <a:rPr lang="en-US" sz="1400" dirty="0"/>
              <a:t>and future data. </a:t>
            </a:r>
          </a:p>
          <a:p>
            <a:pPr marL="285750" lvl="1" indent="-119063">
              <a:buFont typeface="Arial" panose="020B0604020202020204" pitchFamily="34" charset="0"/>
              <a:buChar char="•"/>
            </a:pPr>
            <a:r>
              <a:rPr lang="en-US" sz="1400" dirty="0"/>
              <a:t>Current Effective Date – Date that is less than or equal to the current system date.’</a:t>
            </a:r>
          </a:p>
          <a:p>
            <a:pPr marL="285750" lvl="1" indent="-119063">
              <a:buFont typeface="Arial" panose="020B0604020202020204" pitchFamily="34" charset="0"/>
              <a:buChar char="•"/>
            </a:pPr>
            <a:r>
              <a:rPr lang="en-US" sz="1400" dirty="0"/>
              <a:t>Historic Effective Date – Dates that are less than the current information </a:t>
            </a:r>
          </a:p>
          <a:p>
            <a:pPr marL="285750" lvl="1" indent="-119063">
              <a:buFont typeface="Arial" panose="020B0604020202020204" pitchFamily="34" charset="0"/>
              <a:buChar char="•"/>
            </a:pPr>
            <a:r>
              <a:rPr lang="en-US" sz="1400" dirty="0"/>
              <a:t>Future Effective Date – Effective dates that are greater than the current information </a:t>
            </a:r>
          </a:p>
          <a:p>
            <a:pPr marL="285750" lvl="1" indent="-119063">
              <a:buFont typeface="Arial" panose="020B0604020202020204" pitchFamily="34" charset="0"/>
              <a:buChar char="•"/>
            </a:pPr>
            <a:r>
              <a:rPr lang="en-US" sz="1400" dirty="0"/>
              <a:t>Retro Effective Date – Date prior to the current pay period begin date </a:t>
            </a:r>
          </a:p>
          <a:p>
            <a:pPr marL="320040">
              <a:lnSpc>
                <a:spcPts val="1160"/>
              </a:lnSpc>
            </a:pPr>
            <a:endParaRPr lang="en-US" sz="1000" dirty="0">
              <a:cs typeface="Arial"/>
            </a:endParaRPr>
          </a:p>
          <a:p>
            <a:pPr marL="320040">
              <a:lnSpc>
                <a:spcPts val="1160"/>
              </a:lnSpc>
            </a:pPr>
            <a:endParaRPr lang="en-US" sz="1000" dirty="0">
              <a:cs typeface="Arial"/>
            </a:endParaRPr>
          </a:p>
          <a:p>
            <a:endParaRPr lang="en-US" dirty="0"/>
          </a:p>
        </p:txBody>
      </p:sp>
    </p:spTree>
    <p:extLst>
      <p:ext uri="{BB962C8B-B14F-4D97-AF65-F5344CB8AC3E}">
        <p14:creationId xmlns:p14="http://schemas.microsoft.com/office/powerpoint/2010/main" val="255296872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ENTER TRANSACTION INFORMATION</a:t>
            </a:r>
            <a:endParaRPr lang="en-US" dirty="0">
              <a:solidFill>
                <a:schemeClr val="accent5"/>
              </a:solidFill>
            </a:endParaRPr>
          </a:p>
        </p:txBody>
      </p:sp>
      <p:sp>
        <p:nvSpPr>
          <p:cNvPr id="12" name="object 8"/>
          <p:cNvSpPr/>
          <p:nvPr/>
        </p:nvSpPr>
        <p:spPr>
          <a:xfrm>
            <a:off x="5836838" y="4028504"/>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3"/>
          <p:cNvSpPr/>
          <p:nvPr/>
        </p:nvSpPr>
        <p:spPr>
          <a:xfrm>
            <a:off x="5684521" y="1472186"/>
            <a:ext cx="4571999" cy="3375118"/>
          </a:xfrm>
          <a:prstGeom prst="rect">
            <a:avLst/>
          </a:prstGeom>
          <a:blipFill>
            <a:blip r:embed="rId2" cstate="print"/>
            <a:srcRect/>
            <a:stretch>
              <a:fillRect b="-4848"/>
            </a:stretch>
          </a:blipFill>
          <a:ln w="12700">
            <a:solidFill>
              <a:schemeClr val="tx1"/>
            </a:solidFill>
          </a:ln>
        </p:spPr>
        <p:txBody>
          <a:bodyPr wrap="square" lIns="0" tIns="0" rIns="0" bIns="0" rtlCol="0"/>
          <a:lstStyle/>
          <a:p>
            <a:endParaRPr dirty="0">
              <a:solidFill>
                <a:prstClr val="black"/>
              </a:solidFill>
              <a:latin typeface="Calibri"/>
            </a:endParaRPr>
          </a:p>
        </p:txBody>
      </p:sp>
      <p:sp>
        <p:nvSpPr>
          <p:cNvPr id="6" name="object 6"/>
          <p:cNvSpPr/>
          <p:nvPr/>
        </p:nvSpPr>
        <p:spPr>
          <a:xfrm>
            <a:off x="8098536" y="3255264"/>
            <a:ext cx="6985" cy="495934"/>
          </a:xfrm>
          <a:custGeom>
            <a:avLst/>
            <a:gdLst/>
            <a:ahLst/>
            <a:cxnLst/>
            <a:rect l="l" t="t" r="r" b="b"/>
            <a:pathLst>
              <a:path w="6984" h="495935">
                <a:moveTo>
                  <a:pt x="0" y="0"/>
                </a:moveTo>
                <a:lnTo>
                  <a:pt x="6908" y="495820"/>
                </a:lnTo>
              </a:path>
            </a:pathLst>
          </a:custGeom>
          <a:ln w="12700">
            <a:solidFill>
              <a:schemeClr val="tx1"/>
            </a:solidFill>
          </a:ln>
        </p:spPr>
        <p:txBody>
          <a:bodyPr wrap="square" lIns="0" tIns="0" rIns="0" bIns="0" rtlCol="0"/>
          <a:lstStyle/>
          <a:p>
            <a:endParaRPr dirty="0">
              <a:solidFill>
                <a:prstClr val="black"/>
              </a:solidFill>
              <a:latin typeface="Calibri"/>
            </a:endParaRPr>
          </a:p>
        </p:txBody>
      </p:sp>
      <p:sp>
        <p:nvSpPr>
          <p:cNvPr id="7" name="object 7"/>
          <p:cNvSpPr/>
          <p:nvPr/>
        </p:nvSpPr>
        <p:spPr>
          <a:xfrm>
            <a:off x="8036684" y="3736412"/>
            <a:ext cx="137160" cy="138430"/>
          </a:xfrm>
          <a:custGeom>
            <a:avLst/>
            <a:gdLst/>
            <a:ahLst/>
            <a:cxnLst/>
            <a:rect l="l" t="t" r="r" b="b"/>
            <a:pathLst>
              <a:path w="137159" h="138429">
                <a:moveTo>
                  <a:pt x="137147" y="0"/>
                </a:moveTo>
                <a:lnTo>
                  <a:pt x="0" y="1905"/>
                </a:lnTo>
                <a:lnTo>
                  <a:pt x="70472" y="138099"/>
                </a:lnTo>
                <a:lnTo>
                  <a:pt x="137147" y="0"/>
                </a:lnTo>
                <a:close/>
              </a:path>
            </a:pathLst>
          </a:custGeom>
          <a:solidFill>
            <a:schemeClr val="tx1"/>
          </a:solidFill>
        </p:spPr>
        <p:txBody>
          <a:bodyPr wrap="square" lIns="0" tIns="0" rIns="0" bIns="0" rtlCol="0"/>
          <a:lstStyle/>
          <a:p>
            <a:endParaRPr dirty="0">
              <a:solidFill>
                <a:prstClr val="black"/>
              </a:solidFill>
              <a:latin typeface="Calibri"/>
            </a:endParaRPr>
          </a:p>
        </p:txBody>
      </p:sp>
      <p:sp>
        <p:nvSpPr>
          <p:cNvPr id="10" name="object 10"/>
          <p:cNvSpPr/>
          <p:nvPr/>
        </p:nvSpPr>
        <p:spPr>
          <a:xfrm>
            <a:off x="7527274" y="3201938"/>
            <a:ext cx="276860" cy="278765"/>
          </a:xfrm>
          <a:custGeom>
            <a:avLst/>
            <a:gdLst/>
            <a:ahLst/>
            <a:cxnLst/>
            <a:rect l="l" t="t" r="r" b="b"/>
            <a:pathLst>
              <a:path w="276860" h="278764">
                <a:moveTo>
                  <a:pt x="276478" y="0"/>
                </a:moveTo>
                <a:lnTo>
                  <a:pt x="0" y="278765"/>
                </a:lnTo>
              </a:path>
            </a:pathLst>
          </a:custGeom>
          <a:ln w="12700">
            <a:solidFill>
              <a:schemeClr val="tx1"/>
            </a:solidFill>
          </a:ln>
        </p:spPr>
        <p:txBody>
          <a:bodyPr wrap="square" lIns="0" tIns="0" rIns="0" bIns="0" rtlCol="0"/>
          <a:lstStyle/>
          <a:p>
            <a:endParaRPr dirty="0">
              <a:solidFill>
                <a:prstClr val="black"/>
              </a:solidFill>
              <a:latin typeface="Calibri"/>
            </a:endParaRPr>
          </a:p>
        </p:txBody>
      </p:sp>
      <p:sp>
        <p:nvSpPr>
          <p:cNvPr id="11" name="object 11"/>
          <p:cNvSpPr/>
          <p:nvPr/>
        </p:nvSpPr>
        <p:spPr>
          <a:xfrm>
            <a:off x="7440344" y="3422662"/>
            <a:ext cx="145415" cy="146050"/>
          </a:xfrm>
          <a:custGeom>
            <a:avLst/>
            <a:gdLst/>
            <a:ahLst/>
            <a:cxnLst/>
            <a:rect l="l" t="t" r="r" b="b"/>
            <a:pathLst>
              <a:path w="145414" h="146050">
                <a:moveTo>
                  <a:pt x="47891" y="0"/>
                </a:moveTo>
                <a:lnTo>
                  <a:pt x="0" y="145681"/>
                </a:lnTo>
                <a:lnTo>
                  <a:pt x="145275" y="96583"/>
                </a:lnTo>
                <a:lnTo>
                  <a:pt x="47891" y="0"/>
                </a:lnTo>
                <a:close/>
              </a:path>
            </a:pathLst>
          </a:custGeom>
          <a:solidFill>
            <a:schemeClr val="tx1"/>
          </a:solidFill>
        </p:spPr>
        <p:txBody>
          <a:bodyPr wrap="square" lIns="0" tIns="0" rIns="0" bIns="0" rtlCol="0"/>
          <a:lstStyle/>
          <a:p>
            <a:endParaRPr dirty="0">
              <a:solidFill>
                <a:prstClr val="black"/>
              </a:solidFill>
              <a:latin typeface="Calibri"/>
            </a:endParaRPr>
          </a:p>
        </p:txBody>
      </p:sp>
      <p:sp>
        <p:nvSpPr>
          <p:cNvPr id="13" name="object 12"/>
          <p:cNvSpPr txBox="1"/>
          <p:nvPr/>
        </p:nvSpPr>
        <p:spPr>
          <a:xfrm>
            <a:off x="7804134" y="1776916"/>
            <a:ext cx="1396427" cy="1490152"/>
          </a:xfrm>
          <a:prstGeom prst="rect">
            <a:avLst/>
          </a:prstGeom>
          <a:solidFill>
            <a:schemeClr val="accent1">
              <a:lumMod val="20000"/>
              <a:lumOff val="80000"/>
            </a:schemeClr>
          </a:solidFill>
          <a:ln>
            <a:solidFill>
              <a:schemeClr val="tx1"/>
            </a:solidFill>
          </a:ln>
        </p:spPr>
        <p:txBody>
          <a:bodyPr vert="horz" wrap="square" lIns="0" tIns="12700" rIns="0" bIns="0" rtlCol="0">
            <a:spAutoFit/>
          </a:bodyPr>
          <a:lstStyle/>
          <a:p>
            <a:pPr marL="104775" marR="202565">
              <a:lnSpc>
                <a:spcPct val="100499"/>
              </a:lnSpc>
              <a:spcBef>
                <a:spcPts val="100"/>
              </a:spcBef>
            </a:pPr>
            <a:r>
              <a:rPr sz="1600" dirty="0">
                <a:solidFill>
                  <a:prstClr val="black"/>
                </a:solidFill>
                <a:latin typeface="Arial"/>
                <a:cs typeface="Arial"/>
              </a:rPr>
              <a:t>Update </a:t>
            </a:r>
            <a:r>
              <a:rPr sz="1600" spc="10" dirty="0">
                <a:solidFill>
                  <a:prstClr val="black"/>
                </a:solidFill>
                <a:latin typeface="Arial"/>
                <a:cs typeface="Arial"/>
              </a:rPr>
              <a:t>the </a:t>
            </a:r>
            <a:r>
              <a:rPr sz="1600" b="1" dirty="0">
                <a:solidFill>
                  <a:prstClr val="black"/>
                </a:solidFill>
                <a:latin typeface="Arial"/>
                <a:cs typeface="Arial"/>
              </a:rPr>
              <a:t>Last Date  </a:t>
            </a:r>
            <a:r>
              <a:rPr sz="1600" b="1" spc="10" dirty="0">
                <a:solidFill>
                  <a:prstClr val="black"/>
                </a:solidFill>
                <a:latin typeface="Arial"/>
                <a:cs typeface="Arial"/>
              </a:rPr>
              <a:t>Worked </a:t>
            </a:r>
            <a:r>
              <a:rPr sz="1600" spc="-5" dirty="0">
                <a:solidFill>
                  <a:prstClr val="black"/>
                </a:solidFill>
                <a:latin typeface="Arial"/>
                <a:cs typeface="Arial"/>
              </a:rPr>
              <a:t>if </a:t>
            </a:r>
            <a:r>
              <a:rPr sz="1600" spc="-5" dirty="0" smtClean="0">
                <a:solidFill>
                  <a:prstClr val="black"/>
                </a:solidFill>
                <a:latin typeface="Arial"/>
                <a:cs typeface="Arial"/>
              </a:rPr>
              <a:t>needed</a:t>
            </a:r>
            <a:r>
              <a:rPr lang="en-US" sz="1600" spc="-5" dirty="0" smtClean="0">
                <a:solidFill>
                  <a:prstClr val="black"/>
                </a:solidFill>
                <a:latin typeface="Arial"/>
                <a:cs typeface="Arial"/>
              </a:rPr>
              <a:t>,</a:t>
            </a:r>
            <a:r>
              <a:rPr sz="1600" spc="-210" dirty="0" smtClean="0">
                <a:solidFill>
                  <a:prstClr val="black"/>
                </a:solidFill>
                <a:latin typeface="Arial"/>
                <a:cs typeface="Arial"/>
              </a:rPr>
              <a:t> </a:t>
            </a:r>
            <a:r>
              <a:rPr lang="en-US" sz="1600" spc="-210" dirty="0" smtClean="0">
                <a:solidFill>
                  <a:prstClr val="black"/>
                </a:solidFill>
                <a:latin typeface="Arial"/>
                <a:cs typeface="Arial"/>
              </a:rPr>
              <a:t> </a:t>
            </a:r>
            <a:r>
              <a:rPr sz="1600" spc="5" dirty="0" smtClean="0">
                <a:solidFill>
                  <a:prstClr val="black"/>
                </a:solidFill>
                <a:latin typeface="Arial"/>
                <a:cs typeface="Arial"/>
              </a:rPr>
              <a:t>and </a:t>
            </a:r>
            <a:r>
              <a:rPr sz="1600" spc="-5" dirty="0" smtClean="0">
                <a:solidFill>
                  <a:prstClr val="black"/>
                </a:solidFill>
                <a:latin typeface="Arial"/>
                <a:cs typeface="Arial"/>
              </a:rPr>
              <a:t>enter </a:t>
            </a:r>
            <a:r>
              <a:rPr sz="1600" dirty="0">
                <a:solidFill>
                  <a:prstClr val="black"/>
                </a:solidFill>
                <a:latin typeface="Arial"/>
                <a:cs typeface="Arial"/>
              </a:rPr>
              <a:t>a</a:t>
            </a:r>
            <a:r>
              <a:rPr sz="1600" spc="-70" dirty="0">
                <a:solidFill>
                  <a:prstClr val="black"/>
                </a:solidFill>
                <a:latin typeface="Arial"/>
                <a:cs typeface="Arial"/>
              </a:rPr>
              <a:t> </a:t>
            </a:r>
            <a:r>
              <a:rPr sz="1600" b="1" spc="10" dirty="0">
                <a:solidFill>
                  <a:prstClr val="black"/>
                </a:solidFill>
                <a:latin typeface="Arial"/>
                <a:cs typeface="Arial"/>
              </a:rPr>
              <a:t>Comment</a:t>
            </a:r>
            <a:r>
              <a:rPr sz="1600" spc="10" dirty="0">
                <a:solidFill>
                  <a:prstClr val="black"/>
                </a:solidFill>
                <a:latin typeface="Arial"/>
                <a:cs typeface="Arial"/>
              </a:rPr>
              <a:t>.</a:t>
            </a:r>
            <a:endParaRPr sz="1600" dirty="0">
              <a:solidFill>
                <a:prstClr val="black"/>
              </a:solidFill>
              <a:latin typeface="Arial"/>
              <a:cs typeface="Arial"/>
            </a:endParaRPr>
          </a:p>
        </p:txBody>
      </p:sp>
      <p:sp>
        <p:nvSpPr>
          <p:cNvPr id="14" name="object 4"/>
          <p:cNvSpPr txBox="1"/>
          <p:nvPr/>
        </p:nvSpPr>
        <p:spPr>
          <a:xfrm>
            <a:off x="1359775" y="1116342"/>
            <a:ext cx="3441065" cy="4540987"/>
          </a:xfrm>
          <a:prstGeom prst="rect">
            <a:avLst/>
          </a:prstGeom>
        </p:spPr>
        <p:txBody>
          <a:bodyPr vert="horz" wrap="square" lIns="0" tIns="80010" rIns="0" bIns="0" rtlCol="0">
            <a:spAutoFit/>
          </a:bodyPr>
          <a:lstStyle/>
          <a:p>
            <a:pPr marL="166688" marR="92075" indent="-166688">
              <a:lnSpc>
                <a:spcPct val="79800"/>
              </a:lnSpc>
              <a:spcBef>
                <a:spcPts val="630"/>
              </a:spcBef>
              <a:buFont typeface="Arial" panose="020B0604020202020204" pitchFamily="34" charset="0"/>
              <a:buChar char="•"/>
              <a:tabLst>
                <a:tab pos="166688" algn="l"/>
              </a:tabLst>
            </a:pPr>
            <a:r>
              <a:rPr spc="5" dirty="0">
                <a:latin typeface="Arial"/>
                <a:cs typeface="Arial"/>
              </a:rPr>
              <a:t>The </a:t>
            </a:r>
            <a:r>
              <a:rPr b="1" spc="-5" dirty="0">
                <a:latin typeface="Arial"/>
                <a:cs typeface="Arial"/>
              </a:rPr>
              <a:t>Last </a:t>
            </a:r>
            <a:r>
              <a:rPr b="1" spc="-10" dirty="0">
                <a:latin typeface="Arial"/>
                <a:cs typeface="Arial"/>
              </a:rPr>
              <a:t>Date </a:t>
            </a:r>
            <a:r>
              <a:rPr b="1" spc="-15" dirty="0">
                <a:latin typeface="Arial"/>
                <a:cs typeface="Arial"/>
              </a:rPr>
              <a:t>Worked  </a:t>
            </a:r>
            <a:r>
              <a:rPr dirty="0">
                <a:latin typeface="Arial"/>
                <a:cs typeface="Arial"/>
              </a:rPr>
              <a:t>automatically </a:t>
            </a:r>
            <a:r>
              <a:rPr spc="-5" dirty="0" smtClean="0">
                <a:latin typeface="Arial"/>
                <a:cs typeface="Arial"/>
              </a:rPr>
              <a:t>populates </a:t>
            </a:r>
            <a:r>
              <a:rPr spc="-10" dirty="0">
                <a:latin typeface="Arial"/>
                <a:cs typeface="Arial"/>
              </a:rPr>
              <a:t>with </a:t>
            </a:r>
            <a:r>
              <a:rPr spc="-5" dirty="0">
                <a:latin typeface="Arial"/>
                <a:cs typeface="Arial"/>
              </a:rPr>
              <a:t>a date that </a:t>
            </a:r>
            <a:r>
              <a:rPr spc="5" dirty="0">
                <a:latin typeface="Arial"/>
                <a:cs typeface="Arial"/>
              </a:rPr>
              <a:t>is </a:t>
            </a:r>
            <a:r>
              <a:rPr spc="-5" dirty="0" smtClean="0">
                <a:latin typeface="Arial"/>
                <a:cs typeface="Arial"/>
              </a:rPr>
              <a:t>one </a:t>
            </a:r>
            <a:r>
              <a:rPr spc="-5" dirty="0">
                <a:latin typeface="Arial"/>
                <a:cs typeface="Arial"/>
              </a:rPr>
              <a:t>day prior to the </a:t>
            </a:r>
            <a:r>
              <a:rPr b="1" spc="-10" dirty="0" smtClean="0">
                <a:latin typeface="Arial"/>
                <a:cs typeface="Arial"/>
              </a:rPr>
              <a:t>Effective </a:t>
            </a:r>
            <a:r>
              <a:rPr b="1" spc="-10" dirty="0">
                <a:latin typeface="Arial"/>
                <a:cs typeface="Arial"/>
              </a:rPr>
              <a:t>Date</a:t>
            </a:r>
            <a:r>
              <a:rPr spc="-10" dirty="0" smtClean="0">
                <a:latin typeface="Arial"/>
                <a:cs typeface="Arial"/>
              </a:rPr>
              <a:t>.</a:t>
            </a:r>
            <a:endParaRPr lang="en-US" spc="-10" dirty="0" smtClean="0">
              <a:latin typeface="Arial"/>
              <a:cs typeface="Arial"/>
            </a:endParaRPr>
          </a:p>
          <a:p>
            <a:pPr marL="166688" marR="92075" indent="-166688">
              <a:lnSpc>
                <a:spcPct val="79800"/>
              </a:lnSpc>
              <a:spcBef>
                <a:spcPts val="630"/>
              </a:spcBef>
              <a:buFont typeface="Arial" panose="020B0604020202020204" pitchFamily="34" charset="0"/>
              <a:buChar char="•"/>
              <a:tabLst>
                <a:tab pos="166688" algn="l"/>
              </a:tabLst>
            </a:pPr>
            <a:endParaRPr sz="800" dirty="0">
              <a:latin typeface="Arial"/>
              <a:cs typeface="Arial"/>
            </a:endParaRPr>
          </a:p>
          <a:p>
            <a:pPr marL="166688" marR="55880" lvl="1" indent="-166688">
              <a:lnSpc>
                <a:spcPct val="79800"/>
              </a:lnSpc>
              <a:spcBef>
                <a:spcPts val="525"/>
              </a:spcBef>
              <a:buFont typeface="Arial" panose="020B0604020202020204" pitchFamily="34" charset="0"/>
              <a:buChar char="•"/>
              <a:tabLst>
                <a:tab pos="166688" algn="l"/>
              </a:tabLst>
            </a:pPr>
            <a:r>
              <a:rPr spc="-10" dirty="0">
                <a:latin typeface="Arial"/>
                <a:cs typeface="Arial"/>
              </a:rPr>
              <a:t>If </a:t>
            </a:r>
            <a:r>
              <a:rPr spc="5" dirty="0">
                <a:latin typeface="Arial"/>
                <a:cs typeface="Arial"/>
              </a:rPr>
              <a:t>the </a:t>
            </a:r>
            <a:r>
              <a:rPr b="1" spc="5" dirty="0">
                <a:latin typeface="Arial"/>
                <a:cs typeface="Arial"/>
              </a:rPr>
              <a:t>Effective </a:t>
            </a:r>
            <a:r>
              <a:rPr b="1" dirty="0">
                <a:latin typeface="Arial"/>
                <a:cs typeface="Arial"/>
              </a:rPr>
              <a:t>Date </a:t>
            </a:r>
            <a:r>
              <a:rPr spc="15" dirty="0" smtClean="0">
                <a:latin typeface="Arial"/>
                <a:cs typeface="Arial"/>
              </a:rPr>
              <a:t>is </a:t>
            </a:r>
            <a:r>
              <a:rPr spc="5" dirty="0">
                <a:latin typeface="Arial"/>
                <a:cs typeface="Arial"/>
              </a:rPr>
              <a:t>a </a:t>
            </a:r>
            <a:r>
              <a:rPr spc="-20" dirty="0">
                <a:latin typeface="Arial"/>
                <a:cs typeface="Arial"/>
              </a:rPr>
              <a:t>Monday, </a:t>
            </a:r>
            <a:r>
              <a:rPr spc="5" dirty="0">
                <a:latin typeface="Arial"/>
                <a:cs typeface="Arial"/>
              </a:rPr>
              <a:t>the </a:t>
            </a:r>
            <a:r>
              <a:rPr b="1" dirty="0" smtClean="0">
                <a:latin typeface="Arial"/>
                <a:cs typeface="Arial"/>
              </a:rPr>
              <a:t>Last </a:t>
            </a:r>
            <a:r>
              <a:rPr b="1" dirty="0">
                <a:latin typeface="Arial"/>
                <a:cs typeface="Arial"/>
              </a:rPr>
              <a:t>Date Worked </a:t>
            </a:r>
            <a:r>
              <a:rPr dirty="0" smtClean="0">
                <a:latin typeface="Arial"/>
                <a:cs typeface="Arial"/>
              </a:rPr>
              <a:t>defaults </a:t>
            </a:r>
            <a:r>
              <a:rPr spc="10" dirty="0">
                <a:latin typeface="Arial"/>
                <a:cs typeface="Arial"/>
              </a:rPr>
              <a:t>to the previous</a:t>
            </a:r>
            <a:r>
              <a:rPr spc="-285" dirty="0">
                <a:latin typeface="Arial"/>
                <a:cs typeface="Arial"/>
              </a:rPr>
              <a:t> </a:t>
            </a:r>
            <a:r>
              <a:rPr spc="-5" dirty="0" smtClean="0">
                <a:latin typeface="Arial"/>
                <a:cs typeface="Arial"/>
              </a:rPr>
              <a:t>workday </a:t>
            </a:r>
            <a:r>
              <a:rPr spc="5" dirty="0">
                <a:latin typeface="Arial"/>
                <a:cs typeface="Arial"/>
              </a:rPr>
              <a:t>(Friday</a:t>
            </a:r>
            <a:r>
              <a:rPr spc="5" dirty="0" smtClean="0">
                <a:latin typeface="Arial"/>
                <a:cs typeface="Arial"/>
              </a:rPr>
              <a:t>).</a:t>
            </a:r>
            <a:endParaRPr lang="en-US" spc="5" dirty="0" smtClean="0">
              <a:latin typeface="Arial"/>
              <a:cs typeface="Arial"/>
            </a:endParaRPr>
          </a:p>
          <a:p>
            <a:pPr marL="166688" marR="55880" lvl="1" indent="-166688">
              <a:lnSpc>
                <a:spcPct val="79800"/>
              </a:lnSpc>
              <a:spcBef>
                <a:spcPts val="525"/>
              </a:spcBef>
              <a:buFont typeface="Arial" panose="020B0604020202020204" pitchFamily="34" charset="0"/>
              <a:buChar char="•"/>
              <a:tabLst>
                <a:tab pos="166688" algn="l"/>
              </a:tabLst>
            </a:pPr>
            <a:endParaRPr sz="800" dirty="0">
              <a:latin typeface="Arial"/>
              <a:cs typeface="Arial"/>
            </a:endParaRPr>
          </a:p>
          <a:p>
            <a:pPr marL="166688" marR="82550" lvl="1" indent="-166688">
              <a:lnSpc>
                <a:spcPct val="80100"/>
              </a:lnSpc>
              <a:spcBef>
                <a:spcPts val="495"/>
              </a:spcBef>
              <a:buFont typeface="Arial" panose="020B0604020202020204" pitchFamily="34" charset="0"/>
              <a:buChar char="•"/>
              <a:tabLst>
                <a:tab pos="166688" algn="l"/>
              </a:tabLst>
            </a:pPr>
            <a:r>
              <a:rPr spc="15" dirty="0">
                <a:latin typeface="Arial"/>
                <a:cs typeface="Arial"/>
              </a:rPr>
              <a:t>The </a:t>
            </a:r>
            <a:r>
              <a:rPr b="1" dirty="0">
                <a:latin typeface="Arial"/>
                <a:cs typeface="Arial"/>
              </a:rPr>
              <a:t>Last Date</a:t>
            </a:r>
            <a:r>
              <a:rPr b="1" spc="-195" dirty="0">
                <a:latin typeface="Arial"/>
                <a:cs typeface="Arial"/>
              </a:rPr>
              <a:t> </a:t>
            </a:r>
            <a:r>
              <a:rPr b="1" spc="-5" dirty="0">
                <a:latin typeface="Arial"/>
                <a:cs typeface="Arial"/>
              </a:rPr>
              <a:t>Worked </a:t>
            </a:r>
            <a:r>
              <a:rPr dirty="0" smtClean="0">
                <a:latin typeface="Arial"/>
                <a:cs typeface="Arial"/>
              </a:rPr>
              <a:t>field </a:t>
            </a:r>
            <a:r>
              <a:rPr spc="5" dirty="0">
                <a:latin typeface="Arial"/>
                <a:cs typeface="Arial"/>
              </a:rPr>
              <a:t>can </a:t>
            </a:r>
            <a:r>
              <a:rPr dirty="0">
                <a:latin typeface="Arial"/>
                <a:cs typeface="Arial"/>
              </a:rPr>
              <a:t>be changed, </a:t>
            </a:r>
            <a:r>
              <a:rPr spc="10" dirty="0">
                <a:latin typeface="Arial"/>
                <a:cs typeface="Arial"/>
              </a:rPr>
              <a:t>if </a:t>
            </a:r>
            <a:r>
              <a:rPr dirty="0" smtClean="0">
                <a:latin typeface="Arial"/>
                <a:cs typeface="Arial"/>
              </a:rPr>
              <a:t>needed</a:t>
            </a:r>
            <a:r>
              <a:rPr dirty="0">
                <a:latin typeface="Arial"/>
                <a:cs typeface="Arial"/>
              </a:rPr>
              <a:t>; </a:t>
            </a:r>
            <a:r>
              <a:rPr spc="-15" dirty="0">
                <a:latin typeface="Arial"/>
                <a:cs typeface="Arial"/>
              </a:rPr>
              <a:t>however, </a:t>
            </a:r>
            <a:r>
              <a:rPr spc="5" dirty="0">
                <a:latin typeface="Arial"/>
                <a:cs typeface="Arial"/>
              </a:rPr>
              <a:t>the </a:t>
            </a:r>
            <a:r>
              <a:rPr b="1" dirty="0" smtClean="0">
                <a:latin typeface="Arial"/>
                <a:cs typeface="Arial"/>
              </a:rPr>
              <a:t>Last </a:t>
            </a:r>
            <a:r>
              <a:rPr b="1" dirty="0">
                <a:latin typeface="Arial"/>
                <a:cs typeface="Arial"/>
              </a:rPr>
              <a:t>Date </a:t>
            </a:r>
            <a:r>
              <a:rPr b="1" spc="-5" dirty="0">
                <a:latin typeface="Arial"/>
                <a:cs typeface="Arial"/>
              </a:rPr>
              <a:t>Worked </a:t>
            </a:r>
            <a:r>
              <a:rPr spc="5" dirty="0" smtClean="0">
                <a:latin typeface="Arial"/>
                <a:cs typeface="Arial"/>
              </a:rPr>
              <a:t>must </a:t>
            </a:r>
            <a:r>
              <a:rPr spc="5" dirty="0">
                <a:latin typeface="Arial"/>
                <a:cs typeface="Arial"/>
              </a:rPr>
              <a:t>be </a:t>
            </a:r>
            <a:r>
              <a:rPr spc="10" dirty="0">
                <a:latin typeface="Arial"/>
                <a:cs typeface="Arial"/>
              </a:rPr>
              <a:t>prior to the </a:t>
            </a:r>
            <a:r>
              <a:rPr b="1" spc="5" dirty="0" smtClean="0">
                <a:latin typeface="Arial"/>
                <a:cs typeface="Arial"/>
              </a:rPr>
              <a:t>Effective</a:t>
            </a:r>
            <a:r>
              <a:rPr b="1" spc="-100" dirty="0" smtClean="0">
                <a:latin typeface="Arial"/>
                <a:cs typeface="Arial"/>
              </a:rPr>
              <a:t> </a:t>
            </a:r>
            <a:r>
              <a:rPr b="1" dirty="0">
                <a:latin typeface="Arial"/>
                <a:cs typeface="Arial"/>
              </a:rPr>
              <a:t>Date</a:t>
            </a:r>
            <a:r>
              <a:rPr dirty="0" smtClean="0">
                <a:latin typeface="Arial"/>
                <a:cs typeface="Arial"/>
              </a:rPr>
              <a:t>.</a:t>
            </a:r>
            <a:endParaRPr lang="en-US" dirty="0" smtClean="0">
              <a:latin typeface="Arial"/>
              <a:cs typeface="Arial"/>
            </a:endParaRPr>
          </a:p>
          <a:p>
            <a:pPr marL="166688" marR="82550" lvl="1" indent="-166688">
              <a:lnSpc>
                <a:spcPct val="80100"/>
              </a:lnSpc>
              <a:spcBef>
                <a:spcPts val="495"/>
              </a:spcBef>
              <a:buFont typeface="Arial" panose="020B0604020202020204" pitchFamily="34" charset="0"/>
              <a:buChar char="•"/>
              <a:tabLst>
                <a:tab pos="166688" algn="l"/>
              </a:tabLst>
            </a:pPr>
            <a:endParaRPr lang="en-US" sz="800" dirty="0" smtClean="0">
              <a:latin typeface="Arial"/>
              <a:cs typeface="Arial"/>
            </a:endParaRPr>
          </a:p>
          <a:p>
            <a:pPr marL="166688" marR="82550" lvl="1" indent="-166688">
              <a:lnSpc>
                <a:spcPct val="80100"/>
              </a:lnSpc>
              <a:spcBef>
                <a:spcPts val="495"/>
              </a:spcBef>
              <a:buFont typeface="Arial" panose="020B0604020202020204" pitchFamily="34" charset="0"/>
              <a:buChar char="•"/>
              <a:tabLst>
                <a:tab pos="166688" algn="l"/>
              </a:tabLst>
            </a:pPr>
            <a:r>
              <a:rPr lang="en-US" b="1" dirty="0" smtClean="0">
                <a:latin typeface="Arial"/>
                <a:cs typeface="Arial"/>
              </a:rPr>
              <a:t>IF the Last Date </a:t>
            </a:r>
            <a:r>
              <a:rPr lang="en-US" b="1" dirty="0">
                <a:latin typeface="Arial"/>
                <a:cs typeface="Arial"/>
              </a:rPr>
              <a:t>W</a:t>
            </a:r>
            <a:r>
              <a:rPr lang="en-US" b="1" dirty="0" smtClean="0">
                <a:latin typeface="Arial"/>
                <a:cs typeface="Arial"/>
              </a:rPr>
              <a:t>orked </a:t>
            </a:r>
            <a:r>
              <a:rPr lang="en-US" dirty="0" smtClean="0">
                <a:latin typeface="Arial"/>
                <a:cs typeface="Arial"/>
              </a:rPr>
              <a:t>was not the day prior, you </a:t>
            </a:r>
            <a:r>
              <a:rPr lang="en-US" b="1" dirty="0" smtClean="0">
                <a:latin typeface="Arial"/>
                <a:cs typeface="Arial"/>
              </a:rPr>
              <a:t>MUST </a:t>
            </a:r>
            <a:r>
              <a:rPr lang="en-US" dirty="0" smtClean="0">
                <a:latin typeface="Arial"/>
                <a:cs typeface="Arial"/>
              </a:rPr>
              <a:t>change the date to what the last day was.</a:t>
            </a:r>
            <a:endParaRPr dirty="0">
              <a:latin typeface="Arial"/>
              <a:cs typeface="Arial"/>
            </a:endParaRPr>
          </a:p>
        </p:txBody>
      </p:sp>
    </p:spTree>
    <p:extLst>
      <p:ext uri="{BB962C8B-B14F-4D97-AF65-F5344CB8AC3E}">
        <p14:creationId xmlns:p14="http://schemas.microsoft.com/office/powerpoint/2010/main" val="279899816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7973" y="233297"/>
            <a:ext cx="11580827" cy="685800"/>
          </a:xfrm>
        </p:spPr>
        <p:txBody>
          <a:bodyPr/>
          <a:lstStyle/>
          <a:p>
            <a:r>
              <a:rPr lang="en-US" sz="3000" dirty="0" smtClean="0">
                <a:solidFill>
                  <a:schemeClr val="accent5"/>
                </a:solidFill>
              </a:rPr>
              <a:t>VOLUNTARY TERMINATION TEMPLATE SUPPORTING DOCS</a:t>
            </a:r>
            <a:endParaRPr lang="en-US" sz="3000" dirty="0">
              <a:solidFill>
                <a:schemeClr val="accent5"/>
              </a:solidFill>
            </a:endParaRPr>
          </a:p>
        </p:txBody>
      </p:sp>
      <p:pic>
        <p:nvPicPr>
          <p:cNvPr id="5" name="Picture 4"/>
          <p:cNvPicPr>
            <a:picLocks noChangeAspect="1"/>
          </p:cNvPicPr>
          <p:nvPr/>
        </p:nvPicPr>
        <p:blipFill>
          <a:blip r:embed="rId2"/>
          <a:stretch>
            <a:fillRect/>
          </a:stretch>
        </p:blipFill>
        <p:spPr>
          <a:xfrm>
            <a:off x="2669211" y="1462278"/>
            <a:ext cx="6830415" cy="5060833"/>
          </a:xfrm>
          <a:prstGeom prst="rect">
            <a:avLst/>
          </a:prstGeom>
          <a:ln w="12700">
            <a:solidFill>
              <a:schemeClr val="tx1"/>
            </a:solidFill>
          </a:ln>
        </p:spPr>
      </p:pic>
      <p:sp>
        <p:nvSpPr>
          <p:cNvPr id="19" name="Rectangle 18"/>
          <p:cNvSpPr/>
          <p:nvPr/>
        </p:nvSpPr>
        <p:spPr>
          <a:xfrm>
            <a:off x="407974" y="838367"/>
            <a:ext cx="10123714" cy="397738"/>
          </a:xfrm>
          <a:prstGeom prst="rect">
            <a:avLst/>
          </a:prstGeom>
          <a:noFill/>
        </p:spPr>
        <p:txBody>
          <a:bodyPr wrap="square">
            <a:spAutoFit/>
          </a:bodyPr>
          <a:lstStyle/>
          <a:p>
            <a:pPr marL="166688" indent="-166688">
              <a:lnSpc>
                <a:spcPct val="107000"/>
              </a:lnSpc>
              <a:spcAft>
                <a:spcPts val="800"/>
              </a:spcAft>
              <a:buFont typeface="Arial" panose="020B0604020202020204" pitchFamily="34" charset="0"/>
              <a:buChar char="•"/>
            </a:pPr>
            <a:r>
              <a:rPr lang="en-US" sz="2000" dirty="0" smtClean="0"/>
              <a:t>Use the Supporting documents link to attach supporting documents </a:t>
            </a:r>
          </a:p>
        </p:txBody>
      </p:sp>
      <p:sp>
        <p:nvSpPr>
          <p:cNvPr id="6" name="TextBox 5"/>
          <p:cNvSpPr txBox="1"/>
          <p:nvPr/>
        </p:nvSpPr>
        <p:spPr>
          <a:xfrm>
            <a:off x="6292730" y="4909275"/>
            <a:ext cx="1151164" cy="179614"/>
          </a:xfrm>
          <a:prstGeom prst="rect">
            <a:avLst/>
          </a:prstGeom>
          <a:noFill/>
          <a:ln w="285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52436872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7973" y="237744"/>
            <a:ext cx="11498891" cy="685800"/>
          </a:xfrm>
        </p:spPr>
        <p:txBody>
          <a:bodyPr/>
          <a:lstStyle/>
          <a:p>
            <a:r>
              <a:rPr lang="en-US" sz="3000" dirty="0" smtClean="0">
                <a:solidFill>
                  <a:schemeClr val="accent5"/>
                </a:solidFill>
              </a:rPr>
              <a:t>VOLUNTARY TERMINATION TEMPLATE SUPPORTING DOCS</a:t>
            </a:r>
            <a:endParaRPr lang="en-US" sz="3000" dirty="0">
              <a:solidFill>
                <a:schemeClr val="accent5"/>
              </a:solidFill>
            </a:endParaRPr>
          </a:p>
        </p:txBody>
      </p:sp>
      <p:sp>
        <p:nvSpPr>
          <p:cNvPr id="22" name="Rectangle 21"/>
          <p:cNvSpPr/>
          <p:nvPr/>
        </p:nvSpPr>
        <p:spPr>
          <a:xfrm>
            <a:off x="6353775" y="849019"/>
            <a:ext cx="3338865" cy="5109412"/>
          </a:xfrm>
          <a:prstGeom prst="rect">
            <a:avLst/>
          </a:prstGeom>
          <a:solidFill>
            <a:schemeClr val="accent1">
              <a:lumMod val="20000"/>
              <a:lumOff val="80000"/>
            </a:schemeClr>
          </a:solidFill>
          <a:ln w="12700">
            <a:solidFill>
              <a:schemeClr val="tx1"/>
            </a:solidFill>
          </a:ln>
        </p:spPr>
        <p:txBody>
          <a:bodyPr wrap="square">
            <a:spAutoFit/>
          </a:bodyPr>
          <a:lstStyle/>
          <a:p>
            <a:pPr marL="166688" indent="-166688">
              <a:lnSpc>
                <a:spcPct val="107000"/>
              </a:lnSpc>
              <a:spcAft>
                <a:spcPts val="800"/>
              </a:spcAft>
              <a:buFont typeface="Arial" panose="020B0604020202020204" pitchFamily="34" charset="0"/>
              <a:buChar char="•"/>
            </a:pPr>
            <a:r>
              <a:rPr lang="en-US" sz="1600" dirty="0" smtClean="0"/>
              <a:t>The supporting documents window will appear</a:t>
            </a:r>
          </a:p>
          <a:p>
            <a:pPr marL="166688" indent="-166688">
              <a:lnSpc>
                <a:spcPct val="107000"/>
              </a:lnSpc>
              <a:spcAft>
                <a:spcPts val="800"/>
              </a:spcAft>
              <a:buFont typeface="Arial" panose="020B0604020202020204" pitchFamily="34" charset="0"/>
              <a:buChar char="•"/>
            </a:pPr>
            <a:r>
              <a:rPr lang="en-US" sz="1600" dirty="0" smtClean="0"/>
              <a:t>Click the Upload button</a:t>
            </a:r>
          </a:p>
          <a:p>
            <a:pPr marL="166688" indent="-166688">
              <a:lnSpc>
                <a:spcPct val="107000"/>
              </a:lnSpc>
              <a:spcAft>
                <a:spcPts val="800"/>
              </a:spcAft>
              <a:buFont typeface="Arial" panose="020B0604020202020204" pitchFamily="34" charset="0"/>
              <a:buChar char="•"/>
            </a:pPr>
            <a:r>
              <a:rPr lang="en-US" sz="1600" dirty="0" smtClean="0"/>
              <a:t>The File Attachment window will appear </a:t>
            </a:r>
          </a:p>
          <a:p>
            <a:pPr marL="166688" indent="-166688">
              <a:lnSpc>
                <a:spcPct val="107000"/>
              </a:lnSpc>
              <a:spcAft>
                <a:spcPts val="800"/>
              </a:spcAft>
              <a:buFont typeface="Arial" panose="020B0604020202020204" pitchFamily="34" charset="0"/>
              <a:buChar char="•"/>
            </a:pPr>
            <a:r>
              <a:rPr lang="en-US" sz="1600" dirty="0" smtClean="0"/>
              <a:t>Click the Choose File button</a:t>
            </a:r>
          </a:p>
          <a:p>
            <a:pPr marL="166688" indent="-166688">
              <a:lnSpc>
                <a:spcPct val="107000"/>
              </a:lnSpc>
              <a:spcAft>
                <a:spcPts val="800"/>
              </a:spcAft>
              <a:buFont typeface="Arial" panose="020B0604020202020204" pitchFamily="34" charset="0"/>
              <a:buChar char="•"/>
            </a:pPr>
            <a:r>
              <a:rPr lang="en-US" sz="1600" dirty="0" smtClean="0"/>
              <a:t>Your document window will open. Select the document, and click OK</a:t>
            </a:r>
          </a:p>
          <a:p>
            <a:pPr marL="166688" indent="-166688">
              <a:lnSpc>
                <a:spcPct val="107000"/>
              </a:lnSpc>
              <a:spcAft>
                <a:spcPts val="800"/>
              </a:spcAft>
              <a:buFont typeface="Arial" panose="020B0604020202020204" pitchFamily="34" charset="0"/>
              <a:buChar char="•"/>
            </a:pPr>
            <a:r>
              <a:rPr lang="en-US" sz="1600" dirty="0" smtClean="0"/>
              <a:t>The File Attachment window will appear again with the chosen file</a:t>
            </a:r>
          </a:p>
          <a:p>
            <a:pPr marL="166688" indent="-166688">
              <a:lnSpc>
                <a:spcPct val="107000"/>
              </a:lnSpc>
              <a:spcAft>
                <a:spcPts val="800"/>
              </a:spcAft>
              <a:buFont typeface="Arial" panose="020B0604020202020204" pitchFamily="34" charset="0"/>
              <a:buChar char="•"/>
            </a:pPr>
            <a:r>
              <a:rPr lang="en-US" sz="1600" dirty="0" smtClean="0"/>
              <a:t>Click the Upload button</a:t>
            </a:r>
          </a:p>
          <a:p>
            <a:pPr marL="166688" indent="-166688">
              <a:lnSpc>
                <a:spcPct val="107000"/>
              </a:lnSpc>
              <a:spcAft>
                <a:spcPts val="800"/>
              </a:spcAft>
              <a:buFont typeface="Arial" panose="020B0604020202020204" pitchFamily="34" charset="0"/>
              <a:buChar char="•"/>
            </a:pPr>
            <a:r>
              <a:rPr lang="en-US" sz="1600" dirty="0" smtClean="0"/>
              <a:t>The supporting documents window will appear again with the file attachment</a:t>
            </a:r>
          </a:p>
          <a:p>
            <a:pPr marL="166688" indent="-166688">
              <a:lnSpc>
                <a:spcPct val="107000"/>
              </a:lnSpc>
              <a:spcAft>
                <a:spcPts val="800"/>
              </a:spcAft>
              <a:buFont typeface="Arial" panose="020B0604020202020204" pitchFamily="34" charset="0"/>
              <a:buChar char="•"/>
            </a:pPr>
            <a:r>
              <a:rPr lang="en-US" sz="1600" dirty="0" smtClean="0"/>
              <a:t>Click OK</a:t>
            </a:r>
            <a:endParaRPr lang="en-US" dirty="0" smtClean="0"/>
          </a:p>
        </p:txBody>
      </p:sp>
      <p:pic>
        <p:nvPicPr>
          <p:cNvPr id="12" name="Picture 11"/>
          <p:cNvPicPr>
            <a:picLocks noChangeAspect="1"/>
          </p:cNvPicPr>
          <p:nvPr/>
        </p:nvPicPr>
        <p:blipFill>
          <a:blip r:embed="rId2"/>
          <a:stretch>
            <a:fillRect/>
          </a:stretch>
        </p:blipFill>
        <p:spPr>
          <a:xfrm>
            <a:off x="407973" y="849019"/>
            <a:ext cx="4860100" cy="1578797"/>
          </a:xfrm>
          <a:prstGeom prst="rect">
            <a:avLst/>
          </a:prstGeom>
        </p:spPr>
      </p:pic>
      <p:pic>
        <p:nvPicPr>
          <p:cNvPr id="13" name="Picture 12"/>
          <p:cNvPicPr>
            <a:picLocks noChangeAspect="1"/>
          </p:cNvPicPr>
          <p:nvPr/>
        </p:nvPicPr>
        <p:blipFill>
          <a:blip r:embed="rId3"/>
          <a:stretch>
            <a:fillRect/>
          </a:stretch>
        </p:blipFill>
        <p:spPr>
          <a:xfrm>
            <a:off x="334495" y="2611848"/>
            <a:ext cx="1805287" cy="1224455"/>
          </a:xfrm>
          <a:prstGeom prst="rect">
            <a:avLst/>
          </a:prstGeom>
        </p:spPr>
      </p:pic>
      <p:pic>
        <p:nvPicPr>
          <p:cNvPr id="14" name="Picture 13"/>
          <p:cNvPicPr>
            <a:picLocks noChangeAspect="1"/>
          </p:cNvPicPr>
          <p:nvPr/>
        </p:nvPicPr>
        <p:blipFill>
          <a:blip r:embed="rId4"/>
          <a:stretch>
            <a:fillRect/>
          </a:stretch>
        </p:blipFill>
        <p:spPr>
          <a:xfrm>
            <a:off x="334494" y="3921524"/>
            <a:ext cx="1805287" cy="1217398"/>
          </a:xfrm>
          <a:prstGeom prst="rect">
            <a:avLst/>
          </a:prstGeom>
        </p:spPr>
      </p:pic>
      <p:pic>
        <p:nvPicPr>
          <p:cNvPr id="15" name="Picture 14"/>
          <p:cNvPicPr>
            <a:picLocks noChangeAspect="1"/>
          </p:cNvPicPr>
          <p:nvPr/>
        </p:nvPicPr>
        <p:blipFill>
          <a:blip r:embed="rId5"/>
          <a:stretch>
            <a:fillRect/>
          </a:stretch>
        </p:blipFill>
        <p:spPr>
          <a:xfrm>
            <a:off x="334494" y="5306785"/>
            <a:ext cx="5318351" cy="1381456"/>
          </a:xfrm>
          <a:prstGeom prst="rect">
            <a:avLst/>
          </a:prstGeom>
        </p:spPr>
      </p:pic>
      <p:sp>
        <p:nvSpPr>
          <p:cNvPr id="3" name="TextBox 2"/>
          <p:cNvSpPr txBox="1"/>
          <p:nvPr/>
        </p:nvSpPr>
        <p:spPr>
          <a:xfrm>
            <a:off x="2290829" y="1361768"/>
            <a:ext cx="661307" cy="369332"/>
          </a:xfrm>
          <a:prstGeom prst="rect">
            <a:avLst/>
          </a:prstGeom>
          <a:noFill/>
          <a:ln w="28575">
            <a:solidFill>
              <a:srgbClr val="FF0000"/>
            </a:solidFill>
          </a:ln>
        </p:spPr>
        <p:txBody>
          <a:bodyPr wrap="square" rtlCol="0">
            <a:spAutoFit/>
          </a:bodyPr>
          <a:lstStyle/>
          <a:p>
            <a:endParaRPr lang="en-US" dirty="0"/>
          </a:p>
        </p:txBody>
      </p:sp>
      <p:sp>
        <p:nvSpPr>
          <p:cNvPr id="9" name="TextBox 8"/>
          <p:cNvSpPr txBox="1"/>
          <p:nvPr/>
        </p:nvSpPr>
        <p:spPr>
          <a:xfrm>
            <a:off x="334493" y="3046946"/>
            <a:ext cx="637057" cy="212272"/>
          </a:xfrm>
          <a:prstGeom prst="rect">
            <a:avLst/>
          </a:prstGeom>
          <a:noFill/>
          <a:ln w="28575">
            <a:solidFill>
              <a:srgbClr val="FF0000"/>
            </a:solidFill>
          </a:ln>
        </p:spPr>
        <p:txBody>
          <a:bodyPr wrap="square" rtlCol="0">
            <a:spAutoFit/>
          </a:bodyPr>
          <a:lstStyle/>
          <a:p>
            <a:endParaRPr lang="en-US" dirty="0"/>
          </a:p>
        </p:txBody>
      </p:sp>
      <p:sp>
        <p:nvSpPr>
          <p:cNvPr id="17" name="TextBox 16"/>
          <p:cNvSpPr txBox="1"/>
          <p:nvPr/>
        </p:nvSpPr>
        <p:spPr>
          <a:xfrm>
            <a:off x="334492" y="4642317"/>
            <a:ext cx="424787" cy="179615"/>
          </a:xfrm>
          <a:prstGeom prst="rect">
            <a:avLst/>
          </a:prstGeom>
          <a:noFill/>
          <a:ln w="28575">
            <a:solidFill>
              <a:srgbClr val="FF0000"/>
            </a:solidFill>
          </a:ln>
        </p:spPr>
        <p:txBody>
          <a:bodyPr wrap="square" rtlCol="0">
            <a:spAutoFit/>
          </a:bodyPr>
          <a:lstStyle/>
          <a:p>
            <a:endParaRPr lang="en-US" dirty="0"/>
          </a:p>
        </p:txBody>
      </p:sp>
      <p:sp>
        <p:nvSpPr>
          <p:cNvPr id="21" name="TextBox 20"/>
          <p:cNvSpPr txBox="1"/>
          <p:nvPr/>
        </p:nvSpPr>
        <p:spPr>
          <a:xfrm>
            <a:off x="275500" y="6384471"/>
            <a:ext cx="735029" cy="369332"/>
          </a:xfrm>
          <a:prstGeom prst="rect">
            <a:avLst/>
          </a:prstGeom>
          <a:noFill/>
          <a:ln w="285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787250041"/>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a:noFill/>
        </p:spPr>
        <p:txBody>
          <a:bodyPr/>
          <a:lstStyle/>
          <a:p>
            <a:r>
              <a:rPr lang="en-US" dirty="0" smtClean="0">
                <a:solidFill>
                  <a:schemeClr val="accent5"/>
                </a:solidFill>
              </a:rPr>
              <a:t>DELETING SUPPORTING DOCUMENTS</a:t>
            </a:r>
            <a:endParaRPr lang="en-US" dirty="0">
              <a:solidFill>
                <a:schemeClr val="accent5"/>
              </a:solidFill>
            </a:endParaRPr>
          </a:p>
        </p:txBody>
      </p:sp>
      <p:pic>
        <p:nvPicPr>
          <p:cNvPr id="5" name="Picture 4"/>
          <p:cNvPicPr>
            <a:picLocks noChangeAspect="1"/>
          </p:cNvPicPr>
          <p:nvPr/>
        </p:nvPicPr>
        <p:blipFill>
          <a:blip r:embed="rId2"/>
          <a:stretch>
            <a:fillRect/>
          </a:stretch>
        </p:blipFill>
        <p:spPr>
          <a:xfrm>
            <a:off x="1173889" y="2644765"/>
            <a:ext cx="8067675" cy="2971800"/>
          </a:xfrm>
          <a:prstGeom prst="rect">
            <a:avLst/>
          </a:prstGeom>
          <a:ln w="6350">
            <a:solidFill>
              <a:schemeClr val="tx1"/>
            </a:solidFill>
          </a:ln>
        </p:spPr>
      </p:pic>
      <p:grpSp>
        <p:nvGrpSpPr>
          <p:cNvPr id="12" name="Group 11"/>
          <p:cNvGrpSpPr/>
          <p:nvPr/>
        </p:nvGrpSpPr>
        <p:grpSpPr>
          <a:xfrm>
            <a:off x="1338280" y="4263038"/>
            <a:ext cx="4153019" cy="1039362"/>
            <a:chOff x="659011" y="3871148"/>
            <a:chExt cx="4153019" cy="1039362"/>
          </a:xfrm>
        </p:grpSpPr>
        <p:sp>
          <p:nvSpPr>
            <p:cNvPr id="6" name="Rectangle 5"/>
            <p:cNvSpPr/>
            <p:nvPr/>
          </p:nvSpPr>
          <p:spPr>
            <a:xfrm>
              <a:off x="4247491" y="3871148"/>
              <a:ext cx="564539" cy="168506"/>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59011" y="4720245"/>
              <a:ext cx="682109" cy="190265"/>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p:cNvPicPr>
            <a:picLocks noChangeAspect="1"/>
          </p:cNvPicPr>
          <p:nvPr/>
        </p:nvPicPr>
        <p:blipFill>
          <a:blip r:embed="rId3"/>
          <a:stretch>
            <a:fillRect/>
          </a:stretch>
        </p:blipFill>
        <p:spPr>
          <a:xfrm>
            <a:off x="4548596" y="4961361"/>
            <a:ext cx="4305300" cy="1362075"/>
          </a:xfrm>
          <a:prstGeom prst="rect">
            <a:avLst/>
          </a:prstGeom>
          <a:ln w="6350">
            <a:solidFill>
              <a:schemeClr val="tx1"/>
            </a:solidFill>
          </a:ln>
        </p:spPr>
      </p:pic>
      <p:sp>
        <p:nvSpPr>
          <p:cNvPr id="16" name="Rectangle 15"/>
          <p:cNvSpPr/>
          <p:nvPr/>
        </p:nvSpPr>
        <p:spPr>
          <a:xfrm>
            <a:off x="378459" y="968183"/>
            <a:ext cx="11370373" cy="853567"/>
          </a:xfrm>
          <a:prstGeom prst="rect">
            <a:avLst/>
          </a:prstGeom>
          <a:noFill/>
        </p:spPr>
        <p:txBody>
          <a:bodyPr wrap="square">
            <a:spAutoFit/>
          </a:bodyPr>
          <a:lstStyle/>
          <a:p>
            <a:pPr marL="166688" indent="-166688">
              <a:lnSpc>
                <a:spcPct val="107000"/>
              </a:lnSpc>
              <a:spcAft>
                <a:spcPts val="800"/>
              </a:spcAft>
              <a:buFont typeface="Arial" panose="020B0604020202020204" pitchFamily="34" charset="0"/>
              <a:buChar char="•"/>
            </a:pPr>
            <a:r>
              <a:rPr lang="en-US" sz="2000" dirty="0" smtClean="0"/>
              <a:t>Click </a:t>
            </a:r>
            <a:r>
              <a:rPr lang="en-US" sz="2000" b="1" dirty="0" smtClean="0"/>
              <a:t>Delete</a:t>
            </a:r>
            <a:r>
              <a:rPr lang="en-US" sz="2000" dirty="0" smtClean="0"/>
              <a:t> to remove supporting documents provided by the Transitional Unit Initiator </a:t>
            </a:r>
          </a:p>
          <a:p>
            <a:pPr marL="166688" indent="-166688">
              <a:lnSpc>
                <a:spcPct val="107000"/>
              </a:lnSpc>
              <a:spcAft>
                <a:spcPts val="800"/>
              </a:spcAft>
              <a:buFont typeface="Arial" panose="020B0604020202020204" pitchFamily="34" charset="0"/>
              <a:buChar char="•"/>
            </a:pPr>
            <a:r>
              <a:rPr lang="en-US" sz="2000" dirty="0" smtClean="0"/>
              <a:t>Click the </a:t>
            </a:r>
            <a:r>
              <a:rPr lang="en-US" sz="2000" b="1" dirty="0" smtClean="0"/>
              <a:t>Yes</a:t>
            </a:r>
            <a:r>
              <a:rPr lang="en-US" sz="2000" dirty="0" smtClean="0"/>
              <a:t> button. </a:t>
            </a:r>
          </a:p>
        </p:txBody>
      </p:sp>
      <p:sp>
        <p:nvSpPr>
          <p:cNvPr id="11" name="Rectangle 10"/>
          <p:cNvSpPr/>
          <p:nvPr/>
        </p:nvSpPr>
        <p:spPr>
          <a:xfrm>
            <a:off x="4922950" y="4599405"/>
            <a:ext cx="564539" cy="168506"/>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755851" y="5885851"/>
            <a:ext cx="661970" cy="190265"/>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5016839"/>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181945" cy="685800"/>
          </a:xfrm>
        </p:spPr>
        <p:txBody>
          <a:bodyPr/>
          <a:lstStyle/>
          <a:p>
            <a:r>
              <a:rPr lang="en-US" sz="3200" dirty="0" smtClean="0">
                <a:solidFill>
                  <a:schemeClr val="accent5"/>
                </a:solidFill>
              </a:rPr>
              <a:t>VOLUNTARY TERMINATION TEMPLATE SAVE &amp; SUBMIT</a:t>
            </a:r>
            <a:endParaRPr lang="en-US" sz="3200" dirty="0">
              <a:solidFill>
                <a:schemeClr val="accent5"/>
              </a:solidFill>
            </a:endParaRPr>
          </a:p>
        </p:txBody>
      </p:sp>
      <p:pic>
        <p:nvPicPr>
          <p:cNvPr id="4" name="Picture 3"/>
          <p:cNvPicPr>
            <a:picLocks noChangeAspect="1"/>
          </p:cNvPicPr>
          <p:nvPr/>
        </p:nvPicPr>
        <p:blipFill>
          <a:blip r:embed="rId2"/>
          <a:stretch>
            <a:fillRect/>
          </a:stretch>
        </p:blipFill>
        <p:spPr>
          <a:xfrm>
            <a:off x="2584976" y="2174535"/>
            <a:ext cx="5618390" cy="4194009"/>
          </a:xfrm>
          <a:prstGeom prst="rect">
            <a:avLst/>
          </a:prstGeom>
          <a:ln>
            <a:solidFill>
              <a:schemeClr val="tx1"/>
            </a:solidFill>
          </a:ln>
        </p:spPr>
      </p:pic>
      <p:sp>
        <p:nvSpPr>
          <p:cNvPr id="20" name="Rectangle 19"/>
          <p:cNvSpPr/>
          <p:nvPr/>
        </p:nvSpPr>
        <p:spPr>
          <a:xfrm>
            <a:off x="398142" y="968127"/>
            <a:ext cx="10946267" cy="1015663"/>
          </a:xfrm>
          <a:prstGeom prst="rect">
            <a:avLst/>
          </a:prstGeom>
          <a:noFill/>
        </p:spPr>
        <p:txBody>
          <a:bodyPr wrap="square">
            <a:spAutoFit/>
          </a:bodyPr>
          <a:lstStyle/>
          <a:p>
            <a:pPr indent="166688">
              <a:buFont typeface="Arial" panose="020B0604020202020204" pitchFamily="34" charset="0"/>
              <a:buChar char="•"/>
            </a:pPr>
            <a:r>
              <a:rPr lang="en-US" sz="2000" dirty="0" smtClean="0"/>
              <a:t>Select Save and Submit. </a:t>
            </a:r>
          </a:p>
          <a:p>
            <a:pPr marL="166688"/>
            <a:r>
              <a:rPr lang="en-US" sz="2000" dirty="0" smtClean="0"/>
              <a:t>NOTE: you can select the Save for Later button if you are not finished with the transaction, and will come back to it later.</a:t>
            </a:r>
          </a:p>
        </p:txBody>
      </p:sp>
      <p:sp>
        <p:nvSpPr>
          <p:cNvPr id="5" name="TextBox 4"/>
          <p:cNvSpPr txBox="1"/>
          <p:nvPr/>
        </p:nvSpPr>
        <p:spPr>
          <a:xfrm>
            <a:off x="2617470" y="4981688"/>
            <a:ext cx="1245870" cy="212272"/>
          </a:xfrm>
          <a:prstGeom prst="rect">
            <a:avLst/>
          </a:prstGeom>
          <a:noFill/>
          <a:ln w="28575">
            <a:solidFill>
              <a:srgbClr val="FF0000"/>
            </a:solidFill>
          </a:ln>
        </p:spPr>
        <p:txBody>
          <a:bodyPr wrap="square" rtlCol="0">
            <a:spAutoFit/>
          </a:bodyPr>
          <a:lstStyle/>
          <a:p>
            <a:endParaRPr lang="en-US" dirty="0"/>
          </a:p>
        </p:txBody>
      </p:sp>
      <p:cxnSp>
        <p:nvCxnSpPr>
          <p:cNvPr id="7" name="Straight Arrow Connector 6"/>
          <p:cNvCxnSpPr/>
          <p:nvPr/>
        </p:nvCxnSpPr>
        <p:spPr>
          <a:xfrm rot="-60000" flipH="1" flipV="1">
            <a:off x="4150581" y="5436368"/>
            <a:ext cx="2623930" cy="384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78087" y="5332129"/>
            <a:ext cx="572494" cy="208478"/>
          </a:xfrm>
          <a:prstGeom prst="rect">
            <a:avLst/>
          </a:prstGeom>
          <a:noFill/>
          <a:ln w="28575">
            <a:solidFill>
              <a:srgbClr val="FF0000"/>
            </a:solidFill>
          </a:ln>
        </p:spPr>
        <p:txBody>
          <a:bodyPr wrap="square" rtlCol="0">
            <a:spAutoFit/>
          </a:bodyPr>
          <a:lstStyle/>
          <a:p>
            <a:endParaRPr lang="en-US" dirty="0"/>
          </a:p>
        </p:txBody>
      </p:sp>
      <p:sp>
        <p:nvSpPr>
          <p:cNvPr id="10" name="object 15"/>
          <p:cNvSpPr txBox="1"/>
          <p:nvPr/>
        </p:nvSpPr>
        <p:spPr>
          <a:xfrm>
            <a:off x="6788268" y="4383137"/>
            <a:ext cx="4862958" cy="1371600"/>
          </a:xfrm>
          <a:prstGeom prst="rect">
            <a:avLst/>
          </a:prstGeom>
          <a:solidFill>
            <a:schemeClr val="accent1">
              <a:lumMod val="20000"/>
              <a:lumOff val="80000"/>
            </a:schemeClr>
          </a:solidFill>
          <a:ln w="12700">
            <a:solidFill>
              <a:schemeClr val="tx1"/>
            </a:solidFill>
          </a:ln>
        </p:spPr>
        <p:txBody>
          <a:bodyPr vert="horz" wrap="square" lIns="0" tIns="46355" rIns="0" bIns="0" rtlCol="0">
            <a:spAutoFit/>
          </a:bodyPr>
          <a:lstStyle/>
          <a:p>
            <a:pPr marL="95885">
              <a:spcBef>
                <a:spcPts val="365"/>
              </a:spcBef>
            </a:pPr>
            <a:r>
              <a:rPr sz="1600" b="1" spc="-5" dirty="0" smtClean="0">
                <a:latin typeface="Arial"/>
                <a:cs typeface="Arial"/>
              </a:rPr>
              <a:t>Important</a:t>
            </a:r>
            <a:r>
              <a:rPr lang="en-US" sz="1600" b="1" spc="-5" dirty="0" smtClean="0">
                <a:latin typeface="Arial"/>
                <a:cs typeface="Arial"/>
              </a:rPr>
              <a:t>:</a:t>
            </a:r>
            <a:endParaRPr sz="1600" dirty="0">
              <a:latin typeface="Arial"/>
              <a:cs typeface="Arial"/>
            </a:endParaRPr>
          </a:p>
          <a:p>
            <a:pPr marL="344488" indent="-177800">
              <a:buFont typeface="Arial" panose="020B0604020202020204" pitchFamily="34" charset="0"/>
              <a:buChar char="•"/>
            </a:pPr>
            <a:r>
              <a:rPr lang="en-US" sz="1600" dirty="0" smtClean="0">
                <a:latin typeface="Arial"/>
                <a:cs typeface="Arial"/>
              </a:rPr>
              <a:t>After you Save and Submit, The Transaction ID will generate</a:t>
            </a:r>
            <a:endParaRPr lang="en-US" sz="1600" dirty="0">
              <a:latin typeface="Arial"/>
              <a:cs typeface="Arial"/>
            </a:endParaRPr>
          </a:p>
          <a:p>
            <a:pPr marL="344488" indent="-177800">
              <a:buFont typeface="Arial" panose="020B0604020202020204" pitchFamily="34" charset="0"/>
              <a:buChar char="•"/>
            </a:pPr>
            <a:r>
              <a:rPr lang="en-US" sz="1600" dirty="0" smtClean="0">
                <a:latin typeface="Arial"/>
                <a:cs typeface="Arial"/>
              </a:rPr>
              <a:t>Make Note of the Transaction ID for future reference</a:t>
            </a:r>
            <a:endParaRPr sz="1600" dirty="0">
              <a:latin typeface="Arial"/>
              <a:cs typeface="Arial"/>
            </a:endParaRPr>
          </a:p>
        </p:txBody>
      </p:sp>
    </p:spTree>
    <p:extLst>
      <p:ext uri="{BB962C8B-B14F-4D97-AF65-F5344CB8AC3E}">
        <p14:creationId xmlns:p14="http://schemas.microsoft.com/office/powerpoint/2010/main" val="1927847621"/>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sz="3200" dirty="0" smtClean="0">
                <a:solidFill>
                  <a:schemeClr val="accent5"/>
                </a:solidFill>
              </a:rPr>
              <a:t>VOLUNTARY TERMINATION TRANSACTION STATUS</a:t>
            </a:r>
            <a:endParaRPr lang="en-US" sz="3200" dirty="0">
              <a:solidFill>
                <a:schemeClr val="accent5"/>
              </a:solidFill>
            </a:endParaRPr>
          </a:p>
        </p:txBody>
      </p:sp>
      <p:sp>
        <p:nvSpPr>
          <p:cNvPr id="7" name="Rectangle 6"/>
          <p:cNvSpPr/>
          <p:nvPr/>
        </p:nvSpPr>
        <p:spPr>
          <a:xfrm>
            <a:off x="378459" y="979170"/>
            <a:ext cx="11325225" cy="727059"/>
          </a:xfrm>
          <a:prstGeom prst="rect">
            <a:avLst/>
          </a:prstGeom>
          <a:noFill/>
        </p:spPr>
        <p:txBody>
          <a:bodyPr wrap="square">
            <a:spAutoFit/>
          </a:bodyPr>
          <a:lstStyle/>
          <a:p>
            <a:pPr marL="166688" indent="-166688">
              <a:lnSpc>
                <a:spcPct val="107000"/>
              </a:lnSpc>
              <a:spcAft>
                <a:spcPts val="800"/>
              </a:spcAft>
              <a:buFont typeface="Arial" panose="020B0604020202020204" pitchFamily="34" charset="0"/>
              <a:buChar char="•"/>
            </a:pPr>
            <a:r>
              <a:rPr lang="en-US" sz="2000" dirty="0" smtClean="0"/>
              <a:t>The template transaction is routed for approval and appears in the Transaction in Progress section until it is processed.</a:t>
            </a:r>
          </a:p>
        </p:txBody>
      </p:sp>
      <p:pic>
        <p:nvPicPr>
          <p:cNvPr id="3" name="Picture 2"/>
          <p:cNvPicPr>
            <a:picLocks noChangeAspect="1"/>
          </p:cNvPicPr>
          <p:nvPr/>
        </p:nvPicPr>
        <p:blipFill>
          <a:blip r:embed="rId2"/>
          <a:stretch>
            <a:fillRect/>
          </a:stretch>
        </p:blipFill>
        <p:spPr>
          <a:xfrm>
            <a:off x="837543" y="1980336"/>
            <a:ext cx="10548257" cy="3860530"/>
          </a:xfrm>
          <a:prstGeom prst="rect">
            <a:avLst/>
          </a:prstGeom>
          <a:ln>
            <a:solidFill>
              <a:schemeClr val="tx1"/>
            </a:solidFill>
          </a:ln>
        </p:spPr>
      </p:pic>
    </p:spTree>
    <p:extLst>
      <p:ext uri="{BB962C8B-B14F-4D97-AF65-F5344CB8AC3E}">
        <p14:creationId xmlns:p14="http://schemas.microsoft.com/office/powerpoint/2010/main" val="390170330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TOPICS</a:t>
            </a:r>
            <a:endParaRPr lang="en-US" dirty="0">
              <a:solidFill>
                <a:schemeClr val="accent5"/>
              </a:solidFill>
            </a:endParaRPr>
          </a:p>
        </p:txBody>
      </p:sp>
      <p:sp>
        <p:nvSpPr>
          <p:cNvPr id="5" name="Title 1"/>
          <p:cNvSpPr txBox="1">
            <a:spLocks/>
          </p:cNvSpPr>
          <p:nvPr/>
        </p:nvSpPr>
        <p:spPr>
          <a:xfrm>
            <a:off x="654685" y="1531620"/>
            <a:ext cx="10041890"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2400" b="1" i="0" u="none" strike="noStrike" kern="1200" cap="none" spc="0" normalizeH="0" baseline="0" noProof="0" dirty="0" smtClean="0">
                <a:ln>
                  <a:noFill/>
                </a:ln>
                <a:solidFill>
                  <a:srgbClr val="4472C4"/>
                </a:solidFill>
                <a:effectLst/>
                <a:uLnTx/>
                <a:uFillTx/>
                <a:latin typeface="Arial"/>
                <a:ea typeface="+mj-ea"/>
                <a:cs typeface="+mj-cs"/>
                <a:hlinkClick r:id="rId2" action="ppaction://hlinksldjump"/>
              </a:rPr>
              <a:t>VOLUNTARY TERMINATION DEFINITION</a:t>
            </a:r>
            <a:endParaRPr kumimoji="0" lang="en-US" sz="2400" b="1" i="0" u="none" strike="noStrike" kern="1200" cap="none" spc="0" normalizeH="0" baseline="0" noProof="0" dirty="0">
              <a:ln>
                <a:noFill/>
              </a:ln>
              <a:solidFill>
                <a:srgbClr val="4472C4"/>
              </a:solidFill>
              <a:effectLst/>
              <a:uLnTx/>
              <a:uFillTx/>
              <a:latin typeface="Arial"/>
              <a:ea typeface="+mj-ea"/>
              <a:cs typeface="+mj-cs"/>
            </a:endParaRPr>
          </a:p>
        </p:txBody>
      </p:sp>
      <p:sp>
        <p:nvSpPr>
          <p:cNvPr id="6" name="Title 1"/>
          <p:cNvSpPr txBox="1">
            <a:spLocks/>
          </p:cNvSpPr>
          <p:nvPr/>
        </p:nvSpPr>
        <p:spPr>
          <a:xfrm>
            <a:off x="654685" y="1993392"/>
            <a:ext cx="10603865"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2400" b="1" i="0" u="none" strike="noStrike" kern="1200" cap="none" spc="0" normalizeH="0" baseline="0" noProof="0" dirty="0" smtClean="0">
                <a:ln>
                  <a:noFill/>
                </a:ln>
                <a:solidFill>
                  <a:srgbClr val="4472C4"/>
                </a:solidFill>
                <a:effectLst/>
                <a:uLnTx/>
                <a:uFillTx/>
                <a:latin typeface="Arial"/>
                <a:ea typeface="+mj-ea"/>
                <a:cs typeface="+mj-cs"/>
                <a:hlinkClick r:id="rId3" action="ppaction://hlinksldjump"/>
              </a:rPr>
              <a:t>RETIREMENT DEFINITION </a:t>
            </a:r>
            <a:endParaRPr kumimoji="0" lang="en-US" sz="2400" b="1" i="0" u="none" strike="noStrike" kern="1200" cap="none" spc="0" normalizeH="0" baseline="0" noProof="0" dirty="0">
              <a:ln>
                <a:noFill/>
              </a:ln>
              <a:solidFill>
                <a:srgbClr val="4472C4"/>
              </a:solidFill>
              <a:effectLst/>
              <a:uLnTx/>
              <a:uFillTx/>
              <a:latin typeface="Arial"/>
              <a:ea typeface="+mj-ea"/>
              <a:cs typeface="+mj-cs"/>
            </a:endParaRPr>
          </a:p>
        </p:txBody>
      </p:sp>
      <p:sp>
        <p:nvSpPr>
          <p:cNvPr id="7" name="Title 1"/>
          <p:cNvSpPr txBox="1">
            <a:spLocks/>
          </p:cNvSpPr>
          <p:nvPr/>
        </p:nvSpPr>
        <p:spPr>
          <a:xfrm>
            <a:off x="654685" y="2450592"/>
            <a:ext cx="11137265"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2400" b="1" i="0" u="none" strike="noStrike" kern="1200" cap="none" spc="0" normalizeH="0" baseline="0" noProof="0" dirty="0" smtClean="0">
                <a:ln>
                  <a:noFill/>
                </a:ln>
                <a:solidFill>
                  <a:srgbClr val="4472C4"/>
                </a:solidFill>
                <a:effectLst/>
                <a:uLnTx/>
                <a:uFillTx/>
                <a:latin typeface="Arial"/>
                <a:ea typeface="+mj-ea"/>
                <a:cs typeface="+mj-cs"/>
                <a:hlinkClick r:id="rId4" action="ppaction://hlinksldjump"/>
              </a:rPr>
              <a:t>VOLUNTARY TERMINATION PROCESS OVERVIEW</a:t>
            </a:r>
            <a:endParaRPr kumimoji="0" lang="en-US" sz="2400" b="1" i="0" u="none" strike="noStrike" kern="1200" cap="none" spc="0" normalizeH="0" baseline="0" noProof="0" dirty="0">
              <a:ln>
                <a:noFill/>
              </a:ln>
              <a:solidFill>
                <a:srgbClr val="4472C4"/>
              </a:solidFill>
              <a:effectLst/>
              <a:uLnTx/>
              <a:uFillTx/>
              <a:latin typeface="Arial"/>
              <a:ea typeface="+mj-ea"/>
              <a:cs typeface="+mj-cs"/>
            </a:endParaRPr>
          </a:p>
        </p:txBody>
      </p:sp>
      <p:sp>
        <p:nvSpPr>
          <p:cNvPr id="8" name="Title 1"/>
          <p:cNvSpPr txBox="1">
            <a:spLocks/>
          </p:cNvSpPr>
          <p:nvPr/>
        </p:nvSpPr>
        <p:spPr>
          <a:xfrm>
            <a:off x="654685" y="2907792"/>
            <a:ext cx="8302370"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2400" b="1" i="0" u="none" strike="noStrike" kern="1200" cap="none" spc="0" normalizeH="0" baseline="0" noProof="0" dirty="0" smtClean="0">
                <a:ln>
                  <a:noFill/>
                </a:ln>
                <a:solidFill>
                  <a:srgbClr val="4472C4"/>
                </a:solidFill>
                <a:effectLst/>
                <a:uLnTx/>
                <a:uFillTx/>
                <a:latin typeface="Arial"/>
                <a:ea typeface="+mj-ea"/>
                <a:cs typeface="+mj-cs"/>
                <a:hlinkClick r:id="rId5" action="ppaction://hlinksldjump"/>
              </a:rPr>
              <a:t>RETIREMENT PROCESS OVERVIEW </a:t>
            </a:r>
            <a:endParaRPr kumimoji="0" lang="en-US" sz="2400" b="1" i="0" u="none" strike="noStrike" kern="1200" cap="none" spc="0" normalizeH="0" baseline="0" noProof="0" dirty="0">
              <a:ln>
                <a:noFill/>
              </a:ln>
              <a:solidFill>
                <a:srgbClr val="4472C4"/>
              </a:solidFill>
              <a:effectLst/>
              <a:uLnTx/>
              <a:uFillTx/>
              <a:latin typeface="Arial"/>
              <a:ea typeface="+mj-ea"/>
              <a:cs typeface="+mj-cs"/>
            </a:endParaRPr>
          </a:p>
        </p:txBody>
      </p:sp>
      <p:sp>
        <p:nvSpPr>
          <p:cNvPr id="9" name="Title 1"/>
          <p:cNvSpPr txBox="1">
            <a:spLocks/>
          </p:cNvSpPr>
          <p:nvPr/>
        </p:nvSpPr>
        <p:spPr>
          <a:xfrm>
            <a:off x="654683" y="3364992"/>
            <a:ext cx="11299191"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2400" b="1" i="0" u="none" strike="noStrike" kern="1200" cap="none" spc="0" normalizeH="0" baseline="0" noProof="0" dirty="0" smtClean="0">
                <a:ln>
                  <a:noFill/>
                </a:ln>
                <a:solidFill>
                  <a:srgbClr val="4472C4"/>
                </a:solidFill>
                <a:effectLst/>
                <a:uLnTx/>
                <a:uFillTx/>
                <a:latin typeface="Arial"/>
                <a:ea typeface="+mj-ea"/>
                <a:cs typeface="+mj-cs"/>
                <a:hlinkClick r:id="rId6" action="ppaction://hlinksldjump"/>
              </a:rPr>
              <a:t>VOLUNTARY TERMINATION ACTION REASON CODES</a:t>
            </a:r>
            <a:endParaRPr kumimoji="0" lang="en-US" sz="2400" b="1" i="0" u="none" strike="noStrike" kern="1200" cap="none" spc="0" normalizeH="0" baseline="0" noProof="0" dirty="0">
              <a:ln>
                <a:noFill/>
              </a:ln>
              <a:solidFill>
                <a:srgbClr val="4472C4"/>
              </a:solidFill>
              <a:effectLst/>
              <a:uLnTx/>
              <a:uFillTx/>
              <a:latin typeface="Arial"/>
              <a:ea typeface="+mj-ea"/>
              <a:cs typeface="+mj-cs"/>
            </a:endParaRPr>
          </a:p>
        </p:txBody>
      </p:sp>
      <p:sp>
        <p:nvSpPr>
          <p:cNvPr id="10" name="Title 1"/>
          <p:cNvSpPr txBox="1">
            <a:spLocks/>
          </p:cNvSpPr>
          <p:nvPr/>
        </p:nvSpPr>
        <p:spPr>
          <a:xfrm>
            <a:off x="658368" y="4736592"/>
            <a:ext cx="11649263"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2400" b="1" i="0" u="none" strike="noStrike" kern="1200" cap="none" spc="0" normalizeH="0" baseline="0" noProof="0" dirty="0" smtClean="0">
                <a:ln>
                  <a:noFill/>
                </a:ln>
                <a:solidFill>
                  <a:srgbClr val="4472C4"/>
                </a:solidFill>
                <a:effectLst/>
                <a:uLnTx/>
                <a:uFillTx/>
                <a:latin typeface="Arial"/>
                <a:ea typeface="+mj-ea"/>
                <a:cs typeface="+mj-cs"/>
                <a:hlinkClick r:id="rId7" action="ppaction://hlinksldjump"/>
              </a:rPr>
              <a:t>VOLUNTARY TERMINATION TEMPLATE TRANSACTION</a:t>
            </a:r>
            <a:endParaRPr kumimoji="0" lang="en-US" sz="2400" b="1" i="0" u="none" strike="noStrike" kern="1200" cap="none" spc="0" normalizeH="0" baseline="0" noProof="0" dirty="0">
              <a:ln>
                <a:noFill/>
              </a:ln>
              <a:solidFill>
                <a:srgbClr val="4472C4"/>
              </a:solidFill>
              <a:effectLst/>
              <a:uLnTx/>
              <a:uFillTx/>
              <a:latin typeface="Arial"/>
              <a:ea typeface="+mj-ea"/>
              <a:cs typeface="+mj-cs"/>
            </a:endParaRPr>
          </a:p>
        </p:txBody>
      </p:sp>
      <p:sp>
        <p:nvSpPr>
          <p:cNvPr id="12" name="Title 1"/>
          <p:cNvSpPr txBox="1">
            <a:spLocks/>
          </p:cNvSpPr>
          <p:nvPr/>
        </p:nvSpPr>
        <p:spPr>
          <a:xfrm>
            <a:off x="654684" y="5650992"/>
            <a:ext cx="9188196"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defRPr/>
            </a:pPr>
            <a:endParaRPr kumimoji="0" lang="en-US" sz="2400" b="1" i="0" u="none" strike="noStrike" kern="1200" cap="none" spc="0" normalizeH="0" baseline="0" noProof="0" dirty="0">
              <a:ln>
                <a:noFill/>
              </a:ln>
              <a:solidFill>
                <a:srgbClr val="4472C4"/>
              </a:solidFill>
              <a:effectLst/>
              <a:uLnTx/>
              <a:uFillTx/>
              <a:latin typeface="Arial"/>
              <a:ea typeface="+mj-ea"/>
              <a:cs typeface="+mj-cs"/>
            </a:endParaRPr>
          </a:p>
        </p:txBody>
      </p:sp>
      <p:sp>
        <p:nvSpPr>
          <p:cNvPr id="14" name="Title 1"/>
          <p:cNvSpPr txBox="1">
            <a:spLocks/>
          </p:cNvSpPr>
          <p:nvPr/>
        </p:nvSpPr>
        <p:spPr>
          <a:xfrm>
            <a:off x="658368" y="4279392"/>
            <a:ext cx="11649263"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2400" b="1" i="0" u="none" strike="noStrike" kern="1200" cap="none" spc="0" normalizeH="0" baseline="0" noProof="0" dirty="0" smtClean="0">
                <a:ln>
                  <a:noFill/>
                </a:ln>
                <a:solidFill>
                  <a:srgbClr val="4472C4"/>
                </a:solidFill>
                <a:effectLst/>
                <a:uLnTx/>
                <a:uFillTx/>
                <a:latin typeface="Arial"/>
                <a:ea typeface="+mj-ea"/>
                <a:cs typeface="+mj-cs"/>
                <a:hlinkClick r:id="rId8" action="ppaction://hlinksldjump"/>
              </a:rPr>
              <a:t>ROLE DESCRIPTION</a:t>
            </a:r>
            <a:endParaRPr kumimoji="0" lang="en-US" sz="2400" b="1" i="0" u="none" strike="noStrike" kern="1200" cap="none" spc="0" normalizeH="0" baseline="0" noProof="0" dirty="0">
              <a:ln>
                <a:noFill/>
              </a:ln>
              <a:solidFill>
                <a:srgbClr val="4472C4"/>
              </a:solidFill>
              <a:effectLst/>
              <a:uLnTx/>
              <a:uFillTx/>
              <a:latin typeface="Arial"/>
              <a:ea typeface="+mj-ea"/>
              <a:cs typeface="+mj-cs"/>
            </a:endParaRPr>
          </a:p>
        </p:txBody>
      </p:sp>
      <p:sp>
        <p:nvSpPr>
          <p:cNvPr id="15" name="Title 1"/>
          <p:cNvSpPr txBox="1">
            <a:spLocks/>
          </p:cNvSpPr>
          <p:nvPr/>
        </p:nvSpPr>
        <p:spPr>
          <a:xfrm>
            <a:off x="658368" y="3822192"/>
            <a:ext cx="11649263"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2400" b="1" i="0" u="none" strike="noStrike" kern="1200" cap="none" spc="0" normalizeH="0" baseline="0" noProof="0" dirty="0" smtClean="0">
                <a:ln>
                  <a:noFill/>
                </a:ln>
                <a:solidFill>
                  <a:srgbClr val="4472C4"/>
                </a:solidFill>
                <a:effectLst/>
                <a:uLnTx/>
                <a:uFillTx/>
                <a:latin typeface="Arial"/>
                <a:ea typeface="+mj-ea"/>
                <a:cs typeface="+mj-cs"/>
                <a:hlinkClick r:id="rId9" action="ppaction://hlinksldjump"/>
              </a:rPr>
              <a:t>RETIREMENT ACTION REASON CODES</a:t>
            </a:r>
            <a:endParaRPr kumimoji="0" lang="en-US" sz="2400" b="1" i="0" u="none" strike="noStrike" kern="1200" cap="none" spc="0" normalizeH="0" baseline="0" noProof="0" dirty="0">
              <a:ln>
                <a:noFill/>
              </a:ln>
              <a:solidFill>
                <a:srgbClr val="4472C4"/>
              </a:solidFill>
              <a:effectLst/>
              <a:uLnTx/>
              <a:uFillTx/>
              <a:latin typeface="Arial"/>
              <a:ea typeface="+mj-ea"/>
              <a:cs typeface="+mj-cs"/>
            </a:endParaRPr>
          </a:p>
        </p:txBody>
      </p:sp>
      <p:sp>
        <p:nvSpPr>
          <p:cNvPr id="16" name="Title 1"/>
          <p:cNvSpPr txBox="1">
            <a:spLocks/>
          </p:cNvSpPr>
          <p:nvPr/>
        </p:nvSpPr>
        <p:spPr>
          <a:xfrm>
            <a:off x="654683" y="5193792"/>
            <a:ext cx="11649263"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2400" b="1" i="0" u="none" strike="noStrike" kern="1200" cap="none" spc="0" normalizeH="0" baseline="0" noProof="0" dirty="0" smtClean="0">
                <a:ln>
                  <a:noFill/>
                </a:ln>
                <a:solidFill>
                  <a:srgbClr val="4472C4"/>
                </a:solidFill>
                <a:effectLst/>
                <a:uLnTx/>
                <a:uFillTx/>
                <a:latin typeface="Arial"/>
                <a:ea typeface="+mj-ea"/>
                <a:cs typeface="+mj-cs"/>
                <a:hlinkClick r:id="rId10" action="ppaction://hlinksldjump"/>
              </a:rPr>
              <a:t>RETIREMENT TEMPLATE TRANSACTION</a:t>
            </a:r>
            <a:endParaRPr kumimoji="0" lang="en-US" sz="2400" b="1" i="0" u="none" strike="noStrike" kern="1200" cap="none" spc="0" normalizeH="0" baseline="0" noProof="0" dirty="0">
              <a:ln>
                <a:noFill/>
              </a:ln>
              <a:solidFill>
                <a:srgbClr val="4472C4"/>
              </a:solidFill>
              <a:effectLst/>
              <a:uLnTx/>
              <a:uFillTx/>
              <a:latin typeface="Arial"/>
              <a:ea typeface="+mj-ea"/>
              <a:cs typeface="+mj-cs"/>
            </a:endParaRPr>
          </a:p>
        </p:txBody>
      </p:sp>
      <p:sp>
        <p:nvSpPr>
          <p:cNvPr id="3" name="TextBox 2"/>
          <p:cNvSpPr txBox="1"/>
          <p:nvPr/>
        </p:nvSpPr>
        <p:spPr>
          <a:xfrm>
            <a:off x="378460" y="845820"/>
            <a:ext cx="7227736" cy="523220"/>
          </a:xfrm>
          <a:prstGeom prst="rect">
            <a:avLst/>
          </a:prstGeom>
          <a:noFill/>
          <a:ln>
            <a:noFill/>
          </a:ln>
        </p:spPr>
        <p:txBody>
          <a:bodyPr wrap="square" rtlCol="0">
            <a:spAutoFit/>
          </a:bodyPr>
          <a:lstStyle/>
          <a:p>
            <a:r>
              <a:rPr lang="en-US" sz="2800" b="1" dirty="0" smtClean="0">
                <a:solidFill>
                  <a:schemeClr val="accent5"/>
                </a:solidFill>
              </a:rPr>
              <a:t>LECTURE &amp; REVIEW  </a:t>
            </a:r>
            <a:endParaRPr lang="en-US" sz="2800" b="1" dirty="0">
              <a:solidFill>
                <a:schemeClr val="accent5"/>
              </a:solidFill>
            </a:endParaRPr>
          </a:p>
        </p:txBody>
      </p:sp>
    </p:spTree>
    <p:extLst>
      <p:ext uri="{BB962C8B-B14F-4D97-AF65-F5344CB8AC3E}">
        <p14:creationId xmlns:p14="http://schemas.microsoft.com/office/powerpoint/2010/main" val="84220920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TERMINATION – FINAL PAY</a:t>
            </a:r>
            <a:endParaRPr lang="en-US" dirty="0">
              <a:solidFill>
                <a:schemeClr val="accent5"/>
              </a:solidFill>
            </a:endParaRPr>
          </a:p>
        </p:txBody>
      </p:sp>
      <p:sp>
        <p:nvSpPr>
          <p:cNvPr id="12" name="object 8"/>
          <p:cNvSpPr/>
          <p:nvPr/>
        </p:nvSpPr>
        <p:spPr>
          <a:xfrm>
            <a:off x="5836838" y="4028504"/>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3"/>
          <p:cNvSpPr txBox="1"/>
          <p:nvPr/>
        </p:nvSpPr>
        <p:spPr>
          <a:xfrm>
            <a:off x="453560" y="978408"/>
            <a:ext cx="10668000" cy="1845377"/>
          </a:xfrm>
          <a:prstGeom prst="rect">
            <a:avLst/>
          </a:prstGeom>
        </p:spPr>
        <p:txBody>
          <a:bodyPr vert="horz" wrap="square" lIns="0" tIns="49530" rIns="0" bIns="0" rtlCol="0">
            <a:spAutoFit/>
          </a:bodyPr>
          <a:lstStyle/>
          <a:p>
            <a:pPr marL="228600" marR="33655" indent="-215900">
              <a:lnSpc>
                <a:spcPts val="2380"/>
              </a:lnSpc>
              <a:spcBef>
                <a:spcPts val="390"/>
              </a:spcBef>
              <a:buFont typeface="Arial" panose="020B0604020202020204" pitchFamily="34" charset="0"/>
              <a:buChar char="•"/>
              <a:tabLst>
                <a:tab pos="241300" algn="l"/>
              </a:tabLst>
              <a:defRPr/>
            </a:pPr>
            <a:r>
              <a:rPr lang="en-US" sz="2000" spc="-5" dirty="0">
                <a:cs typeface="Arial"/>
              </a:rPr>
              <a:t>Final pay </a:t>
            </a:r>
            <a:r>
              <a:rPr lang="en-US" sz="2000" spc="5" dirty="0">
                <a:cs typeface="Arial"/>
              </a:rPr>
              <a:t>is </a:t>
            </a:r>
            <a:r>
              <a:rPr lang="en-US" sz="2000" spc="-5" dirty="0">
                <a:cs typeface="Arial"/>
              </a:rPr>
              <a:t>required </a:t>
            </a:r>
            <a:r>
              <a:rPr lang="en-US" sz="2000" spc="-15" dirty="0">
                <a:cs typeface="Arial"/>
              </a:rPr>
              <a:t>when </a:t>
            </a:r>
            <a:r>
              <a:rPr lang="en-US" sz="2000" spc="-5" dirty="0">
                <a:cs typeface="Arial"/>
              </a:rPr>
              <a:t>an </a:t>
            </a:r>
            <a:r>
              <a:rPr lang="en-US" sz="2000" spc="-10" dirty="0">
                <a:cs typeface="Arial"/>
              </a:rPr>
              <a:t>employee </a:t>
            </a:r>
            <a:r>
              <a:rPr lang="en-US" sz="2000" spc="5" dirty="0">
                <a:cs typeface="Arial"/>
              </a:rPr>
              <a:t>is </a:t>
            </a:r>
            <a:r>
              <a:rPr lang="en-US" sz="2000" spc="-5" dirty="0">
                <a:cs typeface="Arial"/>
              </a:rPr>
              <a:t>separated, and </a:t>
            </a:r>
            <a:r>
              <a:rPr lang="en-US" sz="2000" dirty="0">
                <a:cs typeface="Arial"/>
              </a:rPr>
              <a:t>all </a:t>
            </a:r>
            <a:r>
              <a:rPr lang="en-US" sz="2000" spc="-5" dirty="0">
                <a:cs typeface="Arial"/>
              </a:rPr>
              <a:t>other </a:t>
            </a:r>
            <a:r>
              <a:rPr lang="en-US" sz="2000" spc="-10" dirty="0">
                <a:cs typeface="Arial"/>
              </a:rPr>
              <a:t>jobs are </a:t>
            </a:r>
            <a:r>
              <a:rPr lang="en-US" sz="2000" spc="-5" dirty="0">
                <a:cs typeface="Arial"/>
              </a:rPr>
              <a:t>terminated or</a:t>
            </a:r>
            <a:r>
              <a:rPr lang="en-US" sz="2000" spc="90" dirty="0">
                <a:cs typeface="Arial"/>
              </a:rPr>
              <a:t> </a:t>
            </a:r>
            <a:r>
              <a:rPr lang="en-US" sz="2000" spc="-5" dirty="0">
                <a:cs typeface="Arial"/>
              </a:rPr>
              <a:t>retired.</a:t>
            </a:r>
            <a:endParaRPr lang="en-US" sz="2000" dirty="0">
              <a:cs typeface="Arial"/>
            </a:endParaRPr>
          </a:p>
          <a:p>
            <a:pPr marL="228600" marR="5080" indent="-215900">
              <a:lnSpc>
                <a:spcPts val="2380"/>
              </a:lnSpc>
              <a:spcBef>
                <a:spcPts val="1000"/>
              </a:spcBef>
              <a:buFont typeface="Arial" panose="020B0604020202020204" pitchFamily="34" charset="0"/>
              <a:buChar char="•"/>
              <a:tabLst>
                <a:tab pos="241300" algn="l"/>
              </a:tabLst>
              <a:defRPr/>
            </a:pPr>
            <a:r>
              <a:rPr lang="en-US" sz="2000" spc="5" dirty="0">
                <a:cs typeface="Arial"/>
              </a:rPr>
              <a:t>The </a:t>
            </a:r>
            <a:r>
              <a:rPr lang="en-US" sz="2000" spc="-5" dirty="0">
                <a:cs typeface="Arial"/>
              </a:rPr>
              <a:t>termination and retirement </a:t>
            </a:r>
            <a:r>
              <a:rPr lang="en-US" sz="2000" dirty="0">
                <a:cs typeface="Arial"/>
              </a:rPr>
              <a:t>templates provide </a:t>
            </a:r>
            <a:r>
              <a:rPr lang="en-US" sz="2000" spc="-5" dirty="0">
                <a:cs typeface="Arial"/>
              </a:rPr>
              <a:t>a </a:t>
            </a:r>
            <a:r>
              <a:rPr lang="en-US" sz="2000" spc="5" dirty="0">
                <a:cs typeface="Arial"/>
              </a:rPr>
              <a:t>link </a:t>
            </a:r>
            <a:r>
              <a:rPr lang="en-US" sz="2000" spc="-5" dirty="0">
                <a:cs typeface="Arial"/>
              </a:rPr>
              <a:t>for </a:t>
            </a:r>
            <a:r>
              <a:rPr lang="en-US" sz="2000" dirty="0" smtClean="0">
                <a:cs typeface="Arial"/>
              </a:rPr>
              <a:t>initiating </a:t>
            </a:r>
            <a:r>
              <a:rPr lang="en-US" sz="2000" dirty="0">
                <a:cs typeface="Arial"/>
              </a:rPr>
              <a:t>final </a:t>
            </a:r>
            <a:r>
              <a:rPr lang="en-US" sz="2000" spc="-5" dirty="0">
                <a:cs typeface="Arial"/>
              </a:rPr>
              <a:t>pay after entering the </a:t>
            </a:r>
            <a:r>
              <a:rPr lang="en-US" sz="2000" dirty="0">
                <a:cs typeface="Arial"/>
              </a:rPr>
              <a:t>template. The Shared Service Center will use this link to initiate Final Pay. </a:t>
            </a:r>
          </a:p>
          <a:p>
            <a:pPr marL="228600" marR="5080" indent="-215900">
              <a:lnSpc>
                <a:spcPts val="2380"/>
              </a:lnSpc>
              <a:spcBef>
                <a:spcPts val="1000"/>
              </a:spcBef>
              <a:buFont typeface="Arial" panose="020B0604020202020204" pitchFamily="34" charset="0"/>
              <a:buChar char="•"/>
              <a:tabLst>
                <a:tab pos="241300" algn="l"/>
              </a:tabLst>
              <a:defRPr/>
            </a:pPr>
            <a:r>
              <a:rPr lang="en-US" sz="2000" dirty="0">
                <a:cs typeface="Arial"/>
              </a:rPr>
              <a:t>The Shared Service Center will initiate Final Pay on any termination template. </a:t>
            </a:r>
          </a:p>
        </p:txBody>
      </p:sp>
      <p:sp>
        <p:nvSpPr>
          <p:cNvPr id="5" name="object 5"/>
          <p:cNvSpPr/>
          <p:nvPr/>
        </p:nvSpPr>
        <p:spPr>
          <a:xfrm>
            <a:off x="1799304" y="3146323"/>
            <a:ext cx="7947388" cy="2848141"/>
          </a:xfrm>
          <a:prstGeom prst="rect">
            <a:avLst/>
          </a:prstGeom>
          <a:blipFill>
            <a:blip r:embed="rId2" cstate="print"/>
            <a:stretch>
              <a:fillRect/>
            </a:stretch>
          </a:blipFill>
        </p:spPr>
        <p:txBody>
          <a:bodyPr wrap="square" lIns="0" tIns="0" rIns="0" bIns="0" rtlCol="0"/>
          <a:lstStyle/>
          <a:p>
            <a:endParaRPr dirty="0">
              <a:solidFill>
                <a:prstClr val="black"/>
              </a:solidFill>
              <a:latin typeface="Calibri"/>
            </a:endParaRPr>
          </a:p>
        </p:txBody>
      </p:sp>
      <p:sp>
        <p:nvSpPr>
          <p:cNvPr id="6" name="object 6"/>
          <p:cNvSpPr/>
          <p:nvPr/>
        </p:nvSpPr>
        <p:spPr>
          <a:xfrm>
            <a:off x="2129298" y="5407988"/>
            <a:ext cx="1361154" cy="284889"/>
          </a:xfrm>
          <a:custGeom>
            <a:avLst/>
            <a:gdLst/>
            <a:ahLst/>
            <a:cxnLst/>
            <a:rect l="l" t="t" r="r" b="b"/>
            <a:pathLst>
              <a:path w="1129664" h="215264">
                <a:moveTo>
                  <a:pt x="0" y="0"/>
                </a:moveTo>
                <a:lnTo>
                  <a:pt x="1129284" y="0"/>
                </a:lnTo>
                <a:lnTo>
                  <a:pt x="1129284" y="214884"/>
                </a:lnTo>
                <a:lnTo>
                  <a:pt x="0" y="214884"/>
                </a:lnTo>
                <a:lnTo>
                  <a:pt x="0" y="0"/>
                </a:lnTo>
                <a:close/>
              </a:path>
            </a:pathLst>
          </a:custGeom>
          <a:ln w="18288">
            <a:solidFill>
              <a:srgbClr val="FF6E1B"/>
            </a:solidFill>
          </a:ln>
        </p:spPr>
        <p:txBody>
          <a:bodyPr wrap="square" lIns="0" tIns="0" rIns="0" bIns="0" rtlCol="0"/>
          <a:lstStyle/>
          <a:p>
            <a:endParaRPr dirty="0">
              <a:solidFill>
                <a:prstClr val="black"/>
              </a:solidFill>
              <a:latin typeface="Calibri"/>
            </a:endParaRPr>
          </a:p>
        </p:txBody>
      </p:sp>
    </p:spTree>
    <p:extLst>
      <p:ext uri="{BB962C8B-B14F-4D97-AF65-F5344CB8AC3E}">
        <p14:creationId xmlns:p14="http://schemas.microsoft.com/office/powerpoint/2010/main" val="3117355912"/>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hape 174"/>
          <p:cNvSpPr txBox="1"/>
          <p:nvPr/>
        </p:nvSpPr>
        <p:spPr>
          <a:xfrm>
            <a:off x="1974926" y="840806"/>
            <a:ext cx="8425028" cy="4791898"/>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Retirement Template Transaction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082277786"/>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SMART HR TRANSACTIONS PAGE</a:t>
            </a:r>
            <a:endParaRPr lang="en-US" dirty="0">
              <a:solidFill>
                <a:schemeClr val="accent5"/>
              </a:solidFill>
            </a:endParaRPr>
          </a:p>
        </p:txBody>
      </p:sp>
      <p:sp>
        <p:nvSpPr>
          <p:cNvPr id="3" name="object 3"/>
          <p:cNvSpPr/>
          <p:nvPr/>
        </p:nvSpPr>
        <p:spPr>
          <a:xfrm>
            <a:off x="1981201" y="2967229"/>
            <a:ext cx="8229599" cy="2532887"/>
          </a:xfrm>
          <a:prstGeom prst="rect">
            <a:avLst/>
          </a:prstGeom>
          <a:blipFill>
            <a:blip r:embed="rId2" cstate="print"/>
            <a:stretch>
              <a:fillRect/>
            </a:stretch>
          </a:blipFill>
        </p:spPr>
        <p:txBody>
          <a:bodyPr wrap="square" lIns="0" tIns="0" rIns="0" bIns="0" rtlCol="0"/>
          <a:lstStyle/>
          <a:p>
            <a:pPr>
              <a:defRPr/>
            </a:pPr>
            <a:endParaRPr dirty="0">
              <a:solidFill>
                <a:prstClr val="black"/>
              </a:solidFill>
              <a:latin typeface="Calibri"/>
            </a:endParaRPr>
          </a:p>
        </p:txBody>
      </p:sp>
      <p:sp>
        <p:nvSpPr>
          <p:cNvPr id="4" name="object 4"/>
          <p:cNvSpPr txBox="1"/>
          <p:nvPr/>
        </p:nvSpPr>
        <p:spPr>
          <a:xfrm>
            <a:off x="0" y="1163719"/>
            <a:ext cx="12191999" cy="457200"/>
          </a:xfrm>
          <a:prstGeom prst="rect">
            <a:avLst/>
          </a:prstGeom>
          <a:solidFill>
            <a:schemeClr val="accent1">
              <a:lumMod val="20000"/>
              <a:lumOff val="80000"/>
            </a:schemeClr>
          </a:solidFill>
        </p:spPr>
        <p:txBody>
          <a:bodyPr vert="horz" wrap="square" lIns="0" tIns="13970" rIns="0" bIns="0" rtlCol="0" anchor="ctr">
            <a:spAutoFit/>
          </a:bodyPr>
          <a:lstStyle/>
          <a:p>
            <a:pPr marL="12700" algn="ctr">
              <a:lnSpc>
                <a:spcPts val="2735"/>
              </a:lnSpc>
              <a:spcBef>
                <a:spcPts val="110"/>
              </a:spcBef>
              <a:defRPr/>
            </a:pPr>
            <a:r>
              <a:rPr b="1" dirty="0">
                <a:latin typeface="Arial"/>
                <a:cs typeface="Arial"/>
              </a:rPr>
              <a:t>Navigation: </a:t>
            </a:r>
            <a:r>
              <a:rPr dirty="0">
                <a:latin typeface="Arial"/>
                <a:cs typeface="Arial"/>
              </a:rPr>
              <a:t>PeopleSoft </a:t>
            </a:r>
            <a:r>
              <a:rPr spc="-10" dirty="0">
                <a:latin typeface="Arial"/>
                <a:cs typeface="Arial"/>
              </a:rPr>
              <a:t>Menu </a:t>
            </a:r>
            <a:r>
              <a:rPr spc="5" dirty="0">
                <a:latin typeface="Arial"/>
                <a:cs typeface="Arial"/>
              </a:rPr>
              <a:t>&gt; </a:t>
            </a:r>
            <a:r>
              <a:rPr dirty="0" smtClean="0">
                <a:latin typeface="Arial"/>
                <a:cs typeface="Arial"/>
              </a:rPr>
              <a:t>Workforce</a:t>
            </a:r>
            <a:r>
              <a:rPr lang="en-US" dirty="0" smtClean="0">
                <a:latin typeface="Arial"/>
                <a:cs typeface="Arial"/>
              </a:rPr>
              <a:t> </a:t>
            </a:r>
            <a:r>
              <a:rPr spc="-295" dirty="0" smtClean="0">
                <a:latin typeface="Arial"/>
                <a:cs typeface="Arial"/>
              </a:rPr>
              <a:t> </a:t>
            </a:r>
            <a:r>
              <a:rPr spc="5" dirty="0" smtClean="0">
                <a:latin typeface="Arial"/>
                <a:cs typeface="Arial"/>
              </a:rPr>
              <a:t>Administration</a:t>
            </a:r>
            <a:r>
              <a:rPr lang="en-US" spc="5" dirty="0" smtClean="0">
                <a:latin typeface="Arial"/>
                <a:cs typeface="Arial"/>
              </a:rPr>
              <a:t> &gt; S</a:t>
            </a:r>
            <a:r>
              <a:rPr spc="10" dirty="0" smtClean="0">
                <a:latin typeface="Arial"/>
                <a:cs typeface="Arial"/>
              </a:rPr>
              <a:t>mart </a:t>
            </a:r>
            <a:r>
              <a:rPr dirty="0">
                <a:latin typeface="Arial"/>
                <a:cs typeface="Arial"/>
              </a:rPr>
              <a:t>HR </a:t>
            </a:r>
            <a:r>
              <a:rPr spc="-25" dirty="0">
                <a:latin typeface="Arial"/>
                <a:cs typeface="Arial"/>
              </a:rPr>
              <a:t>Template </a:t>
            </a:r>
            <a:r>
              <a:rPr spc="5" dirty="0">
                <a:latin typeface="Arial"/>
                <a:cs typeface="Arial"/>
              </a:rPr>
              <a:t>&gt; </a:t>
            </a:r>
            <a:r>
              <a:rPr b="1" spc="5" dirty="0">
                <a:latin typeface="Arial"/>
                <a:cs typeface="Arial"/>
              </a:rPr>
              <a:t>Smart </a:t>
            </a:r>
            <a:r>
              <a:rPr b="1" dirty="0">
                <a:latin typeface="Arial"/>
                <a:cs typeface="Arial"/>
              </a:rPr>
              <a:t>HR</a:t>
            </a:r>
            <a:r>
              <a:rPr b="1" spc="-280" dirty="0">
                <a:latin typeface="Arial"/>
                <a:cs typeface="Arial"/>
              </a:rPr>
              <a:t> </a:t>
            </a:r>
            <a:r>
              <a:rPr b="1" spc="-15" dirty="0">
                <a:latin typeface="Arial"/>
                <a:cs typeface="Arial"/>
              </a:rPr>
              <a:t>Transactions</a:t>
            </a:r>
            <a:endParaRPr dirty="0">
              <a:latin typeface="Arial"/>
              <a:cs typeface="Arial"/>
            </a:endParaRPr>
          </a:p>
        </p:txBody>
      </p:sp>
      <p:sp>
        <p:nvSpPr>
          <p:cNvPr id="9" name="object 10"/>
          <p:cNvSpPr txBox="1"/>
          <p:nvPr/>
        </p:nvSpPr>
        <p:spPr>
          <a:xfrm>
            <a:off x="8340853" y="2022366"/>
            <a:ext cx="1570063" cy="1280160"/>
          </a:xfrm>
          <a:prstGeom prst="rect">
            <a:avLst/>
          </a:prstGeom>
          <a:solidFill>
            <a:schemeClr val="accent1">
              <a:lumMod val="20000"/>
              <a:lumOff val="80000"/>
            </a:schemeClr>
          </a:solidFill>
          <a:ln w="12700">
            <a:solidFill>
              <a:schemeClr val="tx1"/>
            </a:solidFill>
          </a:ln>
        </p:spPr>
        <p:txBody>
          <a:bodyPr vert="horz" wrap="square" lIns="0" tIns="12700" rIns="0" bIns="0" rtlCol="0">
            <a:spAutoFit/>
          </a:bodyPr>
          <a:lstStyle/>
          <a:p>
            <a:pPr marL="102870" marR="107950">
              <a:lnSpc>
                <a:spcPct val="100499"/>
              </a:lnSpc>
              <a:spcBef>
                <a:spcPts val="100"/>
              </a:spcBef>
              <a:defRPr/>
            </a:pPr>
            <a:r>
              <a:rPr sz="1600" spc="-5" dirty="0">
                <a:solidFill>
                  <a:prstClr val="black"/>
                </a:solidFill>
                <a:latin typeface="Arial"/>
                <a:cs typeface="Arial"/>
              </a:rPr>
              <a:t>Click </a:t>
            </a:r>
            <a:r>
              <a:rPr sz="1600" b="1" dirty="0">
                <a:solidFill>
                  <a:prstClr val="black"/>
                </a:solidFill>
                <a:latin typeface="Arial"/>
                <a:cs typeface="Arial"/>
              </a:rPr>
              <a:t>Create</a:t>
            </a:r>
            <a:r>
              <a:rPr sz="1600" b="1" spc="-75" dirty="0">
                <a:solidFill>
                  <a:prstClr val="black"/>
                </a:solidFill>
                <a:latin typeface="Arial"/>
                <a:cs typeface="Arial"/>
              </a:rPr>
              <a:t> </a:t>
            </a:r>
            <a:r>
              <a:rPr sz="1600" b="1" spc="5" dirty="0" smtClean="0">
                <a:solidFill>
                  <a:prstClr val="black"/>
                </a:solidFill>
                <a:latin typeface="Arial"/>
                <a:cs typeface="Arial"/>
              </a:rPr>
              <a:t>Transaction </a:t>
            </a:r>
            <a:r>
              <a:rPr sz="1600" spc="5" dirty="0">
                <a:solidFill>
                  <a:prstClr val="black"/>
                </a:solidFill>
                <a:latin typeface="Arial"/>
                <a:cs typeface="Arial"/>
              </a:rPr>
              <a:t>to </a:t>
            </a:r>
            <a:r>
              <a:rPr sz="1600" dirty="0">
                <a:solidFill>
                  <a:prstClr val="black"/>
                </a:solidFill>
                <a:latin typeface="Arial"/>
                <a:cs typeface="Arial"/>
              </a:rPr>
              <a:t>begin </a:t>
            </a:r>
            <a:r>
              <a:rPr sz="1600" spc="-5" dirty="0">
                <a:solidFill>
                  <a:prstClr val="black"/>
                </a:solidFill>
                <a:latin typeface="Arial"/>
                <a:cs typeface="Arial"/>
              </a:rPr>
              <a:t>entry </a:t>
            </a:r>
            <a:r>
              <a:rPr sz="1600" spc="-10" dirty="0">
                <a:solidFill>
                  <a:prstClr val="black"/>
                </a:solidFill>
                <a:latin typeface="Arial"/>
                <a:cs typeface="Arial"/>
              </a:rPr>
              <a:t>of </a:t>
            </a:r>
            <a:r>
              <a:rPr sz="1600" spc="10" dirty="0">
                <a:solidFill>
                  <a:prstClr val="black"/>
                </a:solidFill>
                <a:latin typeface="Arial"/>
                <a:cs typeface="Arial"/>
              </a:rPr>
              <a:t>the </a:t>
            </a:r>
            <a:r>
              <a:rPr sz="1600" dirty="0" smtClean="0">
                <a:solidFill>
                  <a:prstClr val="black"/>
                </a:solidFill>
                <a:latin typeface="Arial"/>
                <a:cs typeface="Arial"/>
              </a:rPr>
              <a:t>template</a:t>
            </a:r>
            <a:r>
              <a:rPr sz="1600" spc="-55" dirty="0" smtClean="0">
                <a:solidFill>
                  <a:prstClr val="black"/>
                </a:solidFill>
                <a:latin typeface="Arial"/>
                <a:cs typeface="Arial"/>
              </a:rPr>
              <a:t> </a:t>
            </a:r>
            <a:r>
              <a:rPr sz="1600" spc="-5" dirty="0">
                <a:solidFill>
                  <a:prstClr val="black"/>
                </a:solidFill>
                <a:latin typeface="Arial"/>
                <a:cs typeface="Arial"/>
              </a:rPr>
              <a:t>transaction.</a:t>
            </a:r>
            <a:endParaRPr sz="1600" dirty="0">
              <a:solidFill>
                <a:prstClr val="black"/>
              </a:solidFill>
              <a:latin typeface="Arial"/>
              <a:cs typeface="Arial"/>
            </a:endParaRPr>
          </a:p>
        </p:txBody>
      </p:sp>
      <p:sp>
        <p:nvSpPr>
          <p:cNvPr id="14" name="object 15"/>
          <p:cNvSpPr txBox="1"/>
          <p:nvPr/>
        </p:nvSpPr>
        <p:spPr>
          <a:xfrm>
            <a:off x="4729316" y="2451643"/>
            <a:ext cx="1089599" cy="822960"/>
          </a:xfrm>
          <a:prstGeom prst="rect">
            <a:avLst/>
          </a:prstGeom>
          <a:solidFill>
            <a:schemeClr val="accent1">
              <a:lumMod val="20000"/>
              <a:lumOff val="80000"/>
            </a:schemeClr>
          </a:solidFill>
          <a:ln w="12700">
            <a:solidFill>
              <a:schemeClr val="tx1"/>
            </a:solidFill>
          </a:ln>
        </p:spPr>
        <p:txBody>
          <a:bodyPr vert="horz" wrap="square" lIns="0" tIns="13335" rIns="0" bIns="0" rtlCol="0">
            <a:spAutoFit/>
          </a:bodyPr>
          <a:lstStyle/>
          <a:p>
            <a:pPr marL="106680">
              <a:spcBef>
                <a:spcPts val="105"/>
              </a:spcBef>
              <a:defRPr/>
            </a:pPr>
            <a:r>
              <a:rPr sz="1600" spc="-5" dirty="0">
                <a:solidFill>
                  <a:prstClr val="black"/>
                </a:solidFill>
                <a:latin typeface="Arial"/>
                <a:cs typeface="Arial"/>
              </a:rPr>
              <a:t>Select </a:t>
            </a:r>
            <a:r>
              <a:rPr sz="1600" spc="10" dirty="0">
                <a:solidFill>
                  <a:prstClr val="black"/>
                </a:solidFill>
                <a:latin typeface="Arial"/>
                <a:cs typeface="Arial"/>
              </a:rPr>
              <a:t>the </a:t>
            </a:r>
            <a:r>
              <a:rPr sz="1600" spc="-5" dirty="0">
                <a:solidFill>
                  <a:prstClr val="black"/>
                </a:solidFill>
                <a:latin typeface="Arial"/>
                <a:cs typeface="Arial"/>
              </a:rPr>
              <a:t>retirement</a:t>
            </a:r>
            <a:r>
              <a:rPr sz="1600" spc="-125" dirty="0">
                <a:solidFill>
                  <a:prstClr val="black"/>
                </a:solidFill>
                <a:latin typeface="Arial"/>
                <a:cs typeface="Arial"/>
              </a:rPr>
              <a:t> </a:t>
            </a:r>
            <a:r>
              <a:rPr sz="1600" spc="-5" dirty="0">
                <a:solidFill>
                  <a:prstClr val="black"/>
                </a:solidFill>
                <a:latin typeface="Arial"/>
                <a:cs typeface="Arial"/>
              </a:rPr>
              <a:t>template.</a:t>
            </a:r>
            <a:endParaRPr sz="1600" dirty="0">
              <a:solidFill>
                <a:prstClr val="black"/>
              </a:solidFill>
              <a:latin typeface="Arial"/>
              <a:cs typeface="Arial"/>
            </a:endParaRPr>
          </a:p>
        </p:txBody>
      </p:sp>
      <p:sp>
        <p:nvSpPr>
          <p:cNvPr id="19" name="object 20"/>
          <p:cNvSpPr txBox="1"/>
          <p:nvPr/>
        </p:nvSpPr>
        <p:spPr>
          <a:xfrm>
            <a:off x="6277947" y="2262710"/>
            <a:ext cx="1617354" cy="1033272"/>
          </a:xfrm>
          <a:prstGeom prst="rect">
            <a:avLst/>
          </a:prstGeom>
          <a:solidFill>
            <a:schemeClr val="accent1">
              <a:lumMod val="20000"/>
              <a:lumOff val="80000"/>
            </a:schemeClr>
          </a:solidFill>
          <a:ln w="12700">
            <a:solidFill>
              <a:schemeClr val="tx1"/>
            </a:solidFill>
          </a:ln>
        </p:spPr>
        <p:txBody>
          <a:bodyPr vert="horz" wrap="square" lIns="0" tIns="19685" rIns="0" bIns="0" rtlCol="0">
            <a:spAutoFit/>
          </a:bodyPr>
          <a:lstStyle/>
          <a:p>
            <a:pPr marL="106045" marR="128905">
              <a:spcBef>
                <a:spcPts val="155"/>
              </a:spcBef>
              <a:defRPr/>
            </a:pPr>
            <a:r>
              <a:rPr sz="1600" dirty="0">
                <a:solidFill>
                  <a:prstClr val="black"/>
                </a:solidFill>
                <a:latin typeface="Arial"/>
                <a:cs typeface="Arial"/>
              </a:rPr>
              <a:t>Enter</a:t>
            </a:r>
            <a:r>
              <a:rPr sz="1600" spc="-55" dirty="0">
                <a:solidFill>
                  <a:prstClr val="black"/>
                </a:solidFill>
                <a:latin typeface="Arial"/>
                <a:cs typeface="Arial"/>
              </a:rPr>
              <a:t> </a:t>
            </a:r>
            <a:r>
              <a:rPr sz="1600" spc="10" dirty="0">
                <a:solidFill>
                  <a:prstClr val="black"/>
                </a:solidFill>
                <a:latin typeface="Arial"/>
                <a:cs typeface="Arial"/>
              </a:rPr>
              <a:t>the</a:t>
            </a:r>
            <a:r>
              <a:rPr sz="1600" spc="-100" dirty="0">
                <a:solidFill>
                  <a:prstClr val="black"/>
                </a:solidFill>
                <a:latin typeface="Arial"/>
                <a:cs typeface="Arial"/>
              </a:rPr>
              <a:t> </a:t>
            </a:r>
            <a:r>
              <a:rPr sz="1600" b="1" dirty="0">
                <a:solidFill>
                  <a:prstClr val="black"/>
                </a:solidFill>
                <a:latin typeface="Arial"/>
                <a:cs typeface="Arial"/>
              </a:rPr>
              <a:t>Effective</a:t>
            </a:r>
            <a:r>
              <a:rPr sz="1600" b="1" spc="-60" dirty="0">
                <a:solidFill>
                  <a:prstClr val="black"/>
                </a:solidFill>
                <a:latin typeface="Arial"/>
                <a:cs typeface="Arial"/>
              </a:rPr>
              <a:t> </a:t>
            </a:r>
            <a:r>
              <a:rPr sz="1600" b="1" dirty="0">
                <a:solidFill>
                  <a:prstClr val="black"/>
                </a:solidFill>
                <a:latin typeface="Arial"/>
                <a:cs typeface="Arial"/>
              </a:rPr>
              <a:t>Date</a:t>
            </a:r>
            <a:r>
              <a:rPr sz="1600" b="1" spc="-25" dirty="0">
                <a:solidFill>
                  <a:prstClr val="black"/>
                </a:solidFill>
                <a:latin typeface="Arial"/>
                <a:cs typeface="Arial"/>
              </a:rPr>
              <a:t> </a:t>
            </a:r>
            <a:r>
              <a:rPr sz="1600" spc="-10" dirty="0" smtClean="0">
                <a:solidFill>
                  <a:prstClr val="black"/>
                </a:solidFill>
                <a:latin typeface="Arial"/>
                <a:cs typeface="Arial"/>
              </a:rPr>
              <a:t>of </a:t>
            </a:r>
            <a:r>
              <a:rPr sz="1600" spc="10" dirty="0">
                <a:solidFill>
                  <a:prstClr val="black"/>
                </a:solidFill>
                <a:latin typeface="Arial"/>
                <a:cs typeface="Arial"/>
              </a:rPr>
              <a:t>the </a:t>
            </a:r>
            <a:r>
              <a:rPr sz="1600" dirty="0">
                <a:solidFill>
                  <a:prstClr val="black"/>
                </a:solidFill>
                <a:latin typeface="Arial"/>
                <a:cs typeface="Arial"/>
              </a:rPr>
              <a:t>template</a:t>
            </a:r>
            <a:r>
              <a:rPr sz="1600" spc="-160" dirty="0">
                <a:solidFill>
                  <a:prstClr val="black"/>
                </a:solidFill>
                <a:latin typeface="Arial"/>
                <a:cs typeface="Arial"/>
              </a:rPr>
              <a:t> </a:t>
            </a:r>
            <a:r>
              <a:rPr sz="1600" spc="-5" dirty="0">
                <a:solidFill>
                  <a:prstClr val="black"/>
                </a:solidFill>
                <a:latin typeface="Arial"/>
                <a:cs typeface="Arial"/>
              </a:rPr>
              <a:t>transaction.</a:t>
            </a:r>
            <a:endParaRPr sz="1600" dirty="0">
              <a:solidFill>
                <a:prstClr val="black"/>
              </a:solidFill>
              <a:latin typeface="Arial"/>
              <a:cs typeface="Arial"/>
            </a:endParaRPr>
          </a:p>
        </p:txBody>
      </p:sp>
      <p:cxnSp>
        <p:nvCxnSpPr>
          <p:cNvPr id="21" name="Straight Arrow Connector 20"/>
          <p:cNvCxnSpPr>
            <a:stCxn id="14" idx="2"/>
          </p:cNvCxnSpPr>
          <p:nvPr/>
        </p:nvCxnSpPr>
        <p:spPr>
          <a:xfrm flipH="1">
            <a:off x="4622336" y="3274603"/>
            <a:ext cx="651780" cy="8863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p:cNvCxnSpPr>
          <p:nvPr/>
        </p:nvCxnSpPr>
        <p:spPr>
          <a:xfrm>
            <a:off x="7086624" y="3295982"/>
            <a:ext cx="736514" cy="7338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065342" y="3292694"/>
            <a:ext cx="154159" cy="83874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9801"/>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ENTER TRANSACTIONS DETAILS PAGE</a:t>
            </a:r>
            <a:endParaRPr lang="en-US" dirty="0">
              <a:solidFill>
                <a:schemeClr val="accent5"/>
              </a:solidFill>
            </a:endParaRPr>
          </a:p>
        </p:txBody>
      </p:sp>
      <p:sp>
        <p:nvSpPr>
          <p:cNvPr id="20" name="object 3"/>
          <p:cNvSpPr/>
          <p:nvPr/>
        </p:nvSpPr>
        <p:spPr>
          <a:xfrm>
            <a:off x="528106" y="1853629"/>
            <a:ext cx="7498080" cy="3525011"/>
          </a:xfrm>
          <a:prstGeom prst="rect">
            <a:avLst/>
          </a:prstGeom>
          <a:blipFill>
            <a:blip r:embed="rId2" cstate="print"/>
            <a:stretch>
              <a:fillRect/>
            </a:stretch>
          </a:blipFill>
        </p:spPr>
        <p:txBody>
          <a:bodyPr wrap="square" lIns="0" tIns="0" rIns="0" bIns="0" rtlCol="0"/>
          <a:lstStyle/>
          <a:p>
            <a:pPr>
              <a:defRPr/>
            </a:pPr>
            <a:endParaRPr dirty="0">
              <a:solidFill>
                <a:prstClr val="black"/>
              </a:solidFill>
              <a:latin typeface="Calibri"/>
            </a:endParaRPr>
          </a:p>
        </p:txBody>
      </p:sp>
      <p:sp>
        <p:nvSpPr>
          <p:cNvPr id="21" name="object 4"/>
          <p:cNvSpPr txBox="1"/>
          <p:nvPr/>
        </p:nvSpPr>
        <p:spPr>
          <a:xfrm>
            <a:off x="468408" y="1152144"/>
            <a:ext cx="5449234" cy="321883"/>
          </a:xfrm>
          <a:prstGeom prst="rect">
            <a:avLst/>
          </a:prstGeom>
        </p:spPr>
        <p:txBody>
          <a:bodyPr vert="horz" wrap="square" lIns="0" tIns="13970" rIns="0" bIns="0" rtlCol="0">
            <a:spAutoFit/>
          </a:bodyPr>
          <a:lstStyle/>
          <a:p>
            <a:pPr marL="166688" indent="-153988">
              <a:spcBef>
                <a:spcPts val="110"/>
              </a:spcBef>
              <a:buFont typeface="Arial" panose="020B0604020202020204" pitchFamily="34" charset="0"/>
              <a:buChar char="•"/>
              <a:defRPr/>
            </a:pPr>
            <a:r>
              <a:rPr sz="2000" spc="5" dirty="0">
                <a:latin typeface="Arial"/>
                <a:cs typeface="Arial"/>
              </a:rPr>
              <a:t>Enter the </a:t>
            </a:r>
            <a:r>
              <a:rPr sz="2000" dirty="0">
                <a:latin typeface="Arial"/>
                <a:cs typeface="Arial"/>
              </a:rPr>
              <a:t>details for </a:t>
            </a:r>
            <a:r>
              <a:rPr sz="2000" spc="5" dirty="0">
                <a:latin typeface="Arial"/>
                <a:cs typeface="Arial"/>
              </a:rPr>
              <a:t>the</a:t>
            </a:r>
            <a:r>
              <a:rPr sz="2000" spc="-155" dirty="0">
                <a:latin typeface="Arial"/>
                <a:cs typeface="Arial"/>
              </a:rPr>
              <a:t> </a:t>
            </a:r>
            <a:r>
              <a:rPr sz="2000" dirty="0">
                <a:latin typeface="Arial"/>
                <a:cs typeface="Arial"/>
              </a:rPr>
              <a:t>retirement.</a:t>
            </a:r>
          </a:p>
        </p:txBody>
      </p:sp>
      <p:sp>
        <p:nvSpPr>
          <p:cNvPr id="26" name="object 10"/>
          <p:cNvSpPr txBox="1"/>
          <p:nvPr/>
        </p:nvSpPr>
        <p:spPr>
          <a:xfrm>
            <a:off x="90756" y="3566974"/>
            <a:ext cx="1462741" cy="1090042"/>
          </a:xfrm>
          <a:prstGeom prst="rect">
            <a:avLst/>
          </a:prstGeom>
          <a:solidFill>
            <a:schemeClr val="accent1">
              <a:lumMod val="20000"/>
              <a:lumOff val="80000"/>
            </a:schemeClr>
          </a:solidFill>
          <a:ln>
            <a:solidFill>
              <a:schemeClr val="tx1"/>
            </a:solidFill>
          </a:ln>
        </p:spPr>
        <p:txBody>
          <a:bodyPr vert="horz" wrap="square" lIns="0" tIns="12700" rIns="0" bIns="0" rtlCol="0">
            <a:spAutoFit/>
          </a:bodyPr>
          <a:lstStyle/>
          <a:p>
            <a:pPr marL="104775" marR="128270">
              <a:lnSpc>
                <a:spcPct val="100499"/>
              </a:lnSpc>
              <a:spcBef>
                <a:spcPts val="100"/>
              </a:spcBef>
              <a:defRPr/>
            </a:pPr>
            <a:r>
              <a:rPr sz="1400" spc="-5" dirty="0">
                <a:solidFill>
                  <a:prstClr val="black"/>
                </a:solidFill>
                <a:latin typeface="Arial"/>
                <a:cs typeface="Arial"/>
              </a:rPr>
              <a:t>Click </a:t>
            </a:r>
            <a:r>
              <a:rPr sz="1400" b="1" spc="-5" dirty="0">
                <a:solidFill>
                  <a:prstClr val="black"/>
                </a:solidFill>
                <a:latin typeface="Arial"/>
                <a:cs typeface="Arial"/>
              </a:rPr>
              <a:t>Continue </a:t>
            </a:r>
            <a:r>
              <a:rPr sz="1400" spc="5" dirty="0">
                <a:solidFill>
                  <a:prstClr val="black"/>
                </a:solidFill>
                <a:latin typeface="Arial"/>
                <a:cs typeface="Arial"/>
              </a:rPr>
              <a:t>to </a:t>
            </a:r>
            <a:r>
              <a:rPr sz="1400" spc="-5" dirty="0" smtClean="0">
                <a:solidFill>
                  <a:prstClr val="black"/>
                </a:solidFill>
                <a:latin typeface="Arial"/>
                <a:cs typeface="Arial"/>
              </a:rPr>
              <a:t>enter </a:t>
            </a:r>
            <a:r>
              <a:rPr sz="1400" spc="10" dirty="0">
                <a:solidFill>
                  <a:prstClr val="black"/>
                </a:solidFill>
                <a:latin typeface="Arial"/>
                <a:cs typeface="Arial"/>
              </a:rPr>
              <a:t>the </a:t>
            </a:r>
            <a:r>
              <a:rPr sz="1400" spc="-5" dirty="0">
                <a:solidFill>
                  <a:prstClr val="black"/>
                </a:solidFill>
                <a:latin typeface="Arial"/>
                <a:cs typeface="Arial"/>
              </a:rPr>
              <a:t>remaining  details </a:t>
            </a:r>
            <a:r>
              <a:rPr sz="1400" spc="-10" dirty="0">
                <a:solidFill>
                  <a:prstClr val="black"/>
                </a:solidFill>
                <a:latin typeface="Arial"/>
                <a:cs typeface="Arial"/>
              </a:rPr>
              <a:t>of </a:t>
            </a:r>
            <a:r>
              <a:rPr sz="1400" spc="10" dirty="0">
                <a:solidFill>
                  <a:prstClr val="black"/>
                </a:solidFill>
                <a:latin typeface="Arial"/>
                <a:cs typeface="Arial"/>
              </a:rPr>
              <a:t>the</a:t>
            </a:r>
            <a:r>
              <a:rPr sz="1400" spc="-120" dirty="0">
                <a:solidFill>
                  <a:prstClr val="black"/>
                </a:solidFill>
                <a:latin typeface="Arial"/>
                <a:cs typeface="Arial"/>
              </a:rPr>
              <a:t> </a:t>
            </a:r>
            <a:r>
              <a:rPr sz="1400" spc="-5" dirty="0">
                <a:solidFill>
                  <a:prstClr val="black"/>
                </a:solidFill>
                <a:latin typeface="Arial"/>
                <a:cs typeface="Arial"/>
              </a:rPr>
              <a:t>template.</a:t>
            </a:r>
            <a:endParaRPr sz="1400" dirty="0">
              <a:solidFill>
                <a:prstClr val="black"/>
              </a:solidFill>
              <a:latin typeface="Arial"/>
              <a:cs typeface="Arial"/>
            </a:endParaRPr>
          </a:p>
        </p:txBody>
      </p:sp>
      <p:sp>
        <p:nvSpPr>
          <p:cNvPr id="31" name="object 15"/>
          <p:cNvSpPr txBox="1"/>
          <p:nvPr/>
        </p:nvSpPr>
        <p:spPr>
          <a:xfrm>
            <a:off x="5302585" y="2109088"/>
            <a:ext cx="2473960" cy="2167901"/>
          </a:xfrm>
          <a:prstGeom prst="rect">
            <a:avLst/>
          </a:prstGeom>
          <a:solidFill>
            <a:schemeClr val="accent1">
              <a:lumMod val="20000"/>
              <a:lumOff val="80000"/>
            </a:schemeClr>
          </a:solidFill>
          <a:ln>
            <a:solidFill>
              <a:schemeClr val="tx1"/>
            </a:solidFill>
          </a:ln>
        </p:spPr>
        <p:txBody>
          <a:bodyPr vert="horz" wrap="square" lIns="0" tIns="13335" rIns="0" bIns="0" rtlCol="0">
            <a:spAutoFit/>
          </a:bodyPr>
          <a:lstStyle/>
          <a:p>
            <a:pPr marL="104139" marR="106045">
              <a:spcBef>
                <a:spcPts val="105"/>
              </a:spcBef>
              <a:defRPr/>
            </a:pPr>
            <a:r>
              <a:rPr sz="1400" spc="-5" dirty="0">
                <a:solidFill>
                  <a:prstClr val="black"/>
                </a:solidFill>
                <a:latin typeface="Arial"/>
                <a:cs typeface="Arial"/>
              </a:rPr>
              <a:t>Select </a:t>
            </a:r>
            <a:r>
              <a:rPr sz="1400" spc="10" dirty="0">
                <a:solidFill>
                  <a:prstClr val="black"/>
                </a:solidFill>
                <a:latin typeface="Arial"/>
                <a:cs typeface="Arial"/>
              </a:rPr>
              <a:t>the </a:t>
            </a:r>
            <a:r>
              <a:rPr sz="1400" spc="-10" dirty="0">
                <a:solidFill>
                  <a:prstClr val="black"/>
                </a:solidFill>
                <a:latin typeface="Arial"/>
                <a:cs typeface="Arial"/>
              </a:rPr>
              <a:t>correct </a:t>
            </a:r>
            <a:r>
              <a:rPr sz="1400" b="1" spc="5" dirty="0">
                <a:solidFill>
                  <a:prstClr val="black"/>
                </a:solidFill>
                <a:latin typeface="Arial"/>
                <a:cs typeface="Arial"/>
              </a:rPr>
              <a:t>Employee ID </a:t>
            </a:r>
            <a:r>
              <a:rPr sz="1400" spc="5" dirty="0">
                <a:solidFill>
                  <a:prstClr val="black"/>
                </a:solidFill>
                <a:latin typeface="Arial"/>
                <a:cs typeface="Arial"/>
              </a:rPr>
              <a:t>and </a:t>
            </a:r>
            <a:r>
              <a:rPr sz="1400" b="1" spc="5" dirty="0" smtClean="0">
                <a:solidFill>
                  <a:prstClr val="black"/>
                </a:solidFill>
                <a:latin typeface="Arial"/>
                <a:cs typeface="Arial"/>
              </a:rPr>
              <a:t>Employment </a:t>
            </a:r>
            <a:r>
              <a:rPr sz="1400" b="1" spc="5" dirty="0">
                <a:solidFill>
                  <a:prstClr val="black"/>
                </a:solidFill>
                <a:latin typeface="Arial"/>
                <a:cs typeface="Arial"/>
              </a:rPr>
              <a:t>Record Numbe</a:t>
            </a:r>
            <a:r>
              <a:rPr sz="1400" spc="5" dirty="0">
                <a:solidFill>
                  <a:prstClr val="black"/>
                </a:solidFill>
                <a:latin typeface="Arial"/>
                <a:cs typeface="Arial"/>
              </a:rPr>
              <a:t>r </a:t>
            </a:r>
            <a:r>
              <a:rPr sz="1400" spc="-20" dirty="0">
                <a:solidFill>
                  <a:prstClr val="black"/>
                </a:solidFill>
                <a:latin typeface="Arial"/>
                <a:cs typeface="Arial"/>
              </a:rPr>
              <a:t>for </a:t>
            </a:r>
            <a:r>
              <a:rPr sz="1400" spc="10" dirty="0" smtClean="0">
                <a:solidFill>
                  <a:prstClr val="black"/>
                </a:solidFill>
                <a:latin typeface="Arial"/>
                <a:cs typeface="Arial"/>
              </a:rPr>
              <a:t>the </a:t>
            </a:r>
            <a:r>
              <a:rPr sz="1400" spc="-10" dirty="0">
                <a:solidFill>
                  <a:prstClr val="black"/>
                </a:solidFill>
                <a:latin typeface="Arial"/>
                <a:cs typeface="Arial"/>
              </a:rPr>
              <a:t>job </a:t>
            </a:r>
            <a:r>
              <a:rPr sz="1400" spc="5" dirty="0">
                <a:solidFill>
                  <a:prstClr val="black"/>
                </a:solidFill>
                <a:latin typeface="Arial"/>
                <a:cs typeface="Arial"/>
              </a:rPr>
              <a:t>to </a:t>
            </a:r>
            <a:r>
              <a:rPr sz="1400" spc="-10" dirty="0">
                <a:solidFill>
                  <a:prstClr val="black"/>
                </a:solidFill>
                <a:latin typeface="Arial"/>
                <a:cs typeface="Arial"/>
              </a:rPr>
              <a:t>retire. </a:t>
            </a:r>
            <a:r>
              <a:rPr sz="1400" dirty="0">
                <a:solidFill>
                  <a:prstClr val="black"/>
                </a:solidFill>
                <a:latin typeface="Arial"/>
                <a:cs typeface="Arial"/>
              </a:rPr>
              <a:t>If </a:t>
            </a:r>
            <a:r>
              <a:rPr sz="1400" spc="-10" dirty="0">
                <a:solidFill>
                  <a:prstClr val="black"/>
                </a:solidFill>
                <a:latin typeface="Arial"/>
                <a:cs typeface="Arial"/>
              </a:rPr>
              <a:t>an employee retires </a:t>
            </a:r>
            <a:r>
              <a:rPr sz="1400" spc="-20" dirty="0" smtClean="0">
                <a:solidFill>
                  <a:prstClr val="black"/>
                </a:solidFill>
                <a:latin typeface="Arial"/>
                <a:cs typeface="Arial"/>
              </a:rPr>
              <a:t>from </a:t>
            </a:r>
            <a:r>
              <a:rPr sz="1400" spc="-5" dirty="0">
                <a:solidFill>
                  <a:prstClr val="black"/>
                </a:solidFill>
                <a:latin typeface="Arial"/>
                <a:cs typeface="Arial"/>
              </a:rPr>
              <a:t>UC, only </a:t>
            </a:r>
            <a:r>
              <a:rPr sz="1400" dirty="0">
                <a:solidFill>
                  <a:prstClr val="black"/>
                </a:solidFill>
                <a:latin typeface="Arial"/>
                <a:cs typeface="Arial"/>
              </a:rPr>
              <a:t>one </a:t>
            </a:r>
            <a:r>
              <a:rPr sz="1400" spc="-5" dirty="0">
                <a:solidFill>
                  <a:prstClr val="black"/>
                </a:solidFill>
                <a:latin typeface="Arial"/>
                <a:cs typeface="Arial"/>
              </a:rPr>
              <a:t>retirement </a:t>
            </a:r>
            <a:r>
              <a:rPr sz="1400" dirty="0">
                <a:solidFill>
                  <a:prstClr val="black"/>
                </a:solidFill>
                <a:latin typeface="Arial"/>
                <a:cs typeface="Arial"/>
              </a:rPr>
              <a:t>template needs  </a:t>
            </a:r>
            <a:r>
              <a:rPr sz="1400" spc="5" dirty="0">
                <a:solidFill>
                  <a:prstClr val="black"/>
                </a:solidFill>
                <a:latin typeface="Arial"/>
                <a:cs typeface="Arial"/>
              </a:rPr>
              <a:t>to </a:t>
            </a:r>
            <a:r>
              <a:rPr sz="1400" spc="10" dirty="0">
                <a:solidFill>
                  <a:prstClr val="black"/>
                </a:solidFill>
                <a:latin typeface="Arial"/>
                <a:cs typeface="Arial"/>
              </a:rPr>
              <a:t>be </a:t>
            </a:r>
            <a:r>
              <a:rPr sz="1400" spc="-5" dirty="0">
                <a:solidFill>
                  <a:prstClr val="black"/>
                </a:solidFill>
                <a:latin typeface="Arial"/>
                <a:cs typeface="Arial"/>
              </a:rPr>
              <a:t>initiated; </a:t>
            </a:r>
            <a:r>
              <a:rPr sz="1400" dirty="0">
                <a:solidFill>
                  <a:prstClr val="black"/>
                </a:solidFill>
                <a:latin typeface="Arial"/>
                <a:cs typeface="Arial"/>
              </a:rPr>
              <a:t>UCPC </a:t>
            </a:r>
            <a:r>
              <a:rPr sz="1400" spc="20" dirty="0">
                <a:solidFill>
                  <a:prstClr val="black"/>
                </a:solidFill>
                <a:latin typeface="Arial"/>
                <a:cs typeface="Arial"/>
              </a:rPr>
              <a:t>WFA </a:t>
            </a:r>
            <a:r>
              <a:rPr sz="1400" dirty="0">
                <a:solidFill>
                  <a:prstClr val="black"/>
                </a:solidFill>
                <a:latin typeface="Arial"/>
                <a:cs typeface="Arial"/>
              </a:rPr>
              <a:t>Production </a:t>
            </a:r>
            <a:r>
              <a:rPr sz="1400" spc="-15" dirty="0" smtClean="0">
                <a:solidFill>
                  <a:prstClr val="black"/>
                </a:solidFill>
                <a:latin typeface="Arial"/>
                <a:cs typeface="Arial"/>
              </a:rPr>
              <a:t>will </a:t>
            </a:r>
            <a:r>
              <a:rPr sz="1400" spc="-10" dirty="0">
                <a:solidFill>
                  <a:prstClr val="black"/>
                </a:solidFill>
                <a:latin typeface="Arial"/>
                <a:cs typeface="Arial"/>
              </a:rPr>
              <a:t>retire all </a:t>
            </a:r>
            <a:r>
              <a:rPr sz="1400" spc="-5" dirty="0">
                <a:solidFill>
                  <a:prstClr val="black"/>
                </a:solidFill>
                <a:latin typeface="Arial"/>
                <a:cs typeface="Arial"/>
              </a:rPr>
              <a:t>other jobs </a:t>
            </a:r>
            <a:r>
              <a:rPr sz="1400" spc="-20" dirty="0">
                <a:solidFill>
                  <a:prstClr val="black"/>
                </a:solidFill>
                <a:latin typeface="Arial"/>
                <a:cs typeface="Arial"/>
              </a:rPr>
              <a:t>for </a:t>
            </a:r>
            <a:r>
              <a:rPr sz="1400" spc="10" dirty="0">
                <a:solidFill>
                  <a:prstClr val="black"/>
                </a:solidFill>
                <a:latin typeface="Arial"/>
                <a:cs typeface="Arial"/>
              </a:rPr>
              <a:t>the </a:t>
            </a:r>
            <a:r>
              <a:rPr sz="1400" spc="-15" dirty="0">
                <a:solidFill>
                  <a:prstClr val="black"/>
                </a:solidFill>
                <a:latin typeface="Arial"/>
                <a:cs typeface="Arial"/>
              </a:rPr>
              <a:t>employee, </a:t>
            </a:r>
            <a:r>
              <a:rPr lang="en-US" sz="1400" spc="-15" dirty="0" smtClean="0">
                <a:solidFill>
                  <a:prstClr val="black"/>
                </a:solidFill>
                <a:latin typeface="Arial"/>
                <a:cs typeface="Arial"/>
              </a:rPr>
              <a:t>a</a:t>
            </a:r>
            <a:r>
              <a:rPr sz="1400" spc="-10" dirty="0" smtClean="0">
                <a:solidFill>
                  <a:prstClr val="black"/>
                </a:solidFill>
                <a:latin typeface="Arial"/>
                <a:cs typeface="Arial"/>
              </a:rPr>
              <a:t>s</a:t>
            </a:r>
            <a:r>
              <a:rPr sz="1400" spc="5" dirty="0" smtClean="0">
                <a:solidFill>
                  <a:prstClr val="black"/>
                </a:solidFill>
                <a:latin typeface="Arial"/>
                <a:cs typeface="Arial"/>
              </a:rPr>
              <a:t> </a:t>
            </a:r>
            <a:r>
              <a:rPr sz="1400" spc="-5" dirty="0">
                <a:solidFill>
                  <a:prstClr val="black"/>
                </a:solidFill>
                <a:latin typeface="Arial"/>
                <a:cs typeface="Arial"/>
              </a:rPr>
              <a:t>needed.</a:t>
            </a:r>
            <a:endParaRPr sz="1400" dirty="0">
              <a:solidFill>
                <a:prstClr val="black"/>
              </a:solidFill>
              <a:latin typeface="Arial"/>
              <a:cs typeface="Arial"/>
            </a:endParaRPr>
          </a:p>
        </p:txBody>
      </p:sp>
      <p:sp>
        <p:nvSpPr>
          <p:cNvPr id="36" name="object 20"/>
          <p:cNvSpPr txBox="1"/>
          <p:nvPr/>
        </p:nvSpPr>
        <p:spPr>
          <a:xfrm>
            <a:off x="3698055" y="4525846"/>
            <a:ext cx="1994822" cy="659155"/>
          </a:xfrm>
          <a:prstGeom prst="rect">
            <a:avLst/>
          </a:prstGeom>
          <a:solidFill>
            <a:schemeClr val="accent1">
              <a:lumMod val="20000"/>
              <a:lumOff val="80000"/>
            </a:schemeClr>
          </a:solidFill>
          <a:ln>
            <a:solidFill>
              <a:schemeClr val="tx1"/>
            </a:solidFill>
          </a:ln>
        </p:spPr>
        <p:txBody>
          <a:bodyPr vert="horz" wrap="square" lIns="0" tIns="12700" rIns="0" bIns="0" rtlCol="0">
            <a:spAutoFit/>
          </a:bodyPr>
          <a:lstStyle/>
          <a:p>
            <a:pPr marL="104775" marR="190500">
              <a:lnSpc>
                <a:spcPct val="100499"/>
              </a:lnSpc>
              <a:spcBef>
                <a:spcPts val="100"/>
              </a:spcBef>
              <a:defRPr/>
            </a:pPr>
            <a:r>
              <a:rPr sz="1400" spc="-10" dirty="0">
                <a:solidFill>
                  <a:prstClr val="black"/>
                </a:solidFill>
                <a:latin typeface="Arial"/>
                <a:cs typeface="Arial"/>
              </a:rPr>
              <a:t>There </a:t>
            </a:r>
            <a:r>
              <a:rPr sz="1400" spc="-5" dirty="0">
                <a:solidFill>
                  <a:prstClr val="black"/>
                </a:solidFill>
                <a:latin typeface="Arial"/>
                <a:cs typeface="Arial"/>
              </a:rPr>
              <a:t>is only </a:t>
            </a:r>
            <a:r>
              <a:rPr sz="1400" dirty="0">
                <a:solidFill>
                  <a:prstClr val="black"/>
                </a:solidFill>
                <a:latin typeface="Arial"/>
                <a:cs typeface="Arial"/>
              </a:rPr>
              <a:t>one  </a:t>
            </a:r>
            <a:r>
              <a:rPr sz="1400" b="1" dirty="0">
                <a:solidFill>
                  <a:prstClr val="black"/>
                </a:solidFill>
                <a:latin typeface="Arial"/>
                <a:cs typeface="Arial"/>
              </a:rPr>
              <a:t>Reason Code </a:t>
            </a:r>
            <a:r>
              <a:rPr sz="1400" spc="-20" dirty="0">
                <a:solidFill>
                  <a:prstClr val="black"/>
                </a:solidFill>
                <a:latin typeface="Arial"/>
                <a:cs typeface="Arial"/>
              </a:rPr>
              <a:t>for</a:t>
            </a:r>
            <a:r>
              <a:rPr sz="1400" spc="-80" dirty="0">
                <a:solidFill>
                  <a:prstClr val="black"/>
                </a:solidFill>
                <a:latin typeface="Arial"/>
                <a:cs typeface="Arial"/>
              </a:rPr>
              <a:t> </a:t>
            </a:r>
            <a:r>
              <a:rPr sz="1400" spc="10" dirty="0">
                <a:solidFill>
                  <a:prstClr val="black"/>
                </a:solidFill>
                <a:latin typeface="Arial"/>
                <a:cs typeface="Arial"/>
              </a:rPr>
              <a:t>the  </a:t>
            </a:r>
            <a:r>
              <a:rPr sz="1400" spc="-5" dirty="0">
                <a:solidFill>
                  <a:prstClr val="black"/>
                </a:solidFill>
                <a:latin typeface="Arial"/>
                <a:cs typeface="Arial"/>
              </a:rPr>
              <a:t>retirement</a:t>
            </a:r>
            <a:r>
              <a:rPr sz="1400" spc="-40" dirty="0">
                <a:solidFill>
                  <a:prstClr val="black"/>
                </a:solidFill>
                <a:latin typeface="Arial"/>
                <a:cs typeface="Arial"/>
              </a:rPr>
              <a:t> </a:t>
            </a:r>
            <a:r>
              <a:rPr sz="1400" spc="-5" dirty="0">
                <a:solidFill>
                  <a:prstClr val="black"/>
                </a:solidFill>
                <a:latin typeface="Arial"/>
                <a:cs typeface="Arial"/>
              </a:rPr>
              <a:t>template.</a:t>
            </a:r>
            <a:endParaRPr sz="1400" dirty="0">
              <a:solidFill>
                <a:prstClr val="black"/>
              </a:solidFill>
              <a:latin typeface="Arial"/>
              <a:cs typeface="Arial"/>
            </a:endParaRPr>
          </a:p>
        </p:txBody>
      </p:sp>
      <p:sp>
        <p:nvSpPr>
          <p:cNvPr id="37" name="object 21"/>
          <p:cNvSpPr txBox="1"/>
          <p:nvPr/>
        </p:nvSpPr>
        <p:spPr>
          <a:xfrm>
            <a:off x="4837472" y="840821"/>
            <a:ext cx="7197214" cy="914400"/>
          </a:xfrm>
          <a:prstGeom prst="rect">
            <a:avLst/>
          </a:prstGeom>
          <a:solidFill>
            <a:schemeClr val="accent1">
              <a:lumMod val="20000"/>
              <a:lumOff val="80000"/>
            </a:schemeClr>
          </a:solidFill>
          <a:ln w="12700">
            <a:solidFill>
              <a:schemeClr val="tx1"/>
            </a:solidFill>
          </a:ln>
        </p:spPr>
        <p:txBody>
          <a:bodyPr vert="horz" wrap="square" lIns="0" tIns="40640" rIns="0" bIns="0" rtlCol="0" anchor="ctr">
            <a:spAutoFit/>
          </a:bodyPr>
          <a:lstStyle/>
          <a:p>
            <a:pPr marL="91440">
              <a:spcBef>
                <a:spcPts val="320"/>
              </a:spcBef>
              <a:defRPr/>
            </a:pPr>
            <a:r>
              <a:rPr sz="1600" b="1" spc="5" dirty="0" smtClean="0">
                <a:latin typeface="Arial"/>
                <a:cs typeface="Arial"/>
              </a:rPr>
              <a:t>Important</a:t>
            </a:r>
            <a:r>
              <a:rPr lang="en-US" sz="1600" b="1" spc="5" dirty="0" smtClean="0">
                <a:latin typeface="Arial"/>
                <a:cs typeface="Arial"/>
              </a:rPr>
              <a:t>:</a:t>
            </a:r>
            <a:endParaRPr sz="1600" dirty="0">
              <a:latin typeface="Arial"/>
              <a:cs typeface="Arial"/>
            </a:endParaRPr>
          </a:p>
          <a:p>
            <a:pPr marL="225425" marR="281940" indent="-134938">
              <a:spcBef>
                <a:spcPts val="320"/>
              </a:spcBef>
              <a:buFontTx/>
              <a:buChar char="•"/>
              <a:tabLst>
                <a:tab pos="315595" algn="l"/>
                <a:tab pos="316230" algn="l"/>
              </a:tabLst>
              <a:defRPr/>
            </a:pPr>
            <a:r>
              <a:rPr sz="1600" spc="5" dirty="0">
                <a:latin typeface="Arial"/>
                <a:cs typeface="Arial"/>
              </a:rPr>
              <a:t>The </a:t>
            </a:r>
            <a:r>
              <a:rPr sz="1600" b="1" spc="-5" dirty="0">
                <a:latin typeface="Arial"/>
                <a:cs typeface="Arial"/>
              </a:rPr>
              <a:t>Effective Date </a:t>
            </a:r>
            <a:r>
              <a:rPr sz="1600" spc="5" dirty="0">
                <a:latin typeface="Arial"/>
                <a:cs typeface="Arial"/>
              </a:rPr>
              <a:t>is </a:t>
            </a:r>
            <a:r>
              <a:rPr sz="1600" spc="-10" dirty="0" smtClean="0">
                <a:latin typeface="Arial"/>
                <a:cs typeface="Arial"/>
              </a:rPr>
              <a:t>populated </a:t>
            </a:r>
            <a:r>
              <a:rPr sz="1600" spc="-20" dirty="0">
                <a:latin typeface="Arial"/>
                <a:cs typeface="Arial"/>
              </a:rPr>
              <a:t>based </a:t>
            </a:r>
            <a:r>
              <a:rPr sz="1600" spc="-15" dirty="0">
                <a:latin typeface="Arial"/>
                <a:cs typeface="Arial"/>
              </a:rPr>
              <a:t>on your </a:t>
            </a:r>
            <a:r>
              <a:rPr sz="1600" spc="-5" dirty="0">
                <a:latin typeface="Arial"/>
                <a:cs typeface="Arial"/>
              </a:rPr>
              <a:t>entry </a:t>
            </a:r>
            <a:r>
              <a:rPr sz="1600" spc="-15" dirty="0">
                <a:latin typeface="Arial"/>
                <a:cs typeface="Arial"/>
              </a:rPr>
              <a:t>on </a:t>
            </a:r>
            <a:r>
              <a:rPr sz="1600" spc="5" dirty="0">
                <a:latin typeface="Arial"/>
                <a:cs typeface="Arial"/>
              </a:rPr>
              <a:t>the </a:t>
            </a:r>
            <a:r>
              <a:rPr sz="1600" spc="-15" dirty="0" smtClean="0">
                <a:latin typeface="Arial"/>
                <a:cs typeface="Arial"/>
              </a:rPr>
              <a:t>previous </a:t>
            </a:r>
            <a:r>
              <a:rPr sz="1600" spc="-25" dirty="0">
                <a:latin typeface="Arial"/>
                <a:cs typeface="Arial"/>
              </a:rPr>
              <a:t>page.</a:t>
            </a:r>
            <a:endParaRPr sz="1600" dirty="0">
              <a:latin typeface="Arial"/>
              <a:cs typeface="Arial"/>
            </a:endParaRPr>
          </a:p>
          <a:p>
            <a:pPr marL="225425" indent="-134938">
              <a:spcBef>
                <a:spcPts val="155"/>
              </a:spcBef>
              <a:buFontTx/>
              <a:buChar char="•"/>
              <a:tabLst>
                <a:tab pos="315595" algn="l"/>
                <a:tab pos="316230" algn="l"/>
              </a:tabLst>
              <a:defRPr/>
            </a:pPr>
            <a:r>
              <a:rPr sz="1600" dirty="0">
                <a:latin typeface="Arial"/>
                <a:cs typeface="Arial"/>
              </a:rPr>
              <a:t>Ensure </a:t>
            </a:r>
            <a:r>
              <a:rPr sz="1600" spc="-5" dirty="0">
                <a:latin typeface="Arial"/>
                <a:cs typeface="Arial"/>
              </a:rPr>
              <a:t>that </a:t>
            </a:r>
            <a:r>
              <a:rPr sz="1600" spc="-15" dirty="0">
                <a:latin typeface="Arial"/>
                <a:cs typeface="Arial"/>
              </a:rPr>
              <a:t>you entered </a:t>
            </a:r>
            <a:r>
              <a:rPr sz="1600" spc="5" dirty="0">
                <a:latin typeface="Arial"/>
                <a:cs typeface="Arial"/>
              </a:rPr>
              <a:t>the</a:t>
            </a:r>
            <a:r>
              <a:rPr sz="1600" spc="40" dirty="0">
                <a:latin typeface="Arial"/>
                <a:cs typeface="Arial"/>
              </a:rPr>
              <a:t> </a:t>
            </a:r>
            <a:r>
              <a:rPr sz="1600" spc="-10" dirty="0" smtClean="0">
                <a:latin typeface="Arial"/>
                <a:cs typeface="Arial"/>
              </a:rPr>
              <a:t>correct</a:t>
            </a:r>
            <a:r>
              <a:rPr lang="en-US" sz="1600" spc="-10" dirty="0" smtClean="0">
                <a:latin typeface="Arial"/>
                <a:cs typeface="Arial"/>
              </a:rPr>
              <a:t> </a:t>
            </a:r>
            <a:r>
              <a:rPr sz="1600" b="1" spc="-5" dirty="0" smtClean="0">
                <a:latin typeface="Arial"/>
                <a:cs typeface="Arial"/>
              </a:rPr>
              <a:t>Effective</a:t>
            </a:r>
            <a:r>
              <a:rPr sz="1600" b="1" spc="-35" dirty="0" smtClean="0">
                <a:latin typeface="Arial"/>
                <a:cs typeface="Arial"/>
              </a:rPr>
              <a:t> </a:t>
            </a:r>
            <a:r>
              <a:rPr sz="1600" b="1" spc="-5" dirty="0">
                <a:latin typeface="Arial"/>
                <a:cs typeface="Arial"/>
              </a:rPr>
              <a:t>Date</a:t>
            </a:r>
            <a:r>
              <a:rPr sz="1600" spc="-5" dirty="0" smtClean="0">
                <a:latin typeface="Arial"/>
                <a:cs typeface="Arial"/>
              </a:rPr>
              <a:t>.</a:t>
            </a:r>
            <a:endParaRPr lang="en-US" sz="1600" spc="-5" dirty="0" smtClean="0">
              <a:latin typeface="Arial"/>
              <a:cs typeface="Arial"/>
            </a:endParaRPr>
          </a:p>
          <a:p>
            <a:pPr marL="315595">
              <a:lnSpc>
                <a:spcPts val="1220"/>
              </a:lnSpc>
              <a:defRPr/>
            </a:pPr>
            <a:endParaRPr sz="800" dirty="0">
              <a:latin typeface="Arial"/>
              <a:cs typeface="Arial"/>
            </a:endParaRPr>
          </a:p>
        </p:txBody>
      </p:sp>
      <p:sp>
        <p:nvSpPr>
          <p:cNvPr id="38" name="TextBox 37"/>
          <p:cNvSpPr txBox="1"/>
          <p:nvPr/>
        </p:nvSpPr>
        <p:spPr>
          <a:xfrm>
            <a:off x="8056104" y="1886028"/>
            <a:ext cx="3978581" cy="4185761"/>
          </a:xfrm>
          <a:prstGeom prst="rect">
            <a:avLst/>
          </a:prstGeom>
          <a:noFill/>
        </p:spPr>
        <p:txBody>
          <a:bodyPr wrap="square" rtlCol="0">
            <a:spAutoFit/>
          </a:bodyPr>
          <a:lstStyle/>
          <a:p>
            <a:pPr marL="319088" indent="-319088">
              <a:lnSpc>
                <a:spcPts val="1160"/>
              </a:lnSpc>
            </a:pPr>
            <a:r>
              <a:rPr lang="en-US" sz="1400" b="1" dirty="0" smtClean="0">
                <a:cs typeface="Arial"/>
              </a:rPr>
              <a:t>Effective Date Definition:</a:t>
            </a:r>
          </a:p>
          <a:p>
            <a:pPr marL="319088" indent="-319088">
              <a:lnSpc>
                <a:spcPts val="1160"/>
              </a:lnSpc>
            </a:pPr>
            <a:r>
              <a:rPr lang="en-US" sz="1400" b="1" dirty="0" smtClean="0">
                <a:cs typeface="Arial"/>
              </a:rPr>
              <a:t> </a:t>
            </a:r>
            <a:endParaRPr lang="en-US" sz="1400" b="1" dirty="0">
              <a:cs typeface="Arial"/>
            </a:endParaRPr>
          </a:p>
          <a:p>
            <a:pPr marL="117475" indent="-117475">
              <a:buFont typeface="Arial" panose="020B0604020202020204" pitchFamily="34" charset="0"/>
              <a:buChar char="•"/>
            </a:pPr>
            <a:r>
              <a:rPr lang="en-US" sz="1400" dirty="0" smtClean="0"/>
              <a:t>Date </a:t>
            </a:r>
            <a:r>
              <a:rPr lang="en-US" sz="1400" dirty="0"/>
              <a:t>on which the associated information takes effect. The information is in effect until a new entry is made with a more current effective date. We do not have “stop dates” on effective dated data. The Effective Date usually defaults to the system's current date.</a:t>
            </a:r>
          </a:p>
          <a:p>
            <a:pPr marL="285750" indent="-285750">
              <a:buFont typeface="Arial" panose="020B0604020202020204" pitchFamily="34" charset="0"/>
              <a:buChar char="•"/>
            </a:pPr>
            <a:endParaRPr lang="en-US" sz="800" dirty="0"/>
          </a:p>
          <a:p>
            <a:pPr marL="117475" indent="-117475">
              <a:buFont typeface="Arial" panose="020B0604020202020204" pitchFamily="34" charset="0"/>
              <a:buChar char="•"/>
            </a:pPr>
            <a:r>
              <a:rPr lang="en-US" sz="1400" dirty="0"/>
              <a:t>Effective Dating: Effective Dating is uses to maintain and view a complete chronological record of historic, current and future data. </a:t>
            </a:r>
          </a:p>
          <a:p>
            <a:pPr marL="225425" lvl="1" indent="-107950">
              <a:buFont typeface="Arial" panose="020B0604020202020204" pitchFamily="34" charset="0"/>
              <a:buChar char="•"/>
            </a:pPr>
            <a:r>
              <a:rPr lang="en-US" sz="1400" dirty="0"/>
              <a:t>Current Effective Date – Date that is less than or equal to the current system date.’</a:t>
            </a:r>
          </a:p>
          <a:p>
            <a:pPr marL="225425" lvl="1" indent="-107950">
              <a:buFont typeface="Arial" panose="020B0604020202020204" pitchFamily="34" charset="0"/>
              <a:buChar char="•"/>
            </a:pPr>
            <a:r>
              <a:rPr lang="en-US" sz="1400" dirty="0"/>
              <a:t>Historic Effective Date – Dates that are less than the current information </a:t>
            </a:r>
          </a:p>
          <a:p>
            <a:pPr marL="225425" lvl="1" indent="-107950">
              <a:buFont typeface="Arial" panose="020B0604020202020204" pitchFamily="34" charset="0"/>
              <a:buChar char="•"/>
            </a:pPr>
            <a:r>
              <a:rPr lang="en-US" sz="1400" dirty="0"/>
              <a:t>Future Effective Date – Effective dates that are greater than the current information </a:t>
            </a:r>
          </a:p>
          <a:p>
            <a:pPr marL="225425" lvl="1" indent="-107950">
              <a:buFont typeface="Arial" panose="020B0604020202020204" pitchFamily="34" charset="0"/>
              <a:buChar char="•"/>
            </a:pPr>
            <a:r>
              <a:rPr lang="en-US" sz="1400" dirty="0"/>
              <a:t>Retro Effective Date – Date prior to the current pay period begin date </a:t>
            </a:r>
            <a:endParaRPr lang="en-US" dirty="0"/>
          </a:p>
        </p:txBody>
      </p:sp>
      <p:sp>
        <p:nvSpPr>
          <p:cNvPr id="3" name="TextBox 2"/>
          <p:cNvSpPr txBox="1"/>
          <p:nvPr/>
        </p:nvSpPr>
        <p:spPr>
          <a:xfrm>
            <a:off x="553183" y="5581817"/>
            <a:ext cx="6644029" cy="954107"/>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NOTE: </a:t>
            </a:r>
          </a:p>
          <a:p>
            <a:pPr marL="117475" indent="-117475">
              <a:buFont typeface="Arial" panose="020B0604020202020204" pitchFamily="34" charset="0"/>
              <a:buChar char="•"/>
            </a:pPr>
            <a:r>
              <a:rPr lang="en-US" sz="1400" dirty="0" smtClean="0">
                <a:latin typeface="Arial" panose="020B0604020202020204" pitchFamily="34" charset="0"/>
                <a:cs typeface="Arial" panose="020B0604020202020204" pitchFamily="34" charset="0"/>
              </a:rPr>
              <a:t>UCPC is taking ownership to confirm if employee should be retired from all jobs.</a:t>
            </a:r>
          </a:p>
          <a:p>
            <a:pPr marL="117475" indent="-117475">
              <a:buFont typeface="Arial" panose="020B0604020202020204" pitchFamily="34" charset="0"/>
              <a:buChar char="•"/>
            </a:pPr>
            <a:r>
              <a:rPr lang="en-US" sz="1400" dirty="0" smtClean="0">
                <a:latin typeface="Arial" panose="020B0604020202020204" pitchFamily="34" charset="0"/>
                <a:cs typeface="Arial" panose="020B0604020202020204" pitchFamily="34" charset="0"/>
              </a:rPr>
              <a:t>Departments/Orgs. need to review Person Org Summary page to coordinate with other departments if needed, to terminate/retire an employee from all jobs. </a:t>
            </a:r>
            <a:r>
              <a:rPr lang="en-US" sz="1400" dirty="0" smtClean="0"/>
              <a:t> </a:t>
            </a:r>
            <a:endParaRPr lang="en-US" sz="1400" dirty="0"/>
          </a:p>
        </p:txBody>
      </p:sp>
      <p:cxnSp>
        <p:nvCxnSpPr>
          <p:cNvPr id="5" name="Straight Arrow Connector 4"/>
          <p:cNvCxnSpPr/>
          <p:nvPr/>
        </p:nvCxnSpPr>
        <p:spPr>
          <a:xfrm>
            <a:off x="1024976" y="4652243"/>
            <a:ext cx="0" cy="32988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296971" y="4739237"/>
            <a:ext cx="40108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1" idx="1"/>
          </p:cNvCxnSpPr>
          <p:nvPr/>
        </p:nvCxnSpPr>
        <p:spPr>
          <a:xfrm flipH="1">
            <a:off x="3785419" y="3193039"/>
            <a:ext cx="1517166" cy="3662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813205"/>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ENTER TRANSACTION INFORMATION</a:t>
            </a:r>
            <a:endParaRPr lang="en-US" dirty="0">
              <a:solidFill>
                <a:schemeClr val="accent5"/>
              </a:solidFill>
            </a:endParaRPr>
          </a:p>
        </p:txBody>
      </p:sp>
      <p:sp>
        <p:nvSpPr>
          <p:cNvPr id="38" name="object 3"/>
          <p:cNvSpPr/>
          <p:nvPr/>
        </p:nvSpPr>
        <p:spPr>
          <a:xfrm>
            <a:off x="5034116" y="1189703"/>
            <a:ext cx="5771535" cy="3982065"/>
          </a:xfrm>
          <a:prstGeom prst="rect">
            <a:avLst/>
          </a:prstGeom>
          <a:blipFill>
            <a:blip r:embed="rId2" cstate="print"/>
            <a:srcRect/>
            <a:stretch>
              <a:fillRect b="-2222"/>
            </a:stretch>
          </a:blipFill>
          <a:ln>
            <a:solidFill>
              <a:schemeClr val="tx1"/>
            </a:solidFill>
          </a:ln>
        </p:spPr>
        <p:txBody>
          <a:bodyPr wrap="square" lIns="0" tIns="0" rIns="0" bIns="0" rtlCol="0"/>
          <a:lstStyle/>
          <a:p>
            <a:pPr>
              <a:defRPr/>
            </a:pPr>
            <a:endParaRPr dirty="0">
              <a:solidFill>
                <a:prstClr val="black"/>
              </a:solidFill>
              <a:latin typeface="Calibri"/>
            </a:endParaRPr>
          </a:p>
        </p:txBody>
      </p:sp>
      <p:sp>
        <p:nvSpPr>
          <p:cNvPr id="39" name="object 4"/>
          <p:cNvSpPr txBox="1"/>
          <p:nvPr/>
        </p:nvSpPr>
        <p:spPr>
          <a:xfrm>
            <a:off x="1362456" y="1115568"/>
            <a:ext cx="3596004" cy="4958280"/>
          </a:xfrm>
          <a:prstGeom prst="rect">
            <a:avLst/>
          </a:prstGeom>
        </p:spPr>
        <p:txBody>
          <a:bodyPr vert="horz" wrap="square" lIns="0" tIns="78740" rIns="0" bIns="0" rtlCol="0">
            <a:spAutoFit/>
          </a:bodyPr>
          <a:lstStyle/>
          <a:p>
            <a:pPr marL="166688" marR="92075" indent="-166688">
              <a:lnSpc>
                <a:spcPct val="79800"/>
              </a:lnSpc>
              <a:spcBef>
                <a:spcPts val="630"/>
              </a:spcBef>
              <a:buFont typeface="Arial" panose="020B0604020202020204" pitchFamily="34" charset="0"/>
              <a:buChar char="•"/>
              <a:tabLst>
                <a:tab pos="241300" algn="l"/>
              </a:tabLst>
            </a:pPr>
            <a:r>
              <a:rPr lang="en-US" sz="2000" spc="5" dirty="0">
                <a:cs typeface="Arial"/>
              </a:rPr>
              <a:t>The </a:t>
            </a:r>
            <a:r>
              <a:rPr lang="en-US" sz="2000" b="1" spc="-5" dirty="0">
                <a:cs typeface="Arial"/>
              </a:rPr>
              <a:t>Last </a:t>
            </a:r>
            <a:r>
              <a:rPr lang="en-US" sz="2000" b="1" spc="-10" dirty="0">
                <a:cs typeface="Arial"/>
              </a:rPr>
              <a:t>Date </a:t>
            </a:r>
            <a:r>
              <a:rPr lang="en-US" sz="2000" b="1" spc="-15" dirty="0">
                <a:cs typeface="Arial"/>
              </a:rPr>
              <a:t>Worked  </a:t>
            </a:r>
            <a:r>
              <a:rPr lang="en-US" sz="2000" dirty="0">
                <a:cs typeface="Arial"/>
              </a:rPr>
              <a:t>automatically </a:t>
            </a:r>
            <a:r>
              <a:rPr lang="en-US" sz="2000" spc="-5" dirty="0">
                <a:cs typeface="Arial"/>
              </a:rPr>
              <a:t>populates </a:t>
            </a:r>
            <a:r>
              <a:rPr lang="en-US" sz="2000" spc="-10" dirty="0" smtClean="0">
                <a:cs typeface="Arial"/>
              </a:rPr>
              <a:t>with </a:t>
            </a:r>
            <a:r>
              <a:rPr lang="en-US" sz="2000" spc="-5" dirty="0">
                <a:cs typeface="Arial"/>
              </a:rPr>
              <a:t>a date that </a:t>
            </a:r>
            <a:r>
              <a:rPr lang="en-US" sz="2000" spc="5" dirty="0">
                <a:cs typeface="Arial"/>
              </a:rPr>
              <a:t>is </a:t>
            </a:r>
            <a:r>
              <a:rPr lang="en-US" sz="2000" spc="-5" dirty="0" smtClean="0">
                <a:cs typeface="Arial"/>
              </a:rPr>
              <a:t>one </a:t>
            </a:r>
            <a:r>
              <a:rPr lang="en-US" sz="2000" spc="-5" dirty="0">
                <a:cs typeface="Arial"/>
              </a:rPr>
              <a:t>day prior to the </a:t>
            </a:r>
            <a:r>
              <a:rPr lang="en-US" sz="2000" b="1" spc="-10" dirty="0" smtClean="0">
                <a:cs typeface="Arial"/>
              </a:rPr>
              <a:t>Effective </a:t>
            </a:r>
            <a:r>
              <a:rPr lang="en-US" sz="2000" b="1" spc="-10" dirty="0">
                <a:cs typeface="Arial"/>
              </a:rPr>
              <a:t>Date</a:t>
            </a:r>
            <a:r>
              <a:rPr lang="en-US" sz="2000" spc="-10" dirty="0">
                <a:cs typeface="Arial"/>
              </a:rPr>
              <a:t>.</a:t>
            </a:r>
          </a:p>
          <a:p>
            <a:pPr marL="166688" marR="92075" indent="-166688">
              <a:lnSpc>
                <a:spcPct val="79800"/>
              </a:lnSpc>
              <a:spcBef>
                <a:spcPts val="630"/>
              </a:spcBef>
              <a:buFont typeface="Arial" panose="020B0604020202020204" pitchFamily="34" charset="0"/>
              <a:buChar char="•"/>
              <a:tabLst>
                <a:tab pos="241300" algn="l"/>
              </a:tabLst>
            </a:pPr>
            <a:endParaRPr lang="en-US" sz="800" dirty="0">
              <a:cs typeface="Arial"/>
            </a:endParaRPr>
          </a:p>
          <a:p>
            <a:pPr marL="166688" marR="55880" lvl="1" indent="-166688">
              <a:lnSpc>
                <a:spcPct val="79800"/>
              </a:lnSpc>
              <a:spcBef>
                <a:spcPts val="525"/>
              </a:spcBef>
              <a:buFont typeface="Arial" panose="020B0604020202020204" pitchFamily="34" charset="0"/>
              <a:buChar char="•"/>
              <a:tabLst>
                <a:tab pos="225425" algn="l"/>
              </a:tabLst>
            </a:pPr>
            <a:r>
              <a:rPr lang="en-US" sz="2000" spc="-10" dirty="0">
                <a:cs typeface="Arial"/>
              </a:rPr>
              <a:t>If </a:t>
            </a:r>
            <a:r>
              <a:rPr lang="en-US" sz="2000" spc="5" dirty="0">
                <a:cs typeface="Arial"/>
              </a:rPr>
              <a:t>the </a:t>
            </a:r>
            <a:r>
              <a:rPr lang="en-US" sz="2000" b="1" spc="5" dirty="0">
                <a:cs typeface="Arial"/>
              </a:rPr>
              <a:t>Effective </a:t>
            </a:r>
            <a:r>
              <a:rPr lang="en-US" sz="2000" b="1" dirty="0">
                <a:cs typeface="Arial"/>
              </a:rPr>
              <a:t>Date </a:t>
            </a:r>
            <a:r>
              <a:rPr lang="en-US" sz="2000" spc="15" dirty="0" smtClean="0">
                <a:cs typeface="Arial"/>
              </a:rPr>
              <a:t>is </a:t>
            </a:r>
            <a:r>
              <a:rPr lang="en-US" sz="2000" spc="5" dirty="0">
                <a:cs typeface="Arial"/>
              </a:rPr>
              <a:t>a </a:t>
            </a:r>
            <a:r>
              <a:rPr lang="en-US" sz="2000" spc="-20" dirty="0">
                <a:cs typeface="Arial"/>
              </a:rPr>
              <a:t>Monday, </a:t>
            </a:r>
            <a:r>
              <a:rPr lang="en-US" sz="2000" spc="5" dirty="0">
                <a:cs typeface="Arial"/>
              </a:rPr>
              <a:t>the </a:t>
            </a:r>
            <a:r>
              <a:rPr lang="en-US" sz="2000" b="1" dirty="0" smtClean="0">
                <a:cs typeface="Arial"/>
              </a:rPr>
              <a:t>Last </a:t>
            </a:r>
            <a:r>
              <a:rPr lang="en-US" sz="2000" b="1" dirty="0">
                <a:cs typeface="Arial"/>
              </a:rPr>
              <a:t>Date Worked </a:t>
            </a:r>
            <a:r>
              <a:rPr lang="en-US" sz="2000" dirty="0">
                <a:cs typeface="Arial"/>
              </a:rPr>
              <a:t>defaults </a:t>
            </a:r>
            <a:r>
              <a:rPr lang="en-US" sz="2000" spc="10" dirty="0" smtClean="0">
                <a:cs typeface="Arial"/>
              </a:rPr>
              <a:t>to </a:t>
            </a:r>
            <a:r>
              <a:rPr lang="en-US" sz="2000" spc="10" dirty="0">
                <a:cs typeface="Arial"/>
              </a:rPr>
              <a:t>the previous</a:t>
            </a:r>
            <a:r>
              <a:rPr lang="en-US" sz="2000" spc="-285" dirty="0">
                <a:cs typeface="Arial"/>
              </a:rPr>
              <a:t> </a:t>
            </a:r>
            <a:r>
              <a:rPr lang="en-US" sz="2000" spc="-5" dirty="0" smtClean="0">
                <a:cs typeface="Arial"/>
              </a:rPr>
              <a:t>workday </a:t>
            </a:r>
            <a:r>
              <a:rPr lang="en-US" sz="2000" spc="5" dirty="0">
                <a:cs typeface="Arial"/>
              </a:rPr>
              <a:t>(Friday).</a:t>
            </a:r>
          </a:p>
          <a:p>
            <a:pPr marL="166688" marR="55880" lvl="1" indent="-166688">
              <a:lnSpc>
                <a:spcPct val="79800"/>
              </a:lnSpc>
              <a:spcBef>
                <a:spcPts val="525"/>
              </a:spcBef>
              <a:buFont typeface="Arial" panose="020B0604020202020204" pitchFamily="34" charset="0"/>
              <a:buChar char="•"/>
              <a:tabLst>
                <a:tab pos="225425" algn="l"/>
              </a:tabLst>
            </a:pPr>
            <a:endParaRPr lang="en-US" sz="800" dirty="0">
              <a:cs typeface="Arial"/>
            </a:endParaRPr>
          </a:p>
          <a:p>
            <a:pPr marL="166688" marR="82550" lvl="1" indent="-166688">
              <a:lnSpc>
                <a:spcPct val="80100"/>
              </a:lnSpc>
              <a:spcBef>
                <a:spcPts val="495"/>
              </a:spcBef>
              <a:buFont typeface="Arial" panose="020B0604020202020204" pitchFamily="34" charset="0"/>
              <a:buChar char="•"/>
              <a:tabLst>
                <a:tab pos="225425" algn="l"/>
              </a:tabLst>
            </a:pPr>
            <a:r>
              <a:rPr lang="en-US" sz="2000" spc="15" dirty="0">
                <a:cs typeface="Arial"/>
              </a:rPr>
              <a:t>The </a:t>
            </a:r>
            <a:r>
              <a:rPr lang="en-US" sz="2000" b="1" dirty="0">
                <a:cs typeface="Arial"/>
              </a:rPr>
              <a:t>Last Date</a:t>
            </a:r>
            <a:r>
              <a:rPr lang="en-US" sz="2000" b="1" spc="-195" dirty="0">
                <a:cs typeface="Arial"/>
              </a:rPr>
              <a:t> </a:t>
            </a:r>
            <a:r>
              <a:rPr lang="en-US" sz="2000" b="1" spc="-5" dirty="0">
                <a:cs typeface="Arial"/>
              </a:rPr>
              <a:t>Worked </a:t>
            </a:r>
            <a:r>
              <a:rPr lang="en-US" sz="2000" dirty="0" smtClean="0">
                <a:cs typeface="Arial"/>
              </a:rPr>
              <a:t>field </a:t>
            </a:r>
            <a:r>
              <a:rPr lang="en-US" sz="2000" spc="5" dirty="0">
                <a:cs typeface="Arial"/>
              </a:rPr>
              <a:t>can </a:t>
            </a:r>
            <a:r>
              <a:rPr lang="en-US" sz="2000" dirty="0">
                <a:cs typeface="Arial"/>
              </a:rPr>
              <a:t>be changed, </a:t>
            </a:r>
            <a:r>
              <a:rPr lang="en-US" sz="2000" spc="10" dirty="0">
                <a:cs typeface="Arial"/>
              </a:rPr>
              <a:t>if </a:t>
            </a:r>
            <a:r>
              <a:rPr lang="en-US" sz="2000" dirty="0" smtClean="0">
                <a:cs typeface="Arial"/>
              </a:rPr>
              <a:t>needed</a:t>
            </a:r>
            <a:r>
              <a:rPr lang="en-US" sz="2000" dirty="0">
                <a:cs typeface="Arial"/>
              </a:rPr>
              <a:t>; </a:t>
            </a:r>
            <a:r>
              <a:rPr lang="en-US" sz="2000" spc="-15" dirty="0">
                <a:cs typeface="Arial"/>
              </a:rPr>
              <a:t>however, </a:t>
            </a:r>
            <a:r>
              <a:rPr lang="en-US" sz="2000" spc="5" dirty="0" smtClean="0">
                <a:cs typeface="Arial"/>
              </a:rPr>
              <a:t>the </a:t>
            </a:r>
            <a:r>
              <a:rPr lang="en-US" sz="2000" b="1" dirty="0">
                <a:cs typeface="Arial"/>
              </a:rPr>
              <a:t>Last Date </a:t>
            </a:r>
            <a:r>
              <a:rPr lang="en-US" sz="2000" b="1" spc="-5" dirty="0">
                <a:cs typeface="Arial"/>
              </a:rPr>
              <a:t>Worked </a:t>
            </a:r>
            <a:r>
              <a:rPr lang="en-US" sz="2000" spc="5" dirty="0" smtClean="0">
                <a:cs typeface="Arial"/>
              </a:rPr>
              <a:t>must </a:t>
            </a:r>
            <a:r>
              <a:rPr lang="en-US" sz="2000" spc="5" dirty="0">
                <a:cs typeface="Arial"/>
              </a:rPr>
              <a:t>be </a:t>
            </a:r>
            <a:r>
              <a:rPr lang="en-US" sz="2000" spc="10" dirty="0">
                <a:cs typeface="Arial"/>
              </a:rPr>
              <a:t>prior to </a:t>
            </a:r>
            <a:r>
              <a:rPr lang="en-US" sz="2000" spc="10" dirty="0" smtClean="0">
                <a:cs typeface="Arial"/>
              </a:rPr>
              <a:t>the </a:t>
            </a:r>
            <a:r>
              <a:rPr lang="en-US" sz="2000" b="1" spc="5" dirty="0">
                <a:cs typeface="Arial"/>
              </a:rPr>
              <a:t>Effective</a:t>
            </a:r>
            <a:r>
              <a:rPr lang="en-US" sz="2000" b="1" spc="-100" dirty="0">
                <a:cs typeface="Arial"/>
              </a:rPr>
              <a:t> </a:t>
            </a:r>
            <a:r>
              <a:rPr lang="en-US" sz="2000" b="1" dirty="0">
                <a:cs typeface="Arial"/>
              </a:rPr>
              <a:t>Date</a:t>
            </a:r>
            <a:r>
              <a:rPr lang="en-US" sz="2000" dirty="0">
                <a:cs typeface="Arial"/>
              </a:rPr>
              <a:t>.</a:t>
            </a:r>
          </a:p>
          <a:p>
            <a:pPr marL="166688" marR="82550" lvl="1" indent="-166688">
              <a:lnSpc>
                <a:spcPct val="80100"/>
              </a:lnSpc>
              <a:spcBef>
                <a:spcPts val="495"/>
              </a:spcBef>
              <a:buFont typeface="Arial" panose="020B0604020202020204" pitchFamily="34" charset="0"/>
              <a:buChar char="•"/>
              <a:tabLst>
                <a:tab pos="225425" algn="l"/>
              </a:tabLst>
            </a:pPr>
            <a:endParaRPr lang="en-US" sz="800" dirty="0">
              <a:cs typeface="Arial"/>
            </a:endParaRPr>
          </a:p>
          <a:p>
            <a:pPr marL="166688" marR="82550" lvl="1" indent="-166688">
              <a:lnSpc>
                <a:spcPct val="80100"/>
              </a:lnSpc>
              <a:spcBef>
                <a:spcPts val="495"/>
              </a:spcBef>
              <a:buFont typeface="Arial" panose="020B0604020202020204" pitchFamily="34" charset="0"/>
              <a:buChar char="•"/>
              <a:tabLst>
                <a:tab pos="225425" algn="l"/>
              </a:tabLst>
            </a:pPr>
            <a:r>
              <a:rPr lang="en-US" sz="2000" b="1" dirty="0">
                <a:cs typeface="Arial"/>
              </a:rPr>
              <a:t>IF the Last Date Worked </a:t>
            </a:r>
            <a:r>
              <a:rPr lang="en-US" sz="2000" dirty="0">
                <a:cs typeface="Arial"/>
              </a:rPr>
              <a:t>was not the day </a:t>
            </a:r>
            <a:r>
              <a:rPr lang="en-US" sz="2000" dirty="0" smtClean="0">
                <a:cs typeface="Arial"/>
              </a:rPr>
              <a:t>prior, </a:t>
            </a:r>
            <a:r>
              <a:rPr lang="en-US" sz="2000" dirty="0">
                <a:cs typeface="Arial"/>
              </a:rPr>
              <a:t>you </a:t>
            </a:r>
            <a:r>
              <a:rPr lang="en-US" sz="2000" b="1" dirty="0">
                <a:cs typeface="Arial"/>
              </a:rPr>
              <a:t>MUST </a:t>
            </a:r>
            <a:r>
              <a:rPr lang="en-US" sz="2000" dirty="0">
                <a:cs typeface="Arial"/>
              </a:rPr>
              <a:t>change the date to what the last day was</a:t>
            </a:r>
            <a:r>
              <a:rPr lang="en-US" sz="2000" dirty="0" smtClean="0">
                <a:cs typeface="Arial"/>
              </a:rPr>
              <a:t>.</a:t>
            </a:r>
            <a:endParaRPr sz="2200" dirty="0">
              <a:latin typeface="Arial"/>
              <a:cs typeface="Arial"/>
            </a:endParaRPr>
          </a:p>
        </p:txBody>
      </p:sp>
      <p:sp>
        <p:nvSpPr>
          <p:cNvPr id="46" name="object 12"/>
          <p:cNvSpPr txBox="1"/>
          <p:nvPr/>
        </p:nvSpPr>
        <p:spPr>
          <a:xfrm>
            <a:off x="8478425" y="2533182"/>
            <a:ext cx="1449156" cy="1490152"/>
          </a:xfrm>
          <a:prstGeom prst="rect">
            <a:avLst/>
          </a:prstGeom>
          <a:solidFill>
            <a:schemeClr val="accent1">
              <a:lumMod val="20000"/>
              <a:lumOff val="80000"/>
            </a:schemeClr>
          </a:solidFill>
          <a:ln w="12700">
            <a:solidFill>
              <a:schemeClr val="tx1"/>
            </a:solidFill>
          </a:ln>
        </p:spPr>
        <p:txBody>
          <a:bodyPr vert="horz" wrap="square" lIns="0" tIns="12700" rIns="0" bIns="0" rtlCol="0">
            <a:spAutoFit/>
          </a:bodyPr>
          <a:lstStyle/>
          <a:p>
            <a:pPr marL="104775" marR="202565">
              <a:lnSpc>
                <a:spcPct val="100499"/>
              </a:lnSpc>
              <a:spcBef>
                <a:spcPts val="300"/>
              </a:spcBef>
              <a:spcAft>
                <a:spcPts val="600"/>
              </a:spcAft>
              <a:defRPr/>
            </a:pPr>
            <a:r>
              <a:rPr sz="1600" dirty="0" smtClean="0">
                <a:solidFill>
                  <a:prstClr val="black"/>
                </a:solidFill>
                <a:latin typeface="Arial"/>
                <a:cs typeface="Arial"/>
              </a:rPr>
              <a:t>Update </a:t>
            </a:r>
            <a:r>
              <a:rPr sz="1600" spc="10" dirty="0">
                <a:solidFill>
                  <a:prstClr val="black"/>
                </a:solidFill>
                <a:latin typeface="Arial"/>
                <a:cs typeface="Arial"/>
              </a:rPr>
              <a:t>the </a:t>
            </a:r>
            <a:r>
              <a:rPr sz="1600" b="1" dirty="0">
                <a:solidFill>
                  <a:prstClr val="black"/>
                </a:solidFill>
                <a:latin typeface="Arial"/>
                <a:cs typeface="Arial"/>
              </a:rPr>
              <a:t>Last Date  </a:t>
            </a:r>
            <a:r>
              <a:rPr sz="1600" b="1" spc="10" dirty="0">
                <a:solidFill>
                  <a:prstClr val="black"/>
                </a:solidFill>
                <a:latin typeface="Arial"/>
                <a:cs typeface="Arial"/>
              </a:rPr>
              <a:t>Worked </a:t>
            </a:r>
            <a:r>
              <a:rPr sz="1600" spc="-5" dirty="0">
                <a:solidFill>
                  <a:prstClr val="black"/>
                </a:solidFill>
                <a:latin typeface="Arial"/>
                <a:cs typeface="Arial"/>
              </a:rPr>
              <a:t>if </a:t>
            </a:r>
            <a:r>
              <a:rPr sz="1600" spc="-5" dirty="0" smtClean="0">
                <a:solidFill>
                  <a:prstClr val="black"/>
                </a:solidFill>
                <a:latin typeface="Arial"/>
                <a:cs typeface="Arial"/>
              </a:rPr>
              <a:t>needed</a:t>
            </a:r>
            <a:r>
              <a:rPr lang="en-US" sz="1600" spc="-5" dirty="0" smtClean="0">
                <a:solidFill>
                  <a:prstClr val="black"/>
                </a:solidFill>
                <a:latin typeface="Arial"/>
                <a:cs typeface="Arial"/>
              </a:rPr>
              <a:t>,</a:t>
            </a:r>
            <a:r>
              <a:rPr sz="1600" spc="-210" dirty="0" smtClean="0">
                <a:solidFill>
                  <a:prstClr val="black"/>
                </a:solidFill>
                <a:latin typeface="Arial"/>
                <a:cs typeface="Arial"/>
              </a:rPr>
              <a:t> </a:t>
            </a:r>
            <a:r>
              <a:rPr lang="en-US" sz="1600" spc="-210" dirty="0" smtClean="0">
                <a:solidFill>
                  <a:prstClr val="black"/>
                </a:solidFill>
                <a:latin typeface="Arial"/>
                <a:cs typeface="Arial"/>
              </a:rPr>
              <a:t> </a:t>
            </a:r>
            <a:r>
              <a:rPr sz="1600" spc="5" dirty="0" smtClean="0">
                <a:solidFill>
                  <a:prstClr val="black"/>
                </a:solidFill>
                <a:latin typeface="Arial"/>
                <a:cs typeface="Arial"/>
              </a:rPr>
              <a:t>and  </a:t>
            </a:r>
            <a:r>
              <a:rPr sz="1600" spc="-5" dirty="0">
                <a:solidFill>
                  <a:prstClr val="black"/>
                </a:solidFill>
                <a:latin typeface="Arial"/>
                <a:cs typeface="Arial"/>
              </a:rPr>
              <a:t>enter </a:t>
            </a:r>
            <a:r>
              <a:rPr sz="1600" dirty="0">
                <a:solidFill>
                  <a:prstClr val="black"/>
                </a:solidFill>
                <a:latin typeface="Arial"/>
                <a:cs typeface="Arial"/>
              </a:rPr>
              <a:t>a</a:t>
            </a:r>
            <a:r>
              <a:rPr sz="1600" spc="-70" dirty="0">
                <a:solidFill>
                  <a:prstClr val="black"/>
                </a:solidFill>
                <a:latin typeface="Arial"/>
                <a:cs typeface="Arial"/>
              </a:rPr>
              <a:t> </a:t>
            </a:r>
            <a:r>
              <a:rPr sz="1600" b="1" spc="10" dirty="0" smtClean="0">
                <a:solidFill>
                  <a:prstClr val="black"/>
                </a:solidFill>
                <a:latin typeface="Arial"/>
                <a:cs typeface="Arial"/>
              </a:rPr>
              <a:t>Comment</a:t>
            </a:r>
            <a:endParaRPr sz="1600" dirty="0">
              <a:solidFill>
                <a:prstClr val="black"/>
              </a:solidFill>
              <a:latin typeface="Arial"/>
              <a:cs typeface="Arial"/>
            </a:endParaRPr>
          </a:p>
        </p:txBody>
      </p:sp>
      <p:cxnSp>
        <p:nvCxnSpPr>
          <p:cNvPr id="4" name="Straight Arrow Connector 3"/>
          <p:cNvCxnSpPr/>
          <p:nvPr/>
        </p:nvCxnSpPr>
        <p:spPr>
          <a:xfrm flipH="1">
            <a:off x="8212977" y="4023334"/>
            <a:ext cx="653750" cy="5858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7231115" y="3795252"/>
            <a:ext cx="1250310" cy="4561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111309"/>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RETIREMENT – FINAL PAY</a:t>
            </a:r>
            <a:endParaRPr lang="en-US" dirty="0">
              <a:solidFill>
                <a:schemeClr val="accent5"/>
              </a:solidFill>
            </a:endParaRPr>
          </a:p>
        </p:txBody>
      </p:sp>
      <p:sp>
        <p:nvSpPr>
          <p:cNvPr id="12" name="object 5"/>
          <p:cNvSpPr/>
          <p:nvPr/>
        </p:nvSpPr>
        <p:spPr>
          <a:xfrm>
            <a:off x="2379406" y="3839256"/>
            <a:ext cx="7236542" cy="2492718"/>
          </a:xfrm>
          <a:prstGeom prst="rect">
            <a:avLst/>
          </a:prstGeom>
          <a:blipFill>
            <a:blip r:embed="rId2" cstate="print"/>
            <a:stretch>
              <a:fillRect/>
            </a:stretch>
          </a:blipFill>
        </p:spPr>
        <p:txBody>
          <a:bodyPr wrap="square" lIns="0" tIns="0" rIns="0" bIns="0" rtlCol="0"/>
          <a:lstStyle/>
          <a:p>
            <a:pPr>
              <a:defRPr/>
            </a:pPr>
            <a:endParaRPr dirty="0">
              <a:solidFill>
                <a:prstClr val="black"/>
              </a:solidFill>
              <a:latin typeface="Calibri"/>
            </a:endParaRPr>
          </a:p>
        </p:txBody>
      </p:sp>
      <p:sp>
        <p:nvSpPr>
          <p:cNvPr id="13" name="object 6"/>
          <p:cNvSpPr/>
          <p:nvPr/>
        </p:nvSpPr>
        <p:spPr>
          <a:xfrm>
            <a:off x="2683040" y="5805759"/>
            <a:ext cx="1240033" cy="280410"/>
          </a:xfrm>
          <a:custGeom>
            <a:avLst/>
            <a:gdLst/>
            <a:ahLst/>
            <a:cxnLst/>
            <a:rect l="l" t="t" r="r" b="b"/>
            <a:pathLst>
              <a:path w="1129664" h="215264">
                <a:moveTo>
                  <a:pt x="0" y="0"/>
                </a:moveTo>
                <a:lnTo>
                  <a:pt x="1129284" y="0"/>
                </a:lnTo>
                <a:lnTo>
                  <a:pt x="1129284" y="214884"/>
                </a:lnTo>
                <a:lnTo>
                  <a:pt x="0" y="214884"/>
                </a:lnTo>
                <a:lnTo>
                  <a:pt x="0" y="0"/>
                </a:lnTo>
                <a:close/>
              </a:path>
            </a:pathLst>
          </a:custGeom>
          <a:ln w="18288">
            <a:solidFill>
              <a:srgbClr val="FF6E1B"/>
            </a:solidFill>
          </a:ln>
        </p:spPr>
        <p:txBody>
          <a:bodyPr wrap="square" lIns="0" tIns="0" rIns="0" bIns="0" rtlCol="0"/>
          <a:lstStyle/>
          <a:p>
            <a:pPr>
              <a:defRPr/>
            </a:pPr>
            <a:endParaRPr dirty="0">
              <a:solidFill>
                <a:prstClr val="black"/>
              </a:solidFill>
              <a:latin typeface="Calibri"/>
            </a:endParaRPr>
          </a:p>
        </p:txBody>
      </p:sp>
      <p:sp>
        <p:nvSpPr>
          <p:cNvPr id="14" name="object 3"/>
          <p:cNvSpPr txBox="1"/>
          <p:nvPr/>
        </p:nvSpPr>
        <p:spPr>
          <a:xfrm>
            <a:off x="2059940" y="1060764"/>
            <a:ext cx="7730490" cy="2460930"/>
          </a:xfrm>
          <a:prstGeom prst="rect">
            <a:avLst/>
          </a:prstGeom>
        </p:spPr>
        <p:txBody>
          <a:bodyPr vert="horz" wrap="square" lIns="0" tIns="49530" rIns="0" bIns="0" rtlCol="0">
            <a:spAutoFit/>
          </a:bodyPr>
          <a:lstStyle/>
          <a:p>
            <a:pPr marL="166688" marR="33655" indent="-153988">
              <a:lnSpc>
                <a:spcPts val="2380"/>
              </a:lnSpc>
              <a:spcBef>
                <a:spcPts val="390"/>
              </a:spcBef>
              <a:buFont typeface="Arial" panose="020B0604020202020204" pitchFamily="34" charset="0"/>
              <a:buChar char="•"/>
              <a:tabLst>
                <a:tab pos="241300" algn="l"/>
              </a:tabLst>
              <a:defRPr/>
            </a:pPr>
            <a:r>
              <a:rPr sz="2000" spc="-5" dirty="0">
                <a:latin typeface="Arial"/>
                <a:cs typeface="Arial"/>
              </a:rPr>
              <a:t>Final pay </a:t>
            </a:r>
            <a:r>
              <a:rPr sz="2000" spc="5" dirty="0">
                <a:latin typeface="Arial"/>
                <a:cs typeface="Arial"/>
              </a:rPr>
              <a:t>is </a:t>
            </a:r>
            <a:r>
              <a:rPr sz="2000" spc="-5" dirty="0">
                <a:latin typeface="Arial"/>
                <a:cs typeface="Arial"/>
              </a:rPr>
              <a:t>required </a:t>
            </a:r>
            <a:r>
              <a:rPr sz="2000" spc="-15" dirty="0">
                <a:latin typeface="Arial"/>
                <a:cs typeface="Arial"/>
              </a:rPr>
              <a:t>when </a:t>
            </a:r>
            <a:r>
              <a:rPr sz="2000" spc="-5" dirty="0">
                <a:latin typeface="Arial"/>
                <a:cs typeface="Arial"/>
              </a:rPr>
              <a:t>an </a:t>
            </a:r>
            <a:r>
              <a:rPr sz="2000" spc="-10" dirty="0">
                <a:latin typeface="Arial"/>
                <a:cs typeface="Arial"/>
              </a:rPr>
              <a:t>employee </a:t>
            </a:r>
            <a:r>
              <a:rPr sz="2000" spc="5" dirty="0">
                <a:latin typeface="Arial"/>
                <a:cs typeface="Arial"/>
              </a:rPr>
              <a:t>is </a:t>
            </a:r>
            <a:r>
              <a:rPr sz="2000" spc="-5" dirty="0" smtClean="0">
                <a:latin typeface="Arial"/>
                <a:cs typeface="Arial"/>
              </a:rPr>
              <a:t>separated</a:t>
            </a:r>
            <a:r>
              <a:rPr lang="en-US" sz="2000" spc="-5" dirty="0" smtClean="0">
                <a:latin typeface="Arial"/>
                <a:cs typeface="Arial"/>
              </a:rPr>
              <a:t>,</a:t>
            </a:r>
            <a:r>
              <a:rPr sz="2000" spc="-5" dirty="0" smtClean="0">
                <a:latin typeface="Arial"/>
                <a:cs typeface="Arial"/>
              </a:rPr>
              <a:t> </a:t>
            </a:r>
            <a:r>
              <a:rPr sz="2000" spc="-5" dirty="0">
                <a:latin typeface="Arial"/>
                <a:cs typeface="Arial"/>
              </a:rPr>
              <a:t>and </a:t>
            </a:r>
            <a:r>
              <a:rPr sz="2000" dirty="0">
                <a:latin typeface="Arial"/>
                <a:cs typeface="Arial"/>
              </a:rPr>
              <a:t>all </a:t>
            </a:r>
            <a:r>
              <a:rPr sz="2000" spc="-5" dirty="0" smtClean="0">
                <a:latin typeface="Arial"/>
                <a:cs typeface="Arial"/>
              </a:rPr>
              <a:t>other </a:t>
            </a:r>
            <a:r>
              <a:rPr sz="2000" spc="-10" dirty="0">
                <a:latin typeface="Arial"/>
                <a:cs typeface="Arial"/>
              </a:rPr>
              <a:t>jobs are </a:t>
            </a:r>
            <a:r>
              <a:rPr sz="2000" spc="-5" dirty="0">
                <a:latin typeface="Arial"/>
                <a:cs typeface="Arial"/>
              </a:rPr>
              <a:t>terminated or</a:t>
            </a:r>
            <a:r>
              <a:rPr sz="2000" spc="90" dirty="0">
                <a:latin typeface="Arial"/>
                <a:cs typeface="Arial"/>
              </a:rPr>
              <a:t> </a:t>
            </a:r>
            <a:r>
              <a:rPr sz="2000" spc="-5" dirty="0">
                <a:latin typeface="Arial"/>
                <a:cs typeface="Arial"/>
              </a:rPr>
              <a:t>retired.</a:t>
            </a:r>
            <a:endParaRPr sz="2000" dirty="0">
              <a:latin typeface="Arial"/>
              <a:cs typeface="Arial"/>
            </a:endParaRPr>
          </a:p>
          <a:p>
            <a:pPr marL="166688" marR="5080" indent="-153988">
              <a:lnSpc>
                <a:spcPts val="2380"/>
              </a:lnSpc>
              <a:spcBef>
                <a:spcPts val="1000"/>
              </a:spcBef>
              <a:buFont typeface="Arial" panose="020B0604020202020204" pitchFamily="34" charset="0"/>
              <a:buChar char="•"/>
              <a:tabLst>
                <a:tab pos="241300" algn="l"/>
              </a:tabLst>
              <a:defRPr/>
            </a:pPr>
            <a:r>
              <a:rPr sz="2000" spc="5" dirty="0">
                <a:latin typeface="Arial"/>
                <a:cs typeface="Arial"/>
              </a:rPr>
              <a:t>The </a:t>
            </a:r>
            <a:r>
              <a:rPr sz="2000" spc="-5" dirty="0">
                <a:latin typeface="Arial"/>
                <a:cs typeface="Arial"/>
              </a:rPr>
              <a:t>termination and retirement </a:t>
            </a:r>
            <a:r>
              <a:rPr sz="2000" dirty="0">
                <a:latin typeface="Arial"/>
                <a:cs typeface="Arial"/>
              </a:rPr>
              <a:t>templates provide </a:t>
            </a:r>
            <a:r>
              <a:rPr sz="2000" spc="-5" dirty="0">
                <a:latin typeface="Arial"/>
                <a:cs typeface="Arial"/>
              </a:rPr>
              <a:t>a </a:t>
            </a:r>
            <a:r>
              <a:rPr sz="2000" spc="5" dirty="0">
                <a:latin typeface="Arial"/>
                <a:cs typeface="Arial"/>
              </a:rPr>
              <a:t>link </a:t>
            </a:r>
            <a:r>
              <a:rPr sz="2000" spc="-5" dirty="0">
                <a:latin typeface="Arial"/>
                <a:cs typeface="Arial"/>
              </a:rPr>
              <a:t>for  </a:t>
            </a:r>
            <a:r>
              <a:rPr sz="2000" dirty="0">
                <a:latin typeface="Arial"/>
                <a:cs typeface="Arial"/>
              </a:rPr>
              <a:t>initiating final </a:t>
            </a:r>
            <a:r>
              <a:rPr sz="2000" spc="-5" dirty="0">
                <a:latin typeface="Arial"/>
                <a:cs typeface="Arial"/>
              </a:rPr>
              <a:t>pay after entering the </a:t>
            </a:r>
            <a:r>
              <a:rPr sz="2000" dirty="0">
                <a:latin typeface="Arial"/>
                <a:cs typeface="Arial"/>
              </a:rPr>
              <a:t>template. </a:t>
            </a:r>
            <a:r>
              <a:rPr lang="en-US" sz="2000" dirty="0" smtClean="0">
                <a:latin typeface="Arial"/>
                <a:cs typeface="Arial"/>
              </a:rPr>
              <a:t>The Shared Service Center will use this link to initiate Final Pay. </a:t>
            </a:r>
          </a:p>
          <a:p>
            <a:pPr marL="166688" marR="5080" indent="-153988">
              <a:lnSpc>
                <a:spcPts val="2380"/>
              </a:lnSpc>
              <a:spcBef>
                <a:spcPts val="1000"/>
              </a:spcBef>
              <a:buFont typeface="Arial" panose="020B0604020202020204" pitchFamily="34" charset="0"/>
              <a:buChar char="•"/>
              <a:tabLst>
                <a:tab pos="241300" algn="l"/>
              </a:tabLst>
              <a:defRPr/>
            </a:pPr>
            <a:r>
              <a:rPr lang="en-US" sz="2000" dirty="0" smtClean="0">
                <a:latin typeface="Arial"/>
                <a:cs typeface="Arial"/>
              </a:rPr>
              <a:t>The Shared Service Center will initiate Final Pay on any termination template. </a:t>
            </a:r>
            <a:endParaRPr sz="2000" dirty="0">
              <a:latin typeface="Arial"/>
              <a:cs typeface="Arial"/>
            </a:endParaRPr>
          </a:p>
        </p:txBody>
      </p:sp>
    </p:spTree>
    <p:extLst>
      <p:ext uri="{BB962C8B-B14F-4D97-AF65-F5344CB8AC3E}">
        <p14:creationId xmlns:p14="http://schemas.microsoft.com/office/powerpoint/2010/main" val="3653407795"/>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268011" y="1795850"/>
            <a:ext cx="3184513" cy="3228910"/>
          </a:xfrm>
          <a:prstGeom prst="rect">
            <a:avLst/>
          </a:prstGeom>
        </p:spPr>
      </p:pic>
      <p:sp>
        <p:nvSpPr>
          <p:cNvPr id="7" name="Title 1"/>
          <p:cNvSpPr txBox="1">
            <a:spLocks/>
          </p:cNvSpPr>
          <p:nvPr/>
        </p:nvSpPr>
        <p:spPr>
          <a:xfrm>
            <a:off x="378459" y="236220"/>
            <a:ext cx="10963618" cy="685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4472C4"/>
                </a:solidFill>
                <a:effectLst/>
                <a:uLnTx/>
                <a:uFillTx/>
                <a:latin typeface="Calibri Light" panose="020F0302020204030204"/>
                <a:ea typeface="+mj-ea"/>
                <a:cs typeface="+mj-cs"/>
              </a:rPr>
              <a:t>CHECK YOUR UNDERSTANDING   </a:t>
            </a:r>
            <a:endParaRPr kumimoji="0" lang="en-US" sz="4400" b="0" i="0" u="none" strike="noStrike" kern="1200" cap="none" spc="0" normalizeH="0" baseline="0" noProof="0" dirty="0">
              <a:ln>
                <a:noFill/>
              </a:ln>
              <a:solidFill>
                <a:srgbClr val="4472C4"/>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978288823"/>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02074" y="1426747"/>
            <a:ext cx="11123869" cy="156966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
        <p:nvSpPr>
          <p:cNvPr id="6" name="Rectangle 5"/>
          <p:cNvSpPr/>
          <p:nvPr/>
        </p:nvSpPr>
        <p:spPr>
          <a:xfrm>
            <a:off x="502920" y="1426464"/>
            <a:ext cx="11123869" cy="464742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lang="en-US" sz="2000" dirty="0" smtClean="0">
                <a:solidFill>
                  <a:prstClr val="black"/>
                </a:solidFill>
                <a:latin typeface="Arial"/>
              </a:rPr>
              <a:t>Where in UCPath do you start the transaction for Voluntary Termination? </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smtClean="0">
              <a:ln>
                <a:noFill/>
              </a:ln>
              <a:solidFill>
                <a:prstClr val="black"/>
              </a:solidFill>
              <a:effectLst/>
              <a:uLnTx/>
              <a:uFillTx/>
              <a:latin typeface="Arial"/>
            </a:endParaRP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solidFill>
              <a:effectLst/>
              <a:uLnTx/>
              <a:uFillTx/>
              <a:latin typeface="Arial"/>
            </a:endParaRP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lang="en-US" sz="2000" dirty="0" smtClean="0">
                <a:solidFill>
                  <a:prstClr val="black"/>
                </a:solidFill>
                <a:latin typeface="Arial"/>
              </a:rPr>
              <a:t>True or False</a:t>
            </a:r>
            <a:r>
              <a:rPr lang="en-US" sz="2000" dirty="0" smtClean="0">
                <a:solidFill>
                  <a:prstClr val="black"/>
                </a:solidFill>
                <a:latin typeface="Arial"/>
              </a:rPr>
              <a:t> </a:t>
            </a:r>
            <a:r>
              <a:rPr lang="en-US" sz="2000" dirty="0" smtClean="0">
                <a:solidFill>
                  <a:prstClr val="black"/>
                </a:solidFill>
                <a:latin typeface="Arial"/>
              </a:rPr>
              <a:t>Effective </a:t>
            </a:r>
            <a:r>
              <a:rPr lang="en-US" sz="2000" dirty="0" smtClean="0">
                <a:solidFill>
                  <a:prstClr val="black"/>
                </a:solidFill>
                <a:latin typeface="Arial"/>
              </a:rPr>
              <a:t>Date is the last date employee worked? </a:t>
            </a:r>
            <a:endParaRPr lang="en-US" sz="2000" dirty="0" smtClean="0">
              <a:solidFill>
                <a:prstClr val="black"/>
              </a:solidFill>
              <a:latin typeface="Arial"/>
            </a:endParaRPr>
          </a:p>
          <a:p>
            <a:pPr marR="0" lvl="0" algn="l" defTabSz="914400" rtl="0" eaLnBrk="1" fontAlgn="auto" latinLnBrk="0" hangingPunct="1">
              <a:lnSpc>
                <a:spcPct val="100000"/>
              </a:lnSpc>
              <a:spcBef>
                <a:spcPts val="0"/>
              </a:spcBef>
              <a:spcAft>
                <a:spcPts val="0"/>
              </a:spcAft>
              <a:buClrTx/>
              <a:buSzTx/>
              <a:tabLst/>
              <a:defRPr/>
            </a:pPr>
            <a:endParaRPr lang="en-US" sz="2000" dirty="0">
              <a:solidFill>
                <a:prstClr val="black"/>
              </a:solidFill>
              <a:latin typeface="Arial"/>
            </a:endParaRPr>
          </a:p>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noProof="0" dirty="0" smtClean="0">
                <a:ln>
                  <a:noFill/>
                </a:ln>
                <a:solidFill>
                  <a:prstClr val="black"/>
                </a:solidFill>
                <a:effectLst/>
                <a:uLnTx/>
                <a:uFillTx/>
                <a:latin typeface="Arial"/>
              </a:rPr>
              <a:t>3. Choose the correct definition of Historic Effective Date</a:t>
            </a:r>
            <a:endParaRPr kumimoji="0" lang="en-US" sz="2000" b="0" i="0" u="none" strike="noStrike" kern="1200" cap="none" spc="0" normalizeH="0" noProof="0" dirty="0" smtClean="0">
              <a:ln>
                <a:noFill/>
              </a:ln>
              <a:solidFill>
                <a:prstClr val="black"/>
              </a:solidFill>
              <a:effectLst/>
              <a:uLnTx/>
              <a:uFillTx/>
              <a:latin typeface="Arial"/>
            </a:endParaRP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endParaRPr lang="en-US" sz="2000" baseline="0" dirty="0" smtClean="0">
              <a:solidFill>
                <a:prstClr val="black"/>
              </a:solidFill>
              <a:latin typeface="Arial"/>
            </a:endParaRPr>
          </a:p>
          <a:p>
            <a:pPr marR="0" lvl="0" algn="l" defTabSz="914400" rtl="0" eaLnBrk="1" fontAlgn="auto" latinLnBrk="0" hangingPunct="1">
              <a:lnSpc>
                <a:spcPct val="100000"/>
              </a:lnSpc>
              <a:spcBef>
                <a:spcPts val="0"/>
              </a:spcBef>
              <a:spcAft>
                <a:spcPts val="0"/>
              </a:spcAft>
              <a:buClrTx/>
              <a:buSzTx/>
              <a:tabLst/>
              <a:defRPr/>
            </a:pPr>
            <a:r>
              <a:rPr lang="en-US" sz="2000" noProof="0" dirty="0">
                <a:solidFill>
                  <a:prstClr val="black"/>
                </a:solidFill>
                <a:latin typeface="Arial"/>
              </a:rPr>
              <a:t>	</a:t>
            </a:r>
            <a:r>
              <a:rPr lang="en-US" sz="2000" noProof="0" dirty="0" smtClean="0">
                <a:solidFill>
                  <a:prstClr val="black"/>
                </a:solidFill>
                <a:latin typeface="Arial"/>
              </a:rPr>
              <a:t>1. </a:t>
            </a:r>
            <a:r>
              <a:rPr kumimoji="0" lang="en-US" sz="2000" b="0" i="0" u="none" strike="noStrike" kern="1200" cap="none" spc="0" normalizeH="0" noProof="0" dirty="0" smtClean="0">
                <a:ln>
                  <a:noFill/>
                </a:ln>
                <a:solidFill>
                  <a:prstClr val="black"/>
                </a:solidFill>
                <a:effectLst/>
                <a:uLnTx/>
                <a:uFillTx/>
                <a:latin typeface="Arial"/>
              </a:rPr>
              <a:t> Dates that are less than or equal to the current system date</a:t>
            </a: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Arial"/>
              </a:rPr>
              <a:t>	</a:t>
            </a:r>
            <a:r>
              <a:rPr lang="en-US" sz="2000" dirty="0" smtClean="0">
                <a:solidFill>
                  <a:prstClr val="black"/>
                </a:solidFill>
                <a:latin typeface="Arial"/>
              </a:rPr>
              <a:t>2.  Date prior to the current pay period begin date</a:t>
            </a:r>
          </a:p>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noProof="0" dirty="0">
                <a:ln>
                  <a:noFill/>
                </a:ln>
                <a:solidFill>
                  <a:prstClr val="black"/>
                </a:solidFill>
                <a:effectLst/>
                <a:uLnTx/>
                <a:uFillTx/>
                <a:latin typeface="Arial"/>
              </a:rPr>
              <a:t>	</a:t>
            </a:r>
            <a:r>
              <a:rPr kumimoji="0" lang="en-US" sz="2000" b="0" i="0" u="none" strike="noStrike" kern="1200" cap="none" spc="0" normalizeH="0" noProof="0" dirty="0" smtClean="0">
                <a:ln>
                  <a:noFill/>
                </a:ln>
                <a:solidFill>
                  <a:prstClr val="black"/>
                </a:solidFill>
                <a:effectLst/>
                <a:uLnTx/>
                <a:uFillTx/>
                <a:latin typeface="Arial"/>
              </a:rPr>
              <a:t>3.  Dates that are less than the current information</a:t>
            </a:r>
            <a:endParaRPr kumimoji="0" lang="en-US" sz="2000" b="0" i="0" u="none" strike="noStrike" kern="1200" cap="none" spc="0" normalizeH="0" noProof="0" dirty="0" smtClean="0">
              <a:ln>
                <a:noFill/>
              </a:ln>
              <a:solidFill>
                <a:prstClr val="black"/>
              </a:solidFill>
              <a:effectLst/>
              <a:uLnTx/>
              <a:uFillTx/>
              <a:latin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600" baseline="0" dirty="0">
              <a:solidFill>
                <a:prstClr val="black"/>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Title 1"/>
          <p:cNvSpPr txBox="1">
            <a:spLocks/>
          </p:cNvSpPr>
          <p:nvPr/>
        </p:nvSpPr>
        <p:spPr>
          <a:xfrm>
            <a:off x="378459" y="236220"/>
            <a:ext cx="10963618" cy="685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rgbClr val="4472C4"/>
                </a:solidFill>
                <a:effectLst/>
                <a:uLnTx/>
                <a:uFillTx/>
                <a:latin typeface="Calibri Light" panose="020F0302020204030204"/>
                <a:ea typeface="+mj-ea"/>
                <a:cs typeface="+mj-cs"/>
              </a:rPr>
              <a:t>CHECK YOUR UNDERSTANDING   </a:t>
            </a:r>
            <a:endParaRPr kumimoji="0" lang="en-US" sz="4300" b="0" i="0" u="none" strike="noStrike" kern="1200" cap="none" spc="0" normalizeH="0" baseline="0" noProof="0" dirty="0">
              <a:ln>
                <a:noFill/>
              </a:ln>
              <a:solidFill>
                <a:srgbClr val="4472C4"/>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899279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calcmode="lin" valueType="num">
                                      <p:cBhvr additive="base">
                                        <p:cTn id="3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 calcmode="lin" valueType="num">
                                      <p:cBhvr additive="base">
                                        <p:cTn id="3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hape 174"/>
          <p:cNvSpPr txBox="1"/>
          <p:nvPr/>
        </p:nvSpPr>
        <p:spPr>
          <a:xfrm>
            <a:off x="1883486" y="1466850"/>
            <a:ext cx="8784514" cy="3160470"/>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Approve Transaction   </a:t>
            </a:r>
            <a:endParaRPr lang="en-US" sz="7200" b="1" dirty="0">
              <a:solidFill>
                <a:srgbClr val="F1AB00"/>
              </a:solidFill>
            </a:endParaRPr>
          </a:p>
        </p:txBody>
      </p:sp>
    </p:spTree>
    <p:extLst>
      <p:ext uri="{BB962C8B-B14F-4D97-AF65-F5344CB8AC3E}">
        <p14:creationId xmlns:p14="http://schemas.microsoft.com/office/powerpoint/2010/main" val="911379767"/>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AWE APPROVER ROLE </a:t>
            </a:r>
            <a:endParaRPr lang="en-US" dirty="0">
              <a:solidFill>
                <a:schemeClr val="accent5"/>
              </a:solidFill>
            </a:endParaRPr>
          </a:p>
        </p:txBody>
      </p:sp>
      <p:graphicFrame>
        <p:nvGraphicFramePr>
          <p:cNvPr id="6" name="Diagram 5"/>
          <p:cNvGraphicFramePr/>
          <p:nvPr>
            <p:extLst>
              <p:ext uri="{D42A27DB-BD31-4B8C-83A1-F6EECF244321}">
                <p14:modId xmlns:p14="http://schemas.microsoft.com/office/powerpoint/2010/main" val="2102230132"/>
              </p:ext>
            </p:extLst>
          </p:nvPr>
        </p:nvGraphicFramePr>
        <p:xfrm>
          <a:off x="131974" y="1687400"/>
          <a:ext cx="11689238" cy="1066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722501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TOPICS</a:t>
            </a:r>
            <a:endParaRPr lang="en-US" dirty="0">
              <a:solidFill>
                <a:schemeClr val="accent5"/>
              </a:solidFill>
            </a:endParaRPr>
          </a:p>
        </p:txBody>
      </p:sp>
      <p:sp>
        <p:nvSpPr>
          <p:cNvPr id="5" name="Title 1"/>
          <p:cNvSpPr txBox="1">
            <a:spLocks/>
          </p:cNvSpPr>
          <p:nvPr/>
        </p:nvSpPr>
        <p:spPr>
          <a:xfrm>
            <a:off x="654685" y="1531620"/>
            <a:ext cx="10041890"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2400" b="1" i="0" u="none" strike="noStrike" kern="1200" cap="none" spc="0" normalizeH="0" baseline="0" noProof="0" dirty="0">
              <a:ln>
                <a:noFill/>
              </a:ln>
              <a:solidFill>
                <a:srgbClr val="4472C4"/>
              </a:solidFill>
              <a:effectLst/>
              <a:uLnTx/>
              <a:uFillTx/>
              <a:latin typeface="Arial"/>
              <a:ea typeface="+mj-ea"/>
              <a:cs typeface="+mj-cs"/>
            </a:endParaRPr>
          </a:p>
        </p:txBody>
      </p:sp>
      <p:sp>
        <p:nvSpPr>
          <p:cNvPr id="12" name="Title 1"/>
          <p:cNvSpPr txBox="1">
            <a:spLocks/>
          </p:cNvSpPr>
          <p:nvPr/>
        </p:nvSpPr>
        <p:spPr>
          <a:xfrm>
            <a:off x="378460" y="1573805"/>
            <a:ext cx="9188196"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2400" b="1" i="0" u="none" strike="noStrike" kern="1200" cap="none" spc="0" normalizeH="0" baseline="0" noProof="0" dirty="0" smtClean="0">
                <a:ln>
                  <a:noFill/>
                </a:ln>
                <a:solidFill>
                  <a:srgbClr val="4472C4"/>
                </a:solidFill>
                <a:effectLst/>
                <a:uLnTx/>
                <a:uFillTx/>
                <a:latin typeface="Arial"/>
                <a:ea typeface="+mj-ea"/>
                <a:cs typeface="+mj-cs"/>
                <a:hlinkClick r:id="rId2" action="ppaction://hlinksldjump"/>
              </a:rPr>
              <a:t>SHAREPOINT INSTRUCTIONS</a:t>
            </a:r>
            <a:endParaRPr kumimoji="0" lang="en-US" sz="2400" b="1" i="0" u="none" strike="noStrike" kern="1200" cap="none" spc="0" normalizeH="0" baseline="0" noProof="0" dirty="0" smtClean="0">
              <a:ln>
                <a:noFill/>
              </a:ln>
              <a:solidFill>
                <a:srgbClr val="4472C4"/>
              </a:solidFill>
              <a:effectLst/>
              <a:uLnTx/>
              <a:uFillTx/>
              <a:latin typeface="Arial"/>
              <a:ea typeface="+mj-ea"/>
              <a:cs typeface="+mj-cs"/>
            </a:endParaRPr>
          </a:p>
          <a:p>
            <a:pPr lvl="1">
              <a:defRPr/>
            </a:pPr>
            <a:endParaRPr lang="en-US" sz="2700" noProof="0" dirty="0" smtClean="0">
              <a:solidFill>
                <a:srgbClr val="4472C4"/>
              </a:solidFill>
              <a:latin typeface="Arial"/>
            </a:endParaRPr>
          </a:p>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2400" b="1" i="0" u="none" strike="noStrike" kern="1200" cap="none" spc="0" normalizeH="0" baseline="0" noProof="0" dirty="0">
              <a:ln>
                <a:noFill/>
              </a:ln>
              <a:solidFill>
                <a:srgbClr val="4472C4"/>
              </a:solidFill>
              <a:effectLst/>
              <a:uLnTx/>
              <a:uFillTx/>
              <a:latin typeface="Arial"/>
              <a:ea typeface="+mj-ea"/>
              <a:cs typeface="+mj-cs"/>
            </a:endParaRPr>
          </a:p>
        </p:txBody>
      </p:sp>
      <p:sp>
        <p:nvSpPr>
          <p:cNvPr id="3" name="TextBox 2"/>
          <p:cNvSpPr txBox="1"/>
          <p:nvPr/>
        </p:nvSpPr>
        <p:spPr>
          <a:xfrm>
            <a:off x="378460" y="850392"/>
            <a:ext cx="7227736" cy="523220"/>
          </a:xfrm>
          <a:prstGeom prst="rect">
            <a:avLst/>
          </a:prstGeom>
          <a:noFill/>
        </p:spPr>
        <p:txBody>
          <a:bodyPr wrap="square" rtlCol="0">
            <a:spAutoFit/>
          </a:bodyPr>
          <a:lstStyle/>
          <a:p>
            <a:r>
              <a:rPr lang="en-US" sz="2800" b="1" dirty="0" smtClean="0">
                <a:solidFill>
                  <a:schemeClr val="accent5"/>
                </a:solidFill>
              </a:rPr>
              <a:t>HANDS ON TRAINING  </a:t>
            </a:r>
            <a:endParaRPr lang="en-US" sz="2800" b="1" dirty="0">
              <a:solidFill>
                <a:schemeClr val="accent5"/>
              </a:solidFill>
            </a:endParaRPr>
          </a:p>
        </p:txBody>
      </p:sp>
    </p:spTree>
    <p:extLst>
      <p:ext uri="{BB962C8B-B14F-4D97-AF65-F5344CB8AC3E}">
        <p14:creationId xmlns:p14="http://schemas.microsoft.com/office/powerpoint/2010/main" val="3210769274"/>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0" y="1042416"/>
            <a:ext cx="12192000" cy="6463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4904" y="292608"/>
            <a:ext cx="10963618" cy="685800"/>
          </a:xfrm>
        </p:spPr>
        <p:txBody>
          <a:bodyPr/>
          <a:lstStyle/>
          <a:p>
            <a:r>
              <a:rPr lang="en-US" dirty="0" smtClean="0">
                <a:solidFill>
                  <a:schemeClr val="accent5"/>
                </a:solidFill>
              </a:rPr>
              <a:t>TRANSACTION DETAILS PENDING </a:t>
            </a:r>
            <a:endParaRPr lang="en-US" dirty="0">
              <a:solidFill>
                <a:schemeClr val="accent5"/>
              </a:solidFill>
            </a:endParaRPr>
          </a:p>
        </p:txBody>
      </p:sp>
      <p:pic>
        <p:nvPicPr>
          <p:cNvPr id="3" name="Picture 2"/>
          <p:cNvPicPr>
            <a:picLocks noChangeAspect="1"/>
          </p:cNvPicPr>
          <p:nvPr/>
        </p:nvPicPr>
        <p:blipFill>
          <a:blip r:embed="rId2"/>
          <a:stretch>
            <a:fillRect/>
          </a:stretch>
        </p:blipFill>
        <p:spPr>
          <a:xfrm>
            <a:off x="1449021" y="1869457"/>
            <a:ext cx="5384398" cy="4496273"/>
          </a:xfrm>
          <a:prstGeom prst="rect">
            <a:avLst/>
          </a:prstGeom>
          <a:ln>
            <a:solidFill>
              <a:schemeClr val="tx1"/>
            </a:solidFill>
          </a:ln>
        </p:spPr>
      </p:pic>
      <p:sp>
        <p:nvSpPr>
          <p:cNvPr id="7" name="Rectangle 6"/>
          <p:cNvSpPr/>
          <p:nvPr/>
        </p:nvSpPr>
        <p:spPr>
          <a:xfrm>
            <a:off x="359768" y="1024128"/>
            <a:ext cx="11901055" cy="646331"/>
          </a:xfrm>
          <a:prstGeom prst="rect">
            <a:avLst/>
          </a:prstGeom>
        </p:spPr>
        <p:txBody>
          <a:bodyPr wrap="square">
            <a:spAutoFit/>
          </a:bodyPr>
          <a:lstStyle/>
          <a:p>
            <a:pPr marL="12700">
              <a:spcBef>
                <a:spcPts val="110"/>
              </a:spcBef>
              <a:defRPr/>
            </a:pPr>
            <a:r>
              <a:rPr lang="en-US" b="1" dirty="0">
                <a:cs typeface="Arial"/>
              </a:rPr>
              <a:t>Navigation: </a:t>
            </a:r>
            <a:r>
              <a:rPr lang="en-US" dirty="0">
                <a:cs typeface="Arial"/>
              </a:rPr>
              <a:t>PeopleSoft </a:t>
            </a:r>
            <a:r>
              <a:rPr lang="en-US" spc="-10" dirty="0">
                <a:cs typeface="Arial"/>
              </a:rPr>
              <a:t>Menu </a:t>
            </a:r>
            <a:r>
              <a:rPr lang="en-US" spc="5" dirty="0">
                <a:cs typeface="Arial"/>
              </a:rPr>
              <a:t>&gt; </a:t>
            </a:r>
            <a:r>
              <a:rPr lang="en-US" dirty="0">
                <a:cs typeface="Arial"/>
              </a:rPr>
              <a:t>Workforce</a:t>
            </a:r>
            <a:r>
              <a:rPr lang="en-US" spc="-295" dirty="0">
                <a:cs typeface="Arial"/>
              </a:rPr>
              <a:t> </a:t>
            </a:r>
            <a:r>
              <a:rPr lang="en-US" spc="-295" dirty="0" smtClean="0">
                <a:cs typeface="Arial"/>
              </a:rPr>
              <a:t> </a:t>
            </a:r>
            <a:r>
              <a:rPr lang="en-US" spc="5" dirty="0" smtClean="0">
                <a:cs typeface="Arial"/>
              </a:rPr>
              <a:t>Administration &gt; </a:t>
            </a:r>
            <a:r>
              <a:rPr lang="en-US" spc="10" dirty="0" smtClean="0">
                <a:cs typeface="Arial"/>
              </a:rPr>
              <a:t>Smart </a:t>
            </a:r>
            <a:r>
              <a:rPr lang="en-US" dirty="0">
                <a:cs typeface="Arial"/>
              </a:rPr>
              <a:t>HR </a:t>
            </a:r>
            <a:r>
              <a:rPr lang="en-US" spc="-25" dirty="0">
                <a:cs typeface="Arial"/>
              </a:rPr>
              <a:t>Template </a:t>
            </a:r>
            <a:r>
              <a:rPr lang="en-US" spc="5" dirty="0">
                <a:cs typeface="Arial"/>
              </a:rPr>
              <a:t>&gt; Smart </a:t>
            </a:r>
            <a:r>
              <a:rPr lang="en-US" dirty="0">
                <a:cs typeface="Arial"/>
              </a:rPr>
              <a:t>HR</a:t>
            </a:r>
            <a:r>
              <a:rPr lang="en-US" spc="-280" dirty="0">
                <a:cs typeface="Arial"/>
              </a:rPr>
              <a:t> </a:t>
            </a:r>
            <a:r>
              <a:rPr lang="en-US" spc="-15" dirty="0" smtClean="0">
                <a:cs typeface="Arial"/>
              </a:rPr>
              <a:t>Transactions &gt;</a:t>
            </a:r>
            <a:r>
              <a:rPr lang="en-US" b="1" spc="-15" dirty="0" smtClean="0">
                <a:cs typeface="Arial"/>
              </a:rPr>
              <a:t> Transaction Details </a:t>
            </a:r>
            <a:endParaRPr lang="en-US" dirty="0">
              <a:cs typeface="Arial"/>
            </a:endParaRPr>
          </a:p>
        </p:txBody>
      </p:sp>
      <p:sp>
        <p:nvSpPr>
          <p:cNvPr id="8" name="TextBox 7"/>
          <p:cNvSpPr txBox="1"/>
          <p:nvPr/>
        </p:nvSpPr>
        <p:spPr>
          <a:xfrm>
            <a:off x="1997557" y="5399290"/>
            <a:ext cx="4216430" cy="174929"/>
          </a:xfrm>
          <a:prstGeom prst="rect">
            <a:avLst/>
          </a:prstGeom>
          <a:noFill/>
          <a:ln w="28575">
            <a:solidFill>
              <a:srgbClr val="FF0000"/>
            </a:solidFill>
          </a:ln>
        </p:spPr>
        <p:txBody>
          <a:bodyPr wrap="square" rtlCol="0">
            <a:spAutoFit/>
          </a:bodyPr>
          <a:lstStyle/>
          <a:p>
            <a:endParaRPr lang="en-US" dirty="0"/>
          </a:p>
        </p:txBody>
      </p:sp>
      <p:sp>
        <p:nvSpPr>
          <p:cNvPr id="10" name="TextBox 9"/>
          <p:cNvSpPr txBox="1"/>
          <p:nvPr/>
        </p:nvSpPr>
        <p:spPr>
          <a:xfrm>
            <a:off x="7468434" y="2610592"/>
            <a:ext cx="3671512" cy="2985433"/>
          </a:xfrm>
          <a:prstGeom prst="rect">
            <a:avLst/>
          </a:prstGeom>
          <a:solidFill>
            <a:schemeClr val="accent1">
              <a:lumMod val="20000"/>
              <a:lumOff val="80000"/>
            </a:schemeClr>
          </a:solidFill>
          <a:ln w="12700">
            <a:solidFill>
              <a:schemeClr val="tx1"/>
            </a:solidFill>
          </a:ln>
        </p:spPr>
        <p:txBody>
          <a:bodyPr wrap="square" rtlCol="0">
            <a:spAutoFit/>
          </a:bodyPr>
          <a:lstStyle/>
          <a:p>
            <a:r>
              <a:rPr lang="en-US" sz="2000" dirty="0" smtClean="0"/>
              <a:t>The transaction will remain in a Pending Status until the AWE Approver approves or denies the transaction.  </a:t>
            </a:r>
          </a:p>
          <a:p>
            <a:endParaRPr lang="en-US" sz="800" dirty="0"/>
          </a:p>
          <a:p>
            <a:r>
              <a:rPr lang="en-US" sz="2000" dirty="0" smtClean="0"/>
              <a:t>If Approved, the next step in the process will be UCPath review. UCPath has the option of Approving or Cancelling the transaction. </a:t>
            </a:r>
            <a:endParaRPr lang="en-US" sz="2000" dirty="0"/>
          </a:p>
        </p:txBody>
      </p:sp>
      <p:cxnSp>
        <p:nvCxnSpPr>
          <p:cNvPr id="13" name="Straight Arrow Connector 12"/>
          <p:cNvCxnSpPr/>
          <p:nvPr/>
        </p:nvCxnSpPr>
        <p:spPr>
          <a:xfrm rot="60000" flipH="1">
            <a:off x="6243483" y="5486754"/>
            <a:ext cx="1224952" cy="94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853130"/>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5220" cy="685800"/>
          </a:xfrm>
        </p:spPr>
        <p:txBody>
          <a:bodyPr/>
          <a:lstStyle/>
          <a:p>
            <a:r>
              <a:rPr lang="en-US" dirty="0" smtClean="0">
                <a:solidFill>
                  <a:schemeClr val="accent5"/>
                </a:solidFill>
              </a:rPr>
              <a:t>TRANSACTION DETAILS APPROVED</a:t>
            </a:r>
            <a:endParaRPr lang="en-US" dirty="0">
              <a:solidFill>
                <a:schemeClr val="accent5"/>
              </a:solidFill>
            </a:endParaRPr>
          </a:p>
        </p:txBody>
      </p:sp>
      <p:pic>
        <p:nvPicPr>
          <p:cNvPr id="3" name="Picture 2"/>
          <p:cNvPicPr>
            <a:picLocks noChangeAspect="1"/>
          </p:cNvPicPr>
          <p:nvPr/>
        </p:nvPicPr>
        <p:blipFill>
          <a:blip r:embed="rId2"/>
          <a:stretch>
            <a:fillRect/>
          </a:stretch>
        </p:blipFill>
        <p:spPr>
          <a:xfrm>
            <a:off x="2139147" y="1813014"/>
            <a:ext cx="5619070" cy="4571239"/>
          </a:xfrm>
          <a:prstGeom prst="rect">
            <a:avLst/>
          </a:prstGeom>
          <a:ln>
            <a:solidFill>
              <a:schemeClr val="tx1"/>
            </a:solidFill>
          </a:ln>
        </p:spPr>
      </p:pic>
      <p:sp>
        <p:nvSpPr>
          <p:cNvPr id="4" name="TextBox 3"/>
          <p:cNvSpPr txBox="1"/>
          <p:nvPr/>
        </p:nvSpPr>
        <p:spPr>
          <a:xfrm>
            <a:off x="2467896" y="5748619"/>
            <a:ext cx="5217659" cy="292997"/>
          </a:xfrm>
          <a:prstGeom prst="rect">
            <a:avLst/>
          </a:prstGeom>
          <a:noFill/>
          <a:ln w="28575">
            <a:solidFill>
              <a:srgbClr val="FF0000"/>
            </a:solidFill>
          </a:ln>
        </p:spPr>
        <p:txBody>
          <a:bodyPr wrap="square" rtlCol="0">
            <a:spAutoFit/>
          </a:bodyPr>
          <a:lstStyle/>
          <a:p>
            <a:endParaRPr lang="en-US" dirty="0"/>
          </a:p>
        </p:txBody>
      </p:sp>
      <p:sp>
        <p:nvSpPr>
          <p:cNvPr id="7" name="TextBox 6"/>
          <p:cNvSpPr txBox="1"/>
          <p:nvPr/>
        </p:nvSpPr>
        <p:spPr>
          <a:xfrm>
            <a:off x="6074371" y="4332539"/>
            <a:ext cx="1476804" cy="830997"/>
          </a:xfrm>
          <a:prstGeom prst="rect">
            <a:avLst/>
          </a:prstGeom>
          <a:solidFill>
            <a:schemeClr val="accent1">
              <a:lumMod val="20000"/>
              <a:lumOff val="80000"/>
            </a:schemeClr>
          </a:solidFill>
          <a:ln w="12700">
            <a:solidFill>
              <a:schemeClr val="tx1"/>
            </a:solidFill>
          </a:ln>
        </p:spPr>
        <p:txBody>
          <a:bodyPr wrap="square" rtlCol="0">
            <a:spAutoFit/>
          </a:bodyPr>
          <a:lstStyle/>
          <a:p>
            <a:r>
              <a:rPr lang="en-US" sz="1600" dirty="0" smtClean="0"/>
              <a:t>Transaction </a:t>
            </a:r>
            <a:r>
              <a:rPr lang="en-US" sz="1600" b="1" dirty="0" smtClean="0"/>
              <a:t>Approved</a:t>
            </a:r>
            <a:r>
              <a:rPr lang="en-US" sz="1600" dirty="0" smtClean="0"/>
              <a:t> by AWE</a:t>
            </a:r>
            <a:endParaRPr lang="en-US" sz="1600" dirty="0"/>
          </a:p>
        </p:txBody>
      </p:sp>
      <p:cxnSp>
        <p:nvCxnSpPr>
          <p:cNvPr id="11" name="Straight Arrow Connector 10"/>
          <p:cNvCxnSpPr/>
          <p:nvPr/>
        </p:nvCxnSpPr>
        <p:spPr>
          <a:xfrm>
            <a:off x="6818276" y="5155480"/>
            <a:ext cx="423887" cy="6593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object 21"/>
          <p:cNvSpPr txBox="1"/>
          <p:nvPr/>
        </p:nvSpPr>
        <p:spPr>
          <a:xfrm>
            <a:off x="8394952" y="2383224"/>
            <a:ext cx="2821305" cy="1660070"/>
          </a:xfrm>
          <a:prstGeom prst="rect">
            <a:avLst/>
          </a:prstGeom>
          <a:solidFill>
            <a:schemeClr val="accent1">
              <a:lumMod val="20000"/>
              <a:lumOff val="80000"/>
            </a:schemeClr>
          </a:solidFill>
          <a:ln w="12700">
            <a:solidFill>
              <a:schemeClr val="tx1"/>
            </a:solidFill>
          </a:ln>
        </p:spPr>
        <p:txBody>
          <a:bodyPr vert="horz" wrap="square" lIns="0" tIns="40640" rIns="0" bIns="0" rtlCol="0">
            <a:spAutoFit/>
          </a:bodyPr>
          <a:lstStyle/>
          <a:p>
            <a:pPr marL="91440">
              <a:spcBef>
                <a:spcPts val="320"/>
              </a:spcBef>
              <a:defRPr/>
            </a:pPr>
            <a:r>
              <a:rPr b="1" spc="5" dirty="0" smtClean="0">
                <a:latin typeface="Arial"/>
                <a:cs typeface="Arial"/>
              </a:rPr>
              <a:t>Important</a:t>
            </a:r>
            <a:r>
              <a:rPr lang="en-US" b="1" spc="5" dirty="0" smtClean="0">
                <a:latin typeface="Arial"/>
                <a:cs typeface="Arial"/>
              </a:rPr>
              <a:t>:</a:t>
            </a:r>
            <a:endParaRPr dirty="0">
              <a:latin typeface="Arial"/>
              <a:cs typeface="Arial"/>
            </a:endParaRPr>
          </a:p>
          <a:p>
            <a:pPr marL="315595" marR="281940" indent="-224154">
              <a:lnSpc>
                <a:spcPct val="83200"/>
              </a:lnSpc>
              <a:spcBef>
                <a:spcPts val="320"/>
              </a:spcBef>
              <a:buFontTx/>
              <a:buChar char="•"/>
              <a:tabLst>
                <a:tab pos="315595" algn="l"/>
                <a:tab pos="316230" algn="l"/>
              </a:tabLst>
              <a:defRPr/>
            </a:pPr>
            <a:r>
              <a:rPr lang="en-US" spc="-5" dirty="0" smtClean="0">
                <a:latin typeface="Arial"/>
                <a:cs typeface="Arial"/>
              </a:rPr>
              <a:t>Transactors will need to monitor the Transaction Details view for the status of their transactions. </a:t>
            </a:r>
          </a:p>
          <a:p>
            <a:pPr marL="315595">
              <a:lnSpc>
                <a:spcPts val="1220"/>
              </a:lnSpc>
              <a:defRPr/>
            </a:pPr>
            <a:endParaRPr sz="1100" dirty="0">
              <a:latin typeface="Arial"/>
              <a:cs typeface="Arial"/>
            </a:endParaRPr>
          </a:p>
        </p:txBody>
      </p:sp>
      <p:sp>
        <p:nvSpPr>
          <p:cNvPr id="9" name="Rectangle 8"/>
          <p:cNvSpPr/>
          <p:nvPr/>
        </p:nvSpPr>
        <p:spPr>
          <a:xfrm>
            <a:off x="0" y="1042416"/>
            <a:ext cx="12192000" cy="6463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59768" y="1024128"/>
            <a:ext cx="11901055" cy="646331"/>
          </a:xfrm>
          <a:prstGeom prst="rect">
            <a:avLst/>
          </a:prstGeom>
        </p:spPr>
        <p:txBody>
          <a:bodyPr wrap="square">
            <a:spAutoFit/>
          </a:bodyPr>
          <a:lstStyle/>
          <a:p>
            <a:pPr marL="12700">
              <a:spcBef>
                <a:spcPts val="110"/>
              </a:spcBef>
              <a:defRPr/>
            </a:pPr>
            <a:r>
              <a:rPr lang="en-US" b="1" dirty="0">
                <a:cs typeface="Arial"/>
              </a:rPr>
              <a:t>Navigation: </a:t>
            </a:r>
            <a:r>
              <a:rPr lang="en-US" dirty="0">
                <a:cs typeface="Arial"/>
              </a:rPr>
              <a:t>PeopleSoft </a:t>
            </a:r>
            <a:r>
              <a:rPr lang="en-US" spc="-10" dirty="0">
                <a:cs typeface="Arial"/>
              </a:rPr>
              <a:t>Menu </a:t>
            </a:r>
            <a:r>
              <a:rPr lang="en-US" spc="5" dirty="0">
                <a:cs typeface="Arial"/>
              </a:rPr>
              <a:t>&gt; </a:t>
            </a:r>
            <a:r>
              <a:rPr lang="en-US" dirty="0">
                <a:cs typeface="Arial"/>
              </a:rPr>
              <a:t>Workforce</a:t>
            </a:r>
            <a:r>
              <a:rPr lang="en-US" spc="-295" dirty="0">
                <a:cs typeface="Arial"/>
              </a:rPr>
              <a:t> </a:t>
            </a:r>
            <a:r>
              <a:rPr lang="en-US" spc="-295" dirty="0" smtClean="0">
                <a:cs typeface="Arial"/>
              </a:rPr>
              <a:t> </a:t>
            </a:r>
            <a:r>
              <a:rPr lang="en-US" spc="5" dirty="0" smtClean="0">
                <a:cs typeface="Arial"/>
              </a:rPr>
              <a:t>Administration &gt; </a:t>
            </a:r>
            <a:r>
              <a:rPr lang="en-US" spc="10" dirty="0" smtClean="0">
                <a:cs typeface="Arial"/>
              </a:rPr>
              <a:t>Smart </a:t>
            </a:r>
            <a:r>
              <a:rPr lang="en-US" dirty="0">
                <a:cs typeface="Arial"/>
              </a:rPr>
              <a:t>HR </a:t>
            </a:r>
            <a:r>
              <a:rPr lang="en-US" spc="-25" dirty="0">
                <a:cs typeface="Arial"/>
              </a:rPr>
              <a:t>Template </a:t>
            </a:r>
            <a:r>
              <a:rPr lang="en-US" spc="5" dirty="0">
                <a:cs typeface="Arial"/>
              </a:rPr>
              <a:t>&gt; Smart </a:t>
            </a:r>
            <a:r>
              <a:rPr lang="en-US" dirty="0">
                <a:cs typeface="Arial"/>
              </a:rPr>
              <a:t>HR</a:t>
            </a:r>
            <a:r>
              <a:rPr lang="en-US" spc="-280" dirty="0">
                <a:cs typeface="Arial"/>
              </a:rPr>
              <a:t> </a:t>
            </a:r>
            <a:r>
              <a:rPr lang="en-US" spc="-15" dirty="0" smtClean="0">
                <a:cs typeface="Arial"/>
              </a:rPr>
              <a:t>Transactions &gt;</a:t>
            </a:r>
            <a:r>
              <a:rPr lang="en-US" b="1" spc="-15" dirty="0" smtClean="0">
                <a:cs typeface="Arial"/>
              </a:rPr>
              <a:t> Transaction Details </a:t>
            </a:r>
            <a:endParaRPr lang="en-US" dirty="0">
              <a:cs typeface="Arial"/>
            </a:endParaRPr>
          </a:p>
        </p:txBody>
      </p:sp>
    </p:spTree>
    <p:extLst>
      <p:ext uri="{BB962C8B-B14F-4D97-AF65-F5344CB8AC3E}">
        <p14:creationId xmlns:p14="http://schemas.microsoft.com/office/powerpoint/2010/main" val="1129193412"/>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1042416"/>
            <a:ext cx="12192000" cy="6463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374904" y="292608"/>
            <a:ext cx="11645220" cy="685800"/>
          </a:xfrm>
        </p:spPr>
        <p:txBody>
          <a:bodyPr/>
          <a:lstStyle/>
          <a:p>
            <a:r>
              <a:rPr lang="en-US" dirty="0" smtClean="0">
                <a:solidFill>
                  <a:schemeClr val="accent5"/>
                </a:solidFill>
              </a:rPr>
              <a:t>TRANSACTION DENIED/CANCELLED</a:t>
            </a:r>
            <a:endParaRPr lang="en-US" dirty="0">
              <a:solidFill>
                <a:schemeClr val="accent5"/>
              </a:solidFill>
            </a:endParaRPr>
          </a:p>
        </p:txBody>
      </p:sp>
      <p:pic>
        <p:nvPicPr>
          <p:cNvPr id="7" name="Picture 6"/>
          <p:cNvPicPr>
            <a:picLocks noChangeAspect="1"/>
          </p:cNvPicPr>
          <p:nvPr/>
        </p:nvPicPr>
        <p:blipFill rotWithShape="1">
          <a:blip r:embed="rId2"/>
          <a:srcRect b="9402"/>
          <a:stretch/>
        </p:blipFill>
        <p:spPr>
          <a:xfrm>
            <a:off x="1371601" y="1893917"/>
            <a:ext cx="5413892" cy="4388895"/>
          </a:xfrm>
          <a:prstGeom prst="rect">
            <a:avLst/>
          </a:prstGeom>
          <a:ln>
            <a:solidFill>
              <a:schemeClr val="tx1"/>
            </a:solidFill>
          </a:ln>
        </p:spPr>
      </p:pic>
      <p:sp>
        <p:nvSpPr>
          <p:cNvPr id="11" name="Rectangle 10"/>
          <p:cNvSpPr/>
          <p:nvPr/>
        </p:nvSpPr>
        <p:spPr>
          <a:xfrm>
            <a:off x="356616" y="1024128"/>
            <a:ext cx="11734800" cy="646331"/>
          </a:xfrm>
          <a:prstGeom prst="rect">
            <a:avLst/>
          </a:prstGeom>
          <a:noFill/>
        </p:spPr>
        <p:txBody>
          <a:bodyPr wrap="square">
            <a:spAutoFit/>
          </a:bodyPr>
          <a:lstStyle/>
          <a:p>
            <a:pPr marL="12700">
              <a:spcBef>
                <a:spcPts val="110"/>
              </a:spcBef>
              <a:defRPr/>
            </a:pPr>
            <a:r>
              <a:rPr lang="en-US" b="1" dirty="0">
                <a:cs typeface="Arial"/>
              </a:rPr>
              <a:t>Navigation: </a:t>
            </a:r>
            <a:r>
              <a:rPr lang="en-US" dirty="0">
                <a:cs typeface="Arial"/>
              </a:rPr>
              <a:t>PeopleSoft </a:t>
            </a:r>
            <a:r>
              <a:rPr lang="en-US" spc="-10" dirty="0">
                <a:cs typeface="Arial"/>
              </a:rPr>
              <a:t>Menu </a:t>
            </a:r>
            <a:r>
              <a:rPr lang="en-US" spc="5" dirty="0">
                <a:cs typeface="Arial"/>
              </a:rPr>
              <a:t>&gt; </a:t>
            </a:r>
            <a:r>
              <a:rPr lang="en-US" dirty="0">
                <a:cs typeface="Arial"/>
              </a:rPr>
              <a:t>Workforce</a:t>
            </a:r>
            <a:r>
              <a:rPr lang="en-US" spc="-295" dirty="0">
                <a:cs typeface="Arial"/>
              </a:rPr>
              <a:t> </a:t>
            </a:r>
            <a:r>
              <a:rPr lang="en-US" spc="-295" dirty="0" smtClean="0">
                <a:cs typeface="Arial"/>
              </a:rPr>
              <a:t> </a:t>
            </a:r>
            <a:r>
              <a:rPr lang="en-US" spc="5" dirty="0" smtClean="0">
                <a:cs typeface="Arial"/>
              </a:rPr>
              <a:t>Administration &gt; </a:t>
            </a:r>
            <a:r>
              <a:rPr lang="en-US" spc="10" dirty="0" smtClean="0">
                <a:cs typeface="Arial"/>
              </a:rPr>
              <a:t>Smart </a:t>
            </a:r>
            <a:r>
              <a:rPr lang="en-US" dirty="0" smtClean="0">
                <a:cs typeface="Arial"/>
              </a:rPr>
              <a:t>HR </a:t>
            </a:r>
            <a:r>
              <a:rPr lang="en-US" spc="-25" dirty="0" smtClean="0">
                <a:cs typeface="Arial"/>
              </a:rPr>
              <a:t>Template </a:t>
            </a:r>
            <a:r>
              <a:rPr lang="en-US" spc="5" dirty="0" smtClean="0">
                <a:cs typeface="Arial"/>
              </a:rPr>
              <a:t>&gt; Smart </a:t>
            </a:r>
            <a:r>
              <a:rPr lang="en-US" dirty="0" smtClean="0">
                <a:cs typeface="Arial"/>
              </a:rPr>
              <a:t>HR</a:t>
            </a:r>
            <a:r>
              <a:rPr lang="en-US" spc="-280" dirty="0" smtClean="0">
                <a:cs typeface="Arial"/>
              </a:rPr>
              <a:t> </a:t>
            </a:r>
            <a:r>
              <a:rPr lang="en-US" spc="-15" dirty="0" smtClean="0">
                <a:cs typeface="Arial"/>
              </a:rPr>
              <a:t>Transactions &gt;</a:t>
            </a:r>
            <a:r>
              <a:rPr lang="en-US" b="1" spc="-15" dirty="0" smtClean="0">
                <a:cs typeface="Arial"/>
              </a:rPr>
              <a:t> Transaction Details </a:t>
            </a:r>
            <a:endParaRPr lang="en-US" dirty="0">
              <a:cs typeface="Arial"/>
            </a:endParaRPr>
          </a:p>
        </p:txBody>
      </p:sp>
      <p:sp>
        <p:nvSpPr>
          <p:cNvPr id="2" name="TextBox 1"/>
          <p:cNvSpPr txBox="1"/>
          <p:nvPr/>
        </p:nvSpPr>
        <p:spPr>
          <a:xfrm>
            <a:off x="1723773" y="5656466"/>
            <a:ext cx="4818888" cy="272385"/>
          </a:xfrm>
          <a:prstGeom prst="rect">
            <a:avLst/>
          </a:prstGeom>
          <a:noFill/>
          <a:ln w="28575">
            <a:solidFill>
              <a:srgbClr val="FF0000"/>
            </a:solidFill>
          </a:ln>
        </p:spPr>
        <p:txBody>
          <a:bodyPr wrap="square" rtlCol="0">
            <a:spAutoFit/>
          </a:bodyPr>
          <a:lstStyle/>
          <a:p>
            <a:endParaRPr lang="en-US" dirty="0"/>
          </a:p>
        </p:txBody>
      </p:sp>
      <p:sp>
        <p:nvSpPr>
          <p:cNvPr id="3" name="TextBox 2"/>
          <p:cNvSpPr txBox="1"/>
          <p:nvPr/>
        </p:nvSpPr>
        <p:spPr>
          <a:xfrm>
            <a:off x="2918130" y="5160398"/>
            <a:ext cx="262392" cy="13517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5045951" y="4377171"/>
            <a:ext cx="1415332" cy="830997"/>
          </a:xfrm>
          <a:prstGeom prst="rect">
            <a:avLst/>
          </a:prstGeom>
          <a:solidFill>
            <a:schemeClr val="accent1">
              <a:lumMod val="20000"/>
              <a:lumOff val="80000"/>
            </a:schemeClr>
          </a:solidFill>
          <a:ln w="12700">
            <a:solidFill>
              <a:schemeClr val="tx1"/>
            </a:solidFill>
          </a:ln>
        </p:spPr>
        <p:txBody>
          <a:bodyPr wrap="square" rtlCol="0">
            <a:spAutoFit/>
          </a:bodyPr>
          <a:lstStyle/>
          <a:p>
            <a:r>
              <a:rPr lang="en-US" sz="1600" dirty="0" smtClean="0"/>
              <a:t>Transaction </a:t>
            </a:r>
            <a:r>
              <a:rPr lang="en-US" sz="1600" b="1" dirty="0" smtClean="0"/>
              <a:t>Denied</a:t>
            </a:r>
            <a:r>
              <a:rPr lang="en-US" sz="1600" dirty="0" smtClean="0"/>
              <a:t> by AWE</a:t>
            </a:r>
            <a:endParaRPr lang="en-US" sz="1600" dirty="0"/>
          </a:p>
        </p:txBody>
      </p:sp>
      <p:cxnSp>
        <p:nvCxnSpPr>
          <p:cNvPr id="14" name="Straight Arrow Connector 13"/>
          <p:cNvCxnSpPr/>
          <p:nvPr/>
        </p:nvCxnSpPr>
        <p:spPr>
          <a:xfrm>
            <a:off x="6007510" y="5208168"/>
            <a:ext cx="235534" cy="4264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object 8"/>
          <p:cNvSpPr/>
          <p:nvPr/>
        </p:nvSpPr>
        <p:spPr>
          <a:xfrm>
            <a:off x="7134313" y="1741935"/>
            <a:ext cx="4615238" cy="4114800"/>
          </a:xfrm>
          <a:custGeom>
            <a:avLst/>
            <a:gdLst/>
            <a:ahLst/>
            <a:cxnLst/>
            <a:rect l="l" t="t" r="r" b="b"/>
            <a:pathLst>
              <a:path w="1554479" h="498475">
                <a:moveTo>
                  <a:pt x="1554479" y="0"/>
                </a:moveTo>
                <a:lnTo>
                  <a:pt x="0" y="0"/>
                </a:lnTo>
                <a:lnTo>
                  <a:pt x="0" y="498348"/>
                </a:lnTo>
                <a:lnTo>
                  <a:pt x="1554479" y="498348"/>
                </a:lnTo>
                <a:lnTo>
                  <a:pt x="1554479" y="0"/>
                </a:lnTo>
                <a:close/>
              </a:path>
            </a:pathLst>
          </a:custGeom>
          <a:noFill/>
          <a:ln>
            <a:noFill/>
          </a:ln>
        </p:spPr>
        <p:txBody>
          <a:bodyPr wrap="square" lIns="0" tIns="0" rIns="0" bIns="0" rtlCol="0" anchor="ctr"/>
          <a:lstStyle/>
          <a:p>
            <a:pPr marL="285750" indent="-168275">
              <a:buFont typeface="Arial" panose="020B0604020202020204" pitchFamily="34" charset="0"/>
              <a:buChar char="•"/>
            </a:pPr>
            <a:r>
              <a:rPr lang="en-US" dirty="0"/>
              <a:t>In the event that the </a:t>
            </a:r>
            <a:r>
              <a:rPr lang="en-US" dirty="0" smtClean="0"/>
              <a:t>template </a:t>
            </a:r>
            <a:r>
              <a:rPr lang="en-US" dirty="0"/>
              <a:t>is denied by the AWE approver in the SSC, the template is returned (with comments) to the Transactional Unit Initiator to correct and resubmit. </a:t>
            </a:r>
            <a:endParaRPr lang="en-US" dirty="0" smtClean="0"/>
          </a:p>
          <a:p>
            <a:pPr marL="285750" indent="-168275">
              <a:buFont typeface="Arial" panose="020B0604020202020204" pitchFamily="34" charset="0"/>
              <a:buChar char="•"/>
            </a:pPr>
            <a:endParaRPr lang="en-US" sz="800" dirty="0" smtClean="0"/>
          </a:p>
          <a:p>
            <a:pPr marL="285750" indent="-168275">
              <a:buFont typeface="Arial" panose="020B0604020202020204" pitchFamily="34" charset="0"/>
              <a:buChar char="•"/>
            </a:pPr>
            <a:r>
              <a:rPr lang="en-US" dirty="0" smtClean="0"/>
              <a:t>The </a:t>
            </a:r>
            <a:r>
              <a:rPr lang="en-US" dirty="0"/>
              <a:t>Transactional Unit Initiator will be able to clone the transaction from the Transaction Status page. </a:t>
            </a:r>
            <a:endParaRPr lang="en-US" dirty="0" smtClean="0"/>
          </a:p>
          <a:p>
            <a:pPr marL="285750" indent="-168275">
              <a:buFont typeface="Arial" panose="020B0604020202020204" pitchFamily="34" charset="0"/>
              <a:buChar char="•"/>
            </a:pPr>
            <a:endParaRPr lang="en-US" sz="800" dirty="0"/>
          </a:p>
          <a:p>
            <a:pPr marL="285750" indent="-168275">
              <a:buFont typeface="Arial" panose="020B0604020202020204" pitchFamily="34" charset="0"/>
              <a:buChar char="•"/>
            </a:pPr>
            <a:r>
              <a:rPr lang="en-US" dirty="0" smtClean="0"/>
              <a:t>If the Transaction is Cancelled by UCPath, the Transactor will receive an email with an explanation on why it was cancelled. </a:t>
            </a:r>
          </a:p>
          <a:p>
            <a:pPr marL="285750" indent="-168275">
              <a:buFont typeface="Arial" panose="020B0604020202020204" pitchFamily="34" charset="0"/>
              <a:buChar char="•"/>
            </a:pPr>
            <a:endParaRPr lang="en-US" sz="800" dirty="0"/>
          </a:p>
          <a:p>
            <a:pPr marL="285750" indent="-168275">
              <a:buFont typeface="Arial" panose="020B0604020202020204" pitchFamily="34" charset="0"/>
              <a:buChar char="•"/>
            </a:pPr>
            <a:r>
              <a:rPr lang="en-US" dirty="0" smtClean="0"/>
              <a:t>The Transactor must contact the SSC to inform them of the cancellation.</a:t>
            </a:r>
            <a:endParaRPr lang="en-US" dirty="0"/>
          </a:p>
        </p:txBody>
      </p:sp>
    </p:spTree>
    <p:extLst>
      <p:ext uri="{BB962C8B-B14F-4D97-AF65-F5344CB8AC3E}">
        <p14:creationId xmlns:p14="http://schemas.microsoft.com/office/powerpoint/2010/main" val="3821841066"/>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0" y="1044412"/>
            <a:ext cx="12192000" cy="6463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374904" y="292608"/>
            <a:ext cx="11645220" cy="685800"/>
          </a:xfrm>
        </p:spPr>
        <p:txBody>
          <a:bodyPr/>
          <a:lstStyle/>
          <a:p>
            <a:r>
              <a:rPr lang="en-US" dirty="0" smtClean="0">
                <a:solidFill>
                  <a:schemeClr val="accent5"/>
                </a:solidFill>
              </a:rPr>
              <a:t>VIEW CANCELLATION COMMENTS FROM UCPC</a:t>
            </a:r>
            <a:endParaRPr lang="en-US" dirty="0">
              <a:solidFill>
                <a:schemeClr val="accent5"/>
              </a:solidFill>
            </a:endParaRPr>
          </a:p>
        </p:txBody>
      </p:sp>
      <p:sp>
        <p:nvSpPr>
          <p:cNvPr id="11" name="Rectangle 10"/>
          <p:cNvSpPr/>
          <p:nvPr/>
        </p:nvSpPr>
        <p:spPr>
          <a:xfrm>
            <a:off x="356616" y="1024128"/>
            <a:ext cx="11747829" cy="646331"/>
          </a:xfrm>
          <a:prstGeom prst="rect">
            <a:avLst/>
          </a:prstGeom>
          <a:noFill/>
        </p:spPr>
        <p:txBody>
          <a:bodyPr wrap="square">
            <a:spAutoFit/>
          </a:bodyPr>
          <a:lstStyle/>
          <a:p>
            <a:pPr marL="12700">
              <a:spcBef>
                <a:spcPts val="110"/>
              </a:spcBef>
              <a:defRPr/>
            </a:pPr>
            <a:r>
              <a:rPr lang="en-US" b="1" dirty="0">
                <a:cs typeface="Arial"/>
              </a:rPr>
              <a:t>Navigation</a:t>
            </a:r>
            <a:r>
              <a:rPr lang="en-US" b="1" dirty="0" smtClean="0">
                <a:cs typeface="Arial"/>
              </a:rPr>
              <a:t>: </a:t>
            </a:r>
            <a:r>
              <a:rPr lang="en-US" dirty="0" smtClean="0">
                <a:cs typeface="Arial"/>
              </a:rPr>
              <a:t>PeopleSoft </a:t>
            </a:r>
            <a:r>
              <a:rPr lang="en-US" spc="-10" dirty="0" smtClean="0">
                <a:cs typeface="Arial"/>
              </a:rPr>
              <a:t>Menu </a:t>
            </a:r>
            <a:r>
              <a:rPr lang="en-US" spc="5" dirty="0" smtClean="0">
                <a:cs typeface="Arial"/>
              </a:rPr>
              <a:t>&gt; </a:t>
            </a:r>
            <a:r>
              <a:rPr lang="en-US" dirty="0" smtClean="0">
                <a:cs typeface="Arial"/>
              </a:rPr>
              <a:t>Workforce Administration</a:t>
            </a:r>
            <a:r>
              <a:rPr lang="en-US" spc="5" dirty="0" smtClean="0">
                <a:cs typeface="Arial"/>
              </a:rPr>
              <a:t> &gt; </a:t>
            </a:r>
            <a:r>
              <a:rPr lang="en-US" spc="10" dirty="0" smtClean="0">
                <a:cs typeface="Arial"/>
              </a:rPr>
              <a:t>Smart </a:t>
            </a:r>
            <a:r>
              <a:rPr lang="en-US" dirty="0" smtClean="0">
                <a:cs typeface="Arial"/>
              </a:rPr>
              <a:t>HR </a:t>
            </a:r>
            <a:r>
              <a:rPr lang="en-US" spc="-25" dirty="0" smtClean="0">
                <a:cs typeface="Arial"/>
              </a:rPr>
              <a:t>Template </a:t>
            </a:r>
            <a:r>
              <a:rPr lang="en-US" spc="5" dirty="0" smtClean="0">
                <a:cs typeface="Arial"/>
              </a:rPr>
              <a:t>&gt; Smart </a:t>
            </a:r>
            <a:r>
              <a:rPr lang="en-US" dirty="0" smtClean="0">
                <a:cs typeface="Arial"/>
              </a:rPr>
              <a:t>HR</a:t>
            </a:r>
            <a:r>
              <a:rPr lang="en-US" spc="-280" dirty="0" smtClean="0">
                <a:cs typeface="Arial"/>
              </a:rPr>
              <a:t> </a:t>
            </a:r>
            <a:r>
              <a:rPr lang="en-US" spc="-15" dirty="0" smtClean="0">
                <a:cs typeface="Arial"/>
              </a:rPr>
              <a:t>Transactions &gt;</a:t>
            </a:r>
            <a:r>
              <a:rPr lang="en-US" b="1" spc="-15" dirty="0" smtClean="0">
                <a:cs typeface="Arial"/>
              </a:rPr>
              <a:t> Transaction Status </a:t>
            </a:r>
            <a:endParaRPr lang="en-US" dirty="0">
              <a:cs typeface="Arial"/>
            </a:endParaRPr>
          </a:p>
        </p:txBody>
      </p:sp>
      <p:sp>
        <p:nvSpPr>
          <p:cNvPr id="3" name="TextBox 2"/>
          <p:cNvSpPr txBox="1"/>
          <p:nvPr/>
        </p:nvSpPr>
        <p:spPr>
          <a:xfrm>
            <a:off x="2918130" y="5347206"/>
            <a:ext cx="262392" cy="135172"/>
          </a:xfrm>
          <a:prstGeom prst="rect">
            <a:avLst/>
          </a:prstGeom>
          <a:solidFill>
            <a:schemeClr val="bg1"/>
          </a:solidFill>
        </p:spPr>
        <p:txBody>
          <a:bodyPr wrap="square" rtlCol="0">
            <a:spAutoFit/>
          </a:bodyPr>
          <a:lstStyle/>
          <a:p>
            <a:endParaRPr lang="en-US" dirty="0"/>
          </a:p>
        </p:txBody>
      </p:sp>
      <p:grpSp>
        <p:nvGrpSpPr>
          <p:cNvPr id="13" name="Group 12"/>
          <p:cNvGrpSpPr/>
          <p:nvPr/>
        </p:nvGrpSpPr>
        <p:grpSpPr>
          <a:xfrm>
            <a:off x="660192" y="1846821"/>
            <a:ext cx="6865102" cy="4566981"/>
            <a:chOff x="660192" y="1660013"/>
            <a:chExt cx="6865102" cy="4566981"/>
          </a:xfrm>
        </p:grpSpPr>
        <p:pic>
          <p:nvPicPr>
            <p:cNvPr id="15" name="Picture 14"/>
            <p:cNvPicPr>
              <a:picLocks noChangeAspect="1"/>
            </p:cNvPicPr>
            <p:nvPr/>
          </p:nvPicPr>
          <p:blipFill rotWithShape="1">
            <a:blip r:embed="rId2"/>
            <a:srcRect r="3168" b="14347"/>
            <a:stretch/>
          </p:blipFill>
          <p:spPr>
            <a:xfrm>
              <a:off x="660192" y="1660013"/>
              <a:ext cx="6865102" cy="4566981"/>
            </a:xfrm>
            <a:prstGeom prst="rect">
              <a:avLst/>
            </a:prstGeom>
            <a:ln>
              <a:solidFill>
                <a:schemeClr val="tx1"/>
              </a:solidFill>
            </a:ln>
          </p:spPr>
        </p:pic>
        <p:sp>
          <p:nvSpPr>
            <p:cNvPr id="16" name="Rectangle 15"/>
            <p:cNvSpPr/>
            <p:nvPr/>
          </p:nvSpPr>
          <p:spPr>
            <a:xfrm>
              <a:off x="6264322" y="4531057"/>
              <a:ext cx="1241946" cy="1695937"/>
            </a:xfrm>
            <a:prstGeom prst="rect">
              <a:avLst/>
            </a:prstGeom>
            <a:solidFill>
              <a:schemeClr val="bg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ectangle 18"/>
          <p:cNvSpPr/>
          <p:nvPr/>
        </p:nvSpPr>
        <p:spPr>
          <a:xfrm>
            <a:off x="7822355" y="2103043"/>
            <a:ext cx="4125103" cy="2441759"/>
          </a:xfrm>
          <a:prstGeom prst="rect">
            <a:avLst/>
          </a:prstGeom>
          <a:solidFill>
            <a:schemeClr val="accent1">
              <a:lumMod val="20000"/>
              <a:lumOff val="80000"/>
            </a:schemeClr>
          </a:solidFill>
          <a:ln>
            <a:solidFill>
              <a:schemeClr val="tx1"/>
            </a:solidFill>
          </a:ln>
        </p:spPr>
        <p:txBody>
          <a:bodyPr wrap="square">
            <a:spAutoFit/>
          </a:bodyPr>
          <a:lstStyle/>
          <a:p>
            <a:pPr>
              <a:lnSpc>
                <a:spcPct val="107000"/>
              </a:lnSpc>
              <a:spcAft>
                <a:spcPts val="800"/>
              </a:spcAft>
            </a:pPr>
            <a:r>
              <a:rPr lang="en-US" dirty="0"/>
              <a:t>When a transaction is cancelled by UCPC WFA Production, comments are entered to explain why the transaction was cancelled. Template Initiators can </a:t>
            </a:r>
            <a:r>
              <a:rPr lang="en-US" b="1" dirty="0"/>
              <a:t>View Comments </a:t>
            </a:r>
            <a:r>
              <a:rPr lang="en-US" dirty="0" smtClean="0"/>
              <a:t>under </a:t>
            </a:r>
            <a:r>
              <a:rPr lang="en-US" b="1" dirty="0"/>
              <a:t>R</a:t>
            </a:r>
            <a:r>
              <a:rPr lang="en-US" b="1" dirty="0" smtClean="0"/>
              <a:t>eason for Cancellation </a:t>
            </a:r>
            <a:r>
              <a:rPr lang="en-US" dirty="0" smtClean="0"/>
              <a:t>and</a:t>
            </a:r>
            <a:r>
              <a:rPr lang="en-US" dirty="0"/>
              <a:t>, if needed, </a:t>
            </a:r>
            <a:r>
              <a:rPr lang="en-US" b="1" dirty="0"/>
              <a:t>Clone </a:t>
            </a:r>
            <a:r>
              <a:rPr lang="en-US" dirty="0"/>
              <a:t>the transaction to resubmit it with necessary corrections. </a:t>
            </a:r>
            <a:endParaRPr lang="en-US" b="1" dirty="0"/>
          </a:p>
        </p:txBody>
      </p:sp>
      <p:cxnSp>
        <p:nvCxnSpPr>
          <p:cNvPr id="5" name="Straight Arrow Connector 4"/>
          <p:cNvCxnSpPr/>
          <p:nvPr/>
        </p:nvCxnSpPr>
        <p:spPr>
          <a:xfrm flipH="1">
            <a:off x="7524388" y="4537188"/>
            <a:ext cx="982601" cy="6980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4171" y="4616507"/>
            <a:ext cx="3395207" cy="2031325"/>
          </a:xfrm>
          <a:prstGeom prst="rect">
            <a:avLst/>
          </a:prstGeom>
          <a:solidFill>
            <a:schemeClr val="accent1">
              <a:lumMod val="20000"/>
              <a:lumOff val="80000"/>
            </a:schemeClr>
          </a:solidFill>
          <a:ln>
            <a:solidFill>
              <a:schemeClr val="tx1"/>
            </a:solidFill>
          </a:ln>
        </p:spPr>
        <p:txBody>
          <a:bodyPr wrap="square" rtlCol="0">
            <a:spAutoFit/>
          </a:bodyPr>
          <a:lstStyle/>
          <a:p>
            <a:r>
              <a:rPr lang="en-US" b="1" dirty="0"/>
              <a:t>Note: </a:t>
            </a:r>
            <a:r>
              <a:rPr lang="en-US" dirty="0"/>
              <a:t>To view comments about a transaction that was </a:t>
            </a:r>
            <a:r>
              <a:rPr lang="en-US" b="1" dirty="0"/>
              <a:t>denied </a:t>
            </a:r>
            <a:r>
              <a:rPr lang="en-US" dirty="0"/>
              <a:t>by a Location AWE Approver you must navigate to the </a:t>
            </a:r>
            <a:r>
              <a:rPr lang="en-US" b="1" dirty="0"/>
              <a:t>SS Smart HR Transactions </a:t>
            </a:r>
            <a:r>
              <a:rPr lang="en-US" dirty="0"/>
              <a:t>page and review the </a:t>
            </a:r>
            <a:r>
              <a:rPr lang="en-US" b="1" dirty="0"/>
              <a:t>Approver Comments </a:t>
            </a:r>
            <a:r>
              <a:rPr lang="en-US" dirty="0"/>
              <a:t>field</a:t>
            </a:r>
            <a:r>
              <a:rPr lang="en-US" dirty="0" smtClean="0"/>
              <a:t>.</a:t>
            </a:r>
            <a:endParaRPr lang="en-US" dirty="0"/>
          </a:p>
        </p:txBody>
      </p:sp>
    </p:spTree>
    <p:extLst>
      <p:ext uri="{BB962C8B-B14F-4D97-AF65-F5344CB8AC3E}">
        <p14:creationId xmlns:p14="http://schemas.microsoft.com/office/powerpoint/2010/main" val="574918857"/>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378459" y="236220"/>
            <a:ext cx="10963618" cy="685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4472C4"/>
                </a:solidFill>
                <a:effectLst/>
                <a:uLnTx/>
                <a:uFillTx/>
                <a:latin typeface="Calibri Light" panose="020F0302020204030204"/>
                <a:ea typeface="+mj-ea"/>
                <a:cs typeface="+mj-cs"/>
              </a:rPr>
              <a:t>CHECK YOUR UNDERSTANDING   </a:t>
            </a:r>
            <a:endParaRPr kumimoji="0" lang="en-US" sz="4400" b="0" i="0" u="none" strike="noStrike" kern="1200" cap="none" spc="0" normalizeH="0" baseline="0" noProof="0" dirty="0">
              <a:ln>
                <a:noFill/>
              </a:ln>
              <a:solidFill>
                <a:srgbClr val="4472C4"/>
              </a:solidFill>
              <a:effectLst/>
              <a:uLnTx/>
              <a:uFillTx/>
              <a:latin typeface="Calibri Light" panose="020F0302020204030204"/>
              <a:ea typeface="+mj-ea"/>
              <a:cs typeface="+mj-cs"/>
            </a:endParaRP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268011" y="1795850"/>
            <a:ext cx="3184513" cy="3228910"/>
          </a:xfrm>
          <a:prstGeom prst="rect">
            <a:avLst/>
          </a:prstGeom>
        </p:spPr>
      </p:pic>
    </p:spTree>
    <p:extLst>
      <p:ext uri="{BB962C8B-B14F-4D97-AF65-F5344CB8AC3E}">
        <p14:creationId xmlns:p14="http://schemas.microsoft.com/office/powerpoint/2010/main" val="2889263075"/>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378459" y="236220"/>
            <a:ext cx="10963618" cy="685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4472C4"/>
                </a:solidFill>
                <a:effectLst/>
                <a:uLnTx/>
                <a:uFillTx/>
                <a:latin typeface="Calibri Light" panose="020F0302020204030204"/>
                <a:ea typeface="+mj-ea"/>
                <a:cs typeface="+mj-cs"/>
              </a:rPr>
              <a:t>CHECK YOUR UNDERSTANDING   </a:t>
            </a:r>
            <a:endParaRPr kumimoji="0" lang="en-US" sz="4400" b="0" i="0" u="none" strike="noStrike" kern="1200" cap="none" spc="0" normalizeH="0" baseline="0" noProof="0" dirty="0">
              <a:ln>
                <a:noFill/>
              </a:ln>
              <a:solidFill>
                <a:srgbClr val="4472C4"/>
              </a:solidFill>
              <a:effectLst/>
              <a:uLnTx/>
              <a:uFillTx/>
              <a:latin typeface="Calibri Light" panose="020F0302020204030204"/>
              <a:ea typeface="+mj-ea"/>
              <a:cs typeface="+mj-cs"/>
            </a:endParaRPr>
          </a:p>
        </p:txBody>
      </p:sp>
      <p:sp>
        <p:nvSpPr>
          <p:cNvPr id="4" name="Rectangle 3"/>
          <p:cNvSpPr/>
          <p:nvPr/>
        </p:nvSpPr>
        <p:spPr>
          <a:xfrm>
            <a:off x="502920" y="1426464"/>
            <a:ext cx="11123869" cy="5386090"/>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0" cap="none" spc="0" normalizeH="0" baseline="0" noProof="0" dirty="0" smtClean="0">
                <a:ln>
                  <a:noFill/>
                </a:ln>
                <a:solidFill>
                  <a:prstClr val="black"/>
                </a:solidFill>
                <a:effectLst/>
                <a:uLnTx/>
                <a:uFillTx/>
              </a:rPr>
              <a:t>Where do you monitor Transactions?</a:t>
            </a: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0" cap="none" spc="0" normalizeH="0" baseline="0" noProof="0" dirty="0" smtClean="0">
                <a:ln>
                  <a:noFill/>
                </a:ln>
                <a:solidFill>
                  <a:prstClr val="black"/>
                </a:solidFill>
                <a:effectLst/>
                <a:uLnTx/>
                <a:uFillTx/>
              </a:rPr>
              <a:t>What status are transactions in </a:t>
            </a:r>
            <a:r>
              <a:rPr kumimoji="0" lang="en-US" sz="2000" b="0" i="0" u="none" strike="noStrike" kern="0" cap="none" spc="0" normalizeH="0" baseline="0" noProof="0" dirty="0" smtClean="0">
                <a:ln>
                  <a:noFill/>
                </a:ln>
                <a:solidFill>
                  <a:prstClr val="black"/>
                </a:solidFill>
                <a:effectLst/>
                <a:uLnTx/>
                <a:uFillTx/>
              </a:rPr>
              <a:t>when you first enter the transaction:</a:t>
            </a:r>
          </a:p>
          <a:p>
            <a:pPr marL="742950" lvl="1" indent="-285750">
              <a:buFont typeface="+mj-lt"/>
              <a:buAutoNum type="arabicPeriod"/>
              <a:defRPr/>
            </a:pPr>
            <a:r>
              <a:rPr kumimoji="0" lang="en-US" sz="2000" b="0" i="0" u="none" strike="noStrike" kern="0" cap="none" spc="0" normalizeH="0" baseline="0" noProof="0" dirty="0" smtClean="0">
                <a:ln>
                  <a:noFill/>
                </a:ln>
                <a:solidFill>
                  <a:prstClr val="black"/>
                </a:solidFill>
                <a:effectLst/>
                <a:uLnTx/>
                <a:uFillTx/>
              </a:rPr>
              <a:t>Approval</a:t>
            </a:r>
          </a:p>
          <a:p>
            <a:pPr marL="742950" lvl="1" indent="-285750">
              <a:buFont typeface="+mj-lt"/>
              <a:buAutoNum type="arabicPeriod"/>
              <a:defRPr/>
            </a:pPr>
            <a:r>
              <a:rPr lang="en-US" sz="2000" kern="0" dirty="0" smtClean="0">
                <a:solidFill>
                  <a:prstClr val="black"/>
                </a:solidFill>
              </a:rPr>
              <a:t>D</a:t>
            </a:r>
            <a:r>
              <a:rPr kumimoji="0" lang="en-US" sz="2000" b="0" i="0" u="none" strike="noStrike" kern="0" cap="none" spc="0" normalizeH="0" baseline="0" noProof="0" dirty="0" err="1" smtClean="0">
                <a:ln>
                  <a:noFill/>
                </a:ln>
                <a:solidFill>
                  <a:prstClr val="black"/>
                </a:solidFill>
                <a:effectLst/>
                <a:uLnTx/>
                <a:uFillTx/>
              </a:rPr>
              <a:t>enied</a:t>
            </a:r>
            <a:r>
              <a:rPr kumimoji="0" lang="en-US" sz="2000" b="0" i="0" u="none" strike="noStrike" kern="0" cap="none" spc="0" normalizeH="0" baseline="0" noProof="0" dirty="0" smtClean="0">
                <a:ln>
                  <a:noFill/>
                </a:ln>
                <a:solidFill>
                  <a:prstClr val="black"/>
                </a:solidFill>
                <a:effectLst/>
                <a:uLnTx/>
                <a:uFillTx/>
              </a:rPr>
              <a:t> </a:t>
            </a:r>
          </a:p>
          <a:p>
            <a:pPr marL="742950" lvl="1" indent="-285750">
              <a:buFont typeface="+mj-lt"/>
              <a:buAutoNum type="arabicPeriod"/>
              <a:defRPr/>
            </a:pPr>
            <a:r>
              <a:rPr lang="en-US" sz="2000" kern="0" smtClean="0">
                <a:solidFill>
                  <a:prstClr val="black"/>
                </a:solidFill>
              </a:rPr>
              <a:t>C</a:t>
            </a:r>
            <a:r>
              <a:rPr kumimoji="0" lang="en-US" sz="2000" b="0" i="0" u="none" strike="noStrike" kern="0" cap="none" spc="0" normalizeH="0" baseline="0" noProof="0" smtClean="0">
                <a:ln>
                  <a:noFill/>
                </a:ln>
                <a:solidFill>
                  <a:prstClr val="black"/>
                </a:solidFill>
                <a:effectLst/>
                <a:uLnTx/>
                <a:uFillTx/>
              </a:rPr>
              <a:t>ancelled</a:t>
            </a:r>
            <a:endParaRPr kumimoji="0" lang="en-US" sz="2000" b="0" i="0" u="none" strike="noStrike" kern="0" cap="none" spc="0" normalizeH="0" baseline="0" noProof="0" dirty="0" smtClean="0">
              <a:ln>
                <a:noFill/>
              </a:ln>
              <a:solidFill>
                <a:prstClr val="black"/>
              </a:solidFill>
              <a:effectLst/>
              <a:uLnTx/>
              <a:uFillTx/>
            </a:endParaRPr>
          </a:p>
          <a:p>
            <a:pPr marL="742950" lvl="1" indent="-285750">
              <a:buFont typeface="+mj-lt"/>
              <a:buAutoNum type="arabicPeriod"/>
              <a:defRPr/>
            </a:pPr>
            <a:r>
              <a:rPr lang="en-US" sz="2000" kern="0" dirty="0" smtClean="0">
                <a:solidFill>
                  <a:prstClr val="black"/>
                </a:solidFill>
              </a:rPr>
              <a:t>Pending</a:t>
            </a:r>
            <a:endParaRPr kumimoji="0" lang="en-US" sz="20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rPr>
              <a:t>3.True or False the SSC can </a:t>
            </a:r>
            <a:r>
              <a:rPr kumimoji="0" lang="en-US" sz="2000" b="0" i="0" u="none" strike="noStrike" kern="0" cap="none" spc="0" normalizeH="0" baseline="0" noProof="0" dirty="0" smtClean="0">
                <a:ln>
                  <a:noFill/>
                </a:ln>
                <a:solidFill>
                  <a:prstClr val="black"/>
                </a:solidFill>
                <a:effectLst/>
                <a:uLnTx/>
                <a:uFillTx/>
              </a:rPr>
              <a:t>Cancel a Transaction? </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0" cap="none" spc="0" normalizeH="0" baseline="0" noProof="0" dirty="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0" cap="none" spc="0" normalizeH="0" baseline="0" noProof="0" dirty="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0" cap="none" spc="0" normalizeH="0" baseline="0" noProof="0" dirty="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9161620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Image result for question and ans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332" y="1261460"/>
            <a:ext cx="5835322" cy="43764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0" y="5990977"/>
            <a:ext cx="12192000" cy="867023"/>
          </a:xfrm>
          <a:prstGeom prst="rect">
            <a:avLst/>
          </a:prstGeom>
        </p:spPr>
      </p:pic>
    </p:spTree>
    <p:extLst>
      <p:ext uri="{BB962C8B-B14F-4D97-AF65-F5344CB8AC3E}">
        <p14:creationId xmlns:p14="http://schemas.microsoft.com/office/powerpoint/2010/main" val="2277427884"/>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hape 174"/>
          <p:cNvSpPr txBox="1"/>
          <p:nvPr/>
        </p:nvSpPr>
        <p:spPr>
          <a:xfrm>
            <a:off x="1463039" y="1170432"/>
            <a:ext cx="9278113" cy="4194810"/>
          </a:xfrm>
          <a:prstGeom prst="rect">
            <a:avLst/>
          </a:prstGeom>
          <a:noFill/>
          <a:ln w="76200">
            <a:solidFill>
              <a:srgbClr val="F1AB00"/>
            </a:solidFill>
          </a:ln>
        </p:spPr>
        <p:txBody>
          <a:bodyPr lIns="91425" tIns="91425" rIns="91425" bIns="91425" anchor="ctr" anchorCtr="0">
            <a:noAutofit/>
          </a:bodyPr>
          <a:lstStyle/>
          <a:p>
            <a:pPr algn="ctr"/>
            <a:r>
              <a:rPr lang="en-US" sz="7200" b="1" dirty="0">
                <a:solidFill>
                  <a:srgbClr val="F1AB00"/>
                </a:solidFill>
              </a:rPr>
              <a:t>SharePoint Instructions &amp; </a:t>
            </a:r>
            <a:r>
              <a:rPr lang="en-US" sz="7200" b="1" dirty="0" smtClean="0">
                <a:solidFill>
                  <a:srgbClr val="F1AB00"/>
                </a:solidFill>
              </a:rPr>
              <a:t>Hands on Training</a:t>
            </a:r>
            <a:endParaRPr lang="en-US" sz="7200" b="1" dirty="0">
              <a:solidFill>
                <a:srgbClr val="F1AB00"/>
              </a:solidFill>
            </a:endParaRPr>
          </a:p>
        </p:txBody>
      </p:sp>
      <p:pic>
        <p:nvPicPr>
          <p:cNvPr id="4" name="Picture 3"/>
          <p:cNvPicPr>
            <a:picLocks noChangeAspect="1"/>
          </p:cNvPicPr>
          <p:nvPr/>
        </p:nvPicPr>
        <p:blipFill>
          <a:blip r:embed="rId2"/>
          <a:stretch>
            <a:fillRect/>
          </a:stretch>
        </p:blipFill>
        <p:spPr>
          <a:xfrm>
            <a:off x="0" y="5990977"/>
            <a:ext cx="12192000" cy="867023"/>
          </a:xfrm>
          <a:prstGeom prst="rect">
            <a:avLst/>
          </a:prstGeom>
        </p:spPr>
      </p:pic>
    </p:spTree>
    <p:extLst>
      <p:ext uri="{BB962C8B-B14F-4D97-AF65-F5344CB8AC3E}">
        <p14:creationId xmlns:p14="http://schemas.microsoft.com/office/powerpoint/2010/main" val="2887806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SHAREPOINT LIST INSTRUCTIONS</a:t>
            </a:r>
            <a:endParaRPr lang="en-US" dirty="0">
              <a:solidFill>
                <a:schemeClr val="accent5"/>
              </a:solidFill>
            </a:endParaRPr>
          </a:p>
        </p:txBody>
      </p:sp>
      <p:sp>
        <p:nvSpPr>
          <p:cNvPr id="7" name="Rectangle 6"/>
          <p:cNvSpPr/>
          <p:nvPr/>
        </p:nvSpPr>
        <p:spPr>
          <a:xfrm>
            <a:off x="557212" y="1080766"/>
            <a:ext cx="11325225" cy="5411097"/>
          </a:xfrm>
          <a:prstGeom prst="rect">
            <a:avLst/>
          </a:prstGeom>
          <a:noFill/>
        </p:spPr>
        <p:txBody>
          <a:bodyPr wrap="square">
            <a:spAutoFit/>
          </a:bodyPr>
          <a:lstStyle/>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Open </a:t>
            </a:r>
            <a:r>
              <a:rPr kumimoji="0" lang="en-US" sz="1800" b="0" i="0" u="none" strike="noStrike" kern="1200" cap="none" spc="0" normalizeH="0" baseline="0" noProof="0" dirty="0">
                <a:ln>
                  <a:noFill/>
                </a:ln>
                <a:solidFill>
                  <a:prstClr val="black"/>
                </a:solidFill>
                <a:effectLst/>
                <a:uLnTx/>
                <a:uFillTx/>
                <a:latin typeface="Arial"/>
                <a:ea typeface="+mn-ea"/>
                <a:cs typeface="+mn-cs"/>
              </a:rPr>
              <a:t>the Cisco AnyConnect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client.</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a:t>
            </a:r>
            <a:r>
              <a:rPr kumimoji="0" lang="en-US" sz="1800" b="0" i="0" u="none" strike="noStrike" kern="1200" cap="none" spc="0" normalizeH="0" baseline="0" noProof="0" dirty="0">
                <a:ln>
                  <a:noFill/>
                </a:ln>
                <a:solidFill>
                  <a:prstClr val="black"/>
                </a:solidFill>
                <a:effectLst/>
                <a:uLnTx/>
                <a:uFillTx/>
                <a:latin typeface="Arial"/>
                <a:ea typeface="+mn-ea"/>
                <a:cs typeface="+mn-cs"/>
              </a:rPr>
              <a:t>the VPN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name: </a:t>
            </a:r>
            <a:r>
              <a:rPr kumimoji="0" lang="en-US" sz="1800" b="0" i="0" u="none" strike="noStrike" kern="1200" cap="none" spc="0" normalizeH="0" baseline="0" noProof="0" dirty="0" smtClean="0">
                <a:ln>
                  <a:noFill/>
                </a:ln>
                <a:solidFill>
                  <a:srgbClr val="FF0000"/>
                </a:solidFill>
                <a:effectLst/>
                <a:uLnTx/>
                <a:uFillTx/>
                <a:latin typeface="Arial"/>
                <a:ea typeface="+mn-ea"/>
                <a:cs typeface="+mn-cs"/>
              </a:rPr>
              <a:t>sdsc-vpn.ucop.edu</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Click Connect.</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Select </a:t>
            </a:r>
            <a:r>
              <a:rPr kumimoji="0" lang="en-US" sz="1800" b="0" i="0" u="none" strike="noStrike" kern="1200" cap="none" spc="0" normalizeH="0" baseline="0" noProof="0" dirty="0">
                <a:ln>
                  <a:noFill/>
                </a:ln>
                <a:solidFill>
                  <a:prstClr val="black"/>
                </a:solidFill>
                <a:effectLst/>
                <a:uLnTx/>
                <a:uFillTx/>
                <a:latin typeface="Arial"/>
                <a:ea typeface="+mn-ea"/>
                <a:cs typeface="+mn-cs"/>
              </a:rPr>
              <a:t>the Group: </a:t>
            </a:r>
            <a:r>
              <a:rPr kumimoji="0" lang="en-US" sz="1800" b="0" i="0" u="none" strike="noStrike" kern="1200" cap="none" spc="0" normalizeH="0" baseline="0" noProof="0" dirty="0" smtClean="0">
                <a:ln>
                  <a:noFill/>
                </a:ln>
                <a:solidFill>
                  <a:srgbClr val="FF0000"/>
                </a:solidFill>
                <a:effectLst/>
                <a:uLnTx/>
                <a:uFillTx/>
                <a:latin typeface="Arial"/>
                <a:ea typeface="+mn-ea"/>
                <a:cs typeface="+mn-cs"/>
              </a:rPr>
              <a:t>hbldtrn0-training</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a:t>
            </a:r>
            <a:r>
              <a:rPr kumimoji="0" lang="en-US" sz="1800" b="0" i="0" u="none" strike="noStrike" kern="1200" cap="none" spc="0" normalizeH="0" baseline="0" noProof="0" dirty="0">
                <a:ln>
                  <a:noFill/>
                </a:ln>
                <a:solidFill>
                  <a:prstClr val="black"/>
                </a:solidFill>
                <a:effectLst/>
                <a:uLnTx/>
                <a:uFillTx/>
                <a:latin typeface="Arial"/>
                <a:ea typeface="+mn-ea"/>
                <a:cs typeface="+mn-cs"/>
              </a:rPr>
              <a:t>one of the following username: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         •	</a:t>
            </a:r>
            <a:r>
              <a:rPr kumimoji="0" lang="en-US" sz="1800" b="0" i="0" u="none" strike="noStrike" kern="1200" cap="none" spc="0" normalizeH="0" baseline="0" noProof="0" dirty="0" smtClean="0">
                <a:ln>
                  <a:noFill/>
                </a:ln>
                <a:solidFill>
                  <a:srgbClr val="FF0000"/>
                </a:solidFill>
                <a:effectLst/>
                <a:uLnTx/>
                <a:uFillTx/>
                <a:latin typeface="Arial"/>
                <a:ea typeface="+mn-ea"/>
                <a:cs typeface="+mn-cs"/>
              </a:rPr>
              <a:t>ucr_ucpathvpn_01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Row 1 and Row 2</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         •	ucr_ucpathvpn_02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Row 3 and 4</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FF0000"/>
                </a:solidFill>
                <a:effectLst/>
                <a:uLnTx/>
                <a:uFillTx/>
                <a:latin typeface="Arial"/>
                <a:ea typeface="+mn-ea"/>
                <a:cs typeface="+mn-cs"/>
              </a:rPr>
              <a:t>ucr_ucpathvpn_02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Row 5 and 6</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000000"/>
              </a:solidFill>
              <a:effectLst/>
              <a:uLnTx/>
              <a:uFillTx/>
              <a:latin typeface="Arial"/>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Arial"/>
                <a:ea typeface="Calibri" panose="020F0502020204030204" pitchFamily="34" charset="0"/>
                <a:cs typeface="+mn-cs"/>
              </a:rPr>
              <a:t>The </a:t>
            </a:r>
            <a:r>
              <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VPN password for the week of </a:t>
            </a:r>
            <a:r>
              <a:rPr kumimoji="0" lang="en-US" sz="1800" b="0" i="0" u="none" strike="noStrike" kern="1200" cap="none" spc="0" normalizeH="0" baseline="0" noProof="0" dirty="0" smtClean="0">
                <a:ln>
                  <a:noFill/>
                </a:ln>
                <a:solidFill>
                  <a:srgbClr val="000000"/>
                </a:solidFill>
                <a:effectLst/>
                <a:uLnTx/>
                <a:uFillTx/>
                <a:latin typeface="Arial"/>
                <a:ea typeface="Calibri" panose="020F0502020204030204" pitchFamily="34" charset="0"/>
                <a:cs typeface="+mn-cs"/>
              </a:rPr>
              <a:t>7/15/19 </a:t>
            </a:r>
            <a:r>
              <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is:</a:t>
            </a:r>
            <a:r>
              <a:rPr kumimoji="0" lang="en-US" sz="1800" b="0" i="0" u="none" strike="noStrike" kern="1200" cap="none" spc="0" normalizeH="0" baseline="0" noProof="0" dirty="0">
                <a:ln>
                  <a:noFill/>
                </a:ln>
                <a:solidFill>
                  <a:srgbClr val="FF0000"/>
                </a:solidFill>
                <a:effectLst/>
                <a:uLnTx/>
                <a:uFillTx/>
                <a:latin typeface="Arial"/>
                <a:ea typeface="Calibri" panose="020F0502020204030204" pitchFamily="34" charset="0"/>
                <a:cs typeface="+mn-cs"/>
              </a:rPr>
              <a:t> </a:t>
            </a:r>
            <a:r>
              <a:rPr kumimoji="0" lang="en-US" sz="1800" b="1" i="0" u="none" strike="noStrike" kern="1200" cap="none" spc="0" normalizeH="0" baseline="0" noProof="0" dirty="0">
                <a:ln>
                  <a:noFill/>
                </a:ln>
                <a:solidFill>
                  <a:srgbClr val="FF0000"/>
                </a:solidFill>
                <a:effectLst/>
                <a:uLnTx/>
                <a:uFillTx/>
                <a:latin typeface="Arial"/>
                <a:ea typeface="+mn-ea"/>
                <a:cs typeface="+mn-cs"/>
              </a:rPr>
              <a:t>!!1_Meat_Most!!</a:t>
            </a:r>
            <a:endParaRPr kumimoji="0" lang="en-US" sz="1800" b="0" i="0" u="none" strike="noStrike" kern="1200" cap="none" spc="0" normalizeH="0" baseline="0" noProof="0" dirty="0" smtClean="0">
              <a:ln>
                <a:noFill/>
              </a:ln>
              <a:solidFill>
                <a:srgbClr val="FF0000"/>
              </a:solidFill>
              <a:effectLst/>
              <a:uLnTx/>
              <a:uFillTx/>
              <a:latin typeface="Arial"/>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mn-cs"/>
              </a:rPr>
              <a:t>Once Connected to the VPN: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smtClean="0">
              <a:ln>
                <a:noFill/>
              </a:ln>
              <a:solidFill>
                <a:srgbClr val="FF0000"/>
              </a:solidFill>
              <a:effectLst/>
              <a:uLnTx/>
              <a:uFillTx/>
              <a:latin typeface="Arial"/>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mn-cs"/>
              </a:rPr>
              <a:t>Go to </a:t>
            </a:r>
            <a:r>
              <a:rPr kumimoji="0" lang="en-US" sz="1800" b="0" i="0" u="none" strike="noStrike" kern="1200" cap="none" spc="0" normalizeH="0" baseline="0" noProof="0" dirty="0">
                <a:ln>
                  <a:noFill/>
                </a:ln>
                <a:solidFill>
                  <a:prstClr val="black"/>
                </a:solidFill>
                <a:effectLst/>
                <a:uLnTx/>
                <a:uFillTx/>
                <a:latin typeface="Arial"/>
                <a:ea typeface="+mn-ea"/>
                <a:cs typeface="+mn-cs"/>
                <a:hlinkClick r:id="rId3"/>
              </a:rPr>
              <a:t>https://hbldtrn0.ucpath-build.devops.universityofcalifornia.edu/psp/HBLDTRN0/?</a:t>
            </a: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3"/>
              </a:rPr>
              <a:t>cmd=login&amp;languageCd=ENG&amp;</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a:t>
            </a:r>
            <a:r>
              <a:rPr kumimoji="0" lang="en-US" sz="1800" b="0" i="0" u="none" strike="noStrike" kern="1200" cap="none" spc="0" normalizeH="0" baseline="0" noProof="0" dirty="0">
                <a:ln>
                  <a:noFill/>
                </a:ln>
                <a:solidFill>
                  <a:prstClr val="black"/>
                </a:solidFill>
                <a:effectLst/>
                <a:uLnTx/>
                <a:uFillTx/>
                <a:latin typeface="Arial"/>
                <a:ea typeface="+mn-ea"/>
                <a:cs typeface="+mn-cs"/>
              </a:rPr>
              <a:t>the Tester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ID\Password </a:t>
            </a:r>
            <a:r>
              <a:rPr kumimoji="0" lang="en-US" sz="1800" b="0" i="0" u="none" strike="noStrike" kern="1200" cap="none" spc="0" normalizeH="0" baseline="0" noProof="0" dirty="0">
                <a:ln>
                  <a:noFill/>
                </a:ln>
                <a:solidFill>
                  <a:prstClr val="black"/>
                </a:solidFill>
                <a:effectLst/>
                <a:uLnTx/>
                <a:uFillTx/>
                <a:latin typeface="Arial"/>
                <a:ea typeface="+mn-ea"/>
                <a:cs typeface="+mn-cs"/>
              </a:rPr>
              <a:t>provided in the SharePoint Scenarios.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mn-cs"/>
            </a:endParaRPr>
          </a:p>
        </p:txBody>
      </p:sp>
      <p:pic>
        <p:nvPicPr>
          <p:cNvPr id="8" name="Picture 7"/>
          <p:cNvPicPr>
            <a:picLocks noChangeAspect="1"/>
          </p:cNvPicPr>
          <p:nvPr/>
        </p:nvPicPr>
        <p:blipFill>
          <a:blip r:embed="rId4"/>
          <a:stretch>
            <a:fillRect/>
          </a:stretch>
        </p:blipFill>
        <p:spPr>
          <a:xfrm>
            <a:off x="5780114" y="1015183"/>
            <a:ext cx="3339760" cy="1551728"/>
          </a:xfrm>
          <a:prstGeom prst="rect">
            <a:avLst/>
          </a:prstGeom>
        </p:spPr>
      </p:pic>
      <p:pic>
        <p:nvPicPr>
          <p:cNvPr id="9" name="Picture 8"/>
          <p:cNvPicPr>
            <a:picLocks noChangeAspect="1"/>
          </p:cNvPicPr>
          <p:nvPr/>
        </p:nvPicPr>
        <p:blipFill>
          <a:blip r:embed="rId5"/>
          <a:stretch>
            <a:fillRect/>
          </a:stretch>
        </p:blipFill>
        <p:spPr>
          <a:xfrm>
            <a:off x="8111206" y="2669269"/>
            <a:ext cx="3257550" cy="2095500"/>
          </a:xfrm>
          <a:prstGeom prst="rect">
            <a:avLst/>
          </a:prstGeom>
          <a:ln>
            <a:solidFill>
              <a:schemeClr val="tx1"/>
            </a:solidFill>
          </a:ln>
        </p:spPr>
      </p:pic>
      <p:pic>
        <p:nvPicPr>
          <p:cNvPr id="3" name="Picture 2"/>
          <p:cNvPicPr>
            <a:picLocks noChangeAspect="1"/>
          </p:cNvPicPr>
          <p:nvPr/>
        </p:nvPicPr>
        <p:blipFill rotWithShape="1">
          <a:blip r:embed="rId6"/>
          <a:srcRect t="28365" r="5470"/>
          <a:stretch/>
        </p:blipFill>
        <p:spPr>
          <a:xfrm>
            <a:off x="4470553" y="1122650"/>
            <a:ext cx="332265" cy="310541"/>
          </a:xfrm>
          <a:prstGeom prst="rect">
            <a:avLst/>
          </a:prstGeom>
        </p:spPr>
      </p:pic>
    </p:spTree>
    <p:extLst>
      <p:ext uri="{BB962C8B-B14F-4D97-AF65-F5344CB8AC3E}">
        <p14:creationId xmlns:p14="http://schemas.microsoft.com/office/powerpoint/2010/main" val="212009173"/>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SHAREPOINT LIST INSTRUCTIONS</a:t>
            </a:r>
            <a:endParaRPr lang="en-US" dirty="0">
              <a:solidFill>
                <a:schemeClr val="accent5"/>
              </a:solidFill>
            </a:endParaRPr>
          </a:p>
        </p:txBody>
      </p:sp>
      <p:sp>
        <p:nvSpPr>
          <p:cNvPr id="3" name="Rectangle 2"/>
          <p:cNvSpPr/>
          <p:nvPr/>
        </p:nvSpPr>
        <p:spPr>
          <a:xfrm>
            <a:off x="3435764" y="3928135"/>
            <a:ext cx="8127586" cy="2068259"/>
          </a:xfrm>
          <a:prstGeom prst="rect">
            <a:avLst/>
          </a:prstGeom>
        </p:spPr>
        <p:txBody>
          <a:bodyPr wrap="square">
            <a:spAutoFit/>
          </a:bodyPr>
          <a:lstStyle/>
          <a:p>
            <a:pPr marL="177800" marR="0" lvl="0" indent="-177800" algn="l" defTabSz="914400" rtl="0" eaLnBrk="1" fontAlgn="auto" latinLnBrk="0" hangingPunct="1">
              <a:lnSpc>
                <a:spcPct val="107000"/>
              </a:lnSpc>
              <a:spcBef>
                <a:spcPts val="0"/>
              </a:spcBef>
              <a:spcAft>
                <a:spcPts val="0"/>
              </a:spcAft>
              <a:buClr>
                <a:schemeClr val="tx1"/>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Testing SharePoint:  </a:t>
            </a:r>
            <a:r>
              <a:rPr kumimoji="0" lang="en-US" sz="2000" b="0" i="0" u="sng"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2"/>
              </a:rPr>
              <a:t>https://ucrshare.ucr.edu/sites/FOM_UCPath/SitePages/Home.aspx</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77800" marR="0" lvl="0" indent="-177800" algn="l" defTabSz="914400" rtl="0" eaLnBrk="1" fontAlgn="auto" latinLnBrk="0" hangingPunct="1">
              <a:lnSpc>
                <a:spcPct val="107000"/>
              </a:lnSpc>
              <a:spcBef>
                <a:spcPts val="0"/>
              </a:spcBef>
              <a:spcAft>
                <a:spcPts val="0"/>
              </a:spcAft>
              <a:buClr>
                <a:schemeClr val="tx1"/>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Preferred browsers are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Internet Explorer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and Chrome.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Save the link as a favorite)</a:t>
            </a:r>
          </a:p>
          <a:p>
            <a:pPr marL="177800" marR="0" lvl="0" indent="-177800" algn="l" defTabSz="914400" rtl="0" eaLnBrk="1" fontAlgn="auto" latinLnBrk="0" hangingPunct="1">
              <a:lnSpc>
                <a:spcPct val="107000"/>
              </a:lnSpc>
              <a:spcBef>
                <a:spcPts val="0"/>
              </a:spcBef>
              <a:spcAft>
                <a:spcPts val="800"/>
              </a:spcAft>
              <a:buClr>
                <a:schemeClr val="tx1"/>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Select </a:t>
            </a:r>
            <a:r>
              <a:rPr kumimoji="0" lang="en-US" sz="2000" b="0" i="1"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UCPath Transaction Training Scenarios</a:t>
            </a:r>
            <a:r>
              <a:rPr kumimoji="0" lang="en-US" sz="20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from the left side Quick Menu:</a:t>
            </a:r>
          </a:p>
        </p:txBody>
      </p:sp>
      <p:pic>
        <p:nvPicPr>
          <p:cNvPr id="4" name="Picture 3"/>
          <p:cNvPicPr/>
          <p:nvPr/>
        </p:nvPicPr>
        <p:blipFill>
          <a:blip r:embed="rId3"/>
          <a:stretch>
            <a:fillRect/>
          </a:stretch>
        </p:blipFill>
        <p:spPr>
          <a:xfrm>
            <a:off x="3997739" y="1106068"/>
            <a:ext cx="6965540" cy="2532482"/>
          </a:xfrm>
          <a:prstGeom prst="rect">
            <a:avLst/>
          </a:prstGeom>
          <a:ln>
            <a:solidFill>
              <a:schemeClr val="tx2"/>
            </a:solidFill>
          </a:ln>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970570" y="1077493"/>
            <a:ext cx="2025445" cy="5431462"/>
          </a:xfrm>
          <a:prstGeom prst="rect">
            <a:avLst/>
          </a:prstGeom>
          <a:ln>
            <a:solidFill>
              <a:schemeClr val="tx2"/>
            </a:solidFill>
          </a:ln>
        </p:spPr>
      </p:pic>
      <p:sp>
        <p:nvSpPr>
          <p:cNvPr id="6" name="Rectangle 5"/>
          <p:cNvSpPr/>
          <p:nvPr/>
        </p:nvSpPr>
        <p:spPr>
          <a:xfrm>
            <a:off x="929063" y="6135329"/>
            <a:ext cx="1823965" cy="3637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6671863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hape 174"/>
          <p:cNvSpPr txBox="1"/>
          <p:nvPr/>
        </p:nvSpPr>
        <p:spPr>
          <a:xfrm>
            <a:off x="1938350" y="1654622"/>
            <a:ext cx="8425028" cy="349345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Voluntary Termination Definition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764909262"/>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VIEWING LIST OPTIONS</a:t>
            </a:r>
            <a:endParaRPr lang="en-US" dirty="0">
              <a:solidFill>
                <a:schemeClr val="accent5"/>
              </a:solidFill>
            </a:endParaRPr>
          </a:p>
        </p:txBody>
      </p:sp>
      <p:sp>
        <p:nvSpPr>
          <p:cNvPr id="3" name="Rectangle 2"/>
          <p:cNvSpPr/>
          <p:nvPr/>
        </p:nvSpPr>
        <p:spPr>
          <a:xfrm>
            <a:off x="765528" y="1288856"/>
            <a:ext cx="7229864" cy="400110"/>
          </a:xfrm>
          <a:prstGeom prst="rect">
            <a:avLst/>
          </a:prstGeom>
        </p:spPr>
        <p:txBody>
          <a:bodyPr wrap="none">
            <a:spAutoFit/>
          </a:bodyPr>
          <a:lstStyle/>
          <a:p>
            <a:pPr marL="166688" marR="0" lvl="0" indent="-166688" algn="l" defTabSz="914400" rtl="0" eaLnBrk="1" fontAlgn="auto" latinLnBrk="0" hangingPunct="1">
              <a:lnSpc>
                <a:spcPct val="100000"/>
              </a:lnSpc>
              <a:spcBef>
                <a:spcPts val="0"/>
              </a:spcBef>
              <a:spcAft>
                <a:spcPts val="0"/>
              </a:spcAft>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When the list opens,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note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tabs at the top of the screen: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p:cNvPicPr/>
          <p:nvPr/>
        </p:nvPicPr>
        <p:blipFill>
          <a:blip r:embed="rId2"/>
          <a:stretch>
            <a:fillRect/>
          </a:stretch>
        </p:blipFill>
        <p:spPr>
          <a:xfrm>
            <a:off x="856647" y="2528258"/>
            <a:ext cx="10487628" cy="2586566"/>
          </a:xfrm>
          <a:prstGeom prst="rect">
            <a:avLst/>
          </a:prstGeom>
          <a:ln>
            <a:solidFill>
              <a:schemeClr val="tx2"/>
            </a:solidFill>
          </a:ln>
        </p:spPr>
      </p:pic>
      <p:sp>
        <p:nvSpPr>
          <p:cNvPr id="5" name="Rectangle 4"/>
          <p:cNvSpPr/>
          <p:nvPr/>
        </p:nvSpPr>
        <p:spPr>
          <a:xfrm>
            <a:off x="804772" y="2713500"/>
            <a:ext cx="1338662" cy="4750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197723666"/>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VIEWING LIST OPTIONS</a:t>
            </a:r>
            <a:r>
              <a:rPr lang="en-US" dirty="0">
                <a:solidFill>
                  <a:schemeClr val="accent5"/>
                </a:solidFill>
              </a:rPr>
              <a:t> part 2</a:t>
            </a:r>
            <a:r>
              <a:rPr lang="en-US" dirty="0" smtClean="0">
                <a:solidFill>
                  <a:schemeClr val="accent5"/>
                </a:solidFill>
              </a:rPr>
              <a:t> </a:t>
            </a:r>
            <a:endParaRPr lang="en-US" dirty="0">
              <a:solidFill>
                <a:schemeClr val="accent5"/>
              </a:solidFill>
            </a:endParaRPr>
          </a:p>
        </p:txBody>
      </p:sp>
      <p:sp>
        <p:nvSpPr>
          <p:cNvPr id="3" name="Rectangle 2"/>
          <p:cNvSpPr/>
          <p:nvPr/>
        </p:nvSpPr>
        <p:spPr>
          <a:xfrm>
            <a:off x="374904" y="1216946"/>
            <a:ext cx="11374644" cy="750975"/>
          </a:xfrm>
          <a:prstGeom prst="rect">
            <a:avLst/>
          </a:prstGeom>
        </p:spPr>
        <p:txBody>
          <a:bodyPr wrap="square">
            <a:spAutoFit/>
          </a:bodyPr>
          <a:lstStyle/>
          <a:p>
            <a:pPr marL="166688" marR="0" lvl="0" indent="-16668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selecting ‘List’ you can filter the view on the process you are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transacting. The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default view is All Transactions. Select a specific transaction type to view the list containing only those transactions:</a:t>
            </a:r>
          </a:p>
        </p:txBody>
      </p:sp>
      <p:pic>
        <p:nvPicPr>
          <p:cNvPr id="4" name="Picture 3"/>
          <p:cNvPicPr/>
          <p:nvPr/>
        </p:nvPicPr>
        <p:blipFill>
          <a:blip r:embed="rId2"/>
          <a:stretch>
            <a:fillRect/>
          </a:stretch>
        </p:blipFill>
        <p:spPr>
          <a:xfrm>
            <a:off x="983225" y="2517060"/>
            <a:ext cx="10153203" cy="2871019"/>
          </a:xfrm>
          <a:prstGeom prst="rect">
            <a:avLst/>
          </a:prstGeom>
          <a:ln>
            <a:solidFill>
              <a:schemeClr val="tx2"/>
            </a:solidFill>
          </a:ln>
        </p:spPr>
      </p:pic>
      <p:sp>
        <p:nvSpPr>
          <p:cNvPr id="5" name="Left Bracket 4"/>
          <p:cNvSpPr/>
          <p:nvPr/>
        </p:nvSpPr>
        <p:spPr>
          <a:xfrm>
            <a:off x="3224981" y="3932907"/>
            <a:ext cx="304800" cy="1189704"/>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Arial"/>
              <a:ea typeface="+mn-ea"/>
              <a:cs typeface="+mn-cs"/>
            </a:endParaRPr>
          </a:p>
        </p:txBody>
      </p:sp>
    </p:spTree>
    <p:extLst>
      <p:ext uri="{BB962C8B-B14F-4D97-AF65-F5344CB8AC3E}">
        <p14:creationId xmlns:p14="http://schemas.microsoft.com/office/powerpoint/2010/main" val="2514444580"/>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UPDATING AND EDITING A SHAREPOINT LIST</a:t>
            </a:r>
            <a:endParaRPr lang="en-US" dirty="0">
              <a:solidFill>
                <a:schemeClr val="accent5"/>
              </a:solidFill>
            </a:endParaRPr>
          </a:p>
        </p:txBody>
      </p:sp>
      <p:sp>
        <p:nvSpPr>
          <p:cNvPr id="3" name="Rectangle 2"/>
          <p:cNvSpPr/>
          <p:nvPr/>
        </p:nvSpPr>
        <p:spPr>
          <a:xfrm>
            <a:off x="374904" y="1094882"/>
            <a:ext cx="5003341" cy="335630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Many functions of a SharePoint list are similar to MS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Excel,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except that it is in a central location and can be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accessed / updated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multiple people at the same time.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Use the list headers to filter and sort. </a:t>
            </a: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Only you will see these temporary changes</a:t>
            </a:r>
            <a:r>
              <a:rPr kumimoji="0" lang="en-US" sz="2400" b="0" i="0" u="sng"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p:sp>
        <p:nvSpPr>
          <p:cNvPr id="4" name="Rectangle 3"/>
          <p:cNvSpPr/>
          <p:nvPr/>
        </p:nvSpPr>
        <p:spPr>
          <a:xfrm>
            <a:off x="374904" y="4639886"/>
            <a:ext cx="5176686"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selecting your name in the drop-down, you will have easy access to only your transactions. This is especially helpful if your name appears several pages into the list.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978013" y="1228812"/>
            <a:ext cx="5142270" cy="4417071"/>
          </a:xfrm>
          <a:prstGeom prst="rect">
            <a:avLst/>
          </a:prstGeom>
          <a:ln>
            <a:solidFill>
              <a:schemeClr val="tx2"/>
            </a:solidFill>
          </a:ln>
        </p:spPr>
      </p:pic>
    </p:spTree>
    <p:extLst>
      <p:ext uri="{BB962C8B-B14F-4D97-AF65-F5344CB8AC3E}">
        <p14:creationId xmlns:p14="http://schemas.microsoft.com/office/powerpoint/2010/main" val="11320138"/>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26596" cy="685800"/>
          </a:xfrm>
        </p:spPr>
        <p:txBody>
          <a:bodyPr/>
          <a:lstStyle/>
          <a:p>
            <a:r>
              <a:rPr lang="en-US" dirty="0" smtClean="0">
                <a:solidFill>
                  <a:schemeClr val="accent5"/>
                </a:solidFill>
              </a:rPr>
              <a:t>UPDATING AND EDITING A SHAREPOINT LIST </a:t>
            </a:r>
            <a:r>
              <a:rPr lang="en-US" sz="3200" dirty="0" smtClean="0">
                <a:solidFill>
                  <a:schemeClr val="accent5"/>
                </a:solidFill>
              </a:rPr>
              <a:t>part 2</a:t>
            </a:r>
            <a:endParaRPr lang="en-US" sz="3200" dirty="0">
              <a:solidFill>
                <a:schemeClr val="accent5"/>
              </a:solidFill>
            </a:endParaRPr>
          </a:p>
        </p:txBody>
      </p:sp>
      <p:sp>
        <p:nvSpPr>
          <p:cNvPr id="3" name="Rectangle 4"/>
          <p:cNvSpPr>
            <a:spLocks noChangeArrowheads="1"/>
          </p:cNvSpPr>
          <p:nvPr/>
        </p:nvSpPr>
        <p:spPr bwMode="auto">
          <a:xfrm>
            <a:off x="374904" y="1462373"/>
            <a:ext cx="1134147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You can update your test by editing directly by clicking into the cell. Some cells are controlled by a drop-down choice; others are free-form. To save your change, click in another cell. </a:t>
            </a: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t="12598"/>
          <a:stretch>
            <a:fillRect/>
          </a:stretch>
        </p:blipFill>
        <p:spPr bwMode="auto">
          <a:xfrm>
            <a:off x="1069440" y="2624745"/>
            <a:ext cx="4640825" cy="2961840"/>
          </a:xfrm>
          <a:prstGeom prst="rect">
            <a:avLst/>
          </a:prstGeom>
          <a:noFill/>
          <a:ln w="9525">
            <a:solidFill>
              <a:srgbClr val="44546A"/>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634" y="2624745"/>
            <a:ext cx="4454806" cy="2961840"/>
          </a:xfrm>
          <a:prstGeom prst="rect">
            <a:avLst/>
          </a:prstGeom>
          <a:noFill/>
          <a:ln w="9525">
            <a:solidFill>
              <a:srgbClr val="44546A"/>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175974"/>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26596" cy="685800"/>
          </a:xfrm>
        </p:spPr>
        <p:txBody>
          <a:bodyPr/>
          <a:lstStyle/>
          <a:p>
            <a:r>
              <a:rPr lang="en-US" sz="3200" dirty="0" smtClean="0">
                <a:solidFill>
                  <a:schemeClr val="accent5"/>
                </a:solidFill>
              </a:rPr>
              <a:t>UPDATING VOLUNTARY TERMINATION ON SHAREPOINT </a:t>
            </a:r>
            <a:endParaRPr lang="en-US" sz="3200" dirty="0">
              <a:solidFill>
                <a:schemeClr val="accent5"/>
              </a:solidFill>
            </a:endParaRPr>
          </a:p>
        </p:txBody>
      </p:sp>
      <p:sp>
        <p:nvSpPr>
          <p:cNvPr id="3" name="Rectangle 4"/>
          <p:cNvSpPr>
            <a:spLocks noChangeArrowheads="1"/>
          </p:cNvSpPr>
          <p:nvPr/>
        </p:nvSpPr>
        <p:spPr bwMode="auto">
          <a:xfrm>
            <a:off x="374904" y="978408"/>
            <a:ext cx="1134147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You can update your </a:t>
            </a:r>
            <a:r>
              <a:rPr lang="en-US" altLang="en-US" sz="2000" noProof="0" dirty="0" smtClean="0">
                <a:solidFill>
                  <a:prstClr val="black"/>
                </a:solidFill>
                <a:latin typeface="Arial" panose="020B0604020202020204" pitchFamily="34" charset="0"/>
                <a:ea typeface="Calibri" panose="020F0502020204030204" pitchFamily="34" charset="0"/>
                <a:cs typeface="Arial" panose="020B0604020202020204" pitchFamily="34" charset="0"/>
              </a:rPr>
              <a:t>scenario</a:t>
            </a:r>
            <a:r>
              <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by editing directly into the cell. Some cells are controlled by a drop-down choice, others are free-form. To save your change, click in another cell. </a:t>
            </a:r>
          </a:p>
        </p:txBody>
      </p:sp>
      <p:pic>
        <p:nvPicPr>
          <p:cNvPr id="6" name="Picture 5"/>
          <p:cNvPicPr>
            <a:picLocks noChangeAspect="1"/>
          </p:cNvPicPr>
          <p:nvPr/>
        </p:nvPicPr>
        <p:blipFill>
          <a:blip r:embed="rId2"/>
          <a:stretch>
            <a:fillRect/>
          </a:stretch>
        </p:blipFill>
        <p:spPr>
          <a:xfrm>
            <a:off x="519823" y="1791559"/>
            <a:ext cx="10162754" cy="2711574"/>
          </a:xfrm>
          <a:prstGeom prst="rect">
            <a:avLst/>
          </a:prstGeom>
          <a:ln>
            <a:solidFill>
              <a:schemeClr val="tx1"/>
            </a:solidFill>
          </a:ln>
        </p:spPr>
      </p:pic>
      <p:pic>
        <p:nvPicPr>
          <p:cNvPr id="25" name="Picture 24"/>
          <p:cNvPicPr>
            <a:picLocks noChangeAspect="1"/>
          </p:cNvPicPr>
          <p:nvPr/>
        </p:nvPicPr>
        <p:blipFill>
          <a:blip r:embed="rId3"/>
          <a:stretch>
            <a:fillRect/>
          </a:stretch>
        </p:blipFill>
        <p:spPr>
          <a:xfrm>
            <a:off x="1612625" y="4503133"/>
            <a:ext cx="4390610" cy="1851905"/>
          </a:xfrm>
          <a:prstGeom prst="rect">
            <a:avLst/>
          </a:prstGeom>
          <a:ln>
            <a:solidFill>
              <a:schemeClr val="tx1"/>
            </a:solidFill>
          </a:ln>
        </p:spPr>
      </p:pic>
    </p:spTree>
    <p:extLst>
      <p:ext uri="{BB962C8B-B14F-4D97-AF65-F5344CB8AC3E}">
        <p14:creationId xmlns:p14="http://schemas.microsoft.com/office/powerpoint/2010/main" val="667517036"/>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26596" cy="685800"/>
          </a:xfrm>
        </p:spPr>
        <p:txBody>
          <a:bodyPr/>
          <a:lstStyle/>
          <a:p>
            <a:r>
              <a:rPr lang="en-US" sz="3200" dirty="0" smtClean="0">
                <a:solidFill>
                  <a:schemeClr val="accent5"/>
                </a:solidFill>
              </a:rPr>
              <a:t>UPDATING VOLUNTARY TERMINATION (continued)</a:t>
            </a:r>
            <a:endParaRPr lang="en-US" sz="3200" dirty="0">
              <a:solidFill>
                <a:schemeClr val="accent5"/>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3632671251"/>
              </p:ext>
            </p:extLst>
          </p:nvPr>
        </p:nvGraphicFramePr>
        <p:xfrm>
          <a:off x="1061882" y="880975"/>
          <a:ext cx="10146891" cy="5087700"/>
        </p:xfrm>
        <a:graphic>
          <a:graphicData uri="http://schemas.openxmlformats.org/drawingml/2006/table">
            <a:tbl>
              <a:tblPr firstRow="1" bandRow="1">
                <a:tableStyleId>{5C22544A-7EE6-4342-B048-85BDC9FD1C3A}</a:tableStyleId>
              </a:tblPr>
              <a:tblGrid>
                <a:gridCol w="3194164">
                  <a:extLst>
                    <a:ext uri="{9D8B030D-6E8A-4147-A177-3AD203B41FA5}">
                      <a16:colId xmlns:a16="http://schemas.microsoft.com/office/drawing/2014/main" val="1616624736"/>
                    </a:ext>
                  </a:extLst>
                </a:gridCol>
                <a:gridCol w="6952727">
                  <a:extLst>
                    <a:ext uri="{9D8B030D-6E8A-4147-A177-3AD203B41FA5}">
                      <a16:colId xmlns:a16="http://schemas.microsoft.com/office/drawing/2014/main" val="48360022"/>
                    </a:ext>
                  </a:extLst>
                </a:gridCol>
              </a:tblGrid>
              <a:tr h="327146">
                <a:tc>
                  <a:txBody>
                    <a:bodyPr/>
                    <a:lstStyle/>
                    <a:p>
                      <a:r>
                        <a:rPr lang="en-US" sz="1700" dirty="0" smtClean="0"/>
                        <a:t>Field</a:t>
                      </a:r>
                      <a:r>
                        <a:rPr lang="en-US" sz="1700" baseline="0" dirty="0" smtClean="0"/>
                        <a:t> Name</a:t>
                      </a:r>
                      <a:endParaRPr lang="en-US" sz="17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700" dirty="0" smtClean="0"/>
                        <a:t>Definition</a:t>
                      </a:r>
                      <a:endParaRPr lang="en-US" sz="17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04954"/>
                  </a:ext>
                </a:extLst>
              </a:tr>
              <a:tr h="327146">
                <a:tc>
                  <a:txBody>
                    <a:bodyPr/>
                    <a:lstStyle/>
                    <a:p>
                      <a:r>
                        <a:rPr lang="en-US" sz="1600" dirty="0" smtClean="0"/>
                        <a:t>Tester Net ID</a:t>
                      </a:r>
                      <a:endParaRPr lang="en-US" sz="1600" dirty="0"/>
                    </a:p>
                  </a:txBody>
                  <a:tcPr anchor="ctr">
                    <a:lnL w="12700" cap="flat" cmpd="sng" algn="ctr">
                      <a:solidFill>
                        <a:schemeClr val="tx1"/>
                      </a:solidFill>
                      <a:prstDash val="solid"/>
                      <a:round/>
                      <a:headEnd type="none" w="med" len="med"/>
                      <a:tailEnd type="none" w="med" len="med"/>
                    </a:lnL>
                  </a:tcPr>
                </a:tc>
                <a:tc>
                  <a:txBody>
                    <a:bodyPr/>
                    <a:lstStyle/>
                    <a:p>
                      <a:r>
                        <a:rPr lang="en-US" sz="1600" dirty="0" smtClean="0"/>
                        <a:t>Test User’s Login</a:t>
                      </a:r>
                      <a:r>
                        <a:rPr lang="en-US" sz="1600" baseline="0" dirty="0" smtClean="0"/>
                        <a:t> Name</a:t>
                      </a:r>
                      <a:endParaRPr lang="en-US" sz="16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29337948"/>
                  </a:ext>
                </a:extLst>
              </a:tr>
              <a:tr h="327146">
                <a:tc>
                  <a:txBody>
                    <a:bodyPr/>
                    <a:lstStyle/>
                    <a:p>
                      <a:r>
                        <a:rPr lang="en-US" sz="1600" dirty="0" smtClean="0"/>
                        <a:t>Tester Password</a:t>
                      </a:r>
                      <a:endParaRPr lang="en-US" sz="1600" dirty="0"/>
                    </a:p>
                  </a:txBody>
                  <a:tcPr anchor="ctr">
                    <a:lnL w="12700" cap="flat" cmpd="sng" algn="ctr">
                      <a:solidFill>
                        <a:schemeClr val="tx1"/>
                      </a:solidFill>
                      <a:prstDash val="solid"/>
                      <a:round/>
                      <a:headEnd type="none" w="med" len="med"/>
                      <a:tailEnd type="none" w="med" len="med"/>
                    </a:lnL>
                  </a:tcPr>
                </a:tc>
                <a:tc>
                  <a:txBody>
                    <a:bodyPr/>
                    <a:lstStyle/>
                    <a:p>
                      <a:r>
                        <a:rPr lang="en-US" sz="1600" dirty="0" smtClean="0"/>
                        <a:t>Test User’s Password</a:t>
                      </a:r>
                      <a:endParaRPr lang="en-US" sz="16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59048049"/>
                  </a:ext>
                </a:extLst>
              </a:tr>
              <a:tr h="327146">
                <a:tc>
                  <a:txBody>
                    <a:bodyPr/>
                    <a:lstStyle/>
                    <a:p>
                      <a:r>
                        <a:rPr lang="en-US" sz="1600" dirty="0" smtClean="0"/>
                        <a:t>Position</a:t>
                      </a:r>
                      <a:r>
                        <a:rPr lang="en-US" sz="1600" baseline="0" dirty="0" smtClean="0"/>
                        <a:t> Number</a:t>
                      </a:r>
                      <a:endParaRPr lang="en-US" sz="1600" dirty="0"/>
                    </a:p>
                  </a:txBody>
                  <a:tcPr anchor="ctr">
                    <a:lnL w="12700" cap="flat" cmpd="sng" algn="ctr">
                      <a:solidFill>
                        <a:schemeClr val="tx1"/>
                      </a:solidFill>
                      <a:prstDash val="solid"/>
                      <a:round/>
                      <a:headEnd type="none" w="med" len="med"/>
                      <a:tailEnd type="none" w="med" len="med"/>
                    </a:lnL>
                  </a:tcPr>
                </a:tc>
                <a:tc>
                  <a:txBody>
                    <a:bodyPr/>
                    <a:lstStyle/>
                    <a:p>
                      <a:r>
                        <a:rPr lang="en-US" sz="1600" baseline="0" dirty="0" smtClean="0"/>
                        <a:t>Terminated Employee’s </a:t>
                      </a:r>
                      <a:r>
                        <a:rPr lang="en-US" sz="1600" dirty="0" smtClean="0"/>
                        <a:t>Position</a:t>
                      </a:r>
                      <a:r>
                        <a:rPr lang="en-US" sz="1600" baseline="0" dirty="0" smtClean="0"/>
                        <a:t> Number</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93433912"/>
                  </a:ext>
                </a:extLst>
              </a:tr>
              <a:tr h="327146">
                <a:tc>
                  <a:txBody>
                    <a:bodyPr/>
                    <a:lstStyle/>
                    <a:p>
                      <a:r>
                        <a:rPr lang="en-US" sz="1600" dirty="0" smtClean="0"/>
                        <a:t>Bus Unit</a:t>
                      </a:r>
                      <a:endParaRPr lang="en-US" sz="1600" dirty="0"/>
                    </a:p>
                  </a:txBody>
                  <a:tcPr anchor="ctr">
                    <a:lnL w="12700" cap="flat" cmpd="sng" algn="ctr">
                      <a:solidFill>
                        <a:schemeClr val="tx1"/>
                      </a:solidFill>
                      <a:prstDash val="solid"/>
                      <a:round/>
                      <a:headEnd type="none" w="med" len="med"/>
                      <a:tailEnd type="none" w="med" len="med"/>
                    </a:lnL>
                  </a:tcPr>
                </a:tc>
                <a:tc>
                  <a:txBody>
                    <a:bodyPr/>
                    <a:lstStyle/>
                    <a:p>
                      <a:r>
                        <a:rPr lang="en-US" sz="1600" baseline="0" dirty="0" smtClean="0"/>
                        <a:t>Terminated Employee’s Business Unit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59035941"/>
                  </a:ext>
                </a:extLst>
              </a:tr>
              <a:tr h="327146">
                <a:tc>
                  <a:txBody>
                    <a:bodyPr/>
                    <a:lstStyle/>
                    <a:p>
                      <a:r>
                        <a:rPr lang="en-US" sz="1600" dirty="0" smtClean="0"/>
                        <a:t>Location</a:t>
                      </a:r>
                      <a:r>
                        <a:rPr lang="en-US" sz="1600" baseline="0" dirty="0" smtClean="0"/>
                        <a:t> Code</a:t>
                      </a:r>
                      <a:endParaRPr lang="en-US" sz="1600" dirty="0"/>
                    </a:p>
                  </a:txBody>
                  <a:tcPr anchor="ctr">
                    <a:lnL w="12700" cap="flat" cmpd="sng" algn="ctr">
                      <a:solidFill>
                        <a:schemeClr val="tx1"/>
                      </a:solidFill>
                      <a:prstDash val="solid"/>
                      <a:round/>
                      <a:headEnd type="none" w="med" len="med"/>
                      <a:tailEnd type="none" w="med" len="med"/>
                    </a:lnL>
                  </a:tcPr>
                </a:tc>
                <a:tc>
                  <a:txBody>
                    <a:bodyPr/>
                    <a:lstStyle/>
                    <a:p>
                      <a:r>
                        <a:rPr lang="en-US" sz="1600" baseline="0" dirty="0" smtClean="0"/>
                        <a:t>Terminated Employee’s Location</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02959928"/>
                  </a:ext>
                </a:extLst>
              </a:tr>
              <a:tr h="371657">
                <a:tc>
                  <a:txBody>
                    <a:bodyPr/>
                    <a:lstStyle/>
                    <a:p>
                      <a:r>
                        <a:rPr lang="en-US" sz="1600" dirty="0" smtClean="0"/>
                        <a:t>Terminated Employee/Testing </a:t>
                      </a:r>
                      <a:endParaRPr lang="en-US" sz="1600" dirty="0"/>
                    </a:p>
                  </a:txBody>
                  <a:tcPr anchor="ctr">
                    <a:lnL w="12700" cap="flat" cmpd="sng" algn="ctr">
                      <a:solidFill>
                        <a:schemeClr val="tx1"/>
                      </a:solidFill>
                      <a:prstDash val="solid"/>
                      <a:round/>
                      <a:headEnd type="none" w="med" len="med"/>
                      <a:tailEnd type="none" w="med" len="med"/>
                    </a:lnL>
                  </a:tcPr>
                </a:tc>
                <a:tc>
                  <a:txBody>
                    <a:bodyPr/>
                    <a:lstStyle/>
                    <a:p>
                      <a:r>
                        <a:rPr lang="en-US" sz="1600" baseline="0" dirty="0" smtClean="0"/>
                        <a:t>Terminated Employee’s Name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25369992"/>
                  </a:ext>
                </a:extLst>
              </a:tr>
              <a:tr h="327146">
                <a:tc>
                  <a:txBody>
                    <a:bodyPr/>
                    <a:lstStyle/>
                    <a:p>
                      <a:r>
                        <a:rPr lang="en-US" sz="1600" dirty="0" smtClean="0"/>
                        <a:t>Job Code </a:t>
                      </a:r>
                      <a:endParaRPr lang="en-US" sz="1600" dirty="0"/>
                    </a:p>
                  </a:txBody>
                  <a:tcPr anchor="ctr">
                    <a:lnL w="12700" cap="flat" cmpd="sng" algn="ctr">
                      <a:solidFill>
                        <a:schemeClr val="tx1"/>
                      </a:solidFill>
                      <a:prstDash val="solid"/>
                      <a:round/>
                      <a:headEnd type="none" w="med" len="med"/>
                      <a:tailEnd type="none" w="med" len="med"/>
                    </a:lnL>
                  </a:tcPr>
                </a:tc>
                <a:tc>
                  <a:txBody>
                    <a:bodyPr/>
                    <a:lstStyle/>
                    <a:p>
                      <a:r>
                        <a:rPr lang="en-US" sz="1600" baseline="0" dirty="0" smtClean="0"/>
                        <a:t>Terminated Employee’s Job Code Number</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03663108"/>
                  </a:ext>
                </a:extLst>
              </a:tr>
              <a:tr h="327146">
                <a:tc>
                  <a:txBody>
                    <a:bodyPr/>
                    <a:lstStyle/>
                    <a:p>
                      <a:r>
                        <a:rPr lang="en-US" sz="1600" dirty="0" smtClean="0"/>
                        <a:t>Department</a:t>
                      </a:r>
                      <a:endParaRPr lang="en-US" sz="1600" dirty="0"/>
                    </a:p>
                  </a:txBody>
                  <a:tcPr anchor="ctr">
                    <a:lnL w="12700" cap="flat" cmpd="sng" algn="ctr">
                      <a:solidFill>
                        <a:schemeClr val="tx1"/>
                      </a:solidFill>
                      <a:prstDash val="solid"/>
                      <a:round/>
                      <a:headEnd type="none" w="med" len="med"/>
                      <a:tailEnd type="none" w="med" len="med"/>
                    </a:lnL>
                  </a:tcPr>
                </a:tc>
                <a:tc>
                  <a:txBody>
                    <a:bodyPr/>
                    <a:lstStyle/>
                    <a:p>
                      <a:r>
                        <a:rPr lang="en-US" sz="1600" baseline="0" dirty="0" smtClean="0"/>
                        <a:t>Name of Terminated Employee’s Department</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894404"/>
                  </a:ext>
                </a:extLst>
              </a:tr>
              <a:tr h="327146">
                <a:tc>
                  <a:txBody>
                    <a:bodyPr/>
                    <a:lstStyle/>
                    <a:p>
                      <a:r>
                        <a:rPr lang="en-US" sz="1600" dirty="0" smtClean="0"/>
                        <a:t>Report To</a:t>
                      </a:r>
                      <a:endParaRPr lang="en-US" sz="1600" dirty="0"/>
                    </a:p>
                  </a:txBody>
                  <a:tcPr anchor="ctr">
                    <a:lnL w="12700" cap="flat" cmpd="sng" algn="ctr">
                      <a:solidFill>
                        <a:schemeClr val="tx1"/>
                      </a:solidFill>
                      <a:prstDash val="solid"/>
                      <a:round/>
                      <a:headEnd type="none" w="med" len="med"/>
                      <a:tailEnd type="none" w="med" len="med"/>
                    </a:lnL>
                  </a:tcPr>
                </a:tc>
                <a:tc>
                  <a:txBody>
                    <a:bodyPr/>
                    <a:lstStyle/>
                    <a:p>
                      <a:r>
                        <a:rPr lang="en-US" sz="1600" baseline="0" dirty="0" smtClean="0"/>
                        <a:t>Terminated Employee’s (Supervisor/Manager) Report To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25821099"/>
                  </a:ext>
                </a:extLst>
              </a:tr>
              <a:tr h="327146">
                <a:tc>
                  <a:txBody>
                    <a:bodyPr/>
                    <a:lstStyle/>
                    <a:p>
                      <a:r>
                        <a:rPr lang="en-US" sz="1600" dirty="0" smtClean="0"/>
                        <a:t>Employee Classification</a:t>
                      </a:r>
                      <a:endParaRPr lang="en-US" sz="1600" dirty="0"/>
                    </a:p>
                  </a:txBody>
                  <a:tcPr anchor="ctr">
                    <a:lnL w="12700" cap="flat" cmpd="sng" algn="ctr">
                      <a:solidFill>
                        <a:schemeClr val="tx1"/>
                      </a:solidFill>
                      <a:prstDash val="solid"/>
                      <a:round/>
                      <a:headEnd type="none" w="med" len="med"/>
                      <a:tailEnd type="none" w="med" len="med"/>
                    </a:lnL>
                  </a:tcPr>
                </a:tc>
                <a:tc>
                  <a:txBody>
                    <a:bodyPr/>
                    <a:lstStyle/>
                    <a:p>
                      <a:r>
                        <a:rPr lang="en-US" sz="1600" baseline="0" dirty="0" smtClean="0"/>
                        <a:t>Terminated Employee’s Employee Classification</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85746099"/>
                  </a:ext>
                </a:extLst>
              </a:tr>
              <a:tr h="327146">
                <a:tc>
                  <a:txBody>
                    <a:bodyPr/>
                    <a:lstStyle/>
                    <a:p>
                      <a:r>
                        <a:rPr lang="en-US" sz="1600" dirty="0" smtClean="0"/>
                        <a:t>FTE</a:t>
                      </a:r>
                      <a:endParaRPr lang="en-US" sz="1600" dirty="0"/>
                    </a:p>
                  </a:txBody>
                  <a:tcPr anchor="ctr">
                    <a:lnL w="12700" cap="flat" cmpd="sng" algn="ctr">
                      <a:solidFill>
                        <a:schemeClr val="tx1"/>
                      </a:solidFill>
                      <a:prstDash val="solid"/>
                      <a:round/>
                      <a:headEnd type="none" w="med" len="med"/>
                      <a:tailEnd type="none" w="med" len="med"/>
                    </a:lnL>
                  </a:tcPr>
                </a:tc>
                <a:tc>
                  <a:txBody>
                    <a:bodyPr/>
                    <a:lstStyle/>
                    <a:p>
                      <a:r>
                        <a:rPr lang="en-US" sz="1600" baseline="0" dirty="0" smtClean="0"/>
                        <a:t>Terminated Employee’s FTE Amount</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18608041"/>
                  </a:ext>
                </a:extLst>
              </a:tr>
              <a:tr h="327146">
                <a:tc>
                  <a:txBody>
                    <a:bodyPr/>
                    <a:lstStyle/>
                    <a:p>
                      <a:r>
                        <a:rPr lang="en-US" sz="1600" dirty="0" smtClean="0"/>
                        <a:t>Tester Notes</a:t>
                      </a:r>
                      <a:endParaRPr lang="en-US" sz="1600" dirty="0"/>
                    </a:p>
                  </a:txBody>
                  <a:tcPr anchor="ctr">
                    <a:lnL w="12700" cap="flat" cmpd="sng" algn="ctr">
                      <a:solidFill>
                        <a:schemeClr val="tx1"/>
                      </a:solidFill>
                      <a:prstDash val="solid"/>
                      <a:round/>
                      <a:headEnd type="none" w="med" len="med"/>
                      <a:tailEnd type="none" w="med" len="med"/>
                    </a:lnL>
                  </a:tcPr>
                </a:tc>
                <a:tc>
                  <a:txBody>
                    <a:bodyPr/>
                    <a:lstStyle/>
                    <a:p>
                      <a:r>
                        <a:rPr lang="en-US" sz="1600" baseline="0" dirty="0" smtClean="0"/>
                        <a:t>Tester Notes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93686240"/>
                  </a:ext>
                </a:extLst>
              </a:tr>
              <a:tr h="327146">
                <a:tc>
                  <a:txBody>
                    <a:bodyPr/>
                    <a:lstStyle/>
                    <a:p>
                      <a:r>
                        <a:rPr lang="en-US" sz="1600" dirty="0" smtClean="0"/>
                        <a:t>Status</a:t>
                      </a:r>
                      <a:endParaRPr lang="en-US" sz="1600" dirty="0"/>
                    </a:p>
                  </a:txBody>
                  <a:tcPr anchor="ctr">
                    <a:lnL w="12700" cap="flat" cmpd="sng" algn="ctr">
                      <a:solidFill>
                        <a:schemeClr val="tx1"/>
                      </a:solidFill>
                      <a:prstDash val="solid"/>
                      <a:round/>
                      <a:headEnd type="none" w="med" len="med"/>
                      <a:tailEnd type="none" w="med" len="med"/>
                    </a:lnL>
                  </a:tcPr>
                </a:tc>
                <a:tc>
                  <a:txBody>
                    <a:bodyPr/>
                    <a:lstStyle/>
                    <a:p>
                      <a:r>
                        <a:rPr lang="en-US" sz="1600" baseline="0" dirty="0" smtClean="0"/>
                        <a:t>Enter current status of scenario (New, In Progress, etc.)</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33693682"/>
                  </a:ext>
                </a:extLst>
              </a:tr>
              <a:tr h="342163">
                <a:tc>
                  <a:txBody>
                    <a:bodyPr/>
                    <a:lstStyle/>
                    <a:p>
                      <a:r>
                        <a:rPr lang="en-US" sz="1600" dirty="0" smtClean="0"/>
                        <a:t>Transaction ID </a:t>
                      </a:r>
                      <a:endParaRPr lang="en-US" sz="16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baseline="0" dirty="0" smtClean="0"/>
                        <a:t>Enter Transaction ID after submitting Voluntary Termination Templ. </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993271"/>
                  </a:ext>
                </a:extLst>
              </a:tr>
            </a:tbl>
          </a:graphicData>
        </a:graphic>
      </p:graphicFrame>
    </p:spTree>
    <p:extLst>
      <p:ext uri="{BB962C8B-B14F-4D97-AF65-F5344CB8AC3E}">
        <p14:creationId xmlns:p14="http://schemas.microsoft.com/office/powerpoint/2010/main" val="4012116580"/>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92" y="2092664"/>
            <a:ext cx="3479836" cy="2042771"/>
          </a:xfrm>
          <a:prstGeom prst="rect">
            <a:avLst/>
          </a:prstGeom>
        </p:spPr>
      </p:pic>
      <p:sp>
        <p:nvSpPr>
          <p:cNvPr id="6" name="TextBox 5"/>
          <p:cNvSpPr txBox="1"/>
          <p:nvPr/>
        </p:nvSpPr>
        <p:spPr>
          <a:xfrm>
            <a:off x="4206521" y="2390775"/>
            <a:ext cx="7461866"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black">
                    <a:lumMod val="65000"/>
                    <a:lumOff val="35000"/>
                  </a:prstClr>
                </a:solidFill>
                <a:effectLst/>
                <a:uLnTx/>
                <a:uFillTx/>
                <a:latin typeface="Arial"/>
                <a:ea typeface="+mn-ea"/>
                <a:cs typeface="+mn-cs"/>
              </a:rPr>
              <a:t>Your Feedback Please</a:t>
            </a:r>
            <a:endParaRPr kumimoji="0" lang="en-US" sz="4400" b="1"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lvl="0">
              <a:defRPr/>
            </a:pPr>
            <a:r>
              <a:rPr lang="en-US" sz="4400" dirty="0">
                <a:solidFill>
                  <a:prstClr val="black"/>
                </a:solidFill>
              </a:rPr>
              <a:t>http://bit.ly/ucpathpilottraining </a:t>
            </a:r>
            <a:endParaRPr kumimoji="0" lang="en-US" sz="4400" b="0" i="0" u="none" strike="noStrike" kern="1200" cap="none" spc="0" normalizeH="0" baseline="0" noProof="0" dirty="0" smtClean="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27302973"/>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5"/>
          <p:cNvSpPr/>
          <p:nvPr/>
        </p:nvSpPr>
        <p:spPr>
          <a:xfrm>
            <a:off x="2385822" y="1987613"/>
            <a:ext cx="7096124" cy="2780664"/>
          </a:xfrm>
          <a:prstGeom prst="rect">
            <a:avLst/>
          </a:prstGeom>
          <a:blipFill>
            <a:blip r:embed="rId2" cstate="print"/>
            <a:stretch>
              <a:fillRect/>
            </a:stretch>
          </a:blipFill>
        </p:spPr>
        <p:txBody>
          <a:bodyPr wrap="square" lIns="0" tIns="0" rIns="0" bIns="0" rtlCol="0"/>
          <a:lstStyle/>
          <a:p>
            <a:endParaRPr dirty="0">
              <a:solidFill>
                <a:prstClr val="black"/>
              </a:solidFill>
              <a:latin typeface="Calibri"/>
            </a:endParaRPr>
          </a:p>
        </p:txBody>
      </p:sp>
    </p:spTree>
    <p:extLst>
      <p:ext uri="{BB962C8B-B14F-4D97-AF65-F5344CB8AC3E}">
        <p14:creationId xmlns:p14="http://schemas.microsoft.com/office/powerpoint/2010/main" val="378156869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9042400" cy="685800"/>
          </a:xfrm>
        </p:spPr>
        <p:txBody>
          <a:bodyPr/>
          <a:lstStyle/>
          <a:p>
            <a:r>
              <a:rPr lang="en-US" dirty="0" smtClean="0">
                <a:solidFill>
                  <a:schemeClr val="accent5"/>
                </a:solidFill>
              </a:rPr>
              <a:t>VOLUNTARY TERMINATION DEFINITION</a:t>
            </a:r>
            <a:endParaRPr lang="en-US" dirty="0">
              <a:solidFill>
                <a:schemeClr val="accent5"/>
              </a:solidFill>
            </a:endParaRPr>
          </a:p>
        </p:txBody>
      </p:sp>
      <p:sp>
        <p:nvSpPr>
          <p:cNvPr id="3" name="Rectangle 2"/>
          <p:cNvSpPr/>
          <p:nvPr/>
        </p:nvSpPr>
        <p:spPr>
          <a:xfrm>
            <a:off x="1593130" y="1319829"/>
            <a:ext cx="9266548" cy="3139321"/>
          </a:xfrm>
          <a:prstGeom prst="rect">
            <a:avLst/>
          </a:prstGeom>
          <a:solidFill>
            <a:schemeClr val="accent1">
              <a:lumMod val="20000"/>
              <a:lumOff val="80000"/>
            </a:schemeClr>
          </a:solidFill>
        </p:spPr>
        <p:txBody>
          <a:bodyPr wrap="square">
            <a:spAutoFit/>
          </a:bodyPr>
          <a:lstStyle/>
          <a:p>
            <a:pPr lvl="0"/>
            <a:r>
              <a:rPr lang="en-US" dirty="0"/>
              <a:t>The process of </a:t>
            </a:r>
            <a:r>
              <a:rPr lang="en-US" b="1" dirty="0" smtClean="0"/>
              <a:t>Voluntary Termination</a:t>
            </a:r>
            <a:r>
              <a:rPr lang="en-US" dirty="0" smtClean="0"/>
              <a:t> </a:t>
            </a:r>
            <a:r>
              <a:rPr lang="en-US" dirty="0"/>
              <a:t>starts with the employee’s decision to </a:t>
            </a:r>
            <a:r>
              <a:rPr lang="en-US" dirty="0" smtClean="0"/>
              <a:t>resign his/her job at University of California Riverside. </a:t>
            </a:r>
            <a:endParaRPr lang="en-US" dirty="0"/>
          </a:p>
          <a:p>
            <a:pPr lvl="0"/>
            <a:endParaRPr lang="en-US" dirty="0" smtClean="0"/>
          </a:p>
          <a:p>
            <a:pPr lvl="0"/>
            <a:r>
              <a:rPr lang="en-US" dirty="0" smtClean="0"/>
              <a:t>Voluntary </a:t>
            </a:r>
            <a:r>
              <a:rPr lang="en-US" dirty="0"/>
              <a:t>terminations are processed for both staff and academic employees. There are benefits and payroll implications of voluntary </a:t>
            </a:r>
            <a:r>
              <a:rPr lang="en-US" dirty="0" smtClean="0"/>
              <a:t>terminations, these </a:t>
            </a:r>
            <a:r>
              <a:rPr lang="en-US" dirty="0"/>
              <a:t>are dealt with in separate processes</a:t>
            </a:r>
            <a:r>
              <a:rPr lang="en-US" dirty="0" smtClean="0"/>
              <a:t>.</a:t>
            </a:r>
          </a:p>
          <a:p>
            <a:pPr lvl="0"/>
            <a:endParaRPr lang="en-US" dirty="0"/>
          </a:p>
          <a:p>
            <a:r>
              <a:rPr lang="en-US" dirty="0"/>
              <a:t>The process ends </a:t>
            </a:r>
            <a:r>
              <a:rPr lang="en-US" dirty="0" smtClean="0"/>
              <a:t>when final pay has been processed by the Shared Service Center, </a:t>
            </a:r>
            <a:r>
              <a:rPr lang="en-US" dirty="0"/>
              <a:t>the confirmation that the employee has been separated, all access to systems and facilities has been updated or terminated, and all outstanding university and employee obligations related to compensation are settled</a:t>
            </a:r>
            <a:r>
              <a:rPr lang="en-US"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071" y="1319829"/>
            <a:ext cx="914324" cy="914324"/>
          </a:xfrm>
          <a:prstGeom prst="rect">
            <a:avLst/>
          </a:prstGeom>
        </p:spPr>
      </p:pic>
    </p:spTree>
    <p:extLst>
      <p:ext uri="{BB962C8B-B14F-4D97-AF65-F5344CB8AC3E}">
        <p14:creationId xmlns:p14="http://schemas.microsoft.com/office/powerpoint/2010/main" val="163329112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hape 174"/>
          <p:cNvSpPr txBox="1"/>
          <p:nvPr/>
        </p:nvSpPr>
        <p:spPr>
          <a:xfrm>
            <a:off x="1938350" y="1654622"/>
            <a:ext cx="8425028" cy="349345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Retirement Definition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55893456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BB083BF9FF644EB6925F3F8AA77806" ma:contentTypeVersion="0" ma:contentTypeDescription="Create a new document." ma:contentTypeScope="" ma:versionID="a914d227bd1516d8cf6316d3aab9e1f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0C36BF-3066-4EE8-B072-BDBDDDC3AB0F}">
  <ds:schemaRefs>
    <ds:schemaRef ds:uri="http://schemas.microsoft.com/sharepoint/v3/contenttype/forms"/>
  </ds:schemaRefs>
</ds:datastoreItem>
</file>

<file path=customXml/itemProps2.xml><?xml version="1.0" encoding="utf-8"?>
<ds:datastoreItem xmlns:ds="http://schemas.openxmlformats.org/officeDocument/2006/customXml" ds:itemID="{3F153158-FB73-473A-8AE4-9FA603606C24}">
  <ds:schemaRefs>
    <ds:schemaRef ds:uri="http://schemas.microsoft.com/office/2006/metadata/properties"/>
    <ds:schemaRef ds:uri="http://purl.org/dc/elements/1.1/"/>
    <ds:schemaRef ds:uri="http://purl.org/dc/dcmitype/"/>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19171D9-BCD8-4C8B-B6F1-3AC9C734F9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34786</TotalTime>
  <Words>4031</Words>
  <Application>Microsoft Office PowerPoint</Application>
  <PresentationFormat>Widescreen</PresentationFormat>
  <Paragraphs>560</Paragraphs>
  <Slides>77</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77</vt:i4>
      </vt:variant>
    </vt:vector>
  </HeadingPairs>
  <TitlesOfParts>
    <vt:vector size="87" baseType="lpstr">
      <vt:lpstr>Arial</vt:lpstr>
      <vt:lpstr>Calibri</vt:lpstr>
      <vt:lpstr>Calibri Light</vt:lpstr>
      <vt:lpstr>Symbol</vt:lpstr>
      <vt:lpstr>Times New Roman</vt:lpstr>
      <vt:lpstr>Tw Cen MT</vt:lpstr>
      <vt:lpstr>Wingdings</vt:lpstr>
      <vt:lpstr>1_UCRTemplate1</vt:lpstr>
      <vt:lpstr>Office Theme</vt:lpstr>
      <vt:lpstr>2_UCRTemplate1</vt:lpstr>
      <vt:lpstr>PowerPoint Presentation</vt:lpstr>
      <vt:lpstr>TRAINER INTRODUCTION</vt:lpstr>
      <vt:lpstr>HOUSEKEEPING</vt:lpstr>
      <vt:lpstr>LEARNING OBJECTIVES</vt:lpstr>
      <vt:lpstr>LEARNING TOPICS</vt:lpstr>
      <vt:lpstr>LEARNING TOPICS</vt:lpstr>
      <vt:lpstr>PowerPoint Presentation</vt:lpstr>
      <vt:lpstr>VOLUNTARY TERMINATION DEFINITION</vt:lpstr>
      <vt:lpstr>PowerPoint Presentation</vt:lpstr>
      <vt:lpstr>RETIREMENT DEFINITION</vt:lpstr>
      <vt:lpstr>PowerPoint Presentation</vt:lpstr>
      <vt:lpstr>VOLUNTARY TERMINATION - OVERVIEW</vt:lpstr>
      <vt:lpstr>VOLUNTARY TERMINATION – OVERVIEW</vt:lpstr>
      <vt:lpstr>OFFBOARDING MAP</vt:lpstr>
      <vt:lpstr>TERMINATION – KEY SYSTEM STEPS</vt:lpstr>
      <vt:lpstr>PowerPoint Presentation</vt:lpstr>
      <vt:lpstr>RETIREMENT – OVERVIEW</vt:lpstr>
      <vt:lpstr>RETIREMENT – KEY SYSTEM STEPS</vt:lpstr>
      <vt:lpstr>CHECK YOUR UNDERSTANDING   </vt:lpstr>
      <vt:lpstr>CHECK YOUR UNDERSTANDING   </vt:lpstr>
      <vt:lpstr>PowerPoint Presentation</vt:lpstr>
      <vt:lpstr>VOLUNTARY TERMINATION ACTION REASON CODES</vt:lpstr>
      <vt:lpstr>VOLUNTARY TERMINATION ACTION REASON CODES (continued)</vt:lpstr>
      <vt:lpstr>VOLUNTARY TERMINATION ACTION REASON CODES (continued)</vt:lpstr>
      <vt:lpstr>PowerPoint Presentation</vt:lpstr>
      <vt:lpstr>RETIREMENT ACTION REASON CODE</vt:lpstr>
      <vt:lpstr>PowerPoint Presentation</vt:lpstr>
      <vt:lpstr>TRANSACTION ROLES  </vt:lpstr>
      <vt:lpstr>TRANSACTION ROLES  </vt:lpstr>
      <vt:lpstr>TRANSACTION ROLES  </vt:lpstr>
      <vt:lpstr>TRANSACTION ROLES  </vt:lpstr>
      <vt:lpstr>TRANSACTION ROLES  </vt:lpstr>
      <vt:lpstr>TRANSACTION ROLES  </vt:lpstr>
      <vt:lpstr>TRANSACTION ROLES  </vt:lpstr>
      <vt:lpstr>TRANSACTION ROLES  </vt:lpstr>
      <vt:lpstr>TRANSACTION ROLES  </vt:lpstr>
      <vt:lpstr>PowerPoint Presentation</vt:lpstr>
      <vt:lpstr>CHANGE IMPACTS  </vt:lpstr>
      <vt:lpstr>PowerPoint Presentation</vt:lpstr>
      <vt:lpstr>PowerPoint Presentation</vt:lpstr>
      <vt:lpstr>PowerPoint Presentation</vt:lpstr>
      <vt:lpstr>SMART HR TRANSACTIONS PAGE</vt:lpstr>
      <vt:lpstr>ENTER TRANSACTIONS DETAILS PAGE</vt:lpstr>
      <vt:lpstr>ENTER TRANSACTION INFORMATION</vt:lpstr>
      <vt:lpstr>VOLUNTARY TERMINATION TEMPLATE SUPPORTING DOCS</vt:lpstr>
      <vt:lpstr>VOLUNTARY TERMINATION TEMPLATE SUPPORTING DOCS</vt:lpstr>
      <vt:lpstr>DELETING SUPPORTING DOCUMENTS</vt:lpstr>
      <vt:lpstr>VOLUNTARY TERMINATION TEMPLATE SAVE &amp; SUBMIT</vt:lpstr>
      <vt:lpstr>VOLUNTARY TERMINATION TRANSACTION STATUS</vt:lpstr>
      <vt:lpstr>TERMINATION – FINAL PAY</vt:lpstr>
      <vt:lpstr>PowerPoint Presentation</vt:lpstr>
      <vt:lpstr>SMART HR TRANSACTIONS PAGE</vt:lpstr>
      <vt:lpstr>ENTER TRANSACTIONS DETAILS PAGE</vt:lpstr>
      <vt:lpstr>ENTER TRANSACTION INFORMATION</vt:lpstr>
      <vt:lpstr>RETIREMENT – FINAL PAY</vt:lpstr>
      <vt:lpstr>PowerPoint Presentation</vt:lpstr>
      <vt:lpstr>PowerPoint Presentation</vt:lpstr>
      <vt:lpstr>PowerPoint Presentation</vt:lpstr>
      <vt:lpstr>AWE APPROVER ROLE </vt:lpstr>
      <vt:lpstr>TRANSACTION DETAILS PENDING </vt:lpstr>
      <vt:lpstr>TRANSACTION DETAILS APPROVED</vt:lpstr>
      <vt:lpstr>TRANSACTION DENIED/CANCELLED</vt:lpstr>
      <vt:lpstr>VIEW CANCELLATION COMMENTS FROM UCPC</vt:lpstr>
      <vt:lpstr>PowerPoint Presentation</vt:lpstr>
      <vt:lpstr>PowerPoint Presentation</vt:lpstr>
      <vt:lpstr>PowerPoint Presentation</vt:lpstr>
      <vt:lpstr>PowerPoint Presentation</vt:lpstr>
      <vt:lpstr>SHAREPOINT LIST INSTRUCTIONS</vt:lpstr>
      <vt:lpstr>SHAREPOINT LIST INSTRUCTIONS</vt:lpstr>
      <vt:lpstr>VIEWING LIST OPTIONS</vt:lpstr>
      <vt:lpstr>VIEWING LIST OPTIONS part 2 </vt:lpstr>
      <vt:lpstr>UPDATING AND EDITING A SHAREPOINT LIST</vt:lpstr>
      <vt:lpstr>UPDATING AND EDITING A SHAREPOINT LIST part 2</vt:lpstr>
      <vt:lpstr>UPDATING VOLUNTARY TERMINATION ON SHAREPOINT </vt:lpstr>
      <vt:lpstr>UPDATING VOLUNTARY TERMINATION (continued)</vt:lpstr>
      <vt:lpstr>PowerPoint Presentation</vt:lpstr>
      <vt:lpstr>PowerPoint Presentation</vt:lpstr>
    </vt:vector>
  </TitlesOfParts>
  <Company>UC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STEPS</dc:title>
  <dc:creator>Puja Pannu</dc:creator>
  <cp:lastModifiedBy>Sonya Gay Potter</cp:lastModifiedBy>
  <cp:revision>1176</cp:revision>
  <cp:lastPrinted>2017-10-31T16:36:36Z</cp:lastPrinted>
  <dcterms:created xsi:type="dcterms:W3CDTF">2016-05-04T15:33:48Z</dcterms:created>
  <dcterms:modified xsi:type="dcterms:W3CDTF">2019-07-16T19:32:49Z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0x010100CDBB083BF9FF644EB6925F3F8AA77806</vt:lpwstr>
  </property>
</Properties>
</file>