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23.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0.jpg" ContentType="image/jpg"/>
  <Override PartName="/ppt/media/image34.jpg" ContentType="image/jpg"/>
  <Override PartName="/ppt/media/image35.jpg" ContentType="image/jpg"/>
  <Override PartName="/ppt/media/image36.jpg" ContentType="image/jpg"/>
  <Override PartName="/ppt/media/image37.jpg" ContentType="image/jp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66"/>
  </p:notesMasterIdLst>
  <p:handoutMasterIdLst>
    <p:handoutMasterId r:id="rId67"/>
  </p:handoutMasterIdLst>
  <p:sldIdLst>
    <p:sldId id="413" r:id="rId5"/>
    <p:sldId id="664" r:id="rId6"/>
    <p:sldId id="427" r:id="rId7"/>
    <p:sldId id="655" r:id="rId8"/>
    <p:sldId id="431" r:id="rId9"/>
    <p:sldId id="641" r:id="rId10"/>
    <p:sldId id="601" r:id="rId11"/>
    <p:sldId id="433" r:id="rId12"/>
    <p:sldId id="623" r:id="rId13"/>
    <p:sldId id="622" r:id="rId14"/>
    <p:sldId id="624" r:id="rId15"/>
    <p:sldId id="665" r:id="rId16"/>
    <p:sldId id="666" r:id="rId17"/>
    <p:sldId id="464" r:id="rId18"/>
    <p:sldId id="435" r:id="rId19"/>
    <p:sldId id="462" r:id="rId20"/>
    <p:sldId id="439" r:id="rId21"/>
    <p:sldId id="447" r:id="rId22"/>
    <p:sldId id="448" r:id="rId23"/>
    <p:sldId id="449" r:id="rId24"/>
    <p:sldId id="450" r:id="rId25"/>
    <p:sldId id="465" r:id="rId26"/>
    <p:sldId id="440" r:id="rId27"/>
    <p:sldId id="467" r:id="rId28"/>
    <p:sldId id="537" r:id="rId29"/>
    <p:sldId id="635" r:id="rId30"/>
    <p:sldId id="636" r:id="rId31"/>
    <p:sldId id="626" r:id="rId32"/>
    <p:sldId id="625" r:id="rId33"/>
    <p:sldId id="605" r:id="rId34"/>
    <p:sldId id="606" r:id="rId35"/>
    <p:sldId id="607" r:id="rId36"/>
    <p:sldId id="608" r:id="rId37"/>
    <p:sldId id="609" r:id="rId38"/>
    <p:sldId id="627" r:id="rId39"/>
    <p:sldId id="628" r:id="rId40"/>
    <p:sldId id="672" r:id="rId41"/>
    <p:sldId id="629" r:id="rId42"/>
    <p:sldId id="633" r:id="rId43"/>
    <p:sldId id="630" r:id="rId44"/>
    <p:sldId id="631" r:id="rId45"/>
    <p:sldId id="634" r:id="rId46"/>
    <p:sldId id="639" r:id="rId47"/>
    <p:sldId id="638" r:id="rId48"/>
    <p:sldId id="670" r:id="rId49"/>
    <p:sldId id="671" r:id="rId50"/>
    <p:sldId id="642" r:id="rId51"/>
    <p:sldId id="669" r:id="rId52"/>
    <p:sldId id="643" r:id="rId53"/>
    <p:sldId id="644" r:id="rId54"/>
    <p:sldId id="645" r:id="rId55"/>
    <p:sldId id="646" r:id="rId56"/>
    <p:sldId id="647" r:id="rId57"/>
    <p:sldId id="663" r:id="rId58"/>
    <p:sldId id="661" r:id="rId59"/>
    <p:sldId id="662" r:id="rId60"/>
    <p:sldId id="649" r:id="rId61"/>
    <p:sldId id="650" r:id="rId62"/>
    <p:sldId id="651" r:id="rId63"/>
    <p:sldId id="652" r:id="rId64"/>
    <p:sldId id="653"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664"/>
            <p14:sldId id="427"/>
            <p14:sldId id="655"/>
            <p14:sldId id="431"/>
            <p14:sldId id="641"/>
            <p14:sldId id="601"/>
            <p14:sldId id="433"/>
            <p14:sldId id="623"/>
            <p14:sldId id="622"/>
            <p14:sldId id="624"/>
            <p14:sldId id="665"/>
            <p14:sldId id="666"/>
            <p14:sldId id="464"/>
            <p14:sldId id="435"/>
            <p14:sldId id="462"/>
            <p14:sldId id="439"/>
            <p14:sldId id="447"/>
            <p14:sldId id="448"/>
            <p14:sldId id="449"/>
            <p14:sldId id="450"/>
            <p14:sldId id="465"/>
            <p14:sldId id="440"/>
            <p14:sldId id="467"/>
            <p14:sldId id="537"/>
            <p14:sldId id="635"/>
            <p14:sldId id="636"/>
            <p14:sldId id="626"/>
            <p14:sldId id="625"/>
            <p14:sldId id="605"/>
            <p14:sldId id="606"/>
            <p14:sldId id="607"/>
            <p14:sldId id="608"/>
            <p14:sldId id="609"/>
            <p14:sldId id="627"/>
            <p14:sldId id="628"/>
            <p14:sldId id="672"/>
            <p14:sldId id="629"/>
            <p14:sldId id="633"/>
            <p14:sldId id="630"/>
            <p14:sldId id="631"/>
            <p14:sldId id="634"/>
            <p14:sldId id="639"/>
            <p14:sldId id="638"/>
            <p14:sldId id="670"/>
            <p14:sldId id="671"/>
            <p14:sldId id="642"/>
            <p14:sldId id="669"/>
            <p14:sldId id="643"/>
            <p14:sldId id="644"/>
            <p14:sldId id="645"/>
            <p14:sldId id="646"/>
            <p14:sldId id="647"/>
            <p14:sldId id="663"/>
            <p14:sldId id="661"/>
            <p14:sldId id="662"/>
            <p14:sldId id="649"/>
            <p14:sldId id="650"/>
            <p14:sldId id="651"/>
            <p14:sldId id="652"/>
            <p14:sldId id="65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82D"/>
    <a:srgbClr val="EEB500"/>
    <a:srgbClr val="FF9900"/>
    <a:srgbClr val="FFFFFF"/>
    <a:srgbClr val="4472C4"/>
    <a:srgbClr val="498426"/>
    <a:srgbClr val="5C739C"/>
    <a:srgbClr val="BF9000"/>
    <a:srgbClr val="A5A5A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1" autoAdjust="0"/>
    <p:restoredTop sz="74070" autoAdjust="0"/>
  </p:normalViewPr>
  <p:slideViewPr>
    <p:cSldViewPr snapToGrid="0">
      <p:cViewPr>
        <p:scale>
          <a:sx n="90" d="100"/>
          <a:sy n="90" d="100"/>
        </p:scale>
        <p:origin x="594" y="-114"/>
      </p:cViewPr>
      <p:guideLst/>
    </p:cSldViewPr>
  </p:slideViewPr>
  <p:notesTextViewPr>
    <p:cViewPr>
      <p:scale>
        <a:sx n="3" d="2"/>
        <a:sy n="3" d="2"/>
      </p:scale>
      <p:origin x="0" y="0"/>
    </p:cViewPr>
  </p:notesTextViewPr>
  <p:sorterViewPr>
    <p:cViewPr>
      <p:scale>
        <a:sx n="150" d="100"/>
        <a:sy n="150" d="100"/>
      </p:scale>
      <p:origin x="0" y="-8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F02B6-89AB-4EA2-AAF4-174D2AC0DA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D83BF7-1518-4257-98F8-8CC458FFBE89}">
      <dgm:prSet phldrT="[Text]" custT="1"/>
      <dgm:spPr>
        <a:solidFill>
          <a:schemeClr val="accent1">
            <a:lumMod val="60000"/>
            <a:lumOff val="40000"/>
          </a:schemeClr>
        </a:solidFill>
      </dgm:spPr>
      <dgm:t>
        <a:bodyPr/>
        <a:lstStyle/>
        <a:p>
          <a:pPr rtl="0"/>
          <a:r>
            <a:rPr lang="en-US" sz="2000" dirty="0" smtClean="0">
              <a:solidFill>
                <a:schemeClr val="tx1"/>
              </a:solidFill>
              <a:latin typeface="Arial"/>
            </a:rPr>
            <a:t>Describe Person of Interest (POI)</a:t>
          </a:r>
          <a:endParaRPr lang="en-US" sz="2000" dirty="0">
            <a:solidFill>
              <a:schemeClr val="tx1"/>
            </a:solidFill>
          </a:endParaRPr>
        </a:p>
      </dgm:t>
    </dgm:pt>
    <dgm:pt modelId="{9F95F446-8AB6-45C1-8EF5-850D20B3E24A}" type="parTrans" cxnId="{CBAC0FC5-5114-4D8C-8D57-B16BD832688D}">
      <dgm:prSet/>
      <dgm:spPr/>
      <dgm:t>
        <a:bodyPr/>
        <a:lstStyle/>
        <a:p>
          <a:endParaRPr lang="en-US" sz="2000">
            <a:solidFill>
              <a:schemeClr val="tx1"/>
            </a:solidFill>
          </a:endParaRPr>
        </a:p>
      </dgm:t>
    </dgm:pt>
    <dgm:pt modelId="{35622287-52C7-4A3A-A115-7E5565A8ECFD}" type="sibTrans" cxnId="{CBAC0FC5-5114-4D8C-8D57-B16BD832688D}">
      <dgm:prSet/>
      <dgm:spPr/>
      <dgm:t>
        <a:bodyPr/>
        <a:lstStyle/>
        <a:p>
          <a:endParaRPr lang="en-US" sz="2000">
            <a:solidFill>
              <a:schemeClr val="tx1"/>
            </a:solidFill>
          </a:endParaRPr>
        </a:p>
      </dgm:t>
    </dgm:pt>
    <dgm:pt modelId="{D538A4B0-C410-40ED-A825-FE70F3514ECD}">
      <dgm:prSet custT="1"/>
      <dgm:spPr>
        <a:solidFill>
          <a:schemeClr val="accent1">
            <a:lumMod val="60000"/>
            <a:lumOff val="40000"/>
          </a:schemeClr>
        </a:solidFill>
      </dgm:spPr>
      <dgm:t>
        <a:bodyPr/>
        <a:lstStyle/>
        <a:p>
          <a:pPr rtl="0"/>
          <a:r>
            <a:rPr kumimoji="0" lang="en-US" sz="2000" b="0" i="0" u="none" strike="noStrike" cap="none" spc="0" normalizeH="0" baseline="0" noProof="0" smtClean="0">
              <a:ln>
                <a:noFill/>
              </a:ln>
              <a:solidFill>
                <a:schemeClr val="tx1"/>
              </a:solidFill>
              <a:effectLst/>
              <a:uLnTx/>
              <a:uFillTx/>
              <a:latin typeface="Arial"/>
              <a:ea typeface="+mn-ea"/>
              <a:cs typeface="+mn-cs"/>
            </a:rPr>
            <a:t>Describ</a:t>
          </a:r>
          <a:r>
            <a:rPr lang="en-US" sz="2000" smtClean="0">
              <a:solidFill>
                <a:schemeClr val="tx1"/>
              </a:solidFill>
              <a:latin typeface="Arial"/>
            </a:rPr>
            <a:t>e POI </a:t>
          </a:r>
          <a:r>
            <a:rPr kumimoji="0" lang="en-US" sz="2000" b="0" i="0" u="none" strike="noStrike" cap="none" spc="0" normalizeH="0" noProof="0" smtClean="0">
              <a:ln>
                <a:noFill/>
              </a:ln>
              <a:solidFill>
                <a:schemeClr val="tx1"/>
              </a:solidFill>
              <a:effectLst/>
              <a:uLnTx/>
              <a:uFillTx/>
              <a:latin typeface="Arial"/>
              <a:ea typeface="+mn-ea"/>
              <a:cs typeface="+mn-cs"/>
            </a:rPr>
            <a:t>roles</a:t>
          </a:r>
          <a:endParaRPr kumimoji="0" lang="en-US" sz="2000" b="0" i="0" u="none" strike="noStrike" cap="none" spc="0" normalizeH="0" noProof="0" dirty="0" smtClean="0">
            <a:ln>
              <a:noFill/>
            </a:ln>
            <a:solidFill>
              <a:schemeClr val="tx1"/>
            </a:solidFill>
            <a:effectLst/>
            <a:uLnTx/>
            <a:uFillTx/>
            <a:latin typeface="Arial"/>
            <a:ea typeface="+mn-ea"/>
            <a:cs typeface="+mn-cs"/>
          </a:endParaRPr>
        </a:p>
      </dgm:t>
    </dgm:pt>
    <dgm:pt modelId="{A14CEBDE-ABB3-4865-955C-6DC91323BD97}" type="parTrans" cxnId="{7AE360CE-A017-4B20-8785-57E21A54578A}">
      <dgm:prSet/>
      <dgm:spPr/>
      <dgm:t>
        <a:bodyPr/>
        <a:lstStyle/>
        <a:p>
          <a:endParaRPr lang="en-US" sz="2000">
            <a:solidFill>
              <a:schemeClr val="tx1"/>
            </a:solidFill>
          </a:endParaRPr>
        </a:p>
      </dgm:t>
    </dgm:pt>
    <dgm:pt modelId="{67B6C94F-713A-4C1F-BDC9-6C3C61F22479}" type="sibTrans" cxnId="{7AE360CE-A017-4B20-8785-57E21A54578A}">
      <dgm:prSet/>
      <dgm:spPr/>
      <dgm:t>
        <a:bodyPr/>
        <a:lstStyle/>
        <a:p>
          <a:endParaRPr lang="en-US" sz="2000">
            <a:solidFill>
              <a:schemeClr val="tx1"/>
            </a:solidFill>
          </a:endParaRPr>
        </a:p>
      </dgm:t>
    </dgm:pt>
    <dgm:pt modelId="{750170DE-B271-42B2-8D88-B047CA7D35B0}">
      <dgm:prSet custT="1"/>
      <dgm:spPr>
        <a:solidFill>
          <a:schemeClr val="accent1">
            <a:lumMod val="60000"/>
            <a:lumOff val="40000"/>
          </a:schemeClr>
        </a:solidFill>
      </dgm:spPr>
      <dgm:t>
        <a:bodyPr/>
        <a:lstStyle/>
        <a:p>
          <a:pPr rtl="0"/>
          <a:r>
            <a:rPr lang="en-US" sz="2000" noProof="0" smtClean="0">
              <a:solidFill>
                <a:schemeClr val="tx1"/>
              </a:solidFill>
              <a:latin typeface="Arial"/>
            </a:rPr>
            <a:t>Describes UCPath Center’s (UCPC) rol</a:t>
          </a:r>
          <a:r>
            <a:rPr lang="en-US" sz="2000" smtClean="0">
              <a:solidFill>
                <a:schemeClr val="tx1"/>
              </a:solidFill>
              <a:latin typeface="Arial"/>
            </a:rPr>
            <a:t>e in Person of Interest</a:t>
          </a:r>
          <a:endParaRPr lang="en-US" sz="2000" dirty="0" smtClean="0">
            <a:solidFill>
              <a:schemeClr val="tx1"/>
            </a:solidFill>
            <a:latin typeface="Arial"/>
          </a:endParaRPr>
        </a:p>
      </dgm:t>
    </dgm:pt>
    <dgm:pt modelId="{4438B5BA-591D-48F0-8062-A0C79522A663}" type="parTrans" cxnId="{421DCEC7-1055-4C4A-AA8D-2BF9FCA32276}">
      <dgm:prSet/>
      <dgm:spPr/>
      <dgm:t>
        <a:bodyPr/>
        <a:lstStyle/>
        <a:p>
          <a:endParaRPr lang="en-US" sz="2000">
            <a:solidFill>
              <a:schemeClr val="tx1"/>
            </a:solidFill>
          </a:endParaRPr>
        </a:p>
      </dgm:t>
    </dgm:pt>
    <dgm:pt modelId="{A9046302-71DC-4E8C-81A5-9B3015069D0A}" type="sibTrans" cxnId="{421DCEC7-1055-4C4A-AA8D-2BF9FCA32276}">
      <dgm:prSet/>
      <dgm:spPr/>
      <dgm:t>
        <a:bodyPr/>
        <a:lstStyle/>
        <a:p>
          <a:endParaRPr lang="en-US" sz="2000">
            <a:solidFill>
              <a:schemeClr val="tx1"/>
            </a:solidFill>
          </a:endParaRPr>
        </a:p>
      </dgm:t>
    </dgm:pt>
    <dgm:pt modelId="{64592029-20F9-49D7-9380-5D725080D782}">
      <dgm:prSet custT="1"/>
      <dgm:spPr>
        <a:solidFill>
          <a:schemeClr val="accent1">
            <a:lumMod val="60000"/>
            <a:lumOff val="40000"/>
          </a:schemeClr>
        </a:solidFill>
      </dgm:spPr>
      <dgm:t>
        <a:bodyPr/>
        <a:lstStyle/>
        <a:p>
          <a:pPr rtl="0"/>
          <a:r>
            <a:rPr lang="en-US" sz="2000" smtClean="0">
              <a:solidFill>
                <a:schemeClr val="tx1"/>
              </a:solidFill>
              <a:latin typeface="Arial"/>
            </a:rPr>
            <a:t>Add a POI</a:t>
          </a:r>
          <a:endParaRPr lang="en-US" sz="2000" dirty="0" smtClean="0">
            <a:solidFill>
              <a:schemeClr val="tx1"/>
            </a:solidFill>
            <a:latin typeface="Arial"/>
          </a:endParaRPr>
        </a:p>
      </dgm:t>
    </dgm:pt>
    <dgm:pt modelId="{95EEAE9A-4409-41C6-A7D9-4CCD2786D96F}" type="parTrans" cxnId="{F728D7A2-7A17-4539-960E-7359B11DB6D8}">
      <dgm:prSet/>
      <dgm:spPr/>
      <dgm:t>
        <a:bodyPr/>
        <a:lstStyle/>
        <a:p>
          <a:endParaRPr lang="en-US" sz="2000">
            <a:solidFill>
              <a:schemeClr val="tx1"/>
            </a:solidFill>
          </a:endParaRPr>
        </a:p>
      </dgm:t>
    </dgm:pt>
    <dgm:pt modelId="{5CAD5DEA-239B-4757-ABD8-8CFB07E32D46}" type="sibTrans" cxnId="{F728D7A2-7A17-4539-960E-7359B11DB6D8}">
      <dgm:prSet/>
      <dgm:spPr/>
      <dgm:t>
        <a:bodyPr/>
        <a:lstStyle/>
        <a:p>
          <a:endParaRPr lang="en-US" sz="2000">
            <a:solidFill>
              <a:schemeClr val="tx1"/>
            </a:solidFill>
          </a:endParaRPr>
        </a:p>
      </dgm:t>
    </dgm:pt>
    <dgm:pt modelId="{AE1E2372-A2CB-4013-91A0-E58356DE51F7}">
      <dgm:prSet custT="1"/>
      <dgm:spPr>
        <a:solidFill>
          <a:schemeClr val="accent1">
            <a:lumMod val="60000"/>
            <a:lumOff val="40000"/>
          </a:schemeClr>
        </a:solidFill>
      </dgm:spPr>
      <dgm:t>
        <a:bodyPr/>
        <a:lstStyle/>
        <a:p>
          <a:pPr rtl="0"/>
          <a:r>
            <a:rPr lang="en-US" sz="2000" smtClean="0">
              <a:solidFill>
                <a:schemeClr val="tx1"/>
              </a:solidFill>
              <a:latin typeface="Arial"/>
            </a:rPr>
            <a:t>Add a POI Relationship</a:t>
          </a:r>
          <a:endParaRPr lang="en-US" sz="2000" dirty="0" smtClean="0">
            <a:solidFill>
              <a:schemeClr val="tx1"/>
            </a:solidFill>
            <a:latin typeface="Arial"/>
          </a:endParaRPr>
        </a:p>
      </dgm:t>
    </dgm:pt>
    <dgm:pt modelId="{875AEC5F-DB7E-41C3-BD80-A3CD60C5CA34}" type="parTrans" cxnId="{92E9DF0F-909D-44F4-BE07-C8A721658376}">
      <dgm:prSet/>
      <dgm:spPr/>
      <dgm:t>
        <a:bodyPr/>
        <a:lstStyle/>
        <a:p>
          <a:endParaRPr lang="en-US" sz="2000">
            <a:solidFill>
              <a:schemeClr val="tx1"/>
            </a:solidFill>
          </a:endParaRPr>
        </a:p>
      </dgm:t>
    </dgm:pt>
    <dgm:pt modelId="{B0E316D4-CF6D-4976-A2C9-66D86149016F}" type="sibTrans" cxnId="{92E9DF0F-909D-44F4-BE07-C8A721658376}">
      <dgm:prSet/>
      <dgm:spPr/>
      <dgm:t>
        <a:bodyPr/>
        <a:lstStyle/>
        <a:p>
          <a:endParaRPr lang="en-US" sz="2000">
            <a:solidFill>
              <a:schemeClr val="tx1"/>
            </a:solidFill>
          </a:endParaRPr>
        </a:p>
      </dgm:t>
    </dgm:pt>
    <dgm:pt modelId="{2AE4780D-0EF3-4CFD-903E-1EC8C9E50D73}">
      <dgm:prSet custT="1"/>
      <dgm:spPr>
        <a:solidFill>
          <a:schemeClr val="accent1">
            <a:lumMod val="60000"/>
            <a:lumOff val="40000"/>
          </a:schemeClr>
        </a:solidFill>
      </dgm:spPr>
      <dgm:t>
        <a:bodyPr/>
        <a:lstStyle/>
        <a:p>
          <a:pPr rtl="0"/>
          <a:r>
            <a:rPr lang="en-US" sz="2000" smtClean="0">
              <a:solidFill>
                <a:schemeClr val="tx1"/>
              </a:solidFill>
              <a:latin typeface="Arial"/>
            </a:rPr>
            <a:t>Extend or Inactivate a POI </a:t>
          </a:r>
          <a:endParaRPr kumimoji="0" lang="en-US" sz="2000" b="0" i="0" u="none" strike="noStrike" cap="none" spc="0" normalizeH="0" baseline="0" noProof="0" dirty="0" smtClean="0">
            <a:ln>
              <a:noFill/>
            </a:ln>
            <a:solidFill>
              <a:schemeClr val="tx1"/>
            </a:solidFill>
            <a:effectLst/>
            <a:uLnTx/>
            <a:uFillTx/>
            <a:latin typeface="Arial"/>
            <a:ea typeface="+mn-ea"/>
            <a:cs typeface="+mn-cs"/>
          </a:endParaRPr>
        </a:p>
      </dgm:t>
    </dgm:pt>
    <dgm:pt modelId="{CC9EC861-BA89-467B-9F15-900FFD0B65DE}" type="parTrans" cxnId="{D5905A88-5557-4000-9D17-78E92369ECFC}">
      <dgm:prSet/>
      <dgm:spPr/>
      <dgm:t>
        <a:bodyPr/>
        <a:lstStyle/>
        <a:p>
          <a:endParaRPr lang="en-US" sz="2000">
            <a:solidFill>
              <a:schemeClr val="tx1"/>
            </a:solidFill>
          </a:endParaRPr>
        </a:p>
      </dgm:t>
    </dgm:pt>
    <dgm:pt modelId="{0D302C19-CAC2-4BFF-94E5-BA252A398AE0}" type="sibTrans" cxnId="{D5905A88-5557-4000-9D17-78E92369ECFC}">
      <dgm:prSet/>
      <dgm:spPr/>
      <dgm:t>
        <a:bodyPr/>
        <a:lstStyle/>
        <a:p>
          <a:endParaRPr lang="en-US" sz="2000">
            <a:solidFill>
              <a:schemeClr val="tx1"/>
            </a:solidFill>
          </a:endParaRPr>
        </a:p>
      </dgm:t>
    </dgm:pt>
    <dgm:pt modelId="{AF290E88-1EA3-41CF-B853-F18D2163C72E}" type="pres">
      <dgm:prSet presAssocID="{3ECF02B6-89AB-4EA2-AAF4-174D2AC0DAE9}" presName="linear" presStyleCnt="0">
        <dgm:presLayoutVars>
          <dgm:animLvl val="lvl"/>
          <dgm:resizeHandles val="exact"/>
        </dgm:presLayoutVars>
      </dgm:prSet>
      <dgm:spPr/>
      <dgm:t>
        <a:bodyPr/>
        <a:lstStyle/>
        <a:p>
          <a:endParaRPr lang="en-US"/>
        </a:p>
      </dgm:t>
    </dgm:pt>
    <dgm:pt modelId="{778FDA4E-2F32-4DE7-9B9A-BB2CCC2F64FE}" type="pres">
      <dgm:prSet presAssocID="{F7D83BF7-1518-4257-98F8-8CC458FFBE89}" presName="parentText" presStyleLbl="node1" presStyleIdx="0" presStyleCnt="6">
        <dgm:presLayoutVars>
          <dgm:chMax val="0"/>
          <dgm:bulletEnabled val="1"/>
        </dgm:presLayoutVars>
      </dgm:prSet>
      <dgm:spPr/>
      <dgm:t>
        <a:bodyPr/>
        <a:lstStyle/>
        <a:p>
          <a:endParaRPr lang="en-US"/>
        </a:p>
      </dgm:t>
    </dgm:pt>
    <dgm:pt modelId="{E972F86C-1036-4432-A6F8-3B690C652092}" type="pres">
      <dgm:prSet presAssocID="{35622287-52C7-4A3A-A115-7E5565A8ECFD}" presName="spacer" presStyleCnt="0"/>
      <dgm:spPr/>
    </dgm:pt>
    <dgm:pt modelId="{E1560E91-51BD-45FB-9F8A-1C4622579F07}" type="pres">
      <dgm:prSet presAssocID="{D538A4B0-C410-40ED-A825-FE70F3514ECD}" presName="parentText" presStyleLbl="node1" presStyleIdx="1" presStyleCnt="6">
        <dgm:presLayoutVars>
          <dgm:chMax val="0"/>
          <dgm:bulletEnabled val="1"/>
        </dgm:presLayoutVars>
      </dgm:prSet>
      <dgm:spPr/>
      <dgm:t>
        <a:bodyPr/>
        <a:lstStyle/>
        <a:p>
          <a:endParaRPr lang="en-US"/>
        </a:p>
      </dgm:t>
    </dgm:pt>
    <dgm:pt modelId="{135F1F90-F0DD-45DA-A78E-F4FC42325EB8}" type="pres">
      <dgm:prSet presAssocID="{67B6C94F-713A-4C1F-BDC9-6C3C61F22479}" presName="spacer" presStyleCnt="0"/>
      <dgm:spPr/>
    </dgm:pt>
    <dgm:pt modelId="{B65E5A38-218F-4D70-8E9D-8018A6B27C10}" type="pres">
      <dgm:prSet presAssocID="{750170DE-B271-42B2-8D88-B047CA7D35B0}" presName="parentText" presStyleLbl="node1" presStyleIdx="2" presStyleCnt="6">
        <dgm:presLayoutVars>
          <dgm:chMax val="0"/>
          <dgm:bulletEnabled val="1"/>
        </dgm:presLayoutVars>
      </dgm:prSet>
      <dgm:spPr/>
      <dgm:t>
        <a:bodyPr/>
        <a:lstStyle/>
        <a:p>
          <a:endParaRPr lang="en-US"/>
        </a:p>
      </dgm:t>
    </dgm:pt>
    <dgm:pt modelId="{0631282C-DE6E-44A1-867B-081D829C476C}" type="pres">
      <dgm:prSet presAssocID="{A9046302-71DC-4E8C-81A5-9B3015069D0A}" presName="spacer" presStyleCnt="0"/>
      <dgm:spPr/>
    </dgm:pt>
    <dgm:pt modelId="{5704F2FE-3294-4C9D-ADBA-E6C7792A6B27}" type="pres">
      <dgm:prSet presAssocID="{64592029-20F9-49D7-9380-5D725080D782}" presName="parentText" presStyleLbl="node1" presStyleIdx="3" presStyleCnt="6">
        <dgm:presLayoutVars>
          <dgm:chMax val="0"/>
          <dgm:bulletEnabled val="1"/>
        </dgm:presLayoutVars>
      </dgm:prSet>
      <dgm:spPr/>
      <dgm:t>
        <a:bodyPr/>
        <a:lstStyle/>
        <a:p>
          <a:endParaRPr lang="en-US"/>
        </a:p>
      </dgm:t>
    </dgm:pt>
    <dgm:pt modelId="{1F9CD9C0-A9C7-4A5C-ACA5-646354704B2A}" type="pres">
      <dgm:prSet presAssocID="{5CAD5DEA-239B-4757-ABD8-8CFB07E32D46}" presName="spacer" presStyleCnt="0"/>
      <dgm:spPr/>
    </dgm:pt>
    <dgm:pt modelId="{C6D887CA-724B-4CDC-A92F-D44F208CFD94}" type="pres">
      <dgm:prSet presAssocID="{AE1E2372-A2CB-4013-91A0-E58356DE51F7}" presName="parentText" presStyleLbl="node1" presStyleIdx="4" presStyleCnt="6">
        <dgm:presLayoutVars>
          <dgm:chMax val="0"/>
          <dgm:bulletEnabled val="1"/>
        </dgm:presLayoutVars>
      </dgm:prSet>
      <dgm:spPr/>
      <dgm:t>
        <a:bodyPr/>
        <a:lstStyle/>
        <a:p>
          <a:endParaRPr lang="en-US"/>
        </a:p>
      </dgm:t>
    </dgm:pt>
    <dgm:pt modelId="{C1E7B73C-84F0-4AD2-B11F-41C40D6B2196}" type="pres">
      <dgm:prSet presAssocID="{B0E316D4-CF6D-4976-A2C9-66D86149016F}" presName="spacer" presStyleCnt="0"/>
      <dgm:spPr/>
    </dgm:pt>
    <dgm:pt modelId="{C00FAAA0-30DC-4EA7-9AC4-624130E5857E}" type="pres">
      <dgm:prSet presAssocID="{2AE4780D-0EF3-4CFD-903E-1EC8C9E50D73}" presName="parentText" presStyleLbl="node1" presStyleIdx="5" presStyleCnt="6">
        <dgm:presLayoutVars>
          <dgm:chMax val="0"/>
          <dgm:bulletEnabled val="1"/>
        </dgm:presLayoutVars>
      </dgm:prSet>
      <dgm:spPr/>
      <dgm:t>
        <a:bodyPr/>
        <a:lstStyle/>
        <a:p>
          <a:endParaRPr lang="en-US"/>
        </a:p>
      </dgm:t>
    </dgm:pt>
  </dgm:ptLst>
  <dgm:cxnLst>
    <dgm:cxn modelId="{8642F535-7D35-4C73-89C8-499245367B23}" type="presOf" srcId="{F7D83BF7-1518-4257-98F8-8CC458FFBE89}" destId="{778FDA4E-2F32-4DE7-9B9A-BB2CCC2F64FE}" srcOrd="0" destOrd="0" presId="urn:microsoft.com/office/officeart/2005/8/layout/vList2"/>
    <dgm:cxn modelId="{E4C1C16D-1287-4F06-A40E-B6100A181E7E}" type="presOf" srcId="{750170DE-B271-42B2-8D88-B047CA7D35B0}" destId="{B65E5A38-218F-4D70-8E9D-8018A6B27C10}" srcOrd="0" destOrd="0" presId="urn:microsoft.com/office/officeart/2005/8/layout/vList2"/>
    <dgm:cxn modelId="{CBAC0FC5-5114-4D8C-8D57-B16BD832688D}" srcId="{3ECF02B6-89AB-4EA2-AAF4-174D2AC0DAE9}" destId="{F7D83BF7-1518-4257-98F8-8CC458FFBE89}" srcOrd="0" destOrd="0" parTransId="{9F95F446-8AB6-45C1-8EF5-850D20B3E24A}" sibTransId="{35622287-52C7-4A3A-A115-7E5565A8ECFD}"/>
    <dgm:cxn modelId="{32EC8931-CE48-4ADD-B653-790DF7FE7B07}" type="presOf" srcId="{64592029-20F9-49D7-9380-5D725080D782}" destId="{5704F2FE-3294-4C9D-ADBA-E6C7792A6B27}" srcOrd="0" destOrd="0" presId="urn:microsoft.com/office/officeart/2005/8/layout/vList2"/>
    <dgm:cxn modelId="{1B3FE12D-7A9E-485D-8599-05AA3BE7CE1C}" type="presOf" srcId="{3ECF02B6-89AB-4EA2-AAF4-174D2AC0DAE9}" destId="{AF290E88-1EA3-41CF-B853-F18D2163C72E}" srcOrd="0" destOrd="0" presId="urn:microsoft.com/office/officeart/2005/8/layout/vList2"/>
    <dgm:cxn modelId="{421DCEC7-1055-4C4A-AA8D-2BF9FCA32276}" srcId="{3ECF02B6-89AB-4EA2-AAF4-174D2AC0DAE9}" destId="{750170DE-B271-42B2-8D88-B047CA7D35B0}" srcOrd="2" destOrd="0" parTransId="{4438B5BA-591D-48F0-8062-A0C79522A663}" sibTransId="{A9046302-71DC-4E8C-81A5-9B3015069D0A}"/>
    <dgm:cxn modelId="{92E9DF0F-909D-44F4-BE07-C8A721658376}" srcId="{3ECF02B6-89AB-4EA2-AAF4-174D2AC0DAE9}" destId="{AE1E2372-A2CB-4013-91A0-E58356DE51F7}" srcOrd="4" destOrd="0" parTransId="{875AEC5F-DB7E-41C3-BD80-A3CD60C5CA34}" sibTransId="{B0E316D4-CF6D-4976-A2C9-66D86149016F}"/>
    <dgm:cxn modelId="{F728D7A2-7A17-4539-960E-7359B11DB6D8}" srcId="{3ECF02B6-89AB-4EA2-AAF4-174D2AC0DAE9}" destId="{64592029-20F9-49D7-9380-5D725080D782}" srcOrd="3" destOrd="0" parTransId="{95EEAE9A-4409-41C6-A7D9-4CCD2786D96F}" sibTransId="{5CAD5DEA-239B-4757-ABD8-8CFB07E32D46}"/>
    <dgm:cxn modelId="{A36FDCD0-F6FB-41B9-AE8C-3550ED95ED95}" type="presOf" srcId="{2AE4780D-0EF3-4CFD-903E-1EC8C9E50D73}" destId="{C00FAAA0-30DC-4EA7-9AC4-624130E5857E}" srcOrd="0" destOrd="0" presId="urn:microsoft.com/office/officeart/2005/8/layout/vList2"/>
    <dgm:cxn modelId="{D5905A88-5557-4000-9D17-78E92369ECFC}" srcId="{3ECF02B6-89AB-4EA2-AAF4-174D2AC0DAE9}" destId="{2AE4780D-0EF3-4CFD-903E-1EC8C9E50D73}" srcOrd="5" destOrd="0" parTransId="{CC9EC861-BA89-467B-9F15-900FFD0B65DE}" sibTransId="{0D302C19-CAC2-4BFF-94E5-BA252A398AE0}"/>
    <dgm:cxn modelId="{7AE360CE-A017-4B20-8785-57E21A54578A}" srcId="{3ECF02B6-89AB-4EA2-AAF4-174D2AC0DAE9}" destId="{D538A4B0-C410-40ED-A825-FE70F3514ECD}" srcOrd="1" destOrd="0" parTransId="{A14CEBDE-ABB3-4865-955C-6DC91323BD97}" sibTransId="{67B6C94F-713A-4C1F-BDC9-6C3C61F22479}"/>
    <dgm:cxn modelId="{7F9D5EE2-B575-4066-858C-952E8984AA6E}" type="presOf" srcId="{AE1E2372-A2CB-4013-91A0-E58356DE51F7}" destId="{C6D887CA-724B-4CDC-A92F-D44F208CFD94}" srcOrd="0" destOrd="0" presId="urn:microsoft.com/office/officeart/2005/8/layout/vList2"/>
    <dgm:cxn modelId="{8762CE18-E91D-4E4A-9A9E-0B76D50F0CFF}" type="presOf" srcId="{D538A4B0-C410-40ED-A825-FE70F3514ECD}" destId="{E1560E91-51BD-45FB-9F8A-1C4622579F07}" srcOrd="0" destOrd="0" presId="urn:microsoft.com/office/officeart/2005/8/layout/vList2"/>
    <dgm:cxn modelId="{63EE7CB9-F08B-41D3-A410-6074AF79586A}" type="presParOf" srcId="{AF290E88-1EA3-41CF-B853-F18D2163C72E}" destId="{778FDA4E-2F32-4DE7-9B9A-BB2CCC2F64FE}" srcOrd="0" destOrd="0" presId="urn:microsoft.com/office/officeart/2005/8/layout/vList2"/>
    <dgm:cxn modelId="{A9CEBCF9-539E-49EE-A61D-3DE87F1DB7E6}" type="presParOf" srcId="{AF290E88-1EA3-41CF-B853-F18D2163C72E}" destId="{E972F86C-1036-4432-A6F8-3B690C652092}" srcOrd="1" destOrd="0" presId="urn:microsoft.com/office/officeart/2005/8/layout/vList2"/>
    <dgm:cxn modelId="{D774C9A1-A8A6-423D-B343-E593B6FCF8FE}" type="presParOf" srcId="{AF290E88-1EA3-41CF-B853-F18D2163C72E}" destId="{E1560E91-51BD-45FB-9F8A-1C4622579F07}" srcOrd="2" destOrd="0" presId="urn:microsoft.com/office/officeart/2005/8/layout/vList2"/>
    <dgm:cxn modelId="{758772E0-61D1-4A40-AA95-2CE9DF4608C4}" type="presParOf" srcId="{AF290E88-1EA3-41CF-B853-F18D2163C72E}" destId="{135F1F90-F0DD-45DA-A78E-F4FC42325EB8}" srcOrd="3" destOrd="0" presId="urn:microsoft.com/office/officeart/2005/8/layout/vList2"/>
    <dgm:cxn modelId="{1A013106-CAB7-4AF6-AED8-423CE95AF5FC}" type="presParOf" srcId="{AF290E88-1EA3-41CF-B853-F18D2163C72E}" destId="{B65E5A38-218F-4D70-8E9D-8018A6B27C10}" srcOrd="4" destOrd="0" presId="urn:microsoft.com/office/officeart/2005/8/layout/vList2"/>
    <dgm:cxn modelId="{71C06ABF-357B-490B-B49D-01386625AD44}" type="presParOf" srcId="{AF290E88-1EA3-41CF-B853-F18D2163C72E}" destId="{0631282C-DE6E-44A1-867B-081D829C476C}" srcOrd="5" destOrd="0" presId="urn:microsoft.com/office/officeart/2005/8/layout/vList2"/>
    <dgm:cxn modelId="{65A487D9-B7E6-4D7C-AC20-7001EFC86739}" type="presParOf" srcId="{AF290E88-1EA3-41CF-B853-F18D2163C72E}" destId="{5704F2FE-3294-4C9D-ADBA-E6C7792A6B27}" srcOrd="6" destOrd="0" presId="urn:microsoft.com/office/officeart/2005/8/layout/vList2"/>
    <dgm:cxn modelId="{28BBAB1D-B72A-47CC-9A9B-3184763C0F02}" type="presParOf" srcId="{AF290E88-1EA3-41CF-B853-F18D2163C72E}" destId="{1F9CD9C0-A9C7-4A5C-ACA5-646354704B2A}" srcOrd="7" destOrd="0" presId="urn:microsoft.com/office/officeart/2005/8/layout/vList2"/>
    <dgm:cxn modelId="{2DCC1EC2-1A3C-4AA5-A039-79F7515010BC}" type="presParOf" srcId="{AF290E88-1EA3-41CF-B853-F18D2163C72E}" destId="{C6D887CA-724B-4CDC-A92F-D44F208CFD94}" srcOrd="8" destOrd="0" presId="urn:microsoft.com/office/officeart/2005/8/layout/vList2"/>
    <dgm:cxn modelId="{4D1AF908-FBCF-435C-8F94-907A1E1AAE20}" type="presParOf" srcId="{AF290E88-1EA3-41CF-B853-F18D2163C72E}" destId="{C1E7B73C-84F0-4AD2-B11F-41C40D6B2196}" srcOrd="9" destOrd="0" presId="urn:microsoft.com/office/officeart/2005/8/layout/vList2"/>
    <dgm:cxn modelId="{D38A8EE9-CFE2-4900-9F4D-4533C92338D3}" type="presParOf" srcId="{AF290E88-1EA3-41CF-B853-F18D2163C72E}" destId="{C00FAAA0-30DC-4EA7-9AC4-624130E5857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5B34C-572A-4645-AD56-C20AFDD590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CF02E2-318A-4C88-A2FA-9F63AC2708D8}">
      <dgm:prSet phldrT="[Text]" custT="1"/>
      <dgm:spPr>
        <a:solidFill>
          <a:srgbClr val="EDA82D"/>
        </a:solidFill>
      </dgm:spPr>
      <dgm:t>
        <a:bodyPr/>
        <a:lstStyle/>
        <a:p>
          <a:r>
            <a:rPr lang="en-US" sz="2000" spc="-5" dirty="0" smtClean="0">
              <a:cs typeface="Arial"/>
            </a:rPr>
            <a:t>UCPath assigns a </a:t>
          </a:r>
          <a:r>
            <a:rPr lang="en-US" sz="2000" b="1" spc="-5" dirty="0" smtClean="0">
              <a:cs typeface="Arial"/>
            </a:rPr>
            <a:t>Person </a:t>
          </a:r>
          <a:r>
            <a:rPr lang="en-US" sz="2000" b="1" dirty="0" smtClean="0">
              <a:cs typeface="Arial"/>
            </a:rPr>
            <a:t>ID </a:t>
          </a:r>
          <a:r>
            <a:rPr lang="en-US" sz="2000" dirty="0" smtClean="0">
              <a:cs typeface="Arial"/>
            </a:rPr>
            <a:t>to</a:t>
          </a:r>
          <a:r>
            <a:rPr lang="en-US" sz="2000" spc="20" dirty="0" smtClean="0">
              <a:cs typeface="Arial"/>
            </a:rPr>
            <a:t> </a:t>
          </a:r>
          <a:r>
            <a:rPr lang="en-US" sz="2000" spc="-5" dirty="0" smtClean="0">
              <a:cs typeface="Arial"/>
            </a:rPr>
            <a:t>POIs.</a:t>
          </a:r>
          <a:endParaRPr lang="en-US" sz="2000" dirty="0"/>
        </a:p>
      </dgm:t>
    </dgm:pt>
    <dgm:pt modelId="{76286520-AABB-4164-9200-4A2FA0962884}" type="parTrans" cxnId="{CED10761-109A-4A56-9BFF-5EE4B7DA6B52}">
      <dgm:prSet/>
      <dgm:spPr/>
      <dgm:t>
        <a:bodyPr/>
        <a:lstStyle/>
        <a:p>
          <a:endParaRPr lang="en-US"/>
        </a:p>
      </dgm:t>
    </dgm:pt>
    <dgm:pt modelId="{9A2524CE-3A2A-41AA-A8A6-53B54B05EAD1}" type="sibTrans" cxnId="{CED10761-109A-4A56-9BFF-5EE4B7DA6B52}">
      <dgm:prSet/>
      <dgm:spPr/>
      <dgm:t>
        <a:bodyPr/>
        <a:lstStyle/>
        <a:p>
          <a:endParaRPr lang="en-US"/>
        </a:p>
      </dgm:t>
    </dgm:pt>
    <dgm:pt modelId="{86EE5F9E-BE19-4F1B-963A-1B008E6666E5}">
      <dgm:prSet custT="1"/>
      <dgm:spPr/>
      <dgm:t>
        <a:bodyPr/>
        <a:lstStyle/>
        <a:p>
          <a:r>
            <a:rPr lang="en-US" sz="2000" spc="-5" dirty="0" smtClean="0">
              <a:cs typeface="Arial"/>
            </a:rPr>
            <a:t>A person, whether a POI, a contingent worker (CWR) or an employee </a:t>
          </a:r>
          <a:r>
            <a:rPr lang="en-US" sz="2000" spc="-10" dirty="0" smtClean="0">
              <a:cs typeface="Arial"/>
            </a:rPr>
            <a:t>(EMP), </a:t>
          </a:r>
          <a:r>
            <a:rPr lang="en-US" sz="2000" spc="-5" dirty="0" smtClean="0">
              <a:cs typeface="Arial"/>
            </a:rPr>
            <a:t>should have only one </a:t>
          </a:r>
          <a:r>
            <a:rPr lang="en-US" sz="2000" b="1" spc="-5" dirty="0" smtClean="0">
              <a:cs typeface="Arial"/>
            </a:rPr>
            <a:t>Person ID </a:t>
          </a:r>
          <a:r>
            <a:rPr lang="en-US" sz="2000" spc="-5" dirty="0" smtClean="0">
              <a:cs typeface="Arial"/>
            </a:rPr>
            <a:t>in</a:t>
          </a:r>
          <a:r>
            <a:rPr lang="en-US" sz="2000" spc="110" dirty="0" smtClean="0">
              <a:cs typeface="Arial"/>
            </a:rPr>
            <a:t> </a:t>
          </a:r>
          <a:r>
            <a:rPr lang="en-US" sz="2000" spc="-5" dirty="0" smtClean="0">
              <a:cs typeface="Arial"/>
            </a:rPr>
            <a:t>UCPath.</a:t>
          </a:r>
          <a:endParaRPr lang="en-US" sz="2000" dirty="0" smtClean="0">
            <a:cs typeface="Arial"/>
          </a:endParaRPr>
        </a:p>
      </dgm:t>
    </dgm:pt>
    <dgm:pt modelId="{2B577C4F-B89C-469C-B776-0D47202CA001}" type="parTrans" cxnId="{D67E936A-1D84-4363-8A20-B3386B4DF3ED}">
      <dgm:prSet/>
      <dgm:spPr/>
      <dgm:t>
        <a:bodyPr/>
        <a:lstStyle/>
        <a:p>
          <a:endParaRPr lang="en-US"/>
        </a:p>
      </dgm:t>
    </dgm:pt>
    <dgm:pt modelId="{19B0F5CE-D5FC-4E55-8C2A-EEE2A354F3E0}" type="sibTrans" cxnId="{D67E936A-1D84-4363-8A20-B3386B4DF3ED}">
      <dgm:prSet/>
      <dgm:spPr/>
      <dgm:t>
        <a:bodyPr/>
        <a:lstStyle/>
        <a:p>
          <a:endParaRPr lang="en-US"/>
        </a:p>
      </dgm:t>
    </dgm:pt>
    <dgm:pt modelId="{02C4A05B-BB86-4E64-B61E-B9E26E32E86C}">
      <dgm:prSet custT="1"/>
      <dgm:spPr/>
      <dgm:t>
        <a:bodyPr/>
        <a:lstStyle/>
        <a:p>
          <a:r>
            <a:rPr lang="en-US" sz="2000" spc="-5" dirty="0" smtClean="0">
              <a:cs typeface="Arial"/>
            </a:rPr>
            <a:t>A </a:t>
          </a:r>
          <a:r>
            <a:rPr lang="en-US" sz="2000" b="1" spc="-5" dirty="0" smtClean="0">
              <a:cs typeface="Arial"/>
            </a:rPr>
            <a:t>Person ID </a:t>
          </a:r>
          <a:r>
            <a:rPr lang="en-US" sz="2000" spc="-5" dirty="0" smtClean="0">
              <a:cs typeface="Arial"/>
            </a:rPr>
            <a:t>can have multiple POI, CWR and </a:t>
          </a:r>
          <a:r>
            <a:rPr lang="en-US" sz="2000" spc="-10" dirty="0" smtClean="0">
              <a:cs typeface="Arial"/>
            </a:rPr>
            <a:t>EMP </a:t>
          </a:r>
          <a:r>
            <a:rPr lang="en-US" sz="2000" spc="-5" dirty="0" smtClean="0">
              <a:cs typeface="Arial"/>
            </a:rPr>
            <a:t>instances in UCPath. Each instance is a separate record. This gives Locations and </a:t>
          </a:r>
          <a:r>
            <a:rPr lang="en-US" sz="2000" spc="-10" dirty="0" smtClean="0">
              <a:cs typeface="Arial"/>
            </a:rPr>
            <a:t>UCPC </a:t>
          </a:r>
          <a:r>
            <a:rPr lang="en-US" sz="2000" spc="-5" dirty="0" smtClean="0">
              <a:cs typeface="Arial"/>
            </a:rPr>
            <a:t>the ability to see a </a:t>
          </a:r>
          <a:r>
            <a:rPr lang="en-US" sz="2000" spc="-10" dirty="0" smtClean="0">
              <a:cs typeface="Arial"/>
            </a:rPr>
            <a:t>person’s </a:t>
          </a:r>
          <a:r>
            <a:rPr lang="en-US" sz="2000" spc="-5" dirty="0" smtClean="0">
              <a:cs typeface="Arial"/>
            </a:rPr>
            <a:t>relationship instances with other</a:t>
          </a:r>
          <a:r>
            <a:rPr lang="en-US" sz="2000" spc="10" dirty="0" smtClean="0">
              <a:cs typeface="Arial"/>
            </a:rPr>
            <a:t> </a:t>
          </a:r>
          <a:r>
            <a:rPr lang="en-US" sz="2000" spc="-5" dirty="0" smtClean="0">
              <a:cs typeface="Arial"/>
            </a:rPr>
            <a:t>Locations.</a:t>
          </a:r>
          <a:endParaRPr lang="en-US" sz="2000" dirty="0" smtClean="0">
            <a:cs typeface="Arial"/>
          </a:endParaRPr>
        </a:p>
      </dgm:t>
    </dgm:pt>
    <dgm:pt modelId="{EED42129-C0AB-417A-BDC3-821C0C4043F7}" type="parTrans" cxnId="{7AC6C26E-852B-4CED-954E-C7717F6A7378}">
      <dgm:prSet/>
      <dgm:spPr/>
      <dgm:t>
        <a:bodyPr/>
        <a:lstStyle/>
        <a:p>
          <a:endParaRPr lang="en-US"/>
        </a:p>
      </dgm:t>
    </dgm:pt>
    <dgm:pt modelId="{ED3D2183-CB34-43AD-BA5D-72798C3FBD2F}" type="sibTrans" cxnId="{7AC6C26E-852B-4CED-954E-C7717F6A7378}">
      <dgm:prSet/>
      <dgm:spPr/>
      <dgm:t>
        <a:bodyPr/>
        <a:lstStyle/>
        <a:p>
          <a:endParaRPr lang="en-US"/>
        </a:p>
      </dgm:t>
    </dgm:pt>
    <dgm:pt modelId="{55FE1BEB-1324-4DBC-8396-0D1C84DBF8A7}">
      <dgm:prSet custT="1"/>
      <dgm:spPr/>
      <dgm:t>
        <a:bodyPr/>
        <a:lstStyle/>
        <a:p>
          <a:r>
            <a:rPr lang="en-US" sz="2000" spc="-5" dirty="0" smtClean="0">
              <a:cs typeface="Arial"/>
            </a:rPr>
            <a:t>Use the </a:t>
          </a:r>
          <a:r>
            <a:rPr lang="en-US" sz="2000" b="1" spc="-5" dirty="0" smtClean="0">
              <a:cs typeface="Arial"/>
            </a:rPr>
            <a:t>Person Organizational Summary </a:t>
          </a:r>
          <a:r>
            <a:rPr lang="en-US" sz="2000" spc="-5" dirty="0" smtClean="0">
              <a:cs typeface="Arial"/>
            </a:rPr>
            <a:t>page in UCPath to view a </a:t>
          </a:r>
          <a:r>
            <a:rPr lang="en-US" sz="2000" spc="-10" dirty="0" smtClean="0">
              <a:cs typeface="Arial"/>
            </a:rPr>
            <a:t>person’s </a:t>
          </a:r>
          <a:r>
            <a:rPr lang="en-US" sz="2000" spc="-5" dirty="0" smtClean="0">
              <a:cs typeface="Arial"/>
            </a:rPr>
            <a:t>relationship instances with </a:t>
          </a:r>
          <a:r>
            <a:rPr lang="en-US" sz="2000" spc="-10" dirty="0" smtClean="0">
              <a:cs typeface="Arial"/>
            </a:rPr>
            <a:t>UC</a:t>
          </a:r>
          <a:r>
            <a:rPr lang="en-US" sz="2000" spc="65" dirty="0" smtClean="0">
              <a:cs typeface="Arial"/>
            </a:rPr>
            <a:t> </a:t>
          </a:r>
          <a:r>
            <a:rPr lang="en-US" sz="2000" spc="-5" dirty="0" smtClean="0">
              <a:cs typeface="Arial"/>
            </a:rPr>
            <a:t>Locations.</a:t>
          </a:r>
          <a:endParaRPr lang="en-US" sz="2000" dirty="0" smtClean="0">
            <a:cs typeface="Arial"/>
          </a:endParaRPr>
        </a:p>
      </dgm:t>
    </dgm:pt>
    <dgm:pt modelId="{D800D948-E259-4256-955D-13A23DC18F63}" type="parTrans" cxnId="{1CC5B35D-5C80-4404-B349-B149FC1635C1}">
      <dgm:prSet/>
      <dgm:spPr/>
      <dgm:t>
        <a:bodyPr/>
        <a:lstStyle/>
        <a:p>
          <a:endParaRPr lang="en-US"/>
        </a:p>
      </dgm:t>
    </dgm:pt>
    <dgm:pt modelId="{A59CB172-E735-48B7-B2F3-BE49436D5481}" type="sibTrans" cxnId="{1CC5B35D-5C80-4404-B349-B149FC1635C1}">
      <dgm:prSet/>
      <dgm:spPr/>
      <dgm:t>
        <a:bodyPr/>
        <a:lstStyle/>
        <a:p>
          <a:endParaRPr lang="en-US"/>
        </a:p>
      </dgm:t>
    </dgm:pt>
    <dgm:pt modelId="{1C4AF0B2-8F24-4072-9472-10DF6AF3987B}">
      <dgm:prSet/>
      <dgm:spPr/>
      <dgm:t>
        <a:bodyPr/>
        <a:lstStyle/>
        <a:p>
          <a:endParaRPr lang="en-US" sz="1200" dirty="0" smtClean="0">
            <a:cs typeface="Arial"/>
          </a:endParaRPr>
        </a:p>
      </dgm:t>
    </dgm:pt>
    <dgm:pt modelId="{C22FAAE8-723C-4F26-8FE5-2AD658ED0FEA}" type="parTrans" cxnId="{313DAC31-D367-4C08-B06A-685C501A068D}">
      <dgm:prSet/>
      <dgm:spPr/>
      <dgm:t>
        <a:bodyPr/>
        <a:lstStyle/>
        <a:p>
          <a:endParaRPr lang="en-US"/>
        </a:p>
      </dgm:t>
    </dgm:pt>
    <dgm:pt modelId="{C078F550-8811-4859-823D-8972319844D7}" type="sibTrans" cxnId="{313DAC31-D367-4C08-B06A-685C501A068D}">
      <dgm:prSet/>
      <dgm:spPr/>
      <dgm:t>
        <a:bodyPr/>
        <a:lstStyle/>
        <a:p>
          <a:endParaRPr lang="en-US"/>
        </a:p>
      </dgm:t>
    </dgm:pt>
    <dgm:pt modelId="{076C1F7A-4730-420C-8979-BA22F352F005}" type="pres">
      <dgm:prSet presAssocID="{94C5B34C-572A-4645-AD56-C20AFDD590C8}" presName="linear" presStyleCnt="0">
        <dgm:presLayoutVars>
          <dgm:animLvl val="lvl"/>
          <dgm:resizeHandles val="exact"/>
        </dgm:presLayoutVars>
      </dgm:prSet>
      <dgm:spPr/>
      <dgm:t>
        <a:bodyPr/>
        <a:lstStyle/>
        <a:p>
          <a:endParaRPr lang="en-US"/>
        </a:p>
      </dgm:t>
    </dgm:pt>
    <dgm:pt modelId="{050BE014-406D-48F8-BCCD-D9B9D780B56C}" type="pres">
      <dgm:prSet presAssocID="{CBCF02E2-318A-4C88-A2FA-9F63AC2708D8}" presName="parentText" presStyleLbl="node1" presStyleIdx="0" presStyleCnt="1" custScaleY="86158">
        <dgm:presLayoutVars>
          <dgm:chMax val="0"/>
          <dgm:bulletEnabled val="1"/>
        </dgm:presLayoutVars>
      </dgm:prSet>
      <dgm:spPr/>
      <dgm:t>
        <a:bodyPr/>
        <a:lstStyle/>
        <a:p>
          <a:endParaRPr lang="en-US"/>
        </a:p>
      </dgm:t>
    </dgm:pt>
    <dgm:pt modelId="{100A360F-CB9B-42D2-85F9-12E118BC03CD}" type="pres">
      <dgm:prSet presAssocID="{CBCF02E2-318A-4C88-A2FA-9F63AC2708D8}" presName="childText" presStyleLbl="revTx" presStyleIdx="0" presStyleCnt="1">
        <dgm:presLayoutVars>
          <dgm:bulletEnabled val="1"/>
        </dgm:presLayoutVars>
      </dgm:prSet>
      <dgm:spPr/>
      <dgm:t>
        <a:bodyPr/>
        <a:lstStyle/>
        <a:p>
          <a:endParaRPr lang="en-US"/>
        </a:p>
      </dgm:t>
    </dgm:pt>
  </dgm:ptLst>
  <dgm:cxnLst>
    <dgm:cxn modelId="{089FF243-6126-4B84-8CC0-617A96868D21}" type="presOf" srcId="{55FE1BEB-1324-4DBC-8396-0D1C84DBF8A7}" destId="{100A360F-CB9B-42D2-85F9-12E118BC03CD}" srcOrd="0" destOrd="3" presId="urn:microsoft.com/office/officeart/2005/8/layout/vList2"/>
    <dgm:cxn modelId="{7AC6C26E-852B-4CED-954E-C7717F6A7378}" srcId="{CBCF02E2-318A-4C88-A2FA-9F63AC2708D8}" destId="{02C4A05B-BB86-4E64-B61E-B9E26E32E86C}" srcOrd="2" destOrd="0" parTransId="{EED42129-C0AB-417A-BDC3-821C0C4043F7}" sibTransId="{ED3D2183-CB34-43AD-BA5D-72798C3FBD2F}"/>
    <dgm:cxn modelId="{CED10761-109A-4A56-9BFF-5EE4B7DA6B52}" srcId="{94C5B34C-572A-4645-AD56-C20AFDD590C8}" destId="{CBCF02E2-318A-4C88-A2FA-9F63AC2708D8}" srcOrd="0" destOrd="0" parTransId="{76286520-AABB-4164-9200-4A2FA0962884}" sibTransId="{9A2524CE-3A2A-41AA-A8A6-53B54B05EAD1}"/>
    <dgm:cxn modelId="{313DAC31-D367-4C08-B06A-685C501A068D}" srcId="{CBCF02E2-318A-4C88-A2FA-9F63AC2708D8}" destId="{1C4AF0B2-8F24-4072-9472-10DF6AF3987B}" srcOrd="0" destOrd="0" parTransId="{C22FAAE8-723C-4F26-8FE5-2AD658ED0FEA}" sibTransId="{C078F550-8811-4859-823D-8972319844D7}"/>
    <dgm:cxn modelId="{870B46E7-BB02-4502-86E8-74C3851E48F5}" type="presOf" srcId="{02C4A05B-BB86-4E64-B61E-B9E26E32E86C}" destId="{100A360F-CB9B-42D2-85F9-12E118BC03CD}" srcOrd="0" destOrd="2" presId="urn:microsoft.com/office/officeart/2005/8/layout/vList2"/>
    <dgm:cxn modelId="{1CC5B35D-5C80-4404-B349-B149FC1635C1}" srcId="{CBCF02E2-318A-4C88-A2FA-9F63AC2708D8}" destId="{55FE1BEB-1324-4DBC-8396-0D1C84DBF8A7}" srcOrd="3" destOrd="0" parTransId="{D800D948-E259-4256-955D-13A23DC18F63}" sibTransId="{A59CB172-E735-48B7-B2F3-BE49436D5481}"/>
    <dgm:cxn modelId="{4B16830C-7596-42FB-9C45-1244610F3A7A}" type="presOf" srcId="{CBCF02E2-318A-4C88-A2FA-9F63AC2708D8}" destId="{050BE014-406D-48F8-BCCD-D9B9D780B56C}" srcOrd="0" destOrd="0" presId="urn:microsoft.com/office/officeart/2005/8/layout/vList2"/>
    <dgm:cxn modelId="{D67E936A-1D84-4363-8A20-B3386B4DF3ED}" srcId="{CBCF02E2-318A-4C88-A2FA-9F63AC2708D8}" destId="{86EE5F9E-BE19-4F1B-963A-1B008E6666E5}" srcOrd="1" destOrd="0" parTransId="{2B577C4F-B89C-469C-B776-0D47202CA001}" sibTransId="{19B0F5CE-D5FC-4E55-8C2A-EEE2A354F3E0}"/>
    <dgm:cxn modelId="{383AAAEE-B2AF-40F6-834E-2327B111FFF1}" type="presOf" srcId="{94C5B34C-572A-4645-AD56-C20AFDD590C8}" destId="{076C1F7A-4730-420C-8979-BA22F352F005}" srcOrd="0" destOrd="0" presId="urn:microsoft.com/office/officeart/2005/8/layout/vList2"/>
    <dgm:cxn modelId="{3B53E94F-7874-4276-B98C-55A480A9C302}" type="presOf" srcId="{86EE5F9E-BE19-4F1B-963A-1B008E6666E5}" destId="{100A360F-CB9B-42D2-85F9-12E118BC03CD}" srcOrd="0" destOrd="1" presId="urn:microsoft.com/office/officeart/2005/8/layout/vList2"/>
    <dgm:cxn modelId="{846427B8-6436-46D8-818E-4C9EA8AFDAB1}" type="presOf" srcId="{1C4AF0B2-8F24-4072-9472-10DF6AF3987B}" destId="{100A360F-CB9B-42D2-85F9-12E118BC03CD}" srcOrd="0" destOrd="0" presId="urn:microsoft.com/office/officeart/2005/8/layout/vList2"/>
    <dgm:cxn modelId="{0920FF28-526D-49B3-A8BF-BAC3CCABB621}" type="presParOf" srcId="{076C1F7A-4730-420C-8979-BA22F352F005}" destId="{050BE014-406D-48F8-BCCD-D9B9D780B56C}" srcOrd="0" destOrd="0" presId="urn:microsoft.com/office/officeart/2005/8/layout/vList2"/>
    <dgm:cxn modelId="{B3CFF443-AE11-4616-B991-3876027E524E}" type="presParOf" srcId="{076C1F7A-4730-420C-8979-BA22F352F005}" destId="{100A360F-CB9B-42D2-85F9-12E118BC03C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F4D63-7085-4D67-9ABE-7BBC068158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DEF002-7367-4F2E-9A4E-D5C9EE1C2B73}">
      <dgm:prSet phldrT="[Text]" custT="1"/>
      <dgm:spPr/>
      <dgm:t>
        <a:bodyPr/>
        <a:lstStyle/>
        <a:p>
          <a:r>
            <a:rPr lang="en-US" sz="2000" dirty="0" smtClean="0"/>
            <a:t>Example</a:t>
          </a:r>
          <a:endParaRPr lang="en-US" sz="2000" dirty="0"/>
        </a:p>
      </dgm:t>
    </dgm:pt>
    <dgm:pt modelId="{4D25DB4A-E6F3-4640-8636-03A97A3FEC32}" type="parTrans" cxnId="{3D0C2E3C-57C1-45E0-A8A1-3C2A93D9BEBE}">
      <dgm:prSet/>
      <dgm:spPr/>
      <dgm:t>
        <a:bodyPr/>
        <a:lstStyle/>
        <a:p>
          <a:endParaRPr lang="en-US"/>
        </a:p>
      </dgm:t>
    </dgm:pt>
    <dgm:pt modelId="{56C1071E-D98A-4B0E-9480-F7440940389F}" type="sibTrans" cxnId="{3D0C2E3C-57C1-45E0-A8A1-3C2A93D9BEBE}">
      <dgm:prSet/>
      <dgm:spPr/>
      <dgm:t>
        <a:bodyPr/>
        <a:lstStyle/>
        <a:p>
          <a:endParaRPr lang="en-US"/>
        </a:p>
      </dgm:t>
    </dgm:pt>
    <dgm:pt modelId="{57673241-F318-43E8-9F05-AC94E59A286F}">
      <dgm:prSet phldrT="[Text]" custT="1"/>
      <dgm:spPr/>
      <dgm:t>
        <a:bodyPr/>
        <a:lstStyle/>
        <a:p>
          <a:r>
            <a:rPr lang="en-US" sz="2000" b="1" dirty="0" smtClean="0">
              <a:cs typeface="Arial"/>
            </a:rPr>
            <a:t>Person </a:t>
          </a:r>
          <a:r>
            <a:rPr lang="en-US" sz="2000" b="1" spc="-5" dirty="0" smtClean="0">
              <a:cs typeface="Arial"/>
            </a:rPr>
            <a:t>ID </a:t>
          </a:r>
          <a:r>
            <a:rPr lang="en-US" sz="2000" b="1" dirty="0" smtClean="0">
              <a:cs typeface="Arial"/>
            </a:rPr>
            <a:t>12345 </a:t>
          </a:r>
          <a:r>
            <a:rPr lang="en-US" sz="2000" dirty="0" smtClean="0">
              <a:cs typeface="Arial"/>
            </a:rPr>
            <a:t>could </a:t>
          </a:r>
          <a:r>
            <a:rPr lang="en-US" sz="2000" spc="-5" dirty="0" smtClean="0">
              <a:cs typeface="Arial"/>
            </a:rPr>
            <a:t>have </a:t>
          </a:r>
          <a:r>
            <a:rPr lang="en-US" sz="2000" dirty="0" smtClean="0">
              <a:cs typeface="Arial"/>
            </a:rPr>
            <a:t>a POI record </a:t>
          </a:r>
          <a:r>
            <a:rPr lang="en-US" sz="2000" spc="-5" dirty="0" smtClean="0">
              <a:cs typeface="Arial"/>
            </a:rPr>
            <a:t>for </a:t>
          </a:r>
          <a:r>
            <a:rPr lang="en-US" sz="2000" dirty="0" smtClean="0">
              <a:cs typeface="Arial"/>
            </a:rPr>
            <a:t>UCLA campus (</a:t>
          </a:r>
          <a:r>
            <a:rPr lang="en-US" sz="2000" b="1" dirty="0" smtClean="0">
              <a:cs typeface="Arial"/>
            </a:rPr>
            <a:t>LACMP</a:t>
          </a:r>
          <a:r>
            <a:rPr lang="en-US" sz="2000" dirty="0" smtClean="0">
              <a:cs typeface="Arial"/>
            </a:rPr>
            <a:t>), an </a:t>
          </a:r>
          <a:r>
            <a:rPr lang="en-US" sz="2000" spc="-5" dirty="0" smtClean="0">
              <a:cs typeface="Arial"/>
            </a:rPr>
            <a:t>EMP </a:t>
          </a:r>
          <a:r>
            <a:rPr lang="en-US" sz="2000" dirty="0" smtClean="0">
              <a:cs typeface="Arial"/>
            </a:rPr>
            <a:t>record </a:t>
          </a:r>
          <a:r>
            <a:rPr lang="en-US" sz="2000" spc="-5" dirty="0" smtClean="0">
              <a:cs typeface="Arial"/>
            </a:rPr>
            <a:t>for </a:t>
          </a:r>
          <a:r>
            <a:rPr lang="en-US" sz="2000" spc="5" dirty="0" smtClean="0">
              <a:cs typeface="Arial"/>
            </a:rPr>
            <a:t>UC </a:t>
          </a:r>
          <a:r>
            <a:rPr lang="en-US" sz="2000" dirty="0" smtClean="0">
              <a:cs typeface="Arial"/>
            </a:rPr>
            <a:t>Riverside campus </a:t>
          </a:r>
          <a:r>
            <a:rPr lang="en-US" sz="2000" spc="-5" dirty="0" smtClean="0">
              <a:cs typeface="Arial"/>
            </a:rPr>
            <a:t>(</a:t>
          </a:r>
          <a:r>
            <a:rPr lang="en-US" sz="2000" b="1" spc="-5" dirty="0" smtClean="0">
              <a:cs typeface="Arial"/>
            </a:rPr>
            <a:t>RVCMP</a:t>
          </a:r>
          <a:r>
            <a:rPr lang="en-US" sz="2000" spc="-5" dirty="0" smtClean="0">
              <a:cs typeface="Arial"/>
            </a:rPr>
            <a:t>) </a:t>
          </a:r>
          <a:r>
            <a:rPr lang="en-US" sz="2000" dirty="0" smtClean="0">
              <a:cs typeface="Arial"/>
            </a:rPr>
            <a:t>and a CWR record </a:t>
          </a:r>
          <a:r>
            <a:rPr lang="en-US" sz="2000" spc="-5" dirty="0" smtClean="0">
              <a:cs typeface="Arial"/>
            </a:rPr>
            <a:t>for </a:t>
          </a:r>
          <a:r>
            <a:rPr lang="en-US" sz="2000" spc="5" dirty="0" smtClean="0">
              <a:cs typeface="Arial"/>
            </a:rPr>
            <a:t>UC </a:t>
          </a:r>
          <a:r>
            <a:rPr lang="en-US" sz="2000" dirty="0" smtClean="0">
              <a:cs typeface="Arial"/>
            </a:rPr>
            <a:t>Merced</a:t>
          </a:r>
          <a:r>
            <a:rPr lang="en-US" sz="2000" spc="-204" dirty="0" smtClean="0">
              <a:cs typeface="Arial"/>
            </a:rPr>
            <a:t> </a:t>
          </a:r>
          <a:r>
            <a:rPr lang="en-US" sz="2000" dirty="0" smtClean="0">
              <a:cs typeface="Arial"/>
            </a:rPr>
            <a:t>campus </a:t>
          </a:r>
          <a:endParaRPr lang="en-US" sz="2000" dirty="0"/>
        </a:p>
      </dgm:t>
    </dgm:pt>
    <dgm:pt modelId="{42E4E20C-6944-4C72-AB25-813FAC75B379}" type="parTrans" cxnId="{F067F36F-2708-476F-B087-E5ED66766B2E}">
      <dgm:prSet/>
      <dgm:spPr/>
      <dgm:t>
        <a:bodyPr/>
        <a:lstStyle/>
        <a:p>
          <a:endParaRPr lang="en-US"/>
        </a:p>
      </dgm:t>
    </dgm:pt>
    <dgm:pt modelId="{77561757-B5B6-4236-8700-3067ACC09901}" type="sibTrans" cxnId="{F067F36F-2708-476F-B087-E5ED66766B2E}">
      <dgm:prSet/>
      <dgm:spPr/>
      <dgm:t>
        <a:bodyPr/>
        <a:lstStyle/>
        <a:p>
          <a:endParaRPr lang="en-US"/>
        </a:p>
      </dgm:t>
    </dgm:pt>
    <dgm:pt modelId="{6A2B0EFB-FD37-4342-8E5F-3914B40CE129}">
      <dgm:prSet phldrT="[Text]"/>
      <dgm:spPr/>
      <dgm:t>
        <a:bodyPr/>
        <a:lstStyle/>
        <a:p>
          <a:endParaRPr lang="en-US" sz="1200" dirty="0"/>
        </a:p>
      </dgm:t>
    </dgm:pt>
    <dgm:pt modelId="{79D7F84D-F13E-4238-8500-3CF17D3AEB13}" type="parTrans" cxnId="{DDE09111-72C0-4C90-A125-922AA71FC14E}">
      <dgm:prSet/>
      <dgm:spPr/>
      <dgm:t>
        <a:bodyPr/>
        <a:lstStyle/>
        <a:p>
          <a:endParaRPr lang="en-US"/>
        </a:p>
      </dgm:t>
    </dgm:pt>
    <dgm:pt modelId="{9A6D9E5D-6A59-41B4-AF73-937721B85177}" type="sibTrans" cxnId="{DDE09111-72C0-4C90-A125-922AA71FC14E}">
      <dgm:prSet/>
      <dgm:spPr/>
      <dgm:t>
        <a:bodyPr/>
        <a:lstStyle/>
        <a:p>
          <a:endParaRPr lang="en-US"/>
        </a:p>
      </dgm:t>
    </dgm:pt>
    <dgm:pt modelId="{BA4B71F3-7F0F-4421-918C-5C5CE1EA6B3E}" type="pres">
      <dgm:prSet presAssocID="{C50F4D63-7085-4D67-9ABE-7BBC0681586F}" presName="linear" presStyleCnt="0">
        <dgm:presLayoutVars>
          <dgm:animLvl val="lvl"/>
          <dgm:resizeHandles val="exact"/>
        </dgm:presLayoutVars>
      </dgm:prSet>
      <dgm:spPr/>
      <dgm:t>
        <a:bodyPr/>
        <a:lstStyle/>
        <a:p>
          <a:endParaRPr lang="en-US"/>
        </a:p>
      </dgm:t>
    </dgm:pt>
    <dgm:pt modelId="{354786D1-4E33-4FDC-A80D-A735EAA12038}" type="pres">
      <dgm:prSet presAssocID="{23DEF002-7367-4F2E-9A4E-D5C9EE1C2B73}" presName="parentText" presStyleLbl="node1" presStyleIdx="0" presStyleCnt="1" custScaleY="80609" custLinFactNeighborX="752" custLinFactNeighborY="-39441">
        <dgm:presLayoutVars>
          <dgm:chMax val="0"/>
          <dgm:bulletEnabled val="1"/>
        </dgm:presLayoutVars>
      </dgm:prSet>
      <dgm:spPr/>
      <dgm:t>
        <a:bodyPr/>
        <a:lstStyle/>
        <a:p>
          <a:endParaRPr lang="en-US"/>
        </a:p>
      </dgm:t>
    </dgm:pt>
    <dgm:pt modelId="{025B38FA-7C74-4EDF-A9E7-955B280AFD6B}" type="pres">
      <dgm:prSet presAssocID="{23DEF002-7367-4F2E-9A4E-D5C9EE1C2B73}" presName="childText" presStyleLbl="revTx" presStyleIdx="0" presStyleCnt="1">
        <dgm:presLayoutVars>
          <dgm:bulletEnabled val="1"/>
        </dgm:presLayoutVars>
      </dgm:prSet>
      <dgm:spPr/>
      <dgm:t>
        <a:bodyPr/>
        <a:lstStyle/>
        <a:p>
          <a:endParaRPr lang="en-US"/>
        </a:p>
      </dgm:t>
    </dgm:pt>
  </dgm:ptLst>
  <dgm:cxnLst>
    <dgm:cxn modelId="{3D0C2E3C-57C1-45E0-A8A1-3C2A93D9BEBE}" srcId="{C50F4D63-7085-4D67-9ABE-7BBC0681586F}" destId="{23DEF002-7367-4F2E-9A4E-D5C9EE1C2B73}" srcOrd="0" destOrd="0" parTransId="{4D25DB4A-E6F3-4640-8636-03A97A3FEC32}" sibTransId="{56C1071E-D98A-4B0E-9480-F7440940389F}"/>
    <dgm:cxn modelId="{7F80865A-F735-4EEB-BED7-931637A250B4}" type="presOf" srcId="{6A2B0EFB-FD37-4342-8E5F-3914B40CE129}" destId="{025B38FA-7C74-4EDF-A9E7-955B280AFD6B}" srcOrd="0" destOrd="0" presId="urn:microsoft.com/office/officeart/2005/8/layout/vList2"/>
    <dgm:cxn modelId="{BF66C2CB-4A6E-4164-99AF-8036DAB43F89}" type="presOf" srcId="{23DEF002-7367-4F2E-9A4E-D5C9EE1C2B73}" destId="{354786D1-4E33-4FDC-A80D-A735EAA12038}" srcOrd="0" destOrd="0" presId="urn:microsoft.com/office/officeart/2005/8/layout/vList2"/>
    <dgm:cxn modelId="{F067F36F-2708-476F-B087-E5ED66766B2E}" srcId="{23DEF002-7367-4F2E-9A4E-D5C9EE1C2B73}" destId="{57673241-F318-43E8-9F05-AC94E59A286F}" srcOrd="1" destOrd="0" parTransId="{42E4E20C-6944-4C72-AB25-813FAC75B379}" sibTransId="{77561757-B5B6-4236-8700-3067ACC09901}"/>
    <dgm:cxn modelId="{F8FFEFA5-44CC-48D3-994B-4C43EF5F60F4}" type="presOf" srcId="{C50F4D63-7085-4D67-9ABE-7BBC0681586F}" destId="{BA4B71F3-7F0F-4421-918C-5C5CE1EA6B3E}" srcOrd="0" destOrd="0" presId="urn:microsoft.com/office/officeart/2005/8/layout/vList2"/>
    <dgm:cxn modelId="{23035D22-7026-4F88-AF8C-9E588F2F8032}" type="presOf" srcId="{57673241-F318-43E8-9F05-AC94E59A286F}" destId="{025B38FA-7C74-4EDF-A9E7-955B280AFD6B}" srcOrd="0" destOrd="1" presId="urn:microsoft.com/office/officeart/2005/8/layout/vList2"/>
    <dgm:cxn modelId="{DDE09111-72C0-4C90-A125-922AA71FC14E}" srcId="{23DEF002-7367-4F2E-9A4E-D5C9EE1C2B73}" destId="{6A2B0EFB-FD37-4342-8E5F-3914B40CE129}" srcOrd="0" destOrd="0" parTransId="{79D7F84D-F13E-4238-8500-3CF17D3AEB13}" sibTransId="{9A6D9E5D-6A59-41B4-AF73-937721B85177}"/>
    <dgm:cxn modelId="{74084E67-2131-4143-9009-17331606D99E}" type="presParOf" srcId="{BA4B71F3-7F0F-4421-918C-5C5CE1EA6B3E}" destId="{354786D1-4E33-4FDC-A80D-A735EAA12038}" srcOrd="0" destOrd="0" presId="urn:microsoft.com/office/officeart/2005/8/layout/vList2"/>
    <dgm:cxn modelId="{72141C1B-EEBA-4EEA-A466-4C801C673B80}" type="presParOf" srcId="{BA4B71F3-7F0F-4421-918C-5C5CE1EA6B3E}" destId="{025B38FA-7C74-4EDF-A9E7-955B280AFD6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6110A-D81D-48C0-848B-61D59FABE0C5}" type="doc">
      <dgm:prSet loTypeId="urn:microsoft.com/office/officeart/2005/8/layout/vList3" loCatId="list" qsTypeId="urn:microsoft.com/office/officeart/2005/8/quickstyle/simple1" qsCatId="simple" csTypeId="urn:microsoft.com/office/officeart/2005/8/colors/accent1_2" csCatId="accent1" phldr="1"/>
      <dgm:spPr/>
    </dgm:pt>
    <dgm:pt modelId="{EE3FE826-41BB-4E36-95B0-53221D8DC61A}">
      <dgm:prSet phldrT="[Text]"/>
      <dgm:spPr/>
      <dgm:t>
        <a:bodyPr/>
        <a:lstStyle/>
        <a:p>
          <a:pPr algn="l"/>
          <a:r>
            <a:rPr lang="en-US" dirty="0" smtClean="0"/>
            <a:t>The submission of template transaction for POI will be initiated by the Transactional Unit, which used to be done by the SSC. This means that the initiator will initiate the process, but SSC will be responsible for approving/validating via AWE for Phase 1. </a:t>
          </a:r>
          <a:endParaRPr lang="en-US" dirty="0"/>
        </a:p>
      </dgm:t>
    </dgm:pt>
    <dgm:pt modelId="{8283DF32-57F5-4B95-BB1C-A2176C327191}" type="parTrans" cxnId="{06F18ACB-3C8E-42FA-8D59-98EB9569C4D7}">
      <dgm:prSet/>
      <dgm:spPr/>
      <dgm:t>
        <a:bodyPr/>
        <a:lstStyle/>
        <a:p>
          <a:endParaRPr lang="en-US"/>
        </a:p>
      </dgm:t>
    </dgm:pt>
    <dgm:pt modelId="{4B4C47DB-12BE-427C-A910-635F1F1A7781}" type="sibTrans" cxnId="{06F18ACB-3C8E-42FA-8D59-98EB9569C4D7}">
      <dgm:prSet/>
      <dgm:spPr/>
      <dgm:t>
        <a:bodyPr/>
        <a:lstStyle/>
        <a:p>
          <a:endParaRPr lang="en-US"/>
        </a:p>
      </dgm:t>
    </dgm:pt>
    <dgm:pt modelId="{FEDE6589-4AF3-4774-9BFB-EB4E63419C91}">
      <dgm:prSet phldrT="[Text]" custT="1"/>
      <dgm:spPr/>
      <dgm:t>
        <a:bodyPr/>
        <a:lstStyle/>
        <a:p>
          <a:r>
            <a:rPr lang="en-US" sz="2000" dirty="0" smtClean="0"/>
            <a:t>Policy Guidelines </a:t>
          </a:r>
          <a:endParaRPr lang="en-US" sz="2000" dirty="0"/>
        </a:p>
      </dgm:t>
    </dgm:pt>
    <dgm:pt modelId="{67CCC176-FEAA-4F68-A76F-2BD5E9576792}" type="parTrans" cxnId="{F2A1BAF9-6711-476C-8BFA-B61F6C8DFCBC}">
      <dgm:prSet/>
      <dgm:spPr/>
      <dgm:t>
        <a:bodyPr/>
        <a:lstStyle/>
        <a:p>
          <a:endParaRPr lang="en-US"/>
        </a:p>
      </dgm:t>
    </dgm:pt>
    <dgm:pt modelId="{96AA5D1C-B118-4652-A174-8EAC8F90A747}" type="sibTrans" cxnId="{F2A1BAF9-6711-476C-8BFA-B61F6C8DFCBC}">
      <dgm:prSet/>
      <dgm:spPr/>
      <dgm:t>
        <a:bodyPr/>
        <a:lstStyle/>
        <a:p>
          <a:endParaRPr lang="en-US"/>
        </a:p>
      </dgm:t>
    </dgm:pt>
    <dgm:pt modelId="{1F740827-C0C3-4E1C-9E90-8B0BA3F4F46F}">
      <dgm:prSet custT="1"/>
      <dgm:spPr/>
      <dgm:t>
        <a:bodyPr/>
        <a:lstStyle/>
        <a:p>
          <a:r>
            <a:rPr lang="en-US" sz="1900" dirty="0" smtClean="0"/>
            <a:t>AP/HR is working on a matrix that outlines when to hire a CWR, POI and when to go through the Net ID affiliate process so proper campus guidelines are followed.</a:t>
          </a:r>
          <a:endParaRPr lang="en-US" sz="1900" dirty="0"/>
        </a:p>
      </dgm:t>
    </dgm:pt>
    <dgm:pt modelId="{6732A4AD-9CC5-4599-A56D-87B89E6D90C1}" type="parTrans" cxnId="{30D05FB3-D3A0-49C2-AE9E-AED7C6FBB847}">
      <dgm:prSet/>
      <dgm:spPr/>
      <dgm:t>
        <a:bodyPr/>
        <a:lstStyle/>
        <a:p>
          <a:endParaRPr lang="en-US"/>
        </a:p>
      </dgm:t>
    </dgm:pt>
    <dgm:pt modelId="{1BA8097D-25C9-47F5-830D-2CEE05F99306}" type="sibTrans" cxnId="{30D05FB3-D3A0-49C2-AE9E-AED7C6FBB847}">
      <dgm:prSet/>
      <dgm:spPr/>
      <dgm:t>
        <a:bodyPr/>
        <a:lstStyle/>
        <a:p>
          <a:endParaRPr lang="en-US"/>
        </a:p>
      </dgm:t>
    </dgm:pt>
    <dgm:pt modelId="{6B15F277-A68E-467F-AD45-4BF317C275BF}" type="pres">
      <dgm:prSet presAssocID="{0AB6110A-D81D-48C0-848B-61D59FABE0C5}" presName="linearFlow" presStyleCnt="0">
        <dgm:presLayoutVars>
          <dgm:dir/>
          <dgm:resizeHandles val="exact"/>
        </dgm:presLayoutVars>
      </dgm:prSet>
      <dgm:spPr/>
    </dgm:pt>
    <dgm:pt modelId="{6CCDEEAF-6143-4AC0-8416-33EFE98548ED}" type="pres">
      <dgm:prSet presAssocID="{EE3FE826-41BB-4E36-95B0-53221D8DC61A}" presName="composite" presStyleCnt="0"/>
      <dgm:spPr/>
    </dgm:pt>
    <dgm:pt modelId="{34E8475E-59E0-4A00-A087-2D576431857B}" type="pres">
      <dgm:prSet presAssocID="{EE3FE826-41BB-4E36-95B0-53221D8DC61A}" presName="imgShp" presStyleLbl="fgImgPlace1" presStyleIdx="0" presStyleCnt="2" custLinFactNeighborX="8014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EFDBF0F-07D8-49A4-BA6A-E627505CE632}" type="pres">
      <dgm:prSet presAssocID="{EE3FE826-41BB-4E36-95B0-53221D8DC61A}" presName="txShp" presStyleLbl="node1" presStyleIdx="0" presStyleCnt="2" custLinFactNeighborX="15327">
        <dgm:presLayoutVars>
          <dgm:bulletEnabled val="1"/>
        </dgm:presLayoutVars>
      </dgm:prSet>
      <dgm:spPr/>
      <dgm:t>
        <a:bodyPr/>
        <a:lstStyle/>
        <a:p>
          <a:endParaRPr lang="en-US"/>
        </a:p>
      </dgm:t>
    </dgm:pt>
    <dgm:pt modelId="{49E424F1-EFDB-47B5-A83F-52422B312809}" type="pres">
      <dgm:prSet presAssocID="{4B4C47DB-12BE-427C-A910-635F1F1A7781}" presName="spacing" presStyleCnt="0"/>
      <dgm:spPr/>
    </dgm:pt>
    <dgm:pt modelId="{AFF80DD0-7A7B-4B65-91D7-A4B61F684317}" type="pres">
      <dgm:prSet presAssocID="{FEDE6589-4AF3-4774-9BFB-EB4E63419C91}" presName="composite" presStyleCnt="0"/>
      <dgm:spPr/>
    </dgm:pt>
    <dgm:pt modelId="{6A8EF084-3083-443C-B8DD-ED5BFE09C96C}" type="pres">
      <dgm:prSet presAssocID="{FEDE6589-4AF3-4774-9BFB-EB4E63419C91}" presName="imgShp" presStyleLbl="fgImgPlace1" presStyleIdx="1" presStyleCnt="2" custLinFactNeighborX="801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4FAACAB-E079-4B3E-AFEF-0C30A4432584}" type="pres">
      <dgm:prSet presAssocID="{FEDE6589-4AF3-4774-9BFB-EB4E63419C91}" presName="txShp" presStyleLbl="node1" presStyleIdx="1" presStyleCnt="2" custLinFactNeighborX="15327">
        <dgm:presLayoutVars>
          <dgm:bulletEnabled val="1"/>
        </dgm:presLayoutVars>
      </dgm:prSet>
      <dgm:spPr/>
      <dgm:t>
        <a:bodyPr/>
        <a:lstStyle/>
        <a:p>
          <a:endParaRPr lang="en-US"/>
        </a:p>
      </dgm:t>
    </dgm:pt>
  </dgm:ptLst>
  <dgm:cxnLst>
    <dgm:cxn modelId="{06F18ACB-3C8E-42FA-8D59-98EB9569C4D7}" srcId="{0AB6110A-D81D-48C0-848B-61D59FABE0C5}" destId="{EE3FE826-41BB-4E36-95B0-53221D8DC61A}" srcOrd="0" destOrd="0" parTransId="{8283DF32-57F5-4B95-BB1C-A2176C327191}" sibTransId="{4B4C47DB-12BE-427C-A910-635F1F1A7781}"/>
    <dgm:cxn modelId="{30D05FB3-D3A0-49C2-AE9E-AED7C6FBB847}" srcId="{FEDE6589-4AF3-4774-9BFB-EB4E63419C91}" destId="{1F740827-C0C3-4E1C-9E90-8B0BA3F4F46F}" srcOrd="0" destOrd="0" parTransId="{6732A4AD-9CC5-4599-A56D-87B89E6D90C1}" sibTransId="{1BA8097D-25C9-47F5-830D-2CEE05F99306}"/>
    <dgm:cxn modelId="{F2A1BAF9-6711-476C-8BFA-B61F6C8DFCBC}" srcId="{0AB6110A-D81D-48C0-848B-61D59FABE0C5}" destId="{FEDE6589-4AF3-4774-9BFB-EB4E63419C91}" srcOrd="1" destOrd="0" parTransId="{67CCC176-FEAA-4F68-A76F-2BD5E9576792}" sibTransId="{96AA5D1C-B118-4652-A174-8EAC8F90A747}"/>
    <dgm:cxn modelId="{EB4BA125-2F35-40A1-85F9-FAD36FBA835E}" type="presOf" srcId="{0AB6110A-D81D-48C0-848B-61D59FABE0C5}" destId="{6B15F277-A68E-467F-AD45-4BF317C275BF}" srcOrd="0" destOrd="0" presId="urn:microsoft.com/office/officeart/2005/8/layout/vList3"/>
    <dgm:cxn modelId="{FB88A113-CC11-4895-92CD-97129FC0D184}" type="presOf" srcId="{EE3FE826-41BB-4E36-95B0-53221D8DC61A}" destId="{CEFDBF0F-07D8-49A4-BA6A-E627505CE632}" srcOrd="0" destOrd="0" presId="urn:microsoft.com/office/officeart/2005/8/layout/vList3"/>
    <dgm:cxn modelId="{75FBB0DC-65B4-462C-9313-154CB3E4326B}" type="presOf" srcId="{1F740827-C0C3-4E1C-9E90-8B0BA3F4F46F}" destId="{D4FAACAB-E079-4B3E-AFEF-0C30A4432584}" srcOrd="0" destOrd="1" presId="urn:microsoft.com/office/officeart/2005/8/layout/vList3"/>
    <dgm:cxn modelId="{95D9AE3C-D11A-4BB4-979C-09A4B95D5448}" type="presOf" srcId="{FEDE6589-4AF3-4774-9BFB-EB4E63419C91}" destId="{D4FAACAB-E079-4B3E-AFEF-0C30A4432584}" srcOrd="0" destOrd="0" presId="urn:microsoft.com/office/officeart/2005/8/layout/vList3"/>
    <dgm:cxn modelId="{132BB8F7-6A0A-4422-86FA-E245799B362F}" type="presParOf" srcId="{6B15F277-A68E-467F-AD45-4BF317C275BF}" destId="{6CCDEEAF-6143-4AC0-8416-33EFE98548ED}" srcOrd="0" destOrd="0" presId="urn:microsoft.com/office/officeart/2005/8/layout/vList3"/>
    <dgm:cxn modelId="{B279D9B2-C0DB-4526-9245-AC43D35A8CEE}" type="presParOf" srcId="{6CCDEEAF-6143-4AC0-8416-33EFE98548ED}" destId="{34E8475E-59E0-4A00-A087-2D576431857B}" srcOrd="0" destOrd="0" presId="urn:microsoft.com/office/officeart/2005/8/layout/vList3"/>
    <dgm:cxn modelId="{4DAF5F0B-1AE6-4B95-B4BE-48155A0F2172}" type="presParOf" srcId="{6CCDEEAF-6143-4AC0-8416-33EFE98548ED}" destId="{CEFDBF0F-07D8-49A4-BA6A-E627505CE632}" srcOrd="1" destOrd="0" presId="urn:microsoft.com/office/officeart/2005/8/layout/vList3"/>
    <dgm:cxn modelId="{7F6D6515-3F40-4DA6-98A2-46FE3374B138}" type="presParOf" srcId="{6B15F277-A68E-467F-AD45-4BF317C275BF}" destId="{49E424F1-EFDB-47B5-A83F-52422B312809}" srcOrd="1" destOrd="0" presId="urn:microsoft.com/office/officeart/2005/8/layout/vList3"/>
    <dgm:cxn modelId="{727B578B-9E99-4C17-BE58-B8814D6CF220}" type="presParOf" srcId="{6B15F277-A68E-467F-AD45-4BF317C275BF}" destId="{AFF80DD0-7A7B-4B65-91D7-A4B61F684317}" srcOrd="2" destOrd="0" presId="urn:microsoft.com/office/officeart/2005/8/layout/vList3"/>
    <dgm:cxn modelId="{A6779931-50D3-4206-BDB9-1DF37D196A40}" type="presParOf" srcId="{AFF80DD0-7A7B-4B65-91D7-A4B61F684317}" destId="{6A8EF084-3083-443C-B8DD-ED5BFE09C96C}" srcOrd="0" destOrd="0" presId="urn:microsoft.com/office/officeart/2005/8/layout/vList3"/>
    <dgm:cxn modelId="{2DC872B2-59E9-4A77-952B-12F6FCA49153}" type="presParOf" srcId="{AFF80DD0-7A7B-4B65-91D7-A4B61F684317}" destId="{D4FAACAB-E079-4B3E-AFEF-0C30A443258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DA4E-2F32-4DE7-9B9A-BB2CCC2F64FE}">
      <dsp:nvSpPr>
        <dsp:cNvPr id="0" name=""/>
        <dsp:cNvSpPr/>
      </dsp:nvSpPr>
      <dsp:spPr>
        <a:xfrm>
          <a:off x="0" y="41520"/>
          <a:ext cx="9540875" cy="5990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Describe Person of Interest (POI)</a:t>
          </a:r>
          <a:endParaRPr lang="en-US" sz="2000" kern="1200" dirty="0">
            <a:solidFill>
              <a:schemeClr val="tx1"/>
            </a:solidFill>
          </a:endParaRPr>
        </a:p>
      </dsp:txBody>
      <dsp:txXfrm>
        <a:off x="29243" y="70763"/>
        <a:ext cx="9482389" cy="540554"/>
      </dsp:txXfrm>
    </dsp:sp>
    <dsp:sp modelId="{E1560E91-51BD-45FB-9F8A-1C4622579F07}">
      <dsp:nvSpPr>
        <dsp:cNvPr id="0" name=""/>
        <dsp:cNvSpPr/>
      </dsp:nvSpPr>
      <dsp:spPr>
        <a:xfrm>
          <a:off x="0" y="732720"/>
          <a:ext cx="9540875" cy="5990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smtClean="0">
              <a:ln>
                <a:noFill/>
              </a:ln>
              <a:solidFill>
                <a:schemeClr val="tx1"/>
              </a:solidFill>
              <a:effectLst/>
              <a:uLnTx/>
              <a:uFillTx/>
              <a:latin typeface="Arial"/>
              <a:ea typeface="+mn-ea"/>
              <a:cs typeface="+mn-cs"/>
            </a:rPr>
            <a:t>Describ</a:t>
          </a:r>
          <a:r>
            <a:rPr lang="en-US" sz="2000" kern="1200" smtClean="0">
              <a:solidFill>
                <a:schemeClr val="tx1"/>
              </a:solidFill>
              <a:latin typeface="Arial"/>
            </a:rPr>
            <a:t>e POI </a:t>
          </a:r>
          <a:r>
            <a:rPr kumimoji="0" lang="en-US" sz="2000" b="0" i="0" u="none" strike="noStrike" kern="1200" cap="none" spc="0" normalizeH="0" noProof="0" smtClean="0">
              <a:ln>
                <a:noFill/>
              </a:ln>
              <a:solidFill>
                <a:schemeClr val="tx1"/>
              </a:solidFill>
              <a:effectLst/>
              <a:uLnTx/>
              <a:uFillTx/>
              <a:latin typeface="Arial"/>
              <a:ea typeface="+mn-ea"/>
              <a:cs typeface="+mn-cs"/>
            </a:rPr>
            <a:t>roles</a:t>
          </a:r>
          <a:endParaRPr kumimoji="0" lang="en-US" sz="2000" b="0" i="0" u="none" strike="noStrike" kern="1200" cap="none" spc="0" normalizeH="0" noProof="0" dirty="0" smtClean="0">
            <a:ln>
              <a:noFill/>
            </a:ln>
            <a:solidFill>
              <a:schemeClr val="tx1"/>
            </a:solidFill>
            <a:effectLst/>
            <a:uLnTx/>
            <a:uFillTx/>
            <a:latin typeface="Arial"/>
            <a:ea typeface="+mn-ea"/>
            <a:cs typeface="+mn-cs"/>
          </a:endParaRPr>
        </a:p>
      </dsp:txBody>
      <dsp:txXfrm>
        <a:off x="29243" y="761963"/>
        <a:ext cx="9482389" cy="540554"/>
      </dsp:txXfrm>
    </dsp:sp>
    <dsp:sp modelId="{B65E5A38-218F-4D70-8E9D-8018A6B27C10}">
      <dsp:nvSpPr>
        <dsp:cNvPr id="0" name=""/>
        <dsp:cNvSpPr/>
      </dsp:nvSpPr>
      <dsp:spPr>
        <a:xfrm>
          <a:off x="0" y="1423921"/>
          <a:ext cx="9540875" cy="5990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noProof="0" smtClean="0">
              <a:solidFill>
                <a:schemeClr val="tx1"/>
              </a:solidFill>
              <a:latin typeface="Arial"/>
            </a:rPr>
            <a:t>Describes UCPath Center’s (UCPC) rol</a:t>
          </a:r>
          <a:r>
            <a:rPr lang="en-US" sz="2000" kern="1200" smtClean="0">
              <a:solidFill>
                <a:schemeClr val="tx1"/>
              </a:solidFill>
              <a:latin typeface="Arial"/>
            </a:rPr>
            <a:t>e in Person of Interest</a:t>
          </a:r>
          <a:endParaRPr lang="en-US" sz="2000" kern="1200" dirty="0" smtClean="0">
            <a:solidFill>
              <a:schemeClr val="tx1"/>
            </a:solidFill>
            <a:latin typeface="Arial"/>
          </a:endParaRPr>
        </a:p>
      </dsp:txBody>
      <dsp:txXfrm>
        <a:off x="29243" y="1453164"/>
        <a:ext cx="9482389" cy="540554"/>
      </dsp:txXfrm>
    </dsp:sp>
    <dsp:sp modelId="{5704F2FE-3294-4C9D-ADBA-E6C7792A6B27}">
      <dsp:nvSpPr>
        <dsp:cNvPr id="0" name=""/>
        <dsp:cNvSpPr/>
      </dsp:nvSpPr>
      <dsp:spPr>
        <a:xfrm>
          <a:off x="0" y="2115121"/>
          <a:ext cx="9540875" cy="5990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Arial"/>
            </a:rPr>
            <a:t>Add a POI</a:t>
          </a:r>
          <a:endParaRPr lang="en-US" sz="2000" kern="1200" dirty="0" smtClean="0">
            <a:solidFill>
              <a:schemeClr val="tx1"/>
            </a:solidFill>
            <a:latin typeface="Arial"/>
          </a:endParaRPr>
        </a:p>
      </dsp:txBody>
      <dsp:txXfrm>
        <a:off x="29243" y="2144364"/>
        <a:ext cx="9482389" cy="540554"/>
      </dsp:txXfrm>
    </dsp:sp>
    <dsp:sp modelId="{C6D887CA-724B-4CDC-A92F-D44F208CFD94}">
      <dsp:nvSpPr>
        <dsp:cNvPr id="0" name=""/>
        <dsp:cNvSpPr/>
      </dsp:nvSpPr>
      <dsp:spPr>
        <a:xfrm>
          <a:off x="0" y="2806321"/>
          <a:ext cx="9540875" cy="5990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Arial"/>
            </a:rPr>
            <a:t>Add a POI Relationship</a:t>
          </a:r>
          <a:endParaRPr lang="en-US" sz="2000" kern="1200" dirty="0" smtClean="0">
            <a:solidFill>
              <a:schemeClr val="tx1"/>
            </a:solidFill>
            <a:latin typeface="Arial"/>
          </a:endParaRPr>
        </a:p>
      </dsp:txBody>
      <dsp:txXfrm>
        <a:off x="29243" y="2835564"/>
        <a:ext cx="9482389" cy="540554"/>
      </dsp:txXfrm>
    </dsp:sp>
    <dsp:sp modelId="{C00FAAA0-30DC-4EA7-9AC4-624130E5857E}">
      <dsp:nvSpPr>
        <dsp:cNvPr id="0" name=""/>
        <dsp:cNvSpPr/>
      </dsp:nvSpPr>
      <dsp:spPr>
        <a:xfrm>
          <a:off x="0" y="3497521"/>
          <a:ext cx="9540875" cy="5990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Arial"/>
            </a:rPr>
            <a:t>Extend or Inactivate a POI </a:t>
          </a:r>
          <a:endParaRPr kumimoji="0" lang="en-US" sz="2000" b="0" i="0" u="none" strike="noStrike" kern="1200" cap="none" spc="0" normalizeH="0" baseline="0" noProof="0" dirty="0" smtClean="0">
            <a:ln>
              <a:noFill/>
            </a:ln>
            <a:solidFill>
              <a:schemeClr val="tx1"/>
            </a:solidFill>
            <a:effectLst/>
            <a:uLnTx/>
            <a:uFillTx/>
            <a:latin typeface="Arial"/>
            <a:ea typeface="+mn-ea"/>
            <a:cs typeface="+mn-cs"/>
          </a:endParaRPr>
        </a:p>
      </dsp:txBody>
      <dsp:txXfrm>
        <a:off x="29243" y="3526764"/>
        <a:ext cx="9482389" cy="54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E014-406D-48F8-BCCD-D9B9D780B56C}">
      <dsp:nvSpPr>
        <dsp:cNvPr id="0" name=""/>
        <dsp:cNvSpPr/>
      </dsp:nvSpPr>
      <dsp:spPr>
        <a:xfrm>
          <a:off x="0" y="8061"/>
          <a:ext cx="9957620" cy="725794"/>
        </a:xfrm>
        <a:prstGeom prst="roundRect">
          <a:avLst/>
        </a:prstGeom>
        <a:solidFill>
          <a:srgbClr val="EDA8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pc="-5" dirty="0" smtClean="0">
              <a:cs typeface="Arial"/>
            </a:rPr>
            <a:t>UCPath assigns a </a:t>
          </a:r>
          <a:r>
            <a:rPr lang="en-US" sz="2000" b="1" kern="1200" spc="-5" dirty="0" smtClean="0">
              <a:cs typeface="Arial"/>
            </a:rPr>
            <a:t>Person </a:t>
          </a:r>
          <a:r>
            <a:rPr lang="en-US" sz="2000" b="1" kern="1200" dirty="0" smtClean="0">
              <a:cs typeface="Arial"/>
            </a:rPr>
            <a:t>ID </a:t>
          </a:r>
          <a:r>
            <a:rPr lang="en-US" sz="2000" kern="1200" dirty="0" smtClean="0">
              <a:cs typeface="Arial"/>
            </a:rPr>
            <a:t>to</a:t>
          </a:r>
          <a:r>
            <a:rPr lang="en-US" sz="2000" kern="1200" spc="20" dirty="0" smtClean="0">
              <a:cs typeface="Arial"/>
            </a:rPr>
            <a:t> </a:t>
          </a:r>
          <a:r>
            <a:rPr lang="en-US" sz="2000" kern="1200" spc="-5" dirty="0" smtClean="0">
              <a:cs typeface="Arial"/>
            </a:rPr>
            <a:t>POIs.</a:t>
          </a:r>
          <a:endParaRPr lang="en-US" sz="2000" kern="1200" dirty="0"/>
        </a:p>
      </dsp:txBody>
      <dsp:txXfrm>
        <a:off x="35430" y="43491"/>
        <a:ext cx="9886760" cy="654934"/>
      </dsp:txXfrm>
    </dsp:sp>
    <dsp:sp modelId="{100A360F-CB9B-42D2-85F9-12E118BC03CD}">
      <dsp:nvSpPr>
        <dsp:cNvPr id="0" name=""/>
        <dsp:cNvSpPr/>
      </dsp:nvSpPr>
      <dsp:spPr>
        <a:xfrm>
          <a:off x="0" y="733855"/>
          <a:ext cx="9957620" cy="22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154" tIns="25400" rIns="142240" bIns="2540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smtClean="0">
            <a:cs typeface="Arial"/>
          </a:endParaRPr>
        </a:p>
        <a:p>
          <a:pPr marL="228600" lvl="1" indent="-228600" algn="l" defTabSz="889000">
            <a:lnSpc>
              <a:spcPct val="90000"/>
            </a:lnSpc>
            <a:spcBef>
              <a:spcPct val="0"/>
            </a:spcBef>
            <a:spcAft>
              <a:spcPct val="20000"/>
            </a:spcAft>
            <a:buChar char="••"/>
          </a:pPr>
          <a:r>
            <a:rPr lang="en-US" sz="2000" kern="1200" spc="-5" dirty="0" smtClean="0">
              <a:cs typeface="Arial"/>
            </a:rPr>
            <a:t>A person, whether a POI, a contingent worker (CWR) or an employee </a:t>
          </a:r>
          <a:r>
            <a:rPr lang="en-US" sz="2000" kern="1200" spc="-10" dirty="0" smtClean="0">
              <a:cs typeface="Arial"/>
            </a:rPr>
            <a:t>(EMP), </a:t>
          </a:r>
          <a:r>
            <a:rPr lang="en-US" sz="2000" kern="1200" spc="-5" dirty="0" smtClean="0">
              <a:cs typeface="Arial"/>
            </a:rPr>
            <a:t>should have only one </a:t>
          </a:r>
          <a:r>
            <a:rPr lang="en-US" sz="2000" b="1" kern="1200" spc="-5" dirty="0" smtClean="0">
              <a:cs typeface="Arial"/>
            </a:rPr>
            <a:t>Person ID </a:t>
          </a:r>
          <a:r>
            <a:rPr lang="en-US" sz="2000" kern="1200" spc="-5" dirty="0" smtClean="0">
              <a:cs typeface="Arial"/>
            </a:rPr>
            <a:t>in</a:t>
          </a:r>
          <a:r>
            <a:rPr lang="en-US" sz="2000" kern="1200" spc="110" dirty="0" smtClean="0">
              <a:cs typeface="Arial"/>
            </a:rPr>
            <a:t> </a:t>
          </a:r>
          <a:r>
            <a:rPr lang="en-US" sz="2000" kern="1200" spc="-5" dirty="0" smtClean="0">
              <a:cs typeface="Arial"/>
            </a:rPr>
            <a:t>UCPath.</a:t>
          </a:r>
          <a:endParaRPr lang="en-US" sz="2000" kern="1200" dirty="0" smtClean="0">
            <a:cs typeface="Arial"/>
          </a:endParaRPr>
        </a:p>
        <a:p>
          <a:pPr marL="228600" lvl="1" indent="-228600" algn="l" defTabSz="889000">
            <a:lnSpc>
              <a:spcPct val="90000"/>
            </a:lnSpc>
            <a:spcBef>
              <a:spcPct val="0"/>
            </a:spcBef>
            <a:spcAft>
              <a:spcPct val="20000"/>
            </a:spcAft>
            <a:buChar char="••"/>
          </a:pPr>
          <a:r>
            <a:rPr lang="en-US" sz="2000" kern="1200" spc="-5" dirty="0" smtClean="0">
              <a:cs typeface="Arial"/>
            </a:rPr>
            <a:t>A </a:t>
          </a:r>
          <a:r>
            <a:rPr lang="en-US" sz="2000" b="1" kern="1200" spc="-5" dirty="0" smtClean="0">
              <a:cs typeface="Arial"/>
            </a:rPr>
            <a:t>Person ID </a:t>
          </a:r>
          <a:r>
            <a:rPr lang="en-US" sz="2000" kern="1200" spc="-5" dirty="0" smtClean="0">
              <a:cs typeface="Arial"/>
            </a:rPr>
            <a:t>can have multiple POI, CWR and </a:t>
          </a:r>
          <a:r>
            <a:rPr lang="en-US" sz="2000" kern="1200" spc="-10" dirty="0" smtClean="0">
              <a:cs typeface="Arial"/>
            </a:rPr>
            <a:t>EMP </a:t>
          </a:r>
          <a:r>
            <a:rPr lang="en-US" sz="2000" kern="1200" spc="-5" dirty="0" smtClean="0">
              <a:cs typeface="Arial"/>
            </a:rPr>
            <a:t>instances in UCPath. Each instance is a separate record. This gives Locations and </a:t>
          </a:r>
          <a:r>
            <a:rPr lang="en-US" sz="2000" kern="1200" spc="-10" dirty="0" smtClean="0">
              <a:cs typeface="Arial"/>
            </a:rPr>
            <a:t>UCPC </a:t>
          </a:r>
          <a:r>
            <a:rPr lang="en-US" sz="2000" kern="1200" spc="-5" dirty="0" smtClean="0">
              <a:cs typeface="Arial"/>
            </a:rPr>
            <a:t>the ability to see a </a:t>
          </a:r>
          <a:r>
            <a:rPr lang="en-US" sz="2000" kern="1200" spc="-10" dirty="0" smtClean="0">
              <a:cs typeface="Arial"/>
            </a:rPr>
            <a:t>person’s </a:t>
          </a:r>
          <a:r>
            <a:rPr lang="en-US" sz="2000" kern="1200" spc="-5" dirty="0" smtClean="0">
              <a:cs typeface="Arial"/>
            </a:rPr>
            <a:t>relationship instances with other</a:t>
          </a:r>
          <a:r>
            <a:rPr lang="en-US" sz="2000" kern="1200" spc="10" dirty="0" smtClean="0">
              <a:cs typeface="Arial"/>
            </a:rPr>
            <a:t> </a:t>
          </a:r>
          <a:r>
            <a:rPr lang="en-US" sz="2000" kern="1200" spc="-5" dirty="0" smtClean="0">
              <a:cs typeface="Arial"/>
            </a:rPr>
            <a:t>Locations.</a:t>
          </a:r>
          <a:endParaRPr lang="en-US" sz="2000" kern="1200" dirty="0" smtClean="0">
            <a:cs typeface="Arial"/>
          </a:endParaRPr>
        </a:p>
        <a:p>
          <a:pPr marL="228600" lvl="1" indent="-228600" algn="l" defTabSz="889000">
            <a:lnSpc>
              <a:spcPct val="90000"/>
            </a:lnSpc>
            <a:spcBef>
              <a:spcPct val="0"/>
            </a:spcBef>
            <a:spcAft>
              <a:spcPct val="20000"/>
            </a:spcAft>
            <a:buChar char="••"/>
          </a:pPr>
          <a:r>
            <a:rPr lang="en-US" sz="2000" kern="1200" spc="-5" dirty="0" smtClean="0">
              <a:cs typeface="Arial"/>
            </a:rPr>
            <a:t>Use the </a:t>
          </a:r>
          <a:r>
            <a:rPr lang="en-US" sz="2000" b="1" kern="1200" spc="-5" dirty="0" smtClean="0">
              <a:cs typeface="Arial"/>
            </a:rPr>
            <a:t>Person Organizational Summary </a:t>
          </a:r>
          <a:r>
            <a:rPr lang="en-US" sz="2000" kern="1200" spc="-5" dirty="0" smtClean="0">
              <a:cs typeface="Arial"/>
            </a:rPr>
            <a:t>page in UCPath to view a </a:t>
          </a:r>
          <a:r>
            <a:rPr lang="en-US" sz="2000" kern="1200" spc="-10" dirty="0" smtClean="0">
              <a:cs typeface="Arial"/>
            </a:rPr>
            <a:t>person’s </a:t>
          </a:r>
          <a:r>
            <a:rPr lang="en-US" sz="2000" kern="1200" spc="-5" dirty="0" smtClean="0">
              <a:cs typeface="Arial"/>
            </a:rPr>
            <a:t>relationship instances with </a:t>
          </a:r>
          <a:r>
            <a:rPr lang="en-US" sz="2000" kern="1200" spc="-10" dirty="0" smtClean="0">
              <a:cs typeface="Arial"/>
            </a:rPr>
            <a:t>UC</a:t>
          </a:r>
          <a:r>
            <a:rPr lang="en-US" sz="2000" kern="1200" spc="65" dirty="0" smtClean="0">
              <a:cs typeface="Arial"/>
            </a:rPr>
            <a:t> </a:t>
          </a:r>
          <a:r>
            <a:rPr lang="en-US" sz="2000" kern="1200" spc="-5" dirty="0" smtClean="0">
              <a:cs typeface="Arial"/>
            </a:rPr>
            <a:t>Locations.</a:t>
          </a:r>
          <a:endParaRPr lang="en-US" sz="2000" kern="1200" dirty="0" smtClean="0">
            <a:cs typeface="Arial"/>
          </a:endParaRPr>
        </a:p>
      </dsp:txBody>
      <dsp:txXfrm>
        <a:off x="0" y="733855"/>
        <a:ext cx="9957620" cy="2235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786D1-4E33-4FDC-A80D-A735EAA12038}">
      <dsp:nvSpPr>
        <dsp:cNvPr id="0" name=""/>
        <dsp:cNvSpPr/>
      </dsp:nvSpPr>
      <dsp:spPr>
        <a:xfrm>
          <a:off x="0" y="0"/>
          <a:ext cx="9957620" cy="679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Example</a:t>
          </a:r>
          <a:endParaRPr lang="en-US" sz="2000" kern="1200" dirty="0"/>
        </a:p>
      </dsp:txBody>
      <dsp:txXfrm>
        <a:off x="33148" y="33148"/>
        <a:ext cx="9891324" cy="612754"/>
      </dsp:txXfrm>
    </dsp:sp>
    <dsp:sp modelId="{025B38FA-7C74-4EDF-A9E7-955B280AFD6B}">
      <dsp:nvSpPr>
        <dsp:cNvPr id="0" name=""/>
        <dsp:cNvSpPr/>
      </dsp:nvSpPr>
      <dsp:spPr>
        <a:xfrm>
          <a:off x="0" y="680946"/>
          <a:ext cx="9957620" cy="104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154" tIns="25400" rIns="142240" bIns="2540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a:p>
          <a:pPr marL="228600" lvl="1" indent="-228600" algn="l" defTabSz="889000">
            <a:lnSpc>
              <a:spcPct val="90000"/>
            </a:lnSpc>
            <a:spcBef>
              <a:spcPct val="0"/>
            </a:spcBef>
            <a:spcAft>
              <a:spcPct val="20000"/>
            </a:spcAft>
            <a:buChar char="••"/>
          </a:pPr>
          <a:r>
            <a:rPr lang="en-US" sz="2000" b="1" kern="1200" dirty="0" smtClean="0">
              <a:cs typeface="Arial"/>
            </a:rPr>
            <a:t>Person </a:t>
          </a:r>
          <a:r>
            <a:rPr lang="en-US" sz="2000" b="1" kern="1200" spc="-5" dirty="0" smtClean="0">
              <a:cs typeface="Arial"/>
            </a:rPr>
            <a:t>ID </a:t>
          </a:r>
          <a:r>
            <a:rPr lang="en-US" sz="2000" b="1" kern="1200" dirty="0" smtClean="0">
              <a:cs typeface="Arial"/>
            </a:rPr>
            <a:t>12345 </a:t>
          </a:r>
          <a:r>
            <a:rPr lang="en-US" sz="2000" kern="1200" dirty="0" smtClean="0">
              <a:cs typeface="Arial"/>
            </a:rPr>
            <a:t>could </a:t>
          </a:r>
          <a:r>
            <a:rPr lang="en-US" sz="2000" kern="1200" spc="-5" dirty="0" smtClean="0">
              <a:cs typeface="Arial"/>
            </a:rPr>
            <a:t>have </a:t>
          </a:r>
          <a:r>
            <a:rPr lang="en-US" sz="2000" kern="1200" dirty="0" smtClean="0">
              <a:cs typeface="Arial"/>
            </a:rPr>
            <a:t>a POI record </a:t>
          </a:r>
          <a:r>
            <a:rPr lang="en-US" sz="2000" kern="1200" spc="-5" dirty="0" smtClean="0">
              <a:cs typeface="Arial"/>
            </a:rPr>
            <a:t>for </a:t>
          </a:r>
          <a:r>
            <a:rPr lang="en-US" sz="2000" kern="1200" dirty="0" smtClean="0">
              <a:cs typeface="Arial"/>
            </a:rPr>
            <a:t>UCLA campus (</a:t>
          </a:r>
          <a:r>
            <a:rPr lang="en-US" sz="2000" b="1" kern="1200" dirty="0" smtClean="0">
              <a:cs typeface="Arial"/>
            </a:rPr>
            <a:t>LACMP</a:t>
          </a:r>
          <a:r>
            <a:rPr lang="en-US" sz="2000" kern="1200" dirty="0" smtClean="0">
              <a:cs typeface="Arial"/>
            </a:rPr>
            <a:t>), an </a:t>
          </a:r>
          <a:r>
            <a:rPr lang="en-US" sz="2000" kern="1200" spc="-5" dirty="0" smtClean="0">
              <a:cs typeface="Arial"/>
            </a:rPr>
            <a:t>EMP </a:t>
          </a:r>
          <a:r>
            <a:rPr lang="en-US" sz="2000" kern="1200" dirty="0" smtClean="0">
              <a:cs typeface="Arial"/>
            </a:rPr>
            <a:t>record </a:t>
          </a:r>
          <a:r>
            <a:rPr lang="en-US" sz="2000" kern="1200" spc="-5" dirty="0" smtClean="0">
              <a:cs typeface="Arial"/>
            </a:rPr>
            <a:t>for </a:t>
          </a:r>
          <a:r>
            <a:rPr lang="en-US" sz="2000" kern="1200" spc="5" dirty="0" smtClean="0">
              <a:cs typeface="Arial"/>
            </a:rPr>
            <a:t>UC </a:t>
          </a:r>
          <a:r>
            <a:rPr lang="en-US" sz="2000" kern="1200" dirty="0" smtClean="0">
              <a:cs typeface="Arial"/>
            </a:rPr>
            <a:t>Riverside campus </a:t>
          </a:r>
          <a:r>
            <a:rPr lang="en-US" sz="2000" kern="1200" spc="-5" dirty="0" smtClean="0">
              <a:cs typeface="Arial"/>
            </a:rPr>
            <a:t>(</a:t>
          </a:r>
          <a:r>
            <a:rPr lang="en-US" sz="2000" b="1" kern="1200" spc="-5" dirty="0" smtClean="0">
              <a:cs typeface="Arial"/>
            </a:rPr>
            <a:t>RVCMP</a:t>
          </a:r>
          <a:r>
            <a:rPr lang="en-US" sz="2000" kern="1200" spc="-5" dirty="0" smtClean="0">
              <a:cs typeface="Arial"/>
            </a:rPr>
            <a:t>) </a:t>
          </a:r>
          <a:r>
            <a:rPr lang="en-US" sz="2000" kern="1200" dirty="0" smtClean="0">
              <a:cs typeface="Arial"/>
            </a:rPr>
            <a:t>and a CWR record </a:t>
          </a:r>
          <a:r>
            <a:rPr lang="en-US" sz="2000" kern="1200" spc="-5" dirty="0" smtClean="0">
              <a:cs typeface="Arial"/>
            </a:rPr>
            <a:t>for </a:t>
          </a:r>
          <a:r>
            <a:rPr lang="en-US" sz="2000" kern="1200" spc="5" dirty="0" smtClean="0">
              <a:cs typeface="Arial"/>
            </a:rPr>
            <a:t>UC </a:t>
          </a:r>
          <a:r>
            <a:rPr lang="en-US" sz="2000" kern="1200" dirty="0" smtClean="0">
              <a:cs typeface="Arial"/>
            </a:rPr>
            <a:t>Merced</a:t>
          </a:r>
          <a:r>
            <a:rPr lang="en-US" sz="2000" kern="1200" spc="-204" dirty="0" smtClean="0">
              <a:cs typeface="Arial"/>
            </a:rPr>
            <a:t> </a:t>
          </a:r>
          <a:r>
            <a:rPr lang="en-US" sz="2000" kern="1200" dirty="0" smtClean="0">
              <a:cs typeface="Arial"/>
            </a:rPr>
            <a:t>campus </a:t>
          </a:r>
          <a:endParaRPr lang="en-US" sz="2000" kern="1200" dirty="0"/>
        </a:p>
      </dsp:txBody>
      <dsp:txXfrm>
        <a:off x="0" y="680946"/>
        <a:ext cx="9957620" cy="1047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BF0F-07D8-49A4-BA6A-E627505CE632}">
      <dsp:nvSpPr>
        <dsp:cNvPr id="0" name=""/>
        <dsp:cNvSpPr/>
      </dsp:nvSpPr>
      <dsp:spPr>
        <a:xfrm rot="10800000">
          <a:off x="3470769" y="402"/>
          <a:ext cx="7661757" cy="146644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661" tIns="72390" rIns="135128" bIns="72390" numCol="1" spcCol="1270" anchor="ctr" anchorCtr="0">
          <a:noAutofit/>
        </a:bodyPr>
        <a:lstStyle/>
        <a:p>
          <a:pPr lvl="0" algn="l" defTabSz="844550">
            <a:lnSpc>
              <a:spcPct val="90000"/>
            </a:lnSpc>
            <a:spcBef>
              <a:spcPct val="0"/>
            </a:spcBef>
            <a:spcAft>
              <a:spcPct val="35000"/>
            </a:spcAft>
          </a:pPr>
          <a:r>
            <a:rPr lang="en-US" sz="1900" kern="1200" dirty="0" smtClean="0"/>
            <a:t>The submission of template transaction for POI will be initiated by the Transactional Unit, which used to be done by the SSC. This means that the initiator will initiate the process, but SSC will be responsible for approving/validating via AWE for Phase 1. </a:t>
          </a:r>
          <a:endParaRPr lang="en-US" sz="1900" kern="1200" dirty="0"/>
        </a:p>
      </dsp:txBody>
      <dsp:txXfrm rot="10800000">
        <a:off x="3837380" y="402"/>
        <a:ext cx="7295146" cy="1466444"/>
      </dsp:txXfrm>
    </dsp:sp>
    <dsp:sp modelId="{34E8475E-59E0-4A00-A087-2D576431857B}">
      <dsp:nvSpPr>
        <dsp:cNvPr id="0" name=""/>
        <dsp:cNvSpPr/>
      </dsp:nvSpPr>
      <dsp:spPr>
        <a:xfrm>
          <a:off x="2738512" y="402"/>
          <a:ext cx="1466444" cy="14664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AACAB-E079-4B3E-AFEF-0C30A4432584}">
      <dsp:nvSpPr>
        <dsp:cNvPr id="0" name=""/>
        <dsp:cNvSpPr/>
      </dsp:nvSpPr>
      <dsp:spPr>
        <a:xfrm rot="10800000">
          <a:off x="3470769" y="1833458"/>
          <a:ext cx="7661757" cy="146644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661" tIns="76200" rIns="142240" bIns="76200" numCol="1" spcCol="1270" anchor="t" anchorCtr="0">
          <a:noAutofit/>
        </a:bodyPr>
        <a:lstStyle/>
        <a:p>
          <a:pPr lvl="0" algn="l" defTabSz="889000">
            <a:lnSpc>
              <a:spcPct val="90000"/>
            </a:lnSpc>
            <a:spcBef>
              <a:spcPct val="0"/>
            </a:spcBef>
            <a:spcAft>
              <a:spcPct val="35000"/>
            </a:spcAft>
          </a:pPr>
          <a:r>
            <a:rPr lang="en-US" sz="2000" kern="1200" dirty="0" smtClean="0"/>
            <a:t>Policy Guidelines </a:t>
          </a:r>
          <a:endParaRPr lang="en-US" sz="2000" kern="1200" dirty="0"/>
        </a:p>
        <a:p>
          <a:pPr marL="171450" lvl="1" indent="-171450" algn="l" defTabSz="844550">
            <a:lnSpc>
              <a:spcPct val="90000"/>
            </a:lnSpc>
            <a:spcBef>
              <a:spcPct val="0"/>
            </a:spcBef>
            <a:spcAft>
              <a:spcPct val="15000"/>
            </a:spcAft>
            <a:buChar char="••"/>
          </a:pPr>
          <a:r>
            <a:rPr lang="en-US" sz="1900" kern="1200" dirty="0" smtClean="0"/>
            <a:t>AP/HR is working on a matrix that outlines when to hire a CWR, POI and when to go through the Net ID affiliate process so proper campus guidelines are followed.</a:t>
          </a:r>
          <a:endParaRPr lang="en-US" sz="1900" kern="1200" dirty="0"/>
        </a:p>
      </dsp:txBody>
      <dsp:txXfrm rot="10800000">
        <a:off x="3837380" y="1833458"/>
        <a:ext cx="7295146" cy="1466444"/>
      </dsp:txXfrm>
    </dsp:sp>
    <dsp:sp modelId="{6A8EF084-3083-443C-B8DD-ED5BFE09C96C}">
      <dsp:nvSpPr>
        <dsp:cNvPr id="0" name=""/>
        <dsp:cNvSpPr/>
      </dsp:nvSpPr>
      <dsp:spPr>
        <a:xfrm>
          <a:off x="2738512" y="1833458"/>
          <a:ext cx="1466444" cy="14664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7/12/2019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ID/Employee ID</a:t>
            </a:r>
            <a:r>
              <a:rPr lang="en-US" baseline="0" dirty="0" smtClean="0"/>
              <a:t> voice ID</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8</a:t>
            </a:fld>
            <a:endParaRPr lang="en-US" dirty="0"/>
          </a:p>
        </p:txBody>
      </p:sp>
    </p:spTree>
    <p:extLst>
      <p:ext uri="{BB962C8B-B14F-4D97-AF65-F5344CB8AC3E}">
        <p14:creationId xmlns:p14="http://schemas.microsoft.com/office/powerpoint/2010/main" val="2418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i="0" u="none" strike="noStrike" kern="1200" cap="none" spc="0" normalizeH="0" baseline="0" noProof="0" dirty="0" smtClean="0">
                <a:ln>
                  <a:noFill/>
                </a:ln>
                <a:solidFill>
                  <a:prstClr val="black"/>
                </a:solidFill>
                <a:effectLst/>
                <a:uLnTx/>
                <a:uFillTx/>
                <a:latin typeface="Arial"/>
              </a:rPr>
              <a:t>No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i="0" u="none" strike="noStrike" kern="1200" cap="none" spc="0" normalizeH="0" baseline="0" noProof="0" dirty="0" smtClean="0">
                <a:ln>
                  <a:noFill/>
                </a:ln>
                <a:solidFill>
                  <a:prstClr val="black"/>
                </a:solidFill>
                <a:effectLst/>
                <a:uLnTx/>
                <a:uFillTx/>
                <a:latin typeface="Arial"/>
              </a:rPr>
              <a:t>A POI is not an employee of the University; and will not receive compensation through UCPath.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pc="-5" dirty="0" smtClean="0">
                <a:cs typeface="Arial"/>
              </a:rPr>
              <a:t>(POI) is someone who is tracked </a:t>
            </a:r>
            <a:r>
              <a:rPr lang="en-US" spc="-10" dirty="0" smtClean="0">
                <a:cs typeface="Arial"/>
              </a:rPr>
              <a:t>by </a:t>
            </a:r>
            <a:r>
              <a:rPr lang="en-US" spc="-5" dirty="0" smtClean="0">
                <a:cs typeface="Arial"/>
              </a:rPr>
              <a:t>Locations for various reasons, such as a potential hire </a:t>
            </a:r>
            <a:r>
              <a:rPr lang="en-US" spc="-10" dirty="0" smtClean="0">
                <a:cs typeface="Arial"/>
              </a:rPr>
              <a:t>or </a:t>
            </a:r>
            <a:r>
              <a:rPr lang="en-US" spc="-5" dirty="0" smtClean="0">
                <a:cs typeface="Arial"/>
              </a:rPr>
              <a:t>potential external</a:t>
            </a:r>
            <a:r>
              <a:rPr lang="en-US" spc="30" dirty="0" smtClean="0">
                <a:cs typeface="Arial"/>
              </a:rPr>
              <a:t> </a:t>
            </a:r>
            <a:r>
              <a:rPr lang="en-US" spc="-5" dirty="0" smtClean="0">
                <a:cs typeface="Arial"/>
              </a:rPr>
              <a:t>resource</a:t>
            </a:r>
            <a:r>
              <a:rPr lang="en-US" spc="-5" dirty="0" smtClean="0">
                <a:solidFill>
                  <a:srgbClr val="7C7E7F"/>
                </a:solidFill>
                <a:cs typeface="Arial"/>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spc="-5" dirty="0" smtClean="0">
                <a:solidFill>
                  <a:prstClr val="black"/>
                </a:solidFill>
                <a:cs typeface="Arial"/>
              </a:rPr>
              <a:t>Before adding a POI instance into UCPath, use the Person Organizational Summary page </a:t>
            </a:r>
            <a:r>
              <a:rPr lang="en-US" sz="1200" dirty="0" smtClean="0">
                <a:solidFill>
                  <a:prstClr val="black"/>
                </a:solidFill>
                <a:cs typeface="Arial"/>
              </a:rPr>
              <a:t>to </a:t>
            </a:r>
            <a:r>
              <a:rPr lang="en-US" sz="1200" spc="-5" dirty="0" smtClean="0">
                <a:solidFill>
                  <a:prstClr val="black"/>
                </a:solidFill>
                <a:cs typeface="Arial"/>
              </a:rPr>
              <a:t>determine if the person already exists in</a:t>
            </a:r>
            <a:r>
              <a:rPr lang="en-US" sz="1200" spc="50" dirty="0" smtClean="0">
                <a:solidFill>
                  <a:prstClr val="black"/>
                </a:solidFill>
                <a:cs typeface="Arial"/>
              </a:rPr>
              <a:t> </a:t>
            </a:r>
            <a:r>
              <a:rPr lang="en-US" sz="1200" spc="-5" dirty="0" smtClean="0">
                <a:solidFill>
                  <a:prstClr val="black"/>
                </a:solidFill>
                <a:cs typeface="Arial"/>
              </a:rPr>
              <a:t>UCPath. Locations are responsible for adding and maintaining POI records </a:t>
            </a:r>
            <a:r>
              <a:rPr lang="en-US" sz="1200" spc="-5" smtClean="0">
                <a:solidFill>
                  <a:prstClr val="black"/>
                </a:solidFill>
                <a:cs typeface="Arial"/>
              </a:rPr>
              <a:t>in</a:t>
            </a:r>
            <a:r>
              <a:rPr lang="en-US" sz="1200" spc="5" smtClean="0">
                <a:solidFill>
                  <a:prstClr val="black"/>
                </a:solidFill>
                <a:cs typeface="Arial"/>
              </a:rPr>
              <a:t> </a:t>
            </a:r>
            <a:r>
              <a:rPr lang="en-US" sz="1200" spc="-5" smtClean="0">
                <a:solidFill>
                  <a:prstClr val="black"/>
                </a:solidFill>
                <a:cs typeface="Arial"/>
              </a:rPr>
              <a:t>UCPath</a:t>
            </a:r>
            <a:endParaRPr kumimoji="0" lang="en-US" sz="1200" i="0" u="none" strike="noStrike" kern="1200" cap="none" spc="0" normalizeH="0" baseline="0" noProof="0" smtClean="0">
              <a:ln>
                <a:noFill/>
              </a:ln>
              <a:solidFill>
                <a:prstClr val="black"/>
              </a:solidFill>
              <a:effectLst/>
              <a:uLnTx/>
              <a:uFillTx/>
              <a:latin typeface="Arial"/>
            </a:endParaRPr>
          </a:p>
        </p:txBody>
      </p:sp>
      <p:sp>
        <p:nvSpPr>
          <p:cNvPr id="4" name="Slide Number Placeholder 3"/>
          <p:cNvSpPr>
            <a:spLocks noGrp="1"/>
          </p:cNvSpPr>
          <p:nvPr>
            <p:ph type="sldNum" sz="quarter" idx="10"/>
          </p:nvPr>
        </p:nvSpPr>
        <p:spPr/>
        <p:txBody>
          <a:bodyPr/>
          <a:lstStyle/>
          <a:p>
            <a:fld id="{86C722E5-33B6-4C49-8CA3-90737815A4AB}" type="slidenum">
              <a:rPr lang="en-US" smtClean="0"/>
              <a:t>13</a:t>
            </a:fld>
            <a:endParaRPr lang="en-US" dirty="0"/>
          </a:p>
        </p:txBody>
      </p:sp>
    </p:spTree>
    <p:extLst>
      <p:ext uri="{BB962C8B-B14F-4D97-AF65-F5344CB8AC3E}">
        <p14:creationId xmlns:p14="http://schemas.microsoft.com/office/powerpoint/2010/main" val="58560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voice over Person Org Summary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18</a:t>
            </a:fld>
            <a:endParaRPr lang="en-US" dirty="0"/>
          </a:p>
        </p:txBody>
      </p:sp>
    </p:spTree>
    <p:extLst>
      <p:ext uri="{BB962C8B-B14F-4D97-AF65-F5344CB8AC3E}">
        <p14:creationId xmlns:p14="http://schemas.microsoft.com/office/powerpoint/2010/main" val="109807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must enter at least one phone number for POI) Select the </a:t>
            </a:r>
            <a:r>
              <a:rPr lang="en-US" sz="1200" b="1" dirty="0" smtClean="0"/>
              <a:t>Preferred</a:t>
            </a:r>
            <a:r>
              <a:rPr lang="en-US" sz="1200" dirty="0" smtClean="0"/>
              <a:t> option. </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33</a:t>
            </a:fld>
            <a:endParaRPr lang="en-US" dirty="0"/>
          </a:p>
        </p:txBody>
      </p:sp>
    </p:spTree>
    <p:extLst>
      <p:ext uri="{BB962C8B-B14F-4D97-AF65-F5344CB8AC3E}">
        <p14:creationId xmlns:p14="http://schemas.microsoft.com/office/powerpoint/2010/main" val="79270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34</a:t>
            </a:fld>
            <a:endParaRPr lang="en-US" dirty="0"/>
          </a:p>
        </p:txBody>
      </p:sp>
    </p:spTree>
    <p:extLst>
      <p:ext uri="{BB962C8B-B14F-4D97-AF65-F5344CB8AC3E}">
        <p14:creationId xmlns:p14="http://schemas.microsoft.com/office/powerpoint/2010/main" val="210755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pc="-5" dirty="0" smtClean="0">
                <a:cs typeface="Arial"/>
              </a:rPr>
              <a:t>Locations are responsible for adding and maintaining POI records in</a:t>
            </a:r>
            <a:r>
              <a:rPr lang="en-US" spc="5" dirty="0" smtClean="0">
                <a:cs typeface="Arial"/>
              </a:rPr>
              <a:t> </a:t>
            </a:r>
            <a:r>
              <a:rPr lang="en-US" spc="-5" dirty="0" smtClean="0">
                <a:cs typeface="Arial"/>
              </a:rPr>
              <a:t>UCPath.</a:t>
            </a:r>
            <a:endParaRPr lang="en-US" spc="0" dirty="0" smtClean="0">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spc="-5" dirty="0" smtClean="0">
                <a:cs typeface="Arial"/>
              </a:rPr>
              <a:t>POI records that create a Person </a:t>
            </a:r>
            <a:r>
              <a:rPr lang="en-US" sz="1200" dirty="0" smtClean="0">
                <a:cs typeface="Arial"/>
              </a:rPr>
              <a:t>ID </a:t>
            </a:r>
            <a:r>
              <a:rPr lang="en-US" sz="1200" spc="-5" dirty="0" smtClean="0">
                <a:cs typeface="Arial"/>
              </a:rPr>
              <a:t>in UCPath are approved using Automated </a:t>
            </a:r>
            <a:r>
              <a:rPr lang="en-US" sz="1200" spc="-10" dirty="0" smtClean="0">
                <a:cs typeface="Arial"/>
              </a:rPr>
              <a:t>Workflow </a:t>
            </a:r>
            <a:r>
              <a:rPr lang="en-US" sz="1200" spc="-5" dirty="0" smtClean="0">
                <a:cs typeface="Arial"/>
              </a:rPr>
              <a:t>Engine </a:t>
            </a:r>
            <a:r>
              <a:rPr lang="en-US" sz="1200" spc="-20" dirty="0" smtClean="0">
                <a:cs typeface="Arial"/>
              </a:rPr>
              <a:t>(AWE).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spc="-5" dirty="0" smtClean="0">
                <a:cs typeface="Arial"/>
              </a:rPr>
              <a:t>POI instances added </a:t>
            </a:r>
            <a:r>
              <a:rPr lang="en-US" sz="1200" dirty="0" smtClean="0">
                <a:cs typeface="Arial"/>
              </a:rPr>
              <a:t>to </a:t>
            </a:r>
            <a:r>
              <a:rPr lang="en-US" sz="1200" spc="-5" dirty="0" smtClean="0">
                <a:cs typeface="Arial"/>
              </a:rPr>
              <a:t>existing Person IDs do not use</a:t>
            </a:r>
            <a:r>
              <a:rPr lang="en-US" sz="1200" spc="-85" dirty="0" smtClean="0">
                <a:cs typeface="Arial"/>
              </a:rPr>
              <a:t> </a:t>
            </a:r>
            <a:r>
              <a:rPr lang="en-US" sz="1200" spc="-25" dirty="0" smtClean="0">
                <a:cs typeface="Arial"/>
              </a:rPr>
              <a:t>AWE.</a:t>
            </a:r>
            <a:r>
              <a:rPr lang="en-US" sz="1200" spc="-25" baseline="0" dirty="0" smtClean="0">
                <a:cs typeface="Arial"/>
              </a:rPr>
              <a:t> </a:t>
            </a:r>
            <a:r>
              <a:rPr lang="en-US" sz="1200" spc="-5" dirty="0" smtClean="0">
                <a:cs typeface="Arial"/>
              </a:rPr>
              <a:t>UCPath Center does not add nor maintain POI records in UCPath. </a:t>
            </a:r>
            <a:r>
              <a:rPr lang="en-US" sz="1200" spc="-20" dirty="0" smtClean="0">
                <a:cs typeface="Arial"/>
              </a:rPr>
              <a:t>However, </a:t>
            </a:r>
            <a:r>
              <a:rPr lang="en-US" sz="1200" spc="-5" dirty="0" smtClean="0">
                <a:cs typeface="Arial"/>
              </a:rPr>
              <a:t>only UCPC can update a </a:t>
            </a:r>
            <a:r>
              <a:rPr lang="en-US" sz="1200" spc="-15" dirty="0" smtClean="0">
                <a:cs typeface="Arial"/>
              </a:rPr>
              <a:t>POI’s </a:t>
            </a:r>
            <a:r>
              <a:rPr lang="en-US" sz="1200" spc="-5" dirty="0" smtClean="0">
                <a:cs typeface="Arial"/>
              </a:rPr>
              <a:t>address and phone </a:t>
            </a:r>
            <a:r>
              <a:rPr lang="en-US" sz="1200" spc="-25" dirty="0" smtClean="0">
                <a:cs typeface="Arial"/>
              </a:rPr>
              <a:t>number. </a:t>
            </a:r>
            <a:r>
              <a:rPr lang="en-US" sz="1200" spc="-5" dirty="0" smtClean="0">
                <a:cs typeface="Arial"/>
              </a:rPr>
              <a:t>Locations must create a case </a:t>
            </a:r>
            <a:r>
              <a:rPr lang="en-US" sz="1200" dirty="0" smtClean="0">
                <a:cs typeface="Arial"/>
              </a:rPr>
              <a:t>to </a:t>
            </a:r>
            <a:r>
              <a:rPr lang="en-US" sz="1200" spc="-5" dirty="0" smtClean="0">
                <a:cs typeface="Arial"/>
              </a:rPr>
              <a:t>have UCPC update this</a:t>
            </a:r>
            <a:r>
              <a:rPr lang="en-US" sz="1200" spc="35" dirty="0" smtClean="0">
                <a:cs typeface="Arial"/>
              </a:rPr>
              <a:t> </a:t>
            </a:r>
            <a:r>
              <a:rPr lang="en-US" sz="1200" spc="-5" dirty="0" smtClean="0">
                <a:cs typeface="Arial"/>
              </a:rPr>
              <a:t>information.</a:t>
            </a:r>
            <a:endParaRPr lang="en-US" sz="12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smtClean="0">
              <a:ln>
                <a:noFill/>
              </a:ln>
              <a:solidFill>
                <a:prstClr val="black"/>
              </a:solidFill>
              <a:effectLst/>
              <a:uLnTx/>
              <a:uFillTx/>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94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7/12/2019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7/12/2019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7/12/2019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7/12/2019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7/12/2019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7/12/2019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7/12/2019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7/12/2019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7/12/2019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7/12/2019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7.xml"/><Relationship Id="rId5" Type="http://schemas.openxmlformats.org/officeDocument/2006/relationships/slide" Target="slide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hbldtrn0.ucpath-build.devops.universityofcalifornia.edu/psp/HBLDTRN0/?cmd=login&amp;languageCd=ENG&amp;"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7.xml"/><Relationship Id="rId7" Type="http://schemas.openxmlformats.org/officeDocument/2006/relationships/slide" Target="slide54.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24.xml"/><Relationship Id="rId5" Type="http://schemas.openxmlformats.org/officeDocument/2006/relationships/slide" Target="slide16.xml"/><Relationship Id="rId10" Type="http://schemas.openxmlformats.org/officeDocument/2006/relationships/slide" Target="slide59.xml"/><Relationship Id="rId4" Type="http://schemas.openxmlformats.org/officeDocument/2006/relationships/slide" Target="slide14.xml"/><Relationship Id="rId9" Type="http://schemas.openxmlformats.org/officeDocument/2006/relationships/slide" Target="slide58.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ucrshare.ucr.edu/sites/FOM_UCPath/Pages/PD.aspx?RootFolder=%2Fsites%2FFOM_UCPath%2FPostDeploy%2FTransaction%20Pilot%2F4%20-%20POI%20Initiation%2FPOI%20Initiation%20Process%20Maps&amp;FolderCTID=0x0120001A1F5F6DF353CC46BE7B38AEE07BC3CD&amp;View=%7BF3E1E8B1-51EB-4100-A3C7-C5312B151588%7D"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ucrshare.ucr.edu/sites/FOM_UCPath/PostDeploy/Forms/AllItems.aspx?RootFolder=%2Fsites%2FFOM_UCPath%2FPostDeploy%2FTransaction%20Pilot%2F4%20-%20POI%20Initiation%2FPOI%20Inforgraphic&amp;FolderCTID=0x0120001A1F5F6DF353CC46BE7B38AEE07BC3CD&amp;View=%7B6C26256D-1844-4794-9B0E-DDEC6F246B44%7D&amp;InitialTabId=Ribbon%2EDocument&amp;VisibilityContext=WSSTabPersistence"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47.xml"/><Relationship Id="rId5" Type="http://schemas.openxmlformats.org/officeDocument/2006/relationships/slide" Target="slide40.xml"/><Relationship Id="rId4" Type="http://schemas.openxmlformats.org/officeDocument/2006/relationships/slide" Target="slide35.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83675" y="2390987"/>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Person of interest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PERSON OF INTEREST – PERSON ID</a:t>
            </a:r>
            <a:endParaRPr lang="en-US" dirty="0">
              <a:solidFill>
                <a:schemeClr val="accent5"/>
              </a:solidFill>
            </a:endParaRPr>
          </a:p>
        </p:txBody>
      </p:sp>
      <p:graphicFrame>
        <p:nvGraphicFramePr>
          <p:cNvPr id="4" name="Diagram 3"/>
          <p:cNvGraphicFramePr/>
          <p:nvPr>
            <p:extLst>
              <p:ext uri="{D42A27DB-BD31-4B8C-83A1-F6EECF244321}">
                <p14:modId xmlns:p14="http://schemas.microsoft.com/office/powerpoint/2010/main" val="2696489150"/>
              </p:ext>
            </p:extLst>
          </p:nvPr>
        </p:nvGraphicFramePr>
        <p:xfrm>
          <a:off x="685800" y="1069188"/>
          <a:ext cx="9957620" cy="2977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796662819"/>
              </p:ext>
            </p:extLst>
          </p:nvPr>
        </p:nvGraphicFramePr>
        <p:xfrm>
          <a:off x="685800" y="4136723"/>
          <a:ext cx="9957620" cy="17307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6635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252696" cy="685800"/>
          </a:xfrm>
        </p:spPr>
        <p:txBody>
          <a:bodyPr/>
          <a:lstStyle/>
          <a:p>
            <a:r>
              <a:rPr lang="en-US" dirty="0" smtClean="0">
                <a:solidFill>
                  <a:schemeClr val="accent5"/>
                </a:solidFill>
              </a:rPr>
              <a:t>PERSON OF INTEREST – SYSTEM PROCESS</a:t>
            </a:r>
            <a:endParaRPr lang="en-US" dirty="0">
              <a:solidFill>
                <a:schemeClr val="accent5"/>
              </a:solidFill>
            </a:endParaRPr>
          </a:p>
        </p:txBody>
      </p:sp>
      <p:sp>
        <p:nvSpPr>
          <p:cNvPr id="5" name="object 4"/>
          <p:cNvSpPr/>
          <p:nvPr/>
        </p:nvSpPr>
        <p:spPr>
          <a:xfrm>
            <a:off x="2502802" y="1466850"/>
            <a:ext cx="6849745"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6" name="object 5"/>
          <p:cNvSpPr/>
          <p:nvPr/>
        </p:nvSpPr>
        <p:spPr>
          <a:xfrm>
            <a:off x="2530443" y="3166540"/>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7" name="object 6"/>
          <p:cNvSpPr/>
          <p:nvPr/>
        </p:nvSpPr>
        <p:spPr>
          <a:xfrm>
            <a:off x="2530443" y="3166540"/>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8" name="object 7"/>
          <p:cNvSpPr/>
          <p:nvPr/>
        </p:nvSpPr>
        <p:spPr>
          <a:xfrm>
            <a:off x="6025783" y="3173893"/>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9" name="object 8"/>
          <p:cNvSpPr/>
          <p:nvPr/>
        </p:nvSpPr>
        <p:spPr>
          <a:xfrm>
            <a:off x="6025783" y="3173893"/>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10" name="object 9"/>
          <p:cNvSpPr txBox="1"/>
          <p:nvPr/>
        </p:nvSpPr>
        <p:spPr>
          <a:xfrm>
            <a:off x="6314633" y="3393249"/>
            <a:ext cx="2720975" cy="623247"/>
          </a:xfrm>
          <a:prstGeom prst="rect">
            <a:avLst/>
          </a:prstGeom>
        </p:spPr>
        <p:txBody>
          <a:bodyPr vert="horz" wrap="square" lIns="0" tIns="58419" rIns="0" bIns="0" rtlCol="0">
            <a:spAutoFit/>
          </a:bodyPr>
          <a:lstStyle/>
          <a:p>
            <a:pPr marL="70485" marR="5080" indent="-58419">
              <a:lnSpc>
                <a:spcPts val="2170"/>
              </a:lnSpc>
              <a:spcBef>
                <a:spcPts val="459"/>
              </a:spcBef>
            </a:pPr>
            <a:r>
              <a:rPr sz="2100" spc="-25" dirty="0" smtClean="0">
                <a:solidFill>
                  <a:srgbClr val="FFFFFF"/>
                </a:solidFill>
                <a:latin typeface="Arial"/>
                <a:cs typeface="Arial"/>
              </a:rPr>
              <a:t>Review</a:t>
            </a:r>
            <a:r>
              <a:rPr lang="en-US" sz="2100" spc="-25" dirty="0" smtClean="0">
                <a:solidFill>
                  <a:srgbClr val="FFFFFF"/>
                </a:solidFill>
                <a:latin typeface="Arial"/>
                <a:cs typeface="Arial"/>
              </a:rPr>
              <a:t> and </a:t>
            </a:r>
            <a:r>
              <a:rPr sz="2100" spc="-10" dirty="0" smtClean="0">
                <a:solidFill>
                  <a:srgbClr val="FFFFFF"/>
                </a:solidFill>
                <a:latin typeface="Arial"/>
                <a:cs typeface="Arial"/>
              </a:rPr>
              <a:t>approve</a:t>
            </a:r>
            <a:r>
              <a:rPr lang="en-US" sz="2100" spc="-10" dirty="0">
                <a:solidFill>
                  <a:srgbClr val="FFFFFF"/>
                </a:solidFill>
                <a:latin typeface="Arial"/>
                <a:cs typeface="Arial"/>
              </a:rPr>
              <a:t> </a:t>
            </a:r>
            <a:r>
              <a:rPr lang="en-US" sz="2100" spc="-10" dirty="0" smtClean="0">
                <a:solidFill>
                  <a:srgbClr val="FFFFFF"/>
                </a:solidFill>
                <a:latin typeface="Arial"/>
                <a:cs typeface="Arial"/>
              </a:rPr>
              <a:t>or</a:t>
            </a:r>
            <a:r>
              <a:rPr sz="2100" spc="-10" dirty="0" smtClean="0">
                <a:solidFill>
                  <a:srgbClr val="FFFFFF"/>
                </a:solidFill>
                <a:latin typeface="Arial"/>
                <a:cs typeface="Arial"/>
              </a:rPr>
              <a:t> </a:t>
            </a:r>
            <a:r>
              <a:rPr sz="2100" spc="-10" dirty="0">
                <a:solidFill>
                  <a:srgbClr val="FFFFFF"/>
                </a:solidFill>
                <a:latin typeface="Arial"/>
                <a:cs typeface="Arial"/>
              </a:rPr>
              <a:t>deny </a:t>
            </a:r>
            <a:r>
              <a:rPr sz="2100" spc="-5" dirty="0" smtClean="0">
                <a:solidFill>
                  <a:srgbClr val="FFFFFF"/>
                </a:solidFill>
                <a:latin typeface="Arial"/>
                <a:cs typeface="Arial"/>
              </a:rPr>
              <a:t>POI</a:t>
            </a:r>
            <a:r>
              <a:rPr lang="en-US" sz="2100" spc="-5" dirty="0" smtClean="0">
                <a:solidFill>
                  <a:srgbClr val="FFFFFF"/>
                </a:solidFill>
                <a:latin typeface="Arial"/>
                <a:cs typeface="Arial"/>
              </a:rPr>
              <a:t> request</a:t>
            </a:r>
            <a:endParaRPr sz="2100" dirty="0">
              <a:latin typeface="Arial"/>
              <a:cs typeface="Arial"/>
            </a:endParaRPr>
          </a:p>
        </p:txBody>
      </p:sp>
      <p:sp>
        <p:nvSpPr>
          <p:cNvPr id="11" name="object 10"/>
          <p:cNvSpPr/>
          <p:nvPr/>
        </p:nvSpPr>
        <p:spPr>
          <a:xfrm>
            <a:off x="3236976" y="2988180"/>
            <a:ext cx="1869394"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12" name="object 11"/>
          <p:cNvSpPr txBox="1"/>
          <p:nvPr/>
        </p:nvSpPr>
        <p:spPr>
          <a:xfrm>
            <a:off x="2735949" y="2972237"/>
            <a:ext cx="2884805" cy="1477969"/>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sz="2100" spc="-5" dirty="0">
                <a:solidFill>
                  <a:srgbClr val="FFFFFF"/>
                </a:solidFill>
                <a:latin typeface="Arial"/>
                <a:cs typeface="Arial"/>
              </a:rPr>
              <a:t>Determine </a:t>
            </a:r>
            <a:r>
              <a:rPr sz="2100" dirty="0">
                <a:solidFill>
                  <a:srgbClr val="FFFFFF"/>
                </a:solidFill>
                <a:latin typeface="Arial"/>
                <a:cs typeface="Arial"/>
              </a:rPr>
              <a:t>if </a:t>
            </a:r>
            <a:r>
              <a:rPr sz="2100" spc="-5" dirty="0">
                <a:solidFill>
                  <a:srgbClr val="FFFFFF"/>
                </a:solidFill>
                <a:latin typeface="Arial"/>
                <a:cs typeface="Arial"/>
              </a:rPr>
              <a:t>person in  UCPath, then  enter/update POI or</a:t>
            </a:r>
            <a:r>
              <a:rPr sz="2100" spc="-30" dirty="0">
                <a:solidFill>
                  <a:srgbClr val="FFFFFF"/>
                </a:solidFill>
                <a:latin typeface="Arial"/>
                <a:cs typeface="Arial"/>
              </a:rPr>
              <a:t> </a:t>
            </a:r>
            <a:r>
              <a:rPr sz="2100" spc="-10" dirty="0">
                <a:solidFill>
                  <a:srgbClr val="FFFFFF"/>
                </a:solidFill>
                <a:latin typeface="Arial"/>
                <a:cs typeface="Arial"/>
              </a:rPr>
              <a:t>add  </a:t>
            </a:r>
            <a:r>
              <a:rPr sz="2100" spc="-5" dirty="0">
                <a:solidFill>
                  <a:srgbClr val="FFFFFF"/>
                </a:solidFill>
                <a:latin typeface="Arial"/>
                <a:cs typeface="Arial"/>
              </a:rPr>
              <a:t>new POI</a:t>
            </a:r>
            <a:r>
              <a:rPr sz="2100" spc="-15" dirty="0">
                <a:solidFill>
                  <a:srgbClr val="FFFFFF"/>
                </a:solidFill>
                <a:latin typeface="Arial"/>
                <a:cs typeface="Arial"/>
              </a:rPr>
              <a:t> </a:t>
            </a:r>
            <a:r>
              <a:rPr sz="2100" spc="-5" dirty="0">
                <a:solidFill>
                  <a:srgbClr val="FFFFFF"/>
                </a:solidFill>
                <a:latin typeface="Arial"/>
                <a:cs typeface="Arial"/>
              </a:rPr>
              <a:t>relationship</a:t>
            </a:r>
            <a:endParaRPr sz="2100" dirty="0">
              <a:latin typeface="Arial"/>
              <a:cs typeface="Arial"/>
            </a:endParaRPr>
          </a:p>
        </p:txBody>
      </p:sp>
      <p:sp>
        <p:nvSpPr>
          <p:cNvPr id="13" name="object 12"/>
          <p:cNvSpPr/>
          <p:nvPr/>
        </p:nvSpPr>
        <p:spPr>
          <a:xfrm>
            <a:off x="3761425" y="2332146"/>
            <a:ext cx="914399" cy="914399"/>
          </a:xfrm>
          <a:prstGeom prst="rect">
            <a:avLst/>
          </a:prstGeom>
          <a:blipFill>
            <a:blip r:embed="rId3" cstate="print"/>
            <a:stretch>
              <a:fillRect/>
            </a:stretch>
          </a:blipFill>
        </p:spPr>
        <p:txBody>
          <a:bodyPr wrap="square" lIns="0" tIns="0" rIns="0" bIns="0" rtlCol="0"/>
          <a:lstStyle/>
          <a:p>
            <a:endParaRPr dirty="0"/>
          </a:p>
        </p:txBody>
      </p:sp>
      <p:sp>
        <p:nvSpPr>
          <p:cNvPr id="14" name="object 13"/>
          <p:cNvSpPr/>
          <p:nvPr/>
        </p:nvSpPr>
        <p:spPr>
          <a:xfrm>
            <a:off x="7112053" y="2983783"/>
            <a:ext cx="1463040"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15" name="object 14"/>
          <p:cNvSpPr txBox="1"/>
          <p:nvPr/>
        </p:nvSpPr>
        <p:spPr>
          <a:xfrm>
            <a:off x="7112402" y="3004256"/>
            <a:ext cx="1403174"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SSC AWE</a:t>
            </a:r>
            <a:r>
              <a:rPr sz="1200" spc="-55" dirty="0" smtClean="0">
                <a:solidFill>
                  <a:srgbClr val="00778B"/>
                </a:solidFill>
                <a:latin typeface="Arial"/>
                <a:cs typeface="Arial"/>
              </a:rPr>
              <a:t> </a:t>
            </a:r>
            <a:r>
              <a:rPr sz="1200" spc="-5" dirty="0">
                <a:solidFill>
                  <a:srgbClr val="00778B"/>
                </a:solidFill>
                <a:latin typeface="Arial"/>
                <a:cs typeface="Arial"/>
              </a:rPr>
              <a:t>Approver</a:t>
            </a:r>
            <a:endParaRPr sz="1200" dirty="0">
              <a:latin typeface="Arial"/>
              <a:cs typeface="Arial"/>
            </a:endParaRPr>
          </a:p>
        </p:txBody>
      </p:sp>
      <p:sp>
        <p:nvSpPr>
          <p:cNvPr id="16" name="object 15"/>
          <p:cNvSpPr/>
          <p:nvPr/>
        </p:nvSpPr>
        <p:spPr>
          <a:xfrm>
            <a:off x="7518735" y="2327829"/>
            <a:ext cx="914399" cy="914399"/>
          </a:xfrm>
          <a:prstGeom prst="rect">
            <a:avLst/>
          </a:prstGeom>
          <a:blipFill>
            <a:blip r:embed="rId3" cstate="print"/>
            <a:stretch>
              <a:fillRect/>
            </a:stretch>
          </a:blipFill>
        </p:spPr>
        <p:txBody>
          <a:bodyPr wrap="square" lIns="0" tIns="0" rIns="0" bIns="0" rtlCol="0"/>
          <a:lstStyle/>
          <a:p>
            <a:endParaRPr dirty="0"/>
          </a:p>
        </p:txBody>
      </p:sp>
      <p:sp>
        <p:nvSpPr>
          <p:cNvPr id="17" name="object 16"/>
          <p:cNvSpPr/>
          <p:nvPr/>
        </p:nvSpPr>
        <p:spPr>
          <a:xfrm>
            <a:off x="5636163" y="4361497"/>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18" name="object 17"/>
          <p:cNvSpPr txBox="1"/>
          <p:nvPr/>
        </p:nvSpPr>
        <p:spPr>
          <a:xfrm>
            <a:off x="5714903" y="4355917"/>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Tree>
    <p:extLst>
      <p:ext uri="{BB962C8B-B14F-4D97-AF65-F5344CB8AC3E}">
        <p14:creationId xmlns:p14="http://schemas.microsoft.com/office/powerpoint/2010/main" val="96184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6382882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49299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a:rPr>
              <a:t>Are POIs</a:t>
            </a:r>
            <a:r>
              <a:rPr kumimoji="0" lang="en-US" b="0" i="0" u="none" strike="noStrike" kern="1200" cap="none" spc="0" normalizeH="0" noProof="0" dirty="0" smtClean="0">
                <a:ln>
                  <a:noFill/>
                </a:ln>
                <a:solidFill>
                  <a:prstClr val="black"/>
                </a:solidFill>
                <a:effectLst/>
                <a:uLnTx/>
                <a:uFillTx/>
                <a:latin typeface="Arial"/>
              </a:rPr>
              <a:t> paid</a:t>
            </a:r>
            <a:r>
              <a:rPr kumimoji="0" lang="en-US" b="0" i="0" u="none" strike="noStrike" kern="1200" cap="none" spc="0" normalizeH="0" baseline="0" noProof="0" dirty="0" smtClean="0">
                <a:ln>
                  <a:noFill/>
                </a:ln>
                <a:solidFill>
                  <a:prstClr val="black"/>
                </a:solidFill>
                <a:effectLst/>
                <a:uLnTx/>
                <a:uFillTx/>
                <a:latin typeface="Arial"/>
              </a:rPr>
              <a:t> in UCPath?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Are POIs employees of the University? </a:t>
            </a:r>
            <a:endParaRPr lang="en-US"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b="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a:rPr>
              <a:t>What is the reasoning for adding a </a:t>
            </a:r>
            <a:r>
              <a:rPr lang="en-US" dirty="0" smtClean="0">
                <a:solidFill>
                  <a:prstClr val="black"/>
                </a:solidFill>
                <a:latin typeface="Arial"/>
              </a:rPr>
              <a:t>POI </a:t>
            </a:r>
            <a:r>
              <a:rPr kumimoji="0" lang="en-US" b="0" i="0" u="none" strike="noStrike" kern="1200" cap="none" spc="0" normalizeH="0" baseline="0" noProof="0" dirty="0" smtClean="0">
                <a:ln>
                  <a:noFill/>
                </a:ln>
                <a:solidFill>
                  <a:prstClr val="black"/>
                </a:solidFill>
                <a:effectLst/>
                <a:uLnTx/>
                <a:uFillTx/>
                <a:latin typeface="Arial"/>
              </a:rPr>
              <a:t>to UCPath?</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dirty="0">
              <a:solidFill>
                <a:prstClr val="black"/>
              </a:solidFill>
              <a:latin typeface="Arial"/>
            </a:endParaRPr>
          </a:p>
          <a:p>
            <a:pPr marL="342900" indent="-342900">
              <a:spcAft>
                <a:spcPts val="600"/>
              </a:spcAft>
              <a:buFont typeface="+mj-lt"/>
              <a:buAutoNum type="arabicPeriod"/>
              <a:defRPr/>
            </a:pPr>
            <a:r>
              <a:rPr kumimoji="0" lang="en-US" b="0" i="0" u="none" strike="noStrike" kern="1200" cap="none" spc="0" normalizeH="0" baseline="0" noProof="0" dirty="0" smtClean="0">
                <a:ln>
                  <a:noFill/>
                </a:ln>
                <a:solidFill>
                  <a:prstClr val="black"/>
                </a:solidFill>
                <a:effectLst/>
                <a:uLnTx/>
                <a:uFillTx/>
                <a:latin typeface="Arial"/>
              </a:rPr>
              <a:t> </a:t>
            </a:r>
            <a:r>
              <a:rPr lang="en-US" dirty="0">
                <a:solidFill>
                  <a:prstClr val="black"/>
                </a:solidFill>
              </a:rPr>
              <a:t>What should you do before adding a POI in UCPath? </a:t>
            </a: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3030440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POI Type ID  </a:t>
            </a:r>
            <a:endParaRPr lang="en-US" sz="7200" b="1" dirty="0">
              <a:solidFill>
                <a:srgbClr val="F1AB00"/>
              </a:solidFill>
            </a:endParaRPr>
          </a:p>
        </p:txBody>
      </p:sp>
    </p:spTree>
    <p:extLst>
      <p:ext uri="{BB962C8B-B14F-4D97-AF65-F5344CB8AC3E}">
        <p14:creationId xmlns:p14="http://schemas.microsoft.com/office/powerpoint/2010/main" val="445147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POI TYPE ID  </a:t>
            </a:r>
            <a:endParaRPr lang="en-US"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09001974"/>
              </p:ext>
            </p:extLst>
          </p:nvPr>
        </p:nvGraphicFramePr>
        <p:xfrm>
          <a:off x="510674" y="1333583"/>
          <a:ext cx="11051383" cy="3923602"/>
        </p:xfrm>
        <a:graphic>
          <a:graphicData uri="http://schemas.openxmlformats.org/drawingml/2006/table">
            <a:tbl>
              <a:tblPr firstRow="1" bandRow="1">
                <a:tableStyleId>{5C22544A-7EE6-4342-B048-85BDC9FD1C3A}</a:tableStyleId>
              </a:tblPr>
              <a:tblGrid>
                <a:gridCol w="796268">
                  <a:extLst>
                    <a:ext uri="{9D8B030D-6E8A-4147-A177-3AD203B41FA5}">
                      <a16:colId xmlns:a16="http://schemas.microsoft.com/office/drawing/2014/main" val="1153564162"/>
                    </a:ext>
                  </a:extLst>
                </a:gridCol>
                <a:gridCol w="1405208">
                  <a:extLst>
                    <a:ext uri="{9D8B030D-6E8A-4147-A177-3AD203B41FA5}">
                      <a16:colId xmlns:a16="http://schemas.microsoft.com/office/drawing/2014/main" val="2426897934"/>
                    </a:ext>
                  </a:extLst>
                </a:gridCol>
                <a:gridCol w="8849907">
                  <a:extLst>
                    <a:ext uri="{9D8B030D-6E8A-4147-A177-3AD203B41FA5}">
                      <a16:colId xmlns:a16="http://schemas.microsoft.com/office/drawing/2014/main" val="2357555716"/>
                    </a:ext>
                  </a:extLst>
                </a:gridCol>
              </a:tblGrid>
              <a:tr h="370840">
                <a:tc>
                  <a:txBody>
                    <a:bodyPr/>
                    <a:lstStyle/>
                    <a:p>
                      <a:pPr algn="ctr"/>
                      <a:r>
                        <a:rPr lang="en-US" sz="1600" dirty="0" smtClean="0">
                          <a:latin typeface="+mn-lt"/>
                        </a:rPr>
                        <a:t>ID</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baseline="0" dirty="0" smtClean="0">
                          <a:latin typeface="+mn-lt"/>
                        </a:rPr>
                        <a:t>POI Types</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Description</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00600</a:t>
                      </a:r>
                      <a:endParaRPr kumimoji="0" lang="en-US"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600" kern="1200" dirty="0" smtClean="0">
                          <a:solidFill>
                            <a:schemeClr val="dk1"/>
                          </a:solidFill>
                          <a:effectLst/>
                          <a:latin typeface="+mn-lt"/>
                          <a:ea typeface="+mn-ea"/>
                          <a:cs typeface="+mn-cs"/>
                        </a:rPr>
                        <a:t>UC</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Assoc. of President/ Chancellor</a:t>
                      </a:r>
                      <a:endParaRPr lang="en-US" sz="1600" b="0" dirty="0">
                        <a:latin typeface="+mn-lt"/>
                      </a:endParaRPr>
                    </a:p>
                  </a:txBody>
                  <a:tcPr/>
                </a:tc>
                <a:tc>
                  <a:txBody>
                    <a:bodyPr/>
                    <a:lstStyle/>
                    <a:p>
                      <a:pPr marL="0" marR="0">
                        <a:lnSpc>
                          <a:spcPct val="107000"/>
                        </a:lnSpc>
                        <a:spcBef>
                          <a:spcPts val="0"/>
                        </a:spcBef>
                        <a:spcAft>
                          <a:spcPts val="800"/>
                        </a:spcAft>
                      </a:pPr>
                      <a:r>
                        <a:rPr lang="en-US" sz="1600" kern="1200" dirty="0" smtClean="0">
                          <a:solidFill>
                            <a:srgbClr val="000000"/>
                          </a:solidFill>
                          <a:effectLst/>
                          <a:latin typeface="+mn-lt"/>
                          <a:ea typeface="Times New Roman" panose="02020603050405020304" pitchFamily="18" charset="0"/>
                          <a:cs typeface="Calibri" panose="020F0502020204030204" pitchFamily="34" charset="0"/>
                        </a:rPr>
                        <a:t>Family members of a Chancellor or the President.</a:t>
                      </a:r>
                      <a:endParaRPr lang="en-US" sz="1600" b="0" dirty="0">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163187"/>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00601</a:t>
                      </a:r>
                      <a:endParaRPr kumimoji="0" lang="en-US"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600" kern="1200" dirty="0" smtClean="0">
                          <a:solidFill>
                            <a:schemeClr val="dk1"/>
                          </a:solidFill>
                          <a:effectLst/>
                          <a:latin typeface="+mn-lt"/>
                          <a:ea typeface="+mn-ea"/>
                          <a:cs typeface="+mn-cs"/>
                        </a:rPr>
                        <a:t>UC Potential Hire - Academic</a:t>
                      </a:r>
                      <a:endParaRPr lang="en-US" sz="1600" b="0" dirty="0">
                        <a:latin typeface="+mn-lt"/>
                      </a:endParaRPr>
                    </a:p>
                  </a:txBody>
                  <a:tcPr/>
                </a:tc>
                <a:tc>
                  <a:txBody>
                    <a:bodyPr/>
                    <a:lstStyle/>
                    <a:p>
                      <a:pPr marL="0" marR="0">
                        <a:lnSpc>
                          <a:spcPct val="107000"/>
                        </a:lnSpc>
                        <a:spcBef>
                          <a:spcPts val="0"/>
                        </a:spcBef>
                        <a:spcAft>
                          <a:spcPts val="0"/>
                        </a:spcAft>
                      </a:pPr>
                      <a:r>
                        <a:rPr lang="en-US" sz="1600" kern="1200" dirty="0" smtClean="0">
                          <a:solidFill>
                            <a:srgbClr val="000000"/>
                          </a:solidFill>
                          <a:effectLst/>
                          <a:latin typeface="+mn-lt"/>
                          <a:ea typeface="Times New Roman" panose="02020603050405020304" pitchFamily="18" charset="0"/>
                          <a:cs typeface="Calibri" panose="020F0502020204030204" pitchFamily="34" charset="0"/>
                        </a:rPr>
                        <a:t>Tracking of Potential Academic Hires and is used  at the discretion of the location such as:</a:t>
                      </a:r>
                      <a:endParaRPr lang="en-US" sz="1600" dirty="0" smtClean="0">
                        <a:effectLst/>
                        <a:latin typeface="+mn-lt"/>
                        <a:ea typeface="Calibri" panose="020F0502020204030204" pitchFamily="34" charset="0"/>
                        <a:cs typeface="Times New Roman" panose="02020603050405020304" pitchFamily="18" charset="0"/>
                      </a:endParaRPr>
                    </a:p>
                    <a:p>
                      <a:r>
                        <a:rPr lang="en-US" sz="1600" kern="1200" dirty="0" smtClean="0">
                          <a:solidFill>
                            <a:srgbClr val="000000"/>
                          </a:solidFill>
                          <a:effectLst/>
                          <a:latin typeface="+mn-lt"/>
                          <a:ea typeface="Times New Roman" panose="02020603050405020304" pitchFamily="18" charset="0"/>
                          <a:cs typeface="Calibri" panose="020F0502020204030204" pitchFamily="34" charset="0"/>
                        </a:rPr>
                        <a:t>Used to add potential hires into the system ahead of offer being made. This is typically used for access provisioning for Academic and Executive recruiting. Allows locations to track candidates that are undergoing evaluation as to whether or not that location would hire them.</a:t>
                      </a:r>
                      <a:endParaRPr lang="en-US" sz="1600" b="0" dirty="0">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29789"/>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00602</a:t>
                      </a:r>
                      <a:endParaRPr kumimoji="0" lang="en-US"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600" kern="1200" dirty="0" smtClean="0">
                          <a:solidFill>
                            <a:schemeClr val="dk1"/>
                          </a:solidFill>
                          <a:effectLst/>
                          <a:latin typeface="+mn-lt"/>
                          <a:ea typeface="+mn-ea"/>
                          <a:cs typeface="+mn-cs"/>
                        </a:rPr>
                        <a:t>UC</a:t>
                      </a:r>
                      <a:r>
                        <a:rPr lang="en-US" sz="1600" kern="1200" baseline="0" dirty="0" smtClean="0">
                          <a:solidFill>
                            <a:schemeClr val="dk1"/>
                          </a:solidFill>
                          <a:effectLst/>
                          <a:latin typeface="+mn-lt"/>
                          <a:ea typeface="+mn-ea"/>
                          <a:cs typeface="+mn-cs"/>
                        </a:rPr>
                        <a:t> External Compliance Auditor</a:t>
                      </a:r>
                      <a:endParaRPr lang="en-US" sz="16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An employee of a federal, state or other regulatory body conducting an audit or other compliance review of UC, and with those agencies or persons in which there is a contract in place. </a:t>
                      </a:r>
                      <a:endParaRPr lang="en-US" sz="1600" b="0" dirty="0" smtClean="0">
                        <a:latin typeface="+mn-lt"/>
                      </a:endParaRPr>
                    </a:p>
                    <a:p>
                      <a:endParaRPr lang="en-US" sz="1600" b="0" dirty="0">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95171"/>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00603</a:t>
                      </a:r>
                      <a:endParaRPr kumimoji="0" lang="en-US"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0" dirty="0" smtClean="0">
                          <a:latin typeface="+mn-lt"/>
                        </a:rPr>
                        <a:t>UC</a:t>
                      </a:r>
                      <a:r>
                        <a:rPr lang="en-US" sz="1600" b="0" baseline="0" dirty="0" smtClean="0">
                          <a:latin typeface="+mn-lt"/>
                        </a:rPr>
                        <a:t> Potential Hire - Staff</a:t>
                      </a:r>
                      <a:endParaRPr lang="en-US" sz="1600" b="0"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Tracking of Potential Staff Hires and is used at the discretion of the location.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6730"/>
                  </a:ext>
                </a:extLst>
              </a:tr>
            </a:tbl>
          </a:graphicData>
        </a:graphic>
      </p:graphicFrame>
    </p:spTree>
    <p:extLst>
      <p:ext uri="{BB962C8B-B14F-4D97-AF65-F5344CB8AC3E}">
        <p14:creationId xmlns:p14="http://schemas.microsoft.com/office/powerpoint/2010/main" val="220551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Roles  </a:t>
            </a:r>
            <a:endParaRPr lang="en-US" sz="7200" b="1" dirty="0">
              <a:solidFill>
                <a:srgbClr val="F1AB00"/>
              </a:solidFill>
            </a:endParaRPr>
          </a:p>
        </p:txBody>
      </p:sp>
    </p:spTree>
    <p:extLst>
      <p:ext uri="{BB962C8B-B14F-4D97-AF65-F5344CB8AC3E}">
        <p14:creationId xmlns:p14="http://schemas.microsoft.com/office/powerpoint/2010/main" val="417146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5"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6364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Tree>
    <p:extLst>
      <p:ext uri="{BB962C8B-B14F-4D97-AF65-F5344CB8AC3E}">
        <p14:creationId xmlns:p14="http://schemas.microsoft.com/office/powerpoint/2010/main" val="325304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5"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6364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ORG Authority </a:t>
            </a: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4: UCPath </a:t>
            </a:r>
            <a:r>
              <a:rPr lang="en-US" sz="1600" b="1" dirty="0">
                <a:cs typeface="Arial" panose="020B0604020202020204" pitchFamily="34" charset="0"/>
              </a:rPr>
              <a:t>Center</a:t>
            </a: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cs typeface="Arial" panose="020B0604020202020204" pitchFamily="34" charset="0"/>
              </a:rPr>
              <a:t>Shared Services </a:t>
            </a:r>
            <a:r>
              <a:rPr lang="en-US" sz="1600" b="1" dirty="0" smtClean="0">
                <a:cs typeface="Arial" panose="020B0604020202020204" pitchFamily="34" charset="0"/>
              </a:rPr>
              <a:t>Center (AWE Approver)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1814" y="532316"/>
            <a:ext cx="3608439" cy="5426870"/>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dirty="0" smtClean="0">
                <a:solidFill>
                  <a:schemeClr val="bg1"/>
                </a:solidFill>
              </a:rPr>
              <a:t>Identifies the </a:t>
            </a:r>
            <a:r>
              <a:rPr lang="en-US" dirty="0">
                <a:solidFill>
                  <a:schemeClr val="bg1"/>
                </a:solidFill>
              </a:rPr>
              <a:t>POI and </a:t>
            </a:r>
            <a:r>
              <a:rPr lang="en-US" dirty="0" smtClean="0">
                <a:solidFill>
                  <a:schemeClr val="bg1"/>
                </a:solidFill>
              </a:rPr>
              <a:t>determines </a:t>
            </a:r>
            <a:r>
              <a:rPr lang="en-US" dirty="0">
                <a:solidFill>
                  <a:schemeClr val="bg1"/>
                </a:solidFill>
              </a:rPr>
              <a:t>if the person already exists in UCPath; if the POI is not already in UCPath; the transactional unit will add them to UCPath as a </a:t>
            </a:r>
            <a:r>
              <a:rPr lang="en-US" dirty="0" smtClean="0">
                <a:solidFill>
                  <a:schemeClr val="bg1"/>
                </a:solidFill>
              </a:rPr>
              <a:t>POI</a:t>
            </a:r>
            <a:endParaRPr lang="en-US" dirty="0">
              <a:solidFill>
                <a:schemeClr val="bg1"/>
              </a:solidFill>
              <a:latin typeface="Arial" panose="020B060402020202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Transactional Unit Initiator can add and maintain POIs in UCPath</a:t>
            </a:r>
          </a:p>
          <a:p>
            <a:pPr marL="171450" marR="0" lvl="0" indent="-171450">
              <a:lnSpc>
                <a:spcPct val="107000"/>
              </a:lnSpc>
              <a:spcBef>
                <a:spcPts val="0"/>
              </a:spcBef>
              <a:spcAft>
                <a:spcPts val="0"/>
              </a:spcAft>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R="0" lvl="0">
              <a:lnSpc>
                <a:spcPct val="107000"/>
              </a:lnSpc>
              <a:spcBef>
                <a:spcPts val="0"/>
              </a:spcBef>
              <a:spcAft>
                <a:spcPts val="0"/>
              </a:spcAft>
            </a:pPr>
            <a:endParaRPr lang="en-US" dirty="0" smtClean="0">
              <a:solidFill>
                <a:schemeClr val="bg1"/>
              </a:solidFill>
              <a:latin typeface="Arial" panose="020B060402020202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Transactional Unit Initiator can </a:t>
            </a:r>
          </a:p>
          <a:p>
            <a:pPr marL="628650" lvl="1" indent="-171450">
              <a:lnSpc>
                <a:spcPct val="107000"/>
              </a:lnSpc>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Add Person of Interest</a:t>
            </a:r>
          </a:p>
          <a:p>
            <a:pPr marL="628650" lvl="1" indent="-171450">
              <a:lnSpc>
                <a:spcPct val="107000"/>
              </a:lnSpc>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Maintain POI Relationship</a:t>
            </a:r>
          </a:p>
          <a:p>
            <a:pPr marL="628650" lvl="1" indent="-171450">
              <a:lnSpc>
                <a:spcPct val="107000"/>
              </a:lnSpc>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Add POI Relationship</a:t>
            </a:r>
          </a:p>
          <a:p>
            <a:pPr marL="628650" lvl="1" indent="-171450">
              <a:lnSpc>
                <a:spcPct val="107000"/>
              </a:lnSpc>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Update POI data via On </a:t>
            </a:r>
            <a:r>
              <a:rPr lang="en-US" dirty="0">
                <a:solidFill>
                  <a:schemeClr val="bg1"/>
                </a:solidFill>
                <a:latin typeface="Arial" panose="020B0604020202020204" pitchFamily="34" charset="0"/>
                <a:cs typeface="Arial" panose="020B0604020202020204" pitchFamily="34" charset="0"/>
              </a:rPr>
              <a:t>B</a:t>
            </a:r>
            <a:r>
              <a:rPr lang="en-US" dirty="0" smtClean="0">
                <a:solidFill>
                  <a:schemeClr val="bg1"/>
                </a:solidFill>
                <a:latin typeface="Arial" panose="020B0604020202020204" pitchFamily="34" charset="0"/>
                <a:cs typeface="Arial" panose="020B0604020202020204" pitchFamily="34" charset="0"/>
              </a:rPr>
              <a:t>ehalf Case </a:t>
            </a:r>
            <a:endParaRPr lang="en-US" dirty="0" smtClean="0">
              <a:solidFill>
                <a:schemeClr val="bg1"/>
              </a:solidFill>
            </a:endParaRPr>
          </a:p>
        </p:txBody>
      </p:sp>
    </p:spTree>
    <p:extLst>
      <p:ext uri="{BB962C8B-B14F-4D97-AF65-F5344CB8AC3E}">
        <p14:creationId xmlns:p14="http://schemas.microsoft.com/office/powerpoint/2010/main" val="2852630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63649"/>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4: 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85059"/>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a:t>
            </a:r>
            <a:r>
              <a:rPr lang="en-US" dirty="0" smtClean="0">
                <a:solidFill>
                  <a:schemeClr val="bg1"/>
                </a:solidFill>
                <a:latin typeface="Arial" panose="020B0604020202020204" pitchFamily="34" charset="0"/>
                <a:ea typeface="Calibri" panose="020F0502020204030204" pitchFamily="34" charset="0"/>
                <a:cs typeface="Arial" panose="020B0604020202020204" pitchFamily="34" charset="0"/>
              </a:rPr>
              <a:t>ensuring the appropriate policy if followed </a:t>
            </a:r>
          </a:p>
        </p:txBody>
      </p:sp>
    </p:spTree>
    <p:extLst>
      <p:ext uri="{BB962C8B-B14F-4D97-AF65-F5344CB8AC3E}">
        <p14:creationId xmlns:p14="http://schemas.microsoft.com/office/powerpoint/2010/main" val="311092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2851353" y="1964695"/>
            <a:ext cx="7606481" cy="2046714"/>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75000"/>
                  </a:srgbClr>
                </a:solidFill>
                <a:effectLst/>
                <a:uLnTx/>
                <a:uFillTx/>
                <a:latin typeface="Arial"/>
                <a:ea typeface="+mn-ea"/>
                <a:cs typeface="+mn-cs"/>
              </a:rPr>
              <a:t>Alexandra </a:t>
            </a:r>
            <a:r>
              <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rPr>
              <a:t>Rollins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Title</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Business Process and Training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Department: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Year @UC: 2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Previous Experience: 5+ years of experience in Organizational Development, Consulting, Training and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Leadership Development </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rotWithShape="1">
          <a:blip r:embed="rId3"/>
          <a:srcRect t="10581" r="307"/>
          <a:stretch/>
        </p:blipFill>
        <p:spPr>
          <a:xfrm>
            <a:off x="1128203" y="1964695"/>
            <a:ext cx="1532659" cy="2062103"/>
          </a:xfrm>
          <a:prstGeom prst="rect">
            <a:avLst/>
          </a:prstGeom>
        </p:spPr>
      </p:pic>
    </p:spTree>
    <p:extLst>
      <p:ext uri="{BB962C8B-B14F-4D97-AF65-F5344CB8AC3E}">
        <p14:creationId xmlns:p14="http://schemas.microsoft.com/office/powerpoint/2010/main" val="4070671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3387740" y="2541593"/>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005823"/>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dirty="0" smtClean="0">
                <a:solidFill>
                  <a:schemeClr val="bg1"/>
                </a:solidFill>
              </a:rPr>
              <a:t>Responsible </a:t>
            </a:r>
            <a:r>
              <a:rPr lang="en-US" dirty="0">
                <a:solidFill>
                  <a:schemeClr val="bg1"/>
                </a:solidFill>
              </a:rPr>
              <a:t>for approving transactional activities and </a:t>
            </a:r>
            <a:r>
              <a:rPr lang="en-US" dirty="0" smtClean="0">
                <a:solidFill>
                  <a:schemeClr val="bg1"/>
                </a:solidFill>
              </a:rPr>
              <a:t>providing client support</a:t>
            </a:r>
          </a:p>
          <a:p>
            <a:pPr marL="171450" marR="0" lvl="0" indent="-171450">
              <a:lnSpc>
                <a:spcPct val="107000"/>
              </a:lnSpc>
              <a:spcBef>
                <a:spcPts val="0"/>
              </a:spcBef>
              <a:spcAft>
                <a:spcPts val="0"/>
              </a:spcAft>
              <a:buFont typeface="Arial" panose="020B0604020202020204" pitchFamily="34" charset="0"/>
              <a:buChar char="•"/>
            </a:pPr>
            <a:endParaRPr lang="en-US" dirty="0" smtClean="0">
              <a:solidFill>
                <a:schemeClr val="bg1"/>
              </a:solidFill>
            </a:endParaRPr>
          </a:p>
          <a:p>
            <a:pPr marL="171450" marR="0" lvl="0" indent="-171450">
              <a:lnSpc>
                <a:spcPct val="107000"/>
              </a:lnSpc>
              <a:spcBef>
                <a:spcPts val="0"/>
              </a:spcBef>
              <a:spcAft>
                <a:spcPts val="0"/>
              </a:spcAft>
              <a:buFont typeface="Arial" panose="020B0604020202020204" pitchFamily="34" charset="0"/>
              <a:buChar char="•"/>
            </a:pPr>
            <a:r>
              <a:rPr lang="en-US" dirty="0" smtClean="0">
                <a:solidFill>
                  <a:schemeClr val="bg1"/>
                </a:solidFill>
              </a:rPr>
              <a:t>Reviews and approves or </a:t>
            </a:r>
            <a:r>
              <a:rPr lang="en-US" dirty="0">
                <a:solidFill>
                  <a:schemeClr val="bg1"/>
                </a:solidFill>
              </a:rPr>
              <a:t>d</a:t>
            </a:r>
            <a:r>
              <a:rPr lang="en-US" dirty="0" smtClean="0">
                <a:solidFill>
                  <a:schemeClr val="bg1"/>
                </a:solidFill>
              </a:rPr>
              <a:t>enies </a:t>
            </a:r>
            <a:r>
              <a:rPr lang="en-US" dirty="0">
                <a:solidFill>
                  <a:schemeClr val="bg1"/>
                </a:solidFill>
              </a:rPr>
              <a:t>POI request and is responsible for notifying the Transactional Unit if their request was denied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497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78217" y="3219229"/>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426245" y="383458"/>
            <a:ext cx="3608439" cy="3209853"/>
          </a:xfrm>
          <a:prstGeom prst="rect">
            <a:avLst/>
          </a:prstGeom>
          <a:noFill/>
        </p:spPr>
        <p:txBody>
          <a:bodyPr wrap="square" rtlCol="0">
            <a:spAutoFit/>
          </a:bodyPr>
          <a:lstStyle/>
          <a:p>
            <a:pPr marL="171450" marR="0" lvl="0" indent="-171450">
              <a:lnSpc>
                <a:spcPct val="107000"/>
              </a:lnSpc>
              <a:spcBef>
                <a:spcPts val="0"/>
              </a:spcBef>
              <a:spcAft>
                <a:spcPts val="1200"/>
              </a:spcAft>
              <a:buFont typeface="Arial" panose="020B0604020202020204" pitchFamily="34" charset="0"/>
              <a:buChar char="•"/>
            </a:pPr>
            <a:r>
              <a:rPr lang="en-US" dirty="0" smtClean="0">
                <a:solidFill>
                  <a:schemeClr val="bg1"/>
                </a:solidFill>
              </a:rPr>
              <a:t>UCPath Center does not add nor maintain POI records in UCPath. However, they are the only ones that can update a POIs address and phone number</a:t>
            </a:r>
          </a:p>
          <a:p>
            <a:pPr marL="171450" marR="0" lvl="0" indent="-171450">
              <a:lnSpc>
                <a:spcPct val="107000"/>
              </a:lnSpc>
              <a:spcBef>
                <a:spcPts val="0"/>
              </a:spcBef>
              <a:spcAft>
                <a:spcPts val="1200"/>
              </a:spcAft>
              <a:buFont typeface="Arial" panose="020B0604020202020204" pitchFamily="34" charset="0"/>
              <a:buChar char="•"/>
            </a:pPr>
            <a:r>
              <a:rPr lang="en-US" dirty="0" smtClean="0">
                <a:solidFill>
                  <a:schemeClr val="bg1"/>
                </a:solidFill>
              </a:rPr>
              <a:t>UCPath System automatically  assigns a Person ID and creates the POI record when the request is approved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0017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Change Impacts </a:t>
            </a:r>
            <a:endParaRPr lang="en-US" sz="7200" b="1" dirty="0">
              <a:solidFill>
                <a:srgbClr val="F1AB00"/>
              </a:solidFill>
            </a:endParaRPr>
          </a:p>
        </p:txBody>
      </p:sp>
    </p:spTree>
    <p:extLst>
      <p:ext uri="{BB962C8B-B14F-4D97-AF65-F5344CB8AC3E}">
        <p14:creationId xmlns:p14="http://schemas.microsoft.com/office/powerpoint/2010/main" val="984535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CHANGE IMPACTS  </a:t>
            </a:r>
            <a:endParaRPr lang="en-US" dirty="0">
              <a:solidFill>
                <a:schemeClr val="accent5"/>
              </a:solidFill>
            </a:endParaRPr>
          </a:p>
        </p:txBody>
      </p:sp>
      <p:graphicFrame>
        <p:nvGraphicFramePr>
          <p:cNvPr id="4" name="Diagram 3"/>
          <p:cNvGraphicFramePr/>
          <p:nvPr>
            <p:extLst>
              <p:ext uri="{D42A27DB-BD31-4B8C-83A1-F6EECF244321}">
                <p14:modId xmlns:p14="http://schemas.microsoft.com/office/powerpoint/2010/main" val="2457407020"/>
              </p:ext>
            </p:extLst>
          </p:nvPr>
        </p:nvGraphicFramePr>
        <p:xfrm>
          <a:off x="-1125115" y="1509766"/>
          <a:ext cx="11521440" cy="3300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196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Add Person of Interest   </a:t>
            </a:r>
            <a:endParaRPr lang="en-US" sz="7200" b="1" dirty="0">
              <a:solidFill>
                <a:srgbClr val="F1AB00"/>
              </a:solidFill>
            </a:endParaRPr>
          </a:p>
        </p:txBody>
      </p:sp>
    </p:spTree>
    <p:extLst>
      <p:ext uri="{BB962C8B-B14F-4D97-AF65-F5344CB8AC3E}">
        <p14:creationId xmlns:p14="http://schemas.microsoft.com/office/powerpoint/2010/main" val="17966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 y="163219"/>
            <a:ext cx="12054840" cy="685800"/>
          </a:xfrm>
        </p:spPr>
        <p:txBody>
          <a:bodyPr/>
          <a:lstStyle/>
          <a:p>
            <a:r>
              <a:rPr lang="en-US" sz="3500" dirty="0" smtClean="0">
                <a:solidFill>
                  <a:schemeClr val="accent5"/>
                </a:solidFill>
              </a:rPr>
              <a:t>PERSON ORGANIZATIONAL SUMMARY: SEARCH PAGE</a:t>
            </a:r>
            <a:endParaRPr lang="en-US" sz="3500" dirty="0">
              <a:solidFill>
                <a:schemeClr val="accent5"/>
              </a:solidFill>
            </a:endParaRPr>
          </a:p>
        </p:txBody>
      </p:sp>
      <p:sp>
        <p:nvSpPr>
          <p:cNvPr id="4" name="Rectangle 3"/>
          <p:cNvSpPr/>
          <p:nvPr/>
        </p:nvSpPr>
        <p:spPr>
          <a:xfrm>
            <a:off x="-219386"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b="1" dirty="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168992" y="1677397"/>
            <a:ext cx="11654777" cy="118288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spc="-5" dirty="0" smtClean="0">
                <a:cs typeface="Arial"/>
              </a:rPr>
              <a:t>Before </a:t>
            </a:r>
            <a:r>
              <a:rPr lang="en-US" sz="2000" spc="-5" dirty="0">
                <a:cs typeface="Arial"/>
              </a:rPr>
              <a:t>adding a POI instance for a person into UCPath, </a:t>
            </a:r>
            <a:r>
              <a:rPr lang="en-US" sz="2000" spc="-5" dirty="0" smtClean="0">
                <a:cs typeface="Arial"/>
              </a:rPr>
              <a:t>determine </a:t>
            </a:r>
            <a:r>
              <a:rPr lang="en-US" sz="2000" spc="-5" dirty="0">
                <a:cs typeface="Arial"/>
              </a:rPr>
              <a:t>if the person already exists in UCPath using </a:t>
            </a:r>
            <a:r>
              <a:rPr lang="en-US" sz="2000" spc="-5" dirty="0" smtClean="0">
                <a:cs typeface="Arial"/>
              </a:rPr>
              <a:t>the </a:t>
            </a:r>
            <a:r>
              <a:rPr lang="en-US" sz="2000" b="1" spc="-5" dirty="0">
                <a:cs typeface="Arial"/>
              </a:rPr>
              <a:t>Person Organizational Summary</a:t>
            </a:r>
            <a:r>
              <a:rPr lang="en-US" sz="2000" b="1" spc="-20" dirty="0">
                <a:cs typeface="Arial"/>
              </a:rPr>
              <a:t> </a:t>
            </a:r>
            <a:r>
              <a:rPr lang="en-US" sz="2000" spc="-10" dirty="0" smtClean="0">
                <a:cs typeface="Arial"/>
              </a:rPr>
              <a:t>page.</a:t>
            </a:r>
            <a:endParaRPr lang="en-US" sz="2000" dirty="0" smtClean="0">
              <a:cs typeface="Arial"/>
            </a:endParaRPr>
          </a:p>
          <a:p>
            <a:pPr marL="285750" indent="-285750">
              <a:lnSpc>
                <a:spcPct val="107000"/>
              </a:lnSpc>
              <a:spcAft>
                <a:spcPts val="800"/>
              </a:spcAft>
              <a:buFont typeface="Arial" panose="020B0604020202020204" pitchFamily="34" charset="0"/>
              <a:buChar char="•"/>
            </a:pPr>
            <a:r>
              <a:rPr lang="en-US" sz="2000" dirty="0" smtClean="0">
                <a:cs typeface="Arial"/>
              </a:rPr>
              <a:t>Search </a:t>
            </a:r>
            <a:r>
              <a:rPr lang="en-US" sz="2000" dirty="0">
                <a:cs typeface="Arial"/>
              </a:rPr>
              <a:t>by </a:t>
            </a:r>
            <a:r>
              <a:rPr lang="en-US" sz="2000" b="1" dirty="0">
                <a:cs typeface="Arial"/>
              </a:rPr>
              <a:t>Last Name </a:t>
            </a:r>
            <a:r>
              <a:rPr lang="en-US" sz="2000" dirty="0">
                <a:cs typeface="Arial"/>
              </a:rPr>
              <a:t>and </a:t>
            </a:r>
            <a:r>
              <a:rPr lang="en-US" sz="2000" spc="-5" dirty="0">
                <a:cs typeface="Arial"/>
              </a:rPr>
              <a:t>determine if </a:t>
            </a:r>
            <a:r>
              <a:rPr lang="en-US" sz="2000" dirty="0">
                <a:cs typeface="Arial"/>
              </a:rPr>
              <a:t>a </a:t>
            </a:r>
            <a:r>
              <a:rPr lang="en-US" sz="2000" spc="-5" dirty="0">
                <a:cs typeface="Arial"/>
              </a:rPr>
              <a:t>POI, </a:t>
            </a:r>
            <a:r>
              <a:rPr lang="en-US" sz="2000" dirty="0">
                <a:cs typeface="Arial"/>
              </a:rPr>
              <a:t>CWR or </a:t>
            </a:r>
            <a:r>
              <a:rPr lang="en-US" sz="2000" spc="-5" dirty="0">
                <a:cs typeface="Arial"/>
              </a:rPr>
              <a:t>EMP</a:t>
            </a:r>
            <a:r>
              <a:rPr lang="en-US" sz="2000" spc="-215" dirty="0">
                <a:cs typeface="Arial"/>
              </a:rPr>
              <a:t> </a:t>
            </a:r>
            <a:r>
              <a:rPr lang="en-US" sz="2000" dirty="0" smtClean="0">
                <a:cs typeface="Arial"/>
              </a:rPr>
              <a:t>instance </a:t>
            </a:r>
            <a:r>
              <a:rPr lang="en-US" sz="2000" dirty="0">
                <a:cs typeface="Arial"/>
              </a:rPr>
              <a:t>already </a:t>
            </a:r>
            <a:r>
              <a:rPr lang="en-US" sz="2000" spc="-5" dirty="0">
                <a:cs typeface="Arial"/>
              </a:rPr>
              <a:t>exists for </a:t>
            </a:r>
            <a:r>
              <a:rPr lang="en-US" sz="2000" dirty="0">
                <a:cs typeface="Arial"/>
              </a:rPr>
              <a:t>the</a:t>
            </a:r>
            <a:r>
              <a:rPr lang="en-US" sz="2000" spc="-70" dirty="0">
                <a:cs typeface="Arial"/>
              </a:rPr>
              <a:t> </a:t>
            </a:r>
            <a:r>
              <a:rPr lang="en-US" sz="2000" dirty="0">
                <a:cs typeface="Arial"/>
              </a:rPr>
              <a:t>person</a:t>
            </a:r>
            <a:r>
              <a:rPr lang="en-US" sz="2000" dirty="0" smtClean="0">
                <a:cs typeface="Arial"/>
              </a:rPr>
              <a:t>.</a:t>
            </a:r>
            <a:endParaRPr lang="en-US" sz="2000" spc="-5" dirty="0" smtClean="0">
              <a:cs typeface="Arial"/>
            </a:endParaRPr>
          </a:p>
        </p:txBody>
      </p:sp>
      <p:pic>
        <p:nvPicPr>
          <p:cNvPr id="16" name="Picture 15"/>
          <p:cNvPicPr>
            <a:picLocks noChangeAspect="1"/>
          </p:cNvPicPr>
          <p:nvPr/>
        </p:nvPicPr>
        <p:blipFill rotWithShape="1">
          <a:blip r:embed="rId2"/>
          <a:srcRect r="6456" b="9127"/>
          <a:stretch/>
        </p:blipFill>
        <p:spPr>
          <a:xfrm>
            <a:off x="2959768" y="2938166"/>
            <a:ext cx="4559969" cy="3703266"/>
          </a:xfrm>
          <a:prstGeom prst="rect">
            <a:avLst/>
          </a:prstGeom>
          <a:ln w="6350">
            <a:solidFill>
              <a:schemeClr val="tx1"/>
            </a:solidFill>
          </a:ln>
        </p:spPr>
      </p:pic>
      <p:sp>
        <p:nvSpPr>
          <p:cNvPr id="35" name="TextBox 34"/>
          <p:cNvSpPr txBox="1"/>
          <p:nvPr/>
        </p:nvSpPr>
        <p:spPr>
          <a:xfrm>
            <a:off x="7087442" y="4772610"/>
            <a:ext cx="4017706"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Check to see if Ellie Example exists in UCPath. Enter her last name and click </a:t>
            </a:r>
            <a:r>
              <a:rPr lang="en-US" b="1" dirty="0" smtClean="0"/>
              <a:t>Search</a:t>
            </a:r>
            <a:r>
              <a:rPr lang="en-US" dirty="0" smtClean="0"/>
              <a:t>.</a:t>
            </a:r>
          </a:p>
        </p:txBody>
      </p:sp>
      <p:cxnSp>
        <p:nvCxnSpPr>
          <p:cNvPr id="18" name="Straight Arrow Connector 17"/>
          <p:cNvCxnSpPr/>
          <p:nvPr/>
        </p:nvCxnSpPr>
        <p:spPr>
          <a:xfrm flipH="1">
            <a:off x="4367463" y="5695940"/>
            <a:ext cx="2719979" cy="524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539516" cy="685800"/>
          </a:xfrm>
        </p:spPr>
        <p:txBody>
          <a:bodyPr/>
          <a:lstStyle/>
          <a:p>
            <a:r>
              <a:rPr lang="en-US" dirty="0" smtClean="0">
                <a:solidFill>
                  <a:schemeClr val="accent5"/>
                </a:solidFill>
              </a:rPr>
              <a:t>PERSON ORGANIZATIONAL SUMMARY: NO MATCH</a:t>
            </a:r>
            <a:endParaRPr lang="en-US" dirty="0">
              <a:solidFill>
                <a:schemeClr val="accent5"/>
              </a:solidFill>
            </a:endParaRPr>
          </a:p>
        </p:txBody>
      </p:sp>
      <p:sp>
        <p:nvSpPr>
          <p:cNvPr id="4" name="Rectangle 3"/>
          <p:cNvSpPr/>
          <p:nvPr/>
        </p:nvSpPr>
        <p:spPr>
          <a:xfrm>
            <a:off x="-209658"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b="1" dirty="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394633" y="1747871"/>
            <a:ext cx="11325225" cy="42165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spc="-5" dirty="0" smtClean="0">
                <a:cs typeface="Arial"/>
              </a:rPr>
              <a:t>The following example shows that there are no </a:t>
            </a:r>
            <a:r>
              <a:rPr lang="en-US" sz="2000" spc="-5" dirty="0">
                <a:cs typeface="Arial"/>
              </a:rPr>
              <a:t>m</a:t>
            </a:r>
            <a:r>
              <a:rPr lang="en-US" sz="2000" spc="-5" dirty="0" smtClean="0">
                <a:cs typeface="Arial"/>
              </a:rPr>
              <a:t>atching values found for the name entered. </a:t>
            </a:r>
            <a:endParaRPr lang="en-US" sz="2000" dirty="0" smtClean="0">
              <a:cs typeface="Arial"/>
            </a:endParaRPr>
          </a:p>
        </p:txBody>
      </p:sp>
      <p:grpSp>
        <p:nvGrpSpPr>
          <p:cNvPr id="6" name="Group 5"/>
          <p:cNvGrpSpPr/>
          <p:nvPr/>
        </p:nvGrpSpPr>
        <p:grpSpPr>
          <a:xfrm>
            <a:off x="3689182" y="2259420"/>
            <a:ext cx="3392652" cy="4432223"/>
            <a:chOff x="3689182" y="2259420"/>
            <a:chExt cx="3392652" cy="4432223"/>
          </a:xfrm>
        </p:grpSpPr>
        <p:pic>
          <p:nvPicPr>
            <p:cNvPr id="5" name="Picture 4"/>
            <p:cNvPicPr>
              <a:picLocks noChangeAspect="1"/>
            </p:cNvPicPr>
            <p:nvPr/>
          </p:nvPicPr>
          <p:blipFill>
            <a:blip r:embed="rId2"/>
            <a:stretch>
              <a:fillRect/>
            </a:stretch>
          </p:blipFill>
          <p:spPr>
            <a:xfrm>
              <a:off x="3689182" y="2259420"/>
              <a:ext cx="3392652" cy="4432223"/>
            </a:xfrm>
            <a:prstGeom prst="rect">
              <a:avLst/>
            </a:prstGeom>
            <a:ln w="6350">
              <a:solidFill>
                <a:schemeClr val="tx1"/>
              </a:solidFill>
            </a:ln>
          </p:spPr>
        </p:pic>
        <p:sp>
          <p:nvSpPr>
            <p:cNvPr id="14" name="Rectangle 13"/>
            <p:cNvSpPr/>
            <p:nvPr/>
          </p:nvSpPr>
          <p:spPr>
            <a:xfrm>
              <a:off x="3689182" y="6134863"/>
              <a:ext cx="1514352" cy="23720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3970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6772" y="163219"/>
            <a:ext cx="11931395" cy="685800"/>
          </a:xfrm>
        </p:spPr>
        <p:txBody>
          <a:bodyPr/>
          <a:lstStyle/>
          <a:p>
            <a:r>
              <a:rPr lang="en-US" sz="3200" dirty="0" smtClean="0">
                <a:solidFill>
                  <a:schemeClr val="accent5"/>
                </a:solidFill>
              </a:rPr>
              <a:t>PERSON ORGANIZATIONAL SUMMARY: POSSIBLE MATCH</a:t>
            </a:r>
            <a:endParaRPr lang="en-US" sz="3200" dirty="0">
              <a:solidFill>
                <a:schemeClr val="accent5"/>
              </a:solidFill>
            </a:endParaRPr>
          </a:p>
        </p:txBody>
      </p:sp>
      <p:sp>
        <p:nvSpPr>
          <p:cNvPr id="4" name="Rectangle 3"/>
          <p:cNvSpPr/>
          <p:nvPr/>
        </p:nvSpPr>
        <p:spPr>
          <a:xfrm>
            <a:off x="-209658"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b="1" dirty="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242467" y="1781145"/>
            <a:ext cx="11325225" cy="42165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spc="-5" dirty="0" smtClean="0">
                <a:cs typeface="Arial"/>
              </a:rPr>
              <a:t>The following example shows that there are many matching values found for the name entered.  </a:t>
            </a:r>
            <a:endParaRPr lang="en-US" sz="2000" dirty="0" smtClean="0">
              <a:cs typeface="Arial"/>
            </a:endParaRPr>
          </a:p>
        </p:txBody>
      </p:sp>
      <p:grpSp>
        <p:nvGrpSpPr>
          <p:cNvPr id="7" name="Group 6"/>
          <p:cNvGrpSpPr/>
          <p:nvPr/>
        </p:nvGrpSpPr>
        <p:grpSpPr>
          <a:xfrm>
            <a:off x="3054148" y="2312687"/>
            <a:ext cx="4900244" cy="4212864"/>
            <a:chOff x="2876594" y="2259420"/>
            <a:chExt cx="4900244" cy="4212864"/>
          </a:xfrm>
        </p:grpSpPr>
        <p:pic>
          <p:nvPicPr>
            <p:cNvPr id="3" name="Picture 2"/>
            <p:cNvPicPr>
              <a:picLocks noChangeAspect="1"/>
            </p:cNvPicPr>
            <p:nvPr/>
          </p:nvPicPr>
          <p:blipFill rotWithShape="1">
            <a:blip r:embed="rId2"/>
            <a:srcRect r="2473" b="8942"/>
            <a:stretch/>
          </p:blipFill>
          <p:spPr>
            <a:xfrm>
              <a:off x="2876595" y="2259420"/>
              <a:ext cx="4900243" cy="4212864"/>
            </a:xfrm>
            <a:prstGeom prst="rect">
              <a:avLst/>
            </a:prstGeom>
            <a:ln w="6350">
              <a:solidFill>
                <a:schemeClr val="tx1"/>
              </a:solidFill>
            </a:ln>
          </p:spPr>
        </p:pic>
        <p:sp>
          <p:nvSpPr>
            <p:cNvPr id="14" name="Rectangle 13"/>
            <p:cNvSpPr/>
            <p:nvPr/>
          </p:nvSpPr>
          <p:spPr>
            <a:xfrm>
              <a:off x="2876594" y="5442405"/>
              <a:ext cx="3941455" cy="102987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2359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338" y="163219"/>
            <a:ext cx="12041925" cy="685800"/>
          </a:xfrm>
        </p:spPr>
        <p:txBody>
          <a:bodyPr/>
          <a:lstStyle/>
          <a:p>
            <a:r>
              <a:rPr lang="en-US" sz="3500" dirty="0" smtClean="0">
                <a:solidFill>
                  <a:schemeClr val="accent5"/>
                </a:solidFill>
              </a:rPr>
              <a:t>PERSON ORGANIZATIONAL SUMMARY: EXACT MATCH</a:t>
            </a:r>
            <a:endParaRPr lang="en-US" sz="3500" dirty="0">
              <a:solidFill>
                <a:schemeClr val="accent5"/>
              </a:solidFill>
            </a:endParaRPr>
          </a:p>
        </p:txBody>
      </p:sp>
      <p:sp>
        <p:nvSpPr>
          <p:cNvPr id="4" name="Rectangle 3"/>
          <p:cNvSpPr/>
          <p:nvPr/>
        </p:nvSpPr>
        <p:spPr>
          <a:xfrm>
            <a:off x="-199930"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b="1" dirty="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235639" y="1784734"/>
            <a:ext cx="11325225" cy="72705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spc="-5" dirty="0" smtClean="0">
                <a:cs typeface="Arial"/>
              </a:rPr>
              <a:t>The following example shows that Ellie Example has a </a:t>
            </a:r>
            <a:r>
              <a:rPr lang="en-US" sz="2000" b="1" spc="-5" dirty="0" smtClean="0">
                <a:cs typeface="Arial"/>
              </a:rPr>
              <a:t>Person ID </a:t>
            </a:r>
            <a:r>
              <a:rPr lang="en-US" sz="2000" spc="-5" dirty="0" smtClean="0">
                <a:cs typeface="Arial"/>
              </a:rPr>
              <a:t>in UCPath and an existing POI instance for UC Riverside. </a:t>
            </a:r>
            <a:endParaRPr lang="en-US" sz="2000" dirty="0" smtClean="0">
              <a:cs typeface="Arial"/>
            </a:endParaRPr>
          </a:p>
        </p:txBody>
      </p:sp>
      <p:grpSp>
        <p:nvGrpSpPr>
          <p:cNvPr id="7" name="Group 6"/>
          <p:cNvGrpSpPr/>
          <p:nvPr/>
        </p:nvGrpSpPr>
        <p:grpSpPr>
          <a:xfrm>
            <a:off x="235639" y="2743732"/>
            <a:ext cx="11750250" cy="3596910"/>
            <a:chOff x="235639" y="2743732"/>
            <a:chExt cx="11750250" cy="3596910"/>
          </a:xfrm>
        </p:grpSpPr>
        <p:pic>
          <p:nvPicPr>
            <p:cNvPr id="3" name="Picture 2"/>
            <p:cNvPicPr>
              <a:picLocks noChangeAspect="1"/>
            </p:cNvPicPr>
            <p:nvPr/>
          </p:nvPicPr>
          <p:blipFill rotWithShape="1">
            <a:blip r:embed="rId2"/>
            <a:srcRect r="908" b="14103"/>
            <a:stretch/>
          </p:blipFill>
          <p:spPr>
            <a:xfrm>
              <a:off x="235639" y="2743732"/>
              <a:ext cx="11750250" cy="3596910"/>
            </a:xfrm>
            <a:prstGeom prst="rect">
              <a:avLst/>
            </a:prstGeom>
            <a:ln w="6350">
              <a:solidFill>
                <a:schemeClr val="tx1"/>
              </a:solidFill>
            </a:ln>
          </p:spPr>
        </p:pic>
        <p:sp>
          <p:nvSpPr>
            <p:cNvPr id="12" name="Rectangle 11"/>
            <p:cNvSpPr/>
            <p:nvPr/>
          </p:nvSpPr>
          <p:spPr>
            <a:xfrm>
              <a:off x="4994732" y="4021977"/>
              <a:ext cx="1514352" cy="23720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3387" y="5381547"/>
              <a:ext cx="11044739" cy="48986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2229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 name="object 4"/>
          <p:cNvSpPr/>
          <p:nvPr/>
        </p:nvSpPr>
        <p:spPr>
          <a:xfrm>
            <a:off x="3082982" y="2976219"/>
            <a:ext cx="4791058" cy="3771900"/>
          </a:xfrm>
          <a:prstGeom prst="rect">
            <a:avLst/>
          </a:prstGeom>
          <a:blipFill>
            <a:blip r:embed="rId2" cstate="print"/>
            <a:stretch>
              <a:fillRect/>
            </a:stretch>
          </a:blipFill>
        </p:spPr>
        <p:txBody>
          <a:bodyPr wrap="square" lIns="0" tIns="0" rIns="0" bIns="0" rtlCol="0"/>
          <a:lstStyle/>
          <a:p>
            <a:endParaRPr dirty="0"/>
          </a:p>
        </p:txBody>
      </p:sp>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PERSON OF INTEREST</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UC Customization </a:t>
            </a:r>
            <a:r>
              <a:rPr lang="en-US" dirty="0">
                <a:ea typeface="Times New Roman" panose="02020603050405020304" pitchFamily="18" charset="0"/>
              </a:rPr>
              <a:t>&gt; </a:t>
            </a:r>
            <a:r>
              <a:rPr lang="en-US" dirty="0" smtClean="0">
                <a:ea typeface="Times New Roman" panose="02020603050405020304" pitchFamily="18" charset="0"/>
              </a:rPr>
              <a:t>UC Extensions &gt; </a:t>
            </a:r>
            <a:r>
              <a:rPr lang="en-US" b="1" dirty="0" smtClean="0">
                <a:ea typeface="Times New Roman" panose="02020603050405020304" pitchFamily="18" charset="0"/>
              </a:rPr>
              <a:t>Person of Interest -Add</a:t>
            </a:r>
            <a:endParaRPr lang="en-US" dirty="0">
              <a:ea typeface="Times New Roman" panose="02020603050405020304" pitchFamily="18" charset="0"/>
            </a:endParaRPr>
          </a:p>
        </p:txBody>
      </p:sp>
      <p:sp>
        <p:nvSpPr>
          <p:cNvPr id="22" name="Rectangle 21"/>
          <p:cNvSpPr/>
          <p:nvPr/>
        </p:nvSpPr>
        <p:spPr>
          <a:xfrm>
            <a:off x="358138" y="1735108"/>
            <a:ext cx="11325225" cy="1182888"/>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dirty="0" smtClean="0"/>
              <a:t>A person of interest (POI) is someone who is tracked by Locations for various reasons, such as potential hire or potential external resource.</a:t>
            </a:r>
          </a:p>
          <a:p>
            <a:pPr marL="171450" indent="-171450">
              <a:lnSpc>
                <a:spcPct val="107000"/>
              </a:lnSpc>
              <a:spcAft>
                <a:spcPts val="800"/>
              </a:spcAft>
              <a:buFont typeface="Arial" panose="020B0604020202020204" pitchFamily="34" charset="0"/>
              <a:buChar char="•"/>
            </a:pPr>
            <a:r>
              <a:rPr lang="en-US" sz="2000" dirty="0" smtClean="0"/>
              <a:t>Click the </a:t>
            </a:r>
            <a:r>
              <a:rPr lang="en-US" sz="2000" b="1" dirty="0" smtClean="0"/>
              <a:t>Add A New Value </a:t>
            </a:r>
            <a:r>
              <a:rPr lang="en-US" sz="2000" dirty="0" smtClean="0"/>
              <a:t>tab. </a:t>
            </a:r>
          </a:p>
        </p:txBody>
      </p:sp>
      <p:sp>
        <p:nvSpPr>
          <p:cNvPr id="25" name="Rectangle 24"/>
          <p:cNvSpPr/>
          <p:nvPr/>
        </p:nvSpPr>
        <p:spPr>
          <a:xfrm>
            <a:off x="4626993" y="3729319"/>
            <a:ext cx="1065595" cy="17929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bject 5"/>
          <p:cNvSpPr/>
          <p:nvPr/>
        </p:nvSpPr>
        <p:spPr>
          <a:xfrm>
            <a:off x="6109363" y="3580105"/>
            <a:ext cx="1638300" cy="238860"/>
          </a:xfrm>
          <a:custGeom>
            <a:avLst/>
            <a:gdLst/>
            <a:ahLst/>
            <a:cxnLst/>
            <a:rect l="l" t="t" r="r" b="b"/>
            <a:pathLst>
              <a:path w="1638300" h="355600">
                <a:moveTo>
                  <a:pt x="1637741" y="0"/>
                </a:moveTo>
                <a:lnTo>
                  <a:pt x="0" y="0"/>
                </a:lnTo>
                <a:lnTo>
                  <a:pt x="0" y="355206"/>
                </a:lnTo>
                <a:lnTo>
                  <a:pt x="1637741" y="355206"/>
                </a:lnTo>
                <a:lnTo>
                  <a:pt x="1637741" y="0"/>
                </a:lnTo>
                <a:close/>
              </a:path>
            </a:pathLst>
          </a:custGeom>
          <a:solidFill>
            <a:schemeClr val="accent1">
              <a:lumMod val="20000"/>
              <a:lumOff val="80000"/>
            </a:schemeClr>
          </a:solidFill>
          <a:ln>
            <a:solidFill>
              <a:schemeClr val="tx1"/>
            </a:solidFill>
          </a:ln>
        </p:spPr>
        <p:txBody>
          <a:bodyPr wrap="square" lIns="0" tIns="0" rIns="0" bIns="0" rtlCol="0"/>
          <a:lstStyle/>
          <a:p>
            <a:pPr algn="ctr"/>
            <a:r>
              <a:rPr lang="en-US" sz="1200" spc="-5" dirty="0" smtClean="0">
                <a:cs typeface="Arial"/>
              </a:rPr>
              <a:t>Click </a:t>
            </a:r>
            <a:r>
              <a:rPr lang="en-US" sz="1200" b="1" spc="-20" dirty="0">
                <a:cs typeface="Arial"/>
              </a:rPr>
              <a:t>Add </a:t>
            </a:r>
            <a:r>
              <a:rPr lang="en-US" sz="1200" b="1" spc="-5" dirty="0">
                <a:cs typeface="Arial"/>
              </a:rPr>
              <a:t>a New</a:t>
            </a:r>
            <a:r>
              <a:rPr lang="en-US" sz="1200" b="1" spc="50" dirty="0">
                <a:cs typeface="Arial"/>
              </a:rPr>
              <a:t> </a:t>
            </a:r>
            <a:r>
              <a:rPr lang="en-US" sz="1200" b="1" spc="-10" dirty="0">
                <a:cs typeface="Arial"/>
              </a:rPr>
              <a:t>Value</a:t>
            </a:r>
            <a:endParaRPr sz="1200" dirty="0"/>
          </a:p>
        </p:txBody>
      </p:sp>
      <p:cxnSp>
        <p:nvCxnSpPr>
          <p:cNvPr id="8" name="Straight Arrow Connector 7"/>
          <p:cNvCxnSpPr>
            <a:endCxn id="25" idx="3"/>
          </p:cNvCxnSpPr>
          <p:nvPr/>
        </p:nvCxnSpPr>
        <p:spPr>
          <a:xfrm flipH="1">
            <a:off x="5692588" y="3729319"/>
            <a:ext cx="416776" cy="89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36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61601" y="1872018"/>
            <a:ext cx="9496425" cy="3676650"/>
          </a:xfrm>
          <a:prstGeom prst="rect">
            <a:avLst/>
          </a:prstGeom>
        </p:spPr>
      </p:pic>
    </p:spTree>
    <p:extLst>
      <p:ext uri="{BB962C8B-B14F-4D97-AF65-F5344CB8AC3E}">
        <p14:creationId xmlns:p14="http://schemas.microsoft.com/office/powerpoint/2010/main" val="5767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PERSON OF INTEREST </a:t>
            </a:r>
            <a:r>
              <a:rPr lang="en-US" sz="2800" dirty="0" smtClean="0">
                <a:solidFill>
                  <a:schemeClr val="accent5"/>
                </a:solidFill>
              </a:rPr>
              <a:t>(continued)</a:t>
            </a:r>
            <a:endParaRPr lang="en-US" sz="2800" dirty="0">
              <a:solidFill>
                <a:schemeClr val="accent5"/>
              </a:solidFill>
            </a:endParaRPr>
          </a:p>
        </p:txBody>
      </p:sp>
      <p:grpSp>
        <p:nvGrpSpPr>
          <p:cNvPr id="14" name="Group 13"/>
          <p:cNvGrpSpPr/>
          <p:nvPr/>
        </p:nvGrpSpPr>
        <p:grpSpPr>
          <a:xfrm>
            <a:off x="1950721" y="1140823"/>
            <a:ext cx="8318694" cy="5355771"/>
            <a:chOff x="3133963" y="1783766"/>
            <a:chExt cx="7263405" cy="4653734"/>
          </a:xfrm>
        </p:grpSpPr>
        <p:pic>
          <p:nvPicPr>
            <p:cNvPr id="3" name="Picture 2"/>
            <p:cNvPicPr>
              <a:picLocks noChangeAspect="1"/>
            </p:cNvPicPr>
            <p:nvPr/>
          </p:nvPicPr>
          <p:blipFill>
            <a:blip r:embed="rId2"/>
            <a:stretch>
              <a:fillRect/>
            </a:stretch>
          </p:blipFill>
          <p:spPr>
            <a:xfrm>
              <a:off x="3133963" y="1783766"/>
              <a:ext cx="5091938" cy="4653734"/>
            </a:xfrm>
            <a:prstGeom prst="rect">
              <a:avLst/>
            </a:prstGeom>
            <a:ln>
              <a:solidFill>
                <a:schemeClr val="tx1"/>
              </a:solidFill>
            </a:ln>
          </p:spPr>
        </p:pic>
        <p:sp>
          <p:nvSpPr>
            <p:cNvPr id="25" name="Rectangle 24"/>
            <p:cNvSpPr/>
            <p:nvPr/>
          </p:nvSpPr>
          <p:spPr>
            <a:xfrm>
              <a:off x="4573206" y="3210448"/>
              <a:ext cx="551454" cy="14067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440462" y="2336333"/>
              <a:ext cx="2956906" cy="1042989"/>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The </a:t>
              </a:r>
              <a:r>
                <a:rPr lang="en-US" b="1" dirty="0" smtClean="0"/>
                <a:t>Effective Date</a:t>
              </a:r>
              <a:r>
                <a:rPr lang="en-US" b="1" dirty="0"/>
                <a:t> </a:t>
              </a:r>
              <a:r>
                <a:rPr lang="en-US" dirty="0" smtClean="0"/>
                <a:t>field, which appears twice on this page, defaults to the current date but can be modified. </a:t>
              </a:r>
            </a:p>
          </p:txBody>
        </p:sp>
        <p:sp>
          <p:nvSpPr>
            <p:cNvPr id="20" name="Rectangle 19"/>
            <p:cNvSpPr/>
            <p:nvPr/>
          </p:nvSpPr>
          <p:spPr>
            <a:xfrm>
              <a:off x="4561013" y="4532557"/>
              <a:ext cx="563647" cy="13992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21197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2446" y="849019"/>
            <a:ext cx="6215729" cy="5775491"/>
          </a:xfrm>
          <a:prstGeom prst="rect">
            <a:avLst/>
          </a:prstGeom>
          <a:ln w="6350">
            <a:solidFill>
              <a:schemeClr val="tx1"/>
            </a:solidFill>
          </a:ln>
        </p:spPr>
      </p:pic>
      <p:sp>
        <p:nvSpPr>
          <p:cNvPr id="2" name="Title 1"/>
          <p:cNvSpPr>
            <a:spLocks noGrp="1"/>
          </p:cNvSpPr>
          <p:nvPr>
            <p:ph type="title"/>
          </p:nvPr>
        </p:nvSpPr>
        <p:spPr>
          <a:xfrm>
            <a:off x="0" y="65587"/>
            <a:ext cx="12192000" cy="685800"/>
          </a:xfrm>
        </p:spPr>
        <p:txBody>
          <a:bodyPr/>
          <a:lstStyle/>
          <a:p>
            <a:r>
              <a:rPr lang="en-US" sz="3500" dirty="0" smtClean="0">
                <a:solidFill>
                  <a:schemeClr val="accent5"/>
                </a:solidFill>
              </a:rPr>
              <a:t>ADD PERSON OF INTEREST – BIOGRAPHICAL DETAILS</a:t>
            </a:r>
            <a:endParaRPr lang="en-US" sz="3500" dirty="0">
              <a:solidFill>
                <a:schemeClr val="accent5"/>
              </a:solidFill>
            </a:endParaRPr>
          </a:p>
        </p:txBody>
      </p:sp>
      <p:sp>
        <p:nvSpPr>
          <p:cNvPr id="25" name="Rectangle 24"/>
          <p:cNvSpPr/>
          <p:nvPr/>
        </p:nvSpPr>
        <p:spPr>
          <a:xfrm>
            <a:off x="2725784" y="2853396"/>
            <a:ext cx="2011679" cy="15976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30137" y="3310600"/>
            <a:ext cx="2011679" cy="15976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725784" y="4659068"/>
            <a:ext cx="705394" cy="1654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250080" y="2096475"/>
            <a:ext cx="5702967" cy="3972113"/>
          </a:xfrm>
          <a:prstGeom prst="rect">
            <a:avLst/>
          </a:prstGeom>
          <a:solidFill>
            <a:schemeClr val="accent1">
              <a:lumMod val="20000"/>
              <a:lumOff val="80000"/>
            </a:schemeClr>
          </a:solidFill>
          <a:ln>
            <a:solidFill>
              <a:schemeClr val="tx1">
                <a:lumMod val="50000"/>
                <a:lumOff val="50000"/>
              </a:schemeClr>
            </a:solidFill>
          </a:ln>
        </p:spPr>
        <p:txBody>
          <a:bodyPr wrap="square">
            <a:spAutoFit/>
          </a:bodyPr>
          <a:lstStyle/>
          <a:p>
            <a:pPr marL="171450" indent="-171450">
              <a:lnSpc>
                <a:spcPct val="107000"/>
              </a:lnSpc>
              <a:spcAft>
                <a:spcPts val="800"/>
              </a:spcAft>
              <a:buFont typeface="Arial" panose="020B0604020202020204" pitchFamily="34" charset="0"/>
              <a:buChar char="•"/>
            </a:pPr>
            <a:r>
              <a:rPr lang="en-US" sz="1600" dirty="0" smtClean="0"/>
              <a:t>The </a:t>
            </a:r>
            <a:r>
              <a:rPr lang="en-US" sz="1600" dirty="0"/>
              <a:t>following UCPath fields are required by UCPC for all </a:t>
            </a:r>
            <a:r>
              <a:rPr lang="en-US" sz="1600" dirty="0" smtClean="0"/>
              <a:t>POI </a:t>
            </a:r>
            <a:r>
              <a:rPr lang="en-US" sz="1600" dirty="0"/>
              <a:t>Transactions. Enter the </a:t>
            </a:r>
            <a:r>
              <a:rPr lang="en-US" sz="1600" dirty="0" smtClean="0"/>
              <a:t>following in the </a:t>
            </a:r>
            <a:r>
              <a:rPr lang="en-US" sz="1600" b="1" dirty="0" smtClean="0"/>
              <a:t>Biographical Details </a:t>
            </a:r>
            <a:r>
              <a:rPr lang="en-US" sz="1600" dirty="0" smtClean="0"/>
              <a:t>tab:</a:t>
            </a:r>
          </a:p>
          <a:p>
            <a:pPr marL="573088" lvl="1" indent="-115888">
              <a:lnSpc>
                <a:spcPct val="107000"/>
              </a:lnSpc>
              <a:spcAft>
                <a:spcPts val="800"/>
              </a:spcAft>
              <a:buFont typeface="Arial" panose="020B0604020202020204" pitchFamily="34" charset="0"/>
              <a:buChar char="•"/>
            </a:pPr>
            <a:r>
              <a:rPr lang="en-US" sz="1600" b="1" dirty="0" smtClean="0"/>
              <a:t>First Name</a:t>
            </a:r>
          </a:p>
          <a:p>
            <a:pPr marL="568325" lvl="1" indent="-111125">
              <a:lnSpc>
                <a:spcPct val="107000"/>
              </a:lnSpc>
              <a:spcAft>
                <a:spcPts val="800"/>
              </a:spcAft>
              <a:buFont typeface="Arial" panose="020B0604020202020204" pitchFamily="34" charset="0"/>
              <a:buChar char="•"/>
            </a:pPr>
            <a:r>
              <a:rPr lang="en-US" sz="1600" b="1" dirty="0" smtClean="0"/>
              <a:t>Last Name</a:t>
            </a:r>
          </a:p>
          <a:p>
            <a:pPr marL="568325" lvl="1" indent="-111125">
              <a:lnSpc>
                <a:spcPct val="107000"/>
              </a:lnSpc>
              <a:spcAft>
                <a:spcPts val="800"/>
              </a:spcAft>
              <a:buFont typeface="Arial" panose="020B0604020202020204" pitchFamily="34" charset="0"/>
              <a:buChar char="•"/>
            </a:pPr>
            <a:r>
              <a:rPr lang="en-US" sz="1600" b="1" dirty="0" smtClean="0"/>
              <a:t>Middle Name </a:t>
            </a:r>
            <a:r>
              <a:rPr lang="en-US" sz="1600" dirty="0" smtClean="0"/>
              <a:t>(Optional) </a:t>
            </a:r>
          </a:p>
          <a:p>
            <a:pPr marL="171450" indent="-171450">
              <a:lnSpc>
                <a:spcPct val="107000"/>
              </a:lnSpc>
              <a:spcAft>
                <a:spcPts val="800"/>
              </a:spcAft>
              <a:buFont typeface="Arial" panose="020B0604020202020204" pitchFamily="34" charset="0"/>
              <a:buChar char="•"/>
            </a:pPr>
            <a:r>
              <a:rPr lang="en-US" sz="1600" dirty="0" smtClean="0"/>
              <a:t>Alternate ID (Optional) Date entered in this field appears on the </a:t>
            </a:r>
            <a:r>
              <a:rPr lang="en-US" sz="1600" b="1" dirty="0" smtClean="0"/>
              <a:t>Modify a Person </a:t>
            </a:r>
            <a:r>
              <a:rPr lang="en-US" sz="1600" dirty="0" smtClean="0"/>
              <a:t>page.</a:t>
            </a:r>
            <a:endParaRPr lang="en-US" sz="1600" dirty="0"/>
          </a:p>
          <a:p>
            <a:pPr marL="171450" indent="-171450">
              <a:lnSpc>
                <a:spcPct val="107000"/>
              </a:lnSpc>
              <a:spcAft>
                <a:spcPts val="800"/>
              </a:spcAft>
              <a:buFont typeface="Arial" panose="020B0604020202020204" pitchFamily="34" charset="0"/>
              <a:buChar char="•"/>
            </a:pPr>
            <a:r>
              <a:rPr lang="en-US" sz="1600" dirty="0" smtClean="0"/>
              <a:t>Click </a:t>
            </a:r>
            <a:r>
              <a:rPr lang="en-US" sz="1600" dirty="0"/>
              <a:t>the      button to the right of the </a:t>
            </a:r>
            <a:r>
              <a:rPr lang="en-US" sz="1600" b="1" dirty="0"/>
              <a:t>Gender</a:t>
            </a:r>
            <a:r>
              <a:rPr lang="en-US" sz="1600" dirty="0"/>
              <a:t> field. </a:t>
            </a:r>
            <a:endParaRPr lang="en-US" sz="1600" dirty="0" smtClean="0"/>
          </a:p>
          <a:p>
            <a:pPr marL="171450" indent="-171450">
              <a:lnSpc>
                <a:spcPct val="107000"/>
              </a:lnSpc>
              <a:spcAft>
                <a:spcPts val="800"/>
              </a:spcAft>
              <a:buFont typeface="Arial" panose="020B0604020202020204" pitchFamily="34" charset="0"/>
              <a:buChar char="•"/>
            </a:pPr>
            <a:r>
              <a:rPr lang="en-US" sz="1600" dirty="0" smtClean="0"/>
              <a:t>The </a:t>
            </a:r>
            <a:r>
              <a:rPr lang="en-US" sz="1600" b="1" dirty="0"/>
              <a:t>Comment</a:t>
            </a:r>
            <a:r>
              <a:rPr lang="en-US" sz="1600" dirty="0"/>
              <a:t> field is an optional field. </a:t>
            </a:r>
            <a:endParaRPr lang="en-US" sz="1600" dirty="0" smtClean="0"/>
          </a:p>
          <a:p>
            <a:pPr marL="171450" indent="-171450">
              <a:lnSpc>
                <a:spcPct val="107000"/>
              </a:lnSpc>
              <a:spcAft>
                <a:spcPts val="800"/>
              </a:spcAft>
              <a:buFont typeface="Arial" panose="020B0604020202020204" pitchFamily="34" charset="0"/>
              <a:buChar char="•"/>
            </a:pPr>
            <a:r>
              <a:rPr lang="en-US" sz="1600" dirty="0" smtClean="0"/>
              <a:t>Go </a:t>
            </a:r>
            <a:r>
              <a:rPr lang="en-US" sz="1600" dirty="0"/>
              <a:t>to the next tab by clicking on the </a:t>
            </a:r>
            <a:r>
              <a:rPr lang="en-US" sz="1600" b="1" dirty="0"/>
              <a:t>Contact Information </a:t>
            </a:r>
            <a:r>
              <a:rPr lang="en-US" sz="1600" dirty="0"/>
              <a:t>tab.</a:t>
            </a:r>
          </a:p>
        </p:txBody>
      </p:sp>
      <p:pic>
        <p:nvPicPr>
          <p:cNvPr id="6" name="Picture 5"/>
          <p:cNvPicPr>
            <a:picLocks noChangeAspect="1"/>
          </p:cNvPicPr>
          <p:nvPr/>
        </p:nvPicPr>
        <p:blipFill rotWithShape="1">
          <a:blip r:embed="rId3"/>
          <a:srcRect l="16476" t="5427" r="16476" b="3144"/>
          <a:stretch/>
        </p:blipFill>
        <p:spPr>
          <a:xfrm>
            <a:off x="7354267" y="4784179"/>
            <a:ext cx="191588" cy="174172"/>
          </a:xfrm>
          <a:prstGeom prst="rect">
            <a:avLst/>
          </a:prstGeom>
          <a:ln w="6350">
            <a:solidFill>
              <a:schemeClr val="tx1"/>
            </a:solidFill>
          </a:ln>
        </p:spPr>
      </p:pic>
    </p:spTree>
    <p:extLst>
      <p:ext uri="{BB962C8B-B14F-4D97-AF65-F5344CB8AC3E}">
        <p14:creationId xmlns:p14="http://schemas.microsoft.com/office/powerpoint/2010/main" val="302304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6209394" cy="685800"/>
          </a:xfrm>
        </p:spPr>
        <p:txBody>
          <a:bodyPr/>
          <a:lstStyle/>
          <a:p>
            <a:r>
              <a:rPr lang="en-US" sz="3200" dirty="0" smtClean="0">
                <a:solidFill>
                  <a:schemeClr val="accent5"/>
                </a:solidFill>
              </a:rPr>
              <a:t>ADD PERSON OF INTEREST</a:t>
            </a:r>
            <a:br>
              <a:rPr lang="en-US" sz="3200" dirty="0" smtClean="0">
                <a:solidFill>
                  <a:schemeClr val="accent5"/>
                </a:solidFill>
              </a:rPr>
            </a:br>
            <a:r>
              <a:rPr lang="en-US" sz="3200" dirty="0" smtClean="0">
                <a:solidFill>
                  <a:schemeClr val="accent5"/>
                </a:solidFill>
              </a:rPr>
              <a:t>CONTACT INFORMATION </a:t>
            </a:r>
            <a:endParaRPr lang="en-US" sz="3200" dirty="0">
              <a:solidFill>
                <a:schemeClr val="accent5"/>
              </a:solidFill>
            </a:endParaRPr>
          </a:p>
        </p:txBody>
      </p:sp>
      <p:sp>
        <p:nvSpPr>
          <p:cNvPr id="15" name="Rectangle 14"/>
          <p:cNvSpPr/>
          <p:nvPr/>
        </p:nvSpPr>
        <p:spPr>
          <a:xfrm>
            <a:off x="6376093" y="280545"/>
            <a:ext cx="5702967" cy="3972113"/>
          </a:xfrm>
          <a:prstGeom prst="rect">
            <a:avLst/>
          </a:prstGeom>
          <a:solidFill>
            <a:schemeClr val="accent1">
              <a:lumMod val="20000"/>
              <a:lumOff val="80000"/>
            </a:schemeClr>
          </a:solidFill>
          <a:ln>
            <a:solidFill>
              <a:schemeClr val="tx1">
                <a:lumMod val="50000"/>
                <a:lumOff val="50000"/>
              </a:schemeClr>
            </a:solidFill>
          </a:ln>
        </p:spPr>
        <p:txBody>
          <a:bodyPr wrap="square">
            <a:spAutoFit/>
          </a:bodyPr>
          <a:lstStyle/>
          <a:p>
            <a:pPr marL="171450" indent="-171450">
              <a:lnSpc>
                <a:spcPct val="107000"/>
              </a:lnSpc>
              <a:spcAft>
                <a:spcPts val="800"/>
              </a:spcAft>
              <a:buFont typeface="Arial" panose="020B0604020202020204" pitchFamily="34" charset="0"/>
              <a:buChar char="•"/>
            </a:pPr>
            <a:r>
              <a:rPr lang="en-US" sz="1600" dirty="0" smtClean="0"/>
              <a:t>The </a:t>
            </a:r>
            <a:r>
              <a:rPr lang="en-US" sz="1600" dirty="0"/>
              <a:t>following UCPath fields are required by UCPC for all </a:t>
            </a:r>
            <a:r>
              <a:rPr lang="en-US" sz="1600" dirty="0" smtClean="0"/>
              <a:t>POI </a:t>
            </a:r>
            <a:r>
              <a:rPr lang="en-US" sz="1600" dirty="0"/>
              <a:t>Transactions. Enter the </a:t>
            </a:r>
            <a:r>
              <a:rPr lang="en-US" sz="1600" dirty="0" smtClean="0"/>
              <a:t>following in the </a:t>
            </a:r>
            <a:r>
              <a:rPr lang="en-US" sz="1600" b="1" dirty="0" smtClean="0"/>
              <a:t>Contact Information </a:t>
            </a:r>
            <a:r>
              <a:rPr lang="en-US" sz="1600" dirty="0" smtClean="0"/>
              <a:t>tab:</a:t>
            </a:r>
          </a:p>
          <a:p>
            <a:pPr marL="628650" lvl="1" indent="-171450">
              <a:lnSpc>
                <a:spcPct val="107000"/>
              </a:lnSpc>
              <a:spcAft>
                <a:spcPts val="800"/>
              </a:spcAft>
              <a:buFont typeface="Arial" panose="020B0604020202020204" pitchFamily="34" charset="0"/>
              <a:buChar char="•"/>
            </a:pPr>
            <a:r>
              <a:rPr lang="en-US" sz="1600" b="1" dirty="0" smtClean="0"/>
              <a:t>Address Information </a:t>
            </a:r>
            <a:r>
              <a:rPr lang="en-US" sz="1600" dirty="0" smtClean="0"/>
              <a:t>section is formatted for US addressed only. </a:t>
            </a:r>
          </a:p>
          <a:p>
            <a:pPr marL="628650" lvl="1" indent="-171450">
              <a:lnSpc>
                <a:spcPct val="107000"/>
              </a:lnSpc>
              <a:spcAft>
                <a:spcPts val="800"/>
              </a:spcAft>
              <a:buFont typeface="Arial" panose="020B0604020202020204" pitchFamily="34" charset="0"/>
              <a:buChar char="•"/>
            </a:pPr>
            <a:r>
              <a:rPr lang="en-US" sz="1600" b="1" dirty="0" smtClean="0"/>
              <a:t>City</a:t>
            </a:r>
          </a:p>
          <a:p>
            <a:pPr marL="628650" lvl="1" indent="-171450">
              <a:lnSpc>
                <a:spcPct val="107000"/>
              </a:lnSpc>
              <a:spcAft>
                <a:spcPts val="800"/>
              </a:spcAft>
              <a:buFont typeface="Arial" panose="020B0604020202020204" pitchFamily="34" charset="0"/>
              <a:buChar char="•"/>
            </a:pPr>
            <a:r>
              <a:rPr lang="en-US" sz="1600" b="1" dirty="0" smtClean="0"/>
              <a:t>State</a:t>
            </a:r>
            <a:endParaRPr lang="en-US" sz="1600" b="1" dirty="0"/>
          </a:p>
          <a:p>
            <a:pPr marL="628650" lvl="1" indent="-171450">
              <a:lnSpc>
                <a:spcPct val="107000"/>
              </a:lnSpc>
              <a:spcAft>
                <a:spcPts val="800"/>
              </a:spcAft>
              <a:buFont typeface="Arial" panose="020B0604020202020204" pitchFamily="34" charset="0"/>
              <a:buChar char="•"/>
            </a:pPr>
            <a:r>
              <a:rPr lang="en-US" sz="1600" b="1" dirty="0" smtClean="0"/>
              <a:t>Postal </a:t>
            </a:r>
            <a:endParaRPr lang="en-US" sz="1600" dirty="0"/>
          </a:p>
          <a:p>
            <a:pPr marL="628650" lvl="1" indent="-171450">
              <a:lnSpc>
                <a:spcPct val="107000"/>
              </a:lnSpc>
              <a:spcAft>
                <a:spcPts val="800"/>
              </a:spcAft>
              <a:buFont typeface="Arial" panose="020B0604020202020204" pitchFamily="34" charset="0"/>
              <a:buChar char="•"/>
            </a:pPr>
            <a:r>
              <a:rPr lang="en-US" sz="1600" b="1" dirty="0" smtClean="0"/>
              <a:t>County</a:t>
            </a:r>
            <a:r>
              <a:rPr lang="en-US" sz="1600" dirty="0" smtClean="0"/>
              <a:t> </a:t>
            </a:r>
          </a:p>
          <a:p>
            <a:pPr marL="628650" lvl="1" indent="-171450">
              <a:lnSpc>
                <a:spcPct val="107000"/>
              </a:lnSpc>
              <a:spcAft>
                <a:spcPts val="800"/>
              </a:spcAft>
              <a:buFont typeface="Arial" panose="020B0604020202020204" pitchFamily="34" charset="0"/>
              <a:buChar char="•"/>
            </a:pPr>
            <a:r>
              <a:rPr lang="en-US" sz="1600" b="1" dirty="0" smtClean="0"/>
              <a:t>Phone Information </a:t>
            </a:r>
            <a:r>
              <a:rPr lang="en-US" sz="1600" dirty="0" smtClean="0"/>
              <a:t>(You must enter at least one phone number for POI) Select the </a:t>
            </a:r>
            <a:r>
              <a:rPr lang="en-US" sz="1600" b="1" dirty="0" smtClean="0"/>
              <a:t>Preferred</a:t>
            </a:r>
            <a:r>
              <a:rPr lang="en-US" sz="1600" dirty="0" smtClean="0"/>
              <a:t> option. </a:t>
            </a:r>
          </a:p>
          <a:p>
            <a:pPr marL="285750" indent="-285750">
              <a:lnSpc>
                <a:spcPct val="107000"/>
              </a:lnSpc>
              <a:spcAft>
                <a:spcPts val="800"/>
              </a:spcAft>
              <a:buFont typeface="Arial" panose="020B0604020202020204" pitchFamily="34" charset="0"/>
              <a:buChar char="•"/>
            </a:pPr>
            <a:r>
              <a:rPr lang="en-US" sz="1600" dirty="0" smtClean="0"/>
              <a:t>Email addresses are optional for POIs.</a:t>
            </a:r>
          </a:p>
        </p:txBody>
      </p:sp>
      <p:grpSp>
        <p:nvGrpSpPr>
          <p:cNvPr id="8" name="Group 7"/>
          <p:cNvGrpSpPr/>
          <p:nvPr/>
        </p:nvGrpSpPr>
        <p:grpSpPr>
          <a:xfrm>
            <a:off x="224562" y="1565232"/>
            <a:ext cx="6066130" cy="4974646"/>
            <a:chOff x="200499" y="1276466"/>
            <a:chExt cx="6066130" cy="4974646"/>
          </a:xfrm>
        </p:grpSpPr>
        <p:pic>
          <p:nvPicPr>
            <p:cNvPr id="7" name="Picture 6"/>
            <p:cNvPicPr>
              <a:picLocks noChangeAspect="1"/>
            </p:cNvPicPr>
            <p:nvPr/>
          </p:nvPicPr>
          <p:blipFill>
            <a:blip r:embed="rId2"/>
            <a:stretch>
              <a:fillRect/>
            </a:stretch>
          </p:blipFill>
          <p:spPr>
            <a:xfrm>
              <a:off x="200499" y="1276466"/>
              <a:ext cx="6066130" cy="4974646"/>
            </a:xfrm>
            <a:prstGeom prst="rect">
              <a:avLst/>
            </a:prstGeom>
            <a:ln w="6350">
              <a:solidFill>
                <a:schemeClr val="tx1"/>
              </a:solidFill>
            </a:ln>
          </p:spPr>
        </p:pic>
        <p:sp>
          <p:nvSpPr>
            <p:cNvPr id="25" name="Rectangle 24"/>
            <p:cNvSpPr/>
            <p:nvPr/>
          </p:nvSpPr>
          <p:spPr>
            <a:xfrm>
              <a:off x="1362560" y="3106057"/>
              <a:ext cx="3564282" cy="14210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62560" y="3736493"/>
              <a:ext cx="1987965" cy="1599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108034" y="3729669"/>
              <a:ext cx="511733" cy="16676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932053" y="3984427"/>
              <a:ext cx="1987965" cy="1599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351184" y="3991253"/>
              <a:ext cx="873401" cy="15311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68577" y="4788069"/>
              <a:ext cx="5568199" cy="2411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77673" y="5513683"/>
              <a:ext cx="5559103" cy="2411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p:cNvSpPr txBox="1"/>
          <p:nvPr/>
        </p:nvSpPr>
        <p:spPr>
          <a:xfrm>
            <a:off x="6138012" y="5413862"/>
            <a:ext cx="4203703" cy="1200329"/>
          </a:xfrm>
          <a:prstGeom prst="rect">
            <a:avLst/>
          </a:prstGeom>
          <a:solidFill>
            <a:schemeClr val="accent1">
              <a:lumMod val="20000"/>
              <a:lumOff val="80000"/>
            </a:schemeClr>
          </a:solidFill>
          <a:ln w="6350">
            <a:solidFill>
              <a:schemeClr val="tx1"/>
            </a:solidFill>
          </a:ln>
        </p:spPr>
        <p:txBody>
          <a:bodyPr wrap="square" rtlCol="0">
            <a:spAutoFit/>
          </a:bodyPr>
          <a:lstStyle/>
          <a:p>
            <a:r>
              <a:rPr lang="en-US" i="1" dirty="0" smtClean="0"/>
              <a:t>Note that the Address 2 and the Address 3 fields are extra fields for long addresses. These are not used to enter a second or third address for the POI. </a:t>
            </a:r>
          </a:p>
        </p:txBody>
      </p:sp>
      <p:sp>
        <p:nvSpPr>
          <p:cNvPr id="22" name="TextBox 21"/>
          <p:cNvSpPr txBox="1"/>
          <p:nvPr/>
        </p:nvSpPr>
        <p:spPr>
          <a:xfrm>
            <a:off x="6138013" y="4318426"/>
            <a:ext cx="4203703"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If necessary, click the </a:t>
            </a:r>
            <a:r>
              <a:rPr lang="en-US" b="1" dirty="0" smtClean="0"/>
              <a:t>Add a New Row </a:t>
            </a:r>
            <a:r>
              <a:rPr lang="en-US" dirty="0" smtClean="0"/>
              <a:t>button to insert an additional Phone Number or Email address. </a:t>
            </a:r>
          </a:p>
        </p:txBody>
      </p:sp>
    </p:spTree>
    <p:extLst>
      <p:ext uri="{BB962C8B-B14F-4D97-AF65-F5344CB8AC3E}">
        <p14:creationId xmlns:p14="http://schemas.microsoft.com/office/powerpoint/2010/main" val="2872437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PERSON OF INTEREST – POI DATA</a:t>
            </a:r>
            <a:endParaRPr lang="en-US" dirty="0">
              <a:solidFill>
                <a:schemeClr val="accent5"/>
              </a:solidFill>
            </a:endParaRPr>
          </a:p>
        </p:txBody>
      </p:sp>
      <p:sp>
        <p:nvSpPr>
          <p:cNvPr id="15" name="Rectangle 14"/>
          <p:cNvSpPr/>
          <p:nvPr/>
        </p:nvSpPr>
        <p:spPr>
          <a:xfrm>
            <a:off x="187949" y="955875"/>
            <a:ext cx="9076631" cy="507010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The </a:t>
            </a:r>
            <a:r>
              <a:rPr lang="en-US" sz="2000" dirty="0"/>
              <a:t>following UCPath fields are required by UCPC for all </a:t>
            </a:r>
            <a:r>
              <a:rPr lang="en-US" sz="2000" dirty="0" smtClean="0"/>
              <a:t>POI </a:t>
            </a:r>
            <a:r>
              <a:rPr lang="en-US" sz="2000" dirty="0"/>
              <a:t>Transactions. Enter the </a:t>
            </a:r>
            <a:r>
              <a:rPr lang="en-US" sz="2000" dirty="0" smtClean="0"/>
              <a:t>following in the </a:t>
            </a:r>
            <a:r>
              <a:rPr lang="en-US" sz="2000" b="1" dirty="0" smtClean="0"/>
              <a:t>POI Data </a:t>
            </a:r>
            <a:r>
              <a:rPr lang="en-US" sz="2000" dirty="0" smtClean="0"/>
              <a:t>tab:</a:t>
            </a:r>
          </a:p>
          <a:p>
            <a:pPr marL="742950" lvl="1" indent="-285750">
              <a:lnSpc>
                <a:spcPct val="107000"/>
              </a:lnSpc>
              <a:spcAft>
                <a:spcPts val="800"/>
              </a:spcAft>
              <a:buFont typeface="Arial" panose="020B0604020202020204" pitchFamily="34" charset="0"/>
              <a:buChar char="•"/>
            </a:pPr>
            <a:r>
              <a:rPr lang="en-US" sz="2000" dirty="0" smtClean="0"/>
              <a:t>Look up </a:t>
            </a:r>
            <a:r>
              <a:rPr lang="en-US" sz="2000" b="1" dirty="0" smtClean="0"/>
              <a:t>Person of Interest Type</a:t>
            </a:r>
            <a:endParaRPr lang="en-US" sz="2000" dirty="0" smtClean="0"/>
          </a:p>
          <a:p>
            <a:pPr marL="742950" lvl="1" indent="-285750">
              <a:lnSpc>
                <a:spcPct val="107000"/>
              </a:lnSpc>
              <a:spcAft>
                <a:spcPts val="800"/>
              </a:spcAft>
              <a:buFont typeface="Arial" panose="020B0604020202020204" pitchFamily="34" charset="0"/>
              <a:buChar char="•"/>
            </a:pPr>
            <a:r>
              <a:rPr lang="en-US" sz="2000" b="1" dirty="0" smtClean="0"/>
              <a:t>POI Department</a:t>
            </a:r>
          </a:p>
          <a:p>
            <a:pPr marL="742950" lvl="1" indent="-285750">
              <a:lnSpc>
                <a:spcPct val="107000"/>
              </a:lnSpc>
              <a:spcAft>
                <a:spcPts val="800"/>
              </a:spcAft>
              <a:buFont typeface="Arial" panose="020B0604020202020204" pitchFamily="34" charset="0"/>
              <a:buChar char="•"/>
            </a:pPr>
            <a:r>
              <a:rPr lang="en-US" sz="2000" b="1" dirty="0" smtClean="0"/>
              <a:t>Security Access Type</a:t>
            </a:r>
            <a:endParaRPr lang="en-US" sz="2000" b="1" dirty="0"/>
          </a:p>
          <a:p>
            <a:pPr marL="742950" lvl="1" indent="-285750">
              <a:lnSpc>
                <a:spcPct val="107000"/>
              </a:lnSpc>
              <a:spcAft>
                <a:spcPts val="800"/>
              </a:spcAft>
              <a:buFont typeface="Arial" panose="020B0604020202020204" pitchFamily="34" charset="0"/>
              <a:buChar char="•"/>
            </a:pPr>
            <a:r>
              <a:rPr lang="en-US" sz="2000" dirty="0" smtClean="0"/>
              <a:t>Look up </a:t>
            </a:r>
            <a:r>
              <a:rPr lang="en-US" sz="2000" b="1" dirty="0" smtClean="0"/>
              <a:t>Value 1 </a:t>
            </a:r>
            <a:r>
              <a:rPr lang="en-US" sz="2000" dirty="0" smtClean="0"/>
              <a:t>and </a:t>
            </a:r>
          </a:p>
          <a:p>
            <a:pPr marL="742950" lvl="1">
              <a:lnSpc>
                <a:spcPct val="107000"/>
              </a:lnSpc>
              <a:spcAft>
                <a:spcPts val="800"/>
              </a:spcAft>
            </a:pPr>
            <a:r>
              <a:rPr lang="en-US" sz="2000" dirty="0" smtClean="0"/>
              <a:t>select UC location.</a:t>
            </a:r>
            <a:endParaRPr lang="en-US" sz="2000" dirty="0"/>
          </a:p>
          <a:p>
            <a:pPr marL="742950" lvl="1" indent="-285750">
              <a:lnSpc>
                <a:spcPct val="107000"/>
              </a:lnSpc>
              <a:spcAft>
                <a:spcPts val="800"/>
              </a:spcAft>
              <a:buFont typeface="Arial" panose="020B0604020202020204" pitchFamily="34" charset="0"/>
              <a:buChar char="•"/>
            </a:pPr>
            <a:r>
              <a:rPr lang="en-US" sz="2000" b="1" dirty="0" smtClean="0"/>
              <a:t>County</a:t>
            </a:r>
            <a:r>
              <a:rPr lang="en-US" sz="2000" dirty="0" smtClean="0"/>
              <a:t> </a:t>
            </a:r>
          </a:p>
          <a:p>
            <a:pPr marL="742950" lvl="1" indent="-285750">
              <a:lnSpc>
                <a:spcPct val="107000"/>
              </a:lnSpc>
              <a:spcAft>
                <a:spcPts val="800"/>
              </a:spcAft>
              <a:buFont typeface="Arial" panose="020B0604020202020204" pitchFamily="34" charset="0"/>
              <a:buChar char="•"/>
            </a:pPr>
            <a:r>
              <a:rPr lang="en-US" sz="2000" b="1" dirty="0" smtClean="0"/>
              <a:t>Phone Information </a:t>
            </a:r>
          </a:p>
          <a:p>
            <a:pPr marL="742950" lvl="1" indent="-285750">
              <a:lnSpc>
                <a:spcPct val="107000"/>
              </a:lnSpc>
              <a:spcAft>
                <a:spcPts val="800"/>
              </a:spcAft>
              <a:buFont typeface="Arial" panose="020B0604020202020204" pitchFamily="34" charset="0"/>
              <a:buChar char="•"/>
            </a:pPr>
            <a:r>
              <a:rPr lang="en-US" sz="2000" b="1" dirty="0" smtClean="0"/>
              <a:t>Status </a:t>
            </a:r>
          </a:p>
          <a:p>
            <a:pPr marL="742950" lvl="1" indent="-285750">
              <a:lnSpc>
                <a:spcPct val="107000"/>
              </a:lnSpc>
              <a:spcAft>
                <a:spcPts val="800"/>
              </a:spcAft>
              <a:buFont typeface="Arial" panose="020B0604020202020204" pitchFamily="34" charset="0"/>
              <a:buChar char="•"/>
            </a:pPr>
            <a:r>
              <a:rPr lang="en-US" sz="2000" b="1" dirty="0" smtClean="0"/>
              <a:t>Planned Exit </a:t>
            </a:r>
          </a:p>
          <a:p>
            <a:pPr marL="285750" indent="-285750">
              <a:lnSpc>
                <a:spcPct val="107000"/>
              </a:lnSpc>
              <a:spcAft>
                <a:spcPts val="800"/>
              </a:spcAft>
              <a:buFont typeface="Arial" panose="020B0604020202020204" pitchFamily="34" charset="0"/>
              <a:buChar char="•"/>
            </a:pPr>
            <a:r>
              <a:rPr lang="en-US" sz="2000" dirty="0" smtClean="0"/>
              <a:t>Click</a:t>
            </a:r>
            <a:r>
              <a:rPr lang="en-US" sz="2000" b="1" dirty="0" smtClean="0"/>
              <a:t> Submit.</a:t>
            </a:r>
            <a:endParaRPr lang="en-US" sz="2000" b="1" dirty="0"/>
          </a:p>
        </p:txBody>
      </p:sp>
      <p:grpSp>
        <p:nvGrpSpPr>
          <p:cNvPr id="4" name="Group 3"/>
          <p:cNvGrpSpPr/>
          <p:nvPr/>
        </p:nvGrpSpPr>
        <p:grpSpPr>
          <a:xfrm>
            <a:off x="4774019" y="2626242"/>
            <a:ext cx="6799753" cy="4030234"/>
            <a:chOff x="187949" y="1852410"/>
            <a:chExt cx="6609893" cy="3886774"/>
          </a:xfrm>
        </p:grpSpPr>
        <p:pic>
          <p:nvPicPr>
            <p:cNvPr id="3" name="Picture 2"/>
            <p:cNvPicPr>
              <a:picLocks noChangeAspect="1"/>
            </p:cNvPicPr>
            <p:nvPr/>
          </p:nvPicPr>
          <p:blipFill>
            <a:blip r:embed="rId3"/>
            <a:stretch>
              <a:fillRect/>
            </a:stretch>
          </p:blipFill>
          <p:spPr>
            <a:xfrm>
              <a:off x="187949" y="1852410"/>
              <a:ext cx="6609893" cy="3886774"/>
            </a:xfrm>
            <a:prstGeom prst="rect">
              <a:avLst/>
            </a:prstGeom>
            <a:ln w="6350">
              <a:solidFill>
                <a:schemeClr val="tx1"/>
              </a:solidFill>
            </a:ln>
          </p:spPr>
        </p:pic>
        <p:sp>
          <p:nvSpPr>
            <p:cNvPr id="25" name="Rectangle 24"/>
            <p:cNvSpPr/>
            <p:nvPr/>
          </p:nvSpPr>
          <p:spPr>
            <a:xfrm>
              <a:off x="1315063" y="2834017"/>
              <a:ext cx="299052" cy="12277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016641" y="2810164"/>
              <a:ext cx="2525418" cy="24793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00604" y="4130781"/>
              <a:ext cx="5542387" cy="24473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2641" y="4810539"/>
              <a:ext cx="4290678" cy="17807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69932" y="5072936"/>
              <a:ext cx="584225" cy="12721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0381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69810" y="1580230"/>
            <a:ext cx="7455979" cy="5027003"/>
          </a:xfrm>
          <a:prstGeom prst="rect">
            <a:avLst/>
          </a:prstGeom>
          <a:ln w="6350">
            <a:solidFill>
              <a:schemeClr val="tx1"/>
            </a:solidFill>
          </a:ln>
        </p:spPr>
      </p:pic>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PERSON OF INTEREST </a:t>
            </a:r>
            <a:endParaRPr lang="en-US" dirty="0">
              <a:solidFill>
                <a:schemeClr val="accent5"/>
              </a:solidFill>
            </a:endParaRPr>
          </a:p>
        </p:txBody>
      </p:sp>
      <p:sp>
        <p:nvSpPr>
          <p:cNvPr id="15" name="Rectangle 14"/>
          <p:cNvSpPr/>
          <p:nvPr/>
        </p:nvSpPr>
        <p:spPr>
          <a:xfrm>
            <a:off x="196871" y="754875"/>
            <a:ext cx="11385823" cy="75097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You have created a Person ID and a person of interest instance in UCPath for someone who is not currently in UCPath.</a:t>
            </a:r>
          </a:p>
        </p:txBody>
      </p:sp>
      <p:sp>
        <p:nvSpPr>
          <p:cNvPr id="12" name="TextBox 11"/>
          <p:cNvSpPr txBox="1"/>
          <p:nvPr/>
        </p:nvSpPr>
        <p:spPr>
          <a:xfrm>
            <a:off x="7214489" y="1957615"/>
            <a:ext cx="3456860"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The </a:t>
            </a:r>
            <a:r>
              <a:rPr lang="en-US" b="1" dirty="0" smtClean="0"/>
              <a:t>Workflow Status </a:t>
            </a:r>
            <a:r>
              <a:rPr lang="en-US" dirty="0" smtClean="0"/>
              <a:t>indicates Transaction has been submitted</a:t>
            </a:r>
          </a:p>
        </p:txBody>
      </p:sp>
      <p:cxnSp>
        <p:nvCxnSpPr>
          <p:cNvPr id="7" name="Straight Arrow Connector 6"/>
          <p:cNvCxnSpPr>
            <a:stCxn id="12" idx="1"/>
          </p:cNvCxnSpPr>
          <p:nvPr/>
        </p:nvCxnSpPr>
        <p:spPr>
          <a:xfrm flipH="1">
            <a:off x="6509101" y="2280781"/>
            <a:ext cx="705388" cy="58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033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571956" cy="321143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Add Person of Interest Relationship   </a:t>
            </a:r>
            <a:endParaRPr lang="en-US" sz="7200" b="1" dirty="0">
              <a:solidFill>
                <a:srgbClr val="F1AB00"/>
              </a:solidFill>
            </a:endParaRPr>
          </a:p>
        </p:txBody>
      </p:sp>
    </p:spTree>
    <p:extLst>
      <p:ext uri="{BB962C8B-B14F-4D97-AF65-F5344CB8AC3E}">
        <p14:creationId xmlns:p14="http://schemas.microsoft.com/office/powerpoint/2010/main" val="965902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3" y="163219"/>
            <a:ext cx="11599807" cy="685800"/>
          </a:xfrm>
        </p:spPr>
        <p:txBody>
          <a:bodyPr/>
          <a:lstStyle/>
          <a:p>
            <a:r>
              <a:rPr lang="en-US" dirty="0" smtClean="0">
                <a:solidFill>
                  <a:schemeClr val="accent5"/>
                </a:solidFill>
              </a:rPr>
              <a:t>ADD A NEW PERSON OF INTEREST RELATIONSHIP</a:t>
            </a:r>
            <a:endParaRPr lang="en-US" dirty="0">
              <a:solidFill>
                <a:schemeClr val="accent5"/>
              </a:solidFill>
            </a:endParaRPr>
          </a:p>
        </p:txBody>
      </p:sp>
      <p:sp>
        <p:nvSpPr>
          <p:cNvPr id="4" name="Rectangle 3"/>
          <p:cNvSpPr/>
          <p:nvPr/>
        </p:nvSpPr>
        <p:spPr>
          <a:xfrm>
            <a:off x="-180474" y="1064347"/>
            <a:ext cx="12609092"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dirty="0">
                <a:ea typeface="Times New Roman" panose="02020603050405020304" pitchFamily="18" charset="0"/>
              </a:rPr>
              <a:t>Organizational Relationship &gt; </a:t>
            </a:r>
          </a:p>
          <a:p>
            <a:pPr marL="215900" marR="180975">
              <a:spcBef>
                <a:spcPts val="0"/>
              </a:spcBef>
              <a:spcAft>
                <a:spcPts val="0"/>
              </a:spcAft>
            </a:pPr>
            <a:r>
              <a:rPr lang="en-US" b="1" dirty="0">
                <a:ea typeface="Times New Roman" panose="02020603050405020304" pitchFamily="18" charset="0"/>
              </a:rPr>
              <a:t>Add POI Relationship</a:t>
            </a:r>
            <a:endParaRPr lang="en-US" dirty="0">
              <a:ea typeface="Times New Roman" panose="02020603050405020304" pitchFamily="18" charset="0"/>
            </a:endParaRPr>
          </a:p>
        </p:txBody>
      </p:sp>
      <p:sp>
        <p:nvSpPr>
          <p:cNvPr id="22" name="Rectangle 21"/>
          <p:cNvSpPr/>
          <p:nvPr/>
        </p:nvSpPr>
        <p:spPr>
          <a:xfrm>
            <a:off x="433387" y="1901035"/>
            <a:ext cx="11325225" cy="1182888"/>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spc="-5" dirty="0" smtClean="0">
                <a:cs typeface="Arial"/>
              </a:rPr>
              <a:t>Use </a:t>
            </a:r>
            <a:r>
              <a:rPr lang="en-US" sz="2000" spc="-5" dirty="0">
                <a:cs typeface="Arial"/>
              </a:rPr>
              <a:t>the </a:t>
            </a:r>
            <a:r>
              <a:rPr lang="en-US" sz="2000" b="1" spc="-5" dirty="0">
                <a:cs typeface="Arial"/>
              </a:rPr>
              <a:t>Add POI Relationship </a:t>
            </a:r>
            <a:r>
              <a:rPr lang="en-US" sz="2000" dirty="0">
                <a:cs typeface="Arial"/>
              </a:rPr>
              <a:t>to </a:t>
            </a:r>
            <a:r>
              <a:rPr lang="en-US" sz="2000" spc="-5" dirty="0">
                <a:cs typeface="Arial"/>
              </a:rPr>
              <a:t>add </a:t>
            </a:r>
            <a:r>
              <a:rPr lang="en-US" sz="2000" spc="-5" dirty="0" smtClean="0">
                <a:uFill>
                  <a:solidFill>
                    <a:srgbClr val="7C7E7F"/>
                  </a:solidFill>
                </a:uFill>
                <a:cs typeface="Arial"/>
              </a:rPr>
              <a:t>a new person of interest (POI) instance for someone that already has a </a:t>
            </a:r>
            <a:r>
              <a:rPr lang="en-US" sz="2000" b="1" spc="-5" dirty="0" smtClean="0">
                <a:uFill>
                  <a:solidFill>
                    <a:srgbClr val="7C7E7F"/>
                  </a:solidFill>
                </a:uFill>
                <a:cs typeface="Arial"/>
              </a:rPr>
              <a:t>Person ID (EMPL ID) </a:t>
            </a:r>
            <a:r>
              <a:rPr lang="en-US" sz="2000" spc="-5" dirty="0" smtClean="0">
                <a:uFill>
                  <a:solidFill>
                    <a:srgbClr val="7C7E7F"/>
                  </a:solidFill>
                </a:uFill>
                <a:cs typeface="Arial"/>
              </a:rPr>
              <a:t>in UCPath.</a:t>
            </a:r>
            <a:r>
              <a:rPr lang="en-US" sz="2000" spc="-5" dirty="0" smtClean="0">
                <a:cs typeface="Arial"/>
              </a:rPr>
              <a:t> </a:t>
            </a:r>
          </a:p>
          <a:p>
            <a:pPr marL="171450" indent="-171450">
              <a:lnSpc>
                <a:spcPct val="107000"/>
              </a:lnSpc>
              <a:spcAft>
                <a:spcPts val="800"/>
              </a:spcAft>
              <a:buFont typeface="Arial" panose="020B0604020202020204" pitchFamily="34" charset="0"/>
              <a:buChar char="•"/>
            </a:pPr>
            <a:r>
              <a:rPr lang="en-US" sz="2000" b="1" spc="-5" dirty="0" smtClean="0">
                <a:cs typeface="Arial"/>
              </a:rPr>
              <a:t>Add </a:t>
            </a:r>
            <a:r>
              <a:rPr lang="en-US" sz="2000" b="1" spc="-5" dirty="0">
                <a:cs typeface="Arial"/>
              </a:rPr>
              <a:t>POI </a:t>
            </a:r>
            <a:r>
              <a:rPr lang="en-US" sz="2000" b="1" spc="-5" dirty="0" smtClean="0">
                <a:cs typeface="Arial"/>
              </a:rPr>
              <a:t>Relationship </a:t>
            </a:r>
            <a:r>
              <a:rPr lang="en-US" sz="2000" spc="-5" dirty="0">
                <a:cs typeface="Arial"/>
              </a:rPr>
              <a:t>does </a:t>
            </a:r>
            <a:r>
              <a:rPr lang="en-US" sz="2000" b="1" u="sng" spc="-5" dirty="0">
                <a:uFill>
                  <a:solidFill>
                    <a:srgbClr val="7C7E7F"/>
                  </a:solidFill>
                </a:uFill>
                <a:cs typeface="Arial"/>
              </a:rPr>
              <a:t>not</a:t>
            </a:r>
            <a:r>
              <a:rPr lang="en-US" sz="2000" spc="-5" dirty="0">
                <a:cs typeface="Arial"/>
              </a:rPr>
              <a:t> use</a:t>
            </a:r>
            <a:r>
              <a:rPr lang="en-US" sz="2000" spc="-135" dirty="0">
                <a:cs typeface="Arial"/>
              </a:rPr>
              <a:t> </a:t>
            </a:r>
            <a:r>
              <a:rPr lang="en-US" sz="2000" spc="-25" dirty="0" smtClean="0">
                <a:cs typeface="Arial"/>
              </a:rPr>
              <a:t>AWE.</a:t>
            </a:r>
            <a:endParaRPr lang="en-US" sz="2000" spc="-5" dirty="0" smtClean="0">
              <a:cs typeface="Arial"/>
            </a:endParaRPr>
          </a:p>
        </p:txBody>
      </p:sp>
      <p:sp>
        <p:nvSpPr>
          <p:cNvPr id="10" name="object 5"/>
          <p:cNvSpPr/>
          <p:nvPr/>
        </p:nvSpPr>
        <p:spPr>
          <a:xfrm>
            <a:off x="3104146" y="3301270"/>
            <a:ext cx="5113421" cy="3180312"/>
          </a:xfrm>
          <a:prstGeom prst="rect">
            <a:avLst/>
          </a:prstGeom>
          <a:blipFill>
            <a:blip r:embed="rId2" cstate="print"/>
            <a:stretch>
              <a:fillRect/>
            </a:stretch>
          </a:blipFill>
        </p:spPr>
        <p:txBody>
          <a:bodyPr wrap="square" lIns="0" tIns="0" rIns="0" bIns="0" rtlCol="0"/>
          <a:lstStyle/>
          <a:p>
            <a:endParaRPr dirty="0"/>
          </a:p>
        </p:txBody>
      </p:sp>
      <p:sp>
        <p:nvSpPr>
          <p:cNvPr id="13" name="TextBox 12"/>
          <p:cNvSpPr txBox="1"/>
          <p:nvPr/>
        </p:nvSpPr>
        <p:spPr>
          <a:xfrm>
            <a:off x="8438345" y="3705472"/>
            <a:ext cx="1993033" cy="685059"/>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Click the Look Up EMPL ID button.</a:t>
            </a:r>
            <a:endParaRPr lang="en-US" dirty="0"/>
          </a:p>
        </p:txBody>
      </p:sp>
      <p:sp>
        <p:nvSpPr>
          <p:cNvPr id="14" name="TextBox 13"/>
          <p:cNvSpPr txBox="1"/>
          <p:nvPr/>
        </p:nvSpPr>
        <p:spPr>
          <a:xfrm>
            <a:off x="8438344" y="4983382"/>
            <a:ext cx="1993033" cy="981423"/>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Click the Look Up Person of Interest Type button.</a:t>
            </a:r>
            <a:endParaRPr lang="en-US" dirty="0"/>
          </a:p>
        </p:txBody>
      </p:sp>
      <p:cxnSp>
        <p:nvCxnSpPr>
          <p:cNvPr id="7" name="Straight Arrow Connector 6"/>
          <p:cNvCxnSpPr>
            <a:stCxn id="13" idx="1"/>
          </p:cNvCxnSpPr>
          <p:nvPr/>
        </p:nvCxnSpPr>
        <p:spPr>
          <a:xfrm flipH="1">
            <a:off x="6605337" y="4048002"/>
            <a:ext cx="1833008" cy="5927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095999" y="5264792"/>
            <a:ext cx="2342345" cy="14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399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3" y="163219"/>
            <a:ext cx="11599807" cy="685800"/>
          </a:xfrm>
        </p:spPr>
        <p:txBody>
          <a:bodyPr/>
          <a:lstStyle/>
          <a:p>
            <a:r>
              <a:rPr lang="en-US" dirty="0" smtClean="0">
                <a:solidFill>
                  <a:schemeClr val="accent5"/>
                </a:solidFill>
              </a:rPr>
              <a:t>ADD A NEW PERSON OF INTEREST RELATIONSHIP</a:t>
            </a:r>
            <a:endParaRPr lang="en-US" dirty="0">
              <a:solidFill>
                <a:schemeClr val="accent5"/>
              </a:solidFill>
            </a:endParaRPr>
          </a:p>
        </p:txBody>
      </p:sp>
      <p:sp>
        <p:nvSpPr>
          <p:cNvPr id="4" name="Rectangle 3"/>
          <p:cNvSpPr/>
          <p:nvPr/>
        </p:nvSpPr>
        <p:spPr>
          <a:xfrm>
            <a:off x="-180474" y="1064347"/>
            <a:ext cx="12609092"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dirty="0">
                <a:ea typeface="Times New Roman" panose="02020603050405020304" pitchFamily="18" charset="0"/>
              </a:rPr>
              <a:t>Organizational Relationship &gt; </a:t>
            </a:r>
          </a:p>
          <a:p>
            <a:pPr marL="215900" marR="180975">
              <a:spcBef>
                <a:spcPts val="0"/>
              </a:spcBef>
              <a:spcAft>
                <a:spcPts val="0"/>
              </a:spcAft>
            </a:pPr>
            <a:r>
              <a:rPr lang="en-US" b="1" dirty="0">
                <a:ea typeface="Times New Roman" panose="02020603050405020304" pitchFamily="18" charset="0"/>
              </a:rPr>
              <a:t>Add POI Relationship</a:t>
            </a:r>
            <a:endParaRPr lang="en-US" dirty="0">
              <a:ea typeface="Times New Roman" panose="02020603050405020304" pitchFamily="18" charset="0"/>
            </a:endParaRPr>
          </a:p>
        </p:txBody>
      </p:sp>
      <p:grpSp>
        <p:nvGrpSpPr>
          <p:cNvPr id="8" name="Group 7"/>
          <p:cNvGrpSpPr/>
          <p:nvPr/>
        </p:nvGrpSpPr>
        <p:grpSpPr>
          <a:xfrm>
            <a:off x="2498057" y="1901117"/>
            <a:ext cx="6554395" cy="4596193"/>
            <a:chOff x="2498057" y="1901117"/>
            <a:chExt cx="6554395" cy="4596193"/>
          </a:xfrm>
        </p:grpSpPr>
        <p:pic>
          <p:nvPicPr>
            <p:cNvPr id="3" name="Picture 2"/>
            <p:cNvPicPr>
              <a:picLocks noChangeAspect="1"/>
            </p:cNvPicPr>
            <p:nvPr/>
          </p:nvPicPr>
          <p:blipFill>
            <a:blip r:embed="rId2"/>
            <a:stretch>
              <a:fillRect/>
            </a:stretch>
          </p:blipFill>
          <p:spPr>
            <a:xfrm>
              <a:off x="2498057" y="1901117"/>
              <a:ext cx="6554395" cy="4596193"/>
            </a:xfrm>
            <a:prstGeom prst="rect">
              <a:avLst/>
            </a:prstGeom>
            <a:ln w="6350">
              <a:solidFill>
                <a:schemeClr val="tx1"/>
              </a:solidFill>
            </a:ln>
          </p:spPr>
        </p:pic>
        <p:cxnSp>
          <p:nvCxnSpPr>
            <p:cNvPr id="12" name="Straight Arrow Connector 11"/>
            <p:cNvCxnSpPr/>
            <p:nvPr/>
          </p:nvCxnSpPr>
          <p:spPr>
            <a:xfrm flipV="1">
              <a:off x="3886200" y="2219325"/>
              <a:ext cx="2038350" cy="1028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65629" y="2949181"/>
              <a:ext cx="592566" cy="13365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856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nvSpPr>
        <p:spPr>
          <a:xfrm>
            <a:off x="100739" y="1672264"/>
            <a:ext cx="5674419" cy="516474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The </a:t>
            </a:r>
            <a:r>
              <a:rPr lang="en-US" b="1" spc="-5" dirty="0" smtClean="0">
                <a:cs typeface="Arial"/>
              </a:rPr>
              <a:t>Add a POI Relationship </a:t>
            </a:r>
            <a:r>
              <a:rPr lang="en-US" spc="-5" dirty="0" smtClean="0">
                <a:cs typeface="Arial"/>
              </a:rPr>
              <a:t>page appears. </a:t>
            </a:r>
          </a:p>
          <a:p>
            <a:pPr marL="285750" indent="-285750">
              <a:lnSpc>
                <a:spcPct val="107000"/>
              </a:lnSpc>
              <a:spcAft>
                <a:spcPts val="800"/>
              </a:spcAft>
              <a:buFont typeface="Arial" panose="020B0604020202020204" pitchFamily="34" charset="0"/>
              <a:buChar char="•"/>
            </a:pPr>
            <a:r>
              <a:rPr lang="en-US" spc="-5" dirty="0" smtClean="0">
                <a:cs typeface="Arial"/>
              </a:rPr>
              <a:t>Update the </a:t>
            </a:r>
            <a:r>
              <a:rPr lang="en-US" b="1" spc="-5" dirty="0" smtClean="0">
                <a:cs typeface="Arial"/>
              </a:rPr>
              <a:t>Effective Date </a:t>
            </a:r>
            <a:r>
              <a:rPr lang="en-US" spc="-5" dirty="0" smtClean="0">
                <a:cs typeface="Arial"/>
              </a:rPr>
              <a:t>as needed.</a:t>
            </a:r>
          </a:p>
          <a:p>
            <a:pPr marL="285750" indent="-285750">
              <a:lnSpc>
                <a:spcPct val="107000"/>
              </a:lnSpc>
              <a:spcAft>
                <a:spcPts val="800"/>
              </a:spcAft>
              <a:buFont typeface="Arial" panose="020B0604020202020204" pitchFamily="34" charset="0"/>
              <a:buChar char="•"/>
            </a:pPr>
            <a:r>
              <a:rPr lang="en-US" spc="-5" dirty="0" smtClean="0">
                <a:cs typeface="Arial"/>
              </a:rPr>
              <a:t>Click the Look up </a:t>
            </a:r>
            <a:r>
              <a:rPr lang="en-US" b="1" spc="-5" dirty="0" smtClean="0">
                <a:cs typeface="Arial"/>
              </a:rPr>
              <a:t>POI Department</a:t>
            </a:r>
            <a:r>
              <a:rPr lang="en-US" spc="-5" dirty="0" smtClean="0">
                <a:cs typeface="Arial"/>
              </a:rPr>
              <a:t>. (Optional)</a:t>
            </a:r>
          </a:p>
          <a:p>
            <a:pPr marL="285750" indent="-285750">
              <a:lnSpc>
                <a:spcPct val="107000"/>
              </a:lnSpc>
              <a:spcAft>
                <a:spcPts val="800"/>
              </a:spcAft>
              <a:buFont typeface="Arial" panose="020B0604020202020204" pitchFamily="34" charset="0"/>
              <a:buChar char="•"/>
            </a:pPr>
            <a:r>
              <a:rPr lang="en-US" b="1" spc="-5" dirty="0" smtClean="0">
                <a:cs typeface="Arial"/>
              </a:rPr>
              <a:t>Security Access Type </a:t>
            </a:r>
            <a:r>
              <a:rPr lang="en-US" spc="-5" dirty="0" smtClean="0">
                <a:cs typeface="Arial"/>
              </a:rPr>
              <a:t>is required. </a:t>
            </a:r>
            <a:r>
              <a:rPr lang="en-US" dirty="0" smtClean="0">
                <a:cs typeface="Arial"/>
              </a:rPr>
              <a:t>Click the </a:t>
            </a:r>
            <a:r>
              <a:rPr lang="en-US" b="1" dirty="0" smtClean="0">
                <a:cs typeface="Arial"/>
              </a:rPr>
              <a:t>Business Unit </a:t>
            </a:r>
            <a:r>
              <a:rPr lang="en-US" dirty="0" smtClean="0">
                <a:cs typeface="Arial"/>
              </a:rPr>
              <a:t>list item. </a:t>
            </a:r>
          </a:p>
          <a:p>
            <a:pPr marL="285750" indent="-285750">
              <a:lnSpc>
                <a:spcPct val="107000"/>
              </a:lnSpc>
              <a:spcAft>
                <a:spcPts val="800"/>
              </a:spcAft>
              <a:buFont typeface="Arial" panose="020B0604020202020204" pitchFamily="34" charset="0"/>
              <a:buChar char="•"/>
            </a:pPr>
            <a:r>
              <a:rPr lang="en-US" b="1" spc="-5" dirty="0" smtClean="0">
                <a:cs typeface="Arial"/>
              </a:rPr>
              <a:t>Value 1 </a:t>
            </a:r>
            <a:r>
              <a:rPr lang="en-US" spc="-5" dirty="0" smtClean="0">
                <a:cs typeface="Arial"/>
              </a:rPr>
              <a:t>is a required field in which you will select your location business unit. Click the look up Value 1 button.</a:t>
            </a:r>
          </a:p>
          <a:p>
            <a:pPr marL="285750" indent="-285750">
              <a:lnSpc>
                <a:spcPct val="107000"/>
              </a:lnSpc>
              <a:spcAft>
                <a:spcPts val="800"/>
              </a:spcAft>
              <a:buFont typeface="Arial" panose="020B0604020202020204" pitchFamily="34" charset="0"/>
              <a:buChar char="•"/>
            </a:pPr>
            <a:r>
              <a:rPr lang="en-US" spc="-5" dirty="0" smtClean="0">
                <a:cs typeface="Arial"/>
              </a:rPr>
              <a:t>The</a:t>
            </a:r>
            <a:r>
              <a:rPr lang="en-US" b="1" spc="-5" dirty="0" smtClean="0">
                <a:cs typeface="Arial"/>
              </a:rPr>
              <a:t> Status </a:t>
            </a:r>
            <a:r>
              <a:rPr lang="en-US" spc="-5" dirty="0" smtClean="0">
                <a:cs typeface="Arial"/>
              </a:rPr>
              <a:t>defaults to A for </a:t>
            </a:r>
            <a:r>
              <a:rPr lang="en-US" b="1" spc="-5" dirty="0" smtClean="0">
                <a:cs typeface="Arial"/>
              </a:rPr>
              <a:t>Active</a:t>
            </a:r>
            <a:r>
              <a:rPr lang="en-US" spc="-5" dirty="0" smtClean="0">
                <a:cs typeface="Arial"/>
              </a:rPr>
              <a:t>.</a:t>
            </a:r>
          </a:p>
          <a:p>
            <a:pPr marL="285750" indent="-285750">
              <a:lnSpc>
                <a:spcPct val="107000"/>
              </a:lnSpc>
              <a:spcAft>
                <a:spcPts val="800"/>
              </a:spcAft>
              <a:buFont typeface="Arial" panose="020B0604020202020204" pitchFamily="34" charset="0"/>
              <a:buChar char="•"/>
            </a:pPr>
            <a:r>
              <a:rPr lang="en-US" b="1" spc="-5" dirty="0" smtClean="0">
                <a:cs typeface="Arial"/>
              </a:rPr>
              <a:t>Planned Exit </a:t>
            </a:r>
            <a:r>
              <a:rPr lang="en-US" spc="-5" dirty="0" smtClean="0">
                <a:cs typeface="Arial"/>
              </a:rPr>
              <a:t>is a required field. </a:t>
            </a:r>
          </a:p>
          <a:p>
            <a:pPr marL="285750" indent="-285750">
              <a:lnSpc>
                <a:spcPct val="107000"/>
              </a:lnSpc>
              <a:spcAft>
                <a:spcPts val="800"/>
              </a:spcAft>
              <a:buFont typeface="Arial" panose="020B0604020202020204" pitchFamily="34" charset="0"/>
              <a:buChar char="•"/>
            </a:pPr>
            <a:r>
              <a:rPr lang="en-US" spc="-5" dirty="0" smtClean="0">
                <a:cs typeface="Arial"/>
              </a:rPr>
              <a:t>Click </a:t>
            </a:r>
            <a:r>
              <a:rPr lang="en-US" b="1" spc="-5" dirty="0" smtClean="0">
                <a:cs typeface="Arial"/>
              </a:rPr>
              <a:t>Add.</a:t>
            </a:r>
            <a:r>
              <a:rPr lang="en-US" spc="-5" dirty="0" smtClean="0">
                <a:cs typeface="Arial"/>
              </a:rPr>
              <a:t> Click </a:t>
            </a:r>
            <a:r>
              <a:rPr lang="en-US" b="1" spc="-5" dirty="0" smtClean="0">
                <a:cs typeface="Arial"/>
              </a:rPr>
              <a:t>Yes</a:t>
            </a:r>
            <a:r>
              <a:rPr lang="en-US" spc="-5" dirty="0" smtClean="0">
                <a:cs typeface="Arial"/>
              </a:rPr>
              <a:t>.</a:t>
            </a:r>
          </a:p>
          <a:p>
            <a:pPr marL="285750" indent="-285750">
              <a:lnSpc>
                <a:spcPct val="107000"/>
              </a:lnSpc>
              <a:spcAft>
                <a:spcPts val="800"/>
              </a:spcAft>
              <a:buFont typeface="Arial" panose="020B0604020202020204" pitchFamily="34" charset="0"/>
              <a:buChar char="•"/>
            </a:pPr>
            <a:r>
              <a:rPr lang="en-US" spc="-5" dirty="0" smtClean="0">
                <a:cs typeface="Arial"/>
              </a:rPr>
              <a:t>Click </a:t>
            </a:r>
            <a:r>
              <a:rPr lang="en-US" b="1" spc="-5" dirty="0">
                <a:cs typeface="Arial"/>
              </a:rPr>
              <a:t>Save</a:t>
            </a:r>
            <a:r>
              <a:rPr lang="en-US" spc="-5" dirty="0">
                <a:cs typeface="Arial"/>
              </a:rPr>
              <a:t> to add the new Person ID instance.</a:t>
            </a:r>
          </a:p>
          <a:p>
            <a:pPr marL="285750" indent="-285750">
              <a:lnSpc>
                <a:spcPct val="107000"/>
              </a:lnSpc>
              <a:spcAft>
                <a:spcPts val="800"/>
              </a:spcAft>
              <a:buFont typeface="Arial" panose="020B0604020202020204" pitchFamily="34" charset="0"/>
              <a:buChar char="•"/>
            </a:pPr>
            <a:r>
              <a:rPr lang="en-US" spc="-5" dirty="0" smtClean="0">
                <a:cs typeface="Arial"/>
              </a:rPr>
              <a:t>You have added a new POI instance for someone who already has a Person ID. </a:t>
            </a:r>
          </a:p>
        </p:txBody>
      </p:sp>
      <p:sp>
        <p:nvSpPr>
          <p:cNvPr id="2" name="Title 1"/>
          <p:cNvSpPr>
            <a:spLocks noGrp="1"/>
          </p:cNvSpPr>
          <p:nvPr>
            <p:ph type="title"/>
          </p:nvPr>
        </p:nvSpPr>
        <p:spPr>
          <a:xfrm>
            <a:off x="407973" y="163219"/>
            <a:ext cx="11572633" cy="685800"/>
          </a:xfrm>
        </p:spPr>
        <p:txBody>
          <a:bodyPr/>
          <a:lstStyle/>
          <a:p>
            <a:r>
              <a:rPr lang="en-US" dirty="0" smtClean="0">
                <a:solidFill>
                  <a:schemeClr val="accent5"/>
                </a:solidFill>
              </a:rPr>
              <a:t>ADD A NEW PERSON OF INTEREST RELATIONSHIP</a:t>
            </a:r>
            <a:endParaRPr lang="en-US" dirty="0">
              <a:solidFill>
                <a:schemeClr val="accent5"/>
              </a:solidFill>
            </a:endParaRPr>
          </a:p>
        </p:txBody>
      </p:sp>
      <p:sp>
        <p:nvSpPr>
          <p:cNvPr id="19" name="Rectangle 18"/>
          <p:cNvSpPr/>
          <p:nvPr/>
        </p:nvSpPr>
        <p:spPr>
          <a:xfrm>
            <a:off x="0" y="782616"/>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80474" y="867793"/>
            <a:ext cx="12609092"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dirty="0">
                <a:ea typeface="Times New Roman" panose="02020603050405020304" pitchFamily="18" charset="0"/>
              </a:rPr>
              <a:t>Organizational Relationship &gt; </a:t>
            </a:r>
          </a:p>
          <a:p>
            <a:pPr marL="215900" marR="180975">
              <a:spcBef>
                <a:spcPts val="0"/>
              </a:spcBef>
              <a:spcAft>
                <a:spcPts val="0"/>
              </a:spcAft>
            </a:pPr>
            <a:r>
              <a:rPr lang="en-US" b="1" dirty="0">
                <a:ea typeface="Times New Roman" panose="02020603050405020304" pitchFamily="18" charset="0"/>
              </a:rPr>
              <a:t>Add POI Relationship</a:t>
            </a:r>
            <a:endParaRPr lang="en-US" dirty="0">
              <a:ea typeface="Times New Roman" panose="02020603050405020304" pitchFamily="18" charset="0"/>
            </a:endParaRPr>
          </a:p>
        </p:txBody>
      </p:sp>
      <p:grpSp>
        <p:nvGrpSpPr>
          <p:cNvPr id="7" name="Group 6"/>
          <p:cNvGrpSpPr/>
          <p:nvPr/>
        </p:nvGrpSpPr>
        <p:grpSpPr>
          <a:xfrm>
            <a:off x="5775158" y="1966985"/>
            <a:ext cx="6098395" cy="3360340"/>
            <a:chOff x="5775158" y="1966985"/>
            <a:chExt cx="6098395" cy="3360340"/>
          </a:xfrm>
        </p:grpSpPr>
        <p:pic>
          <p:nvPicPr>
            <p:cNvPr id="4" name="Picture 3"/>
            <p:cNvPicPr>
              <a:picLocks noChangeAspect="1"/>
            </p:cNvPicPr>
            <p:nvPr/>
          </p:nvPicPr>
          <p:blipFill>
            <a:blip r:embed="rId2"/>
            <a:stretch>
              <a:fillRect/>
            </a:stretch>
          </p:blipFill>
          <p:spPr>
            <a:xfrm>
              <a:off x="5775159" y="1966985"/>
              <a:ext cx="6098394" cy="3360340"/>
            </a:xfrm>
            <a:prstGeom prst="rect">
              <a:avLst/>
            </a:prstGeom>
            <a:ln w="6350">
              <a:solidFill>
                <a:schemeClr val="tx1"/>
              </a:solidFill>
            </a:ln>
          </p:spPr>
        </p:pic>
        <p:sp>
          <p:nvSpPr>
            <p:cNvPr id="24" name="Rectangle 23"/>
            <p:cNvSpPr/>
            <p:nvPr/>
          </p:nvSpPr>
          <p:spPr>
            <a:xfrm>
              <a:off x="5947576" y="2592125"/>
              <a:ext cx="2409245" cy="14312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891917" y="3575593"/>
              <a:ext cx="5033175" cy="29669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775158" y="3970136"/>
              <a:ext cx="5022713" cy="57800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1443063" y="4655461"/>
              <a:ext cx="430490" cy="15166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778116" y="4651103"/>
              <a:ext cx="430490" cy="15166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8962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nvSpPr>
        <p:spPr>
          <a:xfrm>
            <a:off x="340961" y="1743452"/>
            <a:ext cx="11270853" cy="397738"/>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spc="-5" dirty="0" smtClean="0">
                <a:cs typeface="Arial"/>
              </a:rPr>
              <a:t>You can also check on the </a:t>
            </a:r>
            <a:r>
              <a:rPr lang="en-US" sz="2000" b="1" spc="-5" dirty="0" smtClean="0">
                <a:cs typeface="Arial"/>
              </a:rPr>
              <a:t>Person Organizational Summary </a:t>
            </a:r>
            <a:r>
              <a:rPr lang="en-US" sz="2000" spc="-5" dirty="0" smtClean="0">
                <a:cs typeface="Arial"/>
              </a:rPr>
              <a:t>page to see what you just added. </a:t>
            </a:r>
          </a:p>
        </p:txBody>
      </p:sp>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640000" cy="685800"/>
          </a:xfrm>
        </p:spPr>
        <p:txBody>
          <a:bodyPr/>
          <a:lstStyle/>
          <a:p>
            <a:r>
              <a:rPr lang="en-US" dirty="0" smtClean="0">
                <a:solidFill>
                  <a:schemeClr val="accent5"/>
                </a:solidFill>
              </a:rPr>
              <a:t>ADD A NEW PERSON OF INTEREST RELATIONSHIP</a:t>
            </a:r>
            <a:endParaRPr lang="en-US" dirty="0">
              <a:solidFill>
                <a:schemeClr val="accent5"/>
              </a:solidFill>
            </a:endParaRPr>
          </a:p>
        </p:txBody>
      </p:sp>
      <p:sp>
        <p:nvSpPr>
          <p:cNvPr id="4" name="Rectangle 3"/>
          <p:cNvSpPr/>
          <p:nvPr/>
        </p:nvSpPr>
        <p:spPr>
          <a:xfrm>
            <a:off x="-209658"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b="1" dirty="0">
                <a:ea typeface="Times New Roman" panose="02020603050405020304" pitchFamily="18" charset="0"/>
              </a:rPr>
              <a:t>Person Organizational Summary</a:t>
            </a:r>
            <a:endParaRPr lang="en-US" dirty="0">
              <a:ea typeface="Times New Roman" panose="02020603050405020304" pitchFamily="18" charset="0"/>
            </a:endParaRPr>
          </a:p>
        </p:txBody>
      </p:sp>
      <p:grpSp>
        <p:nvGrpSpPr>
          <p:cNvPr id="6" name="Group 5"/>
          <p:cNvGrpSpPr/>
          <p:nvPr/>
        </p:nvGrpSpPr>
        <p:grpSpPr>
          <a:xfrm>
            <a:off x="1014696" y="2246342"/>
            <a:ext cx="9923381" cy="4470463"/>
            <a:chOff x="1014696" y="2246342"/>
            <a:chExt cx="9923381" cy="4470463"/>
          </a:xfrm>
        </p:grpSpPr>
        <p:pic>
          <p:nvPicPr>
            <p:cNvPr id="5" name="Picture 4"/>
            <p:cNvPicPr>
              <a:picLocks noChangeAspect="1"/>
            </p:cNvPicPr>
            <p:nvPr/>
          </p:nvPicPr>
          <p:blipFill>
            <a:blip r:embed="rId2"/>
            <a:stretch>
              <a:fillRect/>
            </a:stretch>
          </p:blipFill>
          <p:spPr>
            <a:xfrm>
              <a:off x="1014696" y="2246342"/>
              <a:ext cx="9923381" cy="4470463"/>
            </a:xfrm>
            <a:prstGeom prst="rect">
              <a:avLst/>
            </a:prstGeom>
            <a:ln w="6350">
              <a:solidFill>
                <a:schemeClr val="tx1"/>
              </a:solidFill>
            </a:ln>
          </p:spPr>
        </p:pic>
        <p:sp>
          <p:nvSpPr>
            <p:cNvPr id="10" name="Rectangle 9"/>
            <p:cNvSpPr/>
            <p:nvPr/>
          </p:nvSpPr>
          <p:spPr>
            <a:xfrm>
              <a:off x="1072175" y="5028915"/>
              <a:ext cx="7530404" cy="11793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958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302466103"/>
              </p:ext>
            </p:extLst>
          </p:nvPr>
        </p:nvGraphicFramePr>
        <p:xfrm>
          <a:off x="450849" y="979170"/>
          <a:ext cx="9540875" cy="413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34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571956" cy="321143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Maintain Person of Interest Relationship   </a:t>
            </a:r>
            <a:endParaRPr lang="en-US" sz="7200" b="1" dirty="0">
              <a:solidFill>
                <a:srgbClr val="F1AB00"/>
              </a:solidFill>
            </a:endParaRPr>
          </a:p>
        </p:txBody>
      </p:sp>
    </p:spTree>
    <p:extLst>
      <p:ext uri="{BB962C8B-B14F-4D97-AF65-F5344CB8AC3E}">
        <p14:creationId xmlns:p14="http://schemas.microsoft.com/office/powerpoint/2010/main" val="1965270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489274" cy="685800"/>
          </a:xfrm>
        </p:spPr>
        <p:txBody>
          <a:bodyPr/>
          <a:lstStyle/>
          <a:p>
            <a:r>
              <a:rPr lang="en-US" dirty="0" smtClean="0">
                <a:solidFill>
                  <a:schemeClr val="accent5"/>
                </a:solidFill>
              </a:rPr>
              <a:t>MAINTAIN A POI RELATIONSHIP: SEARCH PAGE</a:t>
            </a:r>
            <a:endParaRPr lang="en-US" dirty="0">
              <a:solidFill>
                <a:schemeClr val="accent5"/>
              </a:solidFill>
            </a:endParaRPr>
          </a:p>
        </p:txBody>
      </p:sp>
      <p:sp>
        <p:nvSpPr>
          <p:cNvPr id="4" name="Rectangle 3"/>
          <p:cNvSpPr/>
          <p:nvPr/>
        </p:nvSpPr>
        <p:spPr>
          <a:xfrm>
            <a:off x="50632" y="1064347"/>
            <a:ext cx="12609092"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dirty="0">
                <a:ea typeface="Times New Roman" panose="02020603050405020304" pitchFamily="18" charset="0"/>
              </a:rPr>
              <a:t>Organizational Relationship &gt; </a:t>
            </a:r>
          </a:p>
          <a:p>
            <a:pPr marL="215900" marR="180975">
              <a:spcBef>
                <a:spcPts val="0"/>
              </a:spcBef>
              <a:spcAft>
                <a:spcPts val="0"/>
              </a:spcAft>
            </a:pPr>
            <a:r>
              <a:rPr lang="en-US" b="1" dirty="0">
                <a:ea typeface="Times New Roman" panose="02020603050405020304" pitchFamily="18" charset="0"/>
              </a:rPr>
              <a:t>Maintain POI Relationship</a:t>
            </a:r>
            <a:endParaRPr lang="en-US" dirty="0">
              <a:ea typeface="Times New Roman" panose="02020603050405020304" pitchFamily="18" charset="0"/>
            </a:endParaRPr>
          </a:p>
        </p:txBody>
      </p:sp>
      <p:sp>
        <p:nvSpPr>
          <p:cNvPr id="22" name="Rectangle 21"/>
          <p:cNvSpPr/>
          <p:nvPr/>
        </p:nvSpPr>
        <p:spPr>
          <a:xfrm>
            <a:off x="433387" y="2138569"/>
            <a:ext cx="11325225" cy="853567"/>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spc="-5" dirty="0" smtClean="0">
                <a:cs typeface="Arial"/>
              </a:rPr>
              <a:t>Use </a:t>
            </a:r>
            <a:r>
              <a:rPr lang="en-US" sz="2000" dirty="0">
                <a:cs typeface="Arial"/>
              </a:rPr>
              <a:t>to </a:t>
            </a:r>
            <a:r>
              <a:rPr lang="en-US" sz="2000" spc="-5" dirty="0">
                <a:cs typeface="Arial"/>
              </a:rPr>
              <a:t>update the </a:t>
            </a:r>
            <a:r>
              <a:rPr lang="en-US" sz="2000" b="1" spc="-5" dirty="0">
                <a:cs typeface="Arial"/>
              </a:rPr>
              <a:t>Planned Exit </a:t>
            </a:r>
            <a:r>
              <a:rPr lang="en-US" sz="2000" spc="-5" dirty="0">
                <a:cs typeface="Arial"/>
              </a:rPr>
              <a:t>date for a POI</a:t>
            </a:r>
            <a:r>
              <a:rPr lang="en-US" sz="2000" spc="-10" dirty="0">
                <a:cs typeface="Arial"/>
              </a:rPr>
              <a:t> </a:t>
            </a:r>
            <a:r>
              <a:rPr lang="en-US" sz="2000" spc="-5" dirty="0" smtClean="0">
                <a:cs typeface="Arial"/>
              </a:rPr>
              <a:t>instance.</a:t>
            </a:r>
            <a:endParaRPr lang="en-US" sz="2000" dirty="0" smtClean="0">
              <a:cs typeface="Arial"/>
            </a:endParaRPr>
          </a:p>
          <a:p>
            <a:pPr marL="171450" indent="-171450">
              <a:lnSpc>
                <a:spcPct val="107000"/>
              </a:lnSpc>
              <a:spcAft>
                <a:spcPts val="800"/>
              </a:spcAft>
              <a:buFont typeface="Arial" panose="020B0604020202020204" pitchFamily="34" charset="0"/>
              <a:buChar char="•"/>
            </a:pPr>
            <a:r>
              <a:rPr lang="en-US" sz="2000" spc="-5" dirty="0" smtClean="0">
                <a:cs typeface="Arial"/>
              </a:rPr>
              <a:t>Use </a:t>
            </a:r>
            <a:r>
              <a:rPr lang="en-US" sz="2000" dirty="0">
                <a:cs typeface="Arial"/>
              </a:rPr>
              <a:t>to </a:t>
            </a:r>
            <a:r>
              <a:rPr lang="en-US" sz="2000" spc="-5" dirty="0">
                <a:cs typeface="Arial"/>
              </a:rPr>
              <a:t>change the POI </a:t>
            </a:r>
            <a:r>
              <a:rPr lang="en-US" sz="2000" b="1" spc="-5" dirty="0">
                <a:cs typeface="Arial"/>
              </a:rPr>
              <a:t>Status </a:t>
            </a:r>
            <a:r>
              <a:rPr lang="en-US" sz="2000" spc="-5" dirty="0">
                <a:cs typeface="Arial"/>
              </a:rPr>
              <a:t>for a POI</a:t>
            </a:r>
            <a:r>
              <a:rPr lang="en-US" sz="2000" spc="-10" dirty="0">
                <a:cs typeface="Arial"/>
              </a:rPr>
              <a:t> </a:t>
            </a:r>
            <a:r>
              <a:rPr lang="en-US" sz="2000" spc="-5" dirty="0" smtClean="0">
                <a:cs typeface="Arial"/>
              </a:rPr>
              <a:t>instance</a:t>
            </a:r>
            <a:r>
              <a:rPr lang="en-US" sz="2000" spc="-5" dirty="0">
                <a:cs typeface="Arial"/>
              </a:rPr>
              <a:t> </a:t>
            </a:r>
            <a:r>
              <a:rPr lang="en-US" sz="2000" spc="-5" dirty="0" smtClean="0">
                <a:cs typeface="Arial"/>
              </a:rPr>
              <a:t>from </a:t>
            </a:r>
            <a:r>
              <a:rPr lang="en-US" sz="2000" b="1" spc="-5" dirty="0" smtClean="0">
                <a:cs typeface="Arial"/>
              </a:rPr>
              <a:t>Active</a:t>
            </a:r>
            <a:r>
              <a:rPr lang="en-US" sz="2000" spc="-5" dirty="0" smtClean="0">
                <a:cs typeface="Arial"/>
              </a:rPr>
              <a:t> to </a:t>
            </a:r>
            <a:r>
              <a:rPr lang="en-US" sz="2000" b="1" spc="-5" dirty="0" smtClean="0">
                <a:cs typeface="Arial"/>
              </a:rPr>
              <a:t>Inactive</a:t>
            </a:r>
            <a:r>
              <a:rPr lang="en-US" sz="2000" spc="-5" dirty="0" smtClean="0">
                <a:cs typeface="Arial"/>
              </a:rPr>
              <a:t>. </a:t>
            </a:r>
            <a:endParaRPr lang="en-US" sz="2000" dirty="0">
              <a:cs typeface="Arial"/>
            </a:endParaRPr>
          </a:p>
        </p:txBody>
      </p:sp>
      <p:grpSp>
        <p:nvGrpSpPr>
          <p:cNvPr id="31" name="Group 30"/>
          <p:cNvGrpSpPr/>
          <p:nvPr/>
        </p:nvGrpSpPr>
        <p:grpSpPr>
          <a:xfrm>
            <a:off x="315070" y="3339540"/>
            <a:ext cx="9572509" cy="3327991"/>
            <a:chOff x="315070" y="3339540"/>
            <a:chExt cx="9572509" cy="3327991"/>
          </a:xfrm>
        </p:grpSpPr>
        <p:cxnSp>
          <p:nvCxnSpPr>
            <p:cNvPr id="15" name="Straight Arrow Connector 14"/>
            <p:cNvCxnSpPr/>
            <p:nvPr/>
          </p:nvCxnSpPr>
          <p:spPr>
            <a:xfrm flipH="1" flipV="1">
              <a:off x="6876411" y="5003536"/>
              <a:ext cx="683581" cy="39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15070" y="3339540"/>
              <a:ext cx="9572509" cy="3327991"/>
              <a:chOff x="315070" y="3339540"/>
              <a:chExt cx="9572509" cy="3327991"/>
            </a:xfrm>
          </p:grpSpPr>
          <p:sp>
            <p:nvSpPr>
              <p:cNvPr id="14" name="TextBox 13"/>
              <p:cNvSpPr txBox="1"/>
              <p:nvPr/>
            </p:nvSpPr>
            <p:spPr>
              <a:xfrm>
                <a:off x="315070" y="5346298"/>
                <a:ext cx="1993033" cy="1277786"/>
              </a:xfrm>
              <a:prstGeom prst="rect">
                <a:avLst/>
              </a:prstGeom>
              <a:solidFill>
                <a:schemeClr val="accent1">
                  <a:lumMod val="20000"/>
                  <a:lumOff val="80000"/>
                </a:schemeClr>
              </a:solidFill>
              <a:ln w="6350">
                <a:solidFill>
                  <a:schemeClr val="tx1"/>
                </a:solidFill>
              </a:ln>
            </p:spPr>
            <p:txBody>
              <a:bodyPr wrap="square" rtlCol="0">
                <a:spAutoFit/>
              </a:bodyPr>
              <a:lstStyle/>
              <a:p>
                <a:pPr algn="ctr">
                  <a:lnSpc>
                    <a:spcPct val="107000"/>
                  </a:lnSpc>
                  <a:spcAft>
                    <a:spcPts val="800"/>
                  </a:spcAft>
                </a:pPr>
                <a:r>
                  <a:rPr lang="en-US" dirty="0" smtClean="0"/>
                  <a:t>Historic POI data appears when you select </a:t>
                </a:r>
                <a:r>
                  <a:rPr lang="en-US" b="1" dirty="0" smtClean="0"/>
                  <a:t>Include History</a:t>
                </a:r>
                <a:r>
                  <a:rPr lang="en-US" dirty="0" smtClean="0"/>
                  <a:t>. </a:t>
                </a:r>
                <a:endParaRPr lang="en-US" dirty="0"/>
              </a:p>
            </p:txBody>
          </p:sp>
          <p:cxnSp>
            <p:nvCxnSpPr>
              <p:cNvPr id="7" name="Straight Arrow Connector 6"/>
              <p:cNvCxnSpPr/>
              <p:nvPr/>
            </p:nvCxnSpPr>
            <p:spPr>
              <a:xfrm flipV="1">
                <a:off x="2308103" y="5847908"/>
                <a:ext cx="1197523" cy="404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bject 5"/>
              <p:cNvSpPr/>
              <p:nvPr/>
            </p:nvSpPr>
            <p:spPr>
              <a:xfrm>
                <a:off x="3505626" y="3339540"/>
                <a:ext cx="4202977" cy="3327991"/>
              </a:xfrm>
              <a:prstGeom prst="rect">
                <a:avLst/>
              </a:prstGeom>
              <a:blipFill>
                <a:blip r:embed="rId2" cstate="print"/>
                <a:stretch>
                  <a:fillRect/>
                </a:stretch>
              </a:blipFill>
            </p:spPr>
            <p:txBody>
              <a:bodyPr wrap="square" lIns="0" tIns="0" rIns="0" bIns="0" rtlCol="0"/>
              <a:lstStyle/>
              <a:p>
                <a:endParaRPr dirty="0"/>
              </a:p>
            </p:txBody>
          </p:sp>
          <p:sp>
            <p:nvSpPr>
              <p:cNvPr id="13" name="TextBox 12"/>
              <p:cNvSpPr txBox="1"/>
              <p:nvPr/>
            </p:nvSpPr>
            <p:spPr>
              <a:xfrm>
                <a:off x="7559993" y="4707405"/>
                <a:ext cx="2327586" cy="1277786"/>
              </a:xfrm>
              <a:prstGeom prst="rect">
                <a:avLst/>
              </a:prstGeom>
              <a:solidFill>
                <a:schemeClr val="accent1">
                  <a:lumMod val="20000"/>
                  <a:lumOff val="80000"/>
                </a:schemeClr>
              </a:solidFill>
              <a:ln w="6350">
                <a:solidFill>
                  <a:schemeClr val="tx1"/>
                </a:solidFill>
              </a:ln>
            </p:spPr>
            <p:txBody>
              <a:bodyPr wrap="square" rtlCol="0">
                <a:spAutoFit/>
              </a:bodyPr>
              <a:lstStyle/>
              <a:p>
                <a:pPr algn="ctr">
                  <a:lnSpc>
                    <a:spcPct val="107000"/>
                  </a:lnSpc>
                  <a:spcAft>
                    <a:spcPts val="800"/>
                  </a:spcAft>
                </a:pPr>
                <a:r>
                  <a:rPr lang="en-US" dirty="0" smtClean="0"/>
                  <a:t>Search by </a:t>
                </a:r>
                <a:r>
                  <a:rPr lang="en-US" b="1" dirty="0" smtClean="0"/>
                  <a:t>EMPL ID</a:t>
                </a:r>
                <a:r>
                  <a:rPr lang="en-US" dirty="0" smtClean="0"/>
                  <a:t>, </a:t>
                </a:r>
                <a:r>
                  <a:rPr lang="en-US" b="1" dirty="0" smtClean="0"/>
                  <a:t>Person of Interest Type</a:t>
                </a:r>
                <a:r>
                  <a:rPr lang="en-US" dirty="0" smtClean="0"/>
                  <a:t>, </a:t>
                </a:r>
                <a:r>
                  <a:rPr lang="en-US" b="1" dirty="0" smtClean="0"/>
                  <a:t>Last Name</a:t>
                </a:r>
                <a:r>
                  <a:rPr lang="en-US" dirty="0" smtClean="0"/>
                  <a:t>, </a:t>
                </a:r>
                <a:r>
                  <a:rPr lang="en-US" b="1" dirty="0" smtClean="0"/>
                  <a:t>Name</a:t>
                </a:r>
                <a:r>
                  <a:rPr lang="en-US" dirty="0" smtClean="0"/>
                  <a:t>.</a:t>
                </a:r>
                <a:endParaRPr lang="en-US" dirty="0"/>
              </a:p>
            </p:txBody>
          </p:sp>
          <p:cxnSp>
            <p:nvCxnSpPr>
              <p:cNvPr id="5" name="Straight Arrow Connector 4"/>
              <p:cNvCxnSpPr/>
              <p:nvPr/>
            </p:nvCxnSpPr>
            <p:spPr>
              <a:xfrm flipH="1" flipV="1">
                <a:off x="6876411" y="4715620"/>
                <a:ext cx="683581" cy="319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38353" y="5043431"/>
                <a:ext cx="721640" cy="158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838353" y="5051646"/>
                <a:ext cx="721640" cy="3278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3505626" y="4715621"/>
              <a:ext cx="1323826" cy="76014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p:nvPr/>
          </p:nvCxnSpPr>
          <p:spPr>
            <a:xfrm flipH="1" flipV="1">
              <a:off x="6838352" y="4986443"/>
              <a:ext cx="721639" cy="39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3481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UPDATE PLANNED EXIT DATE</a:t>
            </a:r>
            <a:endParaRPr lang="en-US" dirty="0">
              <a:solidFill>
                <a:schemeClr val="accent5"/>
              </a:solidFill>
            </a:endParaRPr>
          </a:p>
        </p:txBody>
      </p:sp>
      <p:sp>
        <p:nvSpPr>
          <p:cNvPr id="4" name="Rectangle 3"/>
          <p:cNvSpPr/>
          <p:nvPr/>
        </p:nvSpPr>
        <p:spPr>
          <a:xfrm>
            <a:off x="-180474" y="1064347"/>
            <a:ext cx="12609092"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dirty="0">
                <a:ea typeface="Times New Roman" panose="02020603050405020304" pitchFamily="18" charset="0"/>
              </a:rPr>
              <a:t>Organizational Relationship &gt; </a:t>
            </a:r>
          </a:p>
          <a:p>
            <a:pPr marL="215900" marR="180975">
              <a:spcBef>
                <a:spcPts val="0"/>
              </a:spcBef>
              <a:spcAft>
                <a:spcPts val="0"/>
              </a:spcAft>
            </a:pPr>
            <a:r>
              <a:rPr lang="en-US" b="1" dirty="0">
                <a:ea typeface="Times New Roman" panose="02020603050405020304" pitchFamily="18" charset="0"/>
              </a:rPr>
              <a:t>Maintain POI Relationship</a:t>
            </a:r>
            <a:endParaRPr lang="en-US" dirty="0">
              <a:ea typeface="Times New Roman" panose="02020603050405020304" pitchFamily="18" charset="0"/>
            </a:endParaRPr>
          </a:p>
        </p:txBody>
      </p:sp>
      <p:sp>
        <p:nvSpPr>
          <p:cNvPr id="22" name="Rectangle 21"/>
          <p:cNvSpPr/>
          <p:nvPr/>
        </p:nvSpPr>
        <p:spPr>
          <a:xfrm>
            <a:off x="433387" y="1845602"/>
            <a:ext cx="11325225" cy="1717393"/>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dirty="0" smtClean="0">
                <a:cs typeface="Arial"/>
              </a:rPr>
              <a:t>Click </a:t>
            </a:r>
            <a:r>
              <a:rPr lang="en-US" sz="2000" spc="-5" dirty="0">
                <a:cs typeface="Arial"/>
              </a:rPr>
              <a:t>the </a:t>
            </a:r>
            <a:r>
              <a:rPr lang="en-US" sz="2000" b="1" dirty="0">
                <a:cs typeface="Arial"/>
              </a:rPr>
              <a:t>Add a </a:t>
            </a:r>
            <a:r>
              <a:rPr lang="en-US" sz="2000" b="1" spc="-5" dirty="0">
                <a:cs typeface="Arial"/>
              </a:rPr>
              <a:t>New Row </a:t>
            </a:r>
            <a:r>
              <a:rPr lang="en-US" sz="2000" spc="-5" dirty="0">
                <a:cs typeface="Arial"/>
              </a:rPr>
              <a:t>button to </a:t>
            </a:r>
            <a:r>
              <a:rPr lang="en-US" sz="2000" dirty="0">
                <a:cs typeface="Arial"/>
              </a:rPr>
              <a:t>insert a new </a:t>
            </a:r>
            <a:r>
              <a:rPr lang="en-US" sz="2000" spc="-5" dirty="0">
                <a:cs typeface="Arial"/>
              </a:rPr>
              <a:t>effective-dated</a:t>
            </a:r>
            <a:r>
              <a:rPr lang="en-US" sz="2000" spc="-150" dirty="0">
                <a:cs typeface="Arial"/>
              </a:rPr>
              <a:t> </a:t>
            </a:r>
            <a:r>
              <a:rPr lang="en-US" sz="2000" spc="-55" dirty="0" smtClean="0">
                <a:cs typeface="Arial"/>
              </a:rPr>
              <a:t>row.</a:t>
            </a:r>
            <a:endParaRPr lang="en-US" sz="2000" dirty="0" smtClean="0">
              <a:cs typeface="Arial"/>
            </a:endParaRPr>
          </a:p>
          <a:p>
            <a:pPr marL="171450" indent="-171450">
              <a:lnSpc>
                <a:spcPct val="107000"/>
              </a:lnSpc>
              <a:spcAft>
                <a:spcPts val="800"/>
              </a:spcAft>
              <a:buFont typeface="Arial" panose="020B0604020202020204" pitchFamily="34" charset="0"/>
              <a:buChar char="•"/>
            </a:pPr>
            <a:r>
              <a:rPr lang="en-US" sz="2000" dirty="0" smtClean="0">
                <a:cs typeface="Arial"/>
              </a:rPr>
              <a:t>Update </a:t>
            </a:r>
            <a:r>
              <a:rPr lang="en-US" sz="2000" spc="-5" dirty="0">
                <a:cs typeface="Arial"/>
              </a:rPr>
              <a:t>the </a:t>
            </a:r>
            <a:r>
              <a:rPr lang="en-US" sz="2000" b="1" spc="-5" dirty="0">
                <a:cs typeface="Arial"/>
              </a:rPr>
              <a:t>Planned Exit </a:t>
            </a:r>
            <a:r>
              <a:rPr lang="en-US" sz="2000" spc="-5" dirty="0">
                <a:cs typeface="Arial"/>
              </a:rPr>
              <a:t>date </a:t>
            </a:r>
            <a:r>
              <a:rPr lang="en-US" sz="2000" dirty="0">
                <a:cs typeface="Arial"/>
              </a:rPr>
              <a:t>on </a:t>
            </a:r>
            <a:r>
              <a:rPr lang="en-US" sz="2000" spc="-5" dirty="0">
                <a:cs typeface="Arial"/>
              </a:rPr>
              <a:t>the </a:t>
            </a:r>
            <a:r>
              <a:rPr lang="en-US" sz="2000" dirty="0">
                <a:cs typeface="Arial"/>
              </a:rPr>
              <a:t>new</a:t>
            </a:r>
            <a:r>
              <a:rPr lang="en-US" sz="2000" spc="-100" dirty="0">
                <a:cs typeface="Arial"/>
              </a:rPr>
              <a:t> </a:t>
            </a:r>
            <a:r>
              <a:rPr lang="en-US" sz="2000" spc="-25" dirty="0" smtClean="0">
                <a:cs typeface="Arial"/>
              </a:rPr>
              <a:t>row.</a:t>
            </a:r>
            <a:endParaRPr lang="en-US" sz="2000" dirty="0" smtClean="0">
              <a:cs typeface="Arial"/>
            </a:endParaRPr>
          </a:p>
          <a:p>
            <a:pPr marL="171450" indent="-171450">
              <a:lnSpc>
                <a:spcPct val="107000"/>
              </a:lnSpc>
              <a:spcAft>
                <a:spcPts val="800"/>
              </a:spcAft>
              <a:buFont typeface="Arial" panose="020B0604020202020204" pitchFamily="34" charset="0"/>
              <a:buChar char="•"/>
            </a:pPr>
            <a:r>
              <a:rPr lang="en-US" sz="2000" spc="-5" dirty="0" smtClean="0">
                <a:cs typeface="Arial"/>
              </a:rPr>
              <a:t>Enter </a:t>
            </a:r>
            <a:r>
              <a:rPr lang="en-US" sz="2000" dirty="0">
                <a:cs typeface="Arial"/>
              </a:rPr>
              <a:t>comments </a:t>
            </a:r>
            <a:r>
              <a:rPr lang="en-US" sz="2000" spc="-5" dirty="0">
                <a:cs typeface="Arial"/>
              </a:rPr>
              <a:t>in the </a:t>
            </a:r>
            <a:r>
              <a:rPr lang="en-US" sz="2000" b="1" dirty="0">
                <a:cs typeface="Arial"/>
              </a:rPr>
              <a:t>More </a:t>
            </a:r>
            <a:r>
              <a:rPr lang="en-US" sz="2000" b="1" spc="-5" dirty="0">
                <a:cs typeface="Arial"/>
              </a:rPr>
              <a:t>Information </a:t>
            </a:r>
            <a:r>
              <a:rPr lang="en-US" sz="2000" spc="-5" dirty="0" smtClean="0">
                <a:cs typeface="Arial"/>
              </a:rPr>
              <a:t>field, </a:t>
            </a:r>
            <a:r>
              <a:rPr lang="en-US" sz="2000" spc="-5" dirty="0">
                <a:cs typeface="Arial"/>
              </a:rPr>
              <a:t>if</a:t>
            </a:r>
            <a:r>
              <a:rPr lang="en-US" sz="2000" spc="-114" dirty="0">
                <a:cs typeface="Arial"/>
              </a:rPr>
              <a:t> </a:t>
            </a:r>
            <a:r>
              <a:rPr lang="en-US" sz="2000" dirty="0">
                <a:cs typeface="Arial"/>
              </a:rPr>
              <a:t>desired</a:t>
            </a:r>
            <a:r>
              <a:rPr lang="en-US" sz="2000" dirty="0" smtClean="0">
                <a:cs typeface="Arial"/>
              </a:rPr>
              <a:t>.</a:t>
            </a:r>
          </a:p>
          <a:p>
            <a:pPr marL="171450" indent="-171450">
              <a:lnSpc>
                <a:spcPct val="107000"/>
              </a:lnSpc>
              <a:spcAft>
                <a:spcPts val="800"/>
              </a:spcAft>
              <a:buFont typeface="Arial" panose="020B0604020202020204" pitchFamily="34" charset="0"/>
              <a:buChar char="•"/>
            </a:pPr>
            <a:r>
              <a:rPr lang="en-US" sz="2000" dirty="0" smtClean="0">
                <a:cs typeface="Arial"/>
              </a:rPr>
              <a:t>Click </a:t>
            </a:r>
            <a:r>
              <a:rPr lang="en-US" sz="2000" b="1" dirty="0" smtClean="0">
                <a:cs typeface="Arial"/>
              </a:rPr>
              <a:t>Save</a:t>
            </a:r>
            <a:r>
              <a:rPr lang="en-US" sz="2000" dirty="0" smtClean="0">
                <a:cs typeface="Arial"/>
              </a:rPr>
              <a:t>.</a:t>
            </a:r>
            <a:endParaRPr lang="en-US" sz="2000" dirty="0">
              <a:cs typeface="Arial"/>
            </a:endParaRPr>
          </a:p>
        </p:txBody>
      </p:sp>
      <p:grpSp>
        <p:nvGrpSpPr>
          <p:cNvPr id="6" name="Group 5"/>
          <p:cNvGrpSpPr/>
          <p:nvPr/>
        </p:nvGrpSpPr>
        <p:grpSpPr>
          <a:xfrm>
            <a:off x="2425135" y="3278634"/>
            <a:ext cx="7204714" cy="3335032"/>
            <a:chOff x="1806121" y="3127912"/>
            <a:chExt cx="7204714" cy="3335032"/>
          </a:xfrm>
        </p:grpSpPr>
        <p:grpSp>
          <p:nvGrpSpPr>
            <p:cNvPr id="3" name="Group 2"/>
            <p:cNvGrpSpPr/>
            <p:nvPr/>
          </p:nvGrpSpPr>
          <p:grpSpPr>
            <a:xfrm>
              <a:off x="1806121" y="3127912"/>
              <a:ext cx="7204714" cy="3335032"/>
              <a:chOff x="1806121" y="3127912"/>
              <a:chExt cx="7204714" cy="3335032"/>
            </a:xfrm>
          </p:grpSpPr>
          <p:sp>
            <p:nvSpPr>
              <p:cNvPr id="18" name="object 5"/>
              <p:cNvSpPr/>
              <p:nvPr/>
            </p:nvSpPr>
            <p:spPr>
              <a:xfrm>
                <a:off x="1806121" y="3127912"/>
                <a:ext cx="7204714" cy="3335032"/>
              </a:xfrm>
              <a:prstGeom prst="rect">
                <a:avLst/>
              </a:prstGeom>
              <a:blipFill>
                <a:blip r:embed="rId2" cstate="print"/>
                <a:stretch>
                  <a:fillRect/>
                </a:stretch>
              </a:blipFill>
            </p:spPr>
            <p:txBody>
              <a:bodyPr wrap="square" lIns="0" tIns="0" rIns="0" bIns="0" rtlCol="0"/>
              <a:lstStyle/>
              <a:p>
                <a:endParaRPr dirty="0"/>
              </a:p>
            </p:txBody>
          </p:sp>
          <p:sp>
            <p:nvSpPr>
              <p:cNvPr id="20" name="Rectangle 19"/>
              <p:cNvSpPr/>
              <p:nvPr/>
            </p:nvSpPr>
            <p:spPr>
              <a:xfrm flipV="1">
                <a:off x="1806121" y="5566299"/>
                <a:ext cx="6095005" cy="21306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rotWithShape="1">
            <a:blip r:embed="rId3"/>
            <a:srcRect l="42983" t="48883" r="43665" b="45983"/>
            <a:stretch/>
          </p:blipFill>
          <p:spPr>
            <a:xfrm>
              <a:off x="4461387" y="4795428"/>
              <a:ext cx="995517" cy="258097"/>
            </a:xfrm>
            <a:prstGeom prst="rect">
              <a:avLst/>
            </a:prstGeom>
            <a:ln w="6350">
              <a:solidFill>
                <a:schemeClr val="bg1"/>
              </a:solidFill>
            </a:ln>
          </p:spPr>
        </p:pic>
        <p:pic>
          <p:nvPicPr>
            <p:cNvPr id="13" name="Picture 12"/>
            <p:cNvPicPr>
              <a:picLocks noChangeAspect="1"/>
            </p:cNvPicPr>
            <p:nvPr/>
          </p:nvPicPr>
          <p:blipFill rotWithShape="1">
            <a:blip r:embed="rId3"/>
            <a:srcRect l="42983" t="49971" r="52582" b="47874"/>
            <a:stretch/>
          </p:blipFill>
          <p:spPr>
            <a:xfrm>
              <a:off x="3293807" y="3709220"/>
              <a:ext cx="330705" cy="108376"/>
            </a:xfrm>
            <a:prstGeom prst="rect">
              <a:avLst/>
            </a:prstGeom>
            <a:ln w="6350">
              <a:solidFill>
                <a:schemeClr val="bg1"/>
              </a:solidFill>
            </a:ln>
          </p:spPr>
        </p:pic>
      </p:grpSp>
      <p:sp>
        <p:nvSpPr>
          <p:cNvPr id="14" name="TextBox 13"/>
          <p:cNvSpPr txBox="1"/>
          <p:nvPr/>
        </p:nvSpPr>
        <p:spPr>
          <a:xfrm>
            <a:off x="9119040" y="4519188"/>
            <a:ext cx="2502557" cy="685059"/>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Update </a:t>
            </a:r>
            <a:r>
              <a:rPr lang="en-US" b="1" dirty="0" smtClean="0"/>
              <a:t>Planned Exit </a:t>
            </a:r>
            <a:r>
              <a:rPr lang="en-US" dirty="0" smtClean="0"/>
              <a:t>Date Information.</a:t>
            </a:r>
            <a:endParaRPr lang="en-US" dirty="0"/>
          </a:p>
        </p:txBody>
      </p:sp>
      <p:cxnSp>
        <p:nvCxnSpPr>
          <p:cNvPr id="8" name="Straight Arrow Connector 7"/>
          <p:cNvCxnSpPr>
            <a:stCxn id="14" idx="1"/>
          </p:cNvCxnSpPr>
          <p:nvPr/>
        </p:nvCxnSpPr>
        <p:spPr>
          <a:xfrm flipH="1">
            <a:off x="5384800" y="4861718"/>
            <a:ext cx="3734240" cy="855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30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INACTIVATE A POI INSTANCE</a:t>
            </a:r>
            <a:endParaRPr lang="en-US" dirty="0">
              <a:solidFill>
                <a:schemeClr val="accent5"/>
              </a:solidFill>
            </a:endParaRPr>
          </a:p>
        </p:txBody>
      </p:sp>
      <p:sp>
        <p:nvSpPr>
          <p:cNvPr id="4" name="Rectangle 3"/>
          <p:cNvSpPr/>
          <p:nvPr/>
        </p:nvSpPr>
        <p:spPr>
          <a:xfrm>
            <a:off x="-180474" y="1044249"/>
            <a:ext cx="12609092"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Information&gt; Organizational Relationship &gt; </a:t>
            </a:r>
          </a:p>
          <a:p>
            <a:pPr marL="215900" marR="180975">
              <a:spcBef>
                <a:spcPts val="0"/>
              </a:spcBef>
              <a:spcAft>
                <a:spcPts val="0"/>
              </a:spcAft>
            </a:pPr>
            <a:r>
              <a:rPr lang="en-US" b="1" dirty="0" smtClean="0">
                <a:ea typeface="Times New Roman" panose="02020603050405020304" pitchFamily="18" charset="0"/>
              </a:rPr>
              <a:t>Maintain POI Relationship</a:t>
            </a:r>
            <a:endParaRPr lang="en-US" dirty="0">
              <a:ea typeface="Times New Roman" panose="02020603050405020304" pitchFamily="18" charset="0"/>
            </a:endParaRPr>
          </a:p>
        </p:txBody>
      </p:sp>
      <p:sp>
        <p:nvSpPr>
          <p:cNvPr id="22" name="Rectangle 21"/>
          <p:cNvSpPr/>
          <p:nvPr/>
        </p:nvSpPr>
        <p:spPr>
          <a:xfrm>
            <a:off x="433387" y="1845602"/>
            <a:ext cx="11325225" cy="1717393"/>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dirty="0">
                <a:cs typeface="Arial"/>
              </a:rPr>
              <a:t>Click </a:t>
            </a:r>
            <a:r>
              <a:rPr lang="en-US" sz="2000" spc="-5" dirty="0">
                <a:cs typeface="Arial"/>
              </a:rPr>
              <a:t>the </a:t>
            </a:r>
            <a:r>
              <a:rPr lang="en-US" sz="2000" b="1" dirty="0">
                <a:cs typeface="Arial"/>
              </a:rPr>
              <a:t>Add a </a:t>
            </a:r>
            <a:r>
              <a:rPr lang="en-US" sz="2000" b="1" spc="-5" dirty="0">
                <a:cs typeface="Arial"/>
              </a:rPr>
              <a:t>New Row </a:t>
            </a:r>
            <a:r>
              <a:rPr lang="en-US" sz="2000" spc="-5" dirty="0">
                <a:cs typeface="Arial"/>
              </a:rPr>
              <a:t>button to </a:t>
            </a:r>
            <a:r>
              <a:rPr lang="en-US" sz="2000" dirty="0">
                <a:cs typeface="Arial"/>
              </a:rPr>
              <a:t>insert a new </a:t>
            </a:r>
            <a:r>
              <a:rPr lang="en-US" sz="2000" spc="-5" dirty="0">
                <a:cs typeface="Arial"/>
              </a:rPr>
              <a:t>effective-dated</a:t>
            </a:r>
            <a:r>
              <a:rPr lang="en-US" sz="2000" spc="-160" dirty="0">
                <a:cs typeface="Arial"/>
              </a:rPr>
              <a:t> </a:t>
            </a:r>
            <a:r>
              <a:rPr lang="en-US" sz="2000" spc="-25" dirty="0">
                <a:cs typeface="Arial"/>
              </a:rPr>
              <a:t>row.</a:t>
            </a:r>
            <a:endParaRPr lang="en-US" sz="2000" dirty="0">
              <a:cs typeface="Arial"/>
            </a:endParaRPr>
          </a:p>
          <a:p>
            <a:pPr marL="171450" indent="-171450">
              <a:lnSpc>
                <a:spcPct val="107000"/>
              </a:lnSpc>
              <a:spcAft>
                <a:spcPts val="800"/>
              </a:spcAft>
              <a:buFont typeface="Arial" panose="020B0604020202020204" pitchFamily="34" charset="0"/>
              <a:buChar char="•"/>
            </a:pPr>
            <a:r>
              <a:rPr lang="en-US" sz="2000" dirty="0">
                <a:cs typeface="Arial"/>
              </a:rPr>
              <a:t>Update </a:t>
            </a:r>
            <a:r>
              <a:rPr lang="en-US" sz="2000" spc="-5" dirty="0">
                <a:cs typeface="Arial"/>
              </a:rPr>
              <a:t>the </a:t>
            </a:r>
            <a:r>
              <a:rPr lang="en-US" sz="2000" b="1" dirty="0">
                <a:cs typeface="Arial"/>
              </a:rPr>
              <a:t>Status </a:t>
            </a:r>
            <a:r>
              <a:rPr lang="en-US" sz="2000" dirty="0">
                <a:cs typeface="Arial"/>
              </a:rPr>
              <a:t>on </a:t>
            </a:r>
            <a:r>
              <a:rPr lang="en-US" sz="2000" spc="-5" dirty="0">
                <a:cs typeface="Arial"/>
              </a:rPr>
              <a:t>the </a:t>
            </a:r>
            <a:r>
              <a:rPr lang="en-US" sz="2000" dirty="0">
                <a:cs typeface="Arial"/>
              </a:rPr>
              <a:t>new</a:t>
            </a:r>
            <a:r>
              <a:rPr lang="en-US" sz="2000" spc="-105" dirty="0">
                <a:cs typeface="Arial"/>
              </a:rPr>
              <a:t> </a:t>
            </a:r>
            <a:r>
              <a:rPr lang="en-US" sz="2000" spc="-25" dirty="0">
                <a:cs typeface="Arial"/>
              </a:rPr>
              <a:t>row.</a:t>
            </a:r>
            <a:endParaRPr lang="en-US" sz="2000" dirty="0">
              <a:cs typeface="Arial"/>
            </a:endParaRPr>
          </a:p>
          <a:p>
            <a:pPr marL="171450" indent="-171450">
              <a:lnSpc>
                <a:spcPct val="107000"/>
              </a:lnSpc>
              <a:spcAft>
                <a:spcPts val="800"/>
              </a:spcAft>
              <a:buFont typeface="Arial" panose="020B0604020202020204" pitchFamily="34" charset="0"/>
              <a:buChar char="•"/>
            </a:pPr>
            <a:r>
              <a:rPr lang="en-US" sz="2000" spc="-5" dirty="0">
                <a:cs typeface="Arial"/>
              </a:rPr>
              <a:t>Enter </a:t>
            </a:r>
            <a:r>
              <a:rPr lang="en-US" sz="2000" dirty="0">
                <a:cs typeface="Arial"/>
              </a:rPr>
              <a:t>comments </a:t>
            </a:r>
            <a:r>
              <a:rPr lang="en-US" sz="2000" spc="-5" dirty="0">
                <a:cs typeface="Arial"/>
              </a:rPr>
              <a:t>in the </a:t>
            </a:r>
            <a:r>
              <a:rPr lang="en-US" sz="2000" b="1" dirty="0">
                <a:cs typeface="Arial"/>
              </a:rPr>
              <a:t>More </a:t>
            </a:r>
            <a:r>
              <a:rPr lang="en-US" sz="2000" b="1" spc="-5">
                <a:cs typeface="Arial"/>
              </a:rPr>
              <a:t>Information </a:t>
            </a:r>
            <a:r>
              <a:rPr lang="en-US" sz="2000" spc="-5">
                <a:cs typeface="Arial"/>
              </a:rPr>
              <a:t>field</a:t>
            </a:r>
            <a:r>
              <a:rPr lang="en-US" sz="2000" spc="-5" dirty="0">
                <a:cs typeface="Arial"/>
              </a:rPr>
              <a:t>,</a:t>
            </a:r>
            <a:r>
              <a:rPr lang="en-US" sz="2000" spc="-5">
                <a:cs typeface="Arial"/>
              </a:rPr>
              <a:t> </a:t>
            </a:r>
            <a:r>
              <a:rPr lang="en-US" sz="2000" spc="-5" dirty="0">
                <a:cs typeface="Arial"/>
              </a:rPr>
              <a:t>if</a:t>
            </a:r>
            <a:r>
              <a:rPr lang="en-US" sz="2000" spc="-114" dirty="0">
                <a:cs typeface="Arial"/>
              </a:rPr>
              <a:t> </a:t>
            </a:r>
            <a:r>
              <a:rPr lang="en-US" sz="2000" dirty="0">
                <a:cs typeface="Arial"/>
              </a:rPr>
              <a:t>desired.</a:t>
            </a:r>
          </a:p>
          <a:p>
            <a:pPr marL="171450" indent="-171450">
              <a:lnSpc>
                <a:spcPct val="107000"/>
              </a:lnSpc>
              <a:spcAft>
                <a:spcPts val="800"/>
              </a:spcAft>
              <a:buFont typeface="Arial" panose="020B0604020202020204" pitchFamily="34" charset="0"/>
              <a:buChar char="•"/>
            </a:pPr>
            <a:r>
              <a:rPr lang="en-US" sz="2000" dirty="0">
                <a:cs typeface="Arial"/>
              </a:rPr>
              <a:t>Click </a:t>
            </a:r>
            <a:r>
              <a:rPr lang="en-US" sz="2000" b="1" dirty="0">
                <a:cs typeface="Arial"/>
              </a:rPr>
              <a:t>Save</a:t>
            </a:r>
            <a:r>
              <a:rPr lang="en-US" sz="2000" dirty="0">
                <a:cs typeface="Arial"/>
              </a:rPr>
              <a:t>.</a:t>
            </a:r>
          </a:p>
        </p:txBody>
      </p:sp>
      <p:sp>
        <p:nvSpPr>
          <p:cNvPr id="14" name="TextBox 13"/>
          <p:cNvSpPr txBox="1"/>
          <p:nvPr/>
        </p:nvSpPr>
        <p:spPr>
          <a:xfrm>
            <a:off x="607595" y="4514882"/>
            <a:ext cx="1702351" cy="981423"/>
          </a:xfrm>
          <a:prstGeom prst="rect">
            <a:avLst/>
          </a:prstGeom>
          <a:solidFill>
            <a:schemeClr val="accent1">
              <a:lumMod val="20000"/>
              <a:lumOff val="80000"/>
            </a:schemeClr>
          </a:solidFill>
          <a:ln w="6350">
            <a:solidFill>
              <a:schemeClr val="tx1"/>
            </a:solidFill>
          </a:ln>
        </p:spPr>
        <p:txBody>
          <a:bodyPr wrap="square" rtlCol="0">
            <a:spAutoFit/>
          </a:bodyPr>
          <a:lstStyle/>
          <a:p>
            <a:pPr algn="ctr">
              <a:lnSpc>
                <a:spcPct val="107000"/>
              </a:lnSpc>
              <a:spcAft>
                <a:spcPts val="800"/>
              </a:spcAft>
            </a:pPr>
            <a:r>
              <a:rPr lang="en-US" dirty="0" smtClean="0"/>
              <a:t>Update </a:t>
            </a:r>
            <a:r>
              <a:rPr lang="en-US" b="1" dirty="0" smtClean="0"/>
              <a:t>Status </a:t>
            </a:r>
            <a:r>
              <a:rPr lang="en-US" dirty="0" smtClean="0"/>
              <a:t>by clicking on the look up. </a:t>
            </a:r>
            <a:endParaRPr lang="en-US" dirty="0"/>
          </a:p>
        </p:txBody>
      </p:sp>
      <p:grpSp>
        <p:nvGrpSpPr>
          <p:cNvPr id="3" name="Group 2"/>
          <p:cNvGrpSpPr/>
          <p:nvPr/>
        </p:nvGrpSpPr>
        <p:grpSpPr>
          <a:xfrm>
            <a:off x="2309946" y="3231472"/>
            <a:ext cx="7620176" cy="3333976"/>
            <a:chOff x="2309946" y="3231472"/>
            <a:chExt cx="7620176" cy="3333976"/>
          </a:xfrm>
        </p:grpSpPr>
        <p:grpSp>
          <p:nvGrpSpPr>
            <p:cNvPr id="5" name="Group 4"/>
            <p:cNvGrpSpPr/>
            <p:nvPr/>
          </p:nvGrpSpPr>
          <p:grpSpPr>
            <a:xfrm>
              <a:off x="2781370" y="3231472"/>
              <a:ext cx="7148752" cy="3333976"/>
              <a:chOff x="1870962" y="3231472"/>
              <a:chExt cx="7148752" cy="3333976"/>
            </a:xfrm>
          </p:grpSpPr>
          <p:sp>
            <p:nvSpPr>
              <p:cNvPr id="9" name="object 3"/>
              <p:cNvSpPr/>
              <p:nvPr/>
            </p:nvSpPr>
            <p:spPr>
              <a:xfrm>
                <a:off x="1870962" y="3231472"/>
                <a:ext cx="7148752" cy="3333976"/>
              </a:xfrm>
              <a:prstGeom prst="rect">
                <a:avLst/>
              </a:prstGeom>
              <a:blipFill>
                <a:blip r:embed="rId2" cstate="print"/>
                <a:stretch>
                  <a:fillRect/>
                </a:stretch>
              </a:blipFill>
            </p:spPr>
            <p:txBody>
              <a:bodyPr wrap="square" lIns="0" tIns="0" rIns="0" bIns="0" rtlCol="0"/>
              <a:lstStyle/>
              <a:p>
                <a:endParaRPr dirty="0"/>
              </a:p>
            </p:txBody>
          </p:sp>
          <p:sp>
            <p:nvSpPr>
              <p:cNvPr id="20" name="Rectangle 19"/>
              <p:cNvSpPr/>
              <p:nvPr/>
            </p:nvSpPr>
            <p:spPr>
              <a:xfrm flipV="1">
                <a:off x="1912656" y="5601809"/>
                <a:ext cx="5970716" cy="23081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rotWithShape="1">
            <a:blip r:embed="rId3"/>
            <a:srcRect l="42983" t="49971" r="52336" b="47242"/>
            <a:stretch/>
          </p:blipFill>
          <p:spPr>
            <a:xfrm>
              <a:off x="4245220" y="3821335"/>
              <a:ext cx="349045" cy="140110"/>
            </a:xfrm>
            <a:prstGeom prst="rect">
              <a:avLst/>
            </a:prstGeom>
            <a:ln w="6350">
              <a:solidFill>
                <a:schemeClr val="bg1"/>
              </a:solidFill>
            </a:ln>
          </p:spPr>
        </p:pic>
        <p:pic>
          <p:nvPicPr>
            <p:cNvPr id="13" name="Picture 12"/>
            <p:cNvPicPr>
              <a:picLocks noChangeAspect="1"/>
            </p:cNvPicPr>
            <p:nvPr/>
          </p:nvPicPr>
          <p:blipFill rotWithShape="1">
            <a:blip r:embed="rId3"/>
            <a:srcRect l="42983" t="48883" r="43665" b="45983"/>
            <a:stretch/>
          </p:blipFill>
          <p:spPr>
            <a:xfrm>
              <a:off x="5392024" y="4898460"/>
              <a:ext cx="995517" cy="258097"/>
            </a:xfrm>
            <a:prstGeom prst="rect">
              <a:avLst/>
            </a:prstGeom>
            <a:ln w="6350">
              <a:solidFill>
                <a:schemeClr val="bg1"/>
              </a:solidFill>
            </a:ln>
          </p:spPr>
        </p:pic>
        <p:cxnSp>
          <p:nvCxnSpPr>
            <p:cNvPr id="6" name="Straight Arrow Connector 5"/>
            <p:cNvCxnSpPr>
              <a:cxnSpLocks/>
              <a:stCxn id="14" idx="3"/>
            </p:cNvCxnSpPr>
            <p:nvPr/>
          </p:nvCxnSpPr>
          <p:spPr>
            <a:xfrm>
              <a:off x="2309946" y="5005594"/>
              <a:ext cx="2203471" cy="6899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1287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INACTIVE POI ON PERSON ORGANIZATIONAL SUMMARY PAGE </a:t>
            </a:r>
            <a:endParaRPr lang="en-US" dirty="0">
              <a:solidFill>
                <a:schemeClr val="accent5"/>
              </a:solidFill>
            </a:endParaRPr>
          </a:p>
        </p:txBody>
      </p:sp>
      <p:sp>
        <p:nvSpPr>
          <p:cNvPr id="22" name="Rectangle 21"/>
          <p:cNvSpPr/>
          <p:nvPr/>
        </p:nvSpPr>
        <p:spPr>
          <a:xfrm>
            <a:off x="433387" y="2520307"/>
            <a:ext cx="11325225" cy="397738"/>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2000" spc="-5" dirty="0" smtClean="0">
                <a:cs typeface="Arial"/>
              </a:rPr>
              <a:t>This </a:t>
            </a:r>
            <a:r>
              <a:rPr lang="en-US" sz="2000" spc="-5" dirty="0">
                <a:cs typeface="Arial"/>
              </a:rPr>
              <a:t>example shows POI Laural Craigen as inactive</a:t>
            </a:r>
            <a:r>
              <a:rPr lang="en-US" sz="2000" spc="105" dirty="0">
                <a:cs typeface="Arial"/>
              </a:rPr>
              <a:t> </a:t>
            </a:r>
            <a:r>
              <a:rPr lang="en-US" sz="2000" spc="-5" dirty="0" smtClean="0">
                <a:cs typeface="Arial"/>
              </a:rPr>
              <a:t>for</a:t>
            </a:r>
            <a:r>
              <a:rPr lang="en-US" sz="2000" dirty="0" smtClean="0">
                <a:cs typeface="Arial"/>
              </a:rPr>
              <a:t> </a:t>
            </a:r>
            <a:r>
              <a:rPr lang="en-US" sz="2000" b="1" spc="-5" dirty="0" smtClean="0">
                <a:cs typeface="Arial"/>
              </a:rPr>
              <a:t>RVCMP </a:t>
            </a:r>
            <a:r>
              <a:rPr lang="en-US" sz="2000" b="1" spc="-5" dirty="0">
                <a:cs typeface="Arial"/>
              </a:rPr>
              <a:t>Potential</a:t>
            </a:r>
            <a:r>
              <a:rPr lang="en-US" sz="2000" b="1" spc="-55" dirty="0">
                <a:cs typeface="Arial"/>
              </a:rPr>
              <a:t> </a:t>
            </a:r>
            <a:r>
              <a:rPr lang="en-US" sz="2000" b="1" spc="-5" dirty="0">
                <a:cs typeface="Arial"/>
              </a:rPr>
              <a:t>Hire-Academic</a:t>
            </a:r>
            <a:r>
              <a:rPr lang="en-US" sz="2000" spc="-5" dirty="0" smtClean="0">
                <a:solidFill>
                  <a:srgbClr val="7C7E7F"/>
                </a:solidFill>
                <a:cs typeface="Arial"/>
              </a:rPr>
              <a:t>.</a:t>
            </a:r>
            <a:endParaRPr lang="en-US" sz="2000" dirty="0">
              <a:cs typeface="Arial"/>
            </a:endParaRPr>
          </a:p>
        </p:txBody>
      </p:sp>
      <p:sp>
        <p:nvSpPr>
          <p:cNvPr id="13" name="Rectangle 12"/>
          <p:cNvSpPr/>
          <p:nvPr/>
        </p:nvSpPr>
        <p:spPr>
          <a:xfrm>
            <a:off x="0" y="153846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9930" y="1683928"/>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a:t>
            </a:r>
            <a:r>
              <a:rPr lang="en-US">
                <a:ea typeface="Times New Roman" panose="02020603050405020304" pitchFamily="18" charset="0"/>
              </a:rPr>
              <a:t>Personal Information</a:t>
            </a:r>
            <a:r>
              <a:rPr lang="en-US" dirty="0">
                <a:ea typeface="Times New Roman" panose="02020603050405020304" pitchFamily="18" charset="0"/>
              </a:rPr>
              <a:t> </a:t>
            </a:r>
            <a:r>
              <a:rPr lang="en-US">
                <a:ea typeface="Times New Roman" panose="02020603050405020304" pitchFamily="18" charset="0"/>
              </a:rPr>
              <a:t>&gt; </a:t>
            </a:r>
            <a:r>
              <a:rPr lang="en-US" b="1" dirty="0">
                <a:ea typeface="Times New Roman" panose="02020603050405020304" pitchFamily="18" charset="0"/>
              </a:rPr>
              <a:t>Person Organizational Summary</a:t>
            </a:r>
            <a:endParaRPr lang="en-US" dirty="0">
              <a:ea typeface="Times New Roman" panose="02020603050405020304" pitchFamily="18" charset="0"/>
            </a:endParaRPr>
          </a:p>
        </p:txBody>
      </p:sp>
      <p:grpSp>
        <p:nvGrpSpPr>
          <p:cNvPr id="4" name="Group 3"/>
          <p:cNvGrpSpPr/>
          <p:nvPr/>
        </p:nvGrpSpPr>
        <p:grpSpPr>
          <a:xfrm>
            <a:off x="1259260" y="3488925"/>
            <a:ext cx="9721049" cy="2438735"/>
            <a:chOff x="1259260" y="3488925"/>
            <a:chExt cx="9721049" cy="2438735"/>
          </a:xfrm>
        </p:grpSpPr>
        <p:grpSp>
          <p:nvGrpSpPr>
            <p:cNvPr id="3" name="Group 2"/>
            <p:cNvGrpSpPr/>
            <p:nvPr/>
          </p:nvGrpSpPr>
          <p:grpSpPr>
            <a:xfrm>
              <a:off x="1259260" y="3488925"/>
              <a:ext cx="9721049" cy="2438735"/>
              <a:chOff x="1259260" y="3488925"/>
              <a:chExt cx="9721049" cy="2438735"/>
            </a:xfrm>
          </p:grpSpPr>
          <p:grpSp>
            <p:nvGrpSpPr>
              <p:cNvPr id="5" name="Group 4"/>
              <p:cNvGrpSpPr/>
              <p:nvPr/>
            </p:nvGrpSpPr>
            <p:grpSpPr>
              <a:xfrm>
                <a:off x="1259260" y="3488925"/>
                <a:ext cx="9721049" cy="2438735"/>
                <a:chOff x="1268137" y="3089428"/>
                <a:chExt cx="9721049" cy="2438735"/>
              </a:xfrm>
            </p:grpSpPr>
            <p:sp>
              <p:nvSpPr>
                <p:cNvPr id="9" name="object 3"/>
                <p:cNvSpPr/>
                <p:nvPr/>
              </p:nvSpPr>
              <p:spPr>
                <a:xfrm>
                  <a:off x="1268137" y="3089428"/>
                  <a:ext cx="9721049" cy="2438735"/>
                </a:xfrm>
                <a:prstGeom prst="rect">
                  <a:avLst/>
                </a:prstGeom>
                <a:blipFill>
                  <a:blip r:embed="rId2" cstate="print"/>
                  <a:stretch>
                    <a:fillRect/>
                  </a:stretch>
                </a:blipFill>
              </p:spPr>
              <p:txBody>
                <a:bodyPr wrap="square" lIns="0" tIns="0" rIns="0" bIns="0" rtlCol="0"/>
                <a:lstStyle/>
                <a:p>
                  <a:endParaRPr dirty="0"/>
                </a:p>
              </p:txBody>
            </p:sp>
            <p:sp>
              <p:nvSpPr>
                <p:cNvPr id="12" name="Rectangle 11"/>
                <p:cNvSpPr/>
                <p:nvPr/>
              </p:nvSpPr>
              <p:spPr>
                <a:xfrm flipV="1">
                  <a:off x="1355516" y="5024761"/>
                  <a:ext cx="5817547" cy="50340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p:nvPicPr>
            <p:blipFill rotWithShape="1">
              <a:blip r:embed="rId3"/>
              <a:srcRect l="42983" t="49904" r="52157" b="47596"/>
              <a:stretch/>
            </p:blipFill>
            <p:spPr>
              <a:xfrm>
                <a:off x="1408093" y="5459019"/>
                <a:ext cx="537589" cy="186408"/>
              </a:xfrm>
              <a:prstGeom prst="rect">
                <a:avLst/>
              </a:prstGeom>
              <a:ln w="6350">
                <a:solidFill>
                  <a:schemeClr val="bg1"/>
                </a:solidFill>
              </a:ln>
            </p:spPr>
          </p:pic>
        </p:grpSp>
        <p:pic>
          <p:nvPicPr>
            <p:cNvPr id="11" name="Picture 10"/>
            <p:cNvPicPr>
              <a:picLocks noChangeAspect="1"/>
            </p:cNvPicPr>
            <p:nvPr/>
          </p:nvPicPr>
          <p:blipFill rotWithShape="1">
            <a:blip r:embed="rId3"/>
            <a:srcRect l="42983" t="48883" r="48957" b="46145"/>
            <a:stretch/>
          </p:blipFill>
          <p:spPr>
            <a:xfrm>
              <a:off x="6324180" y="5516378"/>
              <a:ext cx="653669" cy="271863"/>
            </a:xfrm>
            <a:prstGeom prst="rect">
              <a:avLst/>
            </a:prstGeom>
            <a:ln w="6350">
              <a:solidFill>
                <a:schemeClr val="bg1"/>
              </a:solidFill>
            </a:ln>
          </p:spPr>
        </p:pic>
      </p:grpSp>
    </p:spTree>
    <p:extLst>
      <p:ext uri="{BB962C8B-B14F-4D97-AF65-F5344CB8AC3E}">
        <p14:creationId xmlns:p14="http://schemas.microsoft.com/office/powerpoint/2010/main" val="3029649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9826606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03132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Who is responsiblee for adding POIs into UCPath?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When are POI records approved using Approval Workflow?</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When do POI records not use AWE?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Arial"/>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1243915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&amp;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95210743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5411097"/>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sdsc-vpn.ucop.edu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hbldtrn0-training</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one of the following username: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ucr_ucpathvpn_01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1 and Row 2</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ucr_ucpathvpn_02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3 and 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5 and 6</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endParaRPr>
          </a:p>
          <a:p>
            <a:pPr marL="285750" lvl="0" indent="-285750">
              <a:buFont typeface="Arial" panose="020B0604020202020204" pitchFamily="34" charset="0"/>
              <a:buChar char="•"/>
            </a:pP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The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VPN password for the week of </a:t>
            </a: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7/15/19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is:</a:t>
            </a:r>
            <a:r>
              <a:rPr kumimoji="0" lang="en-US" sz="1800" b="0" i="0" u="none" strike="noStrike" kern="1200" cap="none" spc="0" normalizeH="0" baseline="0" noProof="0" dirty="0">
                <a:ln>
                  <a:noFill/>
                </a:ln>
                <a:solidFill>
                  <a:srgbClr val="FF0000"/>
                </a:solidFill>
                <a:effectLst/>
                <a:uLnTx/>
                <a:uFillTx/>
                <a:latin typeface="Arial"/>
                <a:ea typeface="Calibri" panose="020F0502020204030204" pitchFamily="34" charset="0"/>
                <a:cs typeface="+mn-cs"/>
              </a:rPr>
              <a:t> </a:t>
            </a:r>
            <a:r>
              <a:rPr lang="en-US" b="1" dirty="0">
                <a:solidFill>
                  <a:srgbClr val="FF0000"/>
                </a:solidFill>
              </a:rPr>
              <a:t>!!1_Meat_Most!!</a:t>
            </a:r>
            <a:endParaRPr kumimoji="0" lang="en-US" sz="1800" b="0" i="0" u="none" strike="noStrike" kern="1200" cap="none" spc="0" normalizeH="0" baseline="0" noProof="0" dirty="0" smtClean="0">
              <a:ln>
                <a:noFill/>
              </a:ln>
              <a:solidFill>
                <a:srgbClr val="FF0000"/>
              </a:solidFill>
              <a:effectLst/>
              <a:uLnTx/>
              <a:uFillTx/>
              <a:latin typeface="Arial"/>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to </a:t>
            </a: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a:rPr>
              <a:t>https://hbldtrn0.ucpath-build.devops.universityofcalifornia.edu/psp/HBLDTRN0/?</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cmd=login&amp;languageCd=ENG&amp;</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8" name="Picture 7"/>
          <p:cNvPicPr>
            <a:picLocks noChangeAspect="1"/>
          </p:cNvPicPr>
          <p:nvPr/>
        </p:nvPicPr>
        <p:blipFill>
          <a:blip r:embed="rId4"/>
          <a:stretch>
            <a:fillRect/>
          </a:stretch>
        </p:blipFill>
        <p:spPr>
          <a:xfrm>
            <a:off x="5780114" y="1015183"/>
            <a:ext cx="3339760" cy="1551728"/>
          </a:xfrm>
          <a:prstGeom prst="rect">
            <a:avLst/>
          </a:prstGeom>
        </p:spPr>
      </p:pic>
      <p:pic>
        <p:nvPicPr>
          <p:cNvPr id="9" name="Picture 8"/>
          <p:cNvPicPr>
            <a:picLocks noChangeAspect="1"/>
          </p:cNvPicPr>
          <p:nvPr/>
        </p:nvPicPr>
        <p:blipFill>
          <a:blip r:embed="rId5"/>
          <a:stretch>
            <a:fillRect/>
          </a:stretch>
        </p:blipFill>
        <p:spPr>
          <a:xfrm>
            <a:off x="8111206" y="2669269"/>
            <a:ext cx="3257550" cy="2095500"/>
          </a:xfrm>
          <a:prstGeom prst="rect">
            <a:avLst/>
          </a:prstGeom>
          <a:ln>
            <a:solidFill>
              <a:schemeClr val="tx1"/>
            </a:solidFill>
          </a:ln>
        </p:spPr>
      </p:pic>
      <p:pic>
        <p:nvPicPr>
          <p:cNvPr id="3" name="Picture 2"/>
          <p:cNvPicPr>
            <a:picLocks noChangeAspect="1"/>
          </p:cNvPicPr>
          <p:nvPr/>
        </p:nvPicPr>
        <p:blipFill rotWithShape="1">
          <a:blip r:embed="rId6"/>
          <a:srcRect t="28365" r="5470"/>
          <a:stretch/>
        </p:blipFill>
        <p:spPr>
          <a:xfrm>
            <a:off x="4470553" y="1122650"/>
            <a:ext cx="332265" cy="310541"/>
          </a:xfrm>
          <a:prstGeom prst="rect">
            <a:avLst/>
          </a:prstGeom>
        </p:spPr>
      </p:pic>
    </p:spTree>
    <p:extLst>
      <p:ext uri="{BB962C8B-B14F-4D97-AF65-F5344CB8AC3E}">
        <p14:creationId xmlns:p14="http://schemas.microsoft.com/office/powerpoint/2010/main" val="244826428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945267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br>
              <a:rPr lang="en-US" dirty="0" smtClean="0">
                <a:solidFill>
                  <a:schemeClr val="accent5"/>
                </a:solidFill>
              </a:rPr>
            </a:br>
            <a:r>
              <a:rPr lang="en-US" dirty="0" smtClean="0">
                <a:solidFill>
                  <a:schemeClr val="accent5"/>
                </a:solidFill>
              </a:rPr>
              <a:t>Lecture and Review  </a:t>
            </a:r>
            <a:endParaRPr lang="en-US" dirty="0">
              <a:solidFill>
                <a:schemeClr val="accent5"/>
              </a:solidFill>
            </a:endParaRPr>
          </a:p>
        </p:txBody>
      </p:sp>
      <p:sp>
        <p:nvSpPr>
          <p:cNvPr id="4" name="TextBox 3"/>
          <p:cNvSpPr txBox="1"/>
          <p:nvPr/>
        </p:nvSpPr>
        <p:spPr>
          <a:xfrm>
            <a:off x="613037" y="1795917"/>
            <a:ext cx="9019236" cy="3385542"/>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dirty="0" smtClean="0">
                <a:solidFill>
                  <a:schemeClr val="accent1"/>
                </a:solidFill>
                <a:hlinkClick r:id="rId3" action="ppaction://hlinksldjump"/>
              </a:rPr>
              <a:t>POI Definition</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4" action="ppaction://hlinksldjump"/>
              </a:rPr>
              <a:t>POI Types</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5" action="ppaction://hlinksldjump"/>
              </a:rPr>
              <a:t>Pilot Roles Descriptions </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a:solidFill>
                  <a:schemeClr val="accent1"/>
                </a:solidFill>
                <a:hlinkClick r:id="rId6" action="ppaction://hlinksldjump"/>
              </a:rPr>
              <a:t>Change Impacts </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7" action="ppaction://hlinksldjump"/>
              </a:rPr>
              <a:t>Things to Remember</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8" action="ppaction://hlinksldjump"/>
              </a:rPr>
              <a:t>Learning Objectives Review</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9" action="ppaction://hlinksldjump"/>
              </a:rPr>
              <a:t>Appendix</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10" action="ppaction://hlinksldjump"/>
              </a:rPr>
              <a:t>Feedback</a:t>
            </a:r>
            <a:endParaRPr lang="en-US" dirty="0">
              <a:solidFill>
                <a:schemeClr val="accent1"/>
              </a:solidFill>
              <a:hlinkClick r:id="rId11" action="ppaction://hlinksldjump"/>
            </a:endParaRPr>
          </a:p>
        </p:txBody>
      </p:sp>
    </p:spTree>
    <p:extLst>
      <p:ext uri="{BB962C8B-B14F-4D97-AF65-F5344CB8AC3E}">
        <p14:creationId xmlns:p14="http://schemas.microsoft.com/office/powerpoint/2010/main" val="42359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804772" y="1391432"/>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987834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r>
              <a:rPr lang="en-US" dirty="0">
                <a:solidFill>
                  <a:schemeClr val="accent5"/>
                </a:solidFill>
              </a:rPr>
              <a:t> 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156950656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location 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89639142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251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984" y="1253012"/>
            <a:ext cx="10707329"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smtClean="0">
                <a:ln>
                  <a:noFill/>
                </a:ln>
                <a:solidFill>
                  <a:prstClr val="black"/>
                </a:solidFill>
                <a:effectLst/>
                <a:uLnTx/>
                <a:uFillTx/>
                <a:latin typeface="Arial"/>
                <a:cs typeface="Arial"/>
              </a:rPr>
              <a:t>A </a:t>
            </a:r>
            <a:r>
              <a:rPr kumimoji="0" lang="en-US" sz="2000" i="0" u="none" strike="noStrike" kern="1200" cap="none" spc="-5" normalizeH="0" baseline="0" noProof="0" dirty="0">
                <a:ln>
                  <a:noFill/>
                </a:ln>
                <a:solidFill>
                  <a:prstClr val="black"/>
                </a:solidFill>
                <a:effectLst/>
                <a:uLnTx/>
                <a:uFillTx/>
                <a:latin typeface="Arial"/>
                <a:cs typeface="Arial"/>
              </a:rPr>
              <a:t>person of interest (POI) is someone who is tracked </a:t>
            </a:r>
            <a:r>
              <a:rPr kumimoji="0" lang="en-US" sz="2000" i="0" u="none" strike="noStrike" kern="1200" cap="none" spc="-10" normalizeH="0" baseline="0" noProof="0" dirty="0" smtClean="0">
                <a:ln>
                  <a:noFill/>
                </a:ln>
                <a:solidFill>
                  <a:prstClr val="black"/>
                </a:solidFill>
                <a:effectLst/>
                <a:uLnTx/>
                <a:uFillTx/>
                <a:latin typeface="Arial"/>
                <a:cs typeface="Arial"/>
              </a:rPr>
              <a:t>by </a:t>
            </a:r>
            <a:r>
              <a:rPr kumimoji="0" lang="en-US" sz="2000" i="0" u="none" strike="noStrike" kern="1200" cap="none" spc="-5" normalizeH="0" baseline="0" noProof="0" dirty="0">
                <a:ln>
                  <a:noFill/>
                </a:ln>
                <a:solidFill>
                  <a:prstClr val="black"/>
                </a:solidFill>
                <a:effectLst/>
                <a:uLnTx/>
                <a:uFillTx/>
                <a:latin typeface="Arial"/>
                <a:cs typeface="Arial"/>
              </a:rPr>
              <a:t>Locations for various reasons, such as a potential hire </a:t>
            </a:r>
            <a:r>
              <a:rPr kumimoji="0" lang="en-US" sz="2000" i="0" u="none" strike="noStrike" kern="1200" cap="none" spc="-10" normalizeH="0" baseline="0" noProof="0" dirty="0">
                <a:ln>
                  <a:noFill/>
                </a:ln>
                <a:solidFill>
                  <a:prstClr val="black"/>
                </a:solidFill>
                <a:effectLst/>
                <a:uLnTx/>
                <a:uFillTx/>
                <a:latin typeface="Arial"/>
                <a:cs typeface="Arial"/>
              </a:rPr>
              <a:t>or  </a:t>
            </a:r>
            <a:r>
              <a:rPr kumimoji="0" lang="en-US" sz="2000" i="0" u="none" strike="noStrike" kern="1200" cap="none" spc="-5" normalizeH="0" baseline="0" noProof="0" dirty="0">
                <a:ln>
                  <a:noFill/>
                </a:ln>
                <a:solidFill>
                  <a:prstClr val="black"/>
                </a:solidFill>
                <a:effectLst/>
                <a:uLnTx/>
                <a:uFillTx/>
                <a:latin typeface="Arial"/>
                <a:cs typeface="Arial"/>
              </a:rPr>
              <a:t>potential external</a:t>
            </a:r>
            <a:r>
              <a:rPr kumimoji="0" lang="en-US" sz="2000" i="0" u="none" strike="noStrike" kern="1200" cap="none" spc="30" normalizeH="0" baseline="0" noProof="0" dirty="0">
                <a:ln>
                  <a:noFill/>
                </a:ln>
                <a:solidFill>
                  <a:prstClr val="black"/>
                </a:solidFill>
                <a:effectLst/>
                <a:uLnTx/>
                <a:uFillTx/>
                <a:latin typeface="Arial"/>
                <a:cs typeface="Arial"/>
              </a:rPr>
              <a:t> </a:t>
            </a:r>
            <a:r>
              <a:rPr kumimoji="0" lang="en-US" sz="2000" i="0" u="none" strike="noStrike" kern="1200" cap="none" spc="-5" normalizeH="0" baseline="0" noProof="0" dirty="0">
                <a:ln>
                  <a:noFill/>
                </a:ln>
                <a:solidFill>
                  <a:prstClr val="black"/>
                </a:solidFill>
                <a:effectLst/>
                <a:uLnTx/>
                <a:uFillTx/>
                <a:latin typeface="Arial"/>
                <a:cs typeface="Arial"/>
              </a:rPr>
              <a:t>resource</a:t>
            </a:r>
            <a:r>
              <a:rPr kumimoji="0" lang="en-US" sz="2000" i="0" u="none" strike="noStrike" kern="1200" cap="none" spc="-5" normalizeH="0" baseline="0" noProof="0" dirty="0">
                <a:ln>
                  <a:noFill/>
                </a:ln>
                <a:solidFill>
                  <a:srgbClr val="7C7E7F"/>
                </a:solidFill>
                <a:effectLst/>
                <a:uLnTx/>
                <a:uFillTx/>
                <a:latin typeface="Arial"/>
                <a:cs typeface="Arial"/>
              </a:rPr>
              <a:t>. </a:t>
            </a:r>
            <a:r>
              <a:rPr kumimoji="0" lang="en-US" sz="2000" i="0" u="none" strike="noStrike" kern="1200" cap="none" spc="-5" normalizeH="0" baseline="0" noProof="0" dirty="0">
                <a:ln>
                  <a:noFill/>
                </a:ln>
                <a:solidFill>
                  <a:prstClr val="black"/>
                </a:solidFill>
                <a:effectLst/>
                <a:uLnTx/>
                <a:uFillTx/>
                <a:latin typeface="Arial"/>
                <a:cs typeface="Arial"/>
              </a:rPr>
              <a:t>Locations are responsible for adding and maintaining POI </a:t>
            </a:r>
            <a:r>
              <a:rPr kumimoji="0" lang="en-US" sz="2000" i="0" u="none" strike="noStrike" kern="1200" cap="none" spc="-5" normalizeH="0" baseline="0" noProof="0" dirty="0" smtClean="0">
                <a:ln>
                  <a:noFill/>
                </a:ln>
                <a:solidFill>
                  <a:prstClr val="black"/>
                </a:solidFill>
                <a:effectLst/>
                <a:uLnTx/>
                <a:uFillTx/>
                <a:latin typeface="Arial"/>
                <a:cs typeface="Arial"/>
              </a:rPr>
              <a:t>records </a:t>
            </a:r>
            <a:r>
              <a:rPr kumimoji="0" lang="en-US" sz="2000" i="0" u="none" strike="noStrike" kern="1200" cap="none" spc="-5" normalizeH="0" baseline="0" noProof="0" dirty="0">
                <a:ln>
                  <a:noFill/>
                </a:ln>
                <a:solidFill>
                  <a:prstClr val="black"/>
                </a:solidFill>
                <a:effectLst/>
                <a:uLnTx/>
                <a:uFillTx/>
                <a:latin typeface="Arial"/>
                <a:cs typeface="Arial"/>
              </a:rPr>
              <a:t>in</a:t>
            </a:r>
            <a:r>
              <a:rPr kumimoji="0" lang="en-US" sz="2000" i="0" u="none" strike="noStrike" kern="1200" cap="none" spc="5" normalizeH="0" baseline="0" noProof="0" dirty="0">
                <a:ln>
                  <a:noFill/>
                </a:ln>
                <a:solidFill>
                  <a:prstClr val="black"/>
                </a:solidFill>
                <a:effectLst/>
                <a:uLnTx/>
                <a:uFillTx/>
                <a:latin typeface="Arial"/>
                <a:cs typeface="Arial"/>
              </a:rPr>
              <a:t> </a:t>
            </a:r>
            <a:r>
              <a:rPr kumimoji="0" lang="en-US" sz="2000" i="0" u="none" strike="noStrike" kern="1200" cap="none" spc="-5" normalizeH="0" baseline="0" noProof="0" dirty="0" smtClean="0">
                <a:ln>
                  <a:noFill/>
                </a:ln>
                <a:solidFill>
                  <a:prstClr val="black"/>
                </a:solidFill>
                <a:effectLst/>
                <a:uLnTx/>
                <a:uFillTx/>
                <a:latin typeface="Arial"/>
                <a:cs typeface="Arial"/>
              </a:rPr>
              <a:t>UCPath.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smtClean="0">
                <a:ln>
                  <a:noFill/>
                </a:ln>
                <a:solidFill>
                  <a:prstClr val="black"/>
                </a:solidFill>
                <a:effectLst/>
                <a:uLnTx/>
                <a:uFillTx/>
                <a:latin typeface="Arial"/>
              </a:rPr>
              <a:t>A </a:t>
            </a:r>
            <a:r>
              <a:rPr kumimoji="0" lang="en-US" sz="2000" i="0" u="none" strike="noStrike" kern="1200" cap="none" spc="0" normalizeH="0" baseline="0" noProof="0" dirty="0">
                <a:ln>
                  <a:noFill/>
                </a:ln>
                <a:solidFill>
                  <a:prstClr val="black"/>
                </a:solidFill>
                <a:effectLst/>
                <a:uLnTx/>
                <a:uFillTx/>
                <a:latin typeface="Arial"/>
              </a:rPr>
              <a:t>POI is not an employee of the University; and will not receive compensation through </a:t>
            </a:r>
            <a:r>
              <a:rPr kumimoji="0" lang="en-US" sz="2000" i="0" u="none" strike="noStrike" kern="1200" cap="none" spc="0" normalizeH="0" baseline="0" noProof="0" dirty="0" smtClean="0">
                <a:ln>
                  <a:noFill/>
                </a:ln>
                <a:solidFill>
                  <a:prstClr val="black"/>
                </a:solidFill>
                <a:effectLst/>
                <a:uLnTx/>
                <a:uFillTx/>
                <a:latin typeface="Arial"/>
              </a:rPr>
              <a:t>UCPath.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smtClean="0">
                <a:ln>
                  <a:noFill/>
                </a:ln>
                <a:solidFill>
                  <a:prstClr val="black"/>
                </a:solidFill>
                <a:effectLst/>
                <a:uLnTx/>
                <a:uFillTx/>
                <a:latin typeface="Arial"/>
              </a:rPr>
              <a:t>A </a:t>
            </a:r>
            <a:r>
              <a:rPr kumimoji="0" lang="en-US" sz="2000" i="0" u="none" strike="noStrike" kern="1200" cap="none" spc="0" normalizeH="0" baseline="0" noProof="0" dirty="0">
                <a:ln>
                  <a:noFill/>
                </a:ln>
                <a:solidFill>
                  <a:prstClr val="black"/>
                </a:solidFill>
                <a:effectLst/>
                <a:uLnTx/>
                <a:uFillTx/>
                <a:latin typeface="Arial"/>
              </a:rPr>
              <a:t>POI does not have Position Data or Job Data in UCPath. </a:t>
            </a:r>
            <a:endParaRPr kumimoji="0" lang="en-US" sz="200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smtClean="0">
                <a:ln>
                  <a:noFill/>
                </a:ln>
                <a:solidFill>
                  <a:prstClr val="black"/>
                </a:solidFill>
                <a:effectLst/>
                <a:uLnTx/>
                <a:uFillTx/>
                <a:latin typeface="Arial"/>
              </a:rPr>
              <a:t>POIs </a:t>
            </a:r>
            <a:r>
              <a:rPr kumimoji="0" lang="en-US" sz="2000" i="0" u="none" strike="noStrike" kern="1200" cap="none" spc="0" normalizeH="0" baseline="0" noProof="0" dirty="0">
                <a:ln>
                  <a:noFill/>
                </a:ln>
                <a:solidFill>
                  <a:prstClr val="black"/>
                </a:solidFill>
                <a:effectLst/>
                <a:uLnTx/>
                <a:uFillTx/>
                <a:latin typeface="Arial"/>
              </a:rPr>
              <a:t>are assigned a Person ID, instead of an </a:t>
            </a:r>
            <a:r>
              <a:rPr kumimoji="0" lang="en-US" sz="2000" u="none" strike="noStrike" kern="1200" cap="none" spc="0" normalizeH="0" baseline="0" noProof="0" dirty="0">
                <a:ln>
                  <a:noFill/>
                </a:ln>
                <a:solidFill>
                  <a:prstClr val="black"/>
                </a:solidFill>
                <a:effectLst/>
                <a:uLnTx/>
                <a:uFillTx/>
                <a:latin typeface="Arial"/>
              </a:rPr>
              <a:t>Employee </a:t>
            </a:r>
            <a:r>
              <a:rPr kumimoji="0" lang="en-US" sz="2000" u="none" strike="noStrike" kern="1200" cap="none" spc="0" normalizeH="0" baseline="0" noProof="0" dirty="0" smtClean="0">
                <a:ln>
                  <a:noFill/>
                </a:ln>
                <a:solidFill>
                  <a:prstClr val="black"/>
                </a:solidFill>
                <a:effectLst/>
                <a:uLnTx/>
                <a:uFillTx/>
                <a:latin typeface="Arial"/>
              </a:rPr>
              <a:t>ID</a:t>
            </a:r>
            <a:r>
              <a:rPr kumimoji="0" lang="en-US" sz="2000" i="0" u="none" strike="noStrike" kern="1200" cap="none" spc="0" normalizeH="0" baseline="0" noProof="0" dirty="0" smtClean="0">
                <a:ln>
                  <a:noFill/>
                </a:ln>
                <a:solidFill>
                  <a:prstClr val="black"/>
                </a:solidFill>
                <a:effectLst/>
                <a:uLnTx/>
                <a:uFillTx/>
                <a:latin typeface="Arial"/>
              </a:rPr>
              <a:t>.</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9988" y="1253012"/>
            <a:ext cx="1042416" cy="1042416"/>
          </a:xfrm>
          <a:prstGeom prst="rect">
            <a:avLst/>
          </a:prstGeom>
        </p:spPr>
      </p:pic>
      <p:pic>
        <p:nvPicPr>
          <p:cNvPr id="6" name="Picture 5"/>
          <p:cNvPicPr>
            <a:picLocks noChangeAspect="1"/>
          </p:cNvPicPr>
          <p:nvPr/>
        </p:nvPicPr>
        <p:blipFill>
          <a:blip r:embed="rId4"/>
          <a:stretch>
            <a:fillRect/>
          </a:stretch>
        </p:blipFill>
        <p:spPr>
          <a:xfrm>
            <a:off x="269898" y="2337907"/>
            <a:ext cx="1042506" cy="1042506"/>
          </a:xfrm>
          <a:prstGeom prst="rect">
            <a:avLst/>
          </a:prstGeom>
        </p:spPr>
      </p:pic>
      <p:pic>
        <p:nvPicPr>
          <p:cNvPr id="7" name="Picture 6"/>
          <p:cNvPicPr>
            <a:picLocks noChangeAspect="1"/>
          </p:cNvPicPr>
          <p:nvPr/>
        </p:nvPicPr>
        <p:blipFill>
          <a:blip r:embed="rId4"/>
          <a:stretch>
            <a:fillRect/>
          </a:stretch>
        </p:blipFill>
        <p:spPr>
          <a:xfrm>
            <a:off x="269898" y="3442556"/>
            <a:ext cx="1042506" cy="1042506"/>
          </a:xfrm>
          <a:prstGeom prst="rect">
            <a:avLst/>
          </a:prstGeom>
        </p:spPr>
      </p:pic>
      <p:pic>
        <p:nvPicPr>
          <p:cNvPr id="8" name="Picture 7"/>
          <p:cNvPicPr>
            <a:picLocks noChangeAspect="1"/>
          </p:cNvPicPr>
          <p:nvPr/>
        </p:nvPicPr>
        <p:blipFill>
          <a:blip r:embed="rId4"/>
          <a:stretch>
            <a:fillRect/>
          </a:stretch>
        </p:blipFill>
        <p:spPr>
          <a:xfrm>
            <a:off x="269898" y="4648282"/>
            <a:ext cx="1042506" cy="1042506"/>
          </a:xfrm>
          <a:prstGeom prst="rect">
            <a:avLst/>
          </a:prstGeom>
        </p:spPr>
      </p:pic>
    </p:spTree>
    <p:extLst>
      <p:ext uri="{BB962C8B-B14F-4D97-AF65-F5344CB8AC3E}">
        <p14:creationId xmlns:p14="http://schemas.microsoft.com/office/powerpoint/2010/main" val="1065594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984" y="1253012"/>
            <a:ext cx="10707329" cy="4093428"/>
          </a:xfrm>
          <a:prstGeom prst="rect">
            <a:avLst/>
          </a:prstGeom>
          <a:noFill/>
        </p:spPr>
        <p:txBody>
          <a:bodyPr wrap="square" rtlCol="0">
            <a:spAutoFit/>
          </a:bodyPr>
          <a:lstStyle/>
          <a:p>
            <a:pPr marL="342900" lvl="0" indent="-342900">
              <a:buFont typeface="Arial" panose="020B0604020202020204" pitchFamily="34" charset="0"/>
              <a:buChar char="•"/>
            </a:pPr>
            <a:r>
              <a:rPr lang="en-US" sz="2000" spc="-5" dirty="0">
                <a:solidFill>
                  <a:prstClr val="black"/>
                </a:solidFill>
                <a:cs typeface="Arial"/>
              </a:rPr>
              <a:t>Before adding a POI instance into UCPath, use the Person Organizational Summary page </a:t>
            </a:r>
            <a:r>
              <a:rPr lang="en-US" sz="2000" dirty="0">
                <a:solidFill>
                  <a:prstClr val="black"/>
                </a:solidFill>
                <a:cs typeface="Arial"/>
              </a:rPr>
              <a:t>to </a:t>
            </a:r>
            <a:r>
              <a:rPr lang="en-US" sz="2000" spc="-5" dirty="0">
                <a:solidFill>
                  <a:prstClr val="black"/>
                </a:solidFill>
                <a:cs typeface="Arial"/>
              </a:rPr>
              <a:t>determine if the person already exists in</a:t>
            </a:r>
            <a:r>
              <a:rPr lang="en-US" sz="2000" spc="50" dirty="0">
                <a:solidFill>
                  <a:prstClr val="black"/>
                </a:solidFill>
                <a:cs typeface="Arial"/>
              </a:rPr>
              <a:t> </a:t>
            </a:r>
            <a:r>
              <a:rPr lang="en-US" sz="2000" spc="-5" dirty="0">
                <a:solidFill>
                  <a:prstClr val="black"/>
                </a:solidFill>
                <a:cs typeface="Arial"/>
              </a:rPr>
              <a:t>UCPath. Locations are responsible for adding and maintaining POI records in</a:t>
            </a:r>
            <a:r>
              <a:rPr lang="en-US" sz="2000" spc="5" dirty="0">
                <a:solidFill>
                  <a:prstClr val="black"/>
                </a:solidFill>
                <a:cs typeface="Arial"/>
              </a:rPr>
              <a:t> </a:t>
            </a:r>
            <a:r>
              <a:rPr lang="en-US" sz="2000" spc="-5" dirty="0">
                <a:solidFill>
                  <a:prstClr val="black"/>
                </a:solidFill>
                <a:cs typeface="Arial"/>
              </a:rPr>
              <a:t>UCPath.</a:t>
            </a:r>
            <a:endParaRPr lang="en-US" sz="2000" dirty="0">
              <a:solidFill>
                <a:prstClr val="black"/>
              </a:solidFill>
              <a:cs typeface="Arial"/>
            </a:endParaRPr>
          </a:p>
          <a:p>
            <a:pPr marL="342900" lvl="0" indent="-342900">
              <a:buFont typeface="Arial" panose="020B0604020202020204" pitchFamily="34" charset="0"/>
              <a:buChar char="•"/>
            </a:pPr>
            <a:endParaRPr lang="en-US" sz="2000" dirty="0">
              <a:solidFill>
                <a:prstClr val="black"/>
              </a:solidFill>
              <a:cs typeface="Arial"/>
            </a:endParaRPr>
          </a:p>
          <a:p>
            <a:pPr marL="342900" lvl="0" indent="-342900">
              <a:buFont typeface="Arial" panose="020B0604020202020204" pitchFamily="34" charset="0"/>
              <a:buChar char="•"/>
            </a:pPr>
            <a:r>
              <a:rPr lang="en-US" sz="2000" spc="-5" dirty="0">
                <a:solidFill>
                  <a:prstClr val="black"/>
                </a:solidFill>
                <a:cs typeface="Arial"/>
              </a:rPr>
              <a:t>Use the Add Person of Interest component if the person does </a:t>
            </a:r>
            <a:r>
              <a:rPr lang="en-US" sz="2000" spc="-5" dirty="0">
                <a:solidFill>
                  <a:prstClr val="black"/>
                </a:solidFill>
                <a:uFill>
                  <a:solidFill>
                    <a:srgbClr val="7C7E7F"/>
                  </a:solidFill>
                </a:uFill>
                <a:cs typeface="Arial"/>
              </a:rPr>
              <a:t>not</a:t>
            </a:r>
            <a:r>
              <a:rPr lang="en-US" sz="2000" spc="-5" dirty="0">
                <a:solidFill>
                  <a:prstClr val="black"/>
                </a:solidFill>
                <a:cs typeface="Arial"/>
              </a:rPr>
              <a:t> have a UCPath Person</a:t>
            </a:r>
            <a:r>
              <a:rPr lang="en-US" sz="2000" spc="50" dirty="0">
                <a:solidFill>
                  <a:prstClr val="black"/>
                </a:solidFill>
                <a:cs typeface="Arial"/>
              </a:rPr>
              <a:t> </a:t>
            </a:r>
            <a:r>
              <a:rPr lang="en-US" sz="2000" dirty="0" smtClean="0">
                <a:solidFill>
                  <a:prstClr val="black"/>
                </a:solidFill>
                <a:cs typeface="Arial"/>
              </a:rPr>
              <a:t>ID.</a:t>
            </a:r>
          </a:p>
          <a:p>
            <a:pPr marL="342900" lvl="0" indent="-342900">
              <a:buFont typeface="Arial" panose="020B0604020202020204" pitchFamily="34" charset="0"/>
              <a:buChar char="•"/>
            </a:pPr>
            <a:endParaRPr lang="en-US" sz="2000" spc="-5" dirty="0">
              <a:solidFill>
                <a:prstClr val="black"/>
              </a:solidFill>
              <a:cs typeface="Arial"/>
            </a:endParaRPr>
          </a:p>
          <a:p>
            <a:pPr marL="342900" lvl="0" indent="-342900">
              <a:buFont typeface="Arial" panose="020B0604020202020204" pitchFamily="34" charset="0"/>
              <a:buChar char="•"/>
            </a:pPr>
            <a:endParaRPr lang="en-US" sz="2000" spc="-5" dirty="0" smtClean="0">
              <a:solidFill>
                <a:prstClr val="black"/>
              </a:solidFill>
              <a:cs typeface="Arial"/>
            </a:endParaRPr>
          </a:p>
          <a:p>
            <a:pPr marL="342900" lvl="0" indent="-342900">
              <a:buFont typeface="Arial" panose="020B0604020202020204" pitchFamily="34" charset="0"/>
              <a:buChar char="•"/>
            </a:pPr>
            <a:r>
              <a:rPr lang="en-US" sz="2000" spc="-5" dirty="0" smtClean="0">
                <a:solidFill>
                  <a:prstClr val="black"/>
                </a:solidFill>
                <a:cs typeface="Arial"/>
              </a:rPr>
              <a:t>Use </a:t>
            </a:r>
            <a:r>
              <a:rPr lang="en-US" sz="2000" spc="-5" dirty="0">
                <a:solidFill>
                  <a:prstClr val="black"/>
                </a:solidFill>
                <a:cs typeface="Arial"/>
              </a:rPr>
              <a:t>the Person of Interest Approval page </a:t>
            </a:r>
            <a:r>
              <a:rPr lang="en-US" sz="2000" dirty="0">
                <a:solidFill>
                  <a:prstClr val="black"/>
                </a:solidFill>
                <a:cs typeface="Arial"/>
              </a:rPr>
              <a:t>to </a:t>
            </a:r>
            <a:r>
              <a:rPr lang="en-US" sz="2000" spc="-5" dirty="0">
                <a:solidFill>
                  <a:prstClr val="black"/>
                </a:solidFill>
                <a:cs typeface="Arial"/>
              </a:rPr>
              <a:t>approve/deny a POI</a:t>
            </a:r>
            <a:r>
              <a:rPr lang="en-US" sz="2000" spc="-20" dirty="0">
                <a:solidFill>
                  <a:prstClr val="black"/>
                </a:solidFill>
                <a:cs typeface="Arial"/>
              </a:rPr>
              <a:t> </a:t>
            </a:r>
            <a:r>
              <a:rPr lang="en-US" sz="2000" spc="-5" dirty="0">
                <a:solidFill>
                  <a:prstClr val="black"/>
                </a:solidFill>
                <a:cs typeface="Arial"/>
              </a:rPr>
              <a:t>request. </a:t>
            </a:r>
          </a:p>
          <a:p>
            <a:pPr marL="285750" lvl="0" indent="-285750">
              <a:buFont typeface="Arial" panose="020B0604020202020204" pitchFamily="34" charset="0"/>
              <a:buChar char="•"/>
            </a:pPr>
            <a:endParaRPr lang="en-US" sz="2000" spc="-5" dirty="0">
              <a:solidFill>
                <a:prstClr val="black"/>
              </a:solidFill>
              <a:cs typeface="Arial"/>
            </a:endParaRPr>
          </a:p>
          <a:p>
            <a:pPr marL="285750" lvl="0" indent="-285750">
              <a:buFont typeface="Arial" panose="020B0604020202020204" pitchFamily="34" charset="0"/>
              <a:buChar char="•"/>
            </a:pPr>
            <a:endParaRPr lang="en-US" sz="2000" spc="-5" dirty="0">
              <a:solidFill>
                <a:prstClr val="black"/>
              </a:solidFill>
              <a:cs typeface="Arial"/>
            </a:endParaRPr>
          </a:p>
          <a:p>
            <a:pPr marL="285750" lvl="0" indent="-285750">
              <a:buFont typeface="Arial" panose="020B0604020202020204" pitchFamily="34" charset="0"/>
              <a:buChar char="•"/>
            </a:pPr>
            <a:endParaRPr lang="en-US" sz="2000" spc="-5" dirty="0">
              <a:solidFill>
                <a:prstClr val="black"/>
              </a:solidFill>
              <a:cs typeface="Arial"/>
            </a:endParaRPr>
          </a:p>
          <a:p>
            <a:pPr marL="285750" lvl="0" indent="-285750">
              <a:buFont typeface="Arial" panose="020B0604020202020204" pitchFamily="34" charset="0"/>
              <a:buChar char="•"/>
            </a:pPr>
            <a:r>
              <a:rPr lang="en-US" sz="2000" spc="-5" dirty="0">
                <a:solidFill>
                  <a:prstClr val="black"/>
                </a:solidFill>
                <a:cs typeface="Arial"/>
              </a:rPr>
              <a:t> Use the Maintain POI Relationship component </a:t>
            </a:r>
            <a:r>
              <a:rPr lang="en-US" sz="2000" dirty="0">
                <a:solidFill>
                  <a:prstClr val="black"/>
                </a:solidFill>
                <a:cs typeface="Arial"/>
              </a:rPr>
              <a:t>to </a:t>
            </a:r>
            <a:r>
              <a:rPr lang="en-US" sz="2000" spc="-10" dirty="0">
                <a:solidFill>
                  <a:prstClr val="black"/>
                </a:solidFill>
                <a:cs typeface="Arial"/>
              </a:rPr>
              <a:t>extend </a:t>
            </a:r>
            <a:r>
              <a:rPr lang="en-US" sz="2000" spc="-5" dirty="0">
                <a:solidFill>
                  <a:prstClr val="black"/>
                </a:solidFill>
                <a:cs typeface="Arial"/>
              </a:rPr>
              <a:t>or inactive a</a:t>
            </a:r>
            <a:r>
              <a:rPr lang="en-US" sz="2000" spc="45" dirty="0">
                <a:solidFill>
                  <a:prstClr val="black"/>
                </a:solidFill>
                <a:cs typeface="Arial"/>
              </a:rPr>
              <a:t> </a:t>
            </a:r>
            <a:r>
              <a:rPr lang="en-US" sz="2000" spc="-5" dirty="0">
                <a:solidFill>
                  <a:prstClr val="black"/>
                </a:solidFill>
                <a:cs typeface="Arial"/>
              </a:rPr>
              <a:t>POI.</a:t>
            </a:r>
            <a:endParaRPr lang="en-US" sz="2000" dirty="0">
              <a:solidFill>
                <a:prstClr val="black"/>
              </a:solidFill>
              <a:cs typeface="Aria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9988" y="1253012"/>
            <a:ext cx="1042416" cy="1042416"/>
          </a:xfrm>
          <a:prstGeom prst="rect">
            <a:avLst/>
          </a:prstGeom>
        </p:spPr>
      </p:pic>
      <p:pic>
        <p:nvPicPr>
          <p:cNvPr id="6" name="Picture 5"/>
          <p:cNvPicPr>
            <a:picLocks noChangeAspect="1"/>
          </p:cNvPicPr>
          <p:nvPr/>
        </p:nvPicPr>
        <p:blipFill>
          <a:blip r:embed="rId4"/>
          <a:stretch>
            <a:fillRect/>
          </a:stretch>
        </p:blipFill>
        <p:spPr>
          <a:xfrm>
            <a:off x="269898" y="2337907"/>
            <a:ext cx="1042506" cy="1042506"/>
          </a:xfrm>
          <a:prstGeom prst="rect">
            <a:avLst/>
          </a:prstGeom>
        </p:spPr>
      </p:pic>
      <p:pic>
        <p:nvPicPr>
          <p:cNvPr id="7" name="Picture 6"/>
          <p:cNvPicPr>
            <a:picLocks noChangeAspect="1"/>
          </p:cNvPicPr>
          <p:nvPr/>
        </p:nvPicPr>
        <p:blipFill>
          <a:blip r:embed="rId4"/>
          <a:stretch>
            <a:fillRect/>
          </a:stretch>
        </p:blipFill>
        <p:spPr>
          <a:xfrm>
            <a:off x="269898" y="3442556"/>
            <a:ext cx="1042506" cy="1042506"/>
          </a:xfrm>
          <a:prstGeom prst="rect">
            <a:avLst/>
          </a:prstGeom>
        </p:spPr>
      </p:pic>
      <p:pic>
        <p:nvPicPr>
          <p:cNvPr id="8" name="Picture 7"/>
          <p:cNvPicPr>
            <a:picLocks noChangeAspect="1"/>
          </p:cNvPicPr>
          <p:nvPr/>
        </p:nvPicPr>
        <p:blipFill>
          <a:blip r:embed="rId4"/>
          <a:stretch>
            <a:fillRect/>
          </a:stretch>
        </p:blipFill>
        <p:spPr>
          <a:xfrm>
            <a:off x="269898" y="4648282"/>
            <a:ext cx="1042506" cy="1042506"/>
          </a:xfrm>
          <a:prstGeom prst="rect">
            <a:avLst/>
          </a:prstGeom>
        </p:spPr>
      </p:pic>
    </p:spTree>
    <p:extLst>
      <p:ext uri="{BB962C8B-B14F-4D97-AF65-F5344CB8AC3E}">
        <p14:creationId xmlns:p14="http://schemas.microsoft.com/office/powerpoint/2010/main" val="3286006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006106" y="1395055"/>
            <a:ext cx="10707329" cy="31239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a POI later becomes an employee or a Contingent Worker (CWR), then their assigned Person ID becomes their Employee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indent="-342900">
              <a:buFont typeface="Arial" panose="020B0604020202020204" pitchFamily="34" charset="0"/>
              <a:buChar char="•"/>
              <a:defRPr/>
            </a:pPr>
            <a:endParaRPr lang="en-US" sz="12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POI </a:t>
            </a:r>
            <a:r>
              <a:rPr kumimoji="0" lang="en-US" sz="2000" b="0" i="0" u="none" strike="noStrike" kern="1200" cap="none" spc="-5" normalizeH="0" baseline="0" noProof="0" dirty="0">
                <a:ln>
                  <a:noFill/>
                </a:ln>
                <a:solidFill>
                  <a:prstClr val="black"/>
                </a:solidFill>
                <a:effectLst/>
                <a:uLnTx/>
                <a:uFillTx/>
                <a:latin typeface="Arial"/>
                <a:ea typeface="+mn-ea"/>
                <a:cs typeface="Arial"/>
              </a:rPr>
              <a:t>records that create a Person </a:t>
            </a:r>
            <a:r>
              <a:rPr kumimoji="0" lang="en-US" sz="2000" b="0" i="0" u="none" strike="noStrike" kern="1200" cap="none" spc="0" normalizeH="0" baseline="0" noProof="0" dirty="0">
                <a:ln>
                  <a:noFill/>
                </a:ln>
                <a:solidFill>
                  <a:prstClr val="black"/>
                </a:solidFill>
                <a:effectLst/>
                <a:uLnTx/>
                <a:uFillTx/>
                <a:latin typeface="Arial"/>
                <a:ea typeface="+mn-ea"/>
                <a:cs typeface="Arial"/>
              </a:rPr>
              <a:t>ID </a:t>
            </a:r>
            <a:r>
              <a:rPr kumimoji="0" lang="en-US" sz="2000" b="0" i="0" u="none" strike="noStrike" kern="1200" cap="none" spc="-5" normalizeH="0" baseline="0" noProof="0" dirty="0">
                <a:ln>
                  <a:noFill/>
                </a:ln>
                <a:solidFill>
                  <a:prstClr val="black"/>
                </a:solidFill>
                <a:effectLst/>
                <a:uLnTx/>
                <a:uFillTx/>
                <a:latin typeface="Arial"/>
                <a:ea typeface="+mn-ea"/>
                <a:cs typeface="Arial"/>
              </a:rPr>
              <a:t>in UCPath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are </a:t>
            </a:r>
            <a:r>
              <a:rPr kumimoji="0" lang="en-US" sz="2000" b="0" i="0" u="none" strike="noStrike" kern="1200" cap="none" spc="-5" normalizeH="0" baseline="0" noProof="0" dirty="0">
                <a:ln>
                  <a:noFill/>
                </a:ln>
                <a:solidFill>
                  <a:prstClr val="black"/>
                </a:solidFill>
                <a:effectLst/>
                <a:uLnTx/>
                <a:uFillTx/>
                <a:latin typeface="Arial"/>
                <a:ea typeface="+mn-ea"/>
                <a:cs typeface="Arial"/>
              </a:rPr>
              <a:t>approved using Automated </a:t>
            </a:r>
            <a:r>
              <a:rPr kumimoji="0" lang="en-US" sz="2000" b="0" i="0" u="none" strike="noStrike" kern="1200" cap="none" spc="-10" normalizeH="0" baseline="0" noProof="0" dirty="0">
                <a:ln>
                  <a:noFill/>
                </a:ln>
                <a:solidFill>
                  <a:prstClr val="black"/>
                </a:solidFill>
                <a:effectLst/>
                <a:uLnTx/>
                <a:uFillTx/>
                <a:latin typeface="Arial"/>
                <a:ea typeface="+mn-ea"/>
                <a:cs typeface="Arial"/>
              </a:rPr>
              <a:t>Workflow </a:t>
            </a:r>
            <a:r>
              <a:rPr kumimoji="0" lang="en-US" sz="2000" b="0" i="0" u="none" strike="noStrike" kern="1200" cap="none" spc="-5" normalizeH="0" baseline="0" noProof="0" dirty="0">
                <a:ln>
                  <a:noFill/>
                </a:ln>
                <a:solidFill>
                  <a:prstClr val="black"/>
                </a:solidFill>
                <a:effectLst/>
                <a:uLnTx/>
                <a:uFillTx/>
                <a:latin typeface="Arial"/>
                <a:ea typeface="+mn-ea"/>
                <a:cs typeface="Arial"/>
              </a:rPr>
              <a:t>Engine </a:t>
            </a:r>
            <a:r>
              <a:rPr kumimoji="0" lang="en-US" sz="2000" b="0" i="0" u="none" strike="noStrike" kern="1200" cap="none" spc="-20" normalizeH="0" baseline="0" noProof="0" dirty="0">
                <a:ln>
                  <a:noFill/>
                </a:ln>
                <a:solidFill>
                  <a:prstClr val="black"/>
                </a:solidFill>
                <a:effectLst/>
                <a:uLnTx/>
                <a:uFillTx/>
                <a:latin typeface="Arial"/>
                <a:ea typeface="+mn-ea"/>
                <a:cs typeface="Arial"/>
              </a:rPr>
              <a:t>(AWE). </a:t>
            </a:r>
            <a:r>
              <a:rPr kumimoji="0" lang="en-US" sz="2000" b="0" i="0" u="none" strike="noStrike" kern="1200" cap="none" spc="-5" normalizeH="0" baseline="0" noProof="0" dirty="0">
                <a:ln>
                  <a:noFill/>
                </a:ln>
                <a:solidFill>
                  <a:prstClr val="black"/>
                </a:solidFill>
                <a:effectLst/>
                <a:uLnTx/>
                <a:uFillTx/>
                <a:latin typeface="Arial"/>
                <a:ea typeface="+mn-ea"/>
                <a:cs typeface="Arial"/>
              </a:rPr>
              <a:t>POI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instances </a:t>
            </a:r>
            <a:r>
              <a:rPr kumimoji="0" lang="en-US" sz="2000" b="0" i="0" u="none" strike="noStrike" kern="1200" cap="none" spc="-5" normalizeH="0" baseline="0" noProof="0" dirty="0">
                <a:ln>
                  <a:noFill/>
                </a:ln>
                <a:solidFill>
                  <a:prstClr val="black"/>
                </a:solidFill>
                <a:effectLst/>
                <a:uLnTx/>
                <a:uFillTx/>
                <a:latin typeface="Arial"/>
                <a:ea typeface="+mn-ea"/>
                <a:cs typeface="Arial"/>
              </a:rPr>
              <a:t>added </a:t>
            </a:r>
            <a:r>
              <a:rPr kumimoji="0" lang="en-US" sz="2000" b="0" i="0" u="none" strike="noStrike" kern="1200" cap="none" spc="0" normalizeH="0" baseline="0" noProof="0" dirty="0">
                <a:ln>
                  <a:noFill/>
                </a:ln>
                <a:solidFill>
                  <a:prstClr val="black"/>
                </a:solidFill>
                <a:effectLst/>
                <a:uLnTx/>
                <a:uFillTx/>
                <a:latin typeface="Arial"/>
                <a:ea typeface="+mn-ea"/>
                <a:cs typeface="Arial"/>
              </a:rPr>
              <a:t>to </a:t>
            </a:r>
            <a:r>
              <a:rPr kumimoji="0" lang="en-US" sz="2000" b="0" i="0" u="none" strike="noStrike" kern="1200" cap="none" spc="-5" normalizeH="0" baseline="0" noProof="0" dirty="0">
                <a:ln>
                  <a:noFill/>
                </a:ln>
                <a:solidFill>
                  <a:prstClr val="black"/>
                </a:solidFill>
                <a:effectLst/>
                <a:uLnTx/>
                <a:uFillTx/>
                <a:latin typeface="Arial"/>
                <a:ea typeface="+mn-ea"/>
                <a:cs typeface="Arial"/>
              </a:rPr>
              <a:t>existing Person IDs do not use</a:t>
            </a:r>
            <a:r>
              <a:rPr kumimoji="0" lang="en-US" sz="2000" b="0" i="0" u="none" strike="noStrike" kern="1200" cap="none" spc="-85" normalizeH="0" baseline="0" noProof="0" dirty="0">
                <a:ln>
                  <a:noFill/>
                </a:ln>
                <a:solidFill>
                  <a:prstClr val="black"/>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AWE.</a:t>
            </a:r>
          </a:p>
          <a:p>
            <a:pPr marL="342900" indent="-342900">
              <a:buFont typeface="Arial" panose="020B0604020202020204" pitchFamily="34" charset="0"/>
              <a:buChar char="•"/>
              <a:defRPr/>
            </a:pPr>
            <a:endParaRPr lang="en-US" sz="1600" spc="-25" dirty="0">
              <a:solidFill>
                <a:prstClr val="black"/>
              </a:solidFill>
              <a:latin typeface="Arial"/>
              <a:cs typeface="Arial"/>
            </a:endParaRPr>
          </a:p>
          <a:p>
            <a:pPr marL="342900" indent="-342900">
              <a:buFont typeface="Arial" panose="020B0604020202020204" pitchFamily="34" charset="0"/>
              <a:buChar char="•"/>
              <a:defRPr/>
            </a:pPr>
            <a:endParaRPr lang="en-US" sz="500" spc="-25" dirty="0">
              <a:solidFill>
                <a:prstClr val="black"/>
              </a:solidFill>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UCPath </a:t>
            </a:r>
            <a:r>
              <a:rPr kumimoji="0" lang="en-US" sz="2000" b="0" i="0" u="none" strike="noStrike" kern="1200" cap="none" spc="-5" normalizeH="0" baseline="0" noProof="0" dirty="0">
                <a:ln>
                  <a:noFill/>
                </a:ln>
                <a:solidFill>
                  <a:prstClr val="black"/>
                </a:solidFill>
                <a:effectLst/>
                <a:uLnTx/>
                <a:uFillTx/>
                <a:latin typeface="Arial"/>
                <a:ea typeface="+mn-ea"/>
                <a:cs typeface="Arial"/>
              </a:rPr>
              <a:t>Center does not add nor maintain POI records in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UCPath</a:t>
            </a:r>
            <a:r>
              <a:rPr kumimoji="0" lang="en-US" sz="2000" b="0" i="0" u="none" strike="noStrike" kern="1200" cap="none" spc="-5" normalizeH="0" baseline="0" noProof="0" dirty="0">
                <a:ln>
                  <a:noFill/>
                </a:ln>
                <a:solidFill>
                  <a:prstClr val="black"/>
                </a:solidFill>
                <a:effectLst/>
                <a:uLnTx/>
                <a:uFillTx/>
                <a:latin typeface="Arial"/>
                <a:ea typeface="+mn-ea"/>
                <a:cs typeface="Arial"/>
              </a:rPr>
              <a:t>. </a:t>
            </a:r>
            <a:r>
              <a:rPr kumimoji="0" lang="en-US" sz="2000" b="0" i="0" u="none" strike="noStrike" kern="1200" cap="none" spc="-20" normalizeH="0" baseline="0" noProof="0" dirty="0">
                <a:ln>
                  <a:noFill/>
                </a:ln>
                <a:solidFill>
                  <a:prstClr val="black"/>
                </a:solidFill>
                <a:effectLst/>
                <a:uLnTx/>
                <a:uFillTx/>
                <a:latin typeface="Arial"/>
                <a:ea typeface="+mn-ea"/>
                <a:cs typeface="Arial"/>
              </a:rPr>
              <a:t>However, </a:t>
            </a:r>
            <a:r>
              <a:rPr kumimoji="0" lang="en-US" sz="2000" b="0" i="0" u="none" strike="noStrike" kern="1200" cap="none" spc="-5" normalizeH="0" baseline="0" noProof="0" dirty="0">
                <a:ln>
                  <a:noFill/>
                </a:ln>
                <a:solidFill>
                  <a:prstClr val="black"/>
                </a:solidFill>
                <a:effectLst/>
                <a:uLnTx/>
                <a:uFillTx/>
                <a:latin typeface="Arial"/>
                <a:ea typeface="+mn-ea"/>
                <a:cs typeface="Arial"/>
              </a:rPr>
              <a:t>only UCPC can update a </a:t>
            </a:r>
            <a:r>
              <a:rPr kumimoji="0" lang="en-US" sz="2000" b="0" i="0" u="none" strike="noStrike" kern="1200" cap="none" spc="-15" normalizeH="0" baseline="0" noProof="0" dirty="0">
                <a:ln>
                  <a:noFill/>
                </a:ln>
                <a:solidFill>
                  <a:prstClr val="black"/>
                </a:solidFill>
                <a:effectLst/>
                <a:uLnTx/>
                <a:uFillTx/>
                <a:latin typeface="Arial"/>
                <a:ea typeface="+mn-ea"/>
                <a:cs typeface="Arial"/>
              </a:rPr>
              <a:t>POI’s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address </a:t>
            </a:r>
            <a:r>
              <a:rPr kumimoji="0" lang="en-US" sz="2000" b="0" i="0" u="none" strike="noStrike" kern="1200" cap="none" spc="-5" normalizeH="0" baseline="0" noProof="0" dirty="0">
                <a:ln>
                  <a:noFill/>
                </a:ln>
                <a:solidFill>
                  <a:prstClr val="black"/>
                </a:solidFill>
                <a:effectLst/>
                <a:uLnTx/>
                <a:uFillTx/>
                <a:latin typeface="Arial"/>
                <a:ea typeface="+mn-ea"/>
                <a:cs typeface="Arial"/>
              </a:rPr>
              <a:t>and phone </a:t>
            </a:r>
            <a:r>
              <a:rPr kumimoji="0" lang="en-US" sz="2000" b="0" i="0" u="none" strike="noStrike" kern="1200" cap="none" spc="-25" normalizeH="0" baseline="0" noProof="0" dirty="0">
                <a:ln>
                  <a:noFill/>
                </a:ln>
                <a:solidFill>
                  <a:prstClr val="black"/>
                </a:solidFill>
                <a:effectLst/>
                <a:uLnTx/>
                <a:uFillTx/>
                <a:latin typeface="Arial"/>
                <a:ea typeface="+mn-ea"/>
                <a:cs typeface="Arial"/>
              </a:rPr>
              <a:t>number. </a:t>
            </a:r>
            <a:r>
              <a:rPr kumimoji="0" lang="en-US" sz="2000" b="0" i="0" u="none" strike="noStrike" kern="1200" cap="none" spc="-5" normalizeH="0" baseline="0" noProof="0" dirty="0">
                <a:ln>
                  <a:noFill/>
                </a:ln>
                <a:solidFill>
                  <a:prstClr val="black"/>
                </a:solidFill>
                <a:effectLst/>
                <a:uLnTx/>
                <a:uFillTx/>
                <a:latin typeface="Arial"/>
                <a:ea typeface="+mn-ea"/>
                <a:cs typeface="Arial"/>
              </a:rPr>
              <a:t>Locations must create a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case </a:t>
            </a:r>
            <a:r>
              <a:rPr kumimoji="0" lang="en-US" sz="2000" b="0" i="0" u="none" strike="noStrike" kern="1200" cap="none" spc="0" normalizeH="0" baseline="0" noProof="0" dirty="0">
                <a:ln>
                  <a:noFill/>
                </a:ln>
                <a:solidFill>
                  <a:prstClr val="black"/>
                </a:solidFill>
                <a:effectLst/>
                <a:uLnTx/>
                <a:uFillTx/>
                <a:latin typeface="Arial"/>
                <a:ea typeface="+mn-ea"/>
                <a:cs typeface="Arial"/>
              </a:rPr>
              <a:t>to </a:t>
            </a:r>
            <a:r>
              <a:rPr kumimoji="0" lang="en-US" sz="2000" b="0" i="0" u="none" strike="noStrike" kern="1200" cap="none" spc="-5" normalizeH="0" baseline="0" noProof="0" dirty="0">
                <a:ln>
                  <a:noFill/>
                </a:ln>
                <a:solidFill>
                  <a:prstClr val="black"/>
                </a:solidFill>
                <a:effectLst/>
                <a:uLnTx/>
                <a:uFillTx/>
                <a:latin typeface="Arial"/>
                <a:ea typeface="+mn-ea"/>
                <a:cs typeface="Arial"/>
              </a:rPr>
              <a:t>have UCPC update this</a:t>
            </a:r>
            <a:r>
              <a:rPr kumimoji="0" lang="en-US" sz="2000" b="0" i="0" u="none" strike="noStrike" kern="1200" cap="none" spc="35"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a:ln>
                  <a:noFill/>
                </a:ln>
                <a:solidFill>
                  <a:prstClr val="black"/>
                </a:solidFill>
                <a:effectLst/>
                <a:uLnTx/>
                <a:uFillTx/>
                <a:latin typeface="Arial"/>
                <a:ea typeface="+mn-ea"/>
                <a:cs typeface="Arial"/>
              </a:rPr>
              <a:t>information</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9988" y="1253012"/>
            <a:ext cx="1042416" cy="1042416"/>
          </a:xfrm>
          <a:prstGeom prst="rect">
            <a:avLst/>
          </a:prstGeom>
        </p:spPr>
      </p:pic>
      <p:pic>
        <p:nvPicPr>
          <p:cNvPr id="6" name="Picture 5"/>
          <p:cNvPicPr>
            <a:picLocks noChangeAspect="1"/>
          </p:cNvPicPr>
          <p:nvPr/>
        </p:nvPicPr>
        <p:blipFill>
          <a:blip r:embed="rId4"/>
          <a:stretch>
            <a:fillRect/>
          </a:stretch>
        </p:blipFill>
        <p:spPr>
          <a:xfrm>
            <a:off x="269898" y="2337907"/>
            <a:ext cx="1042506" cy="1042506"/>
          </a:xfrm>
          <a:prstGeom prst="rect">
            <a:avLst/>
          </a:prstGeom>
        </p:spPr>
      </p:pic>
      <p:pic>
        <p:nvPicPr>
          <p:cNvPr id="7" name="Picture 6"/>
          <p:cNvPicPr>
            <a:picLocks noChangeAspect="1"/>
          </p:cNvPicPr>
          <p:nvPr/>
        </p:nvPicPr>
        <p:blipFill>
          <a:blip r:embed="rId4"/>
          <a:stretch>
            <a:fillRect/>
          </a:stretch>
        </p:blipFill>
        <p:spPr>
          <a:xfrm>
            <a:off x="269898" y="3442556"/>
            <a:ext cx="1042506" cy="1042506"/>
          </a:xfrm>
          <a:prstGeom prst="rect">
            <a:avLst/>
          </a:prstGeom>
        </p:spPr>
      </p:pic>
    </p:spTree>
    <p:extLst>
      <p:ext uri="{BB962C8B-B14F-4D97-AF65-F5344CB8AC3E}">
        <p14:creationId xmlns:p14="http://schemas.microsoft.com/office/powerpoint/2010/main" val="2337086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grpSp>
        <p:nvGrpSpPr>
          <p:cNvPr id="5" name="Group 4"/>
          <p:cNvGrpSpPr/>
          <p:nvPr/>
        </p:nvGrpSpPr>
        <p:grpSpPr>
          <a:xfrm>
            <a:off x="445135" y="1666937"/>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603504" y="176739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Describe Person of Interest (POI)</a:t>
            </a:r>
            <a:endParaRPr kumimoji="0" lang="en-US" sz="2000" b="0" i="0" u="none" strike="noStrike" kern="1200" cap="none" spc="0" normalizeH="0" baseline="0" noProof="0" dirty="0">
              <a:ln>
                <a:noFill/>
              </a:ln>
              <a:effectLst/>
              <a:uLnTx/>
              <a:uFillTx/>
              <a:latin typeface="Arial"/>
            </a:endParaRPr>
          </a:p>
        </p:txBody>
      </p:sp>
      <p:grpSp>
        <p:nvGrpSpPr>
          <p:cNvPr id="10" name="Group 9"/>
          <p:cNvGrpSpPr/>
          <p:nvPr/>
        </p:nvGrpSpPr>
        <p:grpSpPr>
          <a:xfrm>
            <a:off x="445135" y="2370287"/>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603504" y="247074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Describe POI roles</a:t>
            </a:r>
            <a:endParaRPr kumimoji="0" lang="en-US" sz="2000" b="0" i="0" u="none" strike="noStrike" kern="1200" cap="none" spc="0" normalizeH="0" baseline="0" noProof="0" dirty="0">
              <a:ln>
                <a:noFill/>
              </a:ln>
              <a:effectLst/>
              <a:uLnTx/>
              <a:uFillTx/>
              <a:latin typeface="Arial"/>
            </a:endParaRPr>
          </a:p>
        </p:txBody>
      </p:sp>
      <p:grpSp>
        <p:nvGrpSpPr>
          <p:cNvPr id="14" name="Group 13"/>
          <p:cNvGrpSpPr/>
          <p:nvPr/>
        </p:nvGrpSpPr>
        <p:grpSpPr>
          <a:xfrm>
            <a:off x="445135" y="3073637"/>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603504" y="317409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Describe UCPath Center’s (UCPC) role in Person of Interest</a:t>
            </a:r>
            <a:endParaRPr kumimoji="0" lang="en-US" sz="2000" b="0" i="0" u="none" strike="noStrike" kern="1200" cap="none" spc="0" normalizeH="0" baseline="0" noProof="0" dirty="0">
              <a:ln>
                <a:noFill/>
              </a:ln>
              <a:effectLst/>
              <a:uLnTx/>
              <a:uFillTx/>
              <a:latin typeface="Arial"/>
            </a:endParaRPr>
          </a:p>
        </p:txBody>
      </p:sp>
      <p:grpSp>
        <p:nvGrpSpPr>
          <p:cNvPr id="18" name="Group 17"/>
          <p:cNvGrpSpPr/>
          <p:nvPr/>
        </p:nvGrpSpPr>
        <p:grpSpPr>
          <a:xfrm>
            <a:off x="445135" y="3776987"/>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TextBox 20"/>
          <p:cNvSpPr txBox="1"/>
          <p:nvPr/>
        </p:nvSpPr>
        <p:spPr>
          <a:xfrm>
            <a:off x="603504" y="387744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Add POI</a:t>
            </a:r>
            <a:endParaRPr kumimoji="0" lang="en-US" sz="2000" b="0" i="0" u="none" strike="noStrike" kern="1200" cap="none" spc="0" normalizeH="0" baseline="0" noProof="0" dirty="0">
              <a:ln>
                <a:noFill/>
              </a:ln>
              <a:effectLst/>
              <a:uLnTx/>
              <a:uFillTx/>
              <a:latin typeface="Arial"/>
            </a:endParaRPr>
          </a:p>
        </p:txBody>
      </p:sp>
      <p:sp>
        <p:nvSpPr>
          <p:cNvPr id="26" name="TextBox 25"/>
          <p:cNvSpPr txBox="1"/>
          <p:nvPr/>
        </p:nvSpPr>
        <p:spPr>
          <a:xfrm>
            <a:off x="606130" y="4501508"/>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white"/>
                </a:solidFill>
                <a:latin typeface="Arial"/>
              </a:rPr>
              <a:t>Approve POI request</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7" name="Group 26"/>
          <p:cNvGrpSpPr/>
          <p:nvPr/>
        </p:nvGrpSpPr>
        <p:grpSpPr>
          <a:xfrm>
            <a:off x="445135" y="4480337"/>
            <a:ext cx="9343056" cy="620884"/>
            <a:chOff x="493963" y="2576648"/>
            <a:chExt cx="6915485" cy="826560"/>
          </a:xfrm>
          <a:solidFill>
            <a:schemeClr val="accent1">
              <a:lumMod val="60000"/>
              <a:lumOff val="40000"/>
            </a:schemeClr>
          </a:solidFill>
        </p:grpSpPr>
        <p:sp>
          <p:nvSpPr>
            <p:cNvPr id="28" name="Rounded Rectangle 2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0" name="TextBox 29"/>
          <p:cNvSpPr txBox="1"/>
          <p:nvPr/>
        </p:nvSpPr>
        <p:spPr>
          <a:xfrm>
            <a:off x="603504" y="458079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Add POI Relationship</a:t>
            </a:r>
            <a:endParaRPr kumimoji="0" lang="en-US" sz="2000" b="0" i="0" u="none" strike="noStrike" kern="1200" cap="none" spc="0" normalizeH="0" baseline="0" noProof="0" dirty="0">
              <a:ln>
                <a:noFill/>
              </a:ln>
              <a:effectLst/>
              <a:uLnTx/>
              <a:uFillTx/>
              <a:latin typeface="Arial"/>
            </a:endParaRPr>
          </a:p>
        </p:txBody>
      </p:sp>
      <p:grpSp>
        <p:nvGrpSpPr>
          <p:cNvPr id="31" name="Group 30"/>
          <p:cNvGrpSpPr/>
          <p:nvPr/>
        </p:nvGrpSpPr>
        <p:grpSpPr>
          <a:xfrm>
            <a:off x="445135" y="5183689"/>
            <a:ext cx="9343056" cy="620884"/>
            <a:chOff x="493963" y="2576648"/>
            <a:chExt cx="6915485" cy="826560"/>
          </a:xfrm>
          <a:solidFill>
            <a:schemeClr val="accent1">
              <a:lumMod val="60000"/>
              <a:lumOff val="40000"/>
            </a:schemeClr>
          </a:solidFill>
        </p:grpSpPr>
        <p:sp>
          <p:nvSpPr>
            <p:cNvPr id="32" name="Rounded Rectangle 3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4" name="TextBox 33"/>
          <p:cNvSpPr txBox="1"/>
          <p:nvPr/>
        </p:nvSpPr>
        <p:spPr>
          <a:xfrm>
            <a:off x="603504" y="5284143"/>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Extend of Inactivate a POI</a:t>
            </a:r>
            <a:endParaRPr kumimoji="0" lang="en-US" sz="2000" b="0" i="0" u="none" strike="noStrike" kern="1200" cap="none" spc="0" normalizeH="0" baseline="0" noProof="0" dirty="0">
              <a:ln>
                <a:noFill/>
              </a:ln>
              <a:effectLst/>
              <a:uLnTx/>
              <a:uFillTx/>
              <a:latin typeface="Arial"/>
            </a:endParaRPr>
          </a:p>
        </p:txBody>
      </p:sp>
    </p:spTree>
    <p:extLst>
      <p:ext uri="{BB962C8B-B14F-4D97-AF65-F5344CB8AC3E}">
        <p14:creationId xmlns:p14="http://schemas.microsoft.com/office/powerpoint/2010/main" val="526006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861774"/>
          </a:xfrm>
          <a:prstGeom prst="rect">
            <a:avLst/>
          </a:prstGeom>
          <a:noFill/>
        </p:spPr>
        <p:txBody>
          <a:bodyPr wrap="square" rtlCol="0">
            <a:spAutoFit/>
          </a:bodyPr>
          <a:lstStyle/>
          <a:p>
            <a:pPr marL="342900" marR="0" lvl="0" indent="-342900" algn="l" defTabSz="914400" rtl="0" eaLnBrk="1" fontAlgn="auto" latinLnBrk="0" hangingPunct="1">
              <a:lnSpc>
                <a:spcPct val="100000"/>
              </a:lnSpc>
              <a:spcAft>
                <a:spcPts val="1200"/>
              </a:spcAft>
              <a:buClrTx/>
              <a:buSzTx/>
              <a:buFont typeface="Arial" panose="020B0604020202020204" pitchFamily="34" charset="0"/>
              <a:buChar char="•"/>
              <a:tabLst/>
              <a:defRPr/>
            </a:pPr>
            <a:r>
              <a:rPr lang="en-US" sz="2000" dirty="0" smtClean="0">
                <a:solidFill>
                  <a:prstClr val="black"/>
                </a:solidFill>
                <a:latin typeface="Arial"/>
                <a:hlinkClick r:id="rId3"/>
              </a:rPr>
              <a:t>Person of Interest Process Map</a:t>
            </a:r>
            <a:endParaRPr lang="en-US" sz="2000" dirty="0" smtClean="0">
              <a:solidFill>
                <a:prstClr val="black"/>
              </a:solidFill>
              <a:latin typeface="Arial"/>
            </a:endParaRPr>
          </a:p>
          <a:p>
            <a:pPr marL="342900" marR="0" lvl="0" indent="-342900" algn="l" defTabSz="914400" rtl="0" eaLnBrk="1" fontAlgn="auto" latinLnBrk="0" hangingPunct="1">
              <a:lnSpc>
                <a:spcPct val="100000"/>
              </a:lnSpc>
              <a:spcAft>
                <a:spcPts val="1200"/>
              </a:spcAft>
              <a:buClrTx/>
              <a:buSzTx/>
              <a:buFont typeface="Arial" panose="020B0604020202020204" pitchFamily="34" charset="0"/>
              <a:buChar char="•"/>
              <a:tabLst/>
              <a:defRPr/>
            </a:pPr>
            <a:r>
              <a:rPr lang="en-US" sz="2000" dirty="0" smtClean="0">
                <a:solidFill>
                  <a:prstClr val="black"/>
                </a:solidFill>
                <a:latin typeface="Arial"/>
                <a:hlinkClick r:id="rId4"/>
              </a:rPr>
              <a:t>Person of Interest Road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008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531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kumimoji="0" lang="en-US" sz="4400" b="0" i="0" u="none" strike="noStrike" kern="1200" cap="none" spc="0" normalizeH="0" baseline="0" noProof="0" dirty="0">
                <a:ln>
                  <a:noFill/>
                </a:ln>
                <a:solidFill>
                  <a:prstClr val="black"/>
                </a:solidFill>
                <a:effectLst/>
                <a:uLnTx/>
                <a:uFillTx/>
                <a:latin typeface="Arial"/>
                <a:ea typeface="+mn-ea"/>
                <a:cs typeface="+mn-cs"/>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00003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br>
              <a:rPr lang="en-US" dirty="0" smtClean="0">
                <a:solidFill>
                  <a:schemeClr val="accent5"/>
                </a:solidFill>
              </a:rPr>
            </a:br>
            <a:r>
              <a:rPr lang="en-US" dirty="0" smtClean="0">
                <a:solidFill>
                  <a:schemeClr val="accent5"/>
                </a:solidFill>
              </a:rPr>
              <a:t>Hands on Training </a:t>
            </a:r>
            <a:endParaRPr lang="en-US" dirty="0">
              <a:solidFill>
                <a:schemeClr val="accent5"/>
              </a:solidFill>
            </a:endParaRPr>
          </a:p>
        </p:txBody>
      </p:sp>
      <p:sp>
        <p:nvSpPr>
          <p:cNvPr id="4" name="TextBox 3"/>
          <p:cNvSpPr txBox="1"/>
          <p:nvPr/>
        </p:nvSpPr>
        <p:spPr>
          <a:xfrm>
            <a:off x="514366" y="1716942"/>
            <a:ext cx="9019236" cy="166199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dirty="0" smtClean="0">
                <a:solidFill>
                  <a:schemeClr val="accent1"/>
                </a:solidFill>
                <a:hlinkClick r:id="rId3" action="ppaction://hlinksldjump"/>
              </a:rPr>
              <a:t>Add </a:t>
            </a:r>
            <a:r>
              <a:rPr lang="en-US" dirty="0">
                <a:solidFill>
                  <a:schemeClr val="accent1"/>
                </a:solidFill>
                <a:hlinkClick r:id="rId3" action="ppaction://hlinksldjump"/>
              </a:rPr>
              <a:t>Person of </a:t>
            </a:r>
            <a:r>
              <a:rPr lang="en-US" dirty="0" smtClean="0">
                <a:solidFill>
                  <a:schemeClr val="accent1"/>
                </a:solidFill>
                <a:hlinkClick r:id="rId3" action="ppaction://hlinksldjump"/>
              </a:rPr>
              <a:t>Interest</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4" action="ppaction://hlinksldjump"/>
              </a:rPr>
              <a:t>Add Person of Interest Relationship</a:t>
            </a:r>
            <a:endParaRPr lang="en-US" dirty="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5" action="ppaction://hlinksldjump"/>
              </a:rPr>
              <a:t>Maintain Person of Interest Relationship</a:t>
            </a:r>
            <a:endParaRPr lang="en-US" dirty="0" smtClean="0">
              <a:solidFill>
                <a:schemeClr val="accent1"/>
              </a:solidFill>
            </a:endParaRPr>
          </a:p>
          <a:p>
            <a:pPr marL="285750" indent="-285750">
              <a:spcAft>
                <a:spcPts val="1200"/>
              </a:spcAft>
              <a:buFont typeface="Wingdings" panose="05000000000000000000" pitchFamily="2" charset="2"/>
              <a:buChar char="Ø"/>
            </a:pPr>
            <a:r>
              <a:rPr lang="en-US" dirty="0" smtClean="0">
                <a:solidFill>
                  <a:schemeClr val="accent1"/>
                </a:solidFill>
                <a:hlinkClick r:id="rId6" action="ppaction://hlinksldjump"/>
              </a:rPr>
              <a:t>SharePoint Instructions </a:t>
            </a:r>
            <a:endParaRPr lang="en-US" dirty="0" smtClean="0">
              <a:solidFill>
                <a:schemeClr val="accent1"/>
              </a:solidFill>
            </a:endParaRPr>
          </a:p>
        </p:txBody>
      </p:sp>
    </p:spTree>
    <p:extLst>
      <p:ext uri="{BB962C8B-B14F-4D97-AF65-F5344CB8AC3E}">
        <p14:creationId xmlns:p14="http://schemas.microsoft.com/office/powerpoint/2010/main" val="42812046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55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5599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POI Definition  </a:t>
            </a:r>
            <a:endParaRPr lang="en-US" sz="7200" b="1" dirty="0">
              <a:solidFill>
                <a:srgbClr val="F1AB00"/>
              </a:solidFill>
            </a:endParaRPr>
          </a:p>
        </p:txBody>
      </p:sp>
    </p:spTree>
    <p:extLst>
      <p:ext uri="{BB962C8B-B14F-4D97-AF65-F5344CB8AC3E}">
        <p14:creationId xmlns:p14="http://schemas.microsoft.com/office/powerpoint/2010/main" val="223102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PERSON OF INTEREST DEFINTION </a:t>
            </a:r>
            <a:endParaRPr lang="en-US" dirty="0">
              <a:solidFill>
                <a:schemeClr val="accent5"/>
              </a:solidFill>
            </a:endParaRPr>
          </a:p>
        </p:txBody>
      </p:sp>
      <p:sp>
        <p:nvSpPr>
          <p:cNvPr id="3" name="Rectangle 2"/>
          <p:cNvSpPr/>
          <p:nvPr/>
        </p:nvSpPr>
        <p:spPr>
          <a:xfrm>
            <a:off x="502073" y="2296759"/>
            <a:ext cx="11123869" cy="383181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smtClean="0"/>
              <a:t>The </a:t>
            </a:r>
            <a:r>
              <a:rPr lang="en-US" sz="1600" dirty="0"/>
              <a:t>POI relationship is at the Business Unit </a:t>
            </a:r>
            <a:r>
              <a:rPr lang="en-US" sz="1600" dirty="0" smtClean="0"/>
              <a:t>(Location = RVCMP) level, the department/unit</a:t>
            </a:r>
            <a:r>
              <a:rPr lang="en-US" sz="1600" dirty="0"/>
              <a:t> </a:t>
            </a:r>
            <a:r>
              <a:rPr lang="en-US" sz="1600" dirty="0" smtClean="0"/>
              <a:t>should be noted for location purposes only.</a:t>
            </a:r>
          </a:p>
          <a:p>
            <a:pPr marL="285750" indent="-285750">
              <a:spcAft>
                <a:spcPts val="600"/>
              </a:spcAft>
              <a:buFont typeface="Arial" panose="020B0604020202020204" pitchFamily="34" charset="0"/>
              <a:buChar char="•"/>
            </a:pPr>
            <a:r>
              <a:rPr lang="en-US" sz="1600" dirty="0" smtClean="0"/>
              <a:t>POI </a:t>
            </a:r>
            <a:r>
              <a:rPr lang="en-US" sz="1600" dirty="0"/>
              <a:t>is created when there is a location need for a person that is not performing any duties or functions in the service of the location to exist in UCPath (for location access issues, system access, etc</a:t>
            </a:r>
            <a:r>
              <a:rPr lang="en-US" sz="1600" dirty="0" smtClean="0"/>
              <a:t>.).</a:t>
            </a:r>
          </a:p>
          <a:p>
            <a:pPr marL="285750" indent="-285750">
              <a:spcAft>
                <a:spcPts val="600"/>
              </a:spcAft>
              <a:buFont typeface="Arial" panose="020B0604020202020204" pitchFamily="34" charset="0"/>
              <a:buChar char="•"/>
            </a:pPr>
            <a:r>
              <a:rPr lang="en-US" sz="1600" dirty="0" smtClean="0"/>
              <a:t>A </a:t>
            </a:r>
            <a:r>
              <a:rPr lang="en-US" sz="1600" dirty="0"/>
              <a:t>POI is not an employee of the University; and will not receive compensation through </a:t>
            </a:r>
            <a:r>
              <a:rPr lang="en-US" sz="1600" dirty="0" smtClean="0"/>
              <a:t>UCPath.</a:t>
            </a:r>
          </a:p>
          <a:p>
            <a:pPr marL="285750" indent="-285750">
              <a:spcAft>
                <a:spcPts val="600"/>
              </a:spcAft>
              <a:buFont typeface="Arial" panose="020B0604020202020204" pitchFamily="34" charset="0"/>
              <a:buChar char="•"/>
            </a:pPr>
            <a:r>
              <a:rPr lang="en-US" sz="1600" dirty="0" smtClean="0"/>
              <a:t>A POI does </a:t>
            </a:r>
            <a:r>
              <a:rPr lang="en-US" sz="1600" dirty="0"/>
              <a:t>not have Position Data or Job Data in UCPath. </a:t>
            </a:r>
            <a:endParaRPr lang="en-US" sz="1600" dirty="0" smtClean="0"/>
          </a:p>
          <a:p>
            <a:pPr marL="285750" indent="-285750">
              <a:spcAft>
                <a:spcPts val="600"/>
              </a:spcAft>
              <a:buFont typeface="Arial" panose="020B0604020202020204" pitchFamily="34" charset="0"/>
              <a:buChar char="•"/>
            </a:pPr>
            <a:r>
              <a:rPr lang="en-US" sz="1600" dirty="0" smtClean="0"/>
              <a:t>POIs </a:t>
            </a:r>
            <a:r>
              <a:rPr lang="en-US" sz="1600" dirty="0"/>
              <a:t>are assigned a Person ID, instead of an Employee </a:t>
            </a:r>
            <a:r>
              <a:rPr lang="en-US" sz="1600" dirty="0" smtClean="0"/>
              <a:t>ID.</a:t>
            </a:r>
          </a:p>
          <a:p>
            <a:pPr marL="285750" indent="-285750">
              <a:spcAft>
                <a:spcPts val="600"/>
              </a:spcAft>
              <a:buFont typeface="Arial" panose="020B0604020202020204" pitchFamily="34" charset="0"/>
              <a:buChar char="•"/>
            </a:pPr>
            <a:r>
              <a:rPr lang="en-US" sz="1600" dirty="0" smtClean="0"/>
              <a:t>If </a:t>
            </a:r>
            <a:r>
              <a:rPr lang="en-US" sz="1600" dirty="0"/>
              <a:t>a POI later becomes an employee or a Contingent Worker (CWR), then their assigned Person ID becomes their Employee ID</a:t>
            </a:r>
            <a:r>
              <a:rPr lang="en-US" sz="1600" dirty="0" smtClean="0"/>
              <a:t>.</a:t>
            </a:r>
          </a:p>
          <a:p>
            <a:pPr marL="285750" indent="-285750">
              <a:spcAft>
                <a:spcPts val="600"/>
              </a:spcAft>
              <a:buFont typeface="Arial" panose="020B0604020202020204" pitchFamily="34" charset="0"/>
              <a:buChar char="•"/>
            </a:pPr>
            <a:r>
              <a:rPr lang="en-US" sz="1600" spc="-5" dirty="0">
                <a:cs typeface="Arial"/>
              </a:rPr>
              <a:t>POI records that create a Person </a:t>
            </a:r>
            <a:r>
              <a:rPr lang="en-US" sz="1600" dirty="0">
                <a:cs typeface="Arial"/>
              </a:rPr>
              <a:t>ID </a:t>
            </a:r>
            <a:r>
              <a:rPr lang="en-US" sz="1600" spc="-5" dirty="0">
                <a:cs typeface="Arial"/>
              </a:rPr>
              <a:t>in UCPath </a:t>
            </a:r>
            <a:r>
              <a:rPr lang="en-US" sz="1600" spc="-5" dirty="0" smtClean="0">
                <a:cs typeface="Arial"/>
              </a:rPr>
              <a:t>are </a:t>
            </a:r>
            <a:r>
              <a:rPr lang="en-US" sz="1600" spc="-5" dirty="0">
                <a:cs typeface="Arial"/>
              </a:rPr>
              <a:t>approved using Automated </a:t>
            </a:r>
            <a:r>
              <a:rPr lang="en-US" sz="1600" spc="-10" dirty="0">
                <a:cs typeface="Arial"/>
              </a:rPr>
              <a:t>Workflow </a:t>
            </a:r>
            <a:r>
              <a:rPr lang="en-US" sz="1600" spc="-5" dirty="0">
                <a:cs typeface="Arial"/>
              </a:rPr>
              <a:t>Engine </a:t>
            </a:r>
            <a:r>
              <a:rPr lang="en-US" sz="1600" spc="-20" dirty="0">
                <a:cs typeface="Arial"/>
              </a:rPr>
              <a:t>(AWE). </a:t>
            </a:r>
            <a:r>
              <a:rPr lang="en-US" sz="1600" spc="-5" dirty="0" smtClean="0">
                <a:cs typeface="Arial"/>
              </a:rPr>
              <a:t>POI </a:t>
            </a:r>
            <a:r>
              <a:rPr lang="en-US" sz="1600" spc="-5" dirty="0">
                <a:cs typeface="Arial"/>
              </a:rPr>
              <a:t>instances added </a:t>
            </a:r>
            <a:r>
              <a:rPr lang="en-US" sz="1600" dirty="0">
                <a:cs typeface="Arial"/>
              </a:rPr>
              <a:t>to </a:t>
            </a:r>
            <a:r>
              <a:rPr lang="en-US" sz="1600" spc="-5" dirty="0">
                <a:cs typeface="Arial"/>
              </a:rPr>
              <a:t>existing Person IDs do not use</a:t>
            </a:r>
            <a:r>
              <a:rPr lang="en-US" sz="1600" spc="-85" dirty="0">
                <a:cs typeface="Arial"/>
              </a:rPr>
              <a:t> </a:t>
            </a:r>
            <a:r>
              <a:rPr lang="en-US" sz="1600" spc="-25" dirty="0">
                <a:cs typeface="Arial"/>
              </a:rPr>
              <a:t>AWE</a:t>
            </a:r>
            <a:r>
              <a:rPr lang="en-US" sz="1600" spc="-25" dirty="0" smtClean="0">
                <a:cs typeface="Arial"/>
              </a:rPr>
              <a:t>.</a:t>
            </a:r>
          </a:p>
          <a:p>
            <a:pPr marL="285750" indent="-285750">
              <a:spcAft>
                <a:spcPts val="600"/>
              </a:spcAft>
              <a:buFont typeface="Arial" panose="020B0604020202020204" pitchFamily="34" charset="0"/>
              <a:buChar char="•"/>
            </a:pPr>
            <a:r>
              <a:rPr lang="en-US" sz="1600" spc="-5" dirty="0">
                <a:cs typeface="Arial"/>
              </a:rPr>
              <a:t>UCPath Center does not add nor maintain POI records in </a:t>
            </a:r>
            <a:r>
              <a:rPr lang="en-US" sz="1600" spc="-5" dirty="0" smtClean="0">
                <a:cs typeface="Arial"/>
              </a:rPr>
              <a:t>UCPath</a:t>
            </a:r>
            <a:r>
              <a:rPr lang="en-US" sz="1600" spc="-5" dirty="0">
                <a:cs typeface="Arial"/>
              </a:rPr>
              <a:t>. </a:t>
            </a:r>
            <a:r>
              <a:rPr lang="en-US" sz="1600" spc="-20" dirty="0">
                <a:cs typeface="Arial"/>
              </a:rPr>
              <a:t>However, </a:t>
            </a:r>
            <a:r>
              <a:rPr lang="en-US" sz="1600" spc="-5" dirty="0">
                <a:cs typeface="Arial"/>
              </a:rPr>
              <a:t>only UCPC can update a </a:t>
            </a:r>
            <a:r>
              <a:rPr lang="en-US" sz="1600" spc="-15" dirty="0">
                <a:cs typeface="Arial"/>
              </a:rPr>
              <a:t>POI’s </a:t>
            </a:r>
            <a:r>
              <a:rPr lang="en-US" sz="1600" spc="-5" dirty="0" smtClean="0">
                <a:cs typeface="Arial"/>
              </a:rPr>
              <a:t>address </a:t>
            </a:r>
            <a:r>
              <a:rPr lang="en-US" sz="1600" spc="-5" dirty="0">
                <a:cs typeface="Arial"/>
              </a:rPr>
              <a:t>and phone </a:t>
            </a:r>
            <a:r>
              <a:rPr lang="en-US" sz="1600" spc="-25" dirty="0">
                <a:cs typeface="Arial"/>
              </a:rPr>
              <a:t>number. </a:t>
            </a:r>
            <a:r>
              <a:rPr lang="en-US" sz="1600" spc="-5" dirty="0">
                <a:cs typeface="Arial"/>
              </a:rPr>
              <a:t>Locations must create a </a:t>
            </a:r>
            <a:r>
              <a:rPr lang="en-US" sz="1600" spc="-5" dirty="0" smtClean="0">
                <a:cs typeface="Arial"/>
              </a:rPr>
              <a:t>case </a:t>
            </a:r>
            <a:r>
              <a:rPr lang="en-US" sz="1600" dirty="0">
                <a:cs typeface="Arial"/>
              </a:rPr>
              <a:t>to </a:t>
            </a:r>
            <a:r>
              <a:rPr lang="en-US" sz="1600" spc="-5" dirty="0">
                <a:cs typeface="Arial"/>
              </a:rPr>
              <a:t>have UCPC update this</a:t>
            </a:r>
            <a:r>
              <a:rPr lang="en-US" sz="1600" spc="35" dirty="0">
                <a:cs typeface="Arial"/>
              </a:rPr>
              <a:t> </a:t>
            </a:r>
            <a:r>
              <a:rPr lang="en-US" sz="1600" spc="-5" dirty="0">
                <a:cs typeface="Arial"/>
              </a:rPr>
              <a:t>information</a:t>
            </a:r>
            <a:r>
              <a:rPr lang="en-US" sz="1600" spc="-5" dirty="0" smtClean="0">
                <a:cs typeface="Arial"/>
              </a:rPr>
              <a:t>.</a:t>
            </a:r>
            <a:endParaRPr lang="en-US" sz="1600" dirty="0"/>
          </a:p>
        </p:txBody>
      </p:sp>
      <p:sp>
        <p:nvSpPr>
          <p:cNvPr id="5" name="TextBox 4"/>
          <p:cNvSpPr txBox="1"/>
          <p:nvPr/>
        </p:nvSpPr>
        <p:spPr>
          <a:xfrm>
            <a:off x="1592580" y="1059180"/>
            <a:ext cx="9875520" cy="923330"/>
          </a:xfrm>
          <a:prstGeom prst="rect">
            <a:avLst/>
          </a:prstGeom>
          <a:solidFill>
            <a:schemeClr val="accent5">
              <a:lumMod val="20000"/>
              <a:lumOff val="80000"/>
            </a:schemeClr>
          </a:solidFill>
        </p:spPr>
        <p:txBody>
          <a:bodyPr wrap="square" rtlCol="0">
            <a:spAutoFit/>
          </a:bodyPr>
          <a:lstStyle/>
          <a:p>
            <a:r>
              <a:rPr lang="en-US" dirty="0">
                <a:cs typeface="Arial"/>
              </a:rPr>
              <a:t>A </a:t>
            </a:r>
            <a:r>
              <a:rPr lang="en-US" b="1" spc="-5" dirty="0">
                <a:cs typeface="Arial"/>
              </a:rPr>
              <a:t>person of interest </a:t>
            </a:r>
            <a:r>
              <a:rPr lang="en-US" spc="-5" dirty="0">
                <a:cs typeface="Arial"/>
              </a:rPr>
              <a:t>(POI) is someone who is tracked </a:t>
            </a:r>
            <a:r>
              <a:rPr lang="en-US" spc="-10" dirty="0" smtClean="0">
                <a:cs typeface="Arial"/>
              </a:rPr>
              <a:t>by </a:t>
            </a:r>
            <a:r>
              <a:rPr lang="en-US" spc="-5" dirty="0">
                <a:cs typeface="Arial"/>
              </a:rPr>
              <a:t>Locations for various reasons, such as a potential hire </a:t>
            </a:r>
            <a:r>
              <a:rPr lang="en-US" spc="-10" dirty="0" smtClean="0">
                <a:cs typeface="Arial"/>
              </a:rPr>
              <a:t>or </a:t>
            </a:r>
            <a:r>
              <a:rPr lang="en-US" spc="-5" dirty="0">
                <a:cs typeface="Arial"/>
              </a:rPr>
              <a:t>potential external</a:t>
            </a:r>
            <a:r>
              <a:rPr lang="en-US" spc="30" dirty="0">
                <a:cs typeface="Arial"/>
              </a:rPr>
              <a:t> </a:t>
            </a:r>
            <a:r>
              <a:rPr lang="en-US" spc="-5" dirty="0">
                <a:cs typeface="Arial"/>
              </a:rPr>
              <a:t>resource</a:t>
            </a:r>
            <a:r>
              <a:rPr lang="en-US" spc="-5" dirty="0">
                <a:solidFill>
                  <a:srgbClr val="7C7E7F"/>
                </a:solidFill>
                <a:cs typeface="Arial"/>
              </a:rPr>
              <a:t>. </a:t>
            </a:r>
            <a:r>
              <a:rPr lang="en-US" spc="-5" dirty="0">
                <a:cs typeface="Arial"/>
              </a:rPr>
              <a:t>Locations are responsible for adding and maintaining </a:t>
            </a:r>
            <a:r>
              <a:rPr lang="en-US" spc="-5" dirty="0" smtClean="0">
                <a:cs typeface="Arial"/>
              </a:rPr>
              <a:t>POI records </a:t>
            </a:r>
            <a:r>
              <a:rPr lang="en-US" spc="-5" dirty="0">
                <a:cs typeface="Arial"/>
              </a:rPr>
              <a:t>in</a:t>
            </a:r>
            <a:r>
              <a:rPr lang="en-US" spc="5" dirty="0">
                <a:cs typeface="Arial"/>
              </a:rPr>
              <a:t> </a:t>
            </a:r>
            <a:r>
              <a:rPr lang="en-US" spc="-5" dirty="0">
                <a:cs typeface="Arial"/>
              </a:rPr>
              <a:t>UCPath</a:t>
            </a:r>
            <a:r>
              <a:rPr lang="en-US" spc="-5" dirty="0" smtClean="0">
                <a:cs typeface="Arial"/>
              </a:rPr>
              <a: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60" y="966490"/>
            <a:ext cx="1143000" cy="1143000"/>
          </a:xfrm>
          <a:prstGeom prst="rect">
            <a:avLst/>
          </a:prstGeom>
        </p:spPr>
      </p:pic>
    </p:spTree>
    <p:extLst>
      <p:ext uri="{BB962C8B-B14F-4D97-AF65-F5344CB8AC3E}">
        <p14:creationId xmlns:p14="http://schemas.microsoft.com/office/powerpoint/2010/main" val="296412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66278"/>
            <a:ext cx="9042400" cy="685800"/>
          </a:xfrm>
        </p:spPr>
        <p:txBody>
          <a:bodyPr/>
          <a:lstStyle/>
          <a:p>
            <a:r>
              <a:rPr lang="en-US" dirty="0" smtClean="0">
                <a:solidFill>
                  <a:schemeClr val="accent5"/>
                </a:solidFill>
              </a:rPr>
              <a:t>PERSON OF INTEREST OVERVIEW </a:t>
            </a:r>
            <a:endParaRPr lang="en-US" dirty="0">
              <a:solidFill>
                <a:schemeClr val="accent5"/>
              </a:solidFill>
            </a:endParaRPr>
          </a:p>
        </p:txBody>
      </p:sp>
      <p:sp>
        <p:nvSpPr>
          <p:cNvPr id="3" name="Rectangle 2"/>
          <p:cNvSpPr/>
          <p:nvPr/>
        </p:nvSpPr>
        <p:spPr>
          <a:xfrm>
            <a:off x="1111049" y="1108321"/>
            <a:ext cx="9714271" cy="2616101"/>
          </a:xfrm>
          <a:prstGeom prst="rect">
            <a:avLst/>
          </a:prstGeom>
          <a:noFill/>
        </p:spPr>
        <p:txBody>
          <a:bodyPr wrap="square">
            <a:spAutoFit/>
          </a:bodyPr>
          <a:lstStyle/>
          <a:p>
            <a:pPr marL="171450" indent="-171450">
              <a:buFont typeface="Arial" panose="020B0604020202020204" pitchFamily="34" charset="0"/>
              <a:buChar char="•"/>
            </a:pPr>
            <a:r>
              <a:rPr lang="en-US" sz="2000" spc="-5" dirty="0" smtClean="0">
                <a:cs typeface="Arial"/>
              </a:rPr>
              <a:t>POI </a:t>
            </a:r>
            <a:r>
              <a:rPr lang="en-US" sz="2000" spc="-5" dirty="0">
                <a:cs typeface="Arial"/>
              </a:rPr>
              <a:t>security is based on the </a:t>
            </a:r>
            <a:r>
              <a:rPr lang="en-US" sz="2000" b="1" spc="-5" dirty="0">
                <a:cs typeface="Arial"/>
              </a:rPr>
              <a:t>Business Unit </a:t>
            </a:r>
            <a:r>
              <a:rPr lang="en-US" sz="2000" spc="-5" dirty="0">
                <a:cs typeface="Arial"/>
              </a:rPr>
              <a:t>assigned </a:t>
            </a:r>
            <a:r>
              <a:rPr lang="en-US" sz="2000" dirty="0">
                <a:cs typeface="Arial"/>
              </a:rPr>
              <a:t>to </a:t>
            </a:r>
            <a:r>
              <a:rPr lang="en-US" sz="2000" spc="-5" dirty="0" smtClean="0">
                <a:cs typeface="Arial"/>
              </a:rPr>
              <a:t>the </a:t>
            </a:r>
            <a:r>
              <a:rPr lang="en-US" sz="2000" spc="-5" dirty="0">
                <a:cs typeface="Arial"/>
              </a:rPr>
              <a:t>POI</a:t>
            </a:r>
            <a:r>
              <a:rPr lang="en-US" sz="2000" spc="-25" dirty="0">
                <a:cs typeface="Arial"/>
              </a:rPr>
              <a:t> </a:t>
            </a:r>
            <a:r>
              <a:rPr lang="en-US" sz="2000" spc="-5" dirty="0" smtClean="0">
                <a:cs typeface="Arial"/>
              </a:rPr>
              <a:t>instance.</a:t>
            </a:r>
            <a:endParaRPr lang="en-US" sz="2000" dirty="0" smtClean="0">
              <a:cs typeface="Arial"/>
            </a:endParaRPr>
          </a:p>
          <a:p>
            <a:pPr marL="171450" indent="-171450">
              <a:buFont typeface="Arial" panose="020B0604020202020204" pitchFamily="34" charset="0"/>
              <a:buChar char="•"/>
            </a:pPr>
            <a:r>
              <a:rPr lang="en-US" sz="2000" spc="-5" dirty="0" smtClean="0">
                <a:cs typeface="Arial"/>
              </a:rPr>
              <a:t>POIs </a:t>
            </a:r>
            <a:r>
              <a:rPr lang="en-US" sz="2000" b="1" spc="-5" dirty="0" smtClean="0">
                <a:cs typeface="Arial"/>
              </a:rPr>
              <a:t>do</a:t>
            </a:r>
            <a:r>
              <a:rPr lang="en-US" sz="2000" b="1" spc="-20" dirty="0" smtClean="0">
                <a:cs typeface="Arial"/>
              </a:rPr>
              <a:t> </a:t>
            </a:r>
            <a:r>
              <a:rPr lang="en-US" sz="2000" b="1" spc="-5" dirty="0" smtClean="0">
                <a:cs typeface="Arial"/>
              </a:rPr>
              <a:t>not: </a:t>
            </a:r>
          </a:p>
          <a:p>
            <a:pPr marL="742950" lvl="1" indent="-285750">
              <a:buFont typeface="Arial" panose="020B0604020202020204" pitchFamily="34" charset="0"/>
              <a:buChar char="•"/>
            </a:pPr>
            <a:r>
              <a:rPr lang="en-US" sz="2000" spc="-10" dirty="0" smtClean="0">
                <a:cs typeface="Arial"/>
              </a:rPr>
              <a:t>Have </a:t>
            </a:r>
            <a:r>
              <a:rPr lang="en-US" sz="2000" spc="-5" dirty="0">
                <a:cs typeface="Arial"/>
              </a:rPr>
              <a:t>Job Data</a:t>
            </a:r>
            <a:r>
              <a:rPr lang="en-US" sz="2000" spc="55" dirty="0">
                <a:cs typeface="Arial"/>
              </a:rPr>
              <a:t> </a:t>
            </a:r>
            <a:endParaRPr lang="en-US" sz="2000" spc="-5" dirty="0" smtClean="0">
              <a:cs typeface="Arial"/>
            </a:endParaRPr>
          </a:p>
          <a:p>
            <a:pPr marL="742950" lvl="1" indent="-285750">
              <a:buFont typeface="Arial" panose="020B0604020202020204" pitchFamily="34" charset="0"/>
              <a:buChar char="•"/>
            </a:pPr>
            <a:r>
              <a:rPr lang="en-US" sz="2000" spc="-10" dirty="0" smtClean="0">
                <a:cs typeface="Arial"/>
              </a:rPr>
              <a:t>Have </a:t>
            </a:r>
            <a:r>
              <a:rPr lang="en-US" sz="2000" spc="-5" dirty="0">
                <a:cs typeface="Arial"/>
              </a:rPr>
              <a:t>UCPath Self Service</a:t>
            </a:r>
            <a:r>
              <a:rPr lang="en-US" sz="2000" spc="35" dirty="0">
                <a:cs typeface="Arial"/>
              </a:rPr>
              <a:t> </a:t>
            </a:r>
            <a:r>
              <a:rPr lang="en-US" sz="2000" dirty="0" smtClean="0">
                <a:cs typeface="Arial"/>
              </a:rPr>
              <a:t>access</a:t>
            </a:r>
          </a:p>
          <a:p>
            <a:pPr marL="742950" lvl="1" indent="-285750">
              <a:buFont typeface="Arial" panose="020B0604020202020204" pitchFamily="34" charset="0"/>
              <a:buChar char="•"/>
            </a:pPr>
            <a:r>
              <a:rPr lang="en-US" sz="2000" spc="-5" dirty="0" smtClean="0">
                <a:cs typeface="Arial"/>
              </a:rPr>
              <a:t>Receive compensation </a:t>
            </a:r>
            <a:r>
              <a:rPr lang="en-US" sz="2000" spc="-5" dirty="0">
                <a:cs typeface="Arial"/>
              </a:rPr>
              <a:t>through</a:t>
            </a:r>
            <a:r>
              <a:rPr lang="en-US" sz="2000" spc="45" dirty="0">
                <a:cs typeface="Arial"/>
              </a:rPr>
              <a:t> </a:t>
            </a:r>
            <a:r>
              <a:rPr lang="en-US" sz="2000" spc="-5" dirty="0" smtClean="0">
                <a:cs typeface="Arial"/>
              </a:rPr>
              <a:t>UCPath</a:t>
            </a:r>
          </a:p>
          <a:p>
            <a:pPr marL="742950" lvl="1" indent="-285750">
              <a:buFont typeface="Arial" panose="020B0604020202020204" pitchFamily="34" charset="0"/>
              <a:buChar char="•"/>
            </a:pPr>
            <a:endParaRPr lang="en-US" sz="800" spc="-5" dirty="0" smtClean="0">
              <a:cs typeface="Arial"/>
            </a:endParaRPr>
          </a:p>
          <a:p>
            <a:pPr marL="171450" indent="-171450">
              <a:buFont typeface="Arial" panose="020B0604020202020204" pitchFamily="34" charset="0"/>
              <a:buChar char="•"/>
            </a:pPr>
            <a:r>
              <a:rPr lang="en-US" sz="2000" spc="-5" dirty="0" smtClean="0">
                <a:cs typeface="Arial"/>
              </a:rPr>
              <a:t>POIs are assigned a POI Type in UCPath. At minimum each UCPath Business Unit has four POI types. </a:t>
            </a:r>
          </a:p>
          <a:p>
            <a:pPr marL="285750" indent="-285750">
              <a:buFont typeface="Arial" panose="020B0604020202020204" pitchFamily="34" charset="0"/>
              <a:buChar char="•"/>
            </a:pPr>
            <a:endParaRPr lang="en-US" sz="1600" spc="-5" dirty="0">
              <a:cs typeface="Arial"/>
            </a:endParaRPr>
          </a:p>
        </p:txBody>
      </p:sp>
      <p:sp>
        <p:nvSpPr>
          <p:cNvPr id="4" name="Oval 3"/>
          <p:cNvSpPr/>
          <p:nvPr/>
        </p:nvSpPr>
        <p:spPr>
          <a:xfrm>
            <a:off x="1192107" y="3752436"/>
            <a:ext cx="2076021" cy="2076021"/>
          </a:xfrm>
          <a:prstGeom prst="ellipse">
            <a:avLst/>
          </a:prstGeom>
          <a:solidFill>
            <a:schemeClr val="accent3">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p>
        </p:txBody>
      </p:sp>
      <p:sp>
        <p:nvSpPr>
          <p:cNvPr id="6" name="TextBox 5"/>
          <p:cNvSpPr txBox="1"/>
          <p:nvPr/>
        </p:nvSpPr>
        <p:spPr>
          <a:xfrm>
            <a:off x="1456267" y="4294303"/>
            <a:ext cx="1589357" cy="1015663"/>
          </a:xfrm>
          <a:prstGeom prst="rect">
            <a:avLst/>
          </a:prstGeom>
          <a:noFill/>
        </p:spPr>
        <p:txBody>
          <a:bodyPr wrap="square" rtlCol="0">
            <a:spAutoFit/>
          </a:bodyPr>
          <a:lstStyle/>
          <a:p>
            <a:pPr algn="ctr"/>
            <a:r>
              <a:rPr lang="en-US" sz="2000" dirty="0" smtClean="0"/>
              <a:t>Assoc Of Pres/</a:t>
            </a:r>
          </a:p>
          <a:p>
            <a:pPr algn="ctr"/>
            <a:r>
              <a:rPr lang="en-US" sz="2000" dirty="0" smtClean="0"/>
              <a:t>Chancellor</a:t>
            </a:r>
            <a:endParaRPr lang="en-US" sz="2000" dirty="0"/>
          </a:p>
        </p:txBody>
      </p:sp>
      <p:sp>
        <p:nvSpPr>
          <p:cNvPr id="7" name="Oval 6"/>
          <p:cNvSpPr/>
          <p:nvPr/>
        </p:nvSpPr>
        <p:spPr>
          <a:xfrm>
            <a:off x="3738881" y="3752436"/>
            <a:ext cx="2076021" cy="2076021"/>
          </a:xfrm>
          <a:prstGeom prst="ellipse">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p>
        </p:txBody>
      </p:sp>
      <p:sp>
        <p:nvSpPr>
          <p:cNvPr id="8" name="TextBox 7"/>
          <p:cNvSpPr txBox="1"/>
          <p:nvPr/>
        </p:nvSpPr>
        <p:spPr>
          <a:xfrm>
            <a:off x="4003041" y="4294303"/>
            <a:ext cx="1589357" cy="1015663"/>
          </a:xfrm>
          <a:prstGeom prst="rect">
            <a:avLst/>
          </a:prstGeom>
          <a:noFill/>
        </p:spPr>
        <p:txBody>
          <a:bodyPr wrap="square" rtlCol="0">
            <a:spAutoFit/>
          </a:bodyPr>
          <a:lstStyle/>
          <a:p>
            <a:pPr algn="ctr"/>
            <a:r>
              <a:rPr lang="en-US" sz="2000" dirty="0" smtClean="0"/>
              <a:t>Potential Hire/</a:t>
            </a:r>
          </a:p>
          <a:p>
            <a:pPr algn="ctr"/>
            <a:r>
              <a:rPr lang="en-US" sz="2000" dirty="0" smtClean="0"/>
              <a:t>Academic</a:t>
            </a:r>
            <a:endParaRPr lang="en-US" sz="2000" dirty="0"/>
          </a:p>
        </p:txBody>
      </p:sp>
      <p:sp>
        <p:nvSpPr>
          <p:cNvPr id="9" name="Oval 8"/>
          <p:cNvSpPr/>
          <p:nvPr/>
        </p:nvSpPr>
        <p:spPr>
          <a:xfrm>
            <a:off x="6285655" y="3752436"/>
            <a:ext cx="2076021" cy="2076021"/>
          </a:xfrm>
          <a:prstGeom prst="ellipse">
            <a:avLst/>
          </a:prstGeom>
          <a:solidFill>
            <a:schemeClr val="bg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p>
        </p:txBody>
      </p:sp>
      <p:sp>
        <p:nvSpPr>
          <p:cNvPr id="10" name="TextBox 9"/>
          <p:cNvSpPr txBox="1"/>
          <p:nvPr/>
        </p:nvSpPr>
        <p:spPr>
          <a:xfrm>
            <a:off x="6434670" y="4294303"/>
            <a:ext cx="1817288" cy="1015663"/>
          </a:xfrm>
          <a:prstGeom prst="rect">
            <a:avLst/>
          </a:prstGeom>
          <a:noFill/>
        </p:spPr>
        <p:txBody>
          <a:bodyPr wrap="square" rtlCol="0">
            <a:spAutoFit/>
          </a:bodyPr>
          <a:lstStyle/>
          <a:p>
            <a:pPr algn="ctr"/>
            <a:r>
              <a:rPr lang="en-US" sz="2000" dirty="0" smtClean="0"/>
              <a:t>Exter Compliance/ Auditor</a:t>
            </a:r>
            <a:endParaRPr lang="en-US" sz="2000" dirty="0"/>
          </a:p>
        </p:txBody>
      </p:sp>
      <p:sp>
        <p:nvSpPr>
          <p:cNvPr id="11" name="Oval 10"/>
          <p:cNvSpPr/>
          <p:nvPr/>
        </p:nvSpPr>
        <p:spPr>
          <a:xfrm>
            <a:off x="8832429" y="3654222"/>
            <a:ext cx="2076021" cy="2076021"/>
          </a:xfrm>
          <a:prstGeom prst="ellipse">
            <a:avLst/>
          </a:prstGeom>
          <a:solidFill>
            <a:schemeClr val="accent6">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p>
        </p:txBody>
      </p:sp>
      <p:sp>
        <p:nvSpPr>
          <p:cNvPr id="12" name="TextBox 11"/>
          <p:cNvSpPr txBox="1"/>
          <p:nvPr/>
        </p:nvSpPr>
        <p:spPr>
          <a:xfrm>
            <a:off x="8981444" y="4196089"/>
            <a:ext cx="1817288" cy="1015663"/>
          </a:xfrm>
          <a:prstGeom prst="rect">
            <a:avLst/>
          </a:prstGeom>
          <a:noFill/>
        </p:spPr>
        <p:txBody>
          <a:bodyPr wrap="square" rtlCol="0">
            <a:spAutoFit/>
          </a:bodyPr>
          <a:lstStyle/>
          <a:p>
            <a:pPr algn="ctr"/>
            <a:r>
              <a:rPr lang="en-US" sz="2000" dirty="0" smtClean="0"/>
              <a:t>Potential </a:t>
            </a:r>
          </a:p>
          <a:p>
            <a:pPr algn="ctr"/>
            <a:r>
              <a:rPr lang="en-US" sz="2000" dirty="0" smtClean="0"/>
              <a:t>Hire/</a:t>
            </a:r>
          </a:p>
          <a:p>
            <a:pPr algn="ctr"/>
            <a:r>
              <a:rPr lang="en-US" sz="2000" dirty="0" smtClean="0"/>
              <a:t>Staff</a:t>
            </a:r>
            <a:endParaRPr lang="en-US" sz="2000" dirty="0"/>
          </a:p>
        </p:txBody>
      </p:sp>
    </p:spTree>
    <p:extLst>
      <p:ext uri="{BB962C8B-B14F-4D97-AF65-F5344CB8AC3E}">
        <p14:creationId xmlns:p14="http://schemas.microsoft.com/office/powerpoint/2010/main" val="2851960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4F459571-4D7C-4617-BCEC-0091C9596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36498</TotalTime>
  <Words>3103</Words>
  <Application>Microsoft Office PowerPoint</Application>
  <PresentationFormat>Widescreen</PresentationFormat>
  <Paragraphs>356</Paragraphs>
  <Slides>61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Symbol</vt:lpstr>
      <vt:lpstr>Times New Roman</vt:lpstr>
      <vt:lpstr>Tw Cen MT</vt:lpstr>
      <vt:lpstr>Wingdings</vt:lpstr>
      <vt:lpstr>1_UCRTemplate1</vt:lpstr>
      <vt:lpstr>PowerPoint Presentation</vt:lpstr>
      <vt:lpstr>TRAINER INTRODUCTION </vt:lpstr>
      <vt:lpstr>HOUSEKEEPING</vt:lpstr>
      <vt:lpstr>LEARNING OBJECTIVES</vt:lpstr>
      <vt:lpstr>LEARNING TOPICS Lecture and Review  </vt:lpstr>
      <vt:lpstr>LEARNING TOPICS Hands on Training </vt:lpstr>
      <vt:lpstr>PowerPoint Presentation</vt:lpstr>
      <vt:lpstr>PERSON OF INTEREST DEFINTION </vt:lpstr>
      <vt:lpstr>PERSON OF INTEREST OVERVIEW </vt:lpstr>
      <vt:lpstr>PERSON OF INTEREST – PERSON ID</vt:lpstr>
      <vt:lpstr>PERSON OF INTEREST – SYSTEM PROCESS</vt:lpstr>
      <vt:lpstr>CHECK YOUR UNDERSTANDING   </vt:lpstr>
      <vt:lpstr>CHECK YOUR UNDERSTANDING   </vt:lpstr>
      <vt:lpstr>PowerPoint Presentation</vt:lpstr>
      <vt:lpstr>POI TYPE ID  </vt:lpstr>
      <vt:lpstr>PowerPoint Presentation</vt:lpstr>
      <vt:lpstr>TRANSACTION ROLES  </vt:lpstr>
      <vt:lpstr>TRANSACTION ROLES  </vt:lpstr>
      <vt:lpstr>TRANSACTION ROLES  </vt:lpstr>
      <vt:lpstr>TRANSACTION ROLES  </vt:lpstr>
      <vt:lpstr>TRANSACTION ROLES  </vt:lpstr>
      <vt:lpstr>PowerPoint Presentation</vt:lpstr>
      <vt:lpstr>CHANGE IMPACTS  </vt:lpstr>
      <vt:lpstr>PowerPoint Presentation</vt:lpstr>
      <vt:lpstr>PERSON ORGANIZATIONAL SUMMARY: SEARCH PAGE</vt:lpstr>
      <vt:lpstr>PERSON ORGANIZATIONAL SUMMARY: NO MATCH</vt:lpstr>
      <vt:lpstr>PERSON ORGANIZATIONAL SUMMARY: POSSIBLE MATCH</vt:lpstr>
      <vt:lpstr>PERSON ORGANIZATIONAL SUMMARY: EXACT MATCH</vt:lpstr>
      <vt:lpstr>ADD PERSON OF INTEREST</vt:lpstr>
      <vt:lpstr>ADD PERSON OF INTEREST (continued)</vt:lpstr>
      <vt:lpstr>ADD PERSON OF INTEREST – BIOGRAPHICAL DETAILS</vt:lpstr>
      <vt:lpstr>ADD PERSON OF INTEREST CONTACT INFORMATION </vt:lpstr>
      <vt:lpstr>ADD PERSON OF INTEREST – POI DATA</vt:lpstr>
      <vt:lpstr>ADD PERSON OF INTEREST </vt:lpstr>
      <vt:lpstr>PowerPoint Presentation</vt:lpstr>
      <vt:lpstr>ADD A NEW PERSON OF INTEREST RELATIONSHIP</vt:lpstr>
      <vt:lpstr>ADD A NEW PERSON OF INTEREST RELATIONSHIP</vt:lpstr>
      <vt:lpstr>ADD A NEW PERSON OF INTEREST RELATIONSHIP</vt:lpstr>
      <vt:lpstr>ADD A NEW PERSON OF INTEREST RELATIONSHIP</vt:lpstr>
      <vt:lpstr>PowerPoint Presentation</vt:lpstr>
      <vt:lpstr>MAINTAIN A POI RELATIONSHIP: SEARCH PAGE</vt:lpstr>
      <vt:lpstr>UPDATE PLANNED EXIT DATE</vt:lpstr>
      <vt:lpstr>INACTIVATE A POI INSTANCE</vt:lpstr>
      <vt:lpstr>INACTIVE POI ON PERSON ORGANIZATIONAL SUMMARY PAGE </vt:lpstr>
      <vt:lpstr>CHECK YOUR UNDERSTANDING   </vt:lpstr>
      <vt:lpstr>CHECK YOUR UNDERSTANDING   </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THINGS TO REMEMBER</vt:lpstr>
      <vt:lpstr>THINGS TO REMEMBER</vt:lpstr>
      <vt:lpstr>THINGS TO REMEMBER</vt:lpstr>
      <vt:lpstr>LEARNING OBJECTIVES REVIEW</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 In Person Training</dc:title>
  <dc:creator>Puja Pannu</dc:creator>
  <cp:lastModifiedBy>Alexandra Marie Rollins</cp:lastModifiedBy>
  <cp:revision>1194</cp:revision>
  <cp:lastPrinted>2017-10-31T16:36:36Z</cp:lastPrinted>
  <dcterms:created xsi:type="dcterms:W3CDTF">2016-05-04T15:33:48Z</dcterms:created>
  <dcterms:modified xsi:type="dcterms:W3CDTF">2019-07-12T22:45:39Z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