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16" r:id="rId5"/>
  </p:sldMasterIdLst>
  <p:notesMasterIdLst>
    <p:notesMasterId r:id="rId44"/>
  </p:notesMasterIdLst>
  <p:handoutMasterIdLst>
    <p:handoutMasterId r:id="rId45"/>
  </p:handoutMasterIdLst>
  <p:sldIdLst>
    <p:sldId id="413" r:id="rId6"/>
    <p:sldId id="448" r:id="rId7"/>
    <p:sldId id="537" r:id="rId8"/>
    <p:sldId id="532" r:id="rId9"/>
    <p:sldId id="539" r:id="rId10"/>
    <p:sldId id="568" r:id="rId11"/>
    <p:sldId id="544" r:id="rId12"/>
    <p:sldId id="545" r:id="rId13"/>
    <p:sldId id="559" r:id="rId14"/>
    <p:sldId id="560" r:id="rId15"/>
    <p:sldId id="452" r:id="rId16"/>
    <p:sldId id="546" r:id="rId17"/>
    <p:sldId id="547" r:id="rId18"/>
    <p:sldId id="485" r:id="rId19"/>
    <p:sldId id="551" r:id="rId20"/>
    <p:sldId id="552" r:id="rId21"/>
    <p:sldId id="572" r:id="rId22"/>
    <p:sldId id="553" r:id="rId23"/>
    <p:sldId id="556" r:id="rId24"/>
    <p:sldId id="557" r:id="rId25"/>
    <p:sldId id="564" r:id="rId26"/>
    <p:sldId id="565" r:id="rId27"/>
    <p:sldId id="518" r:id="rId28"/>
    <p:sldId id="488" r:id="rId29"/>
    <p:sldId id="511" r:id="rId30"/>
    <p:sldId id="528" r:id="rId31"/>
    <p:sldId id="535" r:id="rId32"/>
    <p:sldId id="566" r:id="rId33"/>
    <p:sldId id="529" r:id="rId34"/>
    <p:sldId id="554" r:id="rId35"/>
    <p:sldId id="562" r:id="rId36"/>
    <p:sldId id="555" r:id="rId37"/>
    <p:sldId id="569" r:id="rId38"/>
    <p:sldId id="495" r:id="rId39"/>
    <p:sldId id="512" r:id="rId40"/>
    <p:sldId id="573" r:id="rId41"/>
    <p:sldId id="574" r:id="rId42"/>
    <p:sldId id="575"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413"/>
            <p14:sldId id="448"/>
            <p14:sldId id="537"/>
            <p14:sldId id="532"/>
            <p14:sldId id="539"/>
            <p14:sldId id="568"/>
            <p14:sldId id="544"/>
            <p14:sldId id="545"/>
            <p14:sldId id="559"/>
            <p14:sldId id="560"/>
            <p14:sldId id="452"/>
            <p14:sldId id="546"/>
            <p14:sldId id="547"/>
            <p14:sldId id="485"/>
            <p14:sldId id="551"/>
            <p14:sldId id="552"/>
            <p14:sldId id="572"/>
            <p14:sldId id="553"/>
            <p14:sldId id="556"/>
            <p14:sldId id="557"/>
            <p14:sldId id="564"/>
            <p14:sldId id="565"/>
            <p14:sldId id="518"/>
            <p14:sldId id="488"/>
            <p14:sldId id="511"/>
            <p14:sldId id="528"/>
            <p14:sldId id="535"/>
            <p14:sldId id="566"/>
            <p14:sldId id="529"/>
            <p14:sldId id="554"/>
            <p14:sldId id="562"/>
            <p14:sldId id="555"/>
            <p14:sldId id="569"/>
            <p14:sldId id="495"/>
            <p14:sldId id="512"/>
            <p14:sldId id="573"/>
            <p14:sldId id="574"/>
            <p14:sldId id="5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0E3"/>
    <a:srgbClr val="5B9BD5"/>
    <a:srgbClr val="4472C4"/>
    <a:srgbClr val="FFFFFF"/>
    <a:srgbClr val="498426"/>
    <a:srgbClr val="5C739C"/>
    <a:srgbClr val="BF9000"/>
    <a:srgbClr val="A5A5A5"/>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7" autoAdjust="0"/>
    <p:restoredTop sz="87600" autoAdjust="0"/>
  </p:normalViewPr>
  <p:slideViewPr>
    <p:cSldViewPr snapToGrid="0">
      <p:cViewPr varScale="1">
        <p:scale>
          <a:sx n="74" d="100"/>
          <a:sy n="74" d="100"/>
        </p:scale>
        <p:origin x="802" y="77"/>
      </p:cViewPr>
      <p:guideLst/>
    </p:cSldViewPr>
  </p:slideViewPr>
  <p:notesTextViewPr>
    <p:cViewPr>
      <p:scale>
        <a:sx n="3" d="2"/>
        <a:sy n="3" d="2"/>
      </p:scale>
      <p:origin x="0" y="0"/>
    </p:cViewPr>
  </p:notesTextViewPr>
  <p:sorterViewPr>
    <p:cViewPr>
      <p:scale>
        <a:sx n="110" d="100"/>
        <a:sy n="110" d="100"/>
      </p:scale>
      <p:origin x="0" y="-10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DB81C-77B8-479B-A622-DFFFF967012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9B22E15-9E21-48BA-9F14-03B52B80723A}">
      <dgm:prSet phldrT="[Text]" custT="1"/>
      <dgm:spPr/>
      <dgm:t>
        <a:bodyPr/>
        <a:lstStyle/>
        <a:p>
          <a:r>
            <a:rPr lang="en-US" sz="3600" dirty="0" smtClean="0"/>
            <a:t> </a:t>
          </a:r>
          <a:endParaRPr lang="en-US" sz="3600" dirty="0"/>
        </a:p>
      </dgm:t>
    </dgm:pt>
    <dgm:pt modelId="{DBAE01A8-64E1-481F-9571-A928AB5B14C8}" type="parTrans" cxnId="{CF91A1EE-A4D6-4B5E-B28B-0772325E3934}">
      <dgm:prSet/>
      <dgm:spPr/>
      <dgm:t>
        <a:bodyPr/>
        <a:lstStyle/>
        <a:p>
          <a:endParaRPr lang="en-US"/>
        </a:p>
      </dgm:t>
    </dgm:pt>
    <dgm:pt modelId="{F6E6E8AE-185D-475A-BADA-EE2D50DAF65D}" type="sibTrans" cxnId="{CF91A1EE-A4D6-4B5E-B28B-0772325E3934}">
      <dgm:prSet/>
      <dgm:spPr/>
      <dgm:t>
        <a:bodyPr/>
        <a:lstStyle/>
        <a:p>
          <a:endParaRPr lang="en-US"/>
        </a:p>
      </dgm:t>
    </dgm:pt>
    <dgm:pt modelId="{D50CF4D1-2C58-4FF7-AEB9-5D5125543F21}">
      <dgm:prSet phldrT="[Text]" custT="1"/>
      <dgm:spPr/>
      <dgm:t>
        <a:bodyPr/>
        <a:lstStyle/>
        <a:p>
          <a:r>
            <a:rPr lang="en-US" sz="3600" dirty="0" smtClean="0"/>
            <a:t>Change</a:t>
          </a:r>
          <a:endParaRPr lang="en-US" sz="3600" dirty="0"/>
        </a:p>
      </dgm:t>
    </dgm:pt>
    <dgm:pt modelId="{8ADDE831-A987-446B-88F2-B0341084E974}" type="parTrans" cxnId="{48195E96-0FE1-49B7-8355-B45355DEFB9E}">
      <dgm:prSet/>
      <dgm:spPr/>
      <dgm:t>
        <a:bodyPr/>
        <a:lstStyle/>
        <a:p>
          <a:endParaRPr lang="en-US"/>
        </a:p>
      </dgm:t>
    </dgm:pt>
    <dgm:pt modelId="{02A20302-2AEE-40BF-9E1C-F57D7A4EB7CD}" type="sibTrans" cxnId="{48195E96-0FE1-49B7-8355-B45355DEFB9E}">
      <dgm:prSet/>
      <dgm:spPr/>
      <dgm:t>
        <a:bodyPr/>
        <a:lstStyle/>
        <a:p>
          <a:endParaRPr lang="en-US"/>
        </a:p>
      </dgm:t>
    </dgm:pt>
    <dgm:pt modelId="{6E59BBB8-FBE5-4F96-8DB0-15C6E0FB2A63}">
      <dgm:prSet phldrT="[Text]" custT="1"/>
      <dgm:spPr/>
      <dgm:t>
        <a:bodyPr/>
        <a:lstStyle/>
        <a:p>
          <a:r>
            <a:rPr lang="en-US" sz="3600" dirty="0" smtClean="0"/>
            <a:t> </a:t>
          </a:r>
          <a:endParaRPr lang="en-US" sz="3600" dirty="0"/>
        </a:p>
      </dgm:t>
    </dgm:pt>
    <dgm:pt modelId="{383DFD0D-7F25-4A93-85A7-F8E6343BD684}" type="parTrans" cxnId="{9F474E81-73BD-4628-AFE9-105B6CD3DC6F}">
      <dgm:prSet/>
      <dgm:spPr/>
      <dgm:t>
        <a:bodyPr/>
        <a:lstStyle/>
        <a:p>
          <a:endParaRPr lang="en-US"/>
        </a:p>
      </dgm:t>
    </dgm:pt>
    <dgm:pt modelId="{92DFD86E-4FF3-4D4F-85AA-939C79CFC491}" type="sibTrans" cxnId="{9F474E81-73BD-4628-AFE9-105B6CD3DC6F}">
      <dgm:prSet/>
      <dgm:spPr/>
      <dgm:t>
        <a:bodyPr/>
        <a:lstStyle/>
        <a:p>
          <a:endParaRPr lang="en-US"/>
        </a:p>
      </dgm:t>
    </dgm:pt>
    <dgm:pt modelId="{773BC203-2E4E-4BA1-8A5D-B7D170E21923}">
      <dgm:prSet phldrT="[Text]" custT="1"/>
      <dgm:spPr/>
      <dgm:t>
        <a:bodyPr/>
        <a:lstStyle/>
        <a:p>
          <a:r>
            <a:rPr lang="en-US" sz="3600" dirty="0" smtClean="0"/>
            <a:t>Modify</a:t>
          </a:r>
          <a:endParaRPr lang="en-US" sz="3600" dirty="0"/>
        </a:p>
      </dgm:t>
    </dgm:pt>
    <dgm:pt modelId="{8E7C1D66-CFE9-4683-97BE-C290D80419D3}" type="parTrans" cxnId="{99E268F0-B28A-499F-85F5-574C85AD8F72}">
      <dgm:prSet/>
      <dgm:spPr/>
      <dgm:t>
        <a:bodyPr/>
        <a:lstStyle/>
        <a:p>
          <a:endParaRPr lang="en-US"/>
        </a:p>
      </dgm:t>
    </dgm:pt>
    <dgm:pt modelId="{AE2BB575-409B-49FB-B1E5-E221687200A6}" type="sibTrans" cxnId="{99E268F0-B28A-499F-85F5-574C85AD8F72}">
      <dgm:prSet/>
      <dgm:spPr/>
      <dgm:t>
        <a:bodyPr/>
        <a:lstStyle/>
        <a:p>
          <a:endParaRPr lang="en-US"/>
        </a:p>
      </dgm:t>
    </dgm:pt>
    <dgm:pt modelId="{D963F38A-437B-417C-B186-B08A0F7EFFCB}">
      <dgm:prSet phldrT="[Text]" custT="1"/>
      <dgm:spPr/>
      <dgm:t>
        <a:bodyPr/>
        <a:lstStyle/>
        <a:p>
          <a:r>
            <a:rPr lang="en-US" sz="3600" dirty="0" smtClean="0"/>
            <a:t> </a:t>
          </a:r>
          <a:endParaRPr lang="en-US" sz="3600" dirty="0"/>
        </a:p>
      </dgm:t>
    </dgm:pt>
    <dgm:pt modelId="{495DFE0B-505F-4C24-A4C2-D18B2A16E227}" type="parTrans" cxnId="{CEE95F14-2FA0-4A2F-ACE2-DCDA3AAB1356}">
      <dgm:prSet/>
      <dgm:spPr/>
      <dgm:t>
        <a:bodyPr/>
        <a:lstStyle/>
        <a:p>
          <a:endParaRPr lang="en-US"/>
        </a:p>
      </dgm:t>
    </dgm:pt>
    <dgm:pt modelId="{3AC83B2C-8B5A-4BDD-9EAC-D024D41551AD}" type="sibTrans" cxnId="{CEE95F14-2FA0-4A2F-ACE2-DCDA3AAB1356}">
      <dgm:prSet/>
      <dgm:spPr/>
      <dgm:t>
        <a:bodyPr/>
        <a:lstStyle/>
        <a:p>
          <a:endParaRPr lang="en-US"/>
        </a:p>
      </dgm:t>
    </dgm:pt>
    <dgm:pt modelId="{464FC6E1-9EDB-4480-9BE8-A8011B323E33}">
      <dgm:prSet phldrT="[Text]" custT="1"/>
      <dgm:spPr/>
      <dgm:t>
        <a:bodyPr/>
        <a:lstStyle/>
        <a:p>
          <a:r>
            <a:rPr lang="en-US" sz="3600" dirty="0" smtClean="0"/>
            <a:t>Confirm</a:t>
          </a:r>
          <a:endParaRPr lang="en-US" sz="3600" dirty="0"/>
        </a:p>
      </dgm:t>
    </dgm:pt>
    <dgm:pt modelId="{CE4146F5-0E8E-40D5-8661-6F0382DE5A0F}" type="parTrans" cxnId="{99B861C9-85CE-431E-99E3-8F431FCAC531}">
      <dgm:prSet/>
      <dgm:spPr/>
      <dgm:t>
        <a:bodyPr/>
        <a:lstStyle/>
        <a:p>
          <a:endParaRPr lang="en-US"/>
        </a:p>
      </dgm:t>
    </dgm:pt>
    <dgm:pt modelId="{8A3C7661-597B-4656-8512-8A129E6D7DD2}" type="sibTrans" cxnId="{99B861C9-85CE-431E-99E3-8F431FCAC531}">
      <dgm:prSet/>
      <dgm:spPr/>
      <dgm:t>
        <a:bodyPr/>
        <a:lstStyle/>
        <a:p>
          <a:endParaRPr lang="en-US"/>
        </a:p>
      </dgm:t>
    </dgm:pt>
    <dgm:pt modelId="{05AAD223-A3EB-4FB7-AFCF-A8CF6E1C40A0}" type="pres">
      <dgm:prSet presAssocID="{0BBDB81C-77B8-479B-A622-DFFFF9670120}" presName="linearFlow" presStyleCnt="0">
        <dgm:presLayoutVars>
          <dgm:dir/>
          <dgm:animLvl val="lvl"/>
          <dgm:resizeHandles val="exact"/>
        </dgm:presLayoutVars>
      </dgm:prSet>
      <dgm:spPr/>
      <dgm:t>
        <a:bodyPr/>
        <a:lstStyle/>
        <a:p>
          <a:endParaRPr lang="en-US"/>
        </a:p>
      </dgm:t>
    </dgm:pt>
    <dgm:pt modelId="{44FE8FC6-56AF-4950-95E3-2B1AAF6FDE35}" type="pres">
      <dgm:prSet presAssocID="{49B22E15-9E21-48BA-9F14-03B52B80723A}" presName="composite" presStyleCnt="0"/>
      <dgm:spPr/>
    </dgm:pt>
    <dgm:pt modelId="{26689BB6-A38F-4DE3-B3B5-E435AC2A6B0D}" type="pres">
      <dgm:prSet presAssocID="{49B22E15-9E21-48BA-9F14-03B52B80723A}" presName="parentText" presStyleLbl="alignNode1" presStyleIdx="0" presStyleCnt="3">
        <dgm:presLayoutVars>
          <dgm:chMax val="1"/>
          <dgm:bulletEnabled val="1"/>
        </dgm:presLayoutVars>
      </dgm:prSet>
      <dgm:spPr/>
      <dgm:t>
        <a:bodyPr/>
        <a:lstStyle/>
        <a:p>
          <a:endParaRPr lang="en-US"/>
        </a:p>
      </dgm:t>
    </dgm:pt>
    <dgm:pt modelId="{4AE5E14E-70AA-4A44-8913-0C80B95BFE90}" type="pres">
      <dgm:prSet presAssocID="{49B22E15-9E21-48BA-9F14-03B52B80723A}" presName="descendantText" presStyleLbl="alignAcc1" presStyleIdx="0" presStyleCnt="3" custLinFactNeighborX="1746" custLinFactNeighborY="6494">
        <dgm:presLayoutVars>
          <dgm:bulletEnabled val="1"/>
        </dgm:presLayoutVars>
      </dgm:prSet>
      <dgm:spPr/>
      <dgm:t>
        <a:bodyPr/>
        <a:lstStyle/>
        <a:p>
          <a:endParaRPr lang="en-US"/>
        </a:p>
      </dgm:t>
    </dgm:pt>
    <dgm:pt modelId="{9B443D2E-FA1F-4EF0-9B0A-3DD9B1506558}" type="pres">
      <dgm:prSet presAssocID="{F6E6E8AE-185D-475A-BADA-EE2D50DAF65D}" presName="sp" presStyleCnt="0"/>
      <dgm:spPr/>
    </dgm:pt>
    <dgm:pt modelId="{7C18A56B-5169-4996-832A-C38DC9D7E62B}" type="pres">
      <dgm:prSet presAssocID="{6E59BBB8-FBE5-4F96-8DB0-15C6E0FB2A63}" presName="composite" presStyleCnt="0"/>
      <dgm:spPr/>
    </dgm:pt>
    <dgm:pt modelId="{2FEC052E-49D0-4028-8E01-D9707CB2BF61}" type="pres">
      <dgm:prSet presAssocID="{6E59BBB8-FBE5-4F96-8DB0-15C6E0FB2A63}" presName="parentText" presStyleLbl="alignNode1" presStyleIdx="1" presStyleCnt="3">
        <dgm:presLayoutVars>
          <dgm:chMax val="1"/>
          <dgm:bulletEnabled val="1"/>
        </dgm:presLayoutVars>
      </dgm:prSet>
      <dgm:spPr/>
      <dgm:t>
        <a:bodyPr/>
        <a:lstStyle/>
        <a:p>
          <a:endParaRPr lang="en-US"/>
        </a:p>
      </dgm:t>
    </dgm:pt>
    <dgm:pt modelId="{60E0ED3E-E2E8-4560-91BB-0ED0AAE6043C}" type="pres">
      <dgm:prSet presAssocID="{6E59BBB8-FBE5-4F96-8DB0-15C6E0FB2A63}" presName="descendantText" presStyleLbl="alignAcc1" presStyleIdx="1" presStyleCnt="3">
        <dgm:presLayoutVars>
          <dgm:bulletEnabled val="1"/>
        </dgm:presLayoutVars>
      </dgm:prSet>
      <dgm:spPr/>
      <dgm:t>
        <a:bodyPr/>
        <a:lstStyle/>
        <a:p>
          <a:endParaRPr lang="en-US"/>
        </a:p>
      </dgm:t>
    </dgm:pt>
    <dgm:pt modelId="{212054E5-5B33-43CE-9E87-86051421D4E5}" type="pres">
      <dgm:prSet presAssocID="{92DFD86E-4FF3-4D4F-85AA-939C79CFC491}" presName="sp" presStyleCnt="0"/>
      <dgm:spPr/>
    </dgm:pt>
    <dgm:pt modelId="{E0CF9005-1994-4C70-A05A-821C352EA147}" type="pres">
      <dgm:prSet presAssocID="{D963F38A-437B-417C-B186-B08A0F7EFFCB}" presName="composite" presStyleCnt="0"/>
      <dgm:spPr/>
    </dgm:pt>
    <dgm:pt modelId="{2DD3D378-91FA-4129-8AA6-BE279D3CBFFC}" type="pres">
      <dgm:prSet presAssocID="{D963F38A-437B-417C-B186-B08A0F7EFFCB}" presName="parentText" presStyleLbl="alignNode1" presStyleIdx="2" presStyleCnt="3">
        <dgm:presLayoutVars>
          <dgm:chMax val="1"/>
          <dgm:bulletEnabled val="1"/>
        </dgm:presLayoutVars>
      </dgm:prSet>
      <dgm:spPr/>
      <dgm:t>
        <a:bodyPr/>
        <a:lstStyle/>
        <a:p>
          <a:endParaRPr lang="en-US"/>
        </a:p>
      </dgm:t>
    </dgm:pt>
    <dgm:pt modelId="{E283A747-F3C5-449C-99DC-CFAFAAE88D9E}" type="pres">
      <dgm:prSet presAssocID="{D963F38A-437B-417C-B186-B08A0F7EFFCB}" presName="descendantText" presStyleLbl="alignAcc1" presStyleIdx="2" presStyleCnt="3">
        <dgm:presLayoutVars>
          <dgm:bulletEnabled val="1"/>
        </dgm:presLayoutVars>
      </dgm:prSet>
      <dgm:spPr/>
      <dgm:t>
        <a:bodyPr/>
        <a:lstStyle/>
        <a:p>
          <a:endParaRPr lang="en-US"/>
        </a:p>
      </dgm:t>
    </dgm:pt>
  </dgm:ptLst>
  <dgm:cxnLst>
    <dgm:cxn modelId="{C89CBD6B-600D-4809-A230-772F526CB39C}" type="presOf" srcId="{464FC6E1-9EDB-4480-9BE8-A8011B323E33}" destId="{E283A747-F3C5-449C-99DC-CFAFAAE88D9E}" srcOrd="0" destOrd="0" presId="urn:microsoft.com/office/officeart/2005/8/layout/chevron2"/>
    <dgm:cxn modelId="{CF91A1EE-A4D6-4B5E-B28B-0772325E3934}" srcId="{0BBDB81C-77B8-479B-A622-DFFFF9670120}" destId="{49B22E15-9E21-48BA-9F14-03B52B80723A}" srcOrd="0" destOrd="0" parTransId="{DBAE01A8-64E1-481F-9571-A928AB5B14C8}" sibTransId="{F6E6E8AE-185D-475A-BADA-EE2D50DAF65D}"/>
    <dgm:cxn modelId="{48195E96-0FE1-49B7-8355-B45355DEFB9E}" srcId="{49B22E15-9E21-48BA-9F14-03B52B80723A}" destId="{D50CF4D1-2C58-4FF7-AEB9-5D5125543F21}" srcOrd="0" destOrd="0" parTransId="{8ADDE831-A987-446B-88F2-B0341084E974}" sibTransId="{02A20302-2AEE-40BF-9E1C-F57D7A4EB7CD}"/>
    <dgm:cxn modelId="{BD70B663-BEF3-45C7-A24A-0BFE6040C636}" type="presOf" srcId="{D963F38A-437B-417C-B186-B08A0F7EFFCB}" destId="{2DD3D378-91FA-4129-8AA6-BE279D3CBFFC}" srcOrd="0" destOrd="0" presId="urn:microsoft.com/office/officeart/2005/8/layout/chevron2"/>
    <dgm:cxn modelId="{53038010-33DF-409F-AD59-7B62A27D22EB}" type="presOf" srcId="{773BC203-2E4E-4BA1-8A5D-B7D170E21923}" destId="{60E0ED3E-E2E8-4560-91BB-0ED0AAE6043C}" srcOrd="0" destOrd="0" presId="urn:microsoft.com/office/officeart/2005/8/layout/chevron2"/>
    <dgm:cxn modelId="{BAC3BE45-1492-48FC-8121-78BB86F3F445}" type="presOf" srcId="{6E59BBB8-FBE5-4F96-8DB0-15C6E0FB2A63}" destId="{2FEC052E-49D0-4028-8E01-D9707CB2BF61}" srcOrd="0" destOrd="0" presId="urn:microsoft.com/office/officeart/2005/8/layout/chevron2"/>
    <dgm:cxn modelId="{99E268F0-B28A-499F-85F5-574C85AD8F72}" srcId="{6E59BBB8-FBE5-4F96-8DB0-15C6E0FB2A63}" destId="{773BC203-2E4E-4BA1-8A5D-B7D170E21923}" srcOrd="0" destOrd="0" parTransId="{8E7C1D66-CFE9-4683-97BE-C290D80419D3}" sibTransId="{AE2BB575-409B-49FB-B1E5-E221687200A6}"/>
    <dgm:cxn modelId="{44C9E884-3CBC-48E6-8B27-2B7C35FEF12D}" type="presOf" srcId="{0BBDB81C-77B8-479B-A622-DFFFF9670120}" destId="{05AAD223-A3EB-4FB7-AFCF-A8CF6E1C40A0}" srcOrd="0" destOrd="0" presId="urn:microsoft.com/office/officeart/2005/8/layout/chevron2"/>
    <dgm:cxn modelId="{CEE95F14-2FA0-4A2F-ACE2-DCDA3AAB1356}" srcId="{0BBDB81C-77B8-479B-A622-DFFFF9670120}" destId="{D963F38A-437B-417C-B186-B08A0F7EFFCB}" srcOrd="2" destOrd="0" parTransId="{495DFE0B-505F-4C24-A4C2-D18B2A16E227}" sibTransId="{3AC83B2C-8B5A-4BDD-9EAC-D024D41551AD}"/>
    <dgm:cxn modelId="{9F474E81-73BD-4628-AFE9-105B6CD3DC6F}" srcId="{0BBDB81C-77B8-479B-A622-DFFFF9670120}" destId="{6E59BBB8-FBE5-4F96-8DB0-15C6E0FB2A63}" srcOrd="1" destOrd="0" parTransId="{383DFD0D-7F25-4A93-85A7-F8E6343BD684}" sibTransId="{92DFD86E-4FF3-4D4F-85AA-939C79CFC491}"/>
    <dgm:cxn modelId="{0777D97D-2867-464A-9060-D98F9251AD00}" type="presOf" srcId="{D50CF4D1-2C58-4FF7-AEB9-5D5125543F21}" destId="{4AE5E14E-70AA-4A44-8913-0C80B95BFE90}" srcOrd="0" destOrd="0" presId="urn:microsoft.com/office/officeart/2005/8/layout/chevron2"/>
    <dgm:cxn modelId="{99B861C9-85CE-431E-99E3-8F431FCAC531}" srcId="{D963F38A-437B-417C-B186-B08A0F7EFFCB}" destId="{464FC6E1-9EDB-4480-9BE8-A8011B323E33}" srcOrd="0" destOrd="0" parTransId="{CE4146F5-0E8E-40D5-8661-6F0382DE5A0F}" sibTransId="{8A3C7661-597B-4656-8512-8A129E6D7DD2}"/>
    <dgm:cxn modelId="{A9BA57B2-2C73-4278-86BE-893ACDB831E1}" type="presOf" srcId="{49B22E15-9E21-48BA-9F14-03B52B80723A}" destId="{26689BB6-A38F-4DE3-B3B5-E435AC2A6B0D}" srcOrd="0" destOrd="0" presId="urn:microsoft.com/office/officeart/2005/8/layout/chevron2"/>
    <dgm:cxn modelId="{E7A214FD-803E-4412-9787-1D401504A2B9}" type="presParOf" srcId="{05AAD223-A3EB-4FB7-AFCF-A8CF6E1C40A0}" destId="{44FE8FC6-56AF-4950-95E3-2B1AAF6FDE35}" srcOrd="0" destOrd="0" presId="urn:microsoft.com/office/officeart/2005/8/layout/chevron2"/>
    <dgm:cxn modelId="{2A948E76-FA9B-4E08-A7B5-86D3EBFA0117}" type="presParOf" srcId="{44FE8FC6-56AF-4950-95E3-2B1AAF6FDE35}" destId="{26689BB6-A38F-4DE3-B3B5-E435AC2A6B0D}" srcOrd="0" destOrd="0" presId="urn:microsoft.com/office/officeart/2005/8/layout/chevron2"/>
    <dgm:cxn modelId="{EC138FFD-20CC-4F0F-AA91-944E4CC5D822}" type="presParOf" srcId="{44FE8FC6-56AF-4950-95E3-2B1AAF6FDE35}" destId="{4AE5E14E-70AA-4A44-8913-0C80B95BFE90}" srcOrd="1" destOrd="0" presId="urn:microsoft.com/office/officeart/2005/8/layout/chevron2"/>
    <dgm:cxn modelId="{7EAE7960-41BC-4180-82CE-0A10E74005A9}" type="presParOf" srcId="{05AAD223-A3EB-4FB7-AFCF-A8CF6E1C40A0}" destId="{9B443D2E-FA1F-4EF0-9B0A-3DD9B1506558}" srcOrd="1" destOrd="0" presId="urn:microsoft.com/office/officeart/2005/8/layout/chevron2"/>
    <dgm:cxn modelId="{E3AB7126-C447-4744-AEC0-07AFA333FEDA}" type="presParOf" srcId="{05AAD223-A3EB-4FB7-AFCF-A8CF6E1C40A0}" destId="{7C18A56B-5169-4996-832A-C38DC9D7E62B}" srcOrd="2" destOrd="0" presId="urn:microsoft.com/office/officeart/2005/8/layout/chevron2"/>
    <dgm:cxn modelId="{401B0352-2205-4AFC-8BDB-03203A9B59E7}" type="presParOf" srcId="{7C18A56B-5169-4996-832A-C38DC9D7E62B}" destId="{2FEC052E-49D0-4028-8E01-D9707CB2BF61}" srcOrd="0" destOrd="0" presId="urn:microsoft.com/office/officeart/2005/8/layout/chevron2"/>
    <dgm:cxn modelId="{C0380998-BCA1-4211-8A40-CBA601D95657}" type="presParOf" srcId="{7C18A56B-5169-4996-832A-C38DC9D7E62B}" destId="{60E0ED3E-E2E8-4560-91BB-0ED0AAE6043C}" srcOrd="1" destOrd="0" presId="urn:microsoft.com/office/officeart/2005/8/layout/chevron2"/>
    <dgm:cxn modelId="{3C6236EC-7531-4721-8B68-D71F011F92F6}" type="presParOf" srcId="{05AAD223-A3EB-4FB7-AFCF-A8CF6E1C40A0}" destId="{212054E5-5B33-43CE-9E87-86051421D4E5}" srcOrd="3" destOrd="0" presId="urn:microsoft.com/office/officeart/2005/8/layout/chevron2"/>
    <dgm:cxn modelId="{1586600E-335D-4C3F-B696-55AE265E54EB}" type="presParOf" srcId="{05AAD223-A3EB-4FB7-AFCF-A8CF6E1C40A0}" destId="{E0CF9005-1994-4C70-A05A-821C352EA147}" srcOrd="4" destOrd="0" presId="urn:microsoft.com/office/officeart/2005/8/layout/chevron2"/>
    <dgm:cxn modelId="{C9EDD2A6-7552-4031-804A-C75246D23185}" type="presParOf" srcId="{E0CF9005-1994-4C70-A05A-821C352EA147}" destId="{2DD3D378-91FA-4129-8AA6-BE279D3CBFFC}" srcOrd="0" destOrd="0" presId="urn:microsoft.com/office/officeart/2005/8/layout/chevron2"/>
    <dgm:cxn modelId="{5B266283-F0D7-4974-9205-44F424338619}" type="presParOf" srcId="{E0CF9005-1994-4C70-A05A-821C352EA147}" destId="{E283A747-F3C5-449C-99DC-CFAFAAE88D9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38E9A1-0CC5-4C35-9C43-8E01318405F9}" type="doc">
      <dgm:prSet loTypeId="urn:microsoft.com/office/officeart/2005/8/layout/vList3" loCatId="list" qsTypeId="urn:microsoft.com/office/officeart/2005/8/quickstyle/simple1" qsCatId="simple" csTypeId="urn:microsoft.com/office/officeart/2005/8/colors/accent1_2" csCatId="accent1" phldr="1"/>
      <dgm:spPr/>
    </dgm:pt>
    <dgm:pt modelId="{7CA549F6-00ED-4FFF-8A9C-577426C47E26}">
      <dgm:prSet phldrT="[Text]" custT="1"/>
      <dgm:spPr>
        <a:solidFill>
          <a:schemeClr val="accent1">
            <a:lumMod val="20000"/>
            <a:lumOff val="80000"/>
          </a:schemeClr>
        </a:solidFill>
      </dgm:spPr>
      <dgm:t>
        <a:bodyPr/>
        <a:lstStyle/>
        <a:p>
          <a:pPr algn="l" rtl="0"/>
          <a:r>
            <a:rPr kumimoji="0" lang="en-US" sz="2000" b="0" i="0" u="none" strike="noStrike" cap="none" spc="-25" normalizeH="0" baseline="0" noProof="0" dirty="0" smtClean="0">
              <a:ln>
                <a:noFill/>
              </a:ln>
              <a:solidFill>
                <a:prstClr val="black"/>
              </a:solidFill>
              <a:effectLst/>
              <a:uLnTx/>
              <a:uFillTx/>
              <a:latin typeface="Arial"/>
              <a:ea typeface="+mn-ea"/>
              <a:cs typeface="Arial"/>
            </a:rPr>
            <a:t>Troubleshooting – Finding out what went wrong with a transaction</a:t>
          </a:r>
          <a:endParaRPr lang="en-US" sz="2000" dirty="0"/>
        </a:p>
      </dgm:t>
    </dgm:pt>
    <dgm:pt modelId="{DA6DD6A4-02C2-4082-890C-93F799B553B7}" type="parTrans" cxnId="{AE7CBBCC-1A55-439E-A923-B2D0E647561C}">
      <dgm:prSet/>
      <dgm:spPr/>
      <dgm:t>
        <a:bodyPr/>
        <a:lstStyle/>
        <a:p>
          <a:endParaRPr lang="en-US" sz="2000"/>
        </a:p>
      </dgm:t>
    </dgm:pt>
    <dgm:pt modelId="{F00905F1-06A5-4119-A907-4CB4244A102D}" type="sibTrans" cxnId="{AE7CBBCC-1A55-439E-A923-B2D0E647561C}">
      <dgm:prSet/>
      <dgm:spPr/>
      <dgm:t>
        <a:bodyPr/>
        <a:lstStyle/>
        <a:p>
          <a:endParaRPr lang="en-US" sz="2000"/>
        </a:p>
      </dgm:t>
    </dgm:pt>
    <dgm:pt modelId="{D8B86079-F735-4509-859E-D522A89F987A}">
      <dgm:prSet phldrT="[Text]" custT="1"/>
      <dgm:spPr>
        <a:solidFill>
          <a:schemeClr val="accent1">
            <a:lumMod val="20000"/>
            <a:lumOff val="80000"/>
          </a:schemeClr>
        </a:solidFill>
      </dgm:spPr>
      <dgm:t>
        <a:bodyPr/>
        <a:lstStyle/>
        <a:p>
          <a:pPr algn="l" rtl="0"/>
          <a:r>
            <a:rPr kumimoji="0" lang="en-US" sz="2000" b="0" i="0" u="none" strike="noStrike" cap="none" spc="-25" normalizeH="0" baseline="0" noProof="0" dirty="0" smtClean="0">
              <a:ln>
                <a:noFill/>
              </a:ln>
              <a:solidFill>
                <a:prstClr val="black"/>
              </a:solidFill>
              <a:effectLst/>
              <a:uLnTx/>
              <a:uFillTx/>
              <a:latin typeface="Arial"/>
              <a:ea typeface="+mn-ea"/>
              <a:cs typeface="Arial"/>
            </a:rPr>
            <a:t>Downstream impacts – the impacts that occur to the employee(s) due to transaction processing errors</a:t>
          </a:r>
          <a:r>
            <a:rPr kumimoji="0" lang="en-US" sz="2000" b="0" i="0" u="none" strike="noStrike" cap="none" spc="-25" normalizeH="0" noProof="0" dirty="0" smtClean="0">
              <a:ln>
                <a:noFill/>
              </a:ln>
              <a:solidFill>
                <a:prstClr val="black"/>
              </a:solidFill>
              <a:effectLst/>
              <a:uLnTx/>
              <a:uFillTx/>
              <a:latin typeface="Arial"/>
              <a:ea typeface="+mn-ea"/>
              <a:cs typeface="Arial"/>
            </a:rPr>
            <a:t> or known impacts. </a:t>
          </a:r>
          <a:endParaRPr lang="en-US" sz="2000" dirty="0"/>
        </a:p>
      </dgm:t>
    </dgm:pt>
    <dgm:pt modelId="{314680CA-41CB-4792-9E77-4A0425B835A5}" type="parTrans" cxnId="{CD23D4C8-3F36-47B1-A593-CE7ED2CC3469}">
      <dgm:prSet/>
      <dgm:spPr/>
      <dgm:t>
        <a:bodyPr/>
        <a:lstStyle/>
        <a:p>
          <a:endParaRPr lang="en-US" sz="2000"/>
        </a:p>
      </dgm:t>
    </dgm:pt>
    <dgm:pt modelId="{1995A37C-1DDD-43E7-AF6D-8A5EE7FEEBA8}" type="sibTrans" cxnId="{CD23D4C8-3F36-47B1-A593-CE7ED2CC3469}">
      <dgm:prSet/>
      <dgm:spPr/>
      <dgm:t>
        <a:bodyPr/>
        <a:lstStyle/>
        <a:p>
          <a:endParaRPr lang="en-US" sz="2000"/>
        </a:p>
      </dgm:t>
    </dgm:pt>
    <dgm:pt modelId="{4863C01B-C990-41EB-B1D0-7C1A1FCBB43D}" type="pres">
      <dgm:prSet presAssocID="{9638E9A1-0CC5-4C35-9C43-8E01318405F9}" presName="linearFlow" presStyleCnt="0">
        <dgm:presLayoutVars>
          <dgm:dir/>
          <dgm:resizeHandles val="exact"/>
        </dgm:presLayoutVars>
      </dgm:prSet>
      <dgm:spPr/>
    </dgm:pt>
    <dgm:pt modelId="{F15DA824-5998-4A6C-8BB9-40F97B9806BE}" type="pres">
      <dgm:prSet presAssocID="{7CA549F6-00ED-4FFF-8A9C-577426C47E26}" presName="composite" presStyleCnt="0"/>
      <dgm:spPr/>
    </dgm:pt>
    <dgm:pt modelId="{403BC528-00B0-47F1-9D6E-62EE7D55A9D6}" type="pres">
      <dgm:prSet presAssocID="{7CA549F6-00ED-4FFF-8A9C-577426C47E26}" presName="imgShp" presStyleLbl="fgImgPlace1" presStyleIdx="0" presStyleCnt="2"/>
      <dgm:spPr>
        <a:blipFill rotWithShape="1">
          <a:blip xmlns:r="http://schemas.openxmlformats.org/officeDocument/2006/relationships" r:embed="rId1"/>
          <a:stretch>
            <a:fillRect/>
          </a:stretch>
        </a:blipFill>
      </dgm:spPr>
    </dgm:pt>
    <dgm:pt modelId="{F5BC6222-A002-4BA1-A73E-7789CF30EA24}" type="pres">
      <dgm:prSet presAssocID="{7CA549F6-00ED-4FFF-8A9C-577426C47E26}" presName="txShp" presStyleLbl="node1" presStyleIdx="0" presStyleCnt="2">
        <dgm:presLayoutVars>
          <dgm:bulletEnabled val="1"/>
        </dgm:presLayoutVars>
      </dgm:prSet>
      <dgm:spPr/>
      <dgm:t>
        <a:bodyPr/>
        <a:lstStyle/>
        <a:p>
          <a:endParaRPr lang="en-US"/>
        </a:p>
      </dgm:t>
    </dgm:pt>
    <dgm:pt modelId="{89B3238B-431E-4D90-8E22-32FA47C66743}" type="pres">
      <dgm:prSet presAssocID="{F00905F1-06A5-4119-A907-4CB4244A102D}" presName="spacing" presStyleCnt="0"/>
      <dgm:spPr/>
    </dgm:pt>
    <dgm:pt modelId="{56627C6E-271E-49D4-8BA6-EF4BC59D7079}" type="pres">
      <dgm:prSet presAssocID="{D8B86079-F735-4509-859E-D522A89F987A}" presName="composite" presStyleCnt="0"/>
      <dgm:spPr/>
    </dgm:pt>
    <dgm:pt modelId="{A575BB2F-1FB2-44E5-8D6A-99276F052DE9}" type="pres">
      <dgm:prSet presAssocID="{D8B86079-F735-4509-859E-D522A89F987A}" presName="imgShp" presStyleLbl="fgImgPlace1" presStyleIdx="1" presStyleCnt="2"/>
      <dgm:spPr>
        <a:blipFill rotWithShape="1">
          <a:blip xmlns:r="http://schemas.openxmlformats.org/officeDocument/2006/relationships" r:embed="rId2"/>
          <a:stretch>
            <a:fillRect/>
          </a:stretch>
        </a:blipFill>
      </dgm:spPr>
    </dgm:pt>
    <dgm:pt modelId="{FF0A3089-B921-4EC1-B462-D3883BD8BB85}" type="pres">
      <dgm:prSet presAssocID="{D8B86079-F735-4509-859E-D522A89F987A}" presName="txShp" presStyleLbl="node1" presStyleIdx="1" presStyleCnt="2">
        <dgm:presLayoutVars>
          <dgm:bulletEnabled val="1"/>
        </dgm:presLayoutVars>
      </dgm:prSet>
      <dgm:spPr/>
      <dgm:t>
        <a:bodyPr/>
        <a:lstStyle/>
        <a:p>
          <a:endParaRPr lang="en-US"/>
        </a:p>
      </dgm:t>
    </dgm:pt>
  </dgm:ptLst>
  <dgm:cxnLst>
    <dgm:cxn modelId="{AE7CBBCC-1A55-439E-A923-B2D0E647561C}" srcId="{9638E9A1-0CC5-4C35-9C43-8E01318405F9}" destId="{7CA549F6-00ED-4FFF-8A9C-577426C47E26}" srcOrd="0" destOrd="0" parTransId="{DA6DD6A4-02C2-4082-890C-93F799B553B7}" sibTransId="{F00905F1-06A5-4119-A907-4CB4244A102D}"/>
    <dgm:cxn modelId="{B744DD8C-E4E2-4F0A-8707-0F8DB1761BD5}" type="presOf" srcId="{D8B86079-F735-4509-859E-D522A89F987A}" destId="{FF0A3089-B921-4EC1-B462-D3883BD8BB85}" srcOrd="0" destOrd="0" presId="urn:microsoft.com/office/officeart/2005/8/layout/vList3"/>
    <dgm:cxn modelId="{15A9B4D2-BA69-419E-97C2-B116289F0378}" type="presOf" srcId="{7CA549F6-00ED-4FFF-8A9C-577426C47E26}" destId="{F5BC6222-A002-4BA1-A73E-7789CF30EA24}" srcOrd="0" destOrd="0" presId="urn:microsoft.com/office/officeart/2005/8/layout/vList3"/>
    <dgm:cxn modelId="{CB98FAFD-328B-4759-8BF0-1D9C7CE40ED3}" type="presOf" srcId="{9638E9A1-0CC5-4C35-9C43-8E01318405F9}" destId="{4863C01B-C990-41EB-B1D0-7C1A1FCBB43D}" srcOrd="0" destOrd="0" presId="urn:microsoft.com/office/officeart/2005/8/layout/vList3"/>
    <dgm:cxn modelId="{CD23D4C8-3F36-47B1-A593-CE7ED2CC3469}" srcId="{9638E9A1-0CC5-4C35-9C43-8E01318405F9}" destId="{D8B86079-F735-4509-859E-D522A89F987A}" srcOrd="1" destOrd="0" parTransId="{314680CA-41CB-4792-9E77-4A0425B835A5}" sibTransId="{1995A37C-1DDD-43E7-AF6D-8A5EE7FEEBA8}"/>
    <dgm:cxn modelId="{33CF83D0-085A-4742-8FA1-E5A3B865BAE2}" type="presParOf" srcId="{4863C01B-C990-41EB-B1D0-7C1A1FCBB43D}" destId="{F15DA824-5998-4A6C-8BB9-40F97B9806BE}" srcOrd="0" destOrd="0" presId="urn:microsoft.com/office/officeart/2005/8/layout/vList3"/>
    <dgm:cxn modelId="{2E918B73-B601-4ABE-8A47-DCCACAC8E555}" type="presParOf" srcId="{F15DA824-5998-4A6C-8BB9-40F97B9806BE}" destId="{403BC528-00B0-47F1-9D6E-62EE7D55A9D6}" srcOrd="0" destOrd="0" presId="urn:microsoft.com/office/officeart/2005/8/layout/vList3"/>
    <dgm:cxn modelId="{9A2D707F-1FFA-43F0-A109-7723E1965BAA}" type="presParOf" srcId="{F15DA824-5998-4A6C-8BB9-40F97B9806BE}" destId="{F5BC6222-A002-4BA1-A73E-7789CF30EA24}" srcOrd="1" destOrd="0" presId="urn:microsoft.com/office/officeart/2005/8/layout/vList3"/>
    <dgm:cxn modelId="{604C4D17-6FEE-47AE-8998-8112C7ABF0CF}" type="presParOf" srcId="{4863C01B-C990-41EB-B1D0-7C1A1FCBB43D}" destId="{89B3238B-431E-4D90-8E22-32FA47C66743}" srcOrd="1" destOrd="0" presId="urn:microsoft.com/office/officeart/2005/8/layout/vList3"/>
    <dgm:cxn modelId="{FB00CE08-D214-4F21-8755-132A5180E3EA}" type="presParOf" srcId="{4863C01B-C990-41EB-B1D0-7C1A1FCBB43D}" destId="{56627C6E-271E-49D4-8BA6-EF4BC59D7079}" srcOrd="2" destOrd="0" presId="urn:microsoft.com/office/officeart/2005/8/layout/vList3"/>
    <dgm:cxn modelId="{BFBB20F8-E660-49EA-A053-065CD6DEDA40}" type="presParOf" srcId="{56627C6E-271E-49D4-8BA6-EF4BC59D7079}" destId="{A575BB2F-1FB2-44E5-8D6A-99276F052DE9}" srcOrd="0" destOrd="0" presId="urn:microsoft.com/office/officeart/2005/8/layout/vList3"/>
    <dgm:cxn modelId="{5A1EB3D9-5F29-41F7-9AF7-0F6C6CC56D64}" type="presParOf" srcId="{56627C6E-271E-49D4-8BA6-EF4BC59D7079}" destId="{FF0A3089-B921-4EC1-B462-D3883BD8BB8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3F340D-5662-4B3B-9A7E-4F5EF80E80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8C9612-04BB-41D7-81A6-C098169BF2A6}">
      <dgm:prSet phldrT="[Text]" custT="1"/>
      <dgm:spPr/>
      <dgm:t>
        <a:bodyPr/>
        <a:lstStyle/>
        <a:p>
          <a:r>
            <a:rPr lang="en-US" sz="2000" dirty="0" smtClean="0">
              <a:cs typeface="Arial"/>
            </a:rPr>
            <a:t>Document issue and contact appropriate resources:</a:t>
          </a:r>
          <a:endParaRPr lang="en-US" sz="2000" dirty="0"/>
        </a:p>
      </dgm:t>
    </dgm:pt>
    <dgm:pt modelId="{41CD153B-0851-4AA3-9EE8-1A425AA458D0}" type="parTrans" cxnId="{6620BFA9-3353-437A-A1AD-72E839809D71}">
      <dgm:prSet/>
      <dgm:spPr/>
      <dgm:t>
        <a:bodyPr/>
        <a:lstStyle/>
        <a:p>
          <a:endParaRPr lang="en-US" sz="2000"/>
        </a:p>
      </dgm:t>
    </dgm:pt>
    <dgm:pt modelId="{41EE9E40-4D55-4242-8031-080728E64FD2}" type="sibTrans" cxnId="{6620BFA9-3353-437A-A1AD-72E839809D71}">
      <dgm:prSet/>
      <dgm:spPr/>
      <dgm:t>
        <a:bodyPr/>
        <a:lstStyle/>
        <a:p>
          <a:endParaRPr lang="en-US" sz="2000"/>
        </a:p>
      </dgm:t>
    </dgm:pt>
    <dgm:pt modelId="{5EB8FCE2-48A0-4BDF-B06D-7C7E503603A4}">
      <dgm:prSet custT="1"/>
      <dgm:spPr/>
      <dgm:t>
        <a:bodyPr/>
        <a:lstStyle/>
        <a:p>
          <a:r>
            <a:rPr lang="en-US" sz="2000" dirty="0" smtClean="0">
              <a:cs typeface="Arial"/>
            </a:rPr>
            <a:t>Shared Services Centers </a:t>
          </a:r>
          <a:endParaRPr lang="en-US" sz="2000" dirty="0">
            <a:cs typeface="Arial"/>
          </a:endParaRPr>
        </a:p>
      </dgm:t>
    </dgm:pt>
    <dgm:pt modelId="{FB2B36E4-C0B9-4B4F-BC06-9EE0FD6BF61F}" type="parTrans" cxnId="{570B5717-1934-4FE5-8451-A7D215BE03A4}">
      <dgm:prSet/>
      <dgm:spPr/>
      <dgm:t>
        <a:bodyPr/>
        <a:lstStyle/>
        <a:p>
          <a:endParaRPr lang="en-US" sz="2000"/>
        </a:p>
      </dgm:t>
    </dgm:pt>
    <dgm:pt modelId="{A6035810-13C7-448B-9CE5-14E4FFA4973B}" type="sibTrans" cxnId="{570B5717-1934-4FE5-8451-A7D215BE03A4}">
      <dgm:prSet/>
      <dgm:spPr/>
      <dgm:t>
        <a:bodyPr/>
        <a:lstStyle/>
        <a:p>
          <a:endParaRPr lang="en-US" sz="2000"/>
        </a:p>
      </dgm:t>
    </dgm:pt>
    <dgm:pt modelId="{93862601-84CC-4668-920C-70DFCB11D779}">
      <dgm:prSet custT="1"/>
      <dgm:spPr/>
      <dgm:t>
        <a:bodyPr/>
        <a:lstStyle/>
        <a:p>
          <a:endParaRPr lang="en-US" sz="2000" dirty="0">
            <a:cs typeface="Arial"/>
          </a:endParaRPr>
        </a:p>
      </dgm:t>
    </dgm:pt>
    <dgm:pt modelId="{299D2F43-D6FA-4D98-95C6-FB2E7A8AACA6}" type="parTrans" cxnId="{C0EFCB88-6DB2-4A24-98A8-467E18B376B2}">
      <dgm:prSet/>
      <dgm:spPr/>
      <dgm:t>
        <a:bodyPr/>
        <a:lstStyle/>
        <a:p>
          <a:endParaRPr lang="en-US" sz="2000"/>
        </a:p>
      </dgm:t>
    </dgm:pt>
    <dgm:pt modelId="{4017533B-D518-4962-BEBF-F657E2778418}" type="sibTrans" cxnId="{C0EFCB88-6DB2-4A24-98A8-467E18B376B2}">
      <dgm:prSet/>
      <dgm:spPr/>
      <dgm:t>
        <a:bodyPr/>
        <a:lstStyle/>
        <a:p>
          <a:endParaRPr lang="en-US" sz="2000"/>
        </a:p>
      </dgm:t>
    </dgm:pt>
    <dgm:pt modelId="{59FE928D-C944-4667-A31E-94475B70E266}" type="pres">
      <dgm:prSet presAssocID="{6C3F340D-5662-4B3B-9A7E-4F5EF80E804F}" presName="linear" presStyleCnt="0">
        <dgm:presLayoutVars>
          <dgm:animLvl val="lvl"/>
          <dgm:resizeHandles val="exact"/>
        </dgm:presLayoutVars>
      </dgm:prSet>
      <dgm:spPr/>
      <dgm:t>
        <a:bodyPr/>
        <a:lstStyle/>
        <a:p>
          <a:endParaRPr lang="en-US"/>
        </a:p>
      </dgm:t>
    </dgm:pt>
    <dgm:pt modelId="{A4A87596-514B-414B-8C2D-055D11E56D4A}" type="pres">
      <dgm:prSet presAssocID="{B48C9612-04BB-41D7-81A6-C098169BF2A6}" presName="parentText" presStyleLbl="node1" presStyleIdx="0" presStyleCnt="1" custScaleY="196349" custLinFactNeighborY="2769">
        <dgm:presLayoutVars>
          <dgm:chMax val="0"/>
          <dgm:bulletEnabled val="1"/>
        </dgm:presLayoutVars>
      </dgm:prSet>
      <dgm:spPr/>
      <dgm:t>
        <a:bodyPr/>
        <a:lstStyle/>
        <a:p>
          <a:endParaRPr lang="en-US"/>
        </a:p>
      </dgm:t>
    </dgm:pt>
    <dgm:pt modelId="{D34FF858-6C95-4A57-959A-4C29146A1DFA}" type="pres">
      <dgm:prSet presAssocID="{B48C9612-04BB-41D7-81A6-C098169BF2A6}" presName="childText" presStyleLbl="revTx" presStyleIdx="0" presStyleCnt="1">
        <dgm:presLayoutVars>
          <dgm:bulletEnabled val="1"/>
        </dgm:presLayoutVars>
      </dgm:prSet>
      <dgm:spPr/>
      <dgm:t>
        <a:bodyPr/>
        <a:lstStyle/>
        <a:p>
          <a:endParaRPr lang="en-US"/>
        </a:p>
      </dgm:t>
    </dgm:pt>
  </dgm:ptLst>
  <dgm:cxnLst>
    <dgm:cxn modelId="{6620BFA9-3353-437A-A1AD-72E839809D71}" srcId="{6C3F340D-5662-4B3B-9A7E-4F5EF80E804F}" destId="{B48C9612-04BB-41D7-81A6-C098169BF2A6}" srcOrd="0" destOrd="0" parTransId="{41CD153B-0851-4AA3-9EE8-1A425AA458D0}" sibTransId="{41EE9E40-4D55-4242-8031-080728E64FD2}"/>
    <dgm:cxn modelId="{67D874A4-E90B-4BE1-8E53-D843621EA911}" type="presOf" srcId="{5EB8FCE2-48A0-4BDF-B06D-7C7E503603A4}" destId="{D34FF858-6C95-4A57-959A-4C29146A1DFA}" srcOrd="0" destOrd="1" presId="urn:microsoft.com/office/officeart/2005/8/layout/vList2"/>
    <dgm:cxn modelId="{C0EFCB88-6DB2-4A24-98A8-467E18B376B2}" srcId="{B48C9612-04BB-41D7-81A6-C098169BF2A6}" destId="{93862601-84CC-4668-920C-70DFCB11D779}" srcOrd="0" destOrd="0" parTransId="{299D2F43-D6FA-4D98-95C6-FB2E7A8AACA6}" sibTransId="{4017533B-D518-4962-BEBF-F657E2778418}"/>
    <dgm:cxn modelId="{6DB23B1C-9FB0-49D1-9E2F-B46730B0A265}" type="presOf" srcId="{93862601-84CC-4668-920C-70DFCB11D779}" destId="{D34FF858-6C95-4A57-959A-4C29146A1DFA}" srcOrd="0" destOrd="0" presId="urn:microsoft.com/office/officeart/2005/8/layout/vList2"/>
    <dgm:cxn modelId="{3CEF37CC-67F6-4E2F-9926-CB95E367B9DB}" type="presOf" srcId="{6C3F340D-5662-4B3B-9A7E-4F5EF80E804F}" destId="{59FE928D-C944-4667-A31E-94475B70E266}" srcOrd="0" destOrd="0" presId="urn:microsoft.com/office/officeart/2005/8/layout/vList2"/>
    <dgm:cxn modelId="{570B5717-1934-4FE5-8451-A7D215BE03A4}" srcId="{B48C9612-04BB-41D7-81A6-C098169BF2A6}" destId="{5EB8FCE2-48A0-4BDF-B06D-7C7E503603A4}" srcOrd="1" destOrd="0" parTransId="{FB2B36E4-C0B9-4B4F-BC06-9EE0FD6BF61F}" sibTransId="{A6035810-13C7-448B-9CE5-14E4FFA4973B}"/>
    <dgm:cxn modelId="{CBED54B5-E14A-4EBF-9DBA-D028173B1FE3}" type="presOf" srcId="{B48C9612-04BB-41D7-81A6-C098169BF2A6}" destId="{A4A87596-514B-414B-8C2D-055D11E56D4A}" srcOrd="0" destOrd="0" presId="urn:microsoft.com/office/officeart/2005/8/layout/vList2"/>
    <dgm:cxn modelId="{139A38C8-5D98-4273-9F0A-EF42D597FC7B}" type="presParOf" srcId="{59FE928D-C944-4667-A31E-94475B70E266}" destId="{A4A87596-514B-414B-8C2D-055D11E56D4A}" srcOrd="0" destOrd="0" presId="urn:microsoft.com/office/officeart/2005/8/layout/vList2"/>
    <dgm:cxn modelId="{C21D8667-BBF0-491F-9B02-B9D997CCC477}" type="presParOf" srcId="{59FE928D-C944-4667-A31E-94475B70E266}" destId="{D34FF858-6C95-4A57-959A-4C29146A1DF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B240AE-8744-4CA0-B7AC-A7CFC23951E0}"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F8299701-0EF9-41CB-9EEA-931081759E23}">
      <dgm:prSet phldrT="[Text]"/>
      <dgm:spPr>
        <a:ln>
          <a:solidFill>
            <a:schemeClr val="tx1"/>
          </a:solidFill>
        </a:ln>
      </dgm:spPr>
      <dgm:t>
        <a:bodyPr/>
        <a:lstStyle/>
        <a:p>
          <a:r>
            <a:rPr lang="en-US" b="1" spc="-5" dirty="0" smtClean="0">
              <a:cs typeface="Arial"/>
            </a:rPr>
            <a:t>Citrus</a:t>
          </a:r>
          <a:endParaRPr lang="en-US" dirty="0"/>
        </a:p>
      </dgm:t>
    </dgm:pt>
    <dgm:pt modelId="{BC242832-1FE0-4E90-A36F-4B990B0901B5}" type="parTrans" cxnId="{7364262C-1649-4ADA-839F-318D9E634AB8}">
      <dgm:prSet/>
      <dgm:spPr/>
      <dgm:t>
        <a:bodyPr/>
        <a:lstStyle/>
        <a:p>
          <a:endParaRPr lang="en-US"/>
        </a:p>
      </dgm:t>
    </dgm:pt>
    <dgm:pt modelId="{65A34158-38C7-456F-A17B-EE2E1A638650}" type="sibTrans" cxnId="{7364262C-1649-4ADA-839F-318D9E634AB8}">
      <dgm:prSet/>
      <dgm:spPr/>
      <dgm:t>
        <a:bodyPr/>
        <a:lstStyle/>
        <a:p>
          <a:endParaRPr lang="en-US"/>
        </a:p>
      </dgm:t>
    </dgm:pt>
    <dgm:pt modelId="{31FCFC6D-79CA-4422-9E7C-5D1062205EB6}">
      <dgm:prSet/>
      <dgm:spPr>
        <a:ln>
          <a:solidFill>
            <a:schemeClr val="tx1"/>
          </a:solidFill>
        </a:ln>
      </dgm:spPr>
      <dgm:t>
        <a:bodyPr/>
        <a:lstStyle/>
        <a:p>
          <a:r>
            <a:rPr lang="en-US" b="1" spc="-5" dirty="0" smtClean="0">
              <a:cs typeface="Arial"/>
            </a:rPr>
            <a:t>Harvest</a:t>
          </a:r>
        </a:p>
      </dgm:t>
    </dgm:pt>
    <dgm:pt modelId="{BA4584A9-A21A-4637-9F0F-1CC0C5CE8026}" type="parTrans" cxnId="{148AF89B-9A37-4750-BC91-7714F0BF2342}">
      <dgm:prSet/>
      <dgm:spPr/>
      <dgm:t>
        <a:bodyPr/>
        <a:lstStyle/>
        <a:p>
          <a:endParaRPr lang="en-US"/>
        </a:p>
      </dgm:t>
    </dgm:pt>
    <dgm:pt modelId="{B8E68765-B520-4E2D-8A2E-2D45916EE116}" type="sibTrans" cxnId="{148AF89B-9A37-4750-BC91-7714F0BF2342}">
      <dgm:prSet/>
      <dgm:spPr/>
      <dgm:t>
        <a:bodyPr/>
        <a:lstStyle/>
        <a:p>
          <a:endParaRPr lang="en-US"/>
        </a:p>
      </dgm:t>
    </dgm:pt>
    <dgm:pt modelId="{4DB0D00E-C7B5-4BBE-B647-64095070595F}">
      <dgm:prSet/>
      <dgm:spPr>
        <a:ln>
          <a:solidFill>
            <a:schemeClr val="tx1"/>
          </a:solidFill>
        </a:ln>
      </dgm:spPr>
      <dgm:t>
        <a:bodyPr/>
        <a:lstStyle/>
        <a:p>
          <a:r>
            <a:rPr lang="en-US" b="1" spc="-5" dirty="0" smtClean="0">
              <a:cs typeface="Arial"/>
            </a:rPr>
            <a:t>POSSC</a:t>
          </a:r>
        </a:p>
      </dgm:t>
    </dgm:pt>
    <dgm:pt modelId="{24218F68-F583-474D-88EE-A675B4F18155}" type="parTrans" cxnId="{FA49171C-CC25-41DE-9578-7A525117341D}">
      <dgm:prSet/>
      <dgm:spPr/>
      <dgm:t>
        <a:bodyPr/>
        <a:lstStyle/>
        <a:p>
          <a:endParaRPr lang="en-US"/>
        </a:p>
      </dgm:t>
    </dgm:pt>
    <dgm:pt modelId="{AE6D4B26-E6B5-4F66-A59A-889FA108D46F}" type="sibTrans" cxnId="{FA49171C-CC25-41DE-9578-7A525117341D}">
      <dgm:prSet/>
      <dgm:spPr/>
      <dgm:t>
        <a:bodyPr/>
        <a:lstStyle/>
        <a:p>
          <a:endParaRPr lang="en-US"/>
        </a:p>
      </dgm:t>
    </dgm:pt>
    <dgm:pt modelId="{EAB944D0-6D0F-423F-B179-CE3E9745AEBF}">
      <dgm:prSet/>
      <dgm:spPr>
        <a:ln>
          <a:solidFill>
            <a:schemeClr val="tx1"/>
          </a:solidFill>
        </a:ln>
      </dgm:spPr>
      <dgm:t>
        <a:bodyPr/>
        <a:lstStyle/>
        <a:p>
          <a:r>
            <a:rPr lang="en-US" b="1" spc="-5" dirty="0" smtClean="0">
              <a:cs typeface="Arial"/>
            </a:rPr>
            <a:t>R’Shared </a:t>
          </a:r>
        </a:p>
      </dgm:t>
    </dgm:pt>
    <dgm:pt modelId="{D68E658C-C901-4784-BE3F-B7116ADD0A87}" type="parTrans" cxnId="{473680CC-C457-4D44-BBD1-9097A42C4A06}">
      <dgm:prSet/>
      <dgm:spPr/>
      <dgm:t>
        <a:bodyPr/>
        <a:lstStyle/>
        <a:p>
          <a:endParaRPr lang="en-US"/>
        </a:p>
      </dgm:t>
    </dgm:pt>
    <dgm:pt modelId="{21A04A74-B9C7-46CE-8E35-965D47308063}" type="sibTrans" cxnId="{473680CC-C457-4D44-BBD1-9097A42C4A06}">
      <dgm:prSet/>
      <dgm:spPr/>
      <dgm:t>
        <a:bodyPr/>
        <a:lstStyle/>
        <a:p>
          <a:endParaRPr lang="en-US"/>
        </a:p>
      </dgm:t>
    </dgm:pt>
    <dgm:pt modelId="{C5FAD6B1-206C-4B94-A437-7BC1624ADA7E}" type="pres">
      <dgm:prSet presAssocID="{5BB240AE-8744-4CA0-B7AC-A7CFC23951E0}" presName="diagram" presStyleCnt="0">
        <dgm:presLayoutVars>
          <dgm:dir/>
          <dgm:resizeHandles val="exact"/>
        </dgm:presLayoutVars>
      </dgm:prSet>
      <dgm:spPr/>
      <dgm:t>
        <a:bodyPr/>
        <a:lstStyle/>
        <a:p>
          <a:endParaRPr lang="en-US"/>
        </a:p>
      </dgm:t>
    </dgm:pt>
    <dgm:pt modelId="{2196DFA7-4F28-49C7-82CE-1CC2F680D216}" type="pres">
      <dgm:prSet presAssocID="{F8299701-0EF9-41CB-9EEA-931081759E23}" presName="node" presStyleLbl="node1" presStyleIdx="0" presStyleCnt="4">
        <dgm:presLayoutVars>
          <dgm:bulletEnabled val="1"/>
        </dgm:presLayoutVars>
      </dgm:prSet>
      <dgm:spPr/>
      <dgm:t>
        <a:bodyPr/>
        <a:lstStyle/>
        <a:p>
          <a:endParaRPr lang="en-US"/>
        </a:p>
      </dgm:t>
    </dgm:pt>
    <dgm:pt modelId="{F684C580-B91F-488B-97D0-F0F0DDCBFD97}" type="pres">
      <dgm:prSet presAssocID="{65A34158-38C7-456F-A17B-EE2E1A638650}" presName="sibTrans" presStyleCnt="0"/>
      <dgm:spPr/>
    </dgm:pt>
    <dgm:pt modelId="{70C9DD9D-5696-4305-B54A-8A831B85534F}" type="pres">
      <dgm:prSet presAssocID="{31FCFC6D-79CA-4422-9E7C-5D1062205EB6}" presName="node" presStyleLbl="node1" presStyleIdx="1" presStyleCnt="4">
        <dgm:presLayoutVars>
          <dgm:bulletEnabled val="1"/>
        </dgm:presLayoutVars>
      </dgm:prSet>
      <dgm:spPr/>
      <dgm:t>
        <a:bodyPr/>
        <a:lstStyle/>
        <a:p>
          <a:endParaRPr lang="en-US"/>
        </a:p>
      </dgm:t>
    </dgm:pt>
    <dgm:pt modelId="{56D5CF41-B190-4A0D-BE64-B57DFF8EAE37}" type="pres">
      <dgm:prSet presAssocID="{B8E68765-B520-4E2D-8A2E-2D45916EE116}" presName="sibTrans" presStyleCnt="0"/>
      <dgm:spPr/>
    </dgm:pt>
    <dgm:pt modelId="{9E7C4558-630F-4491-8B4D-BC8231244443}" type="pres">
      <dgm:prSet presAssocID="{4DB0D00E-C7B5-4BBE-B647-64095070595F}" presName="node" presStyleLbl="node1" presStyleIdx="2" presStyleCnt="4">
        <dgm:presLayoutVars>
          <dgm:bulletEnabled val="1"/>
        </dgm:presLayoutVars>
      </dgm:prSet>
      <dgm:spPr/>
      <dgm:t>
        <a:bodyPr/>
        <a:lstStyle/>
        <a:p>
          <a:endParaRPr lang="en-US"/>
        </a:p>
      </dgm:t>
    </dgm:pt>
    <dgm:pt modelId="{1DF63D9A-E6E3-43C6-AF64-00F43E61BFF5}" type="pres">
      <dgm:prSet presAssocID="{AE6D4B26-E6B5-4F66-A59A-889FA108D46F}" presName="sibTrans" presStyleCnt="0"/>
      <dgm:spPr/>
    </dgm:pt>
    <dgm:pt modelId="{AD12D6AF-2BAB-4941-B9D0-C994D11E6CE0}" type="pres">
      <dgm:prSet presAssocID="{EAB944D0-6D0F-423F-B179-CE3E9745AEBF}" presName="node" presStyleLbl="node1" presStyleIdx="3" presStyleCnt="4">
        <dgm:presLayoutVars>
          <dgm:bulletEnabled val="1"/>
        </dgm:presLayoutVars>
      </dgm:prSet>
      <dgm:spPr/>
      <dgm:t>
        <a:bodyPr/>
        <a:lstStyle/>
        <a:p>
          <a:endParaRPr lang="en-US"/>
        </a:p>
      </dgm:t>
    </dgm:pt>
  </dgm:ptLst>
  <dgm:cxnLst>
    <dgm:cxn modelId="{AFE0F7C8-723C-4522-9E7F-D55F55AD5157}" type="presOf" srcId="{4DB0D00E-C7B5-4BBE-B647-64095070595F}" destId="{9E7C4558-630F-4491-8B4D-BC8231244443}" srcOrd="0" destOrd="0" presId="urn:microsoft.com/office/officeart/2005/8/layout/default"/>
    <dgm:cxn modelId="{148AF89B-9A37-4750-BC91-7714F0BF2342}" srcId="{5BB240AE-8744-4CA0-B7AC-A7CFC23951E0}" destId="{31FCFC6D-79CA-4422-9E7C-5D1062205EB6}" srcOrd="1" destOrd="0" parTransId="{BA4584A9-A21A-4637-9F0F-1CC0C5CE8026}" sibTransId="{B8E68765-B520-4E2D-8A2E-2D45916EE116}"/>
    <dgm:cxn modelId="{FA49171C-CC25-41DE-9578-7A525117341D}" srcId="{5BB240AE-8744-4CA0-B7AC-A7CFC23951E0}" destId="{4DB0D00E-C7B5-4BBE-B647-64095070595F}" srcOrd="2" destOrd="0" parTransId="{24218F68-F583-474D-88EE-A675B4F18155}" sibTransId="{AE6D4B26-E6B5-4F66-A59A-889FA108D46F}"/>
    <dgm:cxn modelId="{DD4AE963-B702-4874-B324-A53822951187}" type="presOf" srcId="{EAB944D0-6D0F-423F-B179-CE3E9745AEBF}" destId="{AD12D6AF-2BAB-4941-B9D0-C994D11E6CE0}" srcOrd="0" destOrd="0" presId="urn:microsoft.com/office/officeart/2005/8/layout/default"/>
    <dgm:cxn modelId="{7364262C-1649-4ADA-839F-318D9E634AB8}" srcId="{5BB240AE-8744-4CA0-B7AC-A7CFC23951E0}" destId="{F8299701-0EF9-41CB-9EEA-931081759E23}" srcOrd="0" destOrd="0" parTransId="{BC242832-1FE0-4E90-A36F-4B990B0901B5}" sibTransId="{65A34158-38C7-456F-A17B-EE2E1A638650}"/>
    <dgm:cxn modelId="{4E8CD776-C990-4A7F-B3F6-87AE50DF3294}" type="presOf" srcId="{31FCFC6D-79CA-4422-9E7C-5D1062205EB6}" destId="{70C9DD9D-5696-4305-B54A-8A831B85534F}" srcOrd="0" destOrd="0" presId="urn:microsoft.com/office/officeart/2005/8/layout/default"/>
    <dgm:cxn modelId="{473680CC-C457-4D44-BBD1-9097A42C4A06}" srcId="{5BB240AE-8744-4CA0-B7AC-A7CFC23951E0}" destId="{EAB944D0-6D0F-423F-B179-CE3E9745AEBF}" srcOrd="3" destOrd="0" parTransId="{D68E658C-C901-4784-BE3F-B7116ADD0A87}" sibTransId="{21A04A74-B9C7-46CE-8E35-965D47308063}"/>
    <dgm:cxn modelId="{B967283D-EEBA-4E8C-8412-312CEA1F55BE}" type="presOf" srcId="{F8299701-0EF9-41CB-9EEA-931081759E23}" destId="{2196DFA7-4F28-49C7-82CE-1CC2F680D216}" srcOrd="0" destOrd="0" presId="urn:microsoft.com/office/officeart/2005/8/layout/default"/>
    <dgm:cxn modelId="{32EC3179-E71B-4388-A3D7-DBB3872BAA53}" type="presOf" srcId="{5BB240AE-8744-4CA0-B7AC-A7CFC23951E0}" destId="{C5FAD6B1-206C-4B94-A437-7BC1624ADA7E}" srcOrd="0" destOrd="0" presId="urn:microsoft.com/office/officeart/2005/8/layout/default"/>
    <dgm:cxn modelId="{5206AEC4-871D-4D30-BF6E-2950C8518EA6}" type="presParOf" srcId="{C5FAD6B1-206C-4B94-A437-7BC1624ADA7E}" destId="{2196DFA7-4F28-49C7-82CE-1CC2F680D216}" srcOrd="0" destOrd="0" presId="urn:microsoft.com/office/officeart/2005/8/layout/default"/>
    <dgm:cxn modelId="{B10F3183-2B95-4B5E-AB05-19C315F8A84A}" type="presParOf" srcId="{C5FAD6B1-206C-4B94-A437-7BC1624ADA7E}" destId="{F684C580-B91F-488B-97D0-F0F0DDCBFD97}" srcOrd="1" destOrd="0" presId="urn:microsoft.com/office/officeart/2005/8/layout/default"/>
    <dgm:cxn modelId="{3AA4FC16-4135-400D-B699-CA896DC4BC66}" type="presParOf" srcId="{C5FAD6B1-206C-4B94-A437-7BC1624ADA7E}" destId="{70C9DD9D-5696-4305-B54A-8A831B85534F}" srcOrd="2" destOrd="0" presId="urn:microsoft.com/office/officeart/2005/8/layout/default"/>
    <dgm:cxn modelId="{323EBF24-CF9B-470E-BE35-0AFAADB30E0D}" type="presParOf" srcId="{C5FAD6B1-206C-4B94-A437-7BC1624ADA7E}" destId="{56D5CF41-B190-4A0D-BE64-B57DFF8EAE37}" srcOrd="3" destOrd="0" presId="urn:microsoft.com/office/officeart/2005/8/layout/default"/>
    <dgm:cxn modelId="{2969CEB8-E9B1-41FD-B904-3CCC59FC292C}" type="presParOf" srcId="{C5FAD6B1-206C-4B94-A437-7BC1624ADA7E}" destId="{9E7C4558-630F-4491-8B4D-BC8231244443}" srcOrd="4" destOrd="0" presId="urn:microsoft.com/office/officeart/2005/8/layout/default"/>
    <dgm:cxn modelId="{D0DAB2BF-A498-469B-83BE-73CEEB6B0196}" type="presParOf" srcId="{C5FAD6B1-206C-4B94-A437-7BC1624ADA7E}" destId="{1DF63D9A-E6E3-43C6-AF64-00F43E61BFF5}" srcOrd="5" destOrd="0" presId="urn:microsoft.com/office/officeart/2005/8/layout/default"/>
    <dgm:cxn modelId="{44C5C32C-45EB-4078-8ABE-DDDB1D077378}" type="presParOf" srcId="{C5FAD6B1-206C-4B94-A437-7BC1624ADA7E}" destId="{AD12D6AF-2BAB-4941-B9D0-C994D11E6CE0}" srcOrd="6"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5D1BDF-03FC-4CBC-924D-FC54671C7D24}"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95F28BD8-923A-4CAE-9349-D723DF6D5B43}">
      <dgm:prSet phldrT="[Text]" custT="1"/>
      <dgm:spPr>
        <a:solidFill>
          <a:srgbClr val="A4C0E3"/>
        </a:solidFill>
      </dgm:spPr>
      <dgm:t>
        <a:bodyPr/>
        <a:lstStyle/>
        <a:p>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Phone Number to call for UCPath Center – 855-982-7284 </a:t>
          </a:r>
          <a:endParaRPr lang="en-US" sz="2000" dirty="0">
            <a:solidFill>
              <a:schemeClr val="tx1"/>
            </a:solidFill>
          </a:endParaRPr>
        </a:p>
      </dgm:t>
    </dgm:pt>
    <dgm:pt modelId="{8A53E585-4719-4A8C-B5CD-583F63987E15}" type="parTrans" cxnId="{4949F129-0B8D-4816-8FAD-5A512749A68E}">
      <dgm:prSet/>
      <dgm:spPr/>
      <dgm:t>
        <a:bodyPr/>
        <a:lstStyle/>
        <a:p>
          <a:endParaRPr lang="en-US" sz="1800"/>
        </a:p>
      </dgm:t>
    </dgm:pt>
    <dgm:pt modelId="{4C770EFE-F0D3-4E30-ACAD-D1D6E1460007}" type="sibTrans" cxnId="{4949F129-0B8D-4816-8FAD-5A512749A68E}">
      <dgm:prSet/>
      <dgm:spPr/>
      <dgm:t>
        <a:bodyPr/>
        <a:lstStyle/>
        <a:p>
          <a:endParaRPr lang="en-US" sz="1800"/>
        </a:p>
      </dgm:t>
    </dgm:pt>
    <dgm:pt modelId="{5824A9CB-1A94-447D-8D7E-7C6337E3350B}">
      <dgm:prSet custT="1"/>
      <dgm:spPr/>
      <dgm:t>
        <a:bodyPr/>
        <a:lstStyle/>
        <a:p>
          <a:r>
            <a:rPr lang="en-US" sz="20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Creating an On Behalf Of Ask (Case) with UCPath </a:t>
          </a:r>
          <a:endParaRPr lang="en-US" sz="2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dgm:t>
    </dgm:pt>
    <dgm:pt modelId="{933BC5B4-CC90-423A-B2B0-79ED6D86588A}" type="parTrans" cxnId="{5EC1462F-5293-445A-ACC6-C9FC0CF15574}">
      <dgm:prSet/>
      <dgm:spPr/>
      <dgm:t>
        <a:bodyPr/>
        <a:lstStyle/>
        <a:p>
          <a:endParaRPr lang="en-US" sz="1800"/>
        </a:p>
      </dgm:t>
    </dgm:pt>
    <dgm:pt modelId="{B05626D9-A3FF-49EE-9A97-8743CFF723E1}" type="sibTrans" cxnId="{5EC1462F-5293-445A-ACC6-C9FC0CF15574}">
      <dgm:prSet/>
      <dgm:spPr/>
      <dgm:t>
        <a:bodyPr/>
        <a:lstStyle/>
        <a:p>
          <a:endParaRPr lang="en-US" sz="1800"/>
        </a:p>
      </dgm:t>
    </dgm:pt>
    <dgm:pt modelId="{83F47913-B84F-4FC5-8BCD-90D3307CCF46}">
      <dgm:prSet custT="1"/>
      <dgm:spPr/>
      <dgm:t>
        <a:bodyPr anchor="ctr"/>
        <a:lstStyle/>
        <a:p>
          <a:endParaRPr lang="en-US" sz="1800" dirty="0" smtClean="0">
            <a:latin typeface="Arial" panose="020B0604020202020204" pitchFamily="34" charset="0"/>
            <a:ea typeface="Calibri" panose="020F0502020204030204" pitchFamily="34" charset="0"/>
            <a:cs typeface="Times New Roman" panose="02020603050405020304" pitchFamily="18" charset="0"/>
          </a:endParaRPr>
        </a:p>
      </dgm:t>
    </dgm:pt>
    <dgm:pt modelId="{66AD0E6A-8452-4DE9-A4FB-81FD47B5BA3E}" type="parTrans" cxnId="{B1C5A222-5BCE-4B4E-8A44-DCCE6B4987B2}">
      <dgm:prSet/>
      <dgm:spPr/>
      <dgm:t>
        <a:bodyPr/>
        <a:lstStyle/>
        <a:p>
          <a:endParaRPr lang="en-US"/>
        </a:p>
      </dgm:t>
    </dgm:pt>
    <dgm:pt modelId="{81F182C5-1AFF-47F9-B6C1-2AAF2CA9DC38}" type="sibTrans" cxnId="{B1C5A222-5BCE-4B4E-8A44-DCCE6B4987B2}">
      <dgm:prSet/>
      <dgm:spPr/>
      <dgm:t>
        <a:bodyPr/>
        <a:lstStyle/>
        <a:p>
          <a:endParaRPr lang="en-US"/>
        </a:p>
      </dgm:t>
    </dgm:pt>
    <dgm:pt modelId="{32461093-D6D8-4991-AAB2-F2598D0A3935}" type="pres">
      <dgm:prSet presAssocID="{6B5D1BDF-03FC-4CBC-924D-FC54671C7D24}" presName="linear" presStyleCnt="0">
        <dgm:presLayoutVars>
          <dgm:animLvl val="lvl"/>
          <dgm:resizeHandles val="exact"/>
        </dgm:presLayoutVars>
      </dgm:prSet>
      <dgm:spPr/>
      <dgm:t>
        <a:bodyPr/>
        <a:lstStyle/>
        <a:p>
          <a:endParaRPr lang="en-US"/>
        </a:p>
      </dgm:t>
    </dgm:pt>
    <dgm:pt modelId="{78B0C909-3AEA-426E-AB08-B7D985F87520}" type="pres">
      <dgm:prSet presAssocID="{95F28BD8-923A-4CAE-9349-D723DF6D5B43}" presName="parentText" presStyleLbl="node1" presStyleIdx="0" presStyleCnt="2" custLinFactNeighborY="-13286">
        <dgm:presLayoutVars>
          <dgm:chMax val="0"/>
          <dgm:bulletEnabled val="1"/>
        </dgm:presLayoutVars>
      </dgm:prSet>
      <dgm:spPr/>
      <dgm:t>
        <a:bodyPr/>
        <a:lstStyle/>
        <a:p>
          <a:endParaRPr lang="en-US"/>
        </a:p>
      </dgm:t>
    </dgm:pt>
    <dgm:pt modelId="{09921BEB-A8AE-465E-BA87-D22854FC9A2F}" type="pres">
      <dgm:prSet presAssocID="{95F28BD8-923A-4CAE-9349-D723DF6D5B43}" presName="childText" presStyleLbl="revTx" presStyleIdx="0" presStyleCnt="1">
        <dgm:presLayoutVars>
          <dgm:bulletEnabled val="1"/>
        </dgm:presLayoutVars>
      </dgm:prSet>
      <dgm:spPr/>
      <dgm:t>
        <a:bodyPr/>
        <a:lstStyle/>
        <a:p>
          <a:endParaRPr lang="en-US"/>
        </a:p>
      </dgm:t>
    </dgm:pt>
    <dgm:pt modelId="{535F02CF-F47C-4C80-B966-BCCEB72FF0DD}" type="pres">
      <dgm:prSet presAssocID="{5824A9CB-1A94-447D-8D7E-7C6337E3350B}" presName="parentText" presStyleLbl="node1" presStyleIdx="1" presStyleCnt="2" custLinFactNeighborY="-81112">
        <dgm:presLayoutVars>
          <dgm:chMax val="0"/>
          <dgm:bulletEnabled val="1"/>
        </dgm:presLayoutVars>
      </dgm:prSet>
      <dgm:spPr/>
      <dgm:t>
        <a:bodyPr/>
        <a:lstStyle/>
        <a:p>
          <a:endParaRPr lang="en-US"/>
        </a:p>
      </dgm:t>
    </dgm:pt>
  </dgm:ptLst>
  <dgm:cxnLst>
    <dgm:cxn modelId="{4949F129-0B8D-4816-8FAD-5A512749A68E}" srcId="{6B5D1BDF-03FC-4CBC-924D-FC54671C7D24}" destId="{95F28BD8-923A-4CAE-9349-D723DF6D5B43}" srcOrd="0" destOrd="0" parTransId="{8A53E585-4719-4A8C-B5CD-583F63987E15}" sibTransId="{4C770EFE-F0D3-4E30-ACAD-D1D6E1460007}"/>
    <dgm:cxn modelId="{376E3C6C-27C2-4886-8B5D-07FDC6CC2A18}" type="presOf" srcId="{5824A9CB-1A94-447D-8D7E-7C6337E3350B}" destId="{535F02CF-F47C-4C80-B966-BCCEB72FF0DD}" srcOrd="0" destOrd="0" presId="urn:microsoft.com/office/officeart/2005/8/layout/vList2"/>
    <dgm:cxn modelId="{E4E6812F-2070-40B5-8AEB-89647B33268E}" type="presOf" srcId="{95F28BD8-923A-4CAE-9349-D723DF6D5B43}" destId="{78B0C909-3AEA-426E-AB08-B7D985F87520}" srcOrd="0" destOrd="0" presId="urn:microsoft.com/office/officeart/2005/8/layout/vList2"/>
    <dgm:cxn modelId="{98705585-D7A3-498A-90C3-0D3551E098F7}" type="presOf" srcId="{6B5D1BDF-03FC-4CBC-924D-FC54671C7D24}" destId="{32461093-D6D8-4991-AAB2-F2598D0A3935}" srcOrd="0" destOrd="0" presId="urn:microsoft.com/office/officeart/2005/8/layout/vList2"/>
    <dgm:cxn modelId="{A89DB9FC-821A-42A0-8B3B-A80E264DC27E}" type="presOf" srcId="{83F47913-B84F-4FC5-8BCD-90D3307CCF46}" destId="{09921BEB-A8AE-465E-BA87-D22854FC9A2F}" srcOrd="0" destOrd="0" presId="urn:microsoft.com/office/officeart/2005/8/layout/vList2"/>
    <dgm:cxn modelId="{B1C5A222-5BCE-4B4E-8A44-DCCE6B4987B2}" srcId="{95F28BD8-923A-4CAE-9349-D723DF6D5B43}" destId="{83F47913-B84F-4FC5-8BCD-90D3307CCF46}" srcOrd="0" destOrd="0" parTransId="{66AD0E6A-8452-4DE9-A4FB-81FD47B5BA3E}" sibTransId="{81F182C5-1AFF-47F9-B6C1-2AAF2CA9DC38}"/>
    <dgm:cxn modelId="{5EC1462F-5293-445A-ACC6-C9FC0CF15574}" srcId="{6B5D1BDF-03FC-4CBC-924D-FC54671C7D24}" destId="{5824A9CB-1A94-447D-8D7E-7C6337E3350B}" srcOrd="1" destOrd="0" parTransId="{933BC5B4-CC90-423A-B2B0-79ED6D86588A}" sibTransId="{B05626D9-A3FF-49EE-9A97-8743CFF723E1}"/>
    <dgm:cxn modelId="{FCE5596F-56B0-4FDE-9E19-7026387D43A0}" type="presParOf" srcId="{32461093-D6D8-4991-AAB2-F2598D0A3935}" destId="{78B0C909-3AEA-426E-AB08-B7D985F87520}" srcOrd="0" destOrd="0" presId="urn:microsoft.com/office/officeart/2005/8/layout/vList2"/>
    <dgm:cxn modelId="{048F87B8-6420-4DE3-A1C5-64E0CB36FD02}" type="presParOf" srcId="{32461093-D6D8-4991-AAB2-F2598D0A3935}" destId="{09921BEB-A8AE-465E-BA87-D22854FC9A2F}" srcOrd="1" destOrd="0" presId="urn:microsoft.com/office/officeart/2005/8/layout/vList2"/>
    <dgm:cxn modelId="{FC2DB093-277B-4E61-92F1-960ED13A5C2D}" type="presParOf" srcId="{32461093-D6D8-4991-AAB2-F2598D0A3935}" destId="{535F02CF-F47C-4C80-B966-BCCEB72FF0D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89BB6-A38F-4DE3-B3B5-E435AC2A6B0D}">
      <dsp:nvSpPr>
        <dsp:cNvPr id="0" name=""/>
        <dsp:cNvSpPr/>
      </dsp:nvSpPr>
      <dsp:spPr>
        <a:xfrm rot="5400000">
          <a:off x="-210878" y="214825"/>
          <a:ext cx="1405855" cy="98409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 </a:t>
          </a:r>
          <a:endParaRPr lang="en-US" sz="3600" kern="1200" dirty="0"/>
        </a:p>
      </dsp:txBody>
      <dsp:txXfrm rot="-5400000">
        <a:off x="1" y="495995"/>
        <a:ext cx="984098" cy="421757"/>
      </dsp:txXfrm>
    </dsp:sp>
    <dsp:sp modelId="{4AE5E14E-70AA-4A44-8913-0C80B95BFE90}">
      <dsp:nvSpPr>
        <dsp:cNvPr id="0" name=""/>
        <dsp:cNvSpPr/>
      </dsp:nvSpPr>
      <dsp:spPr>
        <a:xfrm rot="5400000">
          <a:off x="3292732" y="-2245312"/>
          <a:ext cx="914286" cy="55315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Change</a:t>
          </a:r>
          <a:endParaRPr lang="en-US" sz="3600" kern="1200" dirty="0"/>
        </a:p>
      </dsp:txBody>
      <dsp:txXfrm rot="-5400000">
        <a:off x="984099" y="107953"/>
        <a:ext cx="5486921" cy="825022"/>
      </dsp:txXfrm>
    </dsp:sp>
    <dsp:sp modelId="{2FEC052E-49D0-4028-8E01-D9707CB2BF61}">
      <dsp:nvSpPr>
        <dsp:cNvPr id="0" name=""/>
        <dsp:cNvSpPr/>
      </dsp:nvSpPr>
      <dsp:spPr>
        <a:xfrm rot="5400000">
          <a:off x="-210878" y="1424178"/>
          <a:ext cx="1405855" cy="98409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 </a:t>
          </a:r>
          <a:endParaRPr lang="en-US" sz="3600" kern="1200" dirty="0"/>
        </a:p>
      </dsp:txBody>
      <dsp:txXfrm rot="-5400000">
        <a:off x="1" y="1705348"/>
        <a:ext cx="984098" cy="421757"/>
      </dsp:txXfrm>
    </dsp:sp>
    <dsp:sp modelId="{60E0ED3E-E2E8-4560-91BB-0ED0AAE6043C}">
      <dsp:nvSpPr>
        <dsp:cNvPr id="0" name=""/>
        <dsp:cNvSpPr/>
      </dsp:nvSpPr>
      <dsp:spPr>
        <a:xfrm rot="5400000">
          <a:off x="3292972" y="-1095573"/>
          <a:ext cx="913805" cy="55315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Modify</a:t>
          </a:r>
          <a:endParaRPr lang="en-US" sz="3600" kern="1200" dirty="0"/>
        </a:p>
      </dsp:txBody>
      <dsp:txXfrm rot="-5400000">
        <a:off x="984098" y="1257909"/>
        <a:ext cx="5486945" cy="824589"/>
      </dsp:txXfrm>
    </dsp:sp>
    <dsp:sp modelId="{2DD3D378-91FA-4129-8AA6-BE279D3CBFFC}">
      <dsp:nvSpPr>
        <dsp:cNvPr id="0" name=""/>
        <dsp:cNvSpPr/>
      </dsp:nvSpPr>
      <dsp:spPr>
        <a:xfrm rot="5400000">
          <a:off x="-210878" y="2633530"/>
          <a:ext cx="1405855" cy="98409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 </a:t>
          </a:r>
          <a:endParaRPr lang="en-US" sz="3600" kern="1200" dirty="0"/>
        </a:p>
      </dsp:txBody>
      <dsp:txXfrm rot="-5400000">
        <a:off x="1" y="2914700"/>
        <a:ext cx="984098" cy="421757"/>
      </dsp:txXfrm>
    </dsp:sp>
    <dsp:sp modelId="{E283A747-F3C5-449C-99DC-CFAFAAE88D9E}">
      <dsp:nvSpPr>
        <dsp:cNvPr id="0" name=""/>
        <dsp:cNvSpPr/>
      </dsp:nvSpPr>
      <dsp:spPr>
        <a:xfrm rot="5400000">
          <a:off x="3292972" y="113778"/>
          <a:ext cx="913805" cy="55315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Confirm</a:t>
          </a:r>
          <a:endParaRPr lang="en-US" sz="3600" kern="1200" dirty="0"/>
        </a:p>
      </dsp:txBody>
      <dsp:txXfrm rot="-5400000">
        <a:off x="984098" y="2467260"/>
        <a:ext cx="5486945" cy="824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C6222-A002-4BA1-A73E-7789CF30EA24}">
      <dsp:nvSpPr>
        <dsp:cNvPr id="0" name=""/>
        <dsp:cNvSpPr/>
      </dsp:nvSpPr>
      <dsp:spPr>
        <a:xfrm rot="10800000">
          <a:off x="2444685" y="207"/>
          <a:ext cx="8955300" cy="756107"/>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423" tIns="76200" rIns="14224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Troubleshooting – Finding out what went wrong with a transaction</a:t>
          </a:r>
          <a:endParaRPr lang="en-US" sz="2000" kern="1200" dirty="0"/>
        </a:p>
      </dsp:txBody>
      <dsp:txXfrm rot="10800000">
        <a:off x="2633712" y="207"/>
        <a:ext cx="8766273" cy="756107"/>
      </dsp:txXfrm>
    </dsp:sp>
    <dsp:sp modelId="{403BC528-00B0-47F1-9D6E-62EE7D55A9D6}">
      <dsp:nvSpPr>
        <dsp:cNvPr id="0" name=""/>
        <dsp:cNvSpPr/>
      </dsp:nvSpPr>
      <dsp:spPr>
        <a:xfrm>
          <a:off x="2066631" y="207"/>
          <a:ext cx="756107" cy="756107"/>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A3089-B921-4EC1-B462-D3883BD8BB85}">
      <dsp:nvSpPr>
        <dsp:cNvPr id="0" name=""/>
        <dsp:cNvSpPr/>
      </dsp:nvSpPr>
      <dsp:spPr>
        <a:xfrm rot="10800000">
          <a:off x="2444685" y="945342"/>
          <a:ext cx="8955300" cy="756107"/>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423" tIns="76200" rIns="142240" bIns="76200" numCol="1" spcCol="1270" anchor="ctr" anchorCtr="0">
          <a:noAutofit/>
        </a:bodyPr>
        <a:lstStyle/>
        <a:p>
          <a:pPr lvl="0" algn="l" defTabSz="889000" rtl="0">
            <a:lnSpc>
              <a:spcPct val="90000"/>
            </a:lnSpc>
            <a:spcBef>
              <a:spcPct val="0"/>
            </a:spcBef>
            <a:spcAft>
              <a:spcPct val="35000"/>
            </a:spcAft>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Downstream impacts – the impacts that occur to the employee(s) due to transaction processing errors</a:t>
          </a:r>
          <a:r>
            <a:rPr kumimoji="0" lang="en-US" sz="2000" b="0" i="0" u="none" strike="noStrike" kern="1200" cap="none" spc="-25" normalizeH="0" noProof="0" dirty="0" smtClean="0">
              <a:ln>
                <a:noFill/>
              </a:ln>
              <a:solidFill>
                <a:prstClr val="black"/>
              </a:solidFill>
              <a:effectLst/>
              <a:uLnTx/>
              <a:uFillTx/>
              <a:latin typeface="Arial"/>
              <a:ea typeface="+mn-ea"/>
              <a:cs typeface="Arial"/>
            </a:rPr>
            <a:t> or known impacts. </a:t>
          </a:r>
          <a:endParaRPr lang="en-US" sz="2000" kern="1200" dirty="0"/>
        </a:p>
      </dsp:txBody>
      <dsp:txXfrm rot="10800000">
        <a:off x="2633712" y="945342"/>
        <a:ext cx="8766273" cy="756107"/>
      </dsp:txXfrm>
    </dsp:sp>
    <dsp:sp modelId="{A575BB2F-1FB2-44E5-8D6A-99276F052DE9}">
      <dsp:nvSpPr>
        <dsp:cNvPr id="0" name=""/>
        <dsp:cNvSpPr/>
      </dsp:nvSpPr>
      <dsp:spPr>
        <a:xfrm>
          <a:off x="2066631" y="945342"/>
          <a:ext cx="756107" cy="756107"/>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87596-514B-414B-8C2D-055D11E56D4A}">
      <dsp:nvSpPr>
        <dsp:cNvPr id="0" name=""/>
        <dsp:cNvSpPr/>
      </dsp:nvSpPr>
      <dsp:spPr>
        <a:xfrm>
          <a:off x="0" y="18144"/>
          <a:ext cx="10752020" cy="898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cs typeface="Arial"/>
            </a:rPr>
            <a:t>Document issue and contact appropriate resources:</a:t>
          </a:r>
          <a:endParaRPr lang="en-US" sz="2000" kern="1200" dirty="0"/>
        </a:p>
      </dsp:txBody>
      <dsp:txXfrm>
        <a:off x="43851" y="61995"/>
        <a:ext cx="10664318" cy="810590"/>
      </dsp:txXfrm>
    </dsp:sp>
    <dsp:sp modelId="{D34FF858-6C95-4A57-959A-4C29146A1DFA}">
      <dsp:nvSpPr>
        <dsp:cNvPr id="0" name=""/>
        <dsp:cNvSpPr/>
      </dsp:nvSpPr>
      <dsp:spPr>
        <a:xfrm>
          <a:off x="0" y="899067"/>
          <a:ext cx="10752020" cy="62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7"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cs typeface="Arial"/>
          </a:endParaRPr>
        </a:p>
        <a:p>
          <a:pPr marL="228600" lvl="1" indent="-228600" algn="l" defTabSz="889000">
            <a:lnSpc>
              <a:spcPct val="90000"/>
            </a:lnSpc>
            <a:spcBef>
              <a:spcPct val="0"/>
            </a:spcBef>
            <a:spcAft>
              <a:spcPct val="20000"/>
            </a:spcAft>
            <a:buChar char="••"/>
          </a:pPr>
          <a:r>
            <a:rPr lang="en-US" sz="2000" kern="1200" dirty="0" smtClean="0">
              <a:cs typeface="Arial"/>
            </a:rPr>
            <a:t>Shared Services Centers </a:t>
          </a:r>
          <a:endParaRPr lang="en-US" sz="2000" kern="1200" dirty="0">
            <a:cs typeface="Arial"/>
          </a:endParaRPr>
        </a:p>
      </dsp:txBody>
      <dsp:txXfrm>
        <a:off x="0" y="899067"/>
        <a:ext cx="10752020" cy="627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6DFA7-4F28-49C7-82CE-1CC2F680D216}">
      <dsp:nvSpPr>
        <dsp:cNvPr id="0" name=""/>
        <dsp:cNvSpPr/>
      </dsp:nvSpPr>
      <dsp:spPr>
        <a:xfrm>
          <a:off x="3191" y="876820"/>
          <a:ext cx="2531573" cy="1518944"/>
        </a:xfrm>
        <a:prstGeom prst="rect">
          <a:avLst/>
        </a:prstGeom>
        <a:solidFill>
          <a:schemeClr val="accent1">
            <a:shade val="8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spc="-5" dirty="0" smtClean="0">
              <a:cs typeface="Arial"/>
            </a:rPr>
            <a:t>Citrus</a:t>
          </a:r>
          <a:endParaRPr lang="en-US" sz="4000" kern="1200" dirty="0"/>
        </a:p>
      </dsp:txBody>
      <dsp:txXfrm>
        <a:off x="3191" y="876820"/>
        <a:ext cx="2531573" cy="1518944"/>
      </dsp:txXfrm>
    </dsp:sp>
    <dsp:sp modelId="{70C9DD9D-5696-4305-B54A-8A831B85534F}">
      <dsp:nvSpPr>
        <dsp:cNvPr id="0" name=""/>
        <dsp:cNvSpPr/>
      </dsp:nvSpPr>
      <dsp:spPr>
        <a:xfrm>
          <a:off x="2787922" y="876820"/>
          <a:ext cx="2531573" cy="1518944"/>
        </a:xfrm>
        <a:prstGeom prst="rect">
          <a:avLst/>
        </a:prstGeom>
        <a:solidFill>
          <a:schemeClr val="accent1">
            <a:shade val="80000"/>
            <a:hueOff val="90421"/>
            <a:satOff val="1725"/>
            <a:lumOff val="7618"/>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spc="-5" dirty="0" smtClean="0">
              <a:cs typeface="Arial"/>
            </a:rPr>
            <a:t>Harvest</a:t>
          </a:r>
        </a:p>
      </dsp:txBody>
      <dsp:txXfrm>
        <a:off x="2787922" y="876820"/>
        <a:ext cx="2531573" cy="1518944"/>
      </dsp:txXfrm>
    </dsp:sp>
    <dsp:sp modelId="{9E7C4558-630F-4491-8B4D-BC8231244443}">
      <dsp:nvSpPr>
        <dsp:cNvPr id="0" name=""/>
        <dsp:cNvSpPr/>
      </dsp:nvSpPr>
      <dsp:spPr>
        <a:xfrm>
          <a:off x="5572653" y="876820"/>
          <a:ext cx="2531573" cy="1518944"/>
        </a:xfrm>
        <a:prstGeom prst="rect">
          <a:avLst/>
        </a:prstGeom>
        <a:solidFill>
          <a:schemeClr val="accent1">
            <a:shade val="80000"/>
            <a:hueOff val="180842"/>
            <a:satOff val="3450"/>
            <a:lumOff val="15237"/>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spc="-5" dirty="0" smtClean="0">
              <a:cs typeface="Arial"/>
            </a:rPr>
            <a:t>POSSC</a:t>
          </a:r>
        </a:p>
      </dsp:txBody>
      <dsp:txXfrm>
        <a:off x="5572653" y="876820"/>
        <a:ext cx="2531573" cy="1518944"/>
      </dsp:txXfrm>
    </dsp:sp>
    <dsp:sp modelId="{AD12D6AF-2BAB-4941-B9D0-C994D11E6CE0}">
      <dsp:nvSpPr>
        <dsp:cNvPr id="0" name=""/>
        <dsp:cNvSpPr/>
      </dsp:nvSpPr>
      <dsp:spPr>
        <a:xfrm>
          <a:off x="8357384" y="876820"/>
          <a:ext cx="2531573" cy="1518944"/>
        </a:xfrm>
        <a:prstGeom prst="rect">
          <a:avLst/>
        </a:prstGeom>
        <a:solidFill>
          <a:schemeClr val="accent1">
            <a:shade val="80000"/>
            <a:hueOff val="271263"/>
            <a:satOff val="5175"/>
            <a:lumOff val="22855"/>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spc="-5" dirty="0" smtClean="0">
              <a:cs typeface="Arial"/>
            </a:rPr>
            <a:t>R’Shared </a:t>
          </a:r>
        </a:p>
      </dsp:txBody>
      <dsp:txXfrm>
        <a:off x="8357384" y="876820"/>
        <a:ext cx="2531573" cy="1518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0C909-3AEA-426E-AB08-B7D985F87520}">
      <dsp:nvSpPr>
        <dsp:cNvPr id="0" name=""/>
        <dsp:cNvSpPr/>
      </dsp:nvSpPr>
      <dsp:spPr>
        <a:xfrm>
          <a:off x="0" y="0"/>
          <a:ext cx="10788878" cy="767520"/>
        </a:xfrm>
        <a:prstGeom prst="roundRect">
          <a:avLst/>
        </a:prstGeom>
        <a:solidFill>
          <a:srgbClr val="A4C0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Phone Number to call for UCPath Center – 855-982-7284 </a:t>
          </a:r>
          <a:endParaRPr lang="en-US" sz="2000" kern="1200" dirty="0">
            <a:solidFill>
              <a:schemeClr val="tx1"/>
            </a:solidFill>
          </a:endParaRPr>
        </a:p>
      </dsp:txBody>
      <dsp:txXfrm>
        <a:off x="37467" y="37467"/>
        <a:ext cx="10713944" cy="692586"/>
      </dsp:txXfrm>
    </dsp:sp>
    <dsp:sp modelId="{09921BEB-A8AE-465E-BA87-D22854FC9A2F}">
      <dsp:nvSpPr>
        <dsp:cNvPr id="0" name=""/>
        <dsp:cNvSpPr/>
      </dsp:nvSpPr>
      <dsp:spPr>
        <a:xfrm>
          <a:off x="0" y="782308"/>
          <a:ext cx="10788878"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547" tIns="22860" rIns="128016" bIns="22860" numCol="1" spcCol="1270" anchor="ctr" anchorCtr="0">
          <a:noAutofit/>
        </a:bodyPr>
        <a:lstStyle/>
        <a:p>
          <a:pPr marL="171450" lvl="1" indent="-171450" algn="l" defTabSz="800100">
            <a:lnSpc>
              <a:spcPct val="90000"/>
            </a:lnSpc>
            <a:spcBef>
              <a:spcPct val="0"/>
            </a:spcBef>
            <a:spcAft>
              <a:spcPct val="20000"/>
            </a:spcAft>
            <a:buChar char="••"/>
          </a:pPr>
          <a:endParaRPr lang="en-US" sz="1800" kern="1200" dirty="0" smtClean="0">
            <a:latin typeface="Arial" panose="020B0604020202020204" pitchFamily="34" charset="0"/>
            <a:ea typeface="Calibri" panose="020F0502020204030204" pitchFamily="34" charset="0"/>
            <a:cs typeface="Times New Roman" panose="02020603050405020304" pitchFamily="18" charset="0"/>
          </a:endParaRPr>
        </a:p>
      </dsp:txBody>
      <dsp:txXfrm>
        <a:off x="0" y="782308"/>
        <a:ext cx="10788878" cy="678960"/>
      </dsp:txXfrm>
    </dsp:sp>
    <dsp:sp modelId="{535F02CF-F47C-4C80-B966-BCCEB72FF0DD}">
      <dsp:nvSpPr>
        <dsp:cNvPr id="0" name=""/>
        <dsp:cNvSpPr/>
      </dsp:nvSpPr>
      <dsp:spPr>
        <a:xfrm>
          <a:off x="0" y="910550"/>
          <a:ext cx="10788878" cy="767520"/>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Creating an On Behalf Of Ask (Case) with UCPath </a:t>
          </a:r>
          <a:endParaRPr lang="en-US" sz="2000" kern="12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dsp:txBody>
      <dsp:txXfrm>
        <a:off x="37467" y="948017"/>
        <a:ext cx="10713944"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7/11/2019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7/11/2019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a:t>
            </a:fld>
            <a:endParaRPr lang="en-US" dirty="0"/>
          </a:p>
        </p:txBody>
      </p:sp>
    </p:spTree>
    <p:extLst>
      <p:ext uri="{BB962C8B-B14F-4D97-AF65-F5344CB8AC3E}">
        <p14:creationId xmlns:p14="http://schemas.microsoft.com/office/powerpoint/2010/main" val="247584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tips – FTE correct, units –validating they are a student</a:t>
            </a:r>
          </a:p>
          <a:p>
            <a:r>
              <a:rPr lang="en-US" dirty="0" smtClean="0"/>
              <a:t>Visa – need to be eligible to work in USA to receive paycheck. Issue must be resolved in the system in order for the student</a:t>
            </a:r>
            <a:r>
              <a:rPr lang="en-US" baseline="0" dirty="0" smtClean="0"/>
              <a:t> to receive pay (can impact faculty and staff as well. Students are the most impacted). Tax treaty also need to be maintained, once expired they are now eligible for the deductions. Students who are not registered for class in the summer BUT still have a job on campus are ELIGIBLE for the DCP/FICA deductions. –add to appendix</a:t>
            </a:r>
          </a:p>
          <a:p>
            <a:r>
              <a:rPr lang="en-US" baseline="0" dirty="0" smtClean="0"/>
              <a:t>Example of moved to Labor relations – do not comply with ID verification</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30</a:t>
            </a:fld>
            <a:endParaRPr lang="en-US" dirty="0"/>
          </a:p>
        </p:txBody>
      </p:sp>
    </p:spTree>
    <p:extLst>
      <p:ext uri="{BB962C8B-B14F-4D97-AF65-F5344CB8AC3E}">
        <p14:creationId xmlns:p14="http://schemas.microsoft.com/office/powerpoint/2010/main" val="1667180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Voice</a:t>
            </a:r>
            <a:r>
              <a:rPr lang="en-US" sz="1200" spc="-25" baseline="0" dirty="0" smtClean="0">
                <a:solidFill>
                  <a:srgbClr val="FF0000"/>
                </a:solidFill>
                <a:cs typeface="Arial"/>
              </a:rPr>
              <a:t> over definition for each</a:t>
            </a:r>
            <a:endParaRPr lang="en-US" sz="1200" spc="-25" dirty="0" smtClean="0">
              <a:solidFill>
                <a:srgbClr val="FF000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Impact</a:t>
            </a:r>
            <a:r>
              <a:rPr lang="en-US" sz="1200" spc="-25" baseline="0" dirty="0" smtClean="0">
                <a:solidFill>
                  <a:srgbClr val="FF0000"/>
                </a:solidFill>
                <a:cs typeface="Arial"/>
              </a:rPr>
              <a:t> across the board: time and effort, poor customer  perception, </a:t>
            </a:r>
            <a:r>
              <a:rPr lang="en-US" sz="1200" spc="-25" dirty="0" smtClean="0">
                <a:solidFill>
                  <a:srgbClr val="FF0000"/>
                </a:solidFill>
                <a:cs typeface="Arial"/>
              </a:rPr>
              <a:t>increase in support request csc, central</a:t>
            </a:r>
            <a:r>
              <a:rPr lang="en-US" sz="1200" spc="-25" baseline="0" dirty="0" smtClean="0">
                <a:solidFill>
                  <a:srgbClr val="FF0000"/>
                </a:solidFill>
                <a:cs typeface="Arial"/>
              </a:rPr>
              <a:t> office, </a:t>
            </a:r>
            <a:r>
              <a:rPr lang="en-US" sz="1200" spc="-25" dirty="0" smtClean="0">
                <a:solidFill>
                  <a:srgbClr val="FF0000"/>
                </a:solidFill>
                <a:cs typeface="Arial"/>
              </a:rPr>
              <a:t>ssc,</a:t>
            </a:r>
            <a:r>
              <a:rPr lang="en-US" sz="1200" spc="-25" baseline="0" dirty="0" smtClean="0">
                <a:solidFill>
                  <a:srgbClr val="FF0000"/>
                </a:solidFill>
                <a:cs typeface="Arial"/>
              </a:rPr>
              <a:t> ucpc</a:t>
            </a:r>
            <a:endParaRPr lang="en-US" sz="1200" spc="-25" dirty="0" smtClean="0">
              <a:solidFill>
                <a:srgbClr val="FF0000"/>
              </a:solidFill>
              <a:cs typeface="Arial"/>
            </a:endParaRP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33</a:t>
            </a:fld>
            <a:endParaRPr lang="en-US" dirty="0"/>
          </a:p>
        </p:txBody>
      </p:sp>
    </p:spTree>
    <p:extLst>
      <p:ext uri="{BB962C8B-B14F-4D97-AF65-F5344CB8AC3E}">
        <p14:creationId xmlns:p14="http://schemas.microsoft.com/office/powerpoint/2010/main" val="240666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know that a lot of the people in the room already have payroll and UCPath knowledge.  Through class is designed to either change, modify or confirm what you already know.  </a:t>
            </a:r>
          </a:p>
          <a:p>
            <a:pPr marL="171450" indent="-171450">
              <a:buFont typeface="Arial" panose="020B0604020202020204" pitchFamily="34" charset="0"/>
              <a:buChar char="•"/>
            </a:pPr>
            <a:r>
              <a:rPr lang="en-US" baseline="0" dirty="0" smtClean="0"/>
              <a:t>Change: For those of you new to using UCPath, we want to change your understanding of how to use the system for processing. </a:t>
            </a:r>
          </a:p>
          <a:p>
            <a:pPr marL="171450" indent="-171450">
              <a:buFont typeface="Arial" panose="020B0604020202020204" pitchFamily="34" charset="0"/>
              <a:buChar char="•"/>
            </a:pPr>
            <a:r>
              <a:rPr lang="en-US" baseline="0" dirty="0" smtClean="0"/>
              <a:t>Modify: If you have some experience, we want to modify your understanding, so that you have a strong understanding of the Pilot processes.  </a:t>
            </a:r>
          </a:p>
          <a:p>
            <a:pPr marL="171450" indent="-171450">
              <a:buFont typeface="Arial" panose="020B0604020202020204" pitchFamily="34" charset="0"/>
              <a:buChar char="•"/>
            </a:pPr>
            <a:r>
              <a:rPr lang="en-US" baseline="0" dirty="0" smtClean="0"/>
              <a:t>Confirm: We know that many of you are SMEs in your departments and had extensive PPS experience.  We want to confirm what you already know and put you know into context with the Pilot processes.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5</a:t>
            </a:fld>
            <a:endParaRPr lang="en-US" dirty="0"/>
          </a:p>
        </p:txBody>
      </p:sp>
    </p:spTree>
    <p:extLst>
      <p:ext uri="{BB962C8B-B14F-4D97-AF65-F5344CB8AC3E}">
        <p14:creationId xmlns:p14="http://schemas.microsoft.com/office/powerpoint/2010/main" val="3959159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know that a lot of the people in the room already have payroll and UCPath knowledge.  Through class is designed to either change, modify or confirm what you already know.  </a:t>
            </a:r>
          </a:p>
          <a:p>
            <a:pPr marL="171450" indent="-171450">
              <a:buFont typeface="Arial" panose="020B0604020202020204" pitchFamily="34" charset="0"/>
              <a:buChar char="•"/>
            </a:pPr>
            <a:r>
              <a:rPr lang="en-US" baseline="0" dirty="0" smtClean="0"/>
              <a:t>Change: For those of you new to using UCPath, we want to change your understanding of how to use the system for processing. </a:t>
            </a:r>
          </a:p>
          <a:p>
            <a:pPr marL="171450" indent="-171450">
              <a:buFont typeface="Arial" panose="020B0604020202020204" pitchFamily="34" charset="0"/>
              <a:buChar char="•"/>
            </a:pPr>
            <a:r>
              <a:rPr lang="en-US" baseline="0" dirty="0" smtClean="0"/>
              <a:t>Modify: If you have some experience, we want to modify your understanding, so that you have a strong understanding of the Pilot processes.  </a:t>
            </a:r>
          </a:p>
          <a:p>
            <a:pPr marL="171450" indent="-171450">
              <a:buFont typeface="Arial" panose="020B0604020202020204" pitchFamily="34" charset="0"/>
              <a:buChar char="•"/>
            </a:pPr>
            <a:r>
              <a:rPr lang="en-US" baseline="0" dirty="0" smtClean="0"/>
              <a:t>Confirm: We know that many of you are SMEs in your departments and had extensive PPS experience.  We want to confirm what you already know and put you know into context with the Pilot processes.    </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6</a:t>
            </a:fld>
            <a:endParaRPr lang="en-US" dirty="0"/>
          </a:p>
        </p:txBody>
      </p:sp>
    </p:spTree>
    <p:extLst>
      <p:ext uri="{BB962C8B-B14F-4D97-AF65-F5344CB8AC3E}">
        <p14:creationId xmlns:p14="http://schemas.microsoft.com/office/powerpoint/2010/main" val="2433847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 to the next slide, engage</a:t>
            </a:r>
            <a:r>
              <a:rPr lang="en-US" baseline="0" dirty="0" smtClean="0"/>
              <a:t> the class and ask what known issues and workarounds they are already aware of.  </a:t>
            </a:r>
          </a:p>
          <a:p>
            <a:endParaRPr lang="en-US" baseline="0" dirty="0" smtClean="0"/>
          </a:p>
          <a:p>
            <a:pPr marL="171450" indent="-171450">
              <a:buFont typeface="Arial" panose="020B0604020202020204" pitchFamily="34" charset="0"/>
              <a:buChar char="•"/>
            </a:pPr>
            <a:r>
              <a:rPr lang="en-US" baseline="0" dirty="0" smtClean="0"/>
              <a:t>CWR NetID issues</a:t>
            </a:r>
          </a:p>
          <a:p>
            <a:pPr marL="171450" indent="-171450">
              <a:buFont typeface="Arial" panose="020B0604020202020204" pitchFamily="34" charset="0"/>
              <a:buChar char="•"/>
            </a:pPr>
            <a:r>
              <a:rPr lang="en-US" baseline="0" dirty="0" smtClean="0"/>
              <a:t>Next day check process ending and now using PayCard</a:t>
            </a:r>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11</a:t>
            </a:fld>
            <a:endParaRPr lang="en-US" dirty="0"/>
          </a:p>
        </p:txBody>
      </p:sp>
    </p:spTree>
    <p:extLst>
      <p:ext uri="{BB962C8B-B14F-4D97-AF65-F5344CB8AC3E}">
        <p14:creationId xmlns:p14="http://schemas.microsoft.com/office/powerpoint/2010/main" val="214043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14</a:t>
            </a:fld>
            <a:endParaRPr lang="en-US" dirty="0"/>
          </a:p>
        </p:txBody>
      </p:sp>
    </p:spTree>
    <p:extLst>
      <p:ext uri="{BB962C8B-B14F-4D97-AF65-F5344CB8AC3E}">
        <p14:creationId xmlns:p14="http://schemas.microsoft.com/office/powerpoint/2010/main" val="267156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Voice</a:t>
            </a:r>
            <a:r>
              <a:rPr lang="en-US" sz="1200" spc="-25" baseline="0" dirty="0" smtClean="0">
                <a:solidFill>
                  <a:srgbClr val="FF0000"/>
                </a:solidFill>
                <a:cs typeface="Arial"/>
              </a:rPr>
              <a:t> over definition for each</a:t>
            </a:r>
            <a:endParaRPr lang="en-US" sz="1200" spc="-25" dirty="0" smtClean="0">
              <a:solidFill>
                <a:srgbClr val="FF000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Impact</a:t>
            </a:r>
            <a:r>
              <a:rPr lang="en-US" sz="1200" spc="-25" baseline="0" dirty="0" smtClean="0">
                <a:solidFill>
                  <a:srgbClr val="FF0000"/>
                </a:solidFill>
                <a:cs typeface="Arial"/>
              </a:rPr>
              <a:t> across the board: time and effort, poor customer  perception, </a:t>
            </a:r>
            <a:r>
              <a:rPr lang="en-US" sz="1200" spc="-25" dirty="0" smtClean="0">
                <a:solidFill>
                  <a:srgbClr val="FF0000"/>
                </a:solidFill>
                <a:cs typeface="Arial"/>
              </a:rPr>
              <a:t>increase in support request csc, central</a:t>
            </a:r>
            <a:r>
              <a:rPr lang="en-US" sz="1200" spc="-25" baseline="0" dirty="0" smtClean="0">
                <a:solidFill>
                  <a:srgbClr val="FF0000"/>
                </a:solidFill>
                <a:cs typeface="Arial"/>
              </a:rPr>
              <a:t> office, </a:t>
            </a:r>
            <a:r>
              <a:rPr lang="en-US" sz="1200" spc="-25" dirty="0" smtClean="0">
                <a:solidFill>
                  <a:srgbClr val="FF0000"/>
                </a:solidFill>
                <a:cs typeface="Arial"/>
              </a:rPr>
              <a:t>ssc,</a:t>
            </a:r>
            <a:r>
              <a:rPr lang="en-US" sz="1200" spc="-25" baseline="0" dirty="0" smtClean="0">
                <a:solidFill>
                  <a:srgbClr val="FF0000"/>
                </a:solidFill>
                <a:cs typeface="Arial"/>
              </a:rPr>
              <a:t> ucpc</a:t>
            </a:r>
            <a:endParaRPr lang="en-US" sz="1200" spc="-25" dirty="0" smtClean="0">
              <a:solidFill>
                <a:srgbClr val="FF0000"/>
              </a:solidFill>
              <a:cs typeface="Arial"/>
            </a:endParaRPr>
          </a:p>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21</a:t>
            </a:fld>
            <a:endParaRPr lang="en-US" dirty="0"/>
          </a:p>
        </p:txBody>
      </p:sp>
    </p:spTree>
    <p:extLst>
      <p:ext uri="{BB962C8B-B14F-4D97-AF65-F5344CB8AC3E}">
        <p14:creationId xmlns:p14="http://schemas.microsoft.com/office/powerpoint/2010/main" val="324020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Voice</a:t>
            </a:r>
            <a:r>
              <a:rPr lang="en-US" sz="1200" spc="-25" baseline="0" dirty="0" smtClean="0">
                <a:solidFill>
                  <a:srgbClr val="FF0000"/>
                </a:solidFill>
                <a:cs typeface="Arial"/>
              </a:rPr>
              <a:t> over definition for each</a:t>
            </a:r>
            <a:endParaRPr lang="en-US" sz="1200" spc="-25" dirty="0" smtClean="0">
              <a:solidFill>
                <a:srgbClr val="FF000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Impact</a:t>
            </a:r>
            <a:r>
              <a:rPr lang="en-US" sz="1200" spc="-25" baseline="0" dirty="0" smtClean="0">
                <a:solidFill>
                  <a:srgbClr val="FF0000"/>
                </a:solidFill>
                <a:cs typeface="Arial"/>
              </a:rPr>
              <a:t> across the board: time and effort, poor customer  perception, </a:t>
            </a:r>
            <a:r>
              <a:rPr lang="en-US" sz="1200" spc="-25" dirty="0" smtClean="0">
                <a:solidFill>
                  <a:srgbClr val="FF0000"/>
                </a:solidFill>
                <a:cs typeface="Arial"/>
              </a:rPr>
              <a:t>increase in support request csc, central</a:t>
            </a:r>
            <a:r>
              <a:rPr lang="en-US" sz="1200" spc="-25" baseline="0" dirty="0" smtClean="0">
                <a:solidFill>
                  <a:srgbClr val="FF0000"/>
                </a:solidFill>
                <a:cs typeface="Arial"/>
              </a:rPr>
              <a:t> office, </a:t>
            </a:r>
            <a:r>
              <a:rPr lang="en-US" sz="1200" spc="-25" dirty="0" smtClean="0">
                <a:solidFill>
                  <a:srgbClr val="FF0000"/>
                </a:solidFill>
                <a:cs typeface="Arial"/>
              </a:rPr>
              <a:t>ssc,</a:t>
            </a:r>
            <a:r>
              <a:rPr lang="en-US" sz="1200" spc="-25" baseline="0" dirty="0" smtClean="0">
                <a:solidFill>
                  <a:srgbClr val="FF0000"/>
                </a:solidFill>
                <a:cs typeface="Arial"/>
              </a:rPr>
              <a:t> ucpc</a:t>
            </a:r>
            <a:endParaRPr lang="en-US" sz="1200" spc="-25" dirty="0" smtClean="0">
              <a:solidFill>
                <a:srgbClr val="FF0000"/>
              </a:solidFil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16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23</a:t>
            </a:fld>
            <a:endParaRPr lang="en-US" dirty="0"/>
          </a:p>
        </p:txBody>
      </p:sp>
    </p:spTree>
    <p:extLst>
      <p:ext uri="{BB962C8B-B14F-4D97-AF65-F5344CB8AC3E}">
        <p14:creationId xmlns:p14="http://schemas.microsoft.com/office/powerpoint/2010/main" val="291934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807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7/11/2019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7/11/2019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7/11/2019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885931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7/11/2019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7/11/2019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8225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76976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7/11/2019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099370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72224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7/11/2019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09778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7/11/2019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02838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7/11/2019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74540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7/11/2019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35774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7/11/2019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217376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7/11/2019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35014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7/11/2019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525047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613882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7/11/2019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258034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7/11/2019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7/11/2019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7/11/2019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7/11/2019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7/11/2019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7/11/2019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3" r:id="rId12"/>
    <p:sldLayoutId id="214748371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333503571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ucrshare.ucr.edu/sites/FOM_UCPath/_layouts/15/xlviewer.aspx?id=/sites/FOM_UCPath/PostDeploy/Transaction%20Pilot/16%20-%20Troubleshooting%20and%20Understanding%20Downstream%20Impacts/CRADLE%20TO%20GRAVE.xlsx&amp;Source=https://ucrshare.ucr.edu/sites/FOM_UCPath/Pages/PD.aspx?RootFolder%3D/sites/FOM_UCPath/PostDeploy/Transaction%20Pilot/16%20-%20Troubleshooting%20and%20Understanding%20Downstream%20Impacts%26FolderCTID%3D0x0120001A1F5F6DF353CC46BE7B38AEE07BC3CD%26View%3D%7bF3E1E8B1-51EB-4100-A3C7-C5312B151588%7d"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8283" y="1781387"/>
            <a:ext cx="6866940" cy="2370794"/>
          </a:xfrm>
        </p:spPr>
        <p:txBody>
          <a:bodyPr>
            <a:noAutofit/>
          </a:bodyPr>
          <a:lstStyle/>
          <a:p>
            <a:pPr algn="l"/>
            <a:r>
              <a:rPr lang="en-US" sz="2800" dirty="0" smtClean="0">
                <a:latin typeface="+mj-lt"/>
              </a:rPr>
              <a:t>Ucr ucpath transaction pilot</a:t>
            </a:r>
          </a:p>
          <a:p>
            <a:pPr algn="l"/>
            <a:r>
              <a:rPr lang="en-US" sz="4400" dirty="0" smtClean="0">
                <a:solidFill>
                  <a:schemeClr val="tx1"/>
                </a:solidFill>
                <a:latin typeface="+mj-lt"/>
              </a:rPr>
              <a:t>Troubleshooting &amp; understanding downstream impacts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576" y="6235429"/>
            <a:ext cx="1617067" cy="527389"/>
          </a:xfrm>
          <a:prstGeom prst="rect">
            <a:avLst/>
          </a:prstGeom>
        </p:spPr>
      </p:pic>
    </p:spTree>
    <p:extLst>
      <p:ext uri="{BB962C8B-B14F-4D97-AF65-F5344CB8AC3E}">
        <p14:creationId xmlns:p14="http://schemas.microsoft.com/office/powerpoint/2010/main" val="16251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595" y="262197"/>
            <a:ext cx="10294403" cy="693134"/>
          </a:xfrm>
        </p:spPr>
        <p:txBody>
          <a:bodyPr/>
          <a:lstStyle/>
          <a:p>
            <a:r>
              <a:rPr lang="en-US" dirty="0" smtClean="0">
                <a:solidFill>
                  <a:schemeClr val="accent5"/>
                </a:solidFill>
              </a:rPr>
              <a:t>CRADLE TO GRAVE TRANSACTION MATRIX</a:t>
            </a:r>
            <a:endParaRPr lang="en-US" sz="1200" dirty="0">
              <a:solidFill>
                <a:srgbClr val="FF0000"/>
              </a:solidFill>
            </a:endParaRPr>
          </a:p>
        </p:txBody>
      </p:sp>
      <p:sp>
        <p:nvSpPr>
          <p:cNvPr id="3" name="Rectangle 2"/>
          <p:cNvSpPr/>
          <p:nvPr/>
        </p:nvSpPr>
        <p:spPr>
          <a:xfrm>
            <a:off x="1042504" y="6090173"/>
            <a:ext cx="9431130" cy="38869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complete </a:t>
            </a:r>
            <a:r>
              <a:rPr kumimoji="0" lang="en-US" sz="1800" b="0" i="0" u="sng"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hlinkClick r:id="rId3"/>
              </a:rPr>
              <a:t>Cradle to Grace Transaction </a:t>
            </a:r>
            <a:r>
              <a:rPr kumimoji="0" lang="en-US" sz="1800" b="0" i="0" u="sng"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hlinkClick r:id="rId3"/>
              </a:rPr>
              <a:t>Matrix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 accessed here. </a:t>
            </a:r>
          </a:p>
        </p:txBody>
      </p:sp>
      <p:graphicFrame>
        <p:nvGraphicFramePr>
          <p:cNvPr id="4" name="Table 3"/>
          <p:cNvGraphicFramePr>
            <a:graphicFrameLocks noGrp="1"/>
          </p:cNvGraphicFramePr>
          <p:nvPr>
            <p:extLst>
              <p:ext uri="{D42A27DB-BD31-4B8C-83A1-F6EECF244321}">
                <p14:modId xmlns:p14="http://schemas.microsoft.com/office/powerpoint/2010/main" val="1443891430"/>
              </p:ext>
            </p:extLst>
          </p:nvPr>
        </p:nvGraphicFramePr>
        <p:xfrm>
          <a:off x="384463" y="955331"/>
          <a:ext cx="11575473" cy="5745903"/>
        </p:xfrm>
        <a:graphic>
          <a:graphicData uri="http://schemas.openxmlformats.org/drawingml/2006/table">
            <a:tbl>
              <a:tblPr>
                <a:tableStyleId>{5C22544A-7EE6-4342-B048-85BDC9FD1C3A}</a:tableStyleId>
              </a:tblPr>
              <a:tblGrid>
                <a:gridCol w="4195646">
                  <a:extLst>
                    <a:ext uri="{9D8B030D-6E8A-4147-A177-3AD203B41FA5}">
                      <a16:colId xmlns:a16="http://schemas.microsoft.com/office/drawing/2014/main" val="2007223485"/>
                    </a:ext>
                  </a:extLst>
                </a:gridCol>
                <a:gridCol w="7379827">
                  <a:extLst>
                    <a:ext uri="{9D8B030D-6E8A-4147-A177-3AD203B41FA5}">
                      <a16:colId xmlns:a16="http://schemas.microsoft.com/office/drawing/2014/main" val="3500552547"/>
                    </a:ext>
                  </a:extLst>
                </a:gridCol>
              </a:tblGrid>
              <a:tr h="519619">
                <a:tc>
                  <a:txBody>
                    <a:bodyPr/>
                    <a:lstStyle/>
                    <a:p>
                      <a:pPr algn="l" fontAlgn="b"/>
                      <a:r>
                        <a:rPr lang="en-US" sz="1800" b="1" u="none" strike="noStrike" dirty="0" smtClean="0">
                          <a:solidFill>
                            <a:schemeClr val="bg1"/>
                          </a:solidFill>
                          <a:effectLst/>
                          <a:latin typeface="+mj-lt"/>
                        </a:rPr>
                        <a:t>Process</a:t>
                      </a:r>
                      <a:endParaRPr lang="en-US" sz="1800" b="1" i="0" u="none" strike="noStrike" dirty="0">
                        <a:solidFill>
                          <a:schemeClr val="bg1"/>
                        </a:solidFill>
                        <a:effectLst/>
                        <a:latin typeface="+mj-lt"/>
                      </a:endParaRPr>
                    </a:p>
                  </a:txBody>
                  <a:tcPr marL="45720" marR="4572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tc>
                  <a:txBody>
                    <a:bodyPr/>
                    <a:lstStyle/>
                    <a:p>
                      <a:pPr algn="l" fontAlgn="b"/>
                      <a:r>
                        <a:rPr lang="en-US" sz="1800" b="1" u="none" strike="noStrike" dirty="0" smtClean="0">
                          <a:solidFill>
                            <a:schemeClr val="bg1"/>
                          </a:solidFill>
                          <a:effectLst/>
                          <a:latin typeface="+mj-lt"/>
                        </a:rPr>
                        <a:t>Task Description</a:t>
                      </a:r>
                      <a:endParaRPr lang="en-US" sz="1800" b="1" i="0" u="none" strike="noStrike" dirty="0">
                        <a:solidFill>
                          <a:schemeClr val="bg1"/>
                        </a:solidFill>
                        <a:effectLst/>
                        <a:latin typeface="+mj-lt"/>
                      </a:endParaRPr>
                    </a:p>
                  </a:txBody>
                  <a:tcPr marL="45720" marR="4572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4242277161"/>
                  </a:ext>
                </a:extLst>
              </a:tr>
              <a:tr h="664311">
                <a:tc rowSpan="2">
                  <a:txBody>
                    <a:bodyPr/>
                    <a:lstStyle/>
                    <a:p>
                      <a:pPr algn="l" fontAlgn="b"/>
                      <a:r>
                        <a:rPr lang="en-US" sz="1800" u="none" strike="noStrike" dirty="0" smtClean="0">
                          <a:effectLst/>
                          <a:latin typeface="+mj-lt"/>
                        </a:rPr>
                        <a:t>Data Changes/Position Updates</a:t>
                      </a:r>
                      <a:endParaRPr lang="en-US" sz="1800" b="0" i="0" u="none" strike="noStrike" dirty="0" smtClean="0">
                        <a:solidFill>
                          <a:srgbClr val="000000"/>
                        </a:solidFill>
                        <a:effectLst/>
                        <a:latin typeface="+mj-lt"/>
                      </a:endParaRPr>
                    </a:p>
                  </a:txBody>
                  <a:tcPr marL="45720" marR="45720">
                    <a:lnL w="12700" cap="flat" cmpd="sng" algn="ctr">
                      <a:solidFill>
                        <a:schemeClr val="tx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l" fontAlgn="b"/>
                      <a:r>
                        <a:rPr lang="en-US" sz="1800" u="none" strike="noStrike" dirty="0" smtClean="0">
                          <a:effectLst/>
                          <a:latin typeface="+mj-lt"/>
                        </a:rPr>
                        <a:t>Supervisor change, Update Auto Termination Flag, ASMD (low risk transactions)</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7171850"/>
                  </a:ext>
                </a:extLst>
              </a:tr>
              <a:tr h="664311">
                <a:tc vMerge="1">
                  <a:txBody>
                    <a:bodyPr/>
                    <a:lstStyle/>
                    <a:p>
                      <a:pPr algn="l" fontAlgn="b"/>
                      <a:endParaRPr lang="en-US" sz="2000" b="0" i="0" u="none" strike="noStrike" dirty="0" smtClean="0">
                        <a:solidFill>
                          <a:srgbClr val="000000"/>
                        </a:solidFill>
                        <a:effectLst/>
                        <a:latin typeface="+mj-lt"/>
                      </a:endParaRPr>
                    </a:p>
                  </a:txBody>
                  <a:tcPr marL="0" marR="0" marT="0" marB="0" anchor="b"/>
                </a:tc>
                <a:tc>
                  <a:txBody>
                    <a:bodyPr/>
                    <a:lstStyle/>
                    <a:p>
                      <a:pPr algn="l" fontAlgn="b"/>
                      <a:r>
                        <a:rPr lang="en-US" sz="1800" u="none" strike="noStrike" dirty="0" smtClean="0">
                          <a:effectLst/>
                          <a:latin typeface="+mj-lt"/>
                        </a:rPr>
                        <a:t>Compensation Change, FTE changes, Stipend addition (high risk transactions)</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07894357"/>
                  </a:ext>
                </a:extLst>
              </a:tr>
              <a:tr h="379607">
                <a:tc>
                  <a:txBody>
                    <a:bodyPr/>
                    <a:lstStyle/>
                    <a:p>
                      <a:pPr algn="l" fontAlgn="b"/>
                      <a:r>
                        <a:rPr lang="en-US" sz="1800" u="none" strike="noStrike" dirty="0" smtClean="0">
                          <a:effectLst/>
                          <a:latin typeface="+mj-lt"/>
                        </a:rPr>
                        <a:t>Offboarding </a:t>
                      </a:r>
                      <a:endParaRPr lang="en-US" sz="1800" b="0" i="0" u="none" strike="noStrike" dirty="0" smtClean="0">
                        <a:solidFill>
                          <a:srgbClr val="000000"/>
                        </a:solidFill>
                        <a:effectLst/>
                        <a:latin typeface="+mj-lt"/>
                      </a:endParaRPr>
                    </a:p>
                  </a:txBody>
                  <a:tcPr marL="45720" marR="45720">
                    <a:lnL w="12700" cap="flat" cmpd="sng" algn="ctr">
                      <a:solidFill>
                        <a:schemeClr val="tx1"/>
                      </a:solidFill>
                      <a:prstDash val="solid"/>
                      <a:round/>
                      <a:headEnd type="none" w="med" len="med"/>
                      <a:tailEnd type="none" w="med" len="med"/>
                    </a:lnL>
                  </a:tcPr>
                </a:tc>
                <a:tc>
                  <a:txBody>
                    <a:bodyPr/>
                    <a:lstStyle/>
                    <a:p>
                      <a:pPr algn="l" fontAlgn="b"/>
                      <a:r>
                        <a:rPr lang="en-US" sz="1800" u="none" strike="noStrike" dirty="0" smtClean="0">
                          <a:effectLst/>
                          <a:latin typeface="+mj-lt"/>
                        </a:rPr>
                        <a:t>Complete CWR Instance</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7869454"/>
                  </a:ext>
                </a:extLst>
              </a:tr>
              <a:tr h="379607">
                <a:tc>
                  <a:txBody>
                    <a:bodyPr/>
                    <a:lstStyle/>
                    <a:p>
                      <a:pPr algn="l" fontAlgn="b"/>
                      <a:r>
                        <a:rPr lang="en-US" sz="1800" u="none" strike="noStrike" dirty="0" smtClean="0">
                          <a:effectLst/>
                          <a:latin typeface="+mj-lt"/>
                        </a:rPr>
                        <a:t>On Behalf of case management</a:t>
                      </a:r>
                      <a:endParaRPr lang="en-US" sz="1800" b="0" i="0" u="none" strike="noStrike" dirty="0">
                        <a:solidFill>
                          <a:srgbClr val="000000"/>
                        </a:solidFill>
                        <a:effectLst/>
                        <a:latin typeface="+mj-lt"/>
                      </a:endParaRPr>
                    </a:p>
                  </a:txBody>
                  <a:tcPr marL="45720" marR="45720">
                    <a:lnL w="12700" cap="flat" cmpd="sng" algn="ctr">
                      <a:solidFill>
                        <a:schemeClr val="tx1"/>
                      </a:solidFill>
                      <a:prstDash val="solid"/>
                      <a:round/>
                      <a:headEnd type="none" w="med" len="med"/>
                      <a:tailEnd type="none" w="med" len="med"/>
                    </a:lnL>
                  </a:tcPr>
                </a:tc>
                <a:tc>
                  <a:txBody>
                    <a:bodyPr/>
                    <a:lstStyle/>
                    <a:p>
                      <a:pPr algn="l" fontAlgn="b"/>
                      <a:r>
                        <a:rPr lang="en-US" sz="1800" u="none" strike="noStrike" dirty="0" smtClean="0">
                          <a:effectLst/>
                          <a:latin typeface="+mj-lt"/>
                        </a:rPr>
                        <a:t>Benefits issue, Direct Deposit issue, </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4752375"/>
                  </a:ext>
                </a:extLst>
              </a:tr>
              <a:tr h="379607">
                <a:tc rowSpan="5">
                  <a:txBody>
                    <a:bodyPr/>
                    <a:lstStyle/>
                    <a:p>
                      <a:pPr algn="l" fontAlgn="b"/>
                      <a:r>
                        <a:rPr lang="en-US" sz="1800" u="none" strike="noStrike" dirty="0" smtClean="0">
                          <a:effectLst/>
                          <a:latin typeface="+mj-lt"/>
                        </a:rPr>
                        <a:t>Onboarding </a:t>
                      </a:r>
                      <a:endParaRPr lang="en-US" sz="1800" b="0" i="0" u="none" strike="noStrike" dirty="0">
                        <a:solidFill>
                          <a:srgbClr val="000000"/>
                        </a:solidFill>
                        <a:effectLst/>
                        <a:latin typeface="+mj-lt"/>
                      </a:endParaRPr>
                    </a:p>
                  </a:txBody>
                  <a:tcPr marL="45720" marR="45720">
                    <a:lnL w="12700" cap="flat" cmpd="sng" algn="ctr">
                      <a:solidFill>
                        <a:schemeClr val="tx1"/>
                      </a:solidFill>
                      <a:prstDash val="solid"/>
                      <a:round/>
                      <a:headEnd type="none" w="med" len="med"/>
                      <a:tailEnd type="none" w="med" len="med"/>
                    </a:lnL>
                  </a:tcPr>
                </a:tc>
                <a:tc>
                  <a:txBody>
                    <a:bodyPr/>
                    <a:lstStyle/>
                    <a:p>
                      <a:pPr algn="l" fontAlgn="b"/>
                      <a:r>
                        <a:rPr lang="en-US" sz="1800" u="none" strike="noStrike" dirty="0" smtClean="0">
                          <a:effectLst/>
                          <a:latin typeface="+mj-lt"/>
                        </a:rPr>
                        <a:t>Hire/Rehire Employees</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48118637"/>
                  </a:ext>
                </a:extLst>
              </a:tr>
              <a:tr h="379607">
                <a:tc vMerge="1">
                  <a:txBody>
                    <a:bodyPr/>
                    <a:lstStyle/>
                    <a:p>
                      <a:pPr algn="l" fontAlgn="b"/>
                      <a:endParaRPr lang="en-US" sz="2000" b="0" i="0" u="none" strike="noStrike" dirty="0">
                        <a:solidFill>
                          <a:srgbClr val="000000"/>
                        </a:solidFill>
                        <a:effectLst/>
                        <a:latin typeface="+mj-lt"/>
                      </a:endParaRPr>
                    </a:p>
                  </a:txBody>
                  <a:tcPr marL="0" marR="0" marT="0" marB="0" anchor="b"/>
                </a:tc>
                <a:tc>
                  <a:txBody>
                    <a:bodyPr/>
                    <a:lstStyle/>
                    <a:p>
                      <a:pPr algn="l" fontAlgn="b"/>
                      <a:r>
                        <a:rPr lang="en-US" sz="1800" u="none" strike="noStrike" dirty="0" smtClean="0">
                          <a:effectLst/>
                          <a:latin typeface="+mj-lt"/>
                        </a:rPr>
                        <a:t>Add/Renew/Extend Contingent Workers (non-Employees)</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2703623"/>
                  </a:ext>
                </a:extLst>
              </a:tr>
              <a:tr h="379607">
                <a:tc vMerge="1">
                  <a:txBody>
                    <a:bodyPr/>
                    <a:lstStyle/>
                    <a:p>
                      <a:pPr algn="l" fontAlgn="b"/>
                      <a:endParaRPr lang="en-US" sz="2000" b="0" i="0" u="none" strike="noStrike" dirty="0">
                        <a:solidFill>
                          <a:srgbClr val="000000"/>
                        </a:solidFill>
                        <a:effectLst/>
                        <a:latin typeface="+mj-lt"/>
                      </a:endParaRPr>
                    </a:p>
                  </a:txBody>
                  <a:tcPr marL="0" marR="0" marT="0" marB="0" anchor="b"/>
                </a:tc>
                <a:tc>
                  <a:txBody>
                    <a:bodyPr/>
                    <a:lstStyle/>
                    <a:p>
                      <a:pPr algn="l" fontAlgn="b"/>
                      <a:r>
                        <a:rPr lang="en-US" sz="1800" u="none" strike="noStrike" dirty="0" smtClean="0">
                          <a:effectLst/>
                          <a:latin typeface="+mj-lt"/>
                        </a:rPr>
                        <a:t>POI (non-Employees)</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083925"/>
                  </a:ext>
                </a:extLst>
              </a:tr>
              <a:tr h="379607">
                <a:tc vMerge="1">
                  <a:txBody>
                    <a:bodyPr/>
                    <a:lstStyle/>
                    <a:p>
                      <a:pPr algn="l" fontAlgn="b"/>
                      <a:endParaRPr lang="en-US" sz="2000" b="0" i="0" u="none" strike="noStrike" dirty="0">
                        <a:solidFill>
                          <a:srgbClr val="000000"/>
                        </a:solidFill>
                        <a:effectLst/>
                        <a:latin typeface="+mj-lt"/>
                      </a:endParaRPr>
                    </a:p>
                  </a:txBody>
                  <a:tcPr marL="0" marR="0" marT="0" marB="0" anchor="b"/>
                </a:tc>
                <a:tc>
                  <a:txBody>
                    <a:bodyPr/>
                    <a:lstStyle/>
                    <a:p>
                      <a:pPr algn="l" fontAlgn="b"/>
                      <a:r>
                        <a:rPr lang="en-US" sz="1800" u="none" strike="noStrike" dirty="0" smtClean="0">
                          <a:effectLst/>
                          <a:latin typeface="+mj-lt"/>
                        </a:rPr>
                        <a:t>I9 Process</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64118514"/>
                  </a:ext>
                </a:extLst>
              </a:tr>
              <a:tr h="379607">
                <a:tc vMerge="1">
                  <a:txBody>
                    <a:bodyPr/>
                    <a:lstStyle/>
                    <a:p>
                      <a:pPr algn="l" fontAlgn="b"/>
                      <a:endParaRPr lang="en-US" sz="2000" b="0" i="0" u="none" strike="noStrike" dirty="0">
                        <a:solidFill>
                          <a:srgbClr val="000000"/>
                        </a:solidFill>
                        <a:effectLst/>
                        <a:latin typeface="+mj-lt"/>
                      </a:endParaRPr>
                    </a:p>
                  </a:txBody>
                  <a:tcPr marL="0" marR="0" marT="0" marB="0" anchor="b"/>
                </a:tc>
                <a:tc>
                  <a:txBody>
                    <a:bodyPr/>
                    <a:lstStyle/>
                    <a:p>
                      <a:pPr algn="l" fontAlgn="b"/>
                      <a:r>
                        <a:rPr lang="en-US" sz="1800" u="none" strike="noStrike" dirty="0" smtClean="0">
                          <a:effectLst/>
                          <a:latin typeface="+mj-lt"/>
                        </a:rPr>
                        <a:t>Background Check</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2513255"/>
                  </a:ext>
                </a:extLst>
              </a:tr>
              <a:tr h="379607">
                <a:tc>
                  <a:txBody>
                    <a:bodyPr/>
                    <a:lstStyle/>
                    <a:p>
                      <a:pPr algn="l" fontAlgn="b"/>
                      <a:r>
                        <a:rPr lang="en-US" sz="1800" u="none" strike="noStrike" dirty="0" smtClean="0">
                          <a:effectLst/>
                          <a:latin typeface="+mj-lt"/>
                        </a:rPr>
                        <a:t>Personal Data Change</a:t>
                      </a:r>
                      <a:endParaRPr lang="en-US" sz="1800" b="0" i="0" u="none" strike="noStrike" dirty="0">
                        <a:solidFill>
                          <a:srgbClr val="000000"/>
                        </a:solidFill>
                        <a:effectLst/>
                        <a:latin typeface="+mj-lt"/>
                      </a:endParaRPr>
                    </a:p>
                  </a:txBody>
                  <a:tcPr marL="45720" marR="45720">
                    <a:lnL w="12700" cap="flat" cmpd="sng" algn="ctr">
                      <a:solidFill>
                        <a:schemeClr val="tx1"/>
                      </a:solidFill>
                      <a:prstDash val="solid"/>
                      <a:round/>
                      <a:headEnd type="none" w="med" len="med"/>
                      <a:tailEnd type="none" w="med" len="med"/>
                    </a:lnL>
                  </a:tcPr>
                </a:tc>
                <a:tc>
                  <a:txBody>
                    <a:bodyPr/>
                    <a:lstStyle/>
                    <a:p>
                      <a:pPr algn="l" fontAlgn="b"/>
                      <a:r>
                        <a:rPr lang="en-US" sz="1800" u="none" strike="noStrike" dirty="0" smtClean="0">
                          <a:effectLst/>
                          <a:latin typeface="+mj-lt"/>
                        </a:rPr>
                        <a:t>Address or other personal data change</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5840324"/>
                  </a:ext>
                </a:extLst>
              </a:tr>
              <a:tr h="379607">
                <a:tc>
                  <a:txBody>
                    <a:bodyPr/>
                    <a:lstStyle/>
                    <a:p>
                      <a:pPr algn="l" fontAlgn="b"/>
                      <a:r>
                        <a:rPr lang="en-US" sz="1800" u="none" strike="noStrike" dirty="0" smtClean="0">
                          <a:effectLst/>
                          <a:latin typeface="+mj-lt"/>
                        </a:rPr>
                        <a:t>Position Management</a:t>
                      </a:r>
                      <a:endParaRPr lang="en-US" sz="1800" b="0" i="0" u="none" strike="noStrike" dirty="0">
                        <a:solidFill>
                          <a:srgbClr val="000000"/>
                        </a:solidFill>
                        <a:effectLst/>
                        <a:latin typeface="+mj-lt"/>
                      </a:endParaRPr>
                    </a:p>
                  </a:txBody>
                  <a:tcPr marL="45720" marR="45720">
                    <a:lnL w="12700" cap="flat" cmpd="sng" algn="ctr">
                      <a:solidFill>
                        <a:schemeClr val="tx1"/>
                      </a:solidFill>
                      <a:prstDash val="solid"/>
                      <a:round/>
                      <a:headEnd type="none" w="med" len="med"/>
                      <a:tailEnd type="none" w="med" len="med"/>
                    </a:lnL>
                  </a:tcPr>
                </a:tc>
                <a:tc>
                  <a:txBody>
                    <a:bodyPr/>
                    <a:lstStyle/>
                    <a:p>
                      <a:pPr algn="l" fontAlgn="b"/>
                      <a:r>
                        <a:rPr lang="en-US" sz="1800" u="none" strike="noStrike" dirty="0" smtClean="0">
                          <a:effectLst/>
                          <a:latin typeface="+mj-lt"/>
                        </a:rPr>
                        <a:t>FTE Approval/Position Creation</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57858192"/>
                  </a:ext>
                </a:extLst>
              </a:tr>
              <a:tr h="481199">
                <a:tc>
                  <a:txBody>
                    <a:bodyPr/>
                    <a:lstStyle/>
                    <a:p>
                      <a:pPr algn="l" fontAlgn="b"/>
                      <a:r>
                        <a:rPr lang="en-US" sz="1800" u="none" strike="noStrike" dirty="0" smtClean="0">
                          <a:effectLst/>
                          <a:latin typeface="+mj-lt"/>
                        </a:rPr>
                        <a:t>Work Re-Authorization</a:t>
                      </a:r>
                      <a:endParaRPr lang="en-US" sz="1800" b="0" i="0" u="none" strike="noStrike" dirty="0">
                        <a:solidFill>
                          <a:srgbClr val="000000"/>
                        </a:solidFill>
                        <a:effectLst/>
                        <a:latin typeface="+mj-lt"/>
                      </a:endParaRPr>
                    </a:p>
                  </a:txBody>
                  <a:tcPr marL="45720" marR="4572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smtClean="0">
                          <a:effectLst/>
                          <a:latin typeface="+mj-lt"/>
                        </a:rPr>
                        <a:t>Reauthorization EE's with expired documents</a:t>
                      </a:r>
                      <a:endParaRPr lang="en-US" sz="1800" b="0" i="0" u="none" strike="noStrike" dirty="0">
                        <a:solidFill>
                          <a:srgbClr val="000000"/>
                        </a:solidFill>
                        <a:effectLst/>
                        <a:latin typeface="+mj-lt"/>
                      </a:endParaRPr>
                    </a:p>
                  </a:txBody>
                  <a:tcPr marL="45720" marR="4572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05986"/>
                  </a:ext>
                </a:extLst>
              </a:tr>
            </a:tbl>
          </a:graphicData>
        </a:graphic>
      </p:graphicFrame>
    </p:spTree>
    <p:extLst>
      <p:ext uri="{BB962C8B-B14F-4D97-AF65-F5344CB8AC3E}">
        <p14:creationId xmlns:p14="http://schemas.microsoft.com/office/powerpoint/2010/main" val="2610540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25973" y="1699470"/>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Known Issues and Workarounds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565306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1550305" cy="685800"/>
          </a:xfrm>
        </p:spPr>
        <p:txBody>
          <a:bodyPr/>
          <a:lstStyle/>
          <a:p>
            <a:r>
              <a:rPr lang="en-US" dirty="0" smtClean="0">
                <a:solidFill>
                  <a:srgbClr val="FF0000"/>
                </a:solidFill>
              </a:rPr>
              <a:t>KNOWN ISSUE: </a:t>
            </a:r>
            <a:r>
              <a:rPr lang="en-US" dirty="0" smtClean="0">
                <a:solidFill>
                  <a:schemeClr val="accent5"/>
                </a:solidFill>
              </a:rPr>
              <a:t>CONTINGENT WORKER ACCESS/NETID</a:t>
            </a:r>
            <a:endParaRPr lang="en-US" dirty="0">
              <a:solidFill>
                <a:schemeClr val="accent5"/>
              </a:solidFill>
            </a:endParaRPr>
          </a:p>
        </p:txBody>
      </p:sp>
      <p:sp>
        <p:nvSpPr>
          <p:cNvPr id="3" name="Rectangle 2"/>
          <p:cNvSpPr/>
          <p:nvPr/>
        </p:nvSpPr>
        <p:spPr>
          <a:xfrm>
            <a:off x="378459" y="1608308"/>
            <a:ext cx="11412488" cy="4924425"/>
          </a:xfrm>
          <a:prstGeom prst="rect">
            <a:avLst/>
          </a:prstGeom>
        </p:spPr>
        <p:txBody>
          <a:bodyPr wrap="square">
            <a:spAutoFit/>
          </a:bodyPr>
          <a:lstStyle/>
          <a:p>
            <a:pPr marL="403860" lvl="0" indent="-228600">
              <a:spcBef>
                <a:spcPts val="1755"/>
              </a:spcBef>
              <a:buFontTx/>
              <a:buChar char="•"/>
              <a:tabLst>
                <a:tab pos="403860" algn="l"/>
                <a:tab pos="404495" algn="l"/>
              </a:tabLst>
              <a:defRPr/>
            </a:pPr>
            <a:r>
              <a:rPr lang="en-US" sz="2000" spc="-25" dirty="0" smtClean="0">
                <a:solidFill>
                  <a:srgbClr val="FF0000"/>
                </a:solidFill>
                <a:cs typeface="Arial"/>
              </a:rPr>
              <a:t>Issue: </a:t>
            </a:r>
            <a:r>
              <a:rPr lang="en-US" sz="2000" spc="-25" dirty="0" smtClean="0">
                <a:cs typeface="Arial"/>
              </a:rPr>
              <a:t>CWR was entered in UCPath BUT was not processed through the NetID affiliation process.</a:t>
            </a:r>
          </a:p>
          <a:p>
            <a:pPr marL="403860" lvl="0" indent="-228600">
              <a:spcBef>
                <a:spcPts val="1755"/>
              </a:spcBef>
              <a:buFontTx/>
              <a:buChar char="•"/>
              <a:tabLst>
                <a:tab pos="403860" algn="l"/>
                <a:tab pos="404495" algn="l"/>
              </a:tabLst>
              <a:defRPr/>
            </a:pPr>
            <a:r>
              <a:rPr lang="en-US" sz="2000" spc="-25" dirty="0" smtClean="0">
                <a:solidFill>
                  <a:srgbClr val="FF0000"/>
                </a:solidFill>
                <a:cs typeface="Arial"/>
              </a:rPr>
              <a:t>Result: </a:t>
            </a:r>
            <a:r>
              <a:rPr lang="en-US" sz="2000" spc="-25" dirty="0" smtClean="0">
                <a:cs typeface="Arial"/>
              </a:rPr>
              <a:t>CWR will not receive NetID or access to needed systems. </a:t>
            </a:r>
            <a:endParaRPr lang="en-US" sz="2000" spc="-25" dirty="0">
              <a:solidFill>
                <a:srgbClr val="FF0000"/>
              </a:solidFill>
              <a:cs typeface="Arial"/>
            </a:endParaRPr>
          </a:p>
          <a:p>
            <a:pPr marL="404813" lvl="1" indent="-228600">
              <a:spcBef>
                <a:spcPts val="1755"/>
              </a:spcBef>
              <a:buFont typeface="Arial" panose="020B0604020202020204" pitchFamily="34" charset="0"/>
              <a:buChar char="•"/>
              <a:tabLst>
                <a:tab pos="403860" algn="l"/>
                <a:tab pos="404495" algn="l"/>
              </a:tabLst>
              <a:defRPr/>
            </a:pPr>
            <a:r>
              <a:rPr lang="en-US" sz="2000" spc="-25" dirty="0" smtClean="0">
                <a:solidFill>
                  <a:srgbClr val="FF0000"/>
                </a:solidFill>
                <a:cs typeface="Arial"/>
              </a:rPr>
              <a:t>Downstream impact: </a:t>
            </a:r>
            <a:r>
              <a:rPr lang="en-US" sz="2000" spc="-25" dirty="0" smtClean="0">
                <a:cs typeface="Arial"/>
              </a:rPr>
              <a:t>Failure to follow the NetID Affiliate process will prevent or delay employee from gaining required system access.  </a:t>
            </a:r>
          </a:p>
          <a:p>
            <a:pPr marL="632460" lvl="1">
              <a:spcBef>
                <a:spcPts val="1755"/>
              </a:spcBef>
              <a:tabLst>
                <a:tab pos="403860" algn="l"/>
                <a:tab pos="404495" algn="l"/>
              </a:tabLst>
              <a:defRPr/>
            </a:pPr>
            <a:r>
              <a:rPr lang="en-US" sz="2400" spc="-25" dirty="0">
                <a:solidFill>
                  <a:srgbClr val="FF0000"/>
                </a:solidFill>
                <a:cs typeface="Arial"/>
              </a:rPr>
              <a:t>*</a:t>
            </a:r>
            <a:r>
              <a:rPr lang="en-US" sz="1600" i="1" spc="-25" dirty="0">
                <a:solidFill>
                  <a:srgbClr val="FF0000"/>
                </a:solidFill>
                <a:cs typeface="Arial"/>
              </a:rPr>
              <a:t>An enhancement that automatically generates a </a:t>
            </a:r>
            <a:r>
              <a:rPr lang="en-US" sz="1600" i="1" spc="-25" dirty="0" smtClean="0">
                <a:solidFill>
                  <a:srgbClr val="FF0000"/>
                </a:solidFill>
                <a:cs typeface="Arial"/>
              </a:rPr>
              <a:t>NetID </a:t>
            </a:r>
            <a:r>
              <a:rPr lang="en-US" sz="1600" i="1" spc="-25" dirty="0">
                <a:solidFill>
                  <a:srgbClr val="FF0000"/>
                </a:solidFill>
                <a:cs typeface="Arial"/>
              </a:rPr>
              <a:t>after a template is submitted in UCPath is pending</a:t>
            </a:r>
            <a:r>
              <a:rPr lang="en-US" sz="1600" i="1" spc="-25" dirty="0" smtClean="0">
                <a:solidFill>
                  <a:srgbClr val="FF0000"/>
                </a:solidFill>
                <a:cs typeface="Arial"/>
              </a:rPr>
              <a:t>.</a:t>
            </a:r>
            <a:endParaRPr lang="en-US" sz="1600" spc="-25" dirty="0" smtClean="0">
              <a:cs typeface="Arial"/>
            </a:endParaRPr>
          </a:p>
          <a:p>
            <a:pPr marL="403860" lvl="0" indent="-228600">
              <a:spcBef>
                <a:spcPts val="1755"/>
              </a:spcBef>
              <a:buFontTx/>
              <a:buChar char="•"/>
              <a:tabLst>
                <a:tab pos="403860" algn="l"/>
                <a:tab pos="404495" algn="l"/>
              </a:tabLst>
              <a:defRPr/>
            </a:pPr>
            <a:r>
              <a:rPr lang="en-US" sz="2000" spc="-25" dirty="0" smtClean="0">
                <a:solidFill>
                  <a:srgbClr val="FF0000"/>
                </a:solidFill>
                <a:cs typeface="Arial"/>
              </a:rPr>
              <a:t>Issue: </a:t>
            </a:r>
            <a:r>
              <a:rPr lang="en-US" sz="2000" spc="-25" dirty="0" smtClean="0">
                <a:cs typeface="Arial"/>
              </a:rPr>
              <a:t>Employee has two NetIDs. </a:t>
            </a:r>
          </a:p>
          <a:p>
            <a:pPr marL="403860" lvl="0" indent="-228600">
              <a:spcBef>
                <a:spcPts val="1755"/>
              </a:spcBef>
              <a:buFontTx/>
              <a:buChar char="•"/>
              <a:tabLst>
                <a:tab pos="403860" algn="l"/>
                <a:tab pos="404495" algn="l"/>
              </a:tabLst>
              <a:defRPr/>
            </a:pPr>
            <a:r>
              <a:rPr lang="en-US" sz="2000" spc="-25" dirty="0" smtClean="0">
                <a:solidFill>
                  <a:srgbClr val="FF0000"/>
                </a:solidFill>
                <a:cs typeface="Arial"/>
              </a:rPr>
              <a:t>Result: </a:t>
            </a:r>
            <a:r>
              <a:rPr lang="en-US" sz="2000" spc="-25" dirty="0" smtClean="0">
                <a:cs typeface="Arial"/>
              </a:rPr>
              <a:t>Employee will have two profile accounts in the system and will experience log in issues</a:t>
            </a:r>
          </a:p>
          <a:p>
            <a:pPr marL="404813" lvl="1" indent="-228600">
              <a:spcBef>
                <a:spcPts val="1755"/>
              </a:spcBef>
              <a:buFontTx/>
              <a:buChar char="•"/>
              <a:tabLst>
                <a:tab pos="403860" algn="l"/>
                <a:tab pos="404495" algn="l"/>
              </a:tabLst>
              <a:defRPr/>
            </a:pPr>
            <a:r>
              <a:rPr lang="en-US" sz="2000" spc="-25" dirty="0" smtClean="0">
                <a:solidFill>
                  <a:srgbClr val="FF0000"/>
                </a:solidFill>
                <a:cs typeface="Arial"/>
              </a:rPr>
              <a:t>Downstream Impact: </a:t>
            </a:r>
            <a:r>
              <a:rPr lang="en-US" sz="2000" spc="-25" dirty="0">
                <a:cs typeface="Arial"/>
              </a:rPr>
              <a:t>Employee will have trouble accessing SSO. </a:t>
            </a:r>
            <a:r>
              <a:rPr lang="en-US" sz="2000" spc="-25" dirty="0" smtClean="0">
                <a:cs typeface="Arial"/>
              </a:rPr>
              <a:t>ITS </a:t>
            </a:r>
            <a:r>
              <a:rPr lang="en-US" sz="2000" spc="-25" dirty="0">
                <a:cs typeface="Arial"/>
              </a:rPr>
              <a:t>Identity Management will </a:t>
            </a:r>
            <a:r>
              <a:rPr lang="en-US" sz="2000" spc="-25" dirty="0" smtClean="0">
                <a:cs typeface="Arial"/>
              </a:rPr>
              <a:t>review and determine which NetID should be used, merge accounts where needed </a:t>
            </a:r>
            <a:r>
              <a:rPr lang="en-US" sz="2000" spc="-25" dirty="0">
                <a:cs typeface="Arial"/>
              </a:rPr>
              <a:t>and deactivate one of the NetIDs </a:t>
            </a:r>
            <a:r>
              <a:rPr lang="en-US" sz="2000" spc="-25" dirty="0" smtClean="0">
                <a:cs typeface="Arial"/>
              </a:rPr>
              <a:t>to </a:t>
            </a:r>
            <a:r>
              <a:rPr lang="en-US" sz="2000" spc="-25" dirty="0">
                <a:cs typeface="Arial"/>
              </a:rPr>
              <a:t>restore the employees access. </a:t>
            </a:r>
            <a:r>
              <a:rPr lang="en-US" sz="2000" spc="-25" dirty="0" smtClean="0">
                <a:cs typeface="Arial"/>
              </a:rPr>
              <a:t>The employee will be notified which NetID is ready for use. </a:t>
            </a:r>
            <a:endParaRPr lang="en-US" sz="2000" spc="-25" dirty="0">
              <a:solidFill>
                <a:srgbClr val="FF0000"/>
              </a:solidFil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8459" y="1608308"/>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8459" y="2707996"/>
            <a:ext cx="463498" cy="4634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8459" y="2148084"/>
            <a:ext cx="463498" cy="463498"/>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8459" y="4119444"/>
            <a:ext cx="444546" cy="44454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8459" y="5219132"/>
            <a:ext cx="463498" cy="46349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8459" y="4659220"/>
            <a:ext cx="463498" cy="463498"/>
          </a:xfrm>
          <a:prstGeom prst="rect">
            <a:avLst/>
          </a:prstGeom>
        </p:spPr>
      </p:pic>
    </p:spTree>
    <p:extLst>
      <p:ext uri="{BB962C8B-B14F-4D97-AF65-F5344CB8AC3E}">
        <p14:creationId xmlns:p14="http://schemas.microsoft.com/office/powerpoint/2010/main" val="2246720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739997" cy="685800"/>
          </a:xfrm>
        </p:spPr>
        <p:txBody>
          <a:bodyPr/>
          <a:lstStyle/>
          <a:p>
            <a:r>
              <a:rPr lang="en-US" dirty="0" smtClean="0">
                <a:solidFill>
                  <a:srgbClr val="FF0000"/>
                </a:solidFill>
              </a:rPr>
              <a:t>KNOWN ISSUE: </a:t>
            </a:r>
            <a:r>
              <a:rPr lang="en-US" dirty="0" smtClean="0">
                <a:solidFill>
                  <a:schemeClr val="accent5"/>
                </a:solidFill>
              </a:rPr>
              <a:t>MISSING PAY</a:t>
            </a:r>
            <a:endParaRPr lang="en-US" dirty="0">
              <a:solidFill>
                <a:schemeClr val="accent5"/>
              </a:solidFill>
            </a:endParaRPr>
          </a:p>
        </p:txBody>
      </p:sp>
      <p:sp>
        <p:nvSpPr>
          <p:cNvPr id="3" name="Rectangle 2"/>
          <p:cNvSpPr/>
          <p:nvPr/>
        </p:nvSpPr>
        <p:spPr>
          <a:xfrm>
            <a:off x="432857" y="1223025"/>
            <a:ext cx="11043638" cy="4016484"/>
          </a:xfrm>
          <a:prstGeom prst="rect">
            <a:avLst/>
          </a:prstGeom>
        </p:spPr>
        <p:txBody>
          <a:bodyPr wrap="square">
            <a:spAutoFit/>
          </a:bodyPr>
          <a:lstStyle/>
          <a:p>
            <a:pPr marL="403860" lvl="0" indent="-228600">
              <a:spcBef>
                <a:spcPts val="1755"/>
              </a:spcBef>
              <a:buFontTx/>
              <a:buChar char="•"/>
              <a:tabLst>
                <a:tab pos="403860" algn="l"/>
                <a:tab pos="404495" algn="l"/>
              </a:tabLst>
              <a:defRPr/>
            </a:pPr>
            <a:r>
              <a:rPr lang="en-US" sz="2000" spc="-25" dirty="0" smtClean="0">
                <a:solidFill>
                  <a:srgbClr val="FF0000"/>
                </a:solidFill>
                <a:cs typeface="Arial"/>
              </a:rPr>
              <a:t>Issue: </a:t>
            </a:r>
            <a:r>
              <a:rPr lang="en-US" sz="2000" spc="-25" dirty="0" smtClean="0">
                <a:cs typeface="Arial"/>
              </a:rPr>
              <a:t>Employee missing pay that creates a hardship.</a:t>
            </a:r>
          </a:p>
          <a:p>
            <a:pPr marL="403860" indent="-228600">
              <a:spcBef>
                <a:spcPts val="1755"/>
              </a:spcBef>
              <a:buFontTx/>
              <a:buChar char="•"/>
              <a:tabLst>
                <a:tab pos="403860" algn="l"/>
                <a:tab pos="404495" algn="l"/>
              </a:tabLst>
              <a:defRPr/>
            </a:pPr>
            <a:r>
              <a:rPr lang="en-US" sz="2000" spc="-25" dirty="0" smtClean="0">
                <a:solidFill>
                  <a:srgbClr val="FF0000"/>
                </a:solidFill>
                <a:cs typeface="Arial"/>
              </a:rPr>
              <a:t>Result: </a:t>
            </a:r>
            <a:r>
              <a:rPr lang="en-US" sz="2000" spc="-25" dirty="0" smtClean="0">
                <a:cs typeface="Arial"/>
              </a:rPr>
              <a:t>If </a:t>
            </a:r>
            <a:r>
              <a:rPr lang="en-US" sz="2000" spc="-25" dirty="0">
                <a:cs typeface="Arial"/>
              </a:rPr>
              <a:t>an employee has a hardship due to missing </a:t>
            </a:r>
            <a:r>
              <a:rPr lang="en-US" sz="2000" spc="-25" dirty="0" smtClean="0">
                <a:cs typeface="Arial"/>
              </a:rPr>
              <a:t>pay, two options are available.  </a:t>
            </a:r>
          </a:p>
          <a:p>
            <a:pPr marL="861060" lvl="1" indent="-228600">
              <a:spcBef>
                <a:spcPts val="1755"/>
              </a:spcBef>
              <a:buFontTx/>
              <a:buChar char="•"/>
              <a:tabLst>
                <a:tab pos="403860" algn="l"/>
                <a:tab pos="404495" algn="l"/>
              </a:tabLst>
              <a:defRPr/>
            </a:pPr>
            <a:r>
              <a:rPr lang="en-US" sz="2000" spc="-25" dirty="0" smtClean="0">
                <a:cs typeface="Arial"/>
              </a:rPr>
              <a:t>Insta Paycard </a:t>
            </a:r>
            <a:r>
              <a:rPr lang="en-US" sz="2000" spc="-25" dirty="0">
                <a:cs typeface="Arial"/>
              </a:rPr>
              <a:t>can be requested for up </a:t>
            </a:r>
            <a:r>
              <a:rPr lang="en-US" sz="2000" spc="-25" dirty="0" smtClean="0">
                <a:cs typeface="Arial"/>
              </a:rPr>
              <a:t>70</a:t>
            </a:r>
            <a:r>
              <a:rPr lang="en-US" sz="2000" spc="-25" dirty="0">
                <a:cs typeface="Arial"/>
              </a:rPr>
              <a:t>% of the gross pay. </a:t>
            </a:r>
            <a:r>
              <a:rPr lang="en-US" sz="2000" spc="-25" dirty="0" smtClean="0">
                <a:cs typeface="Arial"/>
              </a:rPr>
              <a:t>The </a:t>
            </a:r>
            <a:r>
              <a:rPr lang="en-US" sz="2000" spc="-25" dirty="0">
                <a:cs typeface="Arial"/>
              </a:rPr>
              <a:t>request is made via the SSC. </a:t>
            </a:r>
            <a:endParaRPr lang="en-US" sz="2000" spc="-25" dirty="0" smtClean="0">
              <a:cs typeface="Arial"/>
            </a:endParaRPr>
          </a:p>
          <a:p>
            <a:pPr marL="861060" lvl="1" indent="-228600">
              <a:spcBef>
                <a:spcPts val="1755"/>
              </a:spcBef>
              <a:buFontTx/>
              <a:buChar char="•"/>
              <a:tabLst>
                <a:tab pos="403860" algn="l"/>
                <a:tab pos="404495" algn="l"/>
              </a:tabLst>
              <a:defRPr/>
            </a:pPr>
            <a:r>
              <a:rPr lang="en-US" sz="2000" spc="-25" dirty="0" smtClean="0">
                <a:cs typeface="Arial"/>
              </a:rPr>
              <a:t>Employee can wait for an off-cycle check. This process normally takes about 72 business hours.</a:t>
            </a:r>
          </a:p>
          <a:p>
            <a:pPr marL="404813" lvl="1" indent="-228600">
              <a:spcBef>
                <a:spcPts val="1755"/>
              </a:spcBef>
              <a:buFont typeface="Arial" panose="020B0604020202020204" pitchFamily="34" charset="0"/>
              <a:buChar char="•"/>
              <a:tabLst>
                <a:tab pos="403860" algn="l"/>
                <a:tab pos="404495" algn="l"/>
              </a:tabLst>
              <a:defRPr/>
            </a:pPr>
            <a:r>
              <a:rPr lang="en-US" sz="2000" spc="-25" dirty="0" smtClean="0">
                <a:solidFill>
                  <a:srgbClr val="FF0000"/>
                </a:solidFill>
                <a:cs typeface="Arial"/>
              </a:rPr>
              <a:t>Downstream Impact: </a:t>
            </a:r>
            <a:r>
              <a:rPr lang="en-US" sz="2000" spc="-25" dirty="0" smtClean="0">
                <a:cs typeface="Arial"/>
              </a:rPr>
              <a:t>Employee will need to wait until the next on-cycle if the missing pay is not addressed.  </a:t>
            </a:r>
            <a:endParaRPr lang="en-US" sz="2000" spc="-25" dirty="0">
              <a:cs typeface="Arial"/>
            </a:endParaRPr>
          </a:p>
          <a:p>
            <a:pPr marL="175260" lvl="0">
              <a:spcBef>
                <a:spcPts val="1755"/>
              </a:spcBef>
              <a:tabLst>
                <a:tab pos="403860" algn="l"/>
                <a:tab pos="404495" algn="l"/>
              </a:tabLst>
              <a:defRPr/>
            </a:pPr>
            <a:endParaRPr lang="en-US" sz="2000" spc="-25" dirty="0">
              <a:solidFill>
                <a:srgbClr val="FF0000"/>
              </a:solidFil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2857" y="1241009"/>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2857" y="3996469"/>
            <a:ext cx="463498" cy="4634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32857" y="1769862"/>
            <a:ext cx="463498" cy="463498"/>
          </a:xfrm>
          <a:prstGeom prst="rect">
            <a:avLst/>
          </a:prstGeom>
        </p:spPr>
      </p:pic>
    </p:spTree>
    <p:extLst>
      <p:ext uri="{BB962C8B-B14F-4D97-AF65-F5344CB8AC3E}">
        <p14:creationId xmlns:p14="http://schemas.microsoft.com/office/powerpoint/2010/main" val="2456007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28800" y="1700784"/>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Finding</a:t>
            </a:r>
            <a:r>
              <a:rPr kumimoji="0" lang="en-US" sz="7200" b="1" i="0" u="none" strike="noStrike" kern="1200" cap="none" spc="0" normalizeH="0" noProof="0" dirty="0" smtClean="0">
                <a:ln>
                  <a:noFill/>
                </a:ln>
                <a:solidFill>
                  <a:srgbClr val="F1AB00"/>
                </a:solidFill>
                <a:effectLst/>
                <a:uLnTx/>
                <a:uFillTx/>
                <a:latin typeface="Arial"/>
                <a:ea typeface="+mn-ea"/>
                <a:cs typeface="+mn-cs"/>
              </a:rPr>
              <a:t> Issues</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158216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ONE-TIME PAYMENT </a:t>
            </a:r>
            <a:endParaRPr lang="en-US" dirty="0">
              <a:solidFill>
                <a:schemeClr val="accent5"/>
              </a:solidFill>
            </a:endParaRPr>
          </a:p>
        </p:txBody>
      </p:sp>
      <p:sp>
        <p:nvSpPr>
          <p:cNvPr id="3" name="Rectangle 2"/>
          <p:cNvSpPr/>
          <p:nvPr/>
        </p:nvSpPr>
        <p:spPr>
          <a:xfrm>
            <a:off x="618837" y="979170"/>
            <a:ext cx="10710424" cy="5401479"/>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earn code selected. Earn </a:t>
            </a:r>
            <a:r>
              <a:rPr kumimoji="0" lang="en-US" sz="2000" b="0" i="0" u="none" strike="noStrike" kern="1200" cap="none" spc="-25" normalizeH="0" baseline="0" noProof="0" dirty="0">
                <a:ln>
                  <a:noFill/>
                </a:ln>
                <a:solidFill>
                  <a:prstClr val="black"/>
                </a:solidFill>
                <a:effectLst/>
                <a:uLnTx/>
                <a:uFillTx/>
                <a:latin typeface="Arial"/>
                <a:ea typeface="+mn-ea"/>
                <a:cs typeface="Arial"/>
              </a:rPr>
              <a:t>Codes will need to be selected appropriately. </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404813" lvl="1" indent="-228600">
              <a:spcBef>
                <a:spcPts val="1755"/>
              </a:spcBef>
              <a:buFontTx/>
              <a:buChar char="•"/>
              <a:tabLst>
                <a:tab pos="403860" algn="l"/>
                <a:tab pos="404495" algn="l"/>
              </a:tabLst>
              <a:defRPr/>
            </a:pPr>
            <a:r>
              <a:rPr lang="en-US" sz="2000" spc="-25" dirty="0" smtClean="0">
                <a:solidFill>
                  <a:srgbClr val="FF0000"/>
                </a:solidFill>
                <a:latin typeface="Arial"/>
                <a:cs typeface="Arial"/>
              </a:rPr>
              <a:t>Downstream impact</a:t>
            </a:r>
            <a:r>
              <a:rPr lang="en-US" sz="2000" spc="-25" dirty="0" smtClean="0">
                <a:solidFill>
                  <a:prstClr val="black"/>
                </a:solidFill>
                <a:latin typeface="Arial"/>
                <a:cs typeface="Arial"/>
              </a:rPr>
              <a: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If an earn</a:t>
            </a:r>
            <a:r>
              <a:rPr kumimoji="0" lang="en-US" sz="2000" b="0" i="0" u="none" strike="noStrike" kern="1200" cap="none" spc="-25" normalizeH="0" noProof="0" dirty="0" smtClean="0">
                <a:ln>
                  <a:noFill/>
                </a:ln>
                <a:solidFill>
                  <a:prstClr val="black"/>
                </a:solidFill>
                <a:effectLst/>
                <a:uLnTx/>
                <a:uFillTx/>
                <a:latin typeface="Arial"/>
                <a:ea typeface="+mn-ea"/>
                <a:cs typeface="Arial"/>
              </a:rPr>
              <a:t> code i</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s incorrect, </a:t>
            </a:r>
            <a:r>
              <a:rPr kumimoji="0" lang="en-US" sz="2000" b="0" i="0" u="none" strike="noStrike" kern="1200" cap="none" spc="-25" normalizeH="0" baseline="0" noProof="0" dirty="0">
                <a:ln>
                  <a:noFill/>
                </a:ln>
                <a:solidFill>
                  <a:prstClr val="black"/>
                </a:solidFill>
                <a:effectLst/>
                <a:uLnTx/>
                <a:uFillTx/>
                <a:latin typeface="Arial"/>
                <a:ea typeface="+mn-ea"/>
                <a:cs typeface="Arial"/>
              </a:rPr>
              <a:t>then financial management impacts will occur</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a:t>
            </a:r>
            <a:r>
              <a:rPr lang="en-US" sz="2000" spc="-25" dirty="0">
                <a:solidFill>
                  <a:prstClr val="black"/>
                </a:solidFill>
                <a:cs typeface="Arial"/>
              </a:rPr>
              <a:t>Additional SCTs may need to be processed. </a:t>
            </a:r>
            <a:endParaRPr lang="en-US" sz="2000" spc="-25" dirty="0" smtClean="0">
              <a:solidFill>
                <a:prstClr val="black"/>
              </a:solidFill>
              <a:cs typeface="Arial"/>
            </a:endParaRPr>
          </a:p>
          <a:p>
            <a:pPr marL="176213" lvl="1">
              <a:spcBef>
                <a:spcPts val="1755"/>
              </a:spcBef>
              <a:tabLst>
                <a:tab pos="403860" algn="l"/>
                <a:tab pos="404495" algn="l"/>
              </a:tabLst>
              <a:defRPr/>
            </a:pPr>
            <a:r>
              <a:rPr lang="en-US" sz="2000" spc="-25" dirty="0" smtClean="0">
                <a:solidFill>
                  <a:prstClr val="black"/>
                </a:solidFill>
                <a:cs typeface="Arial"/>
              </a:rPr>
              <a:t> </a:t>
            </a: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403860" lvl="0" indent="-228600">
              <a:spcBef>
                <a:spcPts val="1755"/>
              </a:spcBef>
              <a:buFontTx/>
              <a:buChar char="•"/>
              <a:tabLst>
                <a:tab pos="403860" algn="l"/>
                <a:tab pos="404495" algn="l"/>
              </a:tabLst>
              <a:defRPr/>
            </a:pPr>
            <a:r>
              <a:rPr lang="en-US" sz="2000" spc="-25" dirty="0">
                <a:solidFill>
                  <a:srgbClr val="FF0000"/>
                </a:solidFill>
                <a:cs typeface="Arial"/>
              </a:rPr>
              <a:t>Issue: </a:t>
            </a:r>
            <a:r>
              <a:rPr lang="en-US" sz="2000" spc="-25" dirty="0">
                <a:solidFill>
                  <a:prstClr val="black"/>
                </a:solidFill>
                <a:cs typeface="Arial"/>
              </a:rPr>
              <a:t>Using the incorrect schedule effects </a:t>
            </a:r>
            <a:r>
              <a:rPr lang="en-US" sz="2000" spc="-25" dirty="0" smtClean="0">
                <a:solidFill>
                  <a:prstClr val="black"/>
                </a:solidFill>
                <a:cs typeface="Arial"/>
              </a:rPr>
              <a:t>timing </a:t>
            </a:r>
            <a:r>
              <a:rPr kumimoji="0" lang="en-US" sz="2000" b="0" i="0" u="none" strike="noStrike" kern="1200" cap="none" spc="-25" normalizeH="0" baseline="0" noProof="0" dirty="0">
                <a:ln>
                  <a:noFill/>
                </a:ln>
                <a:solidFill>
                  <a:prstClr val="black"/>
                </a:solidFill>
                <a:effectLst/>
                <a:uLnTx/>
                <a:uFillTx/>
                <a:latin typeface="Arial"/>
                <a:ea typeface="+mn-ea"/>
                <a:cs typeface="Arial"/>
              </a:rPr>
              <a:t>around when a transaction is submitted AND approved in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UCPath. It </a:t>
            </a:r>
            <a:r>
              <a:rPr kumimoji="0" lang="en-US" sz="2000" b="0" i="0" u="none" strike="noStrike" kern="1200" cap="none" spc="-25" normalizeH="0" baseline="0" noProof="0" dirty="0">
                <a:ln>
                  <a:noFill/>
                </a:ln>
                <a:solidFill>
                  <a:prstClr val="black"/>
                </a:solidFill>
                <a:effectLst/>
                <a:uLnTx/>
                <a:uFillTx/>
                <a:latin typeface="Arial"/>
                <a:ea typeface="+mn-ea"/>
                <a:cs typeface="Arial"/>
              </a:rPr>
              <a:t>is critical to ensure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transactions </a:t>
            </a:r>
            <a:r>
              <a:rPr kumimoji="0" lang="en-US" sz="2000" b="0" i="0" u="none" strike="noStrike" kern="1200" cap="none" spc="-25" normalizeH="0" baseline="0" noProof="0" dirty="0">
                <a:ln>
                  <a:noFill/>
                </a:ln>
                <a:solidFill>
                  <a:prstClr val="black"/>
                </a:solidFill>
                <a:effectLst/>
                <a:uLnTx/>
                <a:uFillTx/>
                <a:latin typeface="Arial"/>
                <a:ea typeface="+mn-ea"/>
                <a:cs typeface="Arial"/>
              </a:rPr>
              <a:t>meets payroll deadlines</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a:t>
            </a:r>
          </a:p>
          <a:p>
            <a:pPr marL="404813" lvl="1" indent="-228600">
              <a:spcBef>
                <a:spcPts val="1755"/>
              </a:spcBef>
              <a:buFontTx/>
              <a:buChar char="•"/>
              <a:tabLst>
                <a:tab pos="403860" algn="l"/>
                <a:tab pos="404495" algn="l"/>
              </a:tabLst>
              <a:defRPr/>
            </a:pPr>
            <a:r>
              <a:rPr lang="en-US" sz="2000" spc="-25" dirty="0">
                <a:solidFill>
                  <a:srgbClr val="FF0000"/>
                </a:solidFill>
                <a:cs typeface="Arial"/>
              </a:rPr>
              <a:t>Downstream Impact: </a:t>
            </a:r>
            <a:r>
              <a:rPr lang="en-US" sz="2000" spc="-25" dirty="0">
                <a:solidFill>
                  <a:prstClr val="black"/>
                </a:solidFill>
                <a:cs typeface="Arial"/>
              </a:rPr>
              <a:t>Employee’s pay could be </a:t>
            </a:r>
            <a:r>
              <a:rPr lang="en-US" sz="2000" spc="-25" dirty="0" smtClean="0">
                <a:solidFill>
                  <a:prstClr val="black"/>
                </a:solidFill>
                <a:cs typeface="Arial"/>
              </a:rPr>
              <a:t>delayed</a:t>
            </a:r>
          </a:p>
          <a:p>
            <a:pPr marL="176213" lvl="1">
              <a:spcBef>
                <a:spcPts val="1755"/>
              </a:spcBef>
              <a:tabLst>
                <a:tab pos="403860" algn="l"/>
                <a:tab pos="404495" algn="l"/>
              </a:tabLst>
              <a:defRPr/>
            </a:pPr>
            <a:endParaRPr lang="en-US" sz="2000" spc="-25" dirty="0">
              <a:solidFill>
                <a:prstClr val="black"/>
              </a:solidFill>
              <a:cs typeface="Arial"/>
            </a:endParaRPr>
          </a:p>
          <a:p>
            <a:pPr marL="403860" lvl="0" indent="-228600">
              <a:spcBef>
                <a:spcPts val="1755"/>
              </a:spcBef>
              <a:buFontTx/>
              <a:buChar char="•"/>
              <a:tabLst>
                <a:tab pos="403860" algn="l"/>
                <a:tab pos="404495" algn="l"/>
              </a:tabLst>
              <a:defRPr/>
            </a:pPr>
            <a:r>
              <a:rPr lang="en-US" sz="2000" spc="-25" dirty="0" smtClean="0">
                <a:solidFill>
                  <a:srgbClr val="FF0000"/>
                </a:solidFill>
                <a:cs typeface="Arial"/>
              </a:rPr>
              <a:t>Issue: </a:t>
            </a:r>
            <a:r>
              <a:rPr lang="en-US" sz="2000" spc="-25" dirty="0" smtClean="0">
                <a:solidFill>
                  <a:prstClr val="black"/>
                </a:solidFill>
                <a:cs typeface="Arial"/>
              </a:rPr>
              <a:t>Failure </a:t>
            </a:r>
            <a:r>
              <a:rPr lang="en-US" sz="2000" spc="-25" dirty="0">
                <a:solidFill>
                  <a:prstClr val="black"/>
                </a:solidFill>
                <a:cs typeface="Arial"/>
              </a:rPr>
              <a:t>to add /department approvals will delay the approval process.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One </a:t>
            </a:r>
            <a:r>
              <a:rPr kumimoji="0" lang="en-US" sz="2000" b="0" i="0" u="none" strike="noStrike" kern="1200" cap="none" spc="-25" normalizeH="0" baseline="0" noProof="0" dirty="0">
                <a:ln>
                  <a:noFill/>
                </a:ln>
                <a:solidFill>
                  <a:prstClr val="black"/>
                </a:solidFill>
                <a:effectLst/>
                <a:uLnTx/>
                <a:uFillTx/>
                <a:latin typeface="Arial"/>
                <a:ea typeface="+mn-ea"/>
                <a:cs typeface="Arial"/>
              </a:rPr>
              <a:t>Time Pay process requires documentation/department approvals be attached to requests for Shared Service Center Approvers to reference when approving in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UCPath. </a:t>
            </a:r>
            <a:endParaRPr lang="en-US" sz="2000" spc="-25" dirty="0">
              <a:solidFill>
                <a:prstClr val="black"/>
              </a:solidFill>
              <a:latin typeface="Arial"/>
              <a:cs typeface="Arial"/>
            </a:endParaRPr>
          </a:p>
          <a:p>
            <a:pPr marL="404813" lvl="1" indent="-228600">
              <a:spcBef>
                <a:spcPts val="1755"/>
              </a:spcBef>
              <a:buFontTx/>
              <a:buChar char="•"/>
              <a:tabLst>
                <a:tab pos="403860" algn="l"/>
                <a:tab pos="404495" algn="l"/>
              </a:tabLst>
              <a:defRPr/>
            </a:pPr>
            <a:r>
              <a:rPr lang="en-US" sz="2000" spc="-25" dirty="0">
                <a:solidFill>
                  <a:srgbClr val="FF0000"/>
                </a:solidFill>
                <a:cs typeface="Arial"/>
              </a:rPr>
              <a:t>Downstream Impact: </a:t>
            </a:r>
            <a:r>
              <a:rPr lang="en-US" sz="2000" spc="-25" dirty="0">
                <a:solidFill>
                  <a:prstClr val="black"/>
                </a:solidFill>
                <a:cs typeface="Arial"/>
              </a:rPr>
              <a:t>Employee’s pay could be </a:t>
            </a:r>
            <a:r>
              <a:rPr lang="en-US" sz="2000" spc="-25" dirty="0" smtClean="0">
                <a:solidFill>
                  <a:prstClr val="black"/>
                </a:solidFill>
                <a:cs typeface="Arial"/>
              </a:rPr>
              <a:t>delayed</a:t>
            </a:r>
            <a:r>
              <a:rPr kumimoji="0" lang="en-US" sz="2000" b="0" i="0" u="none" strike="noStrike" kern="1200" cap="none" spc="-25" normalizeH="0" noProof="0" dirty="0" smtClean="0">
                <a:ln>
                  <a:noFill/>
                </a:ln>
                <a:solidFill>
                  <a:prstClr val="black"/>
                </a:solidFill>
                <a:effectLst/>
                <a:uLnTx/>
                <a:uFillTx/>
                <a:latin typeface="Arial"/>
                <a:ea typeface="+mn-ea"/>
                <a:cs typeface="Aria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8837" y="979170"/>
            <a:ext cx="444546" cy="4445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7" y="1551715"/>
            <a:ext cx="463498" cy="4634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8837" y="2939588"/>
            <a:ext cx="444546" cy="44454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7" y="3719953"/>
            <a:ext cx="463498" cy="46349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8837" y="4852148"/>
            <a:ext cx="444546" cy="44454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7" y="5902679"/>
            <a:ext cx="463498" cy="463498"/>
          </a:xfrm>
          <a:prstGeom prst="rect">
            <a:avLst/>
          </a:prstGeom>
        </p:spPr>
      </p:pic>
    </p:spTree>
    <p:extLst>
      <p:ext uri="{BB962C8B-B14F-4D97-AF65-F5344CB8AC3E}">
        <p14:creationId xmlns:p14="http://schemas.microsoft.com/office/powerpoint/2010/main" val="1557336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a:solidFill>
                  <a:schemeClr val="accent5"/>
                </a:solidFill>
              </a:rPr>
              <a:t>VOLUNTARY TERMINATION &amp; </a:t>
            </a:r>
            <a:r>
              <a:rPr lang="en-US" dirty="0" smtClean="0">
                <a:solidFill>
                  <a:schemeClr val="accent5"/>
                </a:solidFill>
              </a:rPr>
              <a:t>RETIREMENT</a:t>
            </a:r>
            <a:endParaRPr lang="en-US" dirty="0">
              <a:solidFill>
                <a:schemeClr val="accent5"/>
              </a:solidFill>
            </a:endParaRPr>
          </a:p>
        </p:txBody>
      </p:sp>
      <p:sp>
        <p:nvSpPr>
          <p:cNvPr id="3" name="Rectangle 2"/>
          <p:cNvSpPr/>
          <p:nvPr/>
        </p:nvSpPr>
        <p:spPr>
          <a:xfrm>
            <a:off x="618837" y="979170"/>
            <a:ext cx="10818912" cy="4939814"/>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Voluntary terminations and retirements are </a:t>
            </a:r>
            <a:r>
              <a:rPr kumimoji="0" lang="en-US" sz="2000" b="0" i="0" u="none" strike="noStrike" kern="1200" cap="none" spc="-25" normalizeH="0" baseline="0" noProof="0" dirty="0">
                <a:ln>
                  <a:noFill/>
                </a:ln>
                <a:solidFill>
                  <a:prstClr val="black"/>
                </a:solidFill>
                <a:effectLst/>
                <a:uLnTx/>
                <a:uFillTx/>
                <a:latin typeface="Arial"/>
                <a:ea typeface="+mn-ea"/>
                <a:cs typeface="Arial"/>
              </a:rPr>
              <a:t>very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similar; </a:t>
            </a:r>
            <a:r>
              <a:rPr kumimoji="0" lang="en-US" sz="2000" b="0" i="0" u="none" strike="noStrike" kern="1200" cap="none" spc="-25" normalizeH="0" baseline="0" noProof="0" dirty="0">
                <a:ln>
                  <a:noFill/>
                </a:ln>
                <a:solidFill>
                  <a:prstClr val="black"/>
                </a:solidFill>
                <a:effectLst/>
                <a:uLnTx/>
                <a:uFillTx/>
                <a:latin typeface="Arial"/>
                <a:ea typeface="+mn-ea"/>
                <a:cs typeface="Arial"/>
              </a:rPr>
              <a:t>be sure to select the appropriate template when creating the transaction</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a:t>
            </a:r>
          </a:p>
          <a:p>
            <a:pPr marL="404813" lvl="1" indent="-228600">
              <a:spcBef>
                <a:spcPts val="1755"/>
              </a:spcBef>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a:t>
            </a:r>
            <a:r>
              <a:rPr kumimoji="0" lang="en-US" sz="2000" b="0" i="0" u="none" strike="noStrike" kern="1200" cap="none" spc="-25" normalizeH="0" noProof="0" dirty="0" smtClean="0">
                <a:ln>
                  <a:noFill/>
                </a:ln>
                <a:solidFill>
                  <a:srgbClr val="FF0000"/>
                </a:solidFill>
                <a:effectLst/>
                <a:uLnTx/>
                <a:uFillTx/>
                <a:latin typeface="Arial"/>
                <a:ea typeface="+mn-ea"/>
                <a:cs typeface="Arial"/>
              </a:rPr>
              <a:t> </a:t>
            </a:r>
            <a:r>
              <a:rPr kumimoji="0" lang="en-US" sz="2000" b="0" i="0" u="none" strike="noStrike" kern="1200" cap="none" spc="-25" normalizeH="0" noProof="0" dirty="0" smtClean="0">
                <a:ln>
                  <a:noFill/>
                </a:ln>
                <a:solidFill>
                  <a:prstClr val="black"/>
                </a:solidFill>
                <a:effectLst/>
                <a:uLnTx/>
                <a:uFillTx/>
                <a:latin typeface="Arial"/>
                <a:ea typeface="+mn-ea"/>
                <a:cs typeface="Arial"/>
              </a:rPr>
              <a:t>to employee if retirement is not processed according to UCPC requirements; creates delays in getting AWE approvals and final pay. </a:t>
            </a:r>
          </a:p>
          <a:p>
            <a:pPr marL="176213" lvl="1">
              <a:spcBef>
                <a:spcPts val="1755"/>
              </a:spcBef>
              <a:tabLst>
                <a:tab pos="403860" algn="l"/>
                <a:tab pos="404495" algn="l"/>
              </a:tabLst>
              <a:defRPr/>
            </a:pP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403860" lvl="0" indent="-228600">
              <a:spcBef>
                <a:spcPts val="1755"/>
              </a:spcBef>
              <a:buFontTx/>
              <a:buChar char="•"/>
              <a:tabLst>
                <a:tab pos="403860" algn="l"/>
                <a:tab pos="404495" algn="l"/>
              </a:tabLst>
              <a:defRPr/>
            </a:pPr>
            <a:r>
              <a:rPr lang="en-US" sz="2000" spc="-25" dirty="0">
                <a:solidFill>
                  <a:srgbClr val="FF0000"/>
                </a:solidFill>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The </a:t>
            </a:r>
            <a:r>
              <a:rPr kumimoji="0" lang="en-US" sz="2000" b="0" i="0" u="none" strike="noStrike" kern="1200" cap="none" spc="-25" normalizeH="0" baseline="0" noProof="0" dirty="0">
                <a:ln>
                  <a:noFill/>
                </a:ln>
                <a:solidFill>
                  <a:prstClr val="black"/>
                </a:solidFill>
                <a:effectLst/>
                <a:uLnTx/>
                <a:uFillTx/>
                <a:latin typeface="Arial"/>
                <a:ea typeface="+mn-ea"/>
                <a:cs typeface="Arial"/>
              </a:rPr>
              <a:t>Last Date Worked auto populates with a date that is one day prior to the Effective Date</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a:t>
            </a:r>
            <a:r>
              <a:rPr kumimoji="0" lang="en-US" sz="2000" b="0" i="0" u="none" strike="noStrike" kern="1200" cap="none" spc="-25" normalizeH="0" baseline="0" noProof="0" dirty="0" smtClean="0">
                <a:ln>
                  <a:noFill/>
                </a:ln>
                <a:effectLst/>
                <a:uLnTx/>
                <a:uFillTx/>
                <a:latin typeface="Arial"/>
                <a:ea typeface="+mn-ea"/>
                <a:cs typeface="Arial"/>
              </a:rPr>
              <a:t>Ensure your dates are correct. </a:t>
            </a:r>
          </a:p>
          <a:p>
            <a:pPr marL="404813" lvl="1" indent="-228600">
              <a:spcBef>
                <a:spcPts val="1755"/>
              </a:spcBef>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effectLst/>
                <a:uLnTx/>
                <a:uFillTx/>
                <a:latin typeface="Arial"/>
                <a:ea typeface="+mn-ea"/>
                <a:cs typeface="Arial"/>
              </a:rPr>
              <a:t>to pay/Service credit/retirement</a:t>
            </a:r>
            <a:endParaRPr kumimoji="0" lang="en-US" sz="2000" b="0" i="0" u="none" strike="noStrike" kern="1200" cap="none" spc="-25" normalizeH="0" baseline="0" noProof="0" dirty="0">
              <a:ln>
                <a:noFill/>
              </a:ln>
              <a:effectLst/>
              <a:uLnTx/>
              <a:uFillTx/>
              <a:latin typeface="Arial"/>
              <a:ea typeface="+mn-ea"/>
              <a:cs typeface="Arial"/>
            </a:endParaRPr>
          </a:p>
          <a:p>
            <a:pPr marL="861060" lvl="1" indent="-228600">
              <a:spcBef>
                <a:spcPts val="1755"/>
              </a:spcBef>
              <a:buFontTx/>
              <a:buChar char="•"/>
              <a:tabLst>
                <a:tab pos="403860" algn="l"/>
                <a:tab pos="404495" algn="l"/>
              </a:tabLst>
              <a:defRPr/>
            </a:pPr>
            <a:r>
              <a:rPr lang="en-US" sz="2000" spc="-25" dirty="0" smtClean="0">
                <a:solidFill>
                  <a:srgbClr val="002060"/>
                </a:solidFill>
                <a:latin typeface="Arial"/>
                <a:cs typeface="Arial"/>
              </a:rPr>
              <a:t>Example: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If an employee desires</a:t>
            </a:r>
            <a:r>
              <a:rPr kumimoji="0" lang="en-US" sz="2000" b="0" i="0" u="none" strike="noStrike" kern="1200" cap="none" spc="-25" normalizeH="0" noProof="0" dirty="0" smtClean="0">
                <a:ln>
                  <a:noFill/>
                </a:ln>
                <a:solidFill>
                  <a:prstClr val="black"/>
                </a:solidFill>
                <a:effectLst/>
                <a:uLnTx/>
                <a:uFillTx/>
                <a:latin typeface="Arial"/>
                <a:ea typeface="+mn-ea"/>
                <a:cs typeface="Arial"/>
              </a:rPr>
              <a:t> to r</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etirement effective 7/1,</a:t>
            </a:r>
            <a:r>
              <a:rPr kumimoji="0" lang="en-US" sz="2000" b="0" i="0" u="none" strike="noStrike" kern="1200" cap="none" spc="-25" normalizeH="0" noProof="0" dirty="0" smtClean="0">
                <a:ln>
                  <a:noFill/>
                </a:ln>
                <a:solidFill>
                  <a:prstClr val="black"/>
                </a:solidFill>
                <a:effectLst/>
                <a:uLnTx/>
                <a:uFillTx/>
                <a:latin typeface="Arial"/>
                <a:ea typeface="+mn-ea"/>
                <a:cs typeface="Arial"/>
              </a:rPr>
              <a:t> a</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1-day</a:t>
            </a:r>
            <a:r>
              <a:rPr kumimoji="0" lang="en-US" sz="2000" b="0" i="0" u="none" strike="noStrike" kern="1200" cap="none" spc="-25" normalizeH="0" noProof="0" dirty="0" smtClean="0">
                <a:ln>
                  <a:noFill/>
                </a:ln>
                <a:solidFill>
                  <a:prstClr val="black"/>
                </a:solidFill>
                <a:effectLst/>
                <a:uLnTx/>
                <a:uFillTx/>
                <a:latin typeface="Arial"/>
                <a:ea typeface="+mn-ea"/>
                <a:cs typeface="Arial"/>
              </a:rPr>
              <a:t> break is service is required. For 7/1/19 retirements, the last day worked was 6/27/19, the one day break in service was 6/28/19. The dates may change each</a:t>
            </a:r>
            <a:r>
              <a:rPr lang="en-US" sz="2000" spc="-25" dirty="0" smtClean="0">
                <a:solidFill>
                  <a:prstClr val="black"/>
                </a:solidFill>
                <a:latin typeface="Arial"/>
                <a:cs typeface="Arial"/>
              </a:rPr>
              <a:t> year, so p</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rior </a:t>
            </a:r>
            <a:r>
              <a:rPr kumimoji="0" lang="en-US" sz="2000" b="0" i="0" u="none" strike="noStrike" kern="1200" cap="none" spc="-25" normalizeH="0" baseline="0" noProof="0" dirty="0">
                <a:ln>
                  <a:noFill/>
                </a:ln>
                <a:solidFill>
                  <a:prstClr val="black"/>
                </a:solidFill>
                <a:effectLst/>
                <a:uLnTx/>
                <a:uFillTx/>
                <a:latin typeface="Arial"/>
                <a:ea typeface="+mn-ea"/>
                <a:cs typeface="Arial"/>
              </a:rPr>
              <a:t>to processing, confirm with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CSC</a:t>
            </a:r>
            <a:r>
              <a:rPr lang="en-US" sz="2000" spc="-25" dirty="0">
                <a:solidFill>
                  <a:prstClr val="black"/>
                </a:solidFill>
                <a:latin typeface="Arial"/>
                <a:cs typeface="Arial"/>
              </a:rPr>
              <a:t>.</a:t>
            </a: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8837" y="1072689"/>
            <a:ext cx="444546" cy="4445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7" y="1884227"/>
            <a:ext cx="463498" cy="4634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8837" y="3265170"/>
            <a:ext cx="444546" cy="4445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7" y="4076708"/>
            <a:ext cx="463498" cy="463498"/>
          </a:xfrm>
          <a:prstGeom prst="rect">
            <a:avLst/>
          </a:prstGeom>
        </p:spPr>
      </p:pic>
    </p:spTree>
    <p:extLst>
      <p:ext uri="{BB962C8B-B14F-4D97-AF65-F5344CB8AC3E}">
        <p14:creationId xmlns:p14="http://schemas.microsoft.com/office/powerpoint/2010/main" val="696271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1527482" cy="685800"/>
          </a:xfrm>
        </p:spPr>
        <p:txBody>
          <a:bodyPr/>
          <a:lstStyle/>
          <a:p>
            <a:r>
              <a:rPr lang="en-US" sz="3200" dirty="0">
                <a:solidFill>
                  <a:schemeClr val="accent5"/>
                </a:solidFill>
              </a:rPr>
              <a:t>VOLUNTARY TERMINATION &amp; </a:t>
            </a:r>
            <a:r>
              <a:rPr lang="en-US" sz="3200" dirty="0" smtClean="0">
                <a:solidFill>
                  <a:schemeClr val="accent5"/>
                </a:solidFill>
              </a:rPr>
              <a:t>RETIREMENT (continued)</a:t>
            </a:r>
            <a:endParaRPr lang="en-US" sz="3200" dirty="0">
              <a:solidFill>
                <a:schemeClr val="accent5"/>
              </a:solidFill>
            </a:endParaRPr>
          </a:p>
        </p:txBody>
      </p:sp>
      <p:grpSp>
        <p:nvGrpSpPr>
          <p:cNvPr id="10" name="Group 9"/>
          <p:cNvGrpSpPr/>
          <p:nvPr/>
        </p:nvGrpSpPr>
        <p:grpSpPr>
          <a:xfrm>
            <a:off x="1111828" y="958662"/>
            <a:ext cx="9949480" cy="4881029"/>
            <a:chOff x="227577" y="958662"/>
            <a:chExt cx="10760994" cy="5215031"/>
          </a:xfrm>
        </p:grpSpPr>
        <p:grpSp>
          <p:nvGrpSpPr>
            <p:cNvPr id="6" name="Group 5"/>
            <p:cNvGrpSpPr/>
            <p:nvPr/>
          </p:nvGrpSpPr>
          <p:grpSpPr>
            <a:xfrm>
              <a:off x="227577" y="958662"/>
              <a:ext cx="10760994" cy="5215031"/>
              <a:chOff x="227577" y="958662"/>
              <a:chExt cx="10760994" cy="5215031"/>
            </a:xfrm>
          </p:grpSpPr>
          <p:pic>
            <p:nvPicPr>
              <p:cNvPr id="4" name="Picture 3"/>
              <p:cNvPicPr>
                <a:picLocks noChangeAspect="1"/>
              </p:cNvPicPr>
              <p:nvPr/>
            </p:nvPicPr>
            <p:blipFill>
              <a:blip r:embed="rId3"/>
              <a:stretch>
                <a:fillRect/>
              </a:stretch>
            </p:blipFill>
            <p:spPr>
              <a:xfrm>
                <a:off x="227577" y="958662"/>
                <a:ext cx="10760994" cy="5215031"/>
              </a:xfrm>
              <a:prstGeom prst="rect">
                <a:avLst/>
              </a:prstGeom>
              <a:solidFill>
                <a:schemeClr val="bg1"/>
              </a:solidFill>
              <a:ln>
                <a:solidFill>
                  <a:schemeClr val="tx1"/>
                </a:solidFill>
              </a:ln>
            </p:spPr>
          </p:pic>
          <p:sp>
            <p:nvSpPr>
              <p:cNvPr id="5" name="Rectangle 4"/>
              <p:cNvSpPr/>
              <p:nvPr/>
            </p:nvSpPr>
            <p:spPr>
              <a:xfrm>
                <a:off x="4428968" y="2651817"/>
                <a:ext cx="2055906" cy="227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 Policy ANL 4</a:t>
                </a:r>
                <a:endParaRPr lang="en-US" dirty="0"/>
              </a:p>
            </p:txBody>
          </p:sp>
        </p:grpSp>
        <p:sp>
          <p:nvSpPr>
            <p:cNvPr id="8" name="Right Arrow 7"/>
            <p:cNvSpPr/>
            <p:nvPr/>
          </p:nvSpPr>
          <p:spPr>
            <a:xfrm>
              <a:off x="572179" y="1289627"/>
              <a:ext cx="1075765" cy="328706"/>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4029296" y="5803423"/>
              <a:ext cx="1075765" cy="328706"/>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grpSp>
    </p:spTree>
    <p:extLst>
      <p:ext uri="{BB962C8B-B14F-4D97-AF65-F5344CB8AC3E}">
        <p14:creationId xmlns:p14="http://schemas.microsoft.com/office/powerpoint/2010/main" val="2124171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smtClean="0">
                <a:solidFill>
                  <a:schemeClr val="accent5"/>
                </a:solidFill>
              </a:rPr>
              <a:t>EMERITUS APPOINTMENT</a:t>
            </a:r>
            <a:endParaRPr lang="en-US" dirty="0">
              <a:solidFill>
                <a:schemeClr val="accent5"/>
              </a:solidFill>
            </a:endParaRPr>
          </a:p>
        </p:txBody>
      </p:sp>
      <p:sp>
        <p:nvSpPr>
          <p:cNvPr id="3" name="Rectangle 2"/>
          <p:cNvSpPr/>
          <p:nvPr/>
        </p:nvSpPr>
        <p:spPr>
          <a:xfrm>
            <a:off x="484909" y="962891"/>
            <a:ext cx="11270673" cy="2782813"/>
          </a:xfrm>
          <a:prstGeom prst="rect">
            <a:avLst/>
          </a:prstGeom>
        </p:spPr>
        <p:txBody>
          <a:bodyPr wrap="square">
            <a:spAutoFit/>
          </a:bodyPr>
          <a:lstStyle/>
          <a:p>
            <a:pPr marL="403860" lvl="0" indent="-228600">
              <a:spcBef>
                <a:spcPts val="1755"/>
              </a:spcBef>
              <a:buFontTx/>
              <a:buChar char="•"/>
              <a:tabLst>
                <a:tab pos="403860" algn="l"/>
                <a:tab pos="404495" algn="l"/>
              </a:tabLst>
              <a:defRPr/>
            </a:pPr>
            <a:r>
              <a:rPr lang="en-US" sz="2000" spc="-25" dirty="0">
                <a:solidFill>
                  <a:srgbClr val="FF0000"/>
                </a:solidFill>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It is important </a:t>
            </a:r>
            <a:r>
              <a:rPr kumimoji="0" lang="en-US" sz="2000" b="0" i="0" u="none" strike="noStrike" kern="1200" cap="none" spc="-25" normalizeH="0" baseline="0" noProof="0" dirty="0">
                <a:ln>
                  <a:noFill/>
                </a:ln>
                <a:solidFill>
                  <a:prstClr val="black"/>
                </a:solidFill>
                <a:effectLst/>
                <a:uLnTx/>
                <a:uFillTx/>
                <a:latin typeface="Arial"/>
                <a:ea typeface="+mn-ea"/>
                <a:cs typeface="Arial"/>
              </a:rPr>
              <a:t>to add emeritus appointment as retirement occurs</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a:t>
            </a: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a:p>
            <a:pPr marL="404813" marR="0" lvl="1" indent="-228600" algn="l" defTabSz="914400" rtl="0" eaLnBrk="1" fontAlgn="auto" latinLnBrk="0" hangingPunct="1">
              <a:lnSpc>
                <a:spcPct val="100000"/>
              </a:lnSpc>
              <a:spcBef>
                <a:spcPts val="1755"/>
              </a:spcBef>
              <a:spcAft>
                <a:spcPts val="0"/>
              </a:spcAft>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Failure </a:t>
            </a:r>
            <a:r>
              <a:rPr kumimoji="0" lang="en-US" sz="2000" b="0" i="0" u="none" strike="noStrike" kern="1200" cap="none" spc="-25" normalizeH="0" baseline="0" noProof="0" dirty="0">
                <a:ln>
                  <a:noFill/>
                </a:ln>
                <a:solidFill>
                  <a:prstClr val="black"/>
                </a:solidFill>
                <a:effectLst/>
                <a:uLnTx/>
                <a:uFillTx/>
                <a:latin typeface="Arial"/>
                <a:ea typeface="+mn-ea"/>
                <a:cs typeface="Arial"/>
              </a:rPr>
              <a:t>to add can result in loss of access to research, email, etc</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a:t>
            </a:r>
            <a:r>
              <a:rPr kumimoji="0" lang="en-US" sz="2000" b="0" i="0" u="none" strike="noStrike" kern="1200" cap="none" spc="-25" normalizeH="0" baseline="0" noProof="0" dirty="0">
                <a:ln>
                  <a:noFill/>
                </a:ln>
                <a:solidFill>
                  <a:prstClr val="black"/>
                </a:solidFill>
                <a:effectLst/>
                <a:uLnTx/>
                <a:uFillTx/>
                <a:latin typeface="Arial"/>
                <a:ea typeface="+mn-ea"/>
                <a:cs typeface="Arial"/>
              </a:rPr>
              <a:t>after 90 days.  </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633413" marR="0" lvl="2" indent="-228600" algn="l" defTabSz="914400" rtl="0" eaLnBrk="1" fontAlgn="auto" latinLnBrk="0" hangingPunct="1">
              <a:lnSpc>
                <a:spcPct val="100000"/>
              </a:lnSpc>
              <a:spcBef>
                <a:spcPts val="1755"/>
              </a:spcBef>
              <a:spcAft>
                <a:spcPts val="0"/>
              </a:spcAft>
              <a:buSzTx/>
              <a:buFontTx/>
              <a:buChar char="•"/>
              <a:tabLst>
                <a:tab pos="403860" algn="l"/>
                <a:tab pos="404495" algn="l"/>
              </a:tabLst>
              <a:defRPr/>
            </a:pPr>
            <a:r>
              <a:rPr kumimoji="0" lang="en-US" sz="2000" b="0" i="0" u="none" strike="noStrike" kern="1200" cap="none" spc="-25" normalizeH="0" baseline="0" noProof="0" dirty="0" smtClean="0">
                <a:ln>
                  <a:noFill/>
                </a:ln>
                <a:effectLst/>
                <a:uLnTx/>
                <a:uFillTx/>
                <a:latin typeface="Arial"/>
                <a:ea typeface="+mn-ea"/>
                <a:cs typeface="Arial"/>
              </a:rPr>
              <a:t>Note:</a:t>
            </a:r>
            <a:r>
              <a:rPr kumimoji="0" lang="en-US" sz="2000" b="0" i="0" u="none" strike="noStrike" kern="1200" cap="none" spc="-25" normalizeH="0" noProof="0" dirty="0" smtClean="0">
                <a:ln>
                  <a:noFill/>
                </a:ln>
                <a:effectLst/>
                <a:uLnTx/>
                <a:uFillTx/>
                <a:latin typeface="Arial"/>
                <a:ea typeface="+mn-ea"/>
                <a:cs typeface="Arial"/>
              </a:rPr>
              <a:t> </a:t>
            </a:r>
            <a:r>
              <a:rPr kumimoji="0" lang="en-US" sz="2000" b="0" i="0" u="none" strike="noStrike" kern="1200" cap="none" spc="-25" normalizeH="0" baseline="0" noProof="0" dirty="0" smtClean="0">
                <a:ln>
                  <a:noFill/>
                </a:ln>
                <a:effectLst/>
                <a:uLnTx/>
                <a:uFillTx/>
                <a:latin typeface="Arial"/>
                <a:ea typeface="+mn-ea"/>
                <a:cs typeface="Arial"/>
              </a:rPr>
              <a:t>Process </a:t>
            </a:r>
            <a:r>
              <a:rPr kumimoji="0" lang="en-US" sz="2000" b="0" i="0" u="none" strike="noStrike" kern="1200" cap="none" spc="-25" normalizeH="0" baseline="0" noProof="0" dirty="0">
                <a:ln>
                  <a:noFill/>
                </a:ln>
                <a:effectLst/>
                <a:uLnTx/>
                <a:uFillTx/>
                <a:latin typeface="Arial"/>
                <a:ea typeface="+mn-ea"/>
                <a:cs typeface="Arial"/>
              </a:rPr>
              <a:t>to </a:t>
            </a:r>
            <a:r>
              <a:rPr kumimoji="0" lang="en-US" sz="2000" b="0" i="0" u="none" strike="noStrike" kern="1200" cap="none" spc="-25" normalizeH="0" baseline="0" noProof="0" dirty="0" smtClean="0">
                <a:ln>
                  <a:noFill/>
                </a:ln>
                <a:effectLst/>
                <a:uLnTx/>
                <a:uFillTx/>
                <a:latin typeface="Arial"/>
                <a:ea typeface="+mn-ea"/>
                <a:cs typeface="Arial"/>
              </a:rPr>
              <a:t>reinstate </a:t>
            </a:r>
            <a:r>
              <a:rPr kumimoji="0" lang="en-US" sz="2000" b="0" i="0" u="none" strike="noStrike" kern="1200" cap="none" spc="-25" normalizeH="0" baseline="0" noProof="0" dirty="0">
                <a:ln>
                  <a:noFill/>
                </a:ln>
                <a:effectLst/>
                <a:uLnTx/>
                <a:uFillTx/>
                <a:latin typeface="Arial"/>
                <a:ea typeface="+mn-ea"/>
                <a:cs typeface="Arial"/>
              </a:rPr>
              <a:t>access can take up to a week or more. - Impact</a:t>
            </a:r>
          </a:p>
          <a:p>
            <a:pPr marL="175260" marR="0" lvl="0" indent="0" algn="l" defTabSz="914400" rtl="0" eaLnBrk="1" fontAlgn="auto" latinLnBrk="0" hangingPunct="1">
              <a:lnSpc>
                <a:spcPct val="100000"/>
              </a:lnSpc>
              <a:spcBef>
                <a:spcPts val="1755"/>
              </a:spcBef>
              <a:spcAft>
                <a:spcPts val="0"/>
              </a:spcAft>
              <a:buClr>
                <a:srgbClr val="1295D8"/>
              </a:buClr>
              <a:buSzTx/>
              <a:buFontTx/>
              <a:buNone/>
              <a:tabLst>
                <a:tab pos="403860" algn="l"/>
                <a:tab pos="404495" algn="l"/>
              </a:tabLst>
              <a:defRPr/>
            </a:pP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740"/>
              </a:spcBef>
              <a:spcAft>
                <a:spcPts val="0"/>
              </a:spcAft>
              <a:buClr>
                <a:srgbClr val="1295D8"/>
              </a:buClr>
              <a:buSzTx/>
              <a:buFontTx/>
              <a:buNone/>
              <a:tabLst>
                <a:tab pos="469265" algn="l"/>
                <a:tab pos="469900" algn="l"/>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2581" y="979170"/>
            <a:ext cx="444546" cy="4445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2581" y="1551715"/>
            <a:ext cx="463498" cy="463498"/>
          </a:xfrm>
          <a:prstGeom prst="rect">
            <a:avLst/>
          </a:prstGeom>
        </p:spPr>
      </p:pic>
    </p:spTree>
    <p:extLst>
      <p:ext uri="{BB962C8B-B14F-4D97-AF65-F5344CB8AC3E}">
        <p14:creationId xmlns:p14="http://schemas.microsoft.com/office/powerpoint/2010/main" val="4114014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smtClean="0">
                <a:solidFill>
                  <a:schemeClr val="accent5"/>
                </a:solidFill>
              </a:rPr>
              <a:t>DEFAULT FUNDING - SCT</a:t>
            </a:r>
            <a:endParaRPr lang="en-US" dirty="0">
              <a:solidFill>
                <a:schemeClr val="accent5"/>
              </a:solidFill>
            </a:endParaRPr>
          </a:p>
        </p:txBody>
      </p:sp>
      <p:sp>
        <p:nvSpPr>
          <p:cNvPr id="3" name="Rectangle 2"/>
          <p:cNvSpPr/>
          <p:nvPr/>
        </p:nvSpPr>
        <p:spPr>
          <a:xfrm>
            <a:off x="484909" y="962891"/>
            <a:ext cx="11270673" cy="2244204"/>
          </a:xfrm>
          <a:prstGeom prst="rect">
            <a:avLst/>
          </a:prstGeom>
        </p:spPr>
        <p:txBody>
          <a:bodyPr wrap="square">
            <a:spAutoFit/>
          </a:bodyPr>
          <a:lstStyle/>
          <a:p>
            <a:pPr marL="403860" lvl="0" indent="-228600">
              <a:spcBef>
                <a:spcPts val="1755"/>
              </a:spcBef>
              <a:buFontTx/>
              <a:buChar char="•"/>
              <a:tabLst>
                <a:tab pos="403860" algn="l"/>
                <a:tab pos="404495" algn="l"/>
              </a:tabLst>
              <a:defRPr/>
            </a:pPr>
            <a:r>
              <a:rPr lang="en-US" sz="2000" spc="-25" dirty="0">
                <a:solidFill>
                  <a:srgbClr val="FF0000"/>
                </a:solidFill>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All </a:t>
            </a:r>
            <a:r>
              <a:rPr kumimoji="0" lang="en-US" sz="2000" b="0" i="0" u="none" strike="noStrike" kern="1200" cap="none" spc="-25" normalizeH="0" baseline="0" noProof="0" dirty="0">
                <a:ln>
                  <a:noFill/>
                </a:ln>
                <a:solidFill>
                  <a:prstClr val="black"/>
                </a:solidFill>
                <a:effectLst/>
                <a:uLnTx/>
                <a:uFillTx/>
                <a:latin typeface="Arial"/>
                <a:ea typeface="+mn-ea"/>
                <a:cs typeface="Arial"/>
              </a:rPr>
              <a:t>newly created positions are given default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funding.</a:t>
            </a: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861060" lvl="1" indent="-228600">
              <a:spcBef>
                <a:spcPts val="1755"/>
              </a:spcBef>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Once </a:t>
            </a:r>
            <a:r>
              <a:rPr kumimoji="0" lang="en-US" sz="2000" b="0" i="0" u="none" strike="noStrike" kern="1200" cap="none" spc="-25" normalizeH="0" baseline="0" noProof="0" dirty="0">
                <a:ln>
                  <a:noFill/>
                </a:ln>
                <a:solidFill>
                  <a:prstClr val="black"/>
                </a:solidFill>
                <a:effectLst/>
                <a:uLnTx/>
                <a:uFillTx/>
                <a:latin typeface="Arial"/>
                <a:ea typeface="+mn-ea"/>
                <a:cs typeface="Arial"/>
              </a:rPr>
              <a:t>a position is created and available in the FAU tool, the correct FAU needs to be added, prior to any funds being paid out.</a:t>
            </a:r>
          </a:p>
          <a:p>
            <a:pPr marL="404813" lvl="2" indent="-228600">
              <a:spcBef>
                <a:spcPts val="1755"/>
              </a:spcBef>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Failure </a:t>
            </a:r>
            <a:r>
              <a:rPr kumimoji="0" lang="en-US" sz="2000" b="0" i="0" u="none" strike="noStrike" kern="1200" cap="none" spc="-25" normalizeH="0" baseline="0" noProof="0" dirty="0">
                <a:ln>
                  <a:noFill/>
                </a:ln>
                <a:solidFill>
                  <a:prstClr val="black"/>
                </a:solidFill>
                <a:effectLst/>
                <a:uLnTx/>
                <a:uFillTx/>
                <a:latin typeface="Arial"/>
                <a:ea typeface="+mn-ea"/>
                <a:cs typeface="Arial"/>
              </a:rPr>
              <a:t>to maintain correct FAU will result in future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SCTs.</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740"/>
              </a:spcBef>
              <a:spcAft>
                <a:spcPts val="0"/>
              </a:spcAft>
              <a:buClr>
                <a:srgbClr val="1295D8"/>
              </a:buClr>
              <a:buSzTx/>
              <a:buFontTx/>
              <a:buNone/>
              <a:tabLst>
                <a:tab pos="469265" algn="l"/>
                <a:tab pos="469900" algn="l"/>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3363" y="979170"/>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3363" y="2351815"/>
            <a:ext cx="463498" cy="463498"/>
          </a:xfrm>
          <a:prstGeom prst="rect">
            <a:avLst/>
          </a:prstGeom>
        </p:spPr>
      </p:pic>
    </p:spTree>
    <p:extLst>
      <p:ext uri="{BB962C8B-B14F-4D97-AF65-F5344CB8AC3E}">
        <p14:creationId xmlns:p14="http://schemas.microsoft.com/office/powerpoint/2010/main" val="3340507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4" name="TextBox 3"/>
          <p:cNvSpPr txBox="1"/>
          <p:nvPr/>
        </p:nvSpPr>
        <p:spPr>
          <a:xfrm>
            <a:off x="2274745" y="1723410"/>
            <a:ext cx="7606481" cy="2523768"/>
          </a:xfrm>
          <a:prstGeom prst="rect">
            <a:avLst/>
          </a:prstGeom>
          <a:solidFill>
            <a:schemeClr val="accent1">
              <a:lumMod val="20000"/>
              <a:lumOff val="80000"/>
            </a:schemeClr>
          </a:solidFill>
          <a:ln>
            <a:solidFill>
              <a:schemeClr val="accent5"/>
            </a:solidFill>
          </a:ln>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C000">
                    <a:lumMod val="75000"/>
                  </a:srgbClr>
                </a:solidFill>
                <a:effectLst/>
                <a:uLnTx/>
                <a:uFillTx/>
              </a:rPr>
              <a:t>Shannon Minter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C000">
                  <a:lumMod val="75000"/>
                </a:srgbClr>
              </a:solidFill>
              <a:effectLst/>
              <a:uLnTx/>
              <a:uFillTx/>
            </a:endParaRPr>
          </a:p>
          <a:p>
            <a:pPr lvl="0">
              <a:defRPr/>
            </a:pPr>
            <a:r>
              <a:rPr lang="en-US" sz="2000" dirty="0">
                <a:solidFill>
                  <a:prstClr val="black"/>
                </a:solidFill>
              </a:rPr>
              <a:t>Title: UCPath Business Support Analyst, Escalation Lead</a:t>
            </a:r>
            <a:endParaRPr lang="en-US" sz="2000" dirty="0" smtClean="0">
              <a:solidFill>
                <a:prstClr val="black"/>
              </a:solidFill>
            </a:endParaRPr>
          </a:p>
          <a:p>
            <a:pPr lvl="0">
              <a:defRPr/>
            </a:pPr>
            <a:r>
              <a:rPr lang="en-US" sz="2000" dirty="0" smtClean="0">
                <a:solidFill>
                  <a:prstClr val="black"/>
                </a:solidFill>
              </a:rPr>
              <a:t>Department</a:t>
            </a:r>
            <a:r>
              <a:rPr kumimoji="0" lang="en-US" sz="2000" b="0" i="0" u="none" strike="noStrike" kern="1200" cap="none" spc="0" normalizeH="0" baseline="0" noProof="0" dirty="0">
                <a:ln>
                  <a:noFill/>
                </a:ln>
                <a:solidFill>
                  <a:prstClr val="black"/>
                </a:solidFill>
                <a:effectLst/>
                <a:uLnTx/>
                <a:uFillTx/>
              </a:rPr>
              <a:t>: UCPath Campus Support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rPr>
              <a:t>Year(s</a:t>
            </a:r>
            <a:r>
              <a:rPr kumimoji="0" lang="en-US" sz="2000" b="0" i="0" u="none" strike="noStrike" kern="1200" cap="none" spc="0" normalizeH="0" baseline="0" noProof="0" dirty="0">
                <a:ln>
                  <a:noFill/>
                </a:ln>
                <a:solidFill>
                  <a:prstClr val="black"/>
                </a:solidFill>
                <a:effectLst/>
                <a:uLnTx/>
                <a:uFillTx/>
              </a:rPr>
              <a:t>) @UC: 2 1/2</a:t>
            </a:r>
          </a:p>
          <a:p>
            <a:pPr lvl="0">
              <a:defRPr/>
            </a:pPr>
            <a:r>
              <a:rPr kumimoji="0" lang="en-US" sz="2000" b="0" i="0" u="none" strike="noStrike" kern="1200" cap="none" spc="0" normalizeH="0" baseline="0" noProof="0" dirty="0" smtClean="0">
                <a:ln>
                  <a:noFill/>
                </a:ln>
                <a:solidFill>
                  <a:prstClr val="black"/>
                </a:solidFill>
                <a:effectLst/>
                <a:uLnTx/>
                <a:uFillTx/>
              </a:rPr>
              <a:t>Previous </a:t>
            </a:r>
            <a:r>
              <a:rPr kumimoji="0" lang="en-US" sz="2000" b="0" i="0" u="none" strike="noStrike" kern="1200" cap="none" spc="0" normalizeH="0" baseline="0" noProof="0" dirty="0">
                <a:ln>
                  <a:noFill/>
                </a:ln>
                <a:solidFill>
                  <a:prstClr val="black"/>
                </a:solidFill>
                <a:effectLst/>
                <a:uLnTx/>
                <a:uFillTx/>
              </a:rPr>
              <a:t>Experience: 14 years </a:t>
            </a:r>
            <a:r>
              <a:rPr kumimoji="0" lang="en-US" sz="2000" b="0" i="0" u="none" strike="noStrike" kern="1200" cap="none" spc="0" normalizeH="0" baseline="0" noProof="0" dirty="0" smtClean="0">
                <a:ln>
                  <a:noFill/>
                </a:ln>
                <a:solidFill>
                  <a:prstClr val="black"/>
                </a:solidFill>
                <a:effectLst/>
                <a:uLnTx/>
                <a:uFillTx/>
              </a:rPr>
              <a:t>of professional human resources business analyst experience, focusing on payroll</a:t>
            </a:r>
            <a:r>
              <a:rPr lang="en-US" sz="2000" dirty="0">
                <a:solidFill>
                  <a:prstClr val="black"/>
                </a:solidFill>
              </a:rPr>
              <a:t>, position </a:t>
            </a:r>
            <a:r>
              <a:rPr lang="en-US" sz="2000" dirty="0" smtClean="0">
                <a:solidFill>
                  <a:prstClr val="black"/>
                </a:solidFill>
              </a:rPr>
              <a:t>management, classification </a:t>
            </a:r>
            <a:r>
              <a:rPr kumimoji="0" lang="en-US" sz="2000" b="0" i="0" u="none" strike="noStrike" kern="1200" cap="none" spc="0" normalizeH="0" baseline="0" noProof="0" dirty="0" smtClean="0">
                <a:ln>
                  <a:noFill/>
                </a:ln>
                <a:solidFill>
                  <a:prstClr val="black"/>
                </a:solidFill>
                <a:effectLst/>
                <a:uLnTx/>
                <a:uFillTx/>
              </a:rPr>
              <a:t>&amp; compensation, training,</a:t>
            </a:r>
            <a:r>
              <a:rPr kumimoji="0" lang="en-US" sz="2000" b="0" i="0" u="none" strike="noStrike" kern="1200" cap="none" spc="0" normalizeH="0" noProof="0" dirty="0" smtClean="0">
                <a:ln>
                  <a:noFill/>
                </a:ln>
                <a:solidFill>
                  <a:prstClr val="black"/>
                </a:solidFill>
                <a:effectLst/>
                <a:uLnTx/>
                <a:uFillTx/>
              </a:rPr>
              <a:t> &amp; testing.</a:t>
            </a:r>
            <a:endParaRPr kumimoji="0" lang="en-US" sz="2000" b="0" i="0" u="none" strike="noStrike" kern="1200" cap="none" spc="0" normalizeH="0" baseline="0" noProof="0" dirty="0">
              <a:ln>
                <a:noFill/>
              </a:ln>
              <a:solidFill>
                <a:prstClr val="black"/>
              </a:solidFill>
              <a:effectLst/>
              <a:uLnTx/>
              <a:uFillTx/>
            </a:endParaRPr>
          </a:p>
        </p:txBody>
      </p:sp>
      <p:pic>
        <p:nvPicPr>
          <p:cNvPr id="6" name="Picture 2" descr="9049f767-5a26-4c78-a5f6-c433636746e2@pr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157" y="1754240"/>
            <a:ext cx="812589" cy="24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053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a:solidFill>
                  <a:schemeClr val="accent5"/>
                </a:solidFill>
              </a:rPr>
              <a:t>POSITION DATA MANAGEMENT</a:t>
            </a:r>
          </a:p>
        </p:txBody>
      </p:sp>
      <p:sp>
        <p:nvSpPr>
          <p:cNvPr id="3" name="Rectangle 2"/>
          <p:cNvSpPr/>
          <p:nvPr/>
        </p:nvSpPr>
        <p:spPr>
          <a:xfrm>
            <a:off x="329043" y="962891"/>
            <a:ext cx="11433465" cy="2400657"/>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maintaining </a:t>
            </a:r>
            <a:r>
              <a:rPr kumimoji="0" lang="en-US" sz="2000" b="0" i="0" u="none" strike="noStrike" kern="1200" cap="none" spc="-25" normalizeH="0" baseline="0" noProof="0" dirty="0">
                <a:ln>
                  <a:noFill/>
                </a:ln>
                <a:solidFill>
                  <a:prstClr val="black"/>
                </a:solidFill>
                <a:effectLst/>
                <a:uLnTx/>
                <a:uFillTx/>
                <a:latin typeface="Arial"/>
                <a:ea typeface="+mn-ea"/>
                <a:cs typeface="Arial"/>
              </a:rPr>
              <a:t>manager / supervisor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relationship on position. </a:t>
            </a:r>
          </a:p>
          <a:p>
            <a:pPr marL="404813" lvl="1" indent="-228600">
              <a:spcBef>
                <a:spcPts val="1755"/>
              </a:spcBef>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a:ln>
                  <a:noFill/>
                </a:ln>
                <a:effectLst/>
                <a:uLnTx/>
                <a:uFillTx/>
                <a:latin typeface="Arial"/>
                <a:ea typeface="+mn-ea"/>
                <a:cs typeface="Arial"/>
              </a:rPr>
              <a:t>Failure to </a:t>
            </a:r>
            <a:r>
              <a:rPr kumimoji="0" lang="en-US" sz="2000" b="0" i="0" u="none" strike="noStrike" kern="1200" cap="none" spc="-25" normalizeH="0" baseline="0" noProof="0" dirty="0" smtClean="0">
                <a:ln>
                  <a:noFill/>
                </a:ln>
                <a:effectLst/>
                <a:uLnTx/>
                <a:uFillTx/>
                <a:latin typeface="Arial"/>
                <a:ea typeface="+mn-ea"/>
                <a:cs typeface="Arial"/>
              </a:rPr>
              <a:t>ensure </a:t>
            </a:r>
            <a:r>
              <a:rPr kumimoji="0" lang="en-US" sz="2000" b="0" i="0" u="none" strike="noStrike" kern="1200" cap="none" spc="-25" normalizeH="0" baseline="0" noProof="0" dirty="0">
                <a:ln>
                  <a:noFill/>
                </a:ln>
                <a:effectLst/>
                <a:uLnTx/>
                <a:uFillTx/>
                <a:latin typeface="Arial"/>
                <a:ea typeface="+mn-ea"/>
                <a:cs typeface="Arial"/>
              </a:rPr>
              <a:t>the appropriate supervisor relationship is establish could impact </a:t>
            </a:r>
            <a:r>
              <a:rPr kumimoji="0" lang="en-US" sz="2000" b="0" i="0" u="none" strike="noStrike" kern="1200" cap="none" spc="-25" normalizeH="0" baseline="0" noProof="0" dirty="0" smtClean="0">
                <a:ln>
                  <a:noFill/>
                </a:ln>
                <a:effectLst/>
                <a:uLnTx/>
                <a:uFillTx/>
                <a:latin typeface="Arial"/>
                <a:ea typeface="+mn-ea"/>
                <a:cs typeface="Arial"/>
              </a:rPr>
              <a:t>pay. </a:t>
            </a:r>
            <a:r>
              <a:rPr lang="en-US" sz="2000" spc="-25" dirty="0" smtClean="0">
                <a:solidFill>
                  <a:prstClr val="black"/>
                </a:solidFill>
                <a:cs typeface="Arial"/>
              </a:rPr>
              <a:t>Not </a:t>
            </a:r>
            <a:r>
              <a:rPr lang="en-US" sz="2000" spc="-25" dirty="0">
                <a:solidFill>
                  <a:prstClr val="black"/>
                </a:solidFill>
                <a:cs typeface="Arial"/>
              </a:rPr>
              <a:t>maintaining this data affects TARS and Performance Management </a:t>
            </a:r>
            <a:r>
              <a:rPr lang="en-US" sz="2000" spc="-25" dirty="0" smtClean="0">
                <a:solidFill>
                  <a:prstClr val="black"/>
                </a:solidFill>
                <a:cs typeface="Arial"/>
              </a:rPr>
              <a:t>data.</a:t>
            </a:r>
            <a:endParaRPr lang="en-US" sz="2000" spc="-25" dirty="0">
              <a:solidFill>
                <a:prstClr val="black"/>
              </a:solidFill>
              <a:cs typeface="Arial"/>
            </a:endParaRPr>
          </a:p>
          <a:p>
            <a:pPr marL="633413" lvl="1" indent="-228600">
              <a:spcBef>
                <a:spcPts val="1755"/>
              </a:spcBef>
              <a:buFontTx/>
              <a:buChar char="•"/>
              <a:tabLst>
                <a:tab pos="403860" algn="l"/>
                <a:tab pos="404495" algn="l"/>
              </a:tabLst>
              <a:defRPr/>
            </a:pPr>
            <a:r>
              <a:rPr kumimoji="0" lang="en-US" sz="2000" b="0" i="0" u="none" strike="noStrike" kern="1200" cap="none" spc="-25" normalizeH="0" baseline="0" noProof="0" dirty="0" smtClean="0">
                <a:ln>
                  <a:noFill/>
                </a:ln>
                <a:effectLst/>
                <a:uLnTx/>
                <a:uFillTx/>
                <a:latin typeface="Arial"/>
                <a:ea typeface="+mn-ea"/>
                <a:cs typeface="Arial"/>
              </a:rPr>
              <a:t>Note:</a:t>
            </a:r>
            <a:r>
              <a:rPr kumimoji="0" lang="en-US" sz="2000" b="0" i="0" u="none" strike="noStrike" kern="1200" cap="none" spc="-25" normalizeH="0" baseline="0" noProof="0" dirty="0" smtClean="0">
                <a:ln>
                  <a:noFill/>
                </a:ln>
                <a:solidFill>
                  <a:srgbClr val="002060"/>
                </a:solidFill>
                <a:effectLst/>
                <a:uLnTx/>
                <a:uFillTx/>
                <a:latin typeface="Arial"/>
                <a:ea typeface="+mn-ea"/>
                <a:cs typeface="Arial"/>
              </a:rPr>
              <a: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Position </a:t>
            </a:r>
            <a:r>
              <a:rPr kumimoji="0" lang="en-US" sz="2000" b="0" i="0" u="none" strike="noStrike" kern="1200" cap="none" spc="-25" normalizeH="0" baseline="0" noProof="0" dirty="0">
                <a:ln>
                  <a:noFill/>
                </a:ln>
                <a:solidFill>
                  <a:prstClr val="black"/>
                </a:solidFill>
                <a:effectLst/>
                <a:uLnTx/>
                <a:uFillTx/>
                <a:latin typeface="Arial"/>
                <a:ea typeface="+mn-ea"/>
                <a:cs typeface="Arial"/>
              </a:rPr>
              <a:t>data is used organizational planning, recruitment, career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planning, </a:t>
            </a:r>
            <a:r>
              <a:rPr kumimoji="0" lang="en-US" sz="2000" b="0" i="0" u="none" strike="noStrike" kern="1200" cap="none" spc="-25" normalizeH="0" baseline="0" noProof="0" dirty="0">
                <a:ln>
                  <a:noFill/>
                </a:ln>
                <a:solidFill>
                  <a:prstClr val="black"/>
                </a:solidFill>
                <a:effectLst/>
                <a:uLnTx/>
                <a:uFillTx/>
                <a:latin typeface="Arial"/>
                <a:ea typeface="+mn-ea"/>
                <a:cs typeface="Arial"/>
              </a:rPr>
              <a:t>and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budgeting. Position captures the </a:t>
            </a:r>
            <a:r>
              <a:rPr kumimoji="0" lang="en-US" sz="2000" b="0" i="0" u="none" strike="noStrike" kern="1200" cap="none" spc="-25" normalizeH="0" baseline="0" noProof="0" dirty="0">
                <a:ln>
                  <a:noFill/>
                </a:ln>
                <a:solidFill>
                  <a:prstClr val="black"/>
                </a:solidFill>
                <a:effectLst/>
                <a:uLnTx/>
                <a:uFillTx/>
                <a:latin typeface="Arial"/>
                <a:ea typeface="+mn-ea"/>
                <a:cs typeface="Arial"/>
              </a:rPr>
              <a:t>life-cycle of position changes, such as reclassifications, position status, and incumbents. </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7498" y="979170"/>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7498" y="1551715"/>
            <a:ext cx="463498" cy="463498"/>
          </a:xfrm>
          <a:prstGeom prst="rect">
            <a:avLst/>
          </a:prstGeom>
        </p:spPr>
      </p:pic>
    </p:spTree>
    <p:extLst>
      <p:ext uri="{BB962C8B-B14F-4D97-AF65-F5344CB8AC3E}">
        <p14:creationId xmlns:p14="http://schemas.microsoft.com/office/powerpoint/2010/main" val="1176667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a:solidFill>
                  <a:schemeClr val="accent5"/>
                </a:solidFill>
              </a:rPr>
              <a:t>UCPATH </a:t>
            </a:r>
            <a:r>
              <a:rPr lang="en-US" dirty="0" smtClean="0">
                <a:solidFill>
                  <a:schemeClr val="accent5"/>
                </a:solidFill>
              </a:rPr>
              <a:t>DATES</a:t>
            </a:r>
            <a:endParaRPr lang="en-US" dirty="0">
              <a:solidFill>
                <a:srgbClr val="FF0000"/>
              </a:solidFill>
            </a:endParaRPr>
          </a:p>
        </p:txBody>
      </p:sp>
      <p:sp>
        <p:nvSpPr>
          <p:cNvPr id="3" name="Rectangle 2"/>
          <p:cNvSpPr/>
          <p:nvPr/>
        </p:nvSpPr>
        <p:spPr>
          <a:xfrm>
            <a:off x="618836" y="972071"/>
            <a:ext cx="11321117" cy="5247590"/>
          </a:xfrm>
          <a:prstGeom prst="rect">
            <a:avLst/>
          </a:prstGeom>
        </p:spPr>
        <p:txBody>
          <a:bodyPr wrap="square">
            <a:spAutoFit/>
          </a:bodyPr>
          <a:lstStyle/>
          <a:p>
            <a:pPr marL="403860" indent="-228600">
              <a:spcBef>
                <a:spcPts val="1755"/>
              </a:spcBef>
              <a:buFontTx/>
              <a:buChar char="•"/>
              <a:tabLst>
                <a:tab pos="403860" algn="l"/>
                <a:tab pos="404495" algn="l"/>
              </a:tabLst>
              <a:defRPr/>
            </a:pPr>
            <a:r>
              <a:rPr lang="en-US" sz="2000" spc="-25" dirty="0">
                <a:solidFill>
                  <a:srgbClr val="FF0000"/>
                </a:solidFill>
                <a:latin typeface="Arial" panose="020B0604020202020204" pitchFamily="34" charset="0"/>
                <a:cs typeface="Arial" panose="020B0604020202020204" pitchFamily="34" charset="0"/>
              </a:rPr>
              <a:t>Issue:  </a:t>
            </a:r>
            <a:r>
              <a:rPr lang="en-US" sz="2000" spc="-25" dirty="0">
                <a:latin typeface="Arial" panose="020B0604020202020204" pitchFamily="34" charset="0"/>
                <a:cs typeface="Arial" panose="020B0604020202020204" pitchFamily="34" charset="0"/>
              </a:rPr>
              <a:t>Incorrect effective dating</a:t>
            </a:r>
          </a:p>
          <a:p>
            <a:pPr marL="861060" lvl="1" indent="-228600">
              <a:spcBef>
                <a:spcPts val="1755"/>
              </a:spcBef>
              <a:buFontTx/>
              <a:buChar char="•"/>
              <a:tabLst>
                <a:tab pos="403860" algn="l"/>
                <a:tab pos="404495" algn="l"/>
              </a:tabLst>
              <a:defRPr/>
            </a:pPr>
            <a:r>
              <a:rPr lang="en-US" sz="2000" spc="-25" dirty="0">
                <a:latin typeface="Arial" panose="020B0604020202020204" pitchFamily="34" charset="0"/>
                <a:cs typeface="Arial" panose="020B0604020202020204" pitchFamily="34" charset="0"/>
              </a:rPr>
              <a:t>Incorrect chronological record of historic, current and future </a:t>
            </a:r>
            <a:r>
              <a:rPr lang="en-US" sz="2000" spc="-25" dirty="0" smtClean="0">
                <a:latin typeface="Arial" panose="020B0604020202020204" pitchFamily="34" charset="0"/>
                <a:cs typeface="Arial" panose="020B0604020202020204" pitchFamily="34" charset="0"/>
              </a:rPr>
              <a:t>data:</a:t>
            </a:r>
          </a:p>
          <a:p>
            <a:pPr marL="1318260" lvl="2" indent="-228600">
              <a:spcBef>
                <a:spcPts val="1755"/>
              </a:spcBef>
              <a:buFontTx/>
              <a:buChar char="•"/>
              <a:tabLst>
                <a:tab pos="403860" algn="l"/>
                <a:tab pos="404495" algn="l"/>
              </a:tabLst>
              <a:defRPr/>
            </a:pPr>
            <a:r>
              <a:rPr lang="en-US" sz="2000" spc="-25" dirty="0" smtClean="0">
                <a:latin typeface="Arial" panose="020B0604020202020204" pitchFamily="34" charset="0"/>
                <a:cs typeface="Arial" panose="020B0604020202020204" pitchFamily="34" charset="0"/>
              </a:rPr>
              <a:t>Current </a:t>
            </a:r>
            <a:r>
              <a:rPr lang="en-US" sz="2000" spc="-25" dirty="0">
                <a:latin typeface="Arial" panose="020B0604020202020204" pitchFamily="34" charset="0"/>
                <a:cs typeface="Arial" panose="020B0604020202020204" pitchFamily="34" charset="0"/>
              </a:rPr>
              <a:t>Effective Date - Date that is less than or equal to the current system date.</a:t>
            </a:r>
          </a:p>
          <a:p>
            <a:pPr marL="1317625" lvl="2" indent="-228600">
              <a:spcBef>
                <a:spcPts val="1755"/>
              </a:spcBef>
              <a:buFontTx/>
              <a:buChar char="•"/>
              <a:tabLst>
                <a:tab pos="403860" algn="l"/>
                <a:tab pos="404495" algn="l"/>
              </a:tabLst>
              <a:defRPr/>
            </a:pPr>
            <a:r>
              <a:rPr lang="en-US" sz="2000" spc="-25" dirty="0" smtClean="0">
                <a:latin typeface="Arial" panose="020B0604020202020204" pitchFamily="34" charset="0"/>
                <a:cs typeface="Arial" panose="020B0604020202020204" pitchFamily="34" charset="0"/>
              </a:rPr>
              <a:t>Historic </a:t>
            </a:r>
            <a:r>
              <a:rPr lang="en-US" sz="2000" spc="-25" dirty="0">
                <a:latin typeface="Arial" panose="020B0604020202020204" pitchFamily="34" charset="0"/>
                <a:cs typeface="Arial" panose="020B0604020202020204" pitchFamily="34" charset="0"/>
              </a:rPr>
              <a:t>Effective Date – Dates that are less than the current information </a:t>
            </a:r>
          </a:p>
          <a:p>
            <a:pPr marL="1318260" lvl="2" indent="-228600">
              <a:spcBef>
                <a:spcPts val="1755"/>
              </a:spcBef>
              <a:buFontTx/>
              <a:buChar char="•"/>
              <a:tabLst>
                <a:tab pos="403860" algn="l"/>
                <a:tab pos="404495" algn="l"/>
              </a:tabLst>
              <a:defRPr/>
            </a:pPr>
            <a:r>
              <a:rPr lang="en-US" sz="2000" spc="-25" dirty="0" smtClean="0">
                <a:latin typeface="Arial" panose="020B0604020202020204" pitchFamily="34" charset="0"/>
                <a:cs typeface="Arial" panose="020B0604020202020204" pitchFamily="34" charset="0"/>
              </a:rPr>
              <a:t>Future </a:t>
            </a:r>
            <a:r>
              <a:rPr lang="en-US" sz="2000" spc="-25" dirty="0">
                <a:latin typeface="Arial" panose="020B0604020202020204" pitchFamily="34" charset="0"/>
                <a:cs typeface="Arial" panose="020B0604020202020204" pitchFamily="34" charset="0"/>
              </a:rPr>
              <a:t>Effective Date – Effective dates that are greater than the current information </a:t>
            </a:r>
          </a:p>
          <a:p>
            <a:pPr marL="1318260" lvl="2" indent="-228600">
              <a:spcBef>
                <a:spcPts val="1755"/>
              </a:spcBef>
              <a:buFontTx/>
              <a:buChar char="•"/>
              <a:tabLst>
                <a:tab pos="403860" algn="l"/>
                <a:tab pos="404495" algn="l"/>
              </a:tabLst>
              <a:defRPr/>
            </a:pPr>
            <a:r>
              <a:rPr lang="en-US" sz="2000" spc="-25" dirty="0" smtClean="0">
                <a:latin typeface="Arial" panose="020B0604020202020204" pitchFamily="34" charset="0"/>
                <a:cs typeface="Arial" panose="020B0604020202020204" pitchFamily="34" charset="0"/>
              </a:rPr>
              <a:t>Retro </a:t>
            </a:r>
            <a:r>
              <a:rPr lang="en-US" sz="2000" spc="-25" dirty="0">
                <a:latin typeface="Arial" panose="020B0604020202020204" pitchFamily="34" charset="0"/>
                <a:cs typeface="Arial" panose="020B0604020202020204" pitchFamily="34" charset="0"/>
              </a:rPr>
              <a:t>Effective Date – Date prior to the current pay period begin date </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panose="020B0604020202020204" pitchFamily="34" charset="0"/>
                <a:cs typeface="Arial" panose="020B0604020202020204" pitchFamily="34" charset="0"/>
              </a:rPr>
              <a:t>Issue: </a:t>
            </a:r>
            <a:r>
              <a:rPr kumimoji="0" lang="en-US" sz="2000" b="0" i="0" u="none" strike="noStrike" kern="1200" cap="none" spc="-25" normalizeH="0" baseline="0" noProof="0" dirty="0" smtClean="0">
                <a:ln>
                  <a:noFill/>
                </a:ln>
                <a:effectLst/>
                <a:uLnTx/>
                <a:uFillTx/>
                <a:latin typeface="Arial" panose="020B0604020202020204" pitchFamily="34" charset="0"/>
                <a:cs typeface="Arial" panose="020B0604020202020204" pitchFamily="34" charset="0"/>
              </a:rPr>
              <a:t>Incorrect Effective dates for inter-campus transfer</a:t>
            </a:r>
          </a:p>
          <a:p>
            <a:pPr marL="404813" lvl="1" indent="-228600">
              <a:spcBef>
                <a:spcPts val="1755"/>
              </a:spcBef>
              <a:buFontTx/>
              <a:buChar char="•"/>
              <a:tabLst>
                <a:tab pos="403860" algn="l"/>
                <a:tab pos="404495" algn="l"/>
              </a:tabLst>
              <a:defRPr/>
            </a:pPr>
            <a:r>
              <a:rPr lang="en-US" sz="2000" spc="-25" dirty="0" smtClean="0">
                <a:solidFill>
                  <a:srgbClr val="FF0000"/>
                </a:solidFill>
                <a:latin typeface="Arial" panose="020B0604020202020204" pitchFamily="34" charset="0"/>
                <a:cs typeface="Arial" panose="020B0604020202020204" pitchFamily="34" charset="0"/>
              </a:rPr>
              <a:t>Downstream Impact: </a:t>
            </a:r>
            <a:r>
              <a:rPr lang="en-US" sz="2000" spc="-25" dirty="0" smtClean="0">
                <a:latin typeface="Arial" panose="020B0604020202020204" pitchFamily="34" charset="0"/>
                <a:cs typeface="Arial" panose="020B0604020202020204" pitchFamily="34" charset="0"/>
              </a:rPr>
              <a:t>Breaks in service, retirement tier changes, new probation period to serve</a:t>
            </a:r>
            <a:endParaRPr lang="en-US" sz="2000" spc="-25" dirty="0" smtClean="0">
              <a:solidFill>
                <a:srgbClr val="FF0000"/>
              </a:solidFill>
              <a:latin typeface="Arial" panose="020B0604020202020204" pitchFamily="34" charset="0"/>
              <a:cs typeface="Arial" panose="020B0604020202020204" pitchFamily="34" charset="0"/>
            </a:endParaRPr>
          </a:p>
          <a:p>
            <a:pPr marL="861060" lvl="1" indent="-228600">
              <a:spcBef>
                <a:spcPts val="1755"/>
              </a:spcBef>
              <a:buFontTx/>
              <a:buChar char="•"/>
              <a:tabLst>
                <a:tab pos="403860" algn="l"/>
                <a:tab pos="404495" algn="l"/>
              </a:tabLst>
              <a:defRPr/>
            </a:pPr>
            <a:endParaRPr lang="en-US" sz="2000" spc="-25" dirty="0">
              <a:solidFill>
                <a:srgbClr val="FF0000"/>
              </a:solidFill>
              <a:latin typeface="Arial" panose="020B0604020202020204" pitchFamily="34" charset="0"/>
              <a:cs typeface="Arial" panose="020B0604020202020204" pitchFamily="34" charset="0"/>
            </a:endParaRPr>
          </a:p>
          <a:p>
            <a:pPr marL="861060" lvl="1" indent="-228600">
              <a:spcBef>
                <a:spcPts val="1755"/>
              </a:spcBef>
              <a:buFontTx/>
              <a:buChar char="•"/>
              <a:tabLst>
                <a:tab pos="403860" algn="l"/>
                <a:tab pos="404495" algn="l"/>
              </a:tabLst>
              <a:defRPr/>
            </a:pPr>
            <a:endParaRPr kumimoji="0" lang="en-US" sz="2000" b="0" i="0" u="none" strike="noStrike" kern="1200" cap="none" spc="-25"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8837" y="979170"/>
            <a:ext cx="444546" cy="44454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8835" y="4720943"/>
            <a:ext cx="463498" cy="4634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8835" y="4155497"/>
            <a:ext cx="444546" cy="444546"/>
          </a:xfrm>
          <a:prstGeom prst="rect">
            <a:avLst/>
          </a:prstGeom>
        </p:spPr>
      </p:pic>
    </p:spTree>
    <p:extLst>
      <p:ext uri="{BB962C8B-B14F-4D97-AF65-F5344CB8AC3E}">
        <p14:creationId xmlns:p14="http://schemas.microsoft.com/office/powerpoint/2010/main" val="850548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a:solidFill>
                  <a:schemeClr val="accent5"/>
                </a:solidFill>
              </a:rPr>
              <a:t>UCPATH DATES </a:t>
            </a:r>
            <a:r>
              <a:rPr lang="en-US" dirty="0" smtClean="0">
                <a:solidFill>
                  <a:schemeClr val="accent5"/>
                </a:solidFill>
              </a:rPr>
              <a:t>(continued)</a:t>
            </a:r>
            <a:endParaRPr lang="en-US" dirty="0">
              <a:solidFill>
                <a:srgbClr val="FF0000"/>
              </a:solidFill>
            </a:endParaRPr>
          </a:p>
        </p:txBody>
      </p:sp>
      <p:sp>
        <p:nvSpPr>
          <p:cNvPr id="3" name="Rectangle 2"/>
          <p:cNvSpPr/>
          <p:nvPr/>
        </p:nvSpPr>
        <p:spPr>
          <a:xfrm>
            <a:off x="618836" y="988114"/>
            <a:ext cx="11321117" cy="5555367"/>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a:t>
            </a:r>
            <a:r>
              <a:rPr kumimoji="0" lang="en-US" sz="2000" b="0" i="0" u="none" strike="noStrike" kern="1200" cap="none" spc="-25" normalizeH="0" baseline="0" noProof="0" dirty="0">
                <a:ln>
                  <a:noFill/>
                </a:ln>
                <a:solidFill>
                  <a:srgbClr val="FF0000"/>
                </a:solidFill>
                <a:effectLst/>
                <a:uLnTx/>
                <a:uFillTx/>
                <a:latin typeface="Arial"/>
                <a:ea typeface="+mn-ea"/>
                <a:cs typeface="Arial"/>
              </a:rPr>
              <a:t>: </a:t>
            </a:r>
            <a:r>
              <a:rPr kumimoji="0" lang="en-US" sz="2000" b="0" i="0" u="none" strike="noStrike" kern="1200" cap="none" spc="-25" normalizeH="0" baseline="0" noProof="0" dirty="0" smtClean="0">
                <a:ln>
                  <a:noFill/>
                </a:ln>
                <a:effectLst/>
                <a:uLnTx/>
                <a:uFillTx/>
                <a:latin typeface="Arial"/>
                <a:ea typeface="+mn-ea"/>
                <a:cs typeface="Arial"/>
              </a:rPr>
              <a:t>Incorrect </a:t>
            </a:r>
            <a:r>
              <a:rPr kumimoji="0" lang="en-US" sz="2000" b="0" i="0" u="none" strike="noStrike" kern="1200" cap="none" spc="-25" normalizeH="0" baseline="0" noProof="0" dirty="0">
                <a:ln>
                  <a:noFill/>
                </a:ln>
                <a:effectLst/>
                <a:uLnTx/>
                <a:uFillTx/>
                <a:latin typeface="Arial"/>
                <a:ea typeface="+mn-ea"/>
                <a:cs typeface="Arial"/>
              </a:rPr>
              <a:t>Effective dates </a:t>
            </a:r>
            <a:r>
              <a:rPr kumimoji="0" lang="en-US" sz="2000" b="0" i="0" u="none" strike="noStrike" kern="1200" cap="none" spc="-25" normalizeH="0" baseline="0" noProof="0" dirty="0" smtClean="0">
                <a:ln>
                  <a:noFill/>
                </a:ln>
                <a:effectLst/>
                <a:uLnTx/>
                <a:uFillTx/>
                <a:latin typeface="Arial"/>
                <a:ea typeface="+mn-ea"/>
                <a:cs typeface="Arial"/>
              </a:rPr>
              <a:t>for end of fiscal year retirements</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effectLst/>
                <a:uLnTx/>
                <a:uFillTx/>
                <a:latin typeface="Arial"/>
                <a:ea typeface="+mn-ea"/>
                <a:cs typeface="Arial"/>
              </a:rPr>
              <a:t>no compounded COLA for the employee</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effectLst/>
                <a:uLnTx/>
                <a:uFillTx/>
                <a:latin typeface="Arial"/>
                <a:ea typeface="+mn-ea"/>
                <a:cs typeface="Arial"/>
              </a:rPr>
              <a:t>Incorrect effective sequencing (By policy, there is an order in which actions should occur)</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effectLst/>
                <a:uLnTx/>
                <a:uFillTx/>
                <a:latin typeface="Arial"/>
                <a:ea typeface="+mn-ea"/>
                <a:cs typeface="Arial"/>
              </a:rPr>
              <a:t>incorrect chronological record, incorrect compensation and Range adjustment</a:t>
            </a:r>
          </a:p>
          <a:p>
            <a:pPr marL="1371600" marR="0" lvl="2" indent="-282575" algn="l" defTabSz="914400" rtl="0" eaLnBrk="1" fontAlgn="auto" latinLnBrk="0" hangingPunct="1">
              <a:lnSpc>
                <a:spcPct val="100000"/>
              </a:lnSpc>
              <a:spcBef>
                <a:spcPts val="1755"/>
              </a:spcBef>
              <a:spcAft>
                <a:spcPts val="0"/>
              </a:spcAft>
              <a:buClrTx/>
              <a:buSzTx/>
              <a:buFont typeface="+mj-lt"/>
              <a:buAutoNum type="arabicPeriod"/>
              <a:tabLst>
                <a:tab pos="403860" algn="l"/>
                <a:tab pos="404495" algn="l"/>
              </a:tabLst>
              <a:defRPr/>
            </a:pPr>
            <a:r>
              <a:rPr kumimoji="0" lang="en-US" sz="2000" b="0" i="0" u="none" strike="noStrike" kern="1200" cap="none" spc="-25" normalizeH="0" baseline="0" noProof="0" dirty="0" smtClean="0">
                <a:ln>
                  <a:noFill/>
                </a:ln>
                <a:effectLst/>
                <a:uLnTx/>
                <a:uFillTx/>
                <a:latin typeface="Arial"/>
                <a:ea typeface="+mn-ea"/>
                <a:cs typeface="Arial"/>
              </a:rPr>
              <a:t>Range Adjustment</a:t>
            </a:r>
          </a:p>
          <a:p>
            <a:pPr marL="1371600" marR="0" lvl="2" indent="-282575" algn="l" defTabSz="914400" rtl="0" eaLnBrk="1" fontAlgn="auto" latinLnBrk="0" hangingPunct="1">
              <a:lnSpc>
                <a:spcPct val="100000"/>
              </a:lnSpc>
              <a:spcBef>
                <a:spcPts val="1755"/>
              </a:spcBef>
              <a:spcAft>
                <a:spcPts val="0"/>
              </a:spcAft>
              <a:buClrTx/>
              <a:buSzTx/>
              <a:buFont typeface="+mj-lt"/>
              <a:buAutoNum type="arabicPeriod"/>
              <a:tabLst>
                <a:tab pos="403860" algn="l"/>
                <a:tab pos="404495" algn="l"/>
              </a:tabLst>
              <a:defRPr/>
            </a:pPr>
            <a:r>
              <a:rPr kumimoji="0" lang="en-US" sz="2000" b="0" i="0" u="none" strike="noStrike" kern="1200" cap="none" spc="-25" normalizeH="0" baseline="0" noProof="0" dirty="0" smtClean="0">
                <a:ln>
                  <a:noFill/>
                </a:ln>
                <a:effectLst/>
                <a:uLnTx/>
                <a:uFillTx/>
                <a:latin typeface="Arial"/>
                <a:ea typeface="+mn-ea"/>
                <a:cs typeface="Arial"/>
              </a:rPr>
              <a:t>Merit increase</a:t>
            </a:r>
          </a:p>
          <a:p>
            <a:pPr marL="1371600" marR="0" lvl="2" indent="-282575" algn="l" defTabSz="914400" rtl="0" eaLnBrk="1" fontAlgn="auto" latinLnBrk="0" hangingPunct="1">
              <a:lnSpc>
                <a:spcPct val="100000"/>
              </a:lnSpc>
              <a:spcBef>
                <a:spcPts val="1755"/>
              </a:spcBef>
              <a:spcAft>
                <a:spcPts val="0"/>
              </a:spcAft>
              <a:buClrTx/>
              <a:buSzTx/>
              <a:buFont typeface="+mj-lt"/>
              <a:buAutoNum type="arabicPeriod"/>
              <a:tabLst>
                <a:tab pos="403860" algn="l"/>
                <a:tab pos="404495" algn="l"/>
              </a:tabLst>
              <a:defRPr/>
            </a:pPr>
            <a:r>
              <a:rPr kumimoji="0" lang="en-US" sz="2000" b="0" i="0" u="none" strike="noStrike" kern="1200" cap="none" spc="-25" normalizeH="0" baseline="0" noProof="0" dirty="0" smtClean="0">
                <a:ln>
                  <a:noFill/>
                </a:ln>
                <a:effectLst/>
                <a:uLnTx/>
                <a:uFillTx/>
                <a:latin typeface="Arial"/>
                <a:ea typeface="+mn-ea"/>
                <a:cs typeface="Arial"/>
              </a:rPr>
              <a:t>Reclassification</a:t>
            </a: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smtClean="0">
              <a:ln>
                <a:noFill/>
              </a:ln>
              <a:solidFill>
                <a:srgbClr val="FF0000"/>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6" y="1511996"/>
            <a:ext cx="463498" cy="46349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8836" y="988114"/>
            <a:ext cx="444546" cy="4445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9884" y="2636319"/>
            <a:ext cx="463498" cy="4634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9884" y="2112437"/>
            <a:ext cx="444546" cy="444546"/>
          </a:xfrm>
          <a:prstGeom prst="rect">
            <a:avLst/>
          </a:prstGeom>
        </p:spPr>
      </p:pic>
    </p:spTree>
    <p:extLst>
      <p:ext uri="{BB962C8B-B14F-4D97-AF65-F5344CB8AC3E}">
        <p14:creationId xmlns:p14="http://schemas.microsoft.com/office/powerpoint/2010/main" val="519704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031" y="296781"/>
            <a:ext cx="11235621" cy="685800"/>
          </a:xfrm>
        </p:spPr>
        <p:txBody>
          <a:bodyPr/>
          <a:lstStyle/>
          <a:p>
            <a:r>
              <a:rPr lang="en-US" dirty="0" smtClean="0">
                <a:solidFill>
                  <a:schemeClr val="accent5"/>
                </a:solidFill>
              </a:rPr>
              <a:t>WHAT TO DO WHEN SOMETHING GOES WRONG?</a:t>
            </a:r>
            <a:endParaRPr lang="en-US" dirty="0">
              <a:solidFill>
                <a:schemeClr val="accent5"/>
              </a:solidFill>
            </a:endParaRPr>
          </a:p>
        </p:txBody>
      </p:sp>
      <p:graphicFrame>
        <p:nvGraphicFramePr>
          <p:cNvPr id="4" name="Diagram 3"/>
          <p:cNvGraphicFramePr/>
          <p:nvPr>
            <p:extLst>
              <p:ext uri="{D42A27DB-BD31-4B8C-83A1-F6EECF244321}">
                <p14:modId xmlns:p14="http://schemas.microsoft.com/office/powerpoint/2010/main" val="657515192"/>
              </p:ext>
            </p:extLst>
          </p:nvPr>
        </p:nvGraphicFramePr>
        <p:xfrm>
          <a:off x="412034" y="2244237"/>
          <a:ext cx="10752020" cy="1527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p:cNvGrpSpPr/>
          <p:nvPr/>
        </p:nvGrpSpPr>
        <p:grpSpPr>
          <a:xfrm>
            <a:off x="412034" y="1204036"/>
            <a:ext cx="10752020" cy="929435"/>
            <a:chOff x="0" y="1056"/>
            <a:chExt cx="10752020" cy="634990"/>
          </a:xfrm>
        </p:grpSpPr>
        <p:sp>
          <p:nvSpPr>
            <p:cNvPr id="6" name="Rounded Rectangle 5"/>
            <p:cNvSpPr/>
            <p:nvPr/>
          </p:nvSpPr>
          <p:spPr>
            <a:xfrm>
              <a:off x="0" y="1056"/>
              <a:ext cx="10752020" cy="6349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30998" y="32054"/>
              <a:ext cx="10690024" cy="572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000" dirty="0" smtClean="0">
                  <a:cs typeface="Arial"/>
                </a:rPr>
                <a:t>Notify impacted employee(s) that the issue is being reviewed, and provide a follow-up time to reach back out with a status.  </a:t>
              </a:r>
              <a:endParaRPr lang="en-US" sz="2000" kern="1200" dirty="0"/>
            </a:p>
          </p:txBody>
        </p:sp>
      </p:grpSp>
      <p:graphicFrame>
        <p:nvGraphicFramePr>
          <p:cNvPr id="8" name="Diagram 7"/>
          <p:cNvGraphicFramePr/>
          <p:nvPr>
            <p:extLst>
              <p:ext uri="{D42A27DB-BD31-4B8C-83A1-F6EECF244321}">
                <p14:modId xmlns:p14="http://schemas.microsoft.com/office/powerpoint/2010/main" val="2978003069"/>
              </p:ext>
            </p:extLst>
          </p:nvPr>
        </p:nvGraphicFramePr>
        <p:xfrm>
          <a:off x="479782" y="3207775"/>
          <a:ext cx="10892149" cy="32725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34810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UCPATH CAMPUS SUPPORT CENTER (CSC)</a:t>
            </a:r>
            <a:endParaRPr lang="en-US" dirty="0">
              <a:solidFill>
                <a:srgbClr val="FF0000"/>
              </a:solidFill>
            </a:endParaRPr>
          </a:p>
        </p:txBody>
      </p:sp>
      <p:sp>
        <p:nvSpPr>
          <p:cNvPr id="3" name="Rectangle 2"/>
          <p:cNvSpPr/>
          <p:nvPr/>
        </p:nvSpPr>
        <p:spPr>
          <a:xfrm>
            <a:off x="516834" y="1028878"/>
            <a:ext cx="10849113" cy="933589"/>
          </a:xfrm>
          <a:prstGeom prst="rect">
            <a:avLst/>
          </a:prstGeom>
        </p:spPr>
        <p:txBody>
          <a:bodyPr wrap="square">
            <a:spAutoFit/>
          </a:bodyPr>
          <a:lstStyle/>
          <a:p>
            <a:pPr marL="12700">
              <a:spcBef>
                <a:spcPts val="845"/>
              </a:spcBef>
            </a:pPr>
            <a:endParaRPr lang="en-US" sz="2400" spc="-5" dirty="0" smtClean="0">
              <a:cs typeface="Arial"/>
            </a:endParaRPr>
          </a:p>
          <a:p>
            <a:pPr marL="12700">
              <a:spcBef>
                <a:spcPts val="845"/>
              </a:spcBef>
            </a:pPr>
            <a:endParaRPr lang="en-US" sz="2400" spc="-5" dirty="0" smtClean="0">
              <a:cs typeface="Arial"/>
            </a:endParaRPr>
          </a:p>
        </p:txBody>
      </p:sp>
      <p:sp>
        <p:nvSpPr>
          <p:cNvPr id="5" name="Rectangle 4"/>
          <p:cNvSpPr/>
          <p:nvPr/>
        </p:nvSpPr>
        <p:spPr>
          <a:xfrm>
            <a:off x="516835" y="980387"/>
            <a:ext cx="10849113" cy="920765"/>
          </a:xfrm>
          <a:prstGeom prst="rect">
            <a:avLst/>
          </a:prstGeom>
        </p:spPr>
        <p:txBody>
          <a:bodyPr wrap="square">
            <a:spAutoFit/>
          </a:bodyPr>
          <a:lstStyle/>
          <a:p>
            <a:pPr marL="12700">
              <a:spcBef>
                <a:spcPts val="690"/>
              </a:spcBef>
              <a:buClr>
                <a:srgbClr val="1295D8"/>
              </a:buClr>
              <a:tabLst>
                <a:tab pos="469265" algn="l"/>
                <a:tab pos="469900" algn="l"/>
              </a:tabLst>
            </a:pPr>
            <a:endParaRPr lang="en-US" sz="2400" dirty="0" smtClean="0">
              <a:cs typeface="Arial"/>
            </a:endParaRPr>
          </a:p>
          <a:p>
            <a:pPr marL="469265" indent="-456565">
              <a:spcBef>
                <a:spcPts val="690"/>
              </a:spcBef>
              <a:buClr>
                <a:srgbClr val="1295D8"/>
              </a:buClr>
              <a:buFontTx/>
              <a:buAutoNum type="arabicPeriod"/>
              <a:tabLst>
                <a:tab pos="469265" algn="l"/>
                <a:tab pos="469900" algn="l"/>
              </a:tabLst>
            </a:pPr>
            <a:endParaRPr lang="en-US" sz="2400" dirty="0">
              <a:cs typeface="Arial"/>
            </a:endParaRPr>
          </a:p>
        </p:txBody>
      </p:sp>
      <p:grpSp>
        <p:nvGrpSpPr>
          <p:cNvPr id="6" name="Group 5"/>
          <p:cNvGrpSpPr/>
          <p:nvPr/>
        </p:nvGrpSpPr>
        <p:grpSpPr>
          <a:xfrm>
            <a:off x="516834" y="1121596"/>
            <a:ext cx="11363325" cy="4543425"/>
            <a:chOff x="516834" y="1495672"/>
            <a:chExt cx="11363325" cy="4543425"/>
          </a:xfrm>
        </p:grpSpPr>
        <p:pic>
          <p:nvPicPr>
            <p:cNvPr id="7" name="Picture 6"/>
            <p:cNvPicPr>
              <a:picLocks noChangeAspect="1"/>
            </p:cNvPicPr>
            <p:nvPr/>
          </p:nvPicPr>
          <p:blipFill>
            <a:blip r:embed="rId3"/>
            <a:stretch>
              <a:fillRect/>
            </a:stretch>
          </p:blipFill>
          <p:spPr>
            <a:xfrm>
              <a:off x="516834" y="1495672"/>
              <a:ext cx="11363325" cy="4543425"/>
            </a:xfrm>
            <a:prstGeom prst="rect">
              <a:avLst/>
            </a:prstGeom>
          </p:spPr>
        </p:pic>
        <p:pic>
          <p:nvPicPr>
            <p:cNvPr id="4" name="Picture 3"/>
            <p:cNvPicPr>
              <a:picLocks noChangeAspect="1"/>
            </p:cNvPicPr>
            <p:nvPr/>
          </p:nvPicPr>
          <p:blipFill>
            <a:blip r:embed="rId4"/>
            <a:stretch>
              <a:fillRect/>
            </a:stretch>
          </p:blipFill>
          <p:spPr>
            <a:xfrm>
              <a:off x="8426823" y="3775782"/>
              <a:ext cx="2856753" cy="449999"/>
            </a:xfrm>
            <a:prstGeom prst="rect">
              <a:avLst/>
            </a:prstGeom>
          </p:spPr>
        </p:pic>
      </p:grpSp>
    </p:spTree>
    <p:extLst>
      <p:ext uri="{BB962C8B-B14F-4D97-AF65-F5344CB8AC3E}">
        <p14:creationId xmlns:p14="http://schemas.microsoft.com/office/powerpoint/2010/main" val="1322316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604" y="294587"/>
            <a:ext cx="10641051" cy="685800"/>
          </a:xfrm>
        </p:spPr>
        <p:txBody>
          <a:bodyPr/>
          <a:lstStyle/>
          <a:p>
            <a:r>
              <a:rPr lang="en-US" dirty="0" smtClean="0">
                <a:solidFill>
                  <a:schemeClr val="accent5"/>
                </a:solidFill>
              </a:rPr>
              <a:t>UCPATH CENTER</a:t>
            </a:r>
            <a:endParaRPr lang="en-US" dirty="0">
              <a:solidFill>
                <a:schemeClr val="accent5"/>
              </a:solidFill>
            </a:endParaRPr>
          </a:p>
        </p:txBody>
      </p:sp>
      <p:graphicFrame>
        <p:nvGraphicFramePr>
          <p:cNvPr id="4" name="Diagram 3"/>
          <p:cNvGraphicFramePr/>
          <p:nvPr>
            <p:extLst>
              <p:ext uri="{D42A27DB-BD31-4B8C-83A1-F6EECF244321}">
                <p14:modId xmlns:p14="http://schemas.microsoft.com/office/powerpoint/2010/main" val="2169327112"/>
              </p:ext>
            </p:extLst>
          </p:nvPr>
        </p:nvGraphicFramePr>
        <p:xfrm>
          <a:off x="353604" y="1146876"/>
          <a:ext cx="10788878" cy="2243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6702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sp>
        <p:nvSpPr>
          <p:cNvPr id="4" name="TextBox 3"/>
          <p:cNvSpPr txBox="1"/>
          <p:nvPr/>
        </p:nvSpPr>
        <p:spPr>
          <a:xfrm>
            <a:off x="404966" y="1052052"/>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grpSp>
        <p:nvGrpSpPr>
          <p:cNvPr id="5" name="Group 4"/>
          <p:cNvGrpSpPr/>
          <p:nvPr/>
        </p:nvGrpSpPr>
        <p:grpSpPr>
          <a:xfrm>
            <a:off x="445135" y="1824594"/>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9" name="TextBox 8"/>
          <p:cNvSpPr txBox="1"/>
          <p:nvPr/>
        </p:nvSpPr>
        <p:spPr>
          <a:xfrm>
            <a:off x="529523" y="1921195"/>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Know common issues that impact employees</a:t>
            </a:r>
            <a:endParaRPr kumimoji="0" lang="en-US" sz="2000" b="0" i="0" u="none" strike="noStrike" kern="1200" cap="none" spc="0" normalizeH="0" baseline="0" noProof="0" dirty="0">
              <a:ln>
                <a:noFill/>
              </a:ln>
              <a:effectLst/>
              <a:uLnTx/>
              <a:uFillTx/>
              <a:latin typeface="Arial"/>
              <a:ea typeface="+mn-ea"/>
              <a:cs typeface="+mn-cs"/>
            </a:endParaRPr>
          </a:p>
        </p:txBody>
      </p:sp>
      <p:grpSp>
        <p:nvGrpSpPr>
          <p:cNvPr id="10" name="Group 9"/>
          <p:cNvGrpSpPr/>
          <p:nvPr/>
        </p:nvGrpSpPr>
        <p:grpSpPr>
          <a:xfrm>
            <a:off x="445135" y="2816715"/>
            <a:ext cx="9343056" cy="620884"/>
            <a:chOff x="493963" y="2576648"/>
            <a:chExt cx="6915485" cy="826560"/>
          </a:xfrm>
          <a:solidFill>
            <a:schemeClr val="accent1">
              <a:lumMod val="60000"/>
              <a:lumOff val="40000"/>
            </a:schemeClr>
          </a:solidFill>
        </p:grpSpPr>
        <p:sp>
          <p:nvSpPr>
            <p:cNvPr id="11" name="Rounded Rectangle 10"/>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3" name="TextBox 12"/>
          <p:cNvSpPr txBox="1"/>
          <p:nvPr/>
        </p:nvSpPr>
        <p:spPr>
          <a:xfrm>
            <a:off x="529523" y="291460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How to access resources</a:t>
            </a:r>
            <a:r>
              <a:rPr kumimoji="0" lang="en-US" sz="2000" b="0" i="0" u="none" strike="noStrike" kern="1200" cap="none" spc="0" normalizeH="0" noProof="0" dirty="0" smtClean="0">
                <a:ln>
                  <a:noFill/>
                </a:ln>
                <a:effectLst/>
                <a:uLnTx/>
                <a:uFillTx/>
                <a:latin typeface="Arial"/>
                <a:ea typeface="+mn-ea"/>
                <a:cs typeface="+mn-cs"/>
              </a:rPr>
              <a:t> to correct / prevent errors</a:t>
            </a:r>
            <a:endParaRPr kumimoji="0" lang="en-US" sz="2000" b="0" i="0" u="none" strike="noStrike" kern="1200" cap="none" spc="0" normalizeH="0" baseline="0" noProof="0" dirty="0">
              <a:ln>
                <a:noFill/>
              </a:ln>
              <a:effectLst/>
              <a:uLnTx/>
              <a:uFillTx/>
              <a:latin typeface="Arial"/>
              <a:ea typeface="+mn-ea"/>
              <a:cs typeface="+mn-cs"/>
            </a:endParaRPr>
          </a:p>
        </p:txBody>
      </p:sp>
      <p:grpSp>
        <p:nvGrpSpPr>
          <p:cNvPr id="14" name="Group 13"/>
          <p:cNvGrpSpPr/>
          <p:nvPr/>
        </p:nvGrpSpPr>
        <p:grpSpPr>
          <a:xfrm>
            <a:off x="445135" y="3808836"/>
            <a:ext cx="9343056" cy="620884"/>
            <a:chOff x="493963" y="2576648"/>
            <a:chExt cx="6915485" cy="826560"/>
          </a:xfrm>
          <a:solidFill>
            <a:schemeClr val="accent1">
              <a:lumMod val="60000"/>
              <a:lumOff val="40000"/>
            </a:schemeClr>
          </a:solidFill>
        </p:grpSpPr>
        <p:sp>
          <p:nvSpPr>
            <p:cNvPr id="15" name="Rounded Rectangle 14"/>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7" name="TextBox 16"/>
          <p:cNvSpPr txBox="1"/>
          <p:nvPr/>
        </p:nvSpPr>
        <p:spPr>
          <a:xfrm>
            <a:off x="529523" y="3908007"/>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Learn from the lessons shared by</a:t>
            </a:r>
            <a:r>
              <a:rPr kumimoji="0" lang="en-US" sz="2000" b="0" i="0" u="none" strike="noStrike" kern="1200" cap="none" spc="0" normalizeH="0" noProof="0" dirty="0" smtClean="0">
                <a:ln>
                  <a:noFill/>
                </a:ln>
                <a:effectLst/>
                <a:uLnTx/>
                <a:uFillTx/>
                <a:latin typeface="Arial"/>
                <a:ea typeface="+mn-ea"/>
                <a:cs typeface="+mn-cs"/>
              </a:rPr>
              <a:t> current users</a:t>
            </a:r>
            <a:endParaRPr kumimoji="0" lang="en-US" sz="2000" b="0" i="0" u="none" strike="noStrike" kern="1200" cap="none" spc="0" normalizeH="0" baseline="0" noProof="0" dirty="0">
              <a:ln>
                <a:noFill/>
              </a:ln>
              <a:effectLst/>
              <a:uLnTx/>
              <a:uFillTx/>
              <a:latin typeface="Arial"/>
              <a:ea typeface="+mn-ea"/>
              <a:cs typeface="+mn-cs"/>
            </a:endParaRPr>
          </a:p>
        </p:txBody>
      </p:sp>
      <p:grpSp>
        <p:nvGrpSpPr>
          <p:cNvPr id="18" name="Group 17"/>
          <p:cNvGrpSpPr/>
          <p:nvPr/>
        </p:nvGrpSpPr>
        <p:grpSpPr>
          <a:xfrm>
            <a:off x="445135" y="4800958"/>
            <a:ext cx="9343056" cy="620884"/>
            <a:chOff x="493963" y="2576648"/>
            <a:chExt cx="6915485" cy="826560"/>
          </a:xfrm>
          <a:solidFill>
            <a:schemeClr val="accent1">
              <a:lumMod val="60000"/>
              <a:lumOff val="40000"/>
            </a:schemeClr>
          </a:solidFill>
        </p:grpSpPr>
        <p:sp>
          <p:nvSpPr>
            <p:cNvPr id="19" name="Rounded Rectangle 18"/>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1" name="TextBox 20"/>
          <p:cNvSpPr txBox="1"/>
          <p:nvPr/>
        </p:nvSpPr>
        <p:spPr>
          <a:xfrm>
            <a:off x="529523" y="490141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Understand the policy behind each process and how</a:t>
            </a:r>
            <a:r>
              <a:rPr kumimoji="0" lang="en-US" sz="2000" b="0" i="0" u="none" strike="noStrike" kern="1200" cap="none" spc="0" normalizeH="0" noProof="0" dirty="0" smtClean="0">
                <a:ln>
                  <a:noFill/>
                </a:ln>
                <a:effectLst/>
                <a:uLnTx/>
                <a:uFillTx/>
                <a:latin typeface="Arial"/>
                <a:ea typeface="+mn-ea"/>
                <a:cs typeface="+mn-cs"/>
              </a:rPr>
              <a:t> to mitigate errors</a:t>
            </a:r>
            <a:endParaRPr kumimoji="0" lang="en-US" sz="2000" b="0" i="0" u="none" strike="noStrike" kern="1200" cap="none" spc="0" normalizeH="0" baseline="0" noProof="0" dirty="0">
              <a:ln>
                <a:noFill/>
              </a:ln>
              <a:effectLst/>
              <a:uLnTx/>
              <a:uFillTx/>
              <a:latin typeface="Arial"/>
              <a:ea typeface="+mn-ea"/>
              <a:cs typeface="+mn-cs"/>
            </a:endParaRPr>
          </a:p>
        </p:txBody>
      </p:sp>
      <p:sp>
        <p:nvSpPr>
          <p:cNvPr id="26" name="TextBox 25"/>
          <p:cNvSpPr txBox="1"/>
          <p:nvPr/>
        </p:nvSpPr>
        <p:spPr>
          <a:xfrm>
            <a:off x="603503" y="5768918"/>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Understand the key concepts and takeaways from each process </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52024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028571" y="1027325"/>
            <a:ext cx="10707329" cy="784830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ea typeface="Calibri" panose="020F0502020204030204" pitchFamily="34" charset="0"/>
                <a:cs typeface="Times New Roman" panose="02020603050405020304" pitchFamily="18" charset="0"/>
              </a:rPr>
              <a:t>Be proactive: </a:t>
            </a:r>
            <a:r>
              <a:rPr lang="en-US" sz="2000" dirty="0">
                <a:ea typeface="Calibri" panose="020F0502020204030204" pitchFamily="34" charset="0"/>
                <a:cs typeface="Times New Roman" panose="02020603050405020304" pitchFamily="18" charset="0"/>
              </a:rPr>
              <a:t>Ensure proper effective dates are used, be sure you are using the proper ERN code, Transaction type, proper templates are used, double check transaction prior to submission, record transaction ID for tracking.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Transactors and approvers, review all transactions for completeness and accuracy. </a:t>
            </a:r>
            <a:r>
              <a:rPr lang="en-US" sz="2000" dirty="0" smtClean="0">
                <a:ea typeface="Calibri" panose="020F0502020204030204" pitchFamily="34" charset="0"/>
                <a:cs typeface="Times New Roman" panose="02020603050405020304" pitchFamily="18" charset="0"/>
              </a:rPr>
              <a:t>Avoid </a:t>
            </a:r>
            <a:r>
              <a:rPr lang="en-US" sz="2000" dirty="0">
                <a:ea typeface="Calibri" panose="020F0502020204030204" pitchFamily="34" charset="0"/>
                <a:cs typeface="Times New Roman" panose="02020603050405020304" pitchFamily="18" charset="0"/>
              </a:rPr>
              <a:t>the need for </a:t>
            </a:r>
            <a:r>
              <a:rPr lang="en-US" sz="2000" dirty="0" smtClean="0">
                <a:ea typeface="Calibri" panose="020F0502020204030204" pitchFamily="34" charset="0"/>
                <a:cs typeface="Times New Roman" panose="02020603050405020304" pitchFamily="18" charset="0"/>
              </a:rPr>
              <a:t>correction</a:t>
            </a:r>
            <a:r>
              <a:rPr lang="en-US" sz="2000" dirty="0">
                <a:ea typeface="Calibri" panose="020F0502020204030204" pitchFamily="34" charset="0"/>
                <a:cs typeface="Times New Roman" panose="02020603050405020304" pitchFamily="18" charset="0"/>
              </a:rPr>
              <a:t>. Remember - it takes a lot longer and a lot more effort to correct and enter in UCPath than it did in PPS.</a:t>
            </a:r>
            <a:br>
              <a:rPr lang="en-US" sz="2000" dirty="0">
                <a:ea typeface="Calibri" panose="020F0502020204030204" pitchFamily="34" charset="0"/>
                <a:cs typeface="Times New Roman" panose="02020603050405020304" pitchFamily="18" charset="0"/>
              </a:rPr>
            </a:br>
            <a:endParaRPr lang="en-US" sz="20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endParaRPr lang="en-US" sz="20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If you believe that there has been an error, document and report. </a:t>
            </a:r>
          </a:p>
          <a:p>
            <a:pPr marL="342900" indent="-342900">
              <a:buFont typeface="Arial" panose="020B0604020202020204" pitchFamily="34" charset="0"/>
              <a:buChar char="•"/>
              <a:defRPr/>
            </a:pPr>
            <a:endParaRPr lang="en-US" sz="20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endParaRPr lang="en-US" sz="20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endParaRPr lang="en-US" sz="1200" dirty="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Errors in UCPath should be resolved quickly. </a:t>
            </a:r>
            <a:r>
              <a:rPr lang="en-US" sz="2000" dirty="0" smtClean="0">
                <a:ea typeface="Calibri" panose="020F0502020204030204" pitchFamily="34" charset="0"/>
                <a:cs typeface="Times New Roman" panose="02020603050405020304" pitchFamily="18" charset="0"/>
              </a:rPr>
              <a:t>Employees </a:t>
            </a:r>
            <a:r>
              <a:rPr lang="en-US" sz="2000" dirty="0">
                <a:ea typeface="Calibri" panose="020F0502020204030204" pitchFamily="34" charset="0"/>
                <a:cs typeface="Times New Roman" panose="02020603050405020304" pitchFamily="18" charset="0"/>
              </a:rPr>
              <a:t>have an expectations that their paycheck will be correct.   </a:t>
            </a:r>
            <a:br>
              <a:rPr lang="en-US" sz="2000" dirty="0">
                <a:ea typeface="Calibri" panose="020F0502020204030204" pitchFamily="34" charset="0"/>
                <a:cs typeface="Times New Roman" panose="02020603050405020304" pitchFamily="18" charset="0"/>
              </a:rPr>
            </a:br>
            <a:r>
              <a:rPr lang="en-US" sz="2000" dirty="0">
                <a:ea typeface="Calibri" panose="020F0502020204030204" pitchFamily="34" charset="0"/>
                <a:cs typeface="Times New Roman" panose="02020603050405020304" pitchFamily="18" charset="0"/>
              </a:rPr>
              <a:t/>
            </a:r>
            <a:br>
              <a:rPr lang="en-US" sz="2000" dirty="0">
                <a:ea typeface="Calibri" panose="020F0502020204030204" pitchFamily="34" charset="0"/>
                <a:cs typeface="Times New Roman" panose="02020603050405020304" pitchFamily="18" charset="0"/>
              </a:rPr>
            </a:br>
            <a:r>
              <a:rPr lang="en-US" sz="2000" dirty="0">
                <a:ea typeface="Calibri" panose="020F0502020204030204" pitchFamily="34" charset="0"/>
                <a:cs typeface="Times New Roman" panose="02020603050405020304" pitchFamily="18" charset="0"/>
              </a:rPr>
              <a:t/>
            </a:r>
            <a:br>
              <a:rPr lang="en-US" sz="2000" dirty="0">
                <a:ea typeface="Calibri" panose="020F0502020204030204" pitchFamily="34" charset="0"/>
                <a:cs typeface="Times New Roman" panose="02020603050405020304" pitchFamily="18" charset="0"/>
              </a:rPr>
            </a:br>
            <a:endParaRPr lang="en-US" sz="2000" dirty="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100" dirty="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300" dirty="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lang="en-US" sz="2000" dirty="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ea typeface="Calibri" panose="020F0502020204030204" pitchFamily="34" charset="0"/>
              <a:cs typeface="Times New Roman" panose="02020603050405020304" pitchFamily="18" charset="0"/>
            </a:endParaRPr>
          </a:p>
        </p:txBody>
      </p:sp>
      <p:sp>
        <p:nvSpPr>
          <p:cNvPr id="4"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239942"/>
            <a:ext cx="1042506" cy="1042506"/>
          </a:xfrm>
          <a:prstGeom prst="rect">
            <a:avLst/>
          </a:prstGeom>
        </p:spPr>
      </p:pic>
      <p:pic>
        <p:nvPicPr>
          <p:cNvPr id="7" name="Picture 6"/>
          <p:cNvPicPr>
            <a:picLocks noChangeAspect="1"/>
          </p:cNvPicPr>
          <p:nvPr/>
        </p:nvPicPr>
        <p:blipFill>
          <a:blip r:embed="rId4"/>
          <a:stretch>
            <a:fillRect/>
          </a:stretch>
        </p:blipFill>
        <p:spPr>
          <a:xfrm>
            <a:off x="360333" y="3480108"/>
            <a:ext cx="1042506" cy="1042506"/>
          </a:xfrm>
          <a:prstGeom prst="rect">
            <a:avLst/>
          </a:prstGeom>
        </p:spPr>
      </p:pic>
      <p:pic>
        <p:nvPicPr>
          <p:cNvPr id="8" name="Picture 7"/>
          <p:cNvPicPr>
            <a:picLocks noChangeAspect="1"/>
          </p:cNvPicPr>
          <p:nvPr/>
        </p:nvPicPr>
        <p:blipFill>
          <a:blip r:embed="rId4"/>
          <a:stretch>
            <a:fillRect/>
          </a:stretch>
        </p:blipFill>
        <p:spPr>
          <a:xfrm>
            <a:off x="360333" y="4707256"/>
            <a:ext cx="1042506" cy="1042506"/>
          </a:xfrm>
          <a:prstGeom prst="rect">
            <a:avLst/>
          </a:prstGeom>
        </p:spPr>
      </p:pic>
    </p:spTree>
    <p:extLst>
      <p:ext uri="{BB962C8B-B14F-4D97-AF65-F5344CB8AC3E}">
        <p14:creationId xmlns:p14="http://schemas.microsoft.com/office/powerpoint/2010/main" val="1923004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744580" y="1524147"/>
            <a:ext cx="8786945" cy="3650765"/>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APPENDIX</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4208860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1554272"/>
          </a:xfrm>
          <a:prstGeom prst="rect">
            <a:avLst/>
          </a:prstGeom>
          <a:noFill/>
        </p:spPr>
        <p:txBody>
          <a:bodyPr wrap="square" rtlCol="0">
            <a:spAutoFit/>
          </a:bodyPr>
          <a:lstStyle/>
          <a:p>
            <a:pPr marL="342900" indent="-342900">
              <a:spcAft>
                <a:spcPts val="600"/>
              </a:spcAft>
              <a:buFont typeface="Arial" panose="020B0604020202020204" pitchFamily="34" charset="0"/>
              <a:buChar char="•"/>
              <a:defRPr/>
            </a:pPr>
            <a:r>
              <a:rPr lang="en-US" sz="2000" u="sng" dirty="0">
                <a:solidFill>
                  <a:srgbClr val="4472C4"/>
                </a:solidFill>
              </a:rPr>
              <a:t>GRADUATE STUDENTS</a:t>
            </a:r>
          </a:p>
          <a:p>
            <a:pPr marL="342900" indent="-342900">
              <a:spcAft>
                <a:spcPts val="600"/>
              </a:spcAft>
              <a:buFont typeface="Arial" panose="020B0604020202020204" pitchFamily="34" charset="0"/>
              <a:buChar char="•"/>
              <a:defRPr/>
            </a:pPr>
            <a:r>
              <a:rPr lang="en-US" sz="2000" u="sng" dirty="0">
                <a:solidFill>
                  <a:srgbClr val="4472C4"/>
                </a:solidFill>
              </a:rPr>
              <a:t>POST DOCS</a:t>
            </a:r>
          </a:p>
          <a:p>
            <a:pPr marL="342900" indent="-342900">
              <a:spcAft>
                <a:spcPts val="600"/>
              </a:spcAft>
              <a:buFont typeface="Arial" panose="020B0604020202020204" pitchFamily="34" charset="0"/>
              <a:buChar char="•"/>
              <a:defRPr/>
            </a:pPr>
            <a:r>
              <a:rPr lang="en-US" sz="2000" u="sng" dirty="0">
                <a:solidFill>
                  <a:srgbClr val="4472C4"/>
                </a:solidFill>
              </a:rPr>
              <a:t>UCPATH DATES – INTERLOCATION TRANSFER</a:t>
            </a:r>
          </a:p>
          <a:p>
            <a:pPr marL="342900" indent="-342900">
              <a:spcAft>
                <a:spcPts val="600"/>
              </a:spcAft>
              <a:buFont typeface="Arial" panose="020B0604020202020204" pitchFamily="34" charset="0"/>
              <a:buChar char="•"/>
              <a:defRPr/>
            </a:pPr>
            <a:r>
              <a:rPr lang="en-US" sz="2000" u="sng" dirty="0">
                <a:solidFill>
                  <a:srgbClr val="4472C4"/>
                </a:solidFill>
              </a:rPr>
              <a:t>OPENING CASES WITH UCPATH CENTER</a:t>
            </a:r>
          </a:p>
        </p:txBody>
      </p:sp>
    </p:spTree>
    <p:extLst>
      <p:ext uri="{BB962C8B-B14F-4D97-AF65-F5344CB8AC3E}">
        <p14:creationId xmlns:p14="http://schemas.microsoft.com/office/powerpoint/2010/main" val="1646151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5" name="TextBox 4"/>
          <p:cNvSpPr txBox="1"/>
          <p:nvPr/>
        </p:nvSpPr>
        <p:spPr>
          <a:xfrm>
            <a:off x="2789095" y="2276398"/>
            <a:ext cx="7606481" cy="2215991"/>
          </a:xfrm>
          <a:prstGeom prst="rect">
            <a:avLst/>
          </a:prstGeom>
          <a:solidFill>
            <a:schemeClr val="accent1">
              <a:lumMod val="20000"/>
              <a:lumOff val="80000"/>
            </a:schemeClr>
          </a:solidFill>
          <a:ln>
            <a:solidFill>
              <a:schemeClr val="accent5"/>
            </a:solidFill>
          </a:ln>
        </p:spPr>
        <p:txBody>
          <a:bodyPr wrap="square" rtlCol="0" anchor="b">
            <a:spAutoFit/>
          </a:bodyPr>
          <a:lstStyle/>
          <a:p>
            <a:pPr marR="0" lvl="0" indent="0" fontAlgn="auto">
              <a:lnSpc>
                <a:spcPct val="100000"/>
              </a:lnSpc>
              <a:spcBef>
                <a:spcPts val="0"/>
              </a:spcBef>
              <a:spcAft>
                <a:spcPts val="0"/>
              </a:spcAft>
              <a:buClrTx/>
              <a:buSzTx/>
              <a:buFontTx/>
              <a:buNone/>
              <a:tabLst/>
              <a:defRPr/>
            </a:pPr>
            <a:r>
              <a:rPr lang="en-US" sz="2800" b="1" dirty="0" smtClean="0">
                <a:solidFill>
                  <a:schemeClr val="accent4">
                    <a:lumMod val="75000"/>
                  </a:schemeClr>
                </a:solidFill>
              </a:rPr>
              <a:t>LaKesha Welch</a:t>
            </a:r>
          </a:p>
          <a:p>
            <a:pPr lvl="0">
              <a:defRPr/>
            </a:pPr>
            <a:endParaRPr lang="en-US" sz="1000" b="1" dirty="0">
              <a:solidFill>
                <a:schemeClr val="accent4">
                  <a:lumMod val="75000"/>
                </a:schemeClr>
              </a:solidFill>
            </a:endParaRPr>
          </a:p>
          <a:p>
            <a:pPr lvl="0">
              <a:defRPr/>
            </a:pPr>
            <a:r>
              <a:rPr lang="en-US" sz="2000" dirty="0">
                <a:solidFill>
                  <a:prstClr val="black"/>
                </a:solidFill>
              </a:rPr>
              <a:t>Title: UCPath Business Support Analyst, </a:t>
            </a:r>
            <a:r>
              <a:rPr lang="en-US" sz="2000" dirty="0" smtClean="0">
                <a:solidFill>
                  <a:prstClr val="black"/>
                </a:solidFill>
              </a:rPr>
              <a:t>Team </a:t>
            </a:r>
            <a:r>
              <a:rPr lang="en-US" sz="2000" dirty="0">
                <a:solidFill>
                  <a:prstClr val="black"/>
                </a:solidFill>
              </a:rPr>
              <a:t>Lead</a:t>
            </a:r>
          </a:p>
          <a:p>
            <a:pPr marR="0" lvl="0" indent="0" fontAlgn="auto">
              <a:lnSpc>
                <a:spcPct val="100000"/>
              </a:lnSpc>
              <a:spcBef>
                <a:spcPts val="0"/>
              </a:spcBef>
              <a:spcAft>
                <a:spcPts val="0"/>
              </a:spcAft>
              <a:buClrTx/>
              <a:buSzTx/>
              <a:buFontTx/>
              <a:buNone/>
              <a:tabLst/>
              <a:defRPr/>
            </a:pPr>
            <a:r>
              <a:rPr lang="en-US" sz="2000" dirty="0" smtClean="0"/>
              <a:t>Department</a:t>
            </a:r>
            <a:r>
              <a:rPr lang="en-US" sz="2000" dirty="0"/>
              <a:t>: UCPath Campus Support Center</a:t>
            </a:r>
          </a:p>
          <a:p>
            <a:pPr marR="0" lvl="0" indent="0" fontAlgn="auto">
              <a:lnSpc>
                <a:spcPct val="100000"/>
              </a:lnSpc>
              <a:spcBef>
                <a:spcPts val="0"/>
              </a:spcBef>
              <a:spcAft>
                <a:spcPts val="0"/>
              </a:spcAft>
              <a:buClrTx/>
              <a:buSzTx/>
              <a:buFontTx/>
              <a:buNone/>
              <a:tabLst/>
              <a:defRPr/>
            </a:pPr>
            <a:r>
              <a:rPr lang="en-US" sz="2000" dirty="0" smtClean="0"/>
              <a:t>Year(s</a:t>
            </a:r>
            <a:r>
              <a:rPr lang="en-US" sz="2000" dirty="0"/>
              <a:t>) @UC: </a:t>
            </a:r>
            <a:r>
              <a:rPr lang="en-US" sz="2000" dirty="0" smtClean="0"/>
              <a:t>5 </a:t>
            </a:r>
            <a:r>
              <a:rPr lang="en-US" sz="2000" dirty="0"/>
              <a:t>1/2</a:t>
            </a:r>
          </a:p>
          <a:p>
            <a:pPr marR="0" lvl="0" indent="0" fontAlgn="auto">
              <a:lnSpc>
                <a:spcPct val="100000"/>
              </a:lnSpc>
              <a:spcBef>
                <a:spcPts val="0"/>
              </a:spcBef>
              <a:spcAft>
                <a:spcPts val="0"/>
              </a:spcAft>
              <a:buClrTx/>
              <a:buSzTx/>
              <a:buFontTx/>
              <a:buNone/>
              <a:tabLst/>
              <a:defRPr/>
            </a:pPr>
            <a:r>
              <a:rPr lang="en-US" sz="2000" dirty="0" smtClean="0"/>
              <a:t>Previous </a:t>
            </a:r>
            <a:r>
              <a:rPr lang="en-US" sz="2000" dirty="0"/>
              <a:t>Experience: </a:t>
            </a:r>
            <a:r>
              <a:rPr lang="en-US" sz="2000" dirty="0" smtClean="0"/>
              <a:t>15 </a:t>
            </a:r>
            <a:r>
              <a:rPr lang="en-US" sz="2000" dirty="0"/>
              <a:t>years </a:t>
            </a:r>
            <a:r>
              <a:rPr lang="en-US" sz="2000" dirty="0" smtClean="0"/>
              <a:t>Lead Business analyst/Functional Analyst support </a:t>
            </a:r>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100" y="2266255"/>
            <a:ext cx="1423085" cy="2236276"/>
          </a:xfrm>
          <a:prstGeom prst="rect">
            <a:avLst/>
          </a:prstGeom>
        </p:spPr>
      </p:pic>
    </p:spTree>
    <p:extLst>
      <p:ext uri="{BB962C8B-B14F-4D97-AF65-F5344CB8AC3E}">
        <p14:creationId xmlns:p14="http://schemas.microsoft.com/office/powerpoint/2010/main" val="2962977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smtClean="0">
                <a:solidFill>
                  <a:schemeClr val="accent5"/>
                </a:solidFill>
              </a:rPr>
              <a:t>GRADUATE STUDENTS</a:t>
            </a:r>
            <a:endParaRPr lang="en-US" dirty="0">
              <a:solidFill>
                <a:schemeClr val="accent5"/>
              </a:solidFill>
            </a:endParaRPr>
          </a:p>
        </p:txBody>
      </p:sp>
      <p:sp>
        <p:nvSpPr>
          <p:cNvPr id="3" name="Rectangle 2"/>
          <p:cNvSpPr/>
          <p:nvPr/>
        </p:nvSpPr>
        <p:spPr>
          <a:xfrm>
            <a:off x="484909" y="960689"/>
            <a:ext cx="11270673" cy="3949799"/>
          </a:xfrm>
          <a:prstGeom prst="rect">
            <a:avLst/>
          </a:prstGeom>
        </p:spPr>
        <p:txBody>
          <a:bodyPr wrap="square">
            <a:spAutoFit/>
          </a:bodyPr>
          <a:lstStyle/>
          <a:p>
            <a:pPr marL="355600" marR="0" lvl="0" indent="-342900" algn="l" defTabSz="914400" rtl="0" eaLnBrk="1" fontAlgn="auto" latinLnBrk="0" hangingPunct="1">
              <a:lnSpc>
                <a:spcPct val="100000"/>
              </a:lnSpc>
              <a:spcBef>
                <a:spcPts val="740"/>
              </a:spcBef>
              <a:spcAft>
                <a:spcPts val="0"/>
              </a:spcAft>
              <a:buClrTx/>
              <a:buSzTx/>
              <a:buFont typeface="Arial" panose="020B0604020202020204" pitchFamily="34" charset="0"/>
              <a:buChar char="•"/>
              <a:tabLst>
                <a:tab pos="469265" algn="l"/>
                <a:tab pos="469900" algn="l"/>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Issue: Incorrect graduate student </a:t>
            </a:r>
            <a:r>
              <a:rPr lang="en-US" sz="2000" dirty="0" smtClean="0">
                <a:solidFill>
                  <a:prstClr val="black"/>
                </a:solidFill>
                <a:latin typeface="Arial" panose="020B0604020202020204" pitchFamily="34" charset="0"/>
                <a:cs typeface="Arial" panose="020B0604020202020204" pitchFamily="34" charset="0"/>
              </a:rPr>
              <a:t>DCP/FICA exemptions/deductions </a:t>
            </a:r>
          </a:p>
          <a:p>
            <a:pPr marL="355600" indent="-342900">
              <a:spcBef>
                <a:spcPts val="740"/>
              </a:spcBef>
              <a:buFont typeface="Arial" panose="020B0604020202020204" pitchFamily="34" charset="0"/>
              <a:buChar char="•"/>
              <a:tabLst>
                <a:tab pos="469265" algn="l"/>
                <a:tab pos="469900" algn="l"/>
              </a:tabLst>
              <a:defRPr/>
            </a:pPr>
            <a:r>
              <a:rPr lang="en-US" sz="2000" dirty="0" smtClean="0">
                <a:solidFill>
                  <a:srgbClr val="FF0000"/>
                </a:solidFill>
                <a:latin typeface="Arial" panose="020B0604020202020204" pitchFamily="34" charset="0"/>
                <a:cs typeface="Arial" panose="020B0604020202020204" pitchFamily="34" charset="0"/>
              </a:rPr>
              <a:t>Downstream Impact: </a:t>
            </a:r>
            <a:r>
              <a:rPr lang="en-US" sz="2000" dirty="0" smtClean="0">
                <a:latin typeface="Arial" panose="020B0604020202020204" pitchFamily="34" charset="0"/>
                <a:cs typeface="Arial" panose="020B0604020202020204" pitchFamily="34" charset="0"/>
              </a:rPr>
              <a:t>over or underpaid</a:t>
            </a:r>
          </a:p>
          <a:p>
            <a:pPr marL="355600" indent="-342900">
              <a:spcBef>
                <a:spcPts val="740"/>
              </a:spcBef>
              <a:buFont typeface="Arial" panose="020B0604020202020204" pitchFamily="34" charset="0"/>
              <a:buChar char="•"/>
              <a:tabLst>
                <a:tab pos="469265" algn="l"/>
                <a:tab pos="469900" algn="l"/>
              </a:tabLst>
              <a:defRPr/>
            </a:pPr>
            <a:r>
              <a:rPr lang="en-US" sz="2000" dirty="0" smtClean="0">
                <a:solidFill>
                  <a:srgbClr val="FF0000"/>
                </a:solidFill>
                <a:latin typeface="Arial" panose="020B0604020202020204" pitchFamily="34" charset="0"/>
                <a:cs typeface="Arial" panose="020B0604020202020204" pitchFamily="34" charset="0"/>
              </a:rPr>
              <a:t>Downstream Impact: </a:t>
            </a:r>
            <a:r>
              <a:rPr lang="en-US" sz="2000" dirty="0" smtClean="0">
                <a:latin typeface="Arial" panose="020B0604020202020204" pitchFamily="34" charset="0"/>
                <a:cs typeface="Arial" panose="020B0604020202020204" pitchFamily="34" charset="0"/>
              </a:rPr>
              <a:t>reconciliation to get students paid properly through one of the hardship payment methods</a:t>
            </a:r>
          </a:p>
          <a:p>
            <a:pPr marL="469900" lvl="1">
              <a:spcBef>
                <a:spcPts val="740"/>
              </a:spcBef>
              <a:tabLst>
                <a:tab pos="469265" algn="l"/>
                <a:tab pos="469900" algn="l"/>
              </a:tabLst>
              <a:defRPr/>
            </a:pPr>
            <a:endParaRPr lang="en-US" sz="2000" dirty="0">
              <a:solidFill>
                <a:srgbClr val="FF0000"/>
              </a:solidFill>
              <a:latin typeface="Arial" panose="020B0604020202020204" pitchFamily="34" charset="0"/>
              <a:cs typeface="Arial" panose="020B0604020202020204" pitchFamily="34" charset="0"/>
            </a:endParaRPr>
          </a:p>
          <a:p>
            <a:pPr marL="355600" marR="0" lvl="0" indent="-342900" algn="l" defTabSz="914400" rtl="0" eaLnBrk="1" fontAlgn="auto" latinLnBrk="0" hangingPunct="1">
              <a:lnSpc>
                <a:spcPct val="100000"/>
              </a:lnSpc>
              <a:spcBef>
                <a:spcPts val="740"/>
              </a:spcBef>
              <a:spcAft>
                <a:spcPts val="0"/>
              </a:spcAft>
              <a:buClrTx/>
              <a:buSzTx/>
              <a:buFont typeface="Arial" panose="020B0604020202020204" pitchFamily="34" charset="0"/>
              <a:buChar char="•"/>
              <a:tabLst>
                <a:tab pos="469265" algn="l"/>
                <a:tab pos="469900" algn="l"/>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Issue: Incomplete or </a:t>
            </a:r>
            <a:r>
              <a:rPr lang="en-US" sz="2000" dirty="0" smtClean="0">
                <a:solidFill>
                  <a:prstClr val="black"/>
                </a:solidFill>
                <a:latin typeface="Arial" panose="020B0604020202020204" pitchFamily="34" charset="0"/>
                <a:cs typeface="Arial" panose="020B0604020202020204" pitchFamily="34" charset="0"/>
              </a:rPr>
              <a:t>expired Visa information in </a:t>
            </a: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Glacier </a:t>
            </a:r>
          </a:p>
          <a:p>
            <a:pPr marL="355600" indent="-342900">
              <a:spcBef>
                <a:spcPts val="740"/>
              </a:spcBef>
              <a:buFont typeface="Arial" panose="020B0604020202020204" pitchFamily="34" charset="0"/>
              <a:buChar char="•"/>
              <a:tabLst>
                <a:tab pos="469265" algn="l"/>
                <a:tab pos="469900" algn="l"/>
              </a:tabLst>
              <a:defRPr/>
            </a:pPr>
            <a:r>
              <a:rPr kumimoji="0" lang="en-US" sz="2000" b="0"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Downstream Impact: </a:t>
            </a:r>
            <a:r>
              <a:rPr lang="en-US" sz="2000" dirty="0">
                <a:latin typeface="Arial" panose="020B0604020202020204" pitchFamily="34" charset="0"/>
                <a:cs typeface="Arial" panose="020B0604020202020204" pitchFamily="34" charset="0"/>
              </a:rPr>
              <a:t>over or </a:t>
            </a:r>
            <a:r>
              <a:rPr lang="en-US" sz="2000" dirty="0" smtClean="0">
                <a:latin typeface="Arial" panose="020B0604020202020204" pitchFamily="34" charset="0"/>
                <a:cs typeface="Arial" panose="020B0604020202020204" pitchFamily="34" charset="0"/>
              </a:rPr>
              <a:t>underpaid</a:t>
            </a:r>
          </a:p>
          <a:p>
            <a:pPr marL="355600" indent="-342900">
              <a:spcBef>
                <a:spcPts val="740"/>
              </a:spcBef>
              <a:buFont typeface="Arial" panose="020B0604020202020204" pitchFamily="34" charset="0"/>
              <a:buChar char="•"/>
              <a:tabLst>
                <a:tab pos="469265" algn="l"/>
                <a:tab pos="469900" algn="l"/>
              </a:tabLst>
              <a:defRPr/>
            </a:pPr>
            <a:r>
              <a:rPr lang="en-US" sz="2000" dirty="0" smtClean="0">
                <a:solidFill>
                  <a:srgbClr val="FF0000"/>
                </a:solidFill>
                <a:latin typeface="Arial" panose="020B0604020202020204" pitchFamily="34" charset="0"/>
                <a:cs typeface="Arial" panose="020B0604020202020204" pitchFamily="34" charset="0"/>
              </a:rPr>
              <a:t>Downstream </a:t>
            </a:r>
            <a:r>
              <a:rPr lang="en-US" sz="2000" dirty="0" smtClean="0">
                <a:solidFill>
                  <a:srgbClr val="FF0000"/>
                </a:solidFill>
                <a:latin typeface="Arial" panose="020B0604020202020204" pitchFamily="34" charset="0"/>
                <a:cs typeface="Arial" panose="020B0604020202020204" pitchFamily="34" charset="0"/>
              </a:rPr>
              <a:t>Impact: </a:t>
            </a:r>
            <a:r>
              <a:rPr lang="en-US" sz="2000" dirty="0" smtClean="0">
                <a:latin typeface="Arial" panose="020B0604020202020204" pitchFamily="34" charset="0"/>
                <a:cs typeface="Arial" panose="020B0604020202020204" pitchFamily="34" charset="0"/>
              </a:rPr>
              <a:t>(rare) Employee issue moved to Labor Relations</a:t>
            </a:r>
            <a:endParaRPr lang="en-US" sz="2000" dirty="0">
              <a:latin typeface="Arial" panose="020B0604020202020204" pitchFamily="34" charset="0"/>
              <a:cs typeface="Arial" panose="020B0604020202020204" pitchFamily="34" charset="0"/>
            </a:endParaRPr>
          </a:p>
          <a:p>
            <a:pPr marL="812800" lvl="1" indent="-342900">
              <a:spcBef>
                <a:spcPts val="740"/>
              </a:spcBef>
              <a:buFont typeface="Arial" panose="020B0604020202020204" pitchFamily="34" charset="0"/>
              <a:buChar char="•"/>
              <a:tabLst>
                <a:tab pos="469265" algn="l"/>
                <a:tab pos="469900" algn="l"/>
              </a:tabLst>
              <a:defRPr/>
            </a:pPr>
            <a:endParaRPr kumimoji="0" lang="en-US" sz="2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endParaRPr>
          </a:p>
          <a:p>
            <a:pPr marL="12700" marR="0" lvl="0" indent="0" algn="l" defTabSz="914400" rtl="0" eaLnBrk="1" fontAlgn="auto" latinLnBrk="0" hangingPunct="1">
              <a:lnSpc>
                <a:spcPct val="100000"/>
              </a:lnSpc>
              <a:spcBef>
                <a:spcPts val="740"/>
              </a:spcBef>
              <a:spcAft>
                <a:spcPts val="0"/>
              </a:spcAft>
              <a:buClr>
                <a:srgbClr val="1295D8"/>
              </a:buClr>
              <a:buSzTx/>
              <a:buFontTx/>
              <a:buNone/>
              <a:tabLst>
                <a:tab pos="469265" algn="l"/>
                <a:tab pos="469900" algn="l"/>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0716" y="1472721"/>
            <a:ext cx="248733" cy="2487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4909" y="976220"/>
            <a:ext cx="444546" cy="4445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0716" y="1864550"/>
            <a:ext cx="248733" cy="24873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0716" y="3345768"/>
            <a:ext cx="248733" cy="2487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4909" y="2822338"/>
            <a:ext cx="444546" cy="44454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0716" y="3727206"/>
            <a:ext cx="248733" cy="248733"/>
          </a:xfrm>
          <a:prstGeom prst="rect">
            <a:avLst/>
          </a:prstGeom>
        </p:spPr>
      </p:pic>
    </p:spTree>
    <p:extLst>
      <p:ext uri="{BB962C8B-B14F-4D97-AF65-F5344CB8AC3E}">
        <p14:creationId xmlns:p14="http://schemas.microsoft.com/office/powerpoint/2010/main" val="3768413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738" y="193651"/>
            <a:ext cx="10641051" cy="685800"/>
          </a:xfrm>
        </p:spPr>
        <p:txBody>
          <a:bodyPr/>
          <a:lstStyle/>
          <a:p>
            <a:r>
              <a:rPr lang="en-US" dirty="0">
                <a:solidFill>
                  <a:schemeClr val="accent5"/>
                </a:solidFill>
              </a:rPr>
              <a:t>GRADUATE </a:t>
            </a:r>
            <a:r>
              <a:rPr lang="en-US" dirty="0" smtClean="0">
                <a:solidFill>
                  <a:schemeClr val="accent5"/>
                </a:solidFill>
              </a:rPr>
              <a:t>STUDENTS (continued)</a:t>
            </a:r>
            <a:endParaRPr lang="en-US" dirty="0">
              <a:solidFill>
                <a:schemeClr val="accent5"/>
              </a:solidFill>
            </a:endParaRPr>
          </a:p>
        </p:txBody>
      </p:sp>
      <p:pic>
        <p:nvPicPr>
          <p:cNvPr id="3" name="Picture 2"/>
          <p:cNvPicPr>
            <a:picLocks noChangeAspect="1"/>
          </p:cNvPicPr>
          <p:nvPr/>
        </p:nvPicPr>
        <p:blipFill rotWithShape="1">
          <a:blip r:embed="rId3"/>
          <a:srcRect l="2898" t="4158" r="4956" b="6211"/>
          <a:stretch/>
        </p:blipFill>
        <p:spPr>
          <a:xfrm>
            <a:off x="914400" y="914405"/>
            <a:ext cx="9393383" cy="5054139"/>
          </a:xfrm>
          <a:prstGeom prst="rect">
            <a:avLst/>
          </a:prstGeom>
          <a:ln>
            <a:solidFill>
              <a:schemeClr val="tx1"/>
            </a:solidFill>
          </a:ln>
        </p:spPr>
      </p:pic>
    </p:spTree>
    <p:extLst>
      <p:ext uri="{BB962C8B-B14F-4D97-AF65-F5344CB8AC3E}">
        <p14:creationId xmlns:p14="http://schemas.microsoft.com/office/powerpoint/2010/main" val="3363606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smtClean="0">
                <a:solidFill>
                  <a:schemeClr val="accent5"/>
                </a:solidFill>
              </a:rPr>
              <a:t>POST DOCS</a:t>
            </a:r>
            <a:endParaRPr lang="en-US" dirty="0">
              <a:solidFill>
                <a:schemeClr val="accent5"/>
              </a:solidFill>
            </a:endParaRPr>
          </a:p>
        </p:txBody>
      </p:sp>
      <p:sp>
        <p:nvSpPr>
          <p:cNvPr id="3" name="Rectangle 2"/>
          <p:cNvSpPr/>
          <p:nvPr/>
        </p:nvSpPr>
        <p:spPr>
          <a:xfrm>
            <a:off x="484909" y="962891"/>
            <a:ext cx="11270673" cy="2400657"/>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panose="020B0604020202020204" pitchFamily="34" charset="0"/>
                <a:cs typeface="Arial" panose="020B0604020202020204" pitchFamily="34" charset="0"/>
              </a:rPr>
              <a:t>Issue: </a:t>
            </a:r>
            <a:r>
              <a:rPr kumimoji="0" lang="en-US" sz="2000" b="0" i="0" u="none" strike="noStrike" kern="1200" cap="none" spc="-25" normalizeH="0" baseline="0" noProof="0" dirty="0" smtClean="0">
                <a:ln>
                  <a:noFill/>
                </a:ln>
                <a:effectLst/>
                <a:uLnTx/>
                <a:uFillTx/>
                <a:latin typeface="Arial" panose="020B0604020202020204" pitchFamily="34" charset="0"/>
                <a:cs typeface="Arial" panose="020B0604020202020204" pitchFamily="34" charset="0"/>
              </a:rPr>
              <a:t>Postdoc anniversary date expired. </a:t>
            </a:r>
          </a:p>
          <a:p>
            <a:pPr marL="404813" lvl="1" indent="-228600">
              <a:spcBef>
                <a:spcPts val="1755"/>
              </a:spcBef>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panose="020B0604020202020204" pitchFamily="34" charset="0"/>
                <a:cs typeface="Arial" panose="020B0604020202020204" pitchFamily="34" charset="0"/>
              </a:rPr>
              <a:t>Downstream Impact: </a:t>
            </a:r>
            <a:r>
              <a:rPr lang="en-US" sz="2000" spc="-25" dirty="0">
                <a:latin typeface="Arial" panose="020B0604020202020204" pitchFamily="34" charset="0"/>
                <a:cs typeface="Arial" panose="020B0604020202020204" pitchFamily="34" charset="0"/>
              </a:rPr>
              <a:t>Failure to update the anniversary date impacts the PTO allotment </a:t>
            </a:r>
            <a:r>
              <a:rPr lang="en-US" sz="2000" spc="-25" dirty="0" smtClean="0">
                <a:latin typeface="Arial" panose="020B0604020202020204" pitchFamily="34" charset="0"/>
                <a:cs typeface="Arial" panose="020B0604020202020204" pitchFamily="34" charset="0"/>
              </a:rPr>
              <a:t>allocation.</a:t>
            </a:r>
          </a:p>
          <a:p>
            <a:pPr marL="633413" lvl="1" indent="-228600">
              <a:spcBef>
                <a:spcPts val="1755"/>
              </a:spcBef>
              <a:buFontTx/>
              <a:buChar char="•"/>
              <a:tabLst>
                <a:tab pos="403860" algn="l"/>
                <a:tab pos="404495" algn="l"/>
              </a:tabLst>
              <a:defRPr/>
            </a:pPr>
            <a:r>
              <a:rPr lang="en-US" sz="2000" spc="-25" dirty="0" smtClean="0">
                <a:solidFill>
                  <a:srgbClr val="002060"/>
                </a:solidFill>
                <a:latin typeface="Arial" panose="020B0604020202020204" pitchFamily="34" charset="0"/>
                <a:cs typeface="Arial" panose="020B0604020202020204" pitchFamily="34" charset="0"/>
              </a:rPr>
              <a:t>Note: </a:t>
            </a:r>
            <a:r>
              <a:rPr lang="en-US" sz="2000" spc="-25" dirty="0" smtClean="0">
                <a:solidFill>
                  <a:prstClr val="black"/>
                </a:solidFill>
                <a:latin typeface="Arial" panose="020B0604020202020204" pitchFamily="34" charset="0"/>
                <a:cs typeface="Arial" panose="020B0604020202020204" pitchFamily="34" charset="0"/>
              </a:rPr>
              <a:t>The </a:t>
            </a:r>
            <a:r>
              <a:rPr lang="en-US" sz="2000" spc="-25" dirty="0">
                <a:solidFill>
                  <a:prstClr val="black"/>
                </a:solidFill>
                <a:latin typeface="Arial" panose="020B0604020202020204" pitchFamily="34" charset="0"/>
                <a:cs typeface="Arial" panose="020B0604020202020204" pitchFamily="34" charset="0"/>
              </a:rPr>
              <a:t>Postdoc anniversary date marks one year of </a:t>
            </a:r>
            <a:r>
              <a:rPr lang="en-US" sz="2000" spc="-25" dirty="0" smtClean="0">
                <a:solidFill>
                  <a:prstClr val="black"/>
                </a:solidFill>
                <a:latin typeface="Arial" panose="020B0604020202020204" pitchFamily="34" charset="0"/>
                <a:cs typeface="Arial" panose="020B0604020202020204" pitchFamily="34" charset="0"/>
              </a:rPr>
              <a:t>employment, </a:t>
            </a:r>
            <a:r>
              <a:rPr lang="en-US" sz="2000" spc="-25" dirty="0">
                <a:solidFill>
                  <a:prstClr val="black"/>
                </a:solidFill>
                <a:latin typeface="Arial" panose="020B0604020202020204" pitchFamily="34" charset="0"/>
                <a:cs typeface="Arial" panose="020B0604020202020204" pitchFamily="34" charset="0"/>
              </a:rPr>
              <a:t>and represents when the Postdoc will receive his/her merit increase to the next level (if extended</a:t>
            </a:r>
            <a:r>
              <a:rPr lang="en-US" sz="2000" spc="-25" dirty="0" smtClean="0">
                <a:solidFill>
                  <a:prstClr val="black"/>
                </a:solidFill>
                <a:latin typeface="Arial" panose="020B0604020202020204" pitchFamily="34" charset="0"/>
                <a:cs typeface="Arial" panose="020B0604020202020204" pitchFamily="34" charset="0"/>
              </a:rPr>
              <a:t>), </a:t>
            </a:r>
            <a:r>
              <a:rPr lang="en-US" sz="2000" spc="-25" dirty="0">
                <a:solidFill>
                  <a:prstClr val="black"/>
                </a:solidFill>
                <a:latin typeface="Arial" panose="020B0604020202020204" pitchFamily="34" charset="0"/>
                <a:cs typeface="Arial" panose="020B0604020202020204" pitchFamily="34" charset="0"/>
              </a:rPr>
              <a:t>and also insures that the Postdoc will receive their PTO and SICK leave allotment. </a:t>
            </a:r>
            <a:r>
              <a:rPr lang="en-US" sz="2000" spc="-25" dirty="0" smtClean="0">
                <a:solidFill>
                  <a:prstClr val="black"/>
                </a:solidFill>
                <a:latin typeface="Arial" panose="020B0604020202020204" pitchFamily="34" charset="0"/>
                <a:cs typeface="Arial" panose="020B0604020202020204" pitchFamily="34" charset="0"/>
              </a:rPr>
              <a:t>Anniversary </a:t>
            </a:r>
            <a:r>
              <a:rPr lang="en-US" sz="2000" spc="-25" dirty="0">
                <a:solidFill>
                  <a:prstClr val="black"/>
                </a:solidFill>
                <a:latin typeface="Arial" panose="020B0604020202020204" pitchFamily="34" charset="0"/>
                <a:cs typeface="Arial" panose="020B0604020202020204" pitchFamily="34" charset="0"/>
              </a:rPr>
              <a:t>date must be updated at each annual </a:t>
            </a:r>
            <a:r>
              <a:rPr lang="en-US" sz="2000" spc="-25" dirty="0" smtClean="0">
                <a:solidFill>
                  <a:prstClr val="black"/>
                </a:solidFill>
                <a:latin typeface="Arial" panose="020B0604020202020204" pitchFamily="34" charset="0"/>
                <a:cs typeface="Arial" panose="020B0604020202020204" pitchFamily="34" charset="0"/>
              </a:rPr>
              <a:t>appointment/renewal.</a:t>
            </a:r>
            <a:endParaRPr lang="en-US" sz="2000" spc="-25"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21407" y="1511996"/>
            <a:ext cx="463498" cy="46349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1407" y="988114"/>
            <a:ext cx="444546" cy="444546"/>
          </a:xfrm>
          <a:prstGeom prst="rect">
            <a:avLst/>
          </a:prstGeom>
        </p:spPr>
      </p:pic>
    </p:spTree>
    <p:extLst>
      <p:ext uri="{BB962C8B-B14F-4D97-AF65-F5344CB8AC3E}">
        <p14:creationId xmlns:p14="http://schemas.microsoft.com/office/powerpoint/2010/main" val="2109816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a:solidFill>
                  <a:schemeClr val="accent5"/>
                </a:solidFill>
              </a:rPr>
              <a:t>UCPATH </a:t>
            </a:r>
            <a:r>
              <a:rPr lang="en-US" dirty="0" smtClean="0">
                <a:solidFill>
                  <a:schemeClr val="accent5"/>
                </a:solidFill>
              </a:rPr>
              <a:t>DATES – INTERLOCATION TRANSFER</a:t>
            </a:r>
            <a:endParaRPr lang="en-US" dirty="0">
              <a:solidFill>
                <a:srgbClr val="FF0000"/>
              </a:solidFill>
            </a:endParaRPr>
          </a:p>
        </p:txBody>
      </p:sp>
      <p:sp>
        <p:nvSpPr>
          <p:cNvPr id="3" name="Rectangle 2"/>
          <p:cNvSpPr/>
          <p:nvPr/>
        </p:nvSpPr>
        <p:spPr>
          <a:xfrm>
            <a:off x="618836" y="1185431"/>
            <a:ext cx="11321117" cy="2323713"/>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a:ln>
                  <a:noFill/>
                </a:ln>
                <a:solidFill>
                  <a:srgbClr val="FF0000"/>
                </a:solidFill>
                <a:effectLst/>
                <a:uLnTx/>
                <a:uFillTx/>
                <a:latin typeface="Arial" panose="020B0604020202020204" pitchFamily="34" charset="0"/>
                <a:cs typeface="Arial" panose="020B0604020202020204" pitchFamily="34" charset="0"/>
              </a:rPr>
              <a:t>Issue: </a:t>
            </a:r>
            <a:r>
              <a:rPr kumimoji="0" lang="en-US" sz="2000" b="0" i="0" u="none" strike="noStrike" kern="1200" cap="none" spc="-25" normalizeH="0" baseline="0" noProof="0" dirty="0">
                <a:ln>
                  <a:noFill/>
                </a:ln>
                <a:effectLst/>
                <a:uLnTx/>
                <a:uFillTx/>
                <a:latin typeface="Arial" panose="020B0604020202020204" pitchFamily="34" charset="0"/>
                <a:cs typeface="Arial" panose="020B0604020202020204" pitchFamily="34" charset="0"/>
              </a:rPr>
              <a:t>Incorrect Effective dates for interlocation campus transfer</a:t>
            </a:r>
            <a:r>
              <a:rPr lang="en-US" sz="2000" spc="-25" dirty="0">
                <a:latin typeface="Arial" panose="020B0604020202020204" pitchFamily="34" charset="0"/>
                <a:cs typeface="Arial" panose="020B0604020202020204" pitchFamily="34" charset="0"/>
              </a:rPr>
              <a:t>. Ensure your dates are correct.</a:t>
            </a:r>
            <a:endParaRPr kumimoji="0" lang="en-US" sz="2000" b="0" i="0" u="none" strike="noStrike" kern="1200" cap="none" spc="-25" normalizeH="0" baseline="0" noProof="0" dirty="0">
              <a:ln>
                <a:noFill/>
              </a:ln>
              <a:effectLst/>
              <a:uLnTx/>
              <a:uFillTx/>
              <a:latin typeface="Arial" panose="020B0604020202020204" pitchFamily="34" charset="0"/>
              <a:cs typeface="Arial" panose="020B0604020202020204" pitchFamily="34" charset="0"/>
            </a:endParaRPr>
          </a:p>
          <a:p>
            <a:pPr marL="403860" indent="-228600">
              <a:spcBef>
                <a:spcPts val="1755"/>
              </a:spcBef>
              <a:buFontTx/>
              <a:buChar char="•"/>
              <a:tabLst>
                <a:tab pos="403860" algn="l"/>
                <a:tab pos="404495" algn="l"/>
              </a:tabLst>
              <a:defRPr/>
            </a:pPr>
            <a:r>
              <a:rPr lang="en-US" sz="2000" spc="-25" dirty="0">
                <a:solidFill>
                  <a:srgbClr val="FF0000"/>
                </a:solidFill>
                <a:latin typeface="Arial" panose="020B0604020202020204" pitchFamily="34" charset="0"/>
                <a:cs typeface="Arial" panose="020B0604020202020204" pitchFamily="34" charset="0"/>
              </a:rPr>
              <a:t>Downstream Impact: </a:t>
            </a:r>
            <a:r>
              <a:rPr lang="en-US" sz="2000" spc="-25" dirty="0">
                <a:latin typeface="Arial" panose="020B0604020202020204" pitchFamily="34" charset="0"/>
                <a:cs typeface="Arial" panose="020B0604020202020204" pitchFamily="34" charset="0"/>
              </a:rPr>
              <a:t>Breaks in service, retirement tier changes and new probation period to serve.</a:t>
            </a:r>
            <a:endParaRPr lang="en-US" sz="2000" spc="-25" dirty="0">
              <a:solidFill>
                <a:srgbClr val="FF0000"/>
              </a:solidFill>
              <a:latin typeface="Arial" panose="020B0604020202020204" pitchFamily="34" charset="0"/>
              <a:cs typeface="Arial" panose="020B0604020202020204" pitchFamily="34" charset="0"/>
            </a:endParaRPr>
          </a:p>
          <a:p>
            <a:pPr marL="861060" lvl="1" indent="-228600">
              <a:spcBef>
                <a:spcPts val="1755"/>
              </a:spcBef>
              <a:buFontTx/>
              <a:buChar char="•"/>
              <a:tabLst>
                <a:tab pos="403860" algn="l"/>
                <a:tab pos="404495" algn="l"/>
              </a:tabLst>
              <a:defRPr/>
            </a:pPr>
            <a:endParaRPr lang="en-US" sz="2000" spc="-25" dirty="0">
              <a:solidFill>
                <a:srgbClr val="FF0000"/>
              </a:solidFill>
              <a:latin typeface="Arial" panose="020B0604020202020204" pitchFamily="34" charset="0"/>
              <a:cs typeface="Arial" panose="020B0604020202020204" pitchFamily="34" charset="0"/>
            </a:endParaRPr>
          </a:p>
          <a:p>
            <a:pPr marL="861060" lvl="1" indent="-228600">
              <a:spcBef>
                <a:spcPts val="1755"/>
              </a:spcBef>
              <a:buFontTx/>
              <a:buChar char="•"/>
              <a:tabLst>
                <a:tab pos="403860" algn="l"/>
                <a:tab pos="404495" algn="l"/>
              </a:tabLst>
              <a:defRPr/>
            </a:pPr>
            <a:endParaRPr kumimoji="0" lang="en-US" sz="2000" b="0" i="0" u="none" strike="noStrike" kern="1200" cap="none" spc="-25"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9884" y="1194454"/>
            <a:ext cx="444546" cy="4445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9884" y="1741511"/>
            <a:ext cx="463498" cy="463498"/>
          </a:xfrm>
          <a:prstGeom prst="rect">
            <a:avLst/>
          </a:prstGeom>
        </p:spPr>
      </p:pic>
    </p:spTree>
    <p:extLst>
      <p:ext uri="{BB962C8B-B14F-4D97-AF65-F5344CB8AC3E}">
        <p14:creationId xmlns:p14="http://schemas.microsoft.com/office/powerpoint/2010/main" val="1152636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28800" y="1700784"/>
            <a:ext cx="8425028" cy="3630445"/>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Opening Cases with UCPath Center</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099424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358138" y="231710"/>
            <a:ext cx="10963618" cy="685800"/>
          </a:xfrm>
        </p:spPr>
        <p:txBody>
          <a:bodyPr/>
          <a:lstStyle/>
          <a:p>
            <a:r>
              <a:rPr lang="en-US" dirty="0" smtClean="0">
                <a:solidFill>
                  <a:schemeClr val="accent5"/>
                </a:solidFill>
              </a:rPr>
              <a:t>ON BEHALF OF ASK UCPATH</a:t>
            </a:r>
            <a:endParaRPr lang="en-US" dirty="0">
              <a:solidFill>
                <a:schemeClr val="accent5"/>
              </a:solidFill>
            </a:endParaRPr>
          </a:p>
        </p:txBody>
      </p:sp>
      <p:sp>
        <p:nvSpPr>
          <p:cNvPr id="5" name="Rectangle 4"/>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smtClean="0">
                <a:ea typeface="Times New Roman" panose="02020603050405020304" pitchFamily="18" charset="0"/>
              </a:rPr>
              <a:t>Ask UCPath Center or</a:t>
            </a:r>
            <a:endParaRPr lang="en-US" dirty="0">
              <a:ea typeface="Times New Roman" panose="02020603050405020304" pitchFamily="18" charset="0"/>
            </a:endParaRPr>
          </a:p>
        </p:txBody>
      </p:sp>
      <p:sp>
        <p:nvSpPr>
          <p:cNvPr id="6" name="Rectangle 5"/>
          <p:cNvSpPr/>
          <p:nvPr/>
        </p:nvSpPr>
        <p:spPr>
          <a:xfrm>
            <a:off x="358138" y="1720761"/>
            <a:ext cx="11325225" cy="663580"/>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dirty="0"/>
              <a:t>Note: This example uses sample images as seen on a computer. Sample images appear differently on a </a:t>
            </a:r>
            <a:r>
              <a:rPr lang="en-US" dirty="0" smtClean="0"/>
              <a:t>tablet </a:t>
            </a:r>
            <a:r>
              <a:rPr lang="en-US" dirty="0"/>
              <a:t>or smartphone, but the steps remain the same.</a:t>
            </a:r>
          </a:p>
        </p:txBody>
      </p:sp>
      <p:pic>
        <p:nvPicPr>
          <p:cNvPr id="7" name="Picture 6"/>
          <p:cNvPicPr>
            <a:picLocks noChangeAspect="1"/>
          </p:cNvPicPr>
          <p:nvPr/>
        </p:nvPicPr>
        <p:blipFill>
          <a:blip r:embed="rId3"/>
          <a:stretch>
            <a:fillRect/>
          </a:stretch>
        </p:blipFill>
        <p:spPr>
          <a:xfrm>
            <a:off x="648130" y="2428833"/>
            <a:ext cx="8620125" cy="4306704"/>
          </a:xfrm>
          <a:prstGeom prst="rect">
            <a:avLst/>
          </a:prstGeom>
        </p:spPr>
      </p:pic>
      <p:sp>
        <p:nvSpPr>
          <p:cNvPr id="8" name="TextBox 7"/>
          <p:cNvSpPr txBox="1"/>
          <p:nvPr/>
        </p:nvSpPr>
        <p:spPr>
          <a:xfrm>
            <a:off x="7884962" y="2792186"/>
            <a:ext cx="1216726" cy="369332"/>
          </a:xfrm>
          <a:prstGeom prst="rect">
            <a:avLst/>
          </a:prstGeom>
          <a:noFill/>
          <a:ln w="28575">
            <a:solidFill>
              <a:srgbClr val="FF0000"/>
            </a:solidFill>
          </a:ln>
        </p:spPr>
        <p:txBody>
          <a:bodyPr wrap="square" rtlCol="0">
            <a:spAutoFit/>
          </a:bodyPr>
          <a:lstStyle/>
          <a:p>
            <a:endParaRPr lang="en-US" dirty="0"/>
          </a:p>
        </p:txBody>
      </p:sp>
      <p:sp>
        <p:nvSpPr>
          <p:cNvPr id="9" name="TextBox 8"/>
          <p:cNvSpPr txBox="1"/>
          <p:nvPr/>
        </p:nvSpPr>
        <p:spPr>
          <a:xfrm>
            <a:off x="9789717" y="2645229"/>
            <a:ext cx="1816928" cy="1015663"/>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000" dirty="0" smtClean="0"/>
              <a:t>Click the Ask UCPath Center Button</a:t>
            </a:r>
            <a:endParaRPr lang="en-US" sz="2000" dirty="0"/>
          </a:p>
        </p:txBody>
      </p:sp>
      <p:cxnSp>
        <p:nvCxnSpPr>
          <p:cNvPr id="10" name="Straight Arrow Connector 9"/>
          <p:cNvCxnSpPr>
            <a:endCxn id="8" idx="3"/>
          </p:cNvCxnSpPr>
          <p:nvPr/>
        </p:nvCxnSpPr>
        <p:spPr>
          <a:xfrm flipH="1">
            <a:off x="9101688" y="2971800"/>
            <a:ext cx="688029" cy="5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499428" y="2843084"/>
            <a:ext cx="250143" cy="267535"/>
          </a:xfrm>
          <a:prstGeom prst="ellipse">
            <a:avLst/>
          </a:prstGeom>
          <a:solidFill>
            <a:srgbClr val="F1AB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Tree>
    <p:extLst>
      <p:ext uri="{BB962C8B-B14F-4D97-AF65-F5344CB8AC3E}">
        <p14:creationId xmlns:p14="http://schemas.microsoft.com/office/powerpoint/2010/main" val="1935985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30" y="2092664"/>
            <a:ext cx="3479836" cy="2042771"/>
          </a:xfrm>
          <a:prstGeom prst="rect">
            <a:avLst/>
          </a:prstGeom>
        </p:spPr>
      </p:pic>
      <p:sp>
        <p:nvSpPr>
          <p:cNvPr id="6" name="TextBox 5"/>
          <p:cNvSpPr txBox="1"/>
          <p:nvPr/>
        </p:nvSpPr>
        <p:spPr>
          <a:xfrm>
            <a:off x="4234918" y="2390775"/>
            <a:ext cx="753175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a:ea typeface="+mn-ea"/>
                <a:cs typeface="+mn-cs"/>
              </a:rPr>
              <a:t>http</a:t>
            </a:r>
            <a:r>
              <a:rPr kumimoji="0" lang="en-US" sz="4400" b="0" i="0" u="none" strike="noStrike" kern="1200" cap="none" spc="0" normalizeH="0" baseline="0" noProof="0" dirty="0">
                <a:ln>
                  <a:noFill/>
                </a:ln>
                <a:solidFill>
                  <a:prstClr val="black"/>
                </a:solidFill>
                <a:effectLst/>
                <a:uLnTx/>
                <a:uFillTx/>
                <a:latin typeface="Arial"/>
                <a:ea typeface="+mn-ea"/>
                <a:cs typeface="+mn-cs"/>
              </a:rPr>
              <a:t>://bit.ly/ucpathpilottraining </a:t>
            </a:r>
            <a:endParaRPr kumimoji="0" lang="en-US" sz="44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60688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1342476"/>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52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1979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097" y="311675"/>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04761" y="1847054"/>
            <a:ext cx="9496425" cy="3676650"/>
          </a:xfrm>
          <a:prstGeom prst="rect">
            <a:avLst/>
          </a:prstGeom>
        </p:spPr>
      </p:pic>
    </p:spTree>
    <p:extLst>
      <p:ext uri="{BB962C8B-B14F-4D97-AF65-F5344CB8AC3E}">
        <p14:creationId xmlns:p14="http://schemas.microsoft.com/office/powerpoint/2010/main" val="1751246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20221159"/>
              </p:ext>
            </p:extLst>
          </p:nvPr>
        </p:nvGraphicFramePr>
        <p:xfrm>
          <a:off x="2707862" y="1505067"/>
          <a:ext cx="6515652" cy="3832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7514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pSp>
        <p:nvGrpSpPr>
          <p:cNvPr id="5" name="Group 4"/>
          <p:cNvGrpSpPr/>
          <p:nvPr/>
        </p:nvGrpSpPr>
        <p:grpSpPr>
          <a:xfrm>
            <a:off x="445135" y="1342463"/>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8" name="TextBox 7"/>
          <p:cNvSpPr txBox="1"/>
          <p:nvPr/>
        </p:nvSpPr>
        <p:spPr>
          <a:xfrm>
            <a:off x="529523" y="1439064"/>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Know common issues that impact employees</a:t>
            </a:r>
            <a:endParaRPr kumimoji="0" lang="en-US" sz="2000" b="0" i="0" u="none" strike="noStrike" kern="1200" cap="none" spc="0" normalizeH="0" baseline="0" noProof="0" dirty="0">
              <a:ln>
                <a:noFill/>
              </a:ln>
              <a:effectLst/>
              <a:uLnTx/>
              <a:uFillTx/>
              <a:latin typeface="Arial"/>
              <a:ea typeface="+mn-ea"/>
              <a:cs typeface="+mn-cs"/>
            </a:endParaRPr>
          </a:p>
        </p:txBody>
      </p:sp>
      <p:grpSp>
        <p:nvGrpSpPr>
          <p:cNvPr id="9" name="Group 8"/>
          <p:cNvGrpSpPr/>
          <p:nvPr/>
        </p:nvGrpSpPr>
        <p:grpSpPr>
          <a:xfrm>
            <a:off x="445135" y="2334584"/>
            <a:ext cx="9343056" cy="620884"/>
            <a:chOff x="493963" y="2576648"/>
            <a:chExt cx="6915485" cy="826560"/>
          </a:xfrm>
          <a:solidFill>
            <a:schemeClr val="accent1">
              <a:lumMod val="60000"/>
              <a:lumOff val="40000"/>
            </a:schemeClr>
          </a:solidFill>
        </p:grpSpPr>
        <p:sp>
          <p:nvSpPr>
            <p:cNvPr id="10" name="Rounded Rectangle 9"/>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2" name="TextBox 11"/>
          <p:cNvSpPr txBox="1"/>
          <p:nvPr/>
        </p:nvSpPr>
        <p:spPr>
          <a:xfrm>
            <a:off x="529523" y="2432470"/>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How to access resources</a:t>
            </a:r>
            <a:r>
              <a:rPr kumimoji="0" lang="en-US" sz="2000" b="0" i="0" u="none" strike="noStrike" kern="1200" cap="none" spc="0" normalizeH="0" noProof="0" dirty="0" smtClean="0">
                <a:ln>
                  <a:noFill/>
                </a:ln>
                <a:effectLst/>
                <a:uLnTx/>
                <a:uFillTx/>
                <a:latin typeface="Arial"/>
                <a:ea typeface="+mn-ea"/>
                <a:cs typeface="+mn-cs"/>
              </a:rPr>
              <a:t> to correct / prevent errors</a:t>
            </a:r>
            <a:endParaRPr kumimoji="0" lang="en-US" sz="2000" b="0" i="0" u="none" strike="noStrike" kern="1200" cap="none" spc="0" normalizeH="0" baseline="0" noProof="0" dirty="0">
              <a:ln>
                <a:noFill/>
              </a:ln>
              <a:effectLst/>
              <a:uLnTx/>
              <a:uFillTx/>
              <a:latin typeface="Arial"/>
              <a:ea typeface="+mn-ea"/>
              <a:cs typeface="+mn-cs"/>
            </a:endParaRPr>
          </a:p>
        </p:txBody>
      </p:sp>
      <p:grpSp>
        <p:nvGrpSpPr>
          <p:cNvPr id="13" name="Group 12"/>
          <p:cNvGrpSpPr/>
          <p:nvPr/>
        </p:nvGrpSpPr>
        <p:grpSpPr>
          <a:xfrm>
            <a:off x="445135" y="3326705"/>
            <a:ext cx="9343056" cy="620884"/>
            <a:chOff x="493963" y="2576648"/>
            <a:chExt cx="6915485" cy="826560"/>
          </a:xfrm>
          <a:solidFill>
            <a:schemeClr val="accent1">
              <a:lumMod val="60000"/>
              <a:lumOff val="40000"/>
            </a:schemeClr>
          </a:solidFill>
        </p:grpSpPr>
        <p:sp>
          <p:nvSpPr>
            <p:cNvPr id="14" name="Rounded Rectangle 1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6" name="TextBox 15"/>
          <p:cNvSpPr txBox="1"/>
          <p:nvPr/>
        </p:nvSpPr>
        <p:spPr>
          <a:xfrm>
            <a:off x="529523" y="3425876"/>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Learn from the lessons shared by</a:t>
            </a:r>
            <a:r>
              <a:rPr kumimoji="0" lang="en-US" sz="2000" b="0" i="0" u="none" strike="noStrike" kern="1200" cap="none" spc="0" normalizeH="0" noProof="0" dirty="0" smtClean="0">
                <a:ln>
                  <a:noFill/>
                </a:ln>
                <a:effectLst/>
                <a:uLnTx/>
                <a:uFillTx/>
                <a:latin typeface="Arial"/>
                <a:ea typeface="+mn-ea"/>
                <a:cs typeface="+mn-cs"/>
              </a:rPr>
              <a:t> current users</a:t>
            </a:r>
            <a:endParaRPr kumimoji="0" lang="en-US" sz="2000" b="0" i="0" u="none" strike="noStrike" kern="1200" cap="none" spc="0" normalizeH="0" baseline="0" noProof="0" dirty="0">
              <a:ln>
                <a:noFill/>
              </a:ln>
              <a:effectLst/>
              <a:uLnTx/>
              <a:uFillTx/>
              <a:latin typeface="Arial"/>
              <a:ea typeface="+mn-ea"/>
              <a:cs typeface="+mn-cs"/>
            </a:endParaRPr>
          </a:p>
        </p:txBody>
      </p:sp>
      <p:grpSp>
        <p:nvGrpSpPr>
          <p:cNvPr id="17" name="Group 16"/>
          <p:cNvGrpSpPr/>
          <p:nvPr/>
        </p:nvGrpSpPr>
        <p:grpSpPr>
          <a:xfrm>
            <a:off x="445135" y="4318827"/>
            <a:ext cx="9343056" cy="620884"/>
            <a:chOff x="493963" y="2576648"/>
            <a:chExt cx="6915485" cy="826560"/>
          </a:xfrm>
          <a:solidFill>
            <a:schemeClr val="accent1">
              <a:lumMod val="60000"/>
              <a:lumOff val="40000"/>
            </a:schemeClr>
          </a:solidFill>
        </p:grpSpPr>
        <p:sp>
          <p:nvSpPr>
            <p:cNvPr id="18" name="Rounded Rectangle 17"/>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0" name="TextBox 19"/>
          <p:cNvSpPr txBox="1"/>
          <p:nvPr/>
        </p:nvSpPr>
        <p:spPr>
          <a:xfrm>
            <a:off x="529523" y="441928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Arial"/>
                <a:ea typeface="+mn-ea"/>
                <a:cs typeface="+mn-cs"/>
              </a:rPr>
              <a:t>Understand the policy behind each process and how</a:t>
            </a:r>
            <a:r>
              <a:rPr kumimoji="0" lang="en-US" sz="2000" b="0" i="0" u="none" strike="noStrike" kern="1200" cap="none" spc="0" normalizeH="0" noProof="0" dirty="0" smtClean="0">
                <a:ln>
                  <a:noFill/>
                </a:ln>
                <a:effectLst/>
                <a:uLnTx/>
                <a:uFillTx/>
                <a:latin typeface="Arial"/>
                <a:ea typeface="+mn-ea"/>
                <a:cs typeface="+mn-cs"/>
              </a:rPr>
              <a:t> to mitigate errors</a:t>
            </a:r>
            <a:endParaRPr kumimoji="0" lang="en-US" sz="2000" b="0" i="0" u="none" strike="noStrike" kern="1200" cap="none" spc="0" normalizeH="0" baseline="0" noProof="0" dirty="0">
              <a:ln>
                <a:noFill/>
              </a:ln>
              <a:effectLst/>
              <a:uLnTx/>
              <a:uFillTx/>
              <a:latin typeface="Arial"/>
              <a:ea typeface="+mn-ea"/>
              <a:cs typeface="+mn-cs"/>
            </a:endParaRPr>
          </a:p>
        </p:txBody>
      </p:sp>
      <p:sp>
        <p:nvSpPr>
          <p:cNvPr id="21" name="TextBox 20"/>
          <p:cNvSpPr txBox="1"/>
          <p:nvPr/>
        </p:nvSpPr>
        <p:spPr>
          <a:xfrm>
            <a:off x="603503" y="5286787"/>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Understand the key concepts and takeaways from each process </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25491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TOPICS</a:t>
            </a:r>
            <a:endParaRPr lang="en-US" dirty="0">
              <a:solidFill>
                <a:schemeClr val="accent5"/>
              </a:solidFill>
            </a:endParaRPr>
          </a:p>
        </p:txBody>
      </p:sp>
      <p:sp>
        <p:nvSpPr>
          <p:cNvPr id="4" name="TextBox 3"/>
          <p:cNvSpPr txBox="1"/>
          <p:nvPr/>
        </p:nvSpPr>
        <p:spPr>
          <a:xfrm>
            <a:off x="520419" y="979170"/>
            <a:ext cx="10707329" cy="45550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
                <a:srgbClr val="4472C4"/>
              </a:buClr>
              <a:buSzTx/>
              <a:buFont typeface="Wingdings" panose="05000000000000000000" pitchFamily="2" charset="2"/>
              <a:buChar char="Ø"/>
              <a:tabLst/>
              <a:defRPr/>
            </a:pPr>
            <a:r>
              <a:rPr kumimoji="0" lang="en-US" sz="2000" b="0" i="0" u="sng" strike="noStrike" kern="1200" cap="none" spc="0" normalizeH="0" baseline="0" noProof="0" dirty="0" smtClean="0">
                <a:ln>
                  <a:noFill/>
                </a:ln>
                <a:solidFill>
                  <a:schemeClr val="accent5"/>
                </a:solidFill>
                <a:effectLst/>
                <a:uLnTx/>
                <a:uFillTx/>
                <a:latin typeface="Arial"/>
                <a:ea typeface="+mn-ea"/>
                <a:cs typeface="+mn-cs"/>
              </a:rPr>
              <a:t>DEFINITION</a:t>
            </a:r>
          </a:p>
          <a:p>
            <a:pPr marL="285750" marR="0" lvl="0" indent="-285750" algn="l" defTabSz="914400" rtl="0" eaLnBrk="1" fontAlgn="auto" latinLnBrk="0" hangingPunct="1">
              <a:lnSpc>
                <a:spcPct val="100000"/>
              </a:lnSpc>
              <a:spcBef>
                <a:spcPts val="0"/>
              </a:spcBef>
              <a:spcAft>
                <a:spcPts val="1200"/>
              </a:spcAft>
              <a:buClr>
                <a:srgbClr val="4472C4"/>
              </a:buClr>
              <a:buSzTx/>
              <a:buFont typeface="Wingdings" panose="05000000000000000000" pitchFamily="2" charset="2"/>
              <a:buChar char="Ø"/>
              <a:tabLst/>
              <a:defRPr/>
            </a:pPr>
            <a:r>
              <a:rPr kumimoji="0" lang="en-US" sz="2000" b="0" i="0" u="sng" strike="noStrike" kern="1200" cap="none" spc="0" normalizeH="0" baseline="0" noProof="0" dirty="0" smtClean="0">
                <a:ln>
                  <a:noFill/>
                </a:ln>
                <a:solidFill>
                  <a:schemeClr val="accent5"/>
                </a:solidFill>
                <a:effectLst/>
                <a:uLnTx/>
                <a:uFillTx/>
                <a:latin typeface="Arial"/>
                <a:ea typeface="+mn-ea"/>
                <a:cs typeface="+mn-cs"/>
              </a:rPr>
              <a:t>CRADLE TO GRAVE TRANSACTION MATRIX </a:t>
            </a:r>
          </a:p>
          <a:p>
            <a:pPr marL="285750" marR="0" lvl="0" indent="-285750" algn="l" defTabSz="914400" rtl="0" eaLnBrk="1" fontAlgn="auto" latinLnBrk="0" hangingPunct="1">
              <a:lnSpc>
                <a:spcPct val="100000"/>
              </a:lnSpc>
              <a:spcBef>
                <a:spcPts val="0"/>
              </a:spcBef>
              <a:spcAft>
                <a:spcPts val="1200"/>
              </a:spcAft>
              <a:buClr>
                <a:srgbClr val="4472C4"/>
              </a:buClr>
              <a:buSzTx/>
              <a:buFont typeface="Wingdings" panose="05000000000000000000" pitchFamily="2" charset="2"/>
              <a:buChar char="Ø"/>
              <a:tabLst/>
              <a:defRPr/>
            </a:pPr>
            <a:r>
              <a:rPr kumimoji="0" lang="en-US" sz="2000" b="0" i="0" u="sng" strike="noStrike" kern="1200" cap="none" spc="0" normalizeH="0" baseline="0" noProof="0" dirty="0" smtClean="0">
                <a:ln>
                  <a:noFill/>
                </a:ln>
                <a:solidFill>
                  <a:schemeClr val="accent5"/>
                </a:solidFill>
                <a:effectLst/>
                <a:uLnTx/>
                <a:uFillTx/>
                <a:latin typeface="Arial"/>
                <a:ea typeface="+mn-ea"/>
                <a:cs typeface="+mn-cs"/>
              </a:rPr>
              <a:t>KNOWN ISSUES AND WORKAROUNDS</a:t>
            </a:r>
          </a:p>
          <a:p>
            <a:pPr marL="285750" marR="0" lvl="0" indent="-285750" algn="l" defTabSz="914400" rtl="0" eaLnBrk="1" fontAlgn="auto" latinLnBrk="0" hangingPunct="1">
              <a:lnSpc>
                <a:spcPct val="100000"/>
              </a:lnSpc>
              <a:spcBef>
                <a:spcPts val="0"/>
              </a:spcBef>
              <a:spcAft>
                <a:spcPts val="1200"/>
              </a:spcAft>
              <a:buClr>
                <a:srgbClr val="4472C4"/>
              </a:buClr>
              <a:buSzTx/>
              <a:buFont typeface="Wingdings" panose="05000000000000000000" pitchFamily="2" charset="2"/>
              <a:buChar char="Ø"/>
              <a:tabLst/>
              <a:defRPr/>
            </a:pPr>
            <a:r>
              <a:rPr kumimoji="0" lang="en-US" sz="2000" b="0" i="0" u="sng" strike="noStrike" kern="1200" cap="none" spc="0" normalizeH="0" baseline="0" noProof="0" dirty="0" smtClean="0">
                <a:ln>
                  <a:noFill/>
                </a:ln>
                <a:solidFill>
                  <a:schemeClr val="accent5"/>
                </a:solidFill>
                <a:effectLst/>
                <a:uLnTx/>
                <a:uFillTx/>
                <a:latin typeface="Arial"/>
                <a:ea typeface="+mn-ea"/>
                <a:cs typeface="+mn-cs"/>
              </a:rPr>
              <a:t>FINDING ISSUES </a:t>
            </a:r>
          </a:p>
          <a:p>
            <a:pPr marL="285750" lvl="0" indent="-285750">
              <a:spcAft>
                <a:spcPts val="1200"/>
              </a:spcAft>
              <a:buClr>
                <a:srgbClr val="4472C4"/>
              </a:buClr>
              <a:buFont typeface="Wingdings" panose="05000000000000000000" pitchFamily="2" charset="2"/>
              <a:buChar char="Ø"/>
              <a:defRPr/>
            </a:pPr>
            <a:r>
              <a:rPr lang="en-US" sz="2000" u="sng" dirty="0">
                <a:solidFill>
                  <a:schemeClr val="accent5"/>
                </a:solidFill>
              </a:rPr>
              <a:t>WHAT TO DO WHEN SOMETHING GOES </a:t>
            </a:r>
            <a:r>
              <a:rPr lang="en-US" sz="2000" u="sng" dirty="0" smtClean="0">
                <a:solidFill>
                  <a:schemeClr val="accent5"/>
                </a:solidFill>
              </a:rPr>
              <a:t>WRONG</a:t>
            </a:r>
          </a:p>
          <a:p>
            <a:pPr marL="285750" lvl="0" indent="-285750">
              <a:spcAft>
                <a:spcPts val="1200"/>
              </a:spcAft>
              <a:buClr>
                <a:srgbClr val="4472C4"/>
              </a:buClr>
              <a:buFont typeface="Wingdings" panose="05000000000000000000" pitchFamily="2" charset="2"/>
              <a:buChar char="Ø"/>
              <a:defRPr/>
            </a:pPr>
            <a:r>
              <a:rPr lang="en-US" sz="2000" u="sng" dirty="0" smtClean="0">
                <a:solidFill>
                  <a:schemeClr val="accent5"/>
                </a:solidFill>
              </a:rPr>
              <a:t>THINGS </a:t>
            </a:r>
            <a:r>
              <a:rPr lang="en-US" sz="2000" u="sng" dirty="0">
                <a:solidFill>
                  <a:schemeClr val="accent5"/>
                </a:solidFill>
              </a:rPr>
              <a:t>TO REMEMBER</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chemeClr val="accent5"/>
                </a:solidFill>
                <a:effectLst/>
                <a:uLnTx/>
                <a:uFillTx/>
                <a:latin typeface="Arial"/>
                <a:ea typeface="+mn-ea"/>
                <a:cs typeface="+mn-cs"/>
                <a:hlinkClick r:id="" action="ppaction://noaction"/>
              </a:rPr>
              <a:t>LEARNING </a:t>
            </a:r>
            <a:r>
              <a:rPr kumimoji="0" lang="en-US" sz="2000" b="0" i="0" u="none" strike="noStrike" kern="1200" cap="none" spc="0" normalizeH="0" baseline="0" noProof="0" dirty="0">
                <a:ln>
                  <a:noFill/>
                </a:ln>
                <a:solidFill>
                  <a:schemeClr val="accent5"/>
                </a:solidFill>
                <a:effectLst/>
                <a:uLnTx/>
                <a:uFillTx/>
                <a:latin typeface="Arial"/>
                <a:ea typeface="+mn-ea"/>
                <a:cs typeface="+mn-cs"/>
                <a:hlinkClick r:id="" action="ppaction://noaction"/>
              </a:rPr>
              <a:t>OBJECTIVES </a:t>
            </a:r>
            <a:r>
              <a:rPr kumimoji="0" lang="en-US" sz="2000" b="0" i="0" u="none" strike="noStrike" kern="1200" cap="none" spc="0" normalizeH="0" baseline="0" noProof="0" dirty="0" smtClean="0">
                <a:ln>
                  <a:noFill/>
                </a:ln>
                <a:solidFill>
                  <a:schemeClr val="accent5"/>
                </a:solidFill>
                <a:effectLst/>
                <a:uLnTx/>
                <a:uFillTx/>
                <a:latin typeface="Arial"/>
                <a:ea typeface="+mn-ea"/>
                <a:cs typeface="+mn-cs"/>
                <a:hlinkClick r:id="" action="ppaction://noaction"/>
              </a:rPr>
              <a:t>REVIEW</a:t>
            </a:r>
            <a:endParaRPr kumimoji="0" lang="en-US" sz="2000" b="0" i="0" u="none" strike="noStrike" kern="1200" cap="none" spc="0" normalizeH="0" baseline="0" noProof="0" dirty="0" smtClean="0">
              <a:ln>
                <a:noFill/>
              </a:ln>
              <a:solidFill>
                <a:schemeClr val="accent5"/>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baseline="0" noProof="0" dirty="0" smtClean="0">
                <a:ln>
                  <a:noFill/>
                </a:ln>
                <a:solidFill>
                  <a:schemeClr val="accent5"/>
                </a:solidFill>
                <a:effectLst/>
                <a:uLnTx/>
                <a:uFillTx/>
                <a:latin typeface="Arial"/>
                <a:ea typeface="+mn-ea"/>
                <a:cs typeface="+mn-cs"/>
                <a:hlinkClick r:id="" action="ppaction://noaction"/>
              </a:rPr>
              <a:t>APPENDIX</a:t>
            </a:r>
            <a:endParaRPr kumimoji="0" lang="en-US" sz="2000" b="0" i="0" u="none" strike="noStrike" kern="1200" cap="none" spc="0" normalizeH="0" baseline="0" noProof="0" dirty="0">
              <a:ln>
                <a:noFill/>
              </a:ln>
              <a:solidFill>
                <a:schemeClr val="accent5"/>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chemeClr val="accent5"/>
                </a:solidFill>
                <a:effectLst/>
                <a:uLnTx/>
                <a:uFillTx/>
                <a:latin typeface="Arial"/>
                <a:ea typeface="+mn-ea"/>
                <a:cs typeface="+mn-cs"/>
                <a:hlinkClick r:id="" action="ppaction://noaction"/>
              </a:rPr>
              <a:t>FEEDBACK</a:t>
            </a:r>
            <a:endParaRPr kumimoji="0" lang="en-US" sz="2000" b="0" i="0" u="none" strike="noStrike" kern="1200" cap="none" spc="0" normalizeH="0" baseline="0" noProof="0" dirty="0">
              <a:ln>
                <a:noFill/>
              </a:ln>
              <a:solidFill>
                <a:schemeClr val="accent5"/>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1200"/>
              </a:spcAft>
              <a:buClr>
                <a:prstClr val="black"/>
              </a:buClr>
              <a:buSzTx/>
              <a:buFont typeface="Wingdings" panose="05000000000000000000" pitchFamily="2" charset="2"/>
              <a:buChar char="Ø"/>
              <a:tabLst/>
              <a:defRPr/>
            </a:pPr>
            <a:endParaRPr kumimoji="0" lang="en-US" sz="2000" b="0" i="0" u="sng" strike="noStrike" kern="1200" cap="none" spc="0" normalizeH="0" baseline="0" noProof="0" dirty="0">
              <a:ln>
                <a:noFill/>
              </a:ln>
              <a:solidFill>
                <a:srgbClr val="4472C4"/>
              </a:solidFill>
              <a:effectLst/>
              <a:uLnTx/>
              <a:uFillTx/>
              <a:latin typeface="Arial"/>
              <a:ea typeface="+mn-ea"/>
              <a:cs typeface="+mn-cs"/>
            </a:endParaRPr>
          </a:p>
        </p:txBody>
      </p:sp>
    </p:spTree>
    <p:extLst>
      <p:ext uri="{BB962C8B-B14F-4D97-AF65-F5344CB8AC3E}">
        <p14:creationId xmlns:p14="http://schemas.microsoft.com/office/powerpoint/2010/main" val="1286745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DEFINITION</a:t>
            </a:r>
          </a:p>
        </p:txBody>
      </p:sp>
      <p:sp>
        <p:nvSpPr>
          <p:cNvPr id="5" name="Rectangle 4"/>
          <p:cNvSpPr/>
          <p:nvPr/>
        </p:nvSpPr>
        <p:spPr>
          <a:xfrm>
            <a:off x="342820" y="1065056"/>
            <a:ext cx="9078040" cy="523220"/>
          </a:xfrm>
          <a:prstGeom prst="rect">
            <a:avLst/>
          </a:prstGeom>
        </p:spPr>
        <p:txBody>
          <a:bodyPr wrap="square">
            <a:spAutoFit/>
          </a:bodyPr>
          <a:lstStyle/>
          <a:p>
            <a:pPr marL="175260" marR="0" lvl="0" indent="0" algn="l" defTabSz="914400" rtl="0" eaLnBrk="1" fontAlgn="auto" latinLnBrk="0" hangingPunct="1">
              <a:lnSpc>
                <a:spcPct val="100000"/>
              </a:lnSpc>
              <a:spcBef>
                <a:spcPts val="1755"/>
              </a:spcBef>
              <a:spcAft>
                <a:spcPts val="0"/>
              </a:spcAft>
              <a:buClrTx/>
              <a:buSzTx/>
              <a:buFontTx/>
              <a:buNone/>
              <a:tabLst>
                <a:tab pos="403860" algn="l"/>
                <a:tab pos="404495" algn="l"/>
              </a:tabLst>
              <a:defRPr/>
            </a:pPr>
            <a:r>
              <a:rPr kumimoji="0" lang="en-US" sz="2800" b="1" i="0" u="none" strike="noStrike" kern="1200" cap="none" spc="-25" normalizeH="0" baseline="0" noProof="0" dirty="0" smtClean="0">
                <a:ln>
                  <a:noFill/>
                </a:ln>
                <a:solidFill>
                  <a:prstClr val="black"/>
                </a:solidFill>
                <a:effectLst/>
                <a:uLnTx/>
                <a:uFillTx/>
                <a:latin typeface="Arial"/>
                <a:ea typeface="+mn-ea"/>
                <a:cs typeface="Arial"/>
              </a:rPr>
              <a:t>What we mean</a:t>
            </a:r>
            <a:r>
              <a:rPr kumimoji="0" lang="en-US" sz="2800" b="1" i="0" u="none" strike="noStrike" kern="1200" cap="none" spc="-25" normalizeH="0" baseline="0" noProof="0" dirty="0" smtClean="0">
                <a:ln>
                  <a:noFill/>
                </a:ln>
                <a:solidFill>
                  <a:prstClr val="black"/>
                </a:solidFill>
                <a:effectLst/>
                <a:uLnTx/>
                <a:uFillTx/>
                <a:latin typeface="Arial"/>
                <a:ea typeface="+mn-ea"/>
                <a:cs typeface="Arial"/>
              </a:rPr>
              <a:t>:</a:t>
            </a:r>
            <a:endParaRPr kumimoji="0" lang="en-US" sz="2800" b="1" i="0" u="none" strike="noStrike" kern="1200" cap="none" spc="-25" normalizeH="0" baseline="0" noProof="0" dirty="0" smtClean="0">
              <a:ln>
                <a:noFill/>
              </a:ln>
              <a:solidFill>
                <a:prstClr val="black"/>
              </a:solidFill>
              <a:effectLst/>
              <a:uLnTx/>
              <a:uFillTx/>
              <a:latin typeface="Arial"/>
              <a:ea typeface="+mn-ea"/>
              <a:cs typeface="Arial"/>
            </a:endParaRPr>
          </a:p>
        </p:txBody>
      </p:sp>
      <p:graphicFrame>
        <p:nvGraphicFramePr>
          <p:cNvPr id="6" name="Diagram 5"/>
          <p:cNvGraphicFramePr/>
          <p:nvPr>
            <p:extLst>
              <p:ext uri="{D42A27DB-BD31-4B8C-83A1-F6EECF244321}">
                <p14:modId xmlns:p14="http://schemas.microsoft.com/office/powerpoint/2010/main" val="307997319"/>
              </p:ext>
            </p:extLst>
          </p:nvPr>
        </p:nvGraphicFramePr>
        <p:xfrm>
          <a:off x="-1361209" y="1716951"/>
          <a:ext cx="13466618" cy="1701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0419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83486" y="1938086"/>
            <a:ext cx="8425028" cy="2689234"/>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Cradle to Grave Transaction Matrix</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528600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69E94A-A7A8-4D8F-8E6B-A8147E1E1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0C36BF-3066-4EE8-B072-BDBDDDC3AB0F}">
  <ds:schemaRefs>
    <ds:schemaRef ds:uri="http://schemas.microsoft.com/sharepoint/v3/contenttype/forms"/>
  </ds:schemaRefs>
</ds:datastoreItem>
</file>

<file path=customXml/itemProps3.xml><?xml version="1.0" encoding="utf-8"?>
<ds:datastoreItem xmlns:ds="http://schemas.openxmlformats.org/officeDocument/2006/customXml" ds:itemID="{3F153158-FB73-473A-8AE4-9FA603606C24}">
  <ds:schemaRefs>
    <ds:schemaRef ds:uri="http://schemas.microsoft.com/office/infopath/2007/PartnerControls"/>
    <ds:schemaRef ds:uri="http://schemas.microsoft.com/office/2006/documentManagement/types"/>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37367</TotalTime>
  <Words>2172</Words>
  <Application>Microsoft Office PowerPoint</Application>
  <PresentationFormat>Widescreen</PresentationFormat>
  <Paragraphs>227</Paragraphs>
  <Slides>38</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Times New Roman</vt:lpstr>
      <vt:lpstr>Tw Cen MT</vt:lpstr>
      <vt:lpstr>Wingdings</vt:lpstr>
      <vt:lpstr>1_UCRTemplate1</vt:lpstr>
      <vt:lpstr>2_UCRTemplate1</vt:lpstr>
      <vt:lpstr>PowerPoint Presentation</vt:lpstr>
      <vt:lpstr>TRAINER INTRODUCTION</vt:lpstr>
      <vt:lpstr>TRAINER INTRODUCTION</vt:lpstr>
      <vt:lpstr>HOUSEKEEPING</vt:lpstr>
      <vt:lpstr>PowerPoint Presentation</vt:lpstr>
      <vt:lpstr>LEARNING OBJECTIVES</vt:lpstr>
      <vt:lpstr>LEARNING TOPICS</vt:lpstr>
      <vt:lpstr>DEFINITION</vt:lpstr>
      <vt:lpstr>PowerPoint Presentation</vt:lpstr>
      <vt:lpstr>CRADLE TO GRAVE TRANSACTION MATRIX</vt:lpstr>
      <vt:lpstr>PowerPoint Presentation</vt:lpstr>
      <vt:lpstr>KNOWN ISSUE: CONTINGENT WORKER ACCESS/NETID</vt:lpstr>
      <vt:lpstr>KNOWN ISSUE: MISSING PAY</vt:lpstr>
      <vt:lpstr>PowerPoint Presentation</vt:lpstr>
      <vt:lpstr>ONE-TIME PAYMENT </vt:lpstr>
      <vt:lpstr>VOLUNTARY TERMINATION &amp; RETIREMENT</vt:lpstr>
      <vt:lpstr>VOLUNTARY TERMINATION &amp; RETIREMENT (continued)</vt:lpstr>
      <vt:lpstr>EMERITUS APPOINTMENT</vt:lpstr>
      <vt:lpstr>DEFAULT FUNDING - SCT</vt:lpstr>
      <vt:lpstr>POSITION DATA MANAGEMENT</vt:lpstr>
      <vt:lpstr>UCPATH DATES</vt:lpstr>
      <vt:lpstr>UCPATH DATES (continued)</vt:lpstr>
      <vt:lpstr>WHAT TO DO WHEN SOMETHING GOES WRONG?</vt:lpstr>
      <vt:lpstr>UCPATH CAMPUS SUPPORT CENTER (CSC)</vt:lpstr>
      <vt:lpstr>UCPATH CENTER</vt:lpstr>
      <vt:lpstr>LEARNING OBJECTIVES REVIEW</vt:lpstr>
      <vt:lpstr>THINGS TO REMEMBER</vt:lpstr>
      <vt:lpstr>PowerPoint Presentation</vt:lpstr>
      <vt:lpstr>APPENDIX</vt:lpstr>
      <vt:lpstr>GRADUATE STUDENTS</vt:lpstr>
      <vt:lpstr>GRADUATE STUDENTS (continued)</vt:lpstr>
      <vt:lpstr>POST DOCS</vt:lpstr>
      <vt:lpstr>UCPATH DATES – INTERLOCATION TRANSFER</vt:lpstr>
      <vt:lpstr>PowerPoint Presentation</vt:lpstr>
      <vt:lpstr>ON BEHALF OF ASK UCPATH</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 Shooting and Understaning Downstream Impacts</dc:title>
  <dc:creator>Puja Pannu</dc:creator>
  <cp:lastModifiedBy>Puja Pannu</cp:lastModifiedBy>
  <cp:revision>1090</cp:revision>
  <cp:lastPrinted>2019-06-25T20:30:25Z</cp:lastPrinted>
  <dcterms:created xsi:type="dcterms:W3CDTF">2016-05-04T15:33:48Z</dcterms:created>
  <dcterms:modified xsi:type="dcterms:W3CDTF">2019-07-11T19:16:37Z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