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22"/>
  </p:notesMasterIdLst>
  <p:handoutMasterIdLst>
    <p:handoutMasterId r:id="rId123"/>
  </p:handoutMasterIdLst>
  <p:sldIdLst>
    <p:sldId id="413" r:id="rId5"/>
    <p:sldId id="631" r:id="rId6"/>
    <p:sldId id="427" r:id="rId7"/>
    <p:sldId id="622" r:id="rId8"/>
    <p:sldId id="431" r:id="rId9"/>
    <p:sldId id="604" r:id="rId10"/>
    <p:sldId id="601" r:id="rId11"/>
    <p:sldId id="625" r:id="rId12"/>
    <p:sldId id="464" r:id="rId13"/>
    <p:sldId id="613" r:id="rId14"/>
    <p:sldId id="435" r:id="rId15"/>
    <p:sldId id="436" r:id="rId16"/>
    <p:sldId id="437" r:id="rId17"/>
    <p:sldId id="632" r:id="rId18"/>
    <p:sldId id="629" r:id="rId19"/>
    <p:sldId id="463" r:id="rId20"/>
    <p:sldId id="438" r:id="rId21"/>
    <p:sldId id="462" r:id="rId22"/>
    <p:sldId id="439" r:id="rId23"/>
    <p:sldId id="447" r:id="rId24"/>
    <p:sldId id="448" r:id="rId25"/>
    <p:sldId id="449" r:id="rId26"/>
    <p:sldId id="450" r:id="rId27"/>
    <p:sldId id="451" r:id="rId28"/>
    <p:sldId id="452" r:id="rId29"/>
    <p:sldId id="453" r:id="rId30"/>
    <p:sldId id="454" r:id="rId31"/>
    <p:sldId id="634" r:id="rId32"/>
    <p:sldId id="635" r:id="rId33"/>
    <p:sldId id="465" r:id="rId34"/>
    <p:sldId id="440" r:id="rId35"/>
    <p:sldId id="457" r:id="rId36"/>
    <p:sldId id="640" r:id="rId37"/>
    <p:sldId id="641" r:id="rId38"/>
    <p:sldId id="467" r:id="rId39"/>
    <p:sldId id="468" r:id="rId40"/>
    <p:sldId id="615" r:id="rId41"/>
    <p:sldId id="537" r:id="rId42"/>
    <p:sldId id="538" r:id="rId43"/>
    <p:sldId id="539" r:id="rId44"/>
    <p:sldId id="540" r:id="rId45"/>
    <p:sldId id="541" r:id="rId46"/>
    <p:sldId id="542" r:id="rId47"/>
    <p:sldId id="544" r:id="rId48"/>
    <p:sldId id="545" r:id="rId49"/>
    <p:sldId id="553" r:id="rId50"/>
    <p:sldId id="554" r:id="rId51"/>
    <p:sldId id="555" r:id="rId52"/>
    <p:sldId id="556" r:id="rId53"/>
    <p:sldId id="557" r:id="rId54"/>
    <p:sldId id="558" r:id="rId55"/>
    <p:sldId id="560" r:id="rId56"/>
    <p:sldId id="561" r:id="rId57"/>
    <p:sldId id="562" r:id="rId58"/>
    <p:sldId id="563" r:id="rId59"/>
    <p:sldId id="564" r:id="rId60"/>
    <p:sldId id="565" r:id="rId61"/>
    <p:sldId id="567" r:id="rId62"/>
    <p:sldId id="569" r:id="rId63"/>
    <p:sldId id="571" r:id="rId64"/>
    <p:sldId id="636" r:id="rId65"/>
    <p:sldId id="637" r:id="rId66"/>
    <p:sldId id="616" r:id="rId67"/>
    <p:sldId id="466" r:id="rId68"/>
    <p:sldId id="523" r:id="rId69"/>
    <p:sldId id="524" r:id="rId70"/>
    <p:sldId id="525" r:id="rId71"/>
    <p:sldId id="526" r:id="rId72"/>
    <p:sldId id="528" r:id="rId73"/>
    <p:sldId id="550" r:id="rId74"/>
    <p:sldId id="476" r:id="rId75"/>
    <p:sldId id="477" r:id="rId76"/>
    <p:sldId id="478" r:id="rId77"/>
    <p:sldId id="494" r:id="rId78"/>
    <p:sldId id="495" r:id="rId79"/>
    <p:sldId id="551" r:id="rId80"/>
    <p:sldId id="422" r:id="rId81"/>
    <p:sldId id="497" r:id="rId82"/>
    <p:sldId id="552" r:id="rId83"/>
    <p:sldId id="572" r:id="rId84"/>
    <p:sldId id="573" r:id="rId85"/>
    <p:sldId id="574" r:id="rId86"/>
    <p:sldId id="575" r:id="rId87"/>
    <p:sldId id="576" r:id="rId88"/>
    <p:sldId id="577" r:id="rId89"/>
    <p:sldId id="578" r:id="rId90"/>
    <p:sldId id="579" r:id="rId91"/>
    <p:sldId id="580" r:id="rId92"/>
    <p:sldId id="581" r:id="rId93"/>
    <p:sldId id="583" r:id="rId94"/>
    <p:sldId id="522" r:id="rId95"/>
    <p:sldId id="505" r:id="rId96"/>
    <p:sldId id="595" r:id="rId97"/>
    <p:sldId id="596" r:id="rId98"/>
    <p:sldId id="509" r:id="rId99"/>
    <p:sldId id="594" r:id="rId100"/>
    <p:sldId id="508" r:id="rId101"/>
    <p:sldId id="614" r:id="rId102"/>
    <p:sldId id="598" r:id="rId103"/>
    <p:sldId id="513" r:id="rId104"/>
    <p:sldId id="599" r:id="rId105"/>
    <p:sldId id="600" r:id="rId106"/>
    <p:sldId id="638" r:id="rId107"/>
    <p:sldId id="639" r:id="rId108"/>
    <p:sldId id="607" r:id="rId109"/>
    <p:sldId id="608" r:id="rId110"/>
    <p:sldId id="630" r:id="rId111"/>
    <p:sldId id="609" r:id="rId112"/>
    <p:sldId id="610" r:id="rId113"/>
    <p:sldId id="611" r:id="rId114"/>
    <p:sldId id="612" r:id="rId115"/>
    <p:sldId id="621" r:id="rId116"/>
    <p:sldId id="624" r:id="rId117"/>
    <p:sldId id="620" r:id="rId118"/>
    <p:sldId id="507" r:id="rId119"/>
    <p:sldId id="455" r:id="rId120"/>
    <p:sldId id="619" r:id="rId1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631"/>
            <p14:sldId id="427"/>
            <p14:sldId id="622"/>
            <p14:sldId id="431"/>
            <p14:sldId id="604"/>
            <p14:sldId id="601"/>
            <p14:sldId id="625"/>
            <p14:sldId id="464"/>
            <p14:sldId id="613"/>
            <p14:sldId id="435"/>
            <p14:sldId id="436"/>
            <p14:sldId id="437"/>
            <p14:sldId id="632"/>
            <p14:sldId id="629"/>
            <p14:sldId id="463"/>
            <p14:sldId id="438"/>
            <p14:sldId id="462"/>
            <p14:sldId id="439"/>
            <p14:sldId id="447"/>
            <p14:sldId id="448"/>
            <p14:sldId id="449"/>
            <p14:sldId id="450"/>
            <p14:sldId id="451"/>
            <p14:sldId id="452"/>
            <p14:sldId id="453"/>
            <p14:sldId id="454"/>
            <p14:sldId id="634"/>
            <p14:sldId id="635"/>
            <p14:sldId id="465"/>
            <p14:sldId id="440"/>
            <p14:sldId id="457"/>
            <p14:sldId id="640"/>
            <p14:sldId id="641"/>
            <p14:sldId id="467"/>
            <p14:sldId id="468"/>
            <p14:sldId id="615"/>
            <p14:sldId id="537"/>
            <p14:sldId id="538"/>
            <p14:sldId id="539"/>
            <p14:sldId id="540"/>
            <p14:sldId id="541"/>
            <p14:sldId id="542"/>
            <p14:sldId id="544"/>
            <p14:sldId id="545"/>
            <p14:sldId id="553"/>
            <p14:sldId id="554"/>
            <p14:sldId id="555"/>
            <p14:sldId id="556"/>
            <p14:sldId id="557"/>
            <p14:sldId id="558"/>
            <p14:sldId id="560"/>
            <p14:sldId id="561"/>
            <p14:sldId id="562"/>
            <p14:sldId id="563"/>
            <p14:sldId id="564"/>
            <p14:sldId id="565"/>
            <p14:sldId id="567"/>
            <p14:sldId id="569"/>
            <p14:sldId id="571"/>
            <p14:sldId id="636"/>
            <p14:sldId id="637"/>
            <p14:sldId id="616"/>
            <p14:sldId id="466"/>
            <p14:sldId id="523"/>
            <p14:sldId id="524"/>
            <p14:sldId id="525"/>
            <p14:sldId id="526"/>
            <p14:sldId id="528"/>
            <p14:sldId id="550"/>
            <p14:sldId id="476"/>
            <p14:sldId id="477"/>
            <p14:sldId id="478"/>
            <p14:sldId id="494"/>
            <p14:sldId id="495"/>
            <p14:sldId id="551"/>
            <p14:sldId id="422"/>
            <p14:sldId id="497"/>
            <p14:sldId id="552"/>
            <p14:sldId id="572"/>
            <p14:sldId id="573"/>
            <p14:sldId id="574"/>
            <p14:sldId id="575"/>
            <p14:sldId id="576"/>
            <p14:sldId id="577"/>
            <p14:sldId id="578"/>
            <p14:sldId id="579"/>
            <p14:sldId id="580"/>
            <p14:sldId id="581"/>
            <p14:sldId id="583"/>
            <p14:sldId id="522"/>
            <p14:sldId id="505"/>
            <p14:sldId id="595"/>
            <p14:sldId id="596"/>
            <p14:sldId id="509"/>
            <p14:sldId id="594"/>
            <p14:sldId id="508"/>
            <p14:sldId id="614"/>
            <p14:sldId id="598"/>
            <p14:sldId id="513"/>
            <p14:sldId id="599"/>
            <p14:sldId id="600"/>
            <p14:sldId id="638"/>
            <p14:sldId id="639"/>
            <p14:sldId id="607"/>
            <p14:sldId id="608"/>
            <p14:sldId id="630"/>
            <p14:sldId id="609"/>
            <p14:sldId id="610"/>
            <p14:sldId id="611"/>
            <p14:sldId id="612"/>
            <p14:sldId id="621"/>
            <p14:sldId id="624"/>
            <p14:sldId id="620"/>
            <p14:sldId id="507"/>
            <p14:sldId id="455"/>
            <p14:sldId id="61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0"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 id="4" name="Alexandra Marie Rollins" initials="AMR" lastIdx="2" clrIdx="3">
    <p:extLst>
      <p:ext uri="{19B8F6BF-5375-455C-9EA6-DF929625EA0E}">
        <p15:presenceInfo xmlns:p15="http://schemas.microsoft.com/office/powerpoint/2012/main" userId="S-1-5-21-3758570256-276891776-3938476879-59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3605" autoAdjust="0"/>
  </p:normalViewPr>
  <p:slideViewPr>
    <p:cSldViewPr snapToGrid="0">
      <p:cViewPr varScale="1">
        <p:scale>
          <a:sx n="108" d="100"/>
          <a:sy n="108" d="100"/>
        </p:scale>
        <p:origin x="588" y="96"/>
      </p:cViewPr>
      <p:guideLst/>
    </p:cSldViewPr>
  </p:slideViewPr>
  <p:notesTextViewPr>
    <p:cViewPr>
      <p:scale>
        <a:sx n="3" d="2"/>
        <a:sy n="3" d="2"/>
      </p:scale>
      <p:origin x="0" y="0"/>
    </p:cViewPr>
  </p:notesTextViewPr>
  <p:sorterViewPr>
    <p:cViewPr>
      <p:scale>
        <a:sx n="150" d="100"/>
        <a:sy n="150" d="100"/>
      </p:scale>
      <p:origin x="0" y="-8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40D90-B6E6-482B-8AEE-9E1E7B0A37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24074B-CA79-46E3-BA24-5B8A92251BD6}">
      <dgm:prSet phldrT="[Text]"/>
      <dgm:spPr>
        <a:solidFill>
          <a:schemeClr val="accent5">
            <a:lumMod val="50000"/>
          </a:schemeClr>
        </a:solidFill>
        <a:ln>
          <a:solidFill>
            <a:schemeClr val="tx1"/>
          </a:solidFill>
        </a:ln>
      </dgm:spPr>
      <dgm:t>
        <a:bodyPr/>
        <a:lstStyle/>
        <a:p>
          <a:r>
            <a:rPr lang="en-US" dirty="0" smtClean="0">
              <a:solidFill>
                <a:schemeClr val="bg1"/>
              </a:solidFill>
              <a:effectLst/>
              <a:latin typeface="+mn-lt"/>
              <a:ea typeface="+mn-ea"/>
              <a:cs typeface="+mn-cs"/>
            </a:rPr>
            <a:t>Add Contingent Worker</a:t>
          </a:r>
          <a:endParaRPr lang="en-US" dirty="0">
            <a:solidFill>
              <a:schemeClr val="bg1"/>
            </a:solidFill>
          </a:endParaRPr>
        </a:p>
      </dgm:t>
    </dgm:pt>
    <dgm:pt modelId="{513A6FAF-CB16-45E6-9469-7DDE38F46152}" type="parTrans" cxnId="{501F2C29-260E-4DA2-AA74-D2964B24E282}">
      <dgm:prSet/>
      <dgm:spPr/>
      <dgm:t>
        <a:bodyPr/>
        <a:lstStyle/>
        <a:p>
          <a:endParaRPr lang="en-US"/>
        </a:p>
      </dgm:t>
    </dgm:pt>
    <dgm:pt modelId="{80781DA5-FC62-4039-84D5-47ED7CB3C437}" type="sibTrans" cxnId="{501F2C29-260E-4DA2-AA74-D2964B24E282}">
      <dgm:prSet/>
      <dgm:spPr/>
      <dgm:t>
        <a:bodyPr/>
        <a:lstStyle/>
        <a:p>
          <a:endParaRPr lang="en-US"/>
        </a:p>
      </dgm:t>
    </dgm:pt>
    <dgm:pt modelId="{8B7A9C93-4616-436B-BFDE-3F8BF3AD7004}">
      <dgm:prSet phldrT="[Text]"/>
      <dgm:spPr>
        <a:ln>
          <a:solidFill>
            <a:schemeClr val="tx1">
              <a:alpha val="90000"/>
            </a:schemeClr>
          </a:solidFill>
        </a:ln>
      </dgm:spPr>
      <dgm:t>
        <a:bodyPr/>
        <a:lstStyle/>
        <a:p>
          <a:r>
            <a:rPr lang="en-US" dirty="0" smtClean="0"/>
            <a:t>Action: ADD</a:t>
          </a:r>
          <a:endParaRPr lang="en-US" dirty="0"/>
        </a:p>
      </dgm:t>
    </dgm:pt>
    <dgm:pt modelId="{F0073C59-4187-45FC-95BB-CA95CE6EF9EA}" type="parTrans" cxnId="{D3501202-4638-4332-B2E5-7F87C9EBD3EC}">
      <dgm:prSet/>
      <dgm:spPr/>
      <dgm:t>
        <a:bodyPr/>
        <a:lstStyle/>
        <a:p>
          <a:endParaRPr lang="en-US"/>
        </a:p>
      </dgm:t>
    </dgm:pt>
    <dgm:pt modelId="{5FC60594-3AC9-4826-A776-DCDF76447F63}" type="sibTrans" cxnId="{D3501202-4638-4332-B2E5-7F87C9EBD3EC}">
      <dgm:prSet/>
      <dgm:spPr/>
      <dgm:t>
        <a:bodyPr/>
        <a:lstStyle/>
        <a:p>
          <a:endParaRPr lang="en-US"/>
        </a:p>
      </dgm:t>
    </dgm:pt>
    <dgm:pt modelId="{B2243BAC-5F51-44F0-AAFF-97DCF22C54EF}">
      <dgm:prSet phldrT="[Text]"/>
      <dgm:spPr>
        <a:ln>
          <a:solidFill>
            <a:schemeClr val="tx1">
              <a:alpha val="90000"/>
            </a:schemeClr>
          </a:solidFill>
        </a:ln>
      </dgm:spPr>
      <dgm:t>
        <a:bodyPr/>
        <a:lstStyle/>
        <a:p>
          <a:r>
            <a:rPr lang="en-US" dirty="0" smtClean="0"/>
            <a:t>Action reason: ADD</a:t>
          </a:r>
          <a:endParaRPr lang="en-US" dirty="0"/>
        </a:p>
      </dgm:t>
    </dgm:pt>
    <dgm:pt modelId="{6BBD2808-9ED0-4D59-82B1-30EDD0F8822A}" type="parTrans" cxnId="{FA8842F9-2B37-402A-A32B-1D171D9FD469}">
      <dgm:prSet/>
      <dgm:spPr/>
      <dgm:t>
        <a:bodyPr/>
        <a:lstStyle/>
        <a:p>
          <a:endParaRPr lang="en-US"/>
        </a:p>
      </dgm:t>
    </dgm:pt>
    <dgm:pt modelId="{9E9D4994-93A8-4F0F-A5A2-2DFF2D8CE9B4}" type="sibTrans" cxnId="{FA8842F9-2B37-402A-A32B-1D171D9FD469}">
      <dgm:prSet/>
      <dgm:spPr/>
      <dgm:t>
        <a:bodyPr/>
        <a:lstStyle/>
        <a:p>
          <a:endParaRPr lang="en-US"/>
        </a:p>
      </dgm:t>
    </dgm:pt>
    <dgm:pt modelId="{415994CC-1B94-421B-BFFD-145BDEF629EA}">
      <dgm:prSet phldrT="[Text]"/>
      <dgm:spPr>
        <a:solidFill>
          <a:schemeClr val="accent1">
            <a:lumMod val="75000"/>
          </a:schemeClr>
        </a:solidFill>
        <a:ln>
          <a:solidFill>
            <a:schemeClr val="tx1"/>
          </a:solidFill>
        </a:ln>
      </dgm:spPr>
      <dgm:t>
        <a:bodyPr/>
        <a:lstStyle/>
        <a:p>
          <a:r>
            <a:rPr lang="en-US" dirty="0" smtClean="0">
              <a:solidFill>
                <a:schemeClr val="bg1"/>
              </a:solidFill>
              <a:effectLst/>
              <a:latin typeface="+mn-lt"/>
              <a:ea typeface="+mn-ea"/>
              <a:cs typeface="+mn-cs"/>
            </a:rPr>
            <a:t>Completion - Contingent Worker</a:t>
          </a:r>
          <a:endParaRPr lang="en-US" dirty="0">
            <a:solidFill>
              <a:schemeClr val="bg1"/>
            </a:solidFill>
          </a:endParaRPr>
        </a:p>
      </dgm:t>
    </dgm:pt>
    <dgm:pt modelId="{4E9272FF-EDCF-4BAD-8BE8-BE8F72288F43}" type="parTrans" cxnId="{8B313FE1-0443-4475-A038-B39122CF5551}">
      <dgm:prSet/>
      <dgm:spPr/>
      <dgm:t>
        <a:bodyPr/>
        <a:lstStyle/>
        <a:p>
          <a:endParaRPr lang="en-US"/>
        </a:p>
      </dgm:t>
    </dgm:pt>
    <dgm:pt modelId="{3EDED85F-EBDB-4080-9440-FBD73B091575}" type="sibTrans" cxnId="{8B313FE1-0443-4475-A038-B39122CF5551}">
      <dgm:prSet/>
      <dgm:spPr/>
      <dgm:t>
        <a:bodyPr/>
        <a:lstStyle/>
        <a:p>
          <a:endParaRPr lang="en-US"/>
        </a:p>
      </dgm:t>
    </dgm:pt>
    <dgm:pt modelId="{7CAF7DE6-162D-4646-8EAC-2D6BF18F961F}">
      <dgm:prSet phldrT="[Text]"/>
      <dgm:spPr>
        <a:ln>
          <a:solidFill>
            <a:schemeClr val="tx1">
              <a:alpha val="90000"/>
            </a:schemeClr>
          </a:solidFill>
        </a:ln>
      </dgm:spPr>
      <dgm:t>
        <a:bodyPr/>
        <a:lstStyle/>
        <a:p>
          <a:r>
            <a:rPr lang="en-US" dirty="0" smtClean="0"/>
            <a:t>Action: COM</a:t>
          </a:r>
          <a:endParaRPr lang="en-US" dirty="0"/>
        </a:p>
      </dgm:t>
    </dgm:pt>
    <dgm:pt modelId="{B8548C24-0E4C-436E-B443-81797D98B991}" type="parTrans" cxnId="{11FE685F-8723-4644-B9E7-57E998958058}">
      <dgm:prSet/>
      <dgm:spPr/>
      <dgm:t>
        <a:bodyPr/>
        <a:lstStyle/>
        <a:p>
          <a:endParaRPr lang="en-US"/>
        </a:p>
      </dgm:t>
    </dgm:pt>
    <dgm:pt modelId="{58AE9169-3C72-4861-BC77-BF74A91BE42E}" type="sibTrans" cxnId="{11FE685F-8723-4644-B9E7-57E998958058}">
      <dgm:prSet/>
      <dgm:spPr/>
      <dgm:t>
        <a:bodyPr/>
        <a:lstStyle/>
        <a:p>
          <a:endParaRPr lang="en-US"/>
        </a:p>
      </dgm:t>
    </dgm:pt>
    <dgm:pt modelId="{2B594FCD-1334-46BA-9308-0BC9B6B23BC0}">
      <dgm:prSet phldrT="[Text]"/>
      <dgm:spPr>
        <a:solidFill>
          <a:schemeClr val="accent5">
            <a:lumMod val="75000"/>
          </a:schemeClr>
        </a:solidFill>
        <a:ln>
          <a:solidFill>
            <a:schemeClr val="tx1"/>
          </a:solidFill>
        </a:ln>
      </dgm:spPr>
      <dgm:t>
        <a:bodyPr/>
        <a:lstStyle/>
        <a:p>
          <a:r>
            <a:rPr lang="en-US" dirty="0" smtClean="0">
              <a:solidFill>
                <a:schemeClr val="bg1"/>
              </a:solidFill>
              <a:effectLst/>
              <a:latin typeface="+mn-lt"/>
              <a:ea typeface="Times New Roman" panose="02020603050405020304" pitchFamily="18" charset="0"/>
              <a:cs typeface="Times New Roman" panose="02020603050405020304" pitchFamily="18" charset="0"/>
            </a:rPr>
            <a:t>Contingent Worker Extension</a:t>
          </a:r>
          <a:endParaRPr lang="en-US" dirty="0">
            <a:solidFill>
              <a:schemeClr val="bg1"/>
            </a:solidFill>
            <a:latin typeface="+mn-lt"/>
          </a:endParaRPr>
        </a:p>
      </dgm:t>
    </dgm:pt>
    <dgm:pt modelId="{E1D6E876-AE8C-4942-B7FF-4AFDAA869237}" type="parTrans" cxnId="{AD49A751-6DC8-41F5-82FE-52C3420D0900}">
      <dgm:prSet/>
      <dgm:spPr/>
      <dgm:t>
        <a:bodyPr/>
        <a:lstStyle/>
        <a:p>
          <a:endParaRPr lang="en-US"/>
        </a:p>
      </dgm:t>
    </dgm:pt>
    <dgm:pt modelId="{CCFBB1F7-D37E-4EBA-B4DB-66FABF84C66C}" type="sibTrans" cxnId="{AD49A751-6DC8-41F5-82FE-52C3420D0900}">
      <dgm:prSet/>
      <dgm:spPr/>
      <dgm:t>
        <a:bodyPr/>
        <a:lstStyle/>
        <a:p>
          <a:endParaRPr lang="en-US"/>
        </a:p>
      </dgm:t>
    </dgm:pt>
    <dgm:pt modelId="{AA86696B-315E-43AB-A96D-D730A1134D56}">
      <dgm:prSet phldrT="[Text]"/>
      <dgm:spPr>
        <a:ln>
          <a:solidFill>
            <a:schemeClr val="tx1">
              <a:alpha val="90000"/>
            </a:schemeClr>
          </a:solidFill>
        </a:ln>
      </dgm:spPr>
      <dgm:t>
        <a:bodyPr/>
        <a:lstStyle/>
        <a:p>
          <a:r>
            <a:rPr lang="en-US" dirty="0" smtClean="0"/>
            <a:t>Action: CW</a:t>
          </a:r>
          <a:endParaRPr lang="en-US" dirty="0"/>
        </a:p>
      </dgm:t>
    </dgm:pt>
    <dgm:pt modelId="{7263F8DE-1BA9-4E04-9E79-BAB32642E55B}" type="parTrans" cxnId="{BA51E623-042E-4279-99BB-635D7E557F74}">
      <dgm:prSet/>
      <dgm:spPr/>
      <dgm:t>
        <a:bodyPr/>
        <a:lstStyle/>
        <a:p>
          <a:endParaRPr lang="en-US"/>
        </a:p>
      </dgm:t>
    </dgm:pt>
    <dgm:pt modelId="{DF31D458-8BE6-4D2E-9050-0974F0720388}" type="sibTrans" cxnId="{BA51E623-042E-4279-99BB-635D7E557F74}">
      <dgm:prSet/>
      <dgm:spPr/>
      <dgm:t>
        <a:bodyPr/>
        <a:lstStyle/>
        <a:p>
          <a:endParaRPr lang="en-US"/>
        </a:p>
      </dgm:t>
    </dgm:pt>
    <dgm:pt modelId="{42462ADF-CA26-4FDB-8612-36AFB88656B9}">
      <dgm:prSet phldrT="[Text]"/>
      <dgm:spPr>
        <a:ln>
          <a:solidFill>
            <a:schemeClr val="tx1"/>
          </a:solidFill>
        </a:ln>
      </dgm:spPr>
      <dgm:t>
        <a:bodyPr/>
        <a:lstStyle/>
        <a:p>
          <a:r>
            <a:rPr lang="en-US" dirty="0" smtClean="0">
              <a:solidFill>
                <a:schemeClr val="bg1"/>
              </a:solidFill>
              <a:effectLst/>
              <a:latin typeface="+mn-lt"/>
              <a:ea typeface="+mn-ea"/>
              <a:cs typeface="+mn-cs"/>
            </a:rPr>
            <a:t>Contingent Worker Renewal</a:t>
          </a:r>
          <a:endParaRPr lang="en-US" dirty="0">
            <a:solidFill>
              <a:schemeClr val="bg1"/>
            </a:solidFill>
          </a:endParaRPr>
        </a:p>
      </dgm:t>
    </dgm:pt>
    <dgm:pt modelId="{50A64AE5-E279-43C4-9A82-FF1061DB2897}" type="parTrans" cxnId="{56846D02-60D8-4448-ABAD-64E93A7D518E}">
      <dgm:prSet/>
      <dgm:spPr/>
      <dgm:t>
        <a:bodyPr/>
        <a:lstStyle/>
        <a:p>
          <a:endParaRPr lang="en-US"/>
        </a:p>
      </dgm:t>
    </dgm:pt>
    <dgm:pt modelId="{59F79697-C8AA-40A1-AA14-7AE1259E807D}" type="sibTrans" cxnId="{56846D02-60D8-4448-ABAD-64E93A7D518E}">
      <dgm:prSet/>
      <dgm:spPr/>
      <dgm:t>
        <a:bodyPr/>
        <a:lstStyle/>
        <a:p>
          <a:endParaRPr lang="en-US"/>
        </a:p>
      </dgm:t>
    </dgm:pt>
    <dgm:pt modelId="{CE6AC11E-6FBD-4AD6-92A5-6066432E4841}">
      <dgm:prSet phldrT="[Text]"/>
      <dgm:spPr>
        <a:ln>
          <a:solidFill>
            <a:schemeClr val="tx1">
              <a:alpha val="90000"/>
            </a:schemeClr>
          </a:solidFill>
        </a:ln>
      </dgm:spPr>
      <dgm:t>
        <a:bodyPr/>
        <a:lstStyle/>
        <a:p>
          <a:r>
            <a:rPr lang="en-US" dirty="0" smtClean="0"/>
            <a:t>Action: RNW</a:t>
          </a:r>
          <a:endParaRPr lang="en-US" dirty="0"/>
        </a:p>
      </dgm:t>
    </dgm:pt>
    <dgm:pt modelId="{9964393E-39CD-41B4-8604-D311B5096393}" type="parTrans" cxnId="{B1FB28DD-5AA9-45EE-AACD-7DC60303EC26}">
      <dgm:prSet/>
      <dgm:spPr/>
      <dgm:t>
        <a:bodyPr/>
        <a:lstStyle/>
        <a:p>
          <a:endParaRPr lang="en-US"/>
        </a:p>
      </dgm:t>
    </dgm:pt>
    <dgm:pt modelId="{58863CA4-6007-418B-A58D-939F52C0217F}" type="sibTrans" cxnId="{B1FB28DD-5AA9-45EE-AACD-7DC60303EC26}">
      <dgm:prSet/>
      <dgm:spPr/>
      <dgm:t>
        <a:bodyPr/>
        <a:lstStyle/>
        <a:p>
          <a:endParaRPr lang="en-US"/>
        </a:p>
      </dgm:t>
    </dgm:pt>
    <dgm:pt modelId="{7D8315A9-A302-4C60-BA57-C49B747A17AE}">
      <dgm:prSet/>
      <dgm:spPr>
        <a:ln>
          <a:solidFill>
            <a:schemeClr val="tx1">
              <a:alpha val="90000"/>
            </a:schemeClr>
          </a:solidFill>
        </a:ln>
      </dgm:spPr>
      <dgm:t>
        <a:bodyPr/>
        <a:lstStyle/>
        <a:p>
          <a:r>
            <a:rPr lang="en-US" dirty="0" smtClean="0"/>
            <a:t>Action reason: COM</a:t>
          </a:r>
          <a:endParaRPr lang="en-US" dirty="0"/>
        </a:p>
      </dgm:t>
    </dgm:pt>
    <dgm:pt modelId="{3EDB3A5A-6A73-4B85-9574-0ACCC826AB92}" type="parTrans" cxnId="{93BEB229-A08C-4B98-B0DC-577B1E5C8C9A}">
      <dgm:prSet/>
      <dgm:spPr/>
      <dgm:t>
        <a:bodyPr/>
        <a:lstStyle/>
        <a:p>
          <a:endParaRPr lang="en-US"/>
        </a:p>
      </dgm:t>
    </dgm:pt>
    <dgm:pt modelId="{9651547C-9BE5-4EEC-A977-6FC8FAFD21E5}" type="sibTrans" cxnId="{93BEB229-A08C-4B98-B0DC-577B1E5C8C9A}">
      <dgm:prSet/>
      <dgm:spPr/>
      <dgm:t>
        <a:bodyPr/>
        <a:lstStyle/>
        <a:p>
          <a:endParaRPr lang="en-US"/>
        </a:p>
      </dgm:t>
    </dgm:pt>
    <dgm:pt modelId="{0C97CAFC-78B2-4E79-8EC6-EC432AAEDBFA}">
      <dgm:prSet/>
      <dgm:spPr>
        <a:ln>
          <a:solidFill>
            <a:schemeClr val="tx1">
              <a:alpha val="90000"/>
            </a:schemeClr>
          </a:solidFill>
        </a:ln>
      </dgm:spPr>
      <dgm:t>
        <a:bodyPr/>
        <a:lstStyle/>
        <a:p>
          <a:r>
            <a:rPr lang="en-US" dirty="0" smtClean="0"/>
            <a:t>Action reason: CWE</a:t>
          </a:r>
          <a:endParaRPr lang="en-US" dirty="0"/>
        </a:p>
      </dgm:t>
    </dgm:pt>
    <dgm:pt modelId="{496EA4D7-0235-439B-8DBD-992841CEA874}" type="parTrans" cxnId="{A3A3FCC0-DEF0-4C70-BCC1-692900267566}">
      <dgm:prSet/>
      <dgm:spPr/>
      <dgm:t>
        <a:bodyPr/>
        <a:lstStyle/>
        <a:p>
          <a:endParaRPr lang="en-US"/>
        </a:p>
      </dgm:t>
    </dgm:pt>
    <dgm:pt modelId="{F855A738-3BC7-4172-A83A-DFBB1275F63C}" type="sibTrans" cxnId="{A3A3FCC0-DEF0-4C70-BCC1-692900267566}">
      <dgm:prSet/>
      <dgm:spPr/>
      <dgm:t>
        <a:bodyPr/>
        <a:lstStyle/>
        <a:p>
          <a:endParaRPr lang="en-US"/>
        </a:p>
      </dgm:t>
    </dgm:pt>
    <dgm:pt modelId="{C2DA9CD3-7196-4442-9B6F-13C8CB683540}">
      <dgm:prSet/>
      <dgm:spPr>
        <a:ln>
          <a:solidFill>
            <a:schemeClr val="tx1">
              <a:alpha val="90000"/>
            </a:schemeClr>
          </a:solidFill>
        </a:ln>
      </dgm:spPr>
      <dgm:t>
        <a:bodyPr/>
        <a:lstStyle/>
        <a:p>
          <a:r>
            <a:rPr lang="en-US" dirty="0" smtClean="0"/>
            <a:t>Action reason: RNW</a:t>
          </a:r>
          <a:endParaRPr lang="en-US" dirty="0"/>
        </a:p>
      </dgm:t>
    </dgm:pt>
    <dgm:pt modelId="{23C292D7-1A19-41BF-8980-50FF6F05CE23}" type="parTrans" cxnId="{FE9E5A7F-7D81-4A75-B0E9-988821E6A90C}">
      <dgm:prSet/>
      <dgm:spPr/>
      <dgm:t>
        <a:bodyPr/>
        <a:lstStyle/>
        <a:p>
          <a:endParaRPr lang="en-US"/>
        </a:p>
      </dgm:t>
    </dgm:pt>
    <dgm:pt modelId="{AB32A55C-6C00-4FCD-84BB-5DBFA02A9ACE}" type="sibTrans" cxnId="{FE9E5A7F-7D81-4A75-B0E9-988821E6A90C}">
      <dgm:prSet/>
      <dgm:spPr/>
      <dgm:t>
        <a:bodyPr/>
        <a:lstStyle/>
        <a:p>
          <a:endParaRPr lang="en-US"/>
        </a:p>
      </dgm:t>
    </dgm:pt>
    <dgm:pt modelId="{BD0539F1-3588-446B-A183-C1D74E4769DA}" type="pres">
      <dgm:prSet presAssocID="{6DE40D90-B6E6-482B-8AEE-9E1E7B0A37F5}" presName="Name0" presStyleCnt="0">
        <dgm:presLayoutVars>
          <dgm:dir/>
          <dgm:animLvl val="lvl"/>
          <dgm:resizeHandles val="exact"/>
        </dgm:presLayoutVars>
      </dgm:prSet>
      <dgm:spPr/>
      <dgm:t>
        <a:bodyPr/>
        <a:lstStyle/>
        <a:p>
          <a:endParaRPr lang="en-US"/>
        </a:p>
      </dgm:t>
    </dgm:pt>
    <dgm:pt modelId="{CFB8B5BD-9A9D-4A24-869B-4ACD3DC96D0A}" type="pres">
      <dgm:prSet presAssocID="{C524074B-CA79-46E3-BA24-5B8A92251BD6}" presName="composite" presStyleCnt="0"/>
      <dgm:spPr/>
    </dgm:pt>
    <dgm:pt modelId="{41802C42-2634-4E19-997C-1B0FB8156047}" type="pres">
      <dgm:prSet presAssocID="{C524074B-CA79-46E3-BA24-5B8A92251BD6}" presName="parTx" presStyleLbl="alignNode1" presStyleIdx="0" presStyleCnt="4">
        <dgm:presLayoutVars>
          <dgm:chMax val="0"/>
          <dgm:chPref val="0"/>
          <dgm:bulletEnabled val="1"/>
        </dgm:presLayoutVars>
      </dgm:prSet>
      <dgm:spPr/>
      <dgm:t>
        <a:bodyPr/>
        <a:lstStyle/>
        <a:p>
          <a:endParaRPr lang="en-US"/>
        </a:p>
      </dgm:t>
    </dgm:pt>
    <dgm:pt modelId="{BDE92F53-C859-4984-ADE7-AA1E7C6A45CD}" type="pres">
      <dgm:prSet presAssocID="{C524074B-CA79-46E3-BA24-5B8A92251BD6}" presName="desTx" presStyleLbl="alignAccFollowNode1" presStyleIdx="0" presStyleCnt="4">
        <dgm:presLayoutVars>
          <dgm:bulletEnabled val="1"/>
        </dgm:presLayoutVars>
      </dgm:prSet>
      <dgm:spPr/>
      <dgm:t>
        <a:bodyPr/>
        <a:lstStyle/>
        <a:p>
          <a:endParaRPr lang="en-US"/>
        </a:p>
      </dgm:t>
    </dgm:pt>
    <dgm:pt modelId="{153AE617-EB6C-4E5B-AA19-36580243BBF1}" type="pres">
      <dgm:prSet presAssocID="{80781DA5-FC62-4039-84D5-47ED7CB3C437}" presName="space" presStyleCnt="0"/>
      <dgm:spPr/>
    </dgm:pt>
    <dgm:pt modelId="{27C8EB13-DA0E-4BF4-BC11-4459F8476FE9}" type="pres">
      <dgm:prSet presAssocID="{415994CC-1B94-421B-BFFD-145BDEF629EA}" presName="composite" presStyleCnt="0"/>
      <dgm:spPr/>
    </dgm:pt>
    <dgm:pt modelId="{2EAD1EBE-5421-4CE1-9BBB-EC024D54D7C2}" type="pres">
      <dgm:prSet presAssocID="{415994CC-1B94-421B-BFFD-145BDEF629EA}" presName="parTx" presStyleLbl="alignNode1" presStyleIdx="1" presStyleCnt="4">
        <dgm:presLayoutVars>
          <dgm:chMax val="0"/>
          <dgm:chPref val="0"/>
          <dgm:bulletEnabled val="1"/>
        </dgm:presLayoutVars>
      </dgm:prSet>
      <dgm:spPr/>
      <dgm:t>
        <a:bodyPr/>
        <a:lstStyle/>
        <a:p>
          <a:endParaRPr lang="en-US"/>
        </a:p>
      </dgm:t>
    </dgm:pt>
    <dgm:pt modelId="{9357CEA6-15B4-41E4-804E-37207867D523}" type="pres">
      <dgm:prSet presAssocID="{415994CC-1B94-421B-BFFD-145BDEF629EA}" presName="desTx" presStyleLbl="alignAccFollowNode1" presStyleIdx="1" presStyleCnt="4">
        <dgm:presLayoutVars>
          <dgm:bulletEnabled val="1"/>
        </dgm:presLayoutVars>
      </dgm:prSet>
      <dgm:spPr/>
      <dgm:t>
        <a:bodyPr/>
        <a:lstStyle/>
        <a:p>
          <a:endParaRPr lang="en-US"/>
        </a:p>
      </dgm:t>
    </dgm:pt>
    <dgm:pt modelId="{85ED3D53-5150-49BA-8D53-32AC5B37220F}" type="pres">
      <dgm:prSet presAssocID="{3EDED85F-EBDB-4080-9440-FBD73B091575}" presName="space" presStyleCnt="0"/>
      <dgm:spPr/>
    </dgm:pt>
    <dgm:pt modelId="{673E6583-C47B-4378-A62D-CF6588D9DCF6}" type="pres">
      <dgm:prSet presAssocID="{2B594FCD-1334-46BA-9308-0BC9B6B23BC0}" presName="composite" presStyleCnt="0"/>
      <dgm:spPr/>
    </dgm:pt>
    <dgm:pt modelId="{083DFB1B-5B95-4B69-8F0A-50F6CF8B8BAB}" type="pres">
      <dgm:prSet presAssocID="{2B594FCD-1334-46BA-9308-0BC9B6B23BC0}" presName="parTx" presStyleLbl="alignNode1" presStyleIdx="2" presStyleCnt="4">
        <dgm:presLayoutVars>
          <dgm:chMax val="0"/>
          <dgm:chPref val="0"/>
          <dgm:bulletEnabled val="1"/>
        </dgm:presLayoutVars>
      </dgm:prSet>
      <dgm:spPr/>
      <dgm:t>
        <a:bodyPr/>
        <a:lstStyle/>
        <a:p>
          <a:endParaRPr lang="en-US"/>
        </a:p>
      </dgm:t>
    </dgm:pt>
    <dgm:pt modelId="{5D63AD82-8166-46CF-9A72-1EB1F74372D6}" type="pres">
      <dgm:prSet presAssocID="{2B594FCD-1334-46BA-9308-0BC9B6B23BC0}" presName="desTx" presStyleLbl="alignAccFollowNode1" presStyleIdx="2" presStyleCnt="4">
        <dgm:presLayoutVars>
          <dgm:bulletEnabled val="1"/>
        </dgm:presLayoutVars>
      </dgm:prSet>
      <dgm:spPr/>
      <dgm:t>
        <a:bodyPr/>
        <a:lstStyle/>
        <a:p>
          <a:endParaRPr lang="en-US"/>
        </a:p>
      </dgm:t>
    </dgm:pt>
    <dgm:pt modelId="{967CEA86-F16C-4120-8DDC-BBC7AF2753D8}" type="pres">
      <dgm:prSet presAssocID="{CCFBB1F7-D37E-4EBA-B4DB-66FABF84C66C}" presName="space" presStyleCnt="0"/>
      <dgm:spPr/>
    </dgm:pt>
    <dgm:pt modelId="{746546DB-614E-4AA8-8BC4-98AB40AA0A9A}" type="pres">
      <dgm:prSet presAssocID="{42462ADF-CA26-4FDB-8612-36AFB88656B9}" presName="composite" presStyleCnt="0"/>
      <dgm:spPr/>
    </dgm:pt>
    <dgm:pt modelId="{87A66796-9CF6-4A7A-91B6-78C619081129}" type="pres">
      <dgm:prSet presAssocID="{42462ADF-CA26-4FDB-8612-36AFB88656B9}" presName="parTx" presStyleLbl="alignNode1" presStyleIdx="3" presStyleCnt="4">
        <dgm:presLayoutVars>
          <dgm:chMax val="0"/>
          <dgm:chPref val="0"/>
          <dgm:bulletEnabled val="1"/>
        </dgm:presLayoutVars>
      </dgm:prSet>
      <dgm:spPr/>
      <dgm:t>
        <a:bodyPr/>
        <a:lstStyle/>
        <a:p>
          <a:endParaRPr lang="en-US"/>
        </a:p>
      </dgm:t>
    </dgm:pt>
    <dgm:pt modelId="{06AA3B23-ED82-4632-8923-92AA66582457}" type="pres">
      <dgm:prSet presAssocID="{42462ADF-CA26-4FDB-8612-36AFB88656B9}" presName="desTx" presStyleLbl="alignAccFollowNode1" presStyleIdx="3" presStyleCnt="4">
        <dgm:presLayoutVars>
          <dgm:bulletEnabled val="1"/>
        </dgm:presLayoutVars>
      </dgm:prSet>
      <dgm:spPr/>
      <dgm:t>
        <a:bodyPr/>
        <a:lstStyle/>
        <a:p>
          <a:endParaRPr lang="en-US"/>
        </a:p>
      </dgm:t>
    </dgm:pt>
  </dgm:ptLst>
  <dgm:cxnLst>
    <dgm:cxn modelId="{5E1C6BE8-2196-433E-89F6-263DEF5E4824}" type="presOf" srcId="{C524074B-CA79-46E3-BA24-5B8A92251BD6}" destId="{41802C42-2634-4E19-997C-1B0FB8156047}" srcOrd="0" destOrd="0" presId="urn:microsoft.com/office/officeart/2005/8/layout/hList1"/>
    <dgm:cxn modelId="{CB09DD90-19D5-4000-92B8-F17A6661B1AA}" type="presOf" srcId="{415994CC-1B94-421B-BFFD-145BDEF629EA}" destId="{2EAD1EBE-5421-4CE1-9BBB-EC024D54D7C2}" srcOrd="0" destOrd="0" presId="urn:microsoft.com/office/officeart/2005/8/layout/hList1"/>
    <dgm:cxn modelId="{BA51E623-042E-4279-99BB-635D7E557F74}" srcId="{2B594FCD-1334-46BA-9308-0BC9B6B23BC0}" destId="{AA86696B-315E-43AB-A96D-D730A1134D56}" srcOrd="0" destOrd="0" parTransId="{7263F8DE-1BA9-4E04-9E79-BAB32642E55B}" sibTransId="{DF31D458-8BE6-4D2E-9050-0974F0720388}"/>
    <dgm:cxn modelId="{FBCCF6FD-9312-40DC-8FDC-6D8A9A8B77BB}" type="presOf" srcId="{7CAF7DE6-162D-4646-8EAC-2D6BF18F961F}" destId="{9357CEA6-15B4-41E4-804E-37207867D523}" srcOrd="0" destOrd="0" presId="urn:microsoft.com/office/officeart/2005/8/layout/hList1"/>
    <dgm:cxn modelId="{15F6270B-850C-4469-903F-77D2031D111A}" type="presOf" srcId="{B2243BAC-5F51-44F0-AAFF-97DCF22C54EF}" destId="{BDE92F53-C859-4984-ADE7-AA1E7C6A45CD}" srcOrd="0" destOrd="1" presId="urn:microsoft.com/office/officeart/2005/8/layout/hList1"/>
    <dgm:cxn modelId="{F403EF0C-09E4-45E3-B803-D5B03F18714E}" type="presOf" srcId="{42462ADF-CA26-4FDB-8612-36AFB88656B9}" destId="{87A66796-9CF6-4A7A-91B6-78C619081129}" srcOrd="0" destOrd="0" presId="urn:microsoft.com/office/officeart/2005/8/layout/hList1"/>
    <dgm:cxn modelId="{A3A3FCC0-DEF0-4C70-BCC1-692900267566}" srcId="{2B594FCD-1334-46BA-9308-0BC9B6B23BC0}" destId="{0C97CAFC-78B2-4E79-8EC6-EC432AAEDBFA}" srcOrd="1" destOrd="0" parTransId="{496EA4D7-0235-439B-8DBD-992841CEA874}" sibTransId="{F855A738-3BC7-4172-A83A-DFBB1275F63C}"/>
    <dgm:cxn modelId="{FA8842F9-2B37-402A-A32B-1D171D9FD469}" srcId="{C524074B-CA79-46E3-BA24-5B8A92251BD6}" destId="{B2243BAC-5F51-44F0-AAFF-97DCF22C54EF}" srcOrd="1" destOrd="0" parTransId="{6BBD2808-9ED0-4D59-82B1-30EDD0F8822A}" sibTransId="{9E9D4994-93A8-4F0F-A5A2-2DFF2D8CE9B4}"/>
    <dgm:cxn modelId="{FE9E5A7F-7D81-4A75-B0E9-988821E6A90C}" srcId="{42462ADF-CA26-4FDB-8612-36AFB88656B9}" destId="{C2DA9CD3-7196-4442-9B6F-13C8CB683540}" srcOrd="1" destOrd="0" parTransId="{23C292D7-1A19-41BF-8980-50FF6F05CE23}" sibTransId="{AB32A55C-6C00-4FCD-84BB-5DBFA02A9ACE}"/>
    <dgm:cxn modelId="{93BEB229-A08C-4B98-B0DC-577B1E5C8C9A}" srcId="{415994CC-1B94-421B-BFFD-145BDEF629EA}" destId="{7D8315A9-A302-4C60-BA57-C49B747A17AE}" srcOrd="1" destOrd="0" parTransId="{3EDB3A5A-6A73-4B85-9574-0ACCC826AB92}" sibTransId="{9651547C-9BE5-4EEC-A977-6FC8FAFD21E5}"/>
    <dgm:cxn modelId="{74DC2D10-47EA-484B-8E6B-D13B2ECD21E2}" type="presOf" srcId="{2B594FCD-1334-46BA-9308-0BC9B6B23BC0}" destId="{083DFB1B-5B95-4B69-8F0A-50F6CF8B8BAB}" srcOrd="0" destOrd="0" presId="urn:microsoft.com/office/officeart/2005/8/layout/hList1"/>
    <dgm:cxn modelId="{B1FB28DD-5AA9-45EE-AACD-7DC60303EC26}" srcId="{42462ADF-CA26-4FDB-8612-36AFB88656B9}" destId="{CE6AC11E-6FBD-4AD6-92A5-6066432E4841}" srcOrd="0" destOrd="0" parTransId="{9964393E-39CD-41B4-8604-D311B5096393}" sibTransId="{58863CA4-6007-418B-A58D-939F52C0217F}"/>
    <dgm:cxn modelId="{2FC6548C-7926-4F3E-B4CF-88474B2F5E58}" type="presOf" srcId="{7D8315A9-A302-4C60-BA57-C49B747A17AE}" destId="{9357CEA6-15B4-41E4-804E-37207867D523}" srcOrd="0" destOrd="1" presId="urn:microsoft.com/office/officeart/2005/8/layout/hList1"/>
    <dgm:cxn modelId="{D62D5448-FB28-4F52-8637-28E4C99FEF6C}" type="presOf" srcId="{6DE40D90-B6E6-482B-8AEE-9E1E7B0A37F5}" destId="{BD0539F1-3588-446B-A183-C1D74E4769DA}" srcOrd="0" destOrd="0" presId="urn:microsoft.com/office/officeart/2005/8/layout/hList1"/>
    <dgm:cxn modelId="{3B5A3641-A79E-4B68-9C26-28079011B5A2}" type="presOf" srcId="{8B7A9C93-4616-436B-BFDE-3F8BF3AD7004}" destId="{BDE92F53-C859-4984-ADE7-AA1E7C6A45CD}" srcOrd="0" destOrd="0" presId="urn:microsoft.com/office/officeart/2005/8/layout/hList1"/>
    <dgm:cxn modelId="{D3501202-4638-4332-B2E5-7F87C9EBD3EC}" srcId="{C524074B-CA79-46E3-BA24-5B8A92251BD6}" destId="{8B7A9C93-4616-436B-BFDE-3F8BF3AD7004}" srcOrd="0" destOrd="0" parTransId="{F0073C59-4187-45FC-95BB-CA95CE6EF9EA}" sibTransId="{5FC60594-3AC9-4826-A776-DCDF76447F63}"/>
    <dgm:cxn modelId="{AD49A751-6DC8-41F5-82FE-52C3420D0900}" srcId="{6DE40D90-B6E6-482B-8AEE-9E1E7B0A37F5}" destId="{2B594FCD-1334-46BA-9308-0BC9B6B23BC0}" srcOrd="2" destOrd="0" parTransId="{E1D6E876-AE8C-4942-B7FF-4AFDAA869237}" sibTransId="{CCFBB1F7-D37E-4EBA-B4DB-66FABF84C66C}"/>
    <dgm:cxn modelId="{55AC4130-3A8C-4552-8BD9-A8D54DDC55E7}" type="presOf" srcId="{AA86696B-315E-43AB-A96D-D730A1134D56}" destId="{5D63AD82-8166-46CF-9A72-1EB1F74372D6}" srcOrd="0" destOrd="0" presId="urn:microsoft.com/office/officeart/2005/8/layout/hList1"/>
    <dgm:cxn modelId="{BD3D44BA-8E85-41AC-BFE0-D7E33B52BACD}" type="presOf" srcId="{CE6AC11E-6FBD-4AD6-92A5-6066432E4841}" destId="{06AA3B23-ED82-4632-8923-92AA66582457}" srcOrd="0" destOrd="0" presId="urn:microsoft.com/office/officeart/2005/8/layout/hList1"/>
    <dgm:cxn modelId="{56846D02-60D8-4448-ABAD-64E93A7D518E}" srcId="{6DE40D90-B6E6-482B-8AEE-9E1E7B0A37F5}" destId="{42462ADF-CA26-4FDB-8612-36AFB88656B9}" srcOrd="3" destOrd="0" parTransId="{50A64AE5-E279-43C4-9A82-FF1061DB2897}" sibTransId="{59F79697-C8AA-40A1-AA14-7AE1259E807D}"/>
    <dgm:cxn modelId="{73CC3D1A-449D-458D-BA4F-402AF7166029}" type="presOf" srcId="{0C97CAFC-78B2-4E79-8EC6-EC432AAEDBFA}" destId="{5D63AD82-8166-46CF-9A72-1EB1F74372D6}" srcOrd="0" destOrd="1" presId="urn:microsoft.com/office/officeart/2005/8/layout/hList1"/>
    <dgm:cxn modelId="{501F2C29-260E-4DA2-AA74-D2964B24E282}" srcId="{6DE40D90-B6E6-482B-8AEE-9E1E7B0A37F5}" destId="{C524074B-CA79-46E3-BA24-5B8A92251BD6}" srcOrd="0" destOrd="0" parTransId="{513A6FAF-CB16-45E6-9469-7DDE38F46152}" sibTransId="{80781DA5-FC62-4039-84D5-47ED7CB3C437}"/>
    <dgm:cxn modelId="{8B313FE1-0443-4475-A038-B39122CF5551}" srcId="{6DE40D90-B6E6-482B-8AEE-9E1E7B0A37F5}" destId="{415994CC-1B94-421B-BFFD-145BDEF629EA}" srcOrd="1" destOrd="0" parTransId="{4E9272FF-EDCF-4BAD-8BE8-BE8F72288F43}" sibTransId="{3EDED85F-EBDB-4080-9440-FBD73B091575}"/>
    <dgm:cxn modelId="{11FE685F-8723-4644-B9E7-57E998958058}" srcId="{415994CC-1B94-421B-BFFD-145BDEF629EA}" destId="{7CAF7DE6-162D-4646-8EAC-2D6BF18F961F}" srcOrd="0" destOrd="0" parTransId="{B8548C24-0E4C-436E-B443-81797D98B991}" sibTransId="{58AE9169-3C72-4861-BC77-BF74A91BE42E}"/>
    <dgm:cxn modelId="{13F7ED22-A314-4EAD-97A6-70CE4E92D1BE}" type="presOf" srcId="{C2DA9CD3-7196-4442-9B6F-13C8CB683540}" destId="{06AA3B23-ED82-4632-8923-92AA66582457}" srcOrd="0" destOrd="1" presId="urn:microsoft.com/office/officeart/2005/8/layout/hList1"/>
    <dgm:cxn modelId="{B54D41E1-1110-4976-84F7-D8B5D63549A6}" type="presParOf" srcId="{BD0539F1-3588-446B-A183-C1D74E4769DA}" destId="{CFB8B5BD-9A9D-4A24-869B-4ACD3DC96D0A}" srcOrd="0" destOrd="0" presId="urn:microsoft.com/office/officeart/2005/8/layout/hList1"/>
    <dgm:cxn modelId="{FA8CDBA0-EC30-411E-BE2C-684490E6D3A2}" type="presParOf" srcId="{CFB8B5BD-9A9D-4A24-869B-4ACD3DC96D0A}" destId="{41802C42-2634-4E19-997C-1B0FB8156047}" srcOrd="0" destOrd="0" presId="urn:microsoft.com/office/officeart/2005/8/layout/hList1"/>
    <dgm:cxn modelId="{7A9ECB40-B3C5-4900-ADFC-D92ED8121086}" type="presParOf" srcId="{CFB8B5BD-9A9D-4A24-869B-4ACD3DC96D0A}" destId="{BDE92F53-C859-4984-ADE7-AA1E7C6A45CD}" srcOrd="1" destOrd="0" presId="urn:microsoft.com/office/officeart/2005/8/layout/hList1"/>
    <dgm:cxn modelId="{EA6F34BB-254E-4669-AE34-8DF88D04F3B5}" type="presParOf" srcId="{BD0539F1-3588-446B-A183-C1D74E4769DA}" destId="{153AE617-EB6C-4E5B-AA19-36580243BBF1}" srcOrd="1" destOrd="0" presId="urn:microsoft.com/office/officeart/2005/8/layout/hList1"/>
    <dgm:cxn modelId="{51CD4298-CD96-414D-A1E6-18A43730697B}" type="presParOf" srcId="{BD0539F1-3588-446B-A183-C1D74E4769DA}" destId="{27C8EB13-DA0E-4BF4-BC11-4459F8476FE9}" srcOrd="2" destOrd="0" presId="urn:microsoft.com/office/officeart/2005/8/layout/hList1"/>
    <dgm:cxn modelId="{B6F4077D-DD7D-44C4-BFC8-1BFD4F58B084}" type="presParOf" srcId="{27C8EB13-DA0E-4BF4-BC11-4459F8476FE9}" destId="{2EAD1EBE-5421-4CE1-9BBB-EC024D54D7C2}" srcOrd="0" destOrd="0" presId="urn:microsoft.com/office/officeart/2005/8/layout/hList1"/>
    <dgm:cxn modelId="{0193DB3B-A6FA-49D0-9E06-0D982ACF8EE2}" type="presParOf" srcId="{27C8EB13-DA0E-4BF4-BC11-4459F8476FE9}" destId="{9357CEA6-15B4-41E4-804E-37207867D523}" srcOrd="1" destOrd="0" presId="urn:microsoft.com/office/officeart/2005/8/layout/hList1"/>
    <dgm:cxn modelId="{DAFFE13E-96B2-439F-B7FC-62F7827B08F3}" type="presParOf" srcId="{BD0539F1-3588-446B-A183-C1D74E4769DA}" destId="{85ED3D53-5150-49BA-8D53-32AC5B37220F}" srcOrd="3" destOrd="0" presId="urn:microsoft.com/office/officeart/2005/8/layout/hList1"/>
    <dgm:cxn modelId="{03A58C96-9FE3-44E4-9D0A-E171E2CC64B8}" type="presParOf" srcId="{BD0539F1-3588-446B-A183-C1D74E4769DA}" destId="{673E6583-C47B-4378-A62D-CF6588D9DCF6}" srcOrd="4" destOrd="0" presId="urn:microsoft.com/office/officeart/2005/8/layout/hList1"/>
    <dgm:cxn modelId="{EA51E058-4DBB-4078-83CB-B6F2882DE7C0}" type="presParOf" srcId="{673E6583-C47B-4378-A62D-CF6588D9DCF6}" destId="{083DFB1B-5B95-4B69-8F0A-50F6CF8B8BAB}" srcOrd="0" destOrd="0" presId="urn:microsoft.com/office/officeart/2005/8/layout/hList1"/>
    <dgm:cxn modelId="{4B78850E-AE42-45EF-B761-FE8F16B1D8CA}" type="presParOf" srcId="{673E6583-C47B-4378-A62D-CF6588D9DCF6}" destId="{5D63AD82-8166-46CF-9A72-1EB1F74372D6}" srcOrd="1" destOrd="0" presId="urn:microsoft.com/office/officeart/2005/8/layout/hList1"/>
    <dgm:cxn modelId="{FC33B1E8-06D9-4199-8179-2C2C8DB85D89}" type="presParOf" srcId="{BD0539F1-3588-446B-A183-C1D74E4769DA}" destId="{967CEA86-F16C-4120-8DDC-BBC7AF2753D8}" srcOrd="5" destOrd="0" presId="urn:microsoft.com/office/officeart/2005/8/layout/hList1"/>
    <dgm:cxn modelId="{0A3229F4-7CB2-430F-A97F-01C7C4DD9AD3}" type="presParOf" srcId="{BD0539F1-3588-446B-A183-C1D74E4769DA}" destId="{746546DB-614E-4AA8-8BC4-98AB40AA0A9A}" srcOrd="6" destOrd="0" presId="urn:microsoft.com/office/officeart/2005/8/layout/hList1"/>
    <dgm:cxn modelId="{C775F21B-1EEA-4C06-BAE6-B174364D2CE4}" type="presParOf" srcId="{746546DB-614E-4AA8-8BC4-98AB40AA0A9A}" destId="{87A66796-9CF6-4A7A-91B6-78C619081129}" srcOrd="0" destOrd="0" presId="urn:microsoft.com/office/officeart/2005/8/layout/hList1"/>
    <dgm:cxn modelId="{092C5C09-3D62-4CD0-BF6F-4235538453E7}" type="presParOf" srcId="{746546DB-614E-4AA8-8BC4-98AB40AA0A9A}" destId="{06AA3B23-ED82-4632-8923-92AA665824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A9C81-3818-41B0-A39B-502E8A7723F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A271CA-17CE-4F3F-99D8-D5F3E79B6B54}">
      <dgm:prSet phldrT="[Text]"/>
      <dgm:spPr/>
      <dgm:t>
        <a:bodyPr/>
        <a:lstStyle/>
        <a:p>
          <a:r>
            <a:rPr lang="en-US" dirty="0" smtClean="0">
              <a:ea typeface="Calibri" panose="020F0502020204030204" pitchFamily="34" charset="0"/>
              <a:cs typeface="Times New Roman" panose="02020603050405020304" pitchFamily="18" charset="0"/>
            </a:rPr>
            <a:t>The submission of template transaction for Contingent Worker will be initiated by the Transactional Unit, which used to be done by the SSC. This means that the initiator will initiate the process, but SSC will be responsible for approving/validating TBH transaction via AWE for Phase 1, and this will move to Transactional Unit in Phase 2.</a:t>
          </a:r>
          <a:endParaRPr lang="en-US" dirty="0"/>
        </a:p>
      </dgm:t>
    </dgm:pt>
    <dgm:pt modelId="{56FCF2BB-C77F-46AB-A8CC-8F1797C57C9C}" type="parTrans" cxnId="{B2699375-2CD8-4412-AC84-6BA724FE1AAD}">
      <dgm:prSet/>
      <dgm:spPr/>
      <dgm:t>
        <a:bodyPr/>
        <a:lstStyle/>
        <a:p>
          <a:endParaRPr lang="en-US"/>
        </a:p>
      </dgm:t>
    </dgm:pt>
    <dgm:pt modelId="{C3EA9A74-11B3-4FB6-8D29-8A0668D29E1F}" type="sibTrans" cxnId="{B2699375-2CD8-4412-AC84-6BA724FE1AAD}">
      <dgm:prSet/>
      <dgm:spPr/>
      <dgm:t>
        <a:bodyPr/>
        <a:lstStyle/>
        <a:p>
          <a:endParaRPr lang="en-US"/>
        </a:p>
      </dgm:t>
    </dgm:pt>
    <dgm:pt modelId="{579F94AE-E818-4CD9-B6A4-D14CBA64BF9F}">
      <dgm:prSet phldrT="[Text]"/>
      <dgm:spPr/>
      <dgm:t>
        <a:bodyPr/>
        <a:lstStyle/>
        <a:p>
          <a:r>
            <a:rPr lang="en-US" dirty="0" smtClean="0">
              <a:ea typeface="Calibri" panose="020F0502020204030204" pitchFamily="34" charset="0"/>
              <a:cs typeface="Times New Roman" panose="02020603050405020304" pitchFamily="18" charset="0"/>
            </a:rPr>
            <a:t>SSC’s will continue to enter background check results in UCPath on the Security Clearance for both Phase 1 and Phase 2.</a:t>
          </a:r>
          <a:endParaRPr lang="en-US" dirty="0"/>
        </a:p>
      </dgm:t>
    </dgm:pt>
    <dgm:pt modelId="{B999537A-9A04-40F5-9CBD-BA2C687CA6F8}" type="parTrans" cxnId="{8288FCB8-C5CC-45CB-87B4-D1D157303439}">
      <dgm:prSet/>
      <dgm:spPr/>
      <dgm:t>
        <a:bodyPr/>
        <a:lstStyle/>
        <a:p>
          <a:endParaRPr lang="en-US"/>
        </a:p>
      </dgm:t>
    </dgm:pt>
    <dgm:pt modelId="{09B69DC7-D54F-46C7-ABC8-E095696B1476}" type="sibTrans" cxnId="{8288FCB8-C5CC-45CB-87B4-D1D157303439}">
      <dgm:prSet/>
      <dgm:spPr/>
      <dgm:t>
        <a:bodyPr/>
        <a:lstStyle/>
        <a:p>
          <a:endParaRPr lang="en-US"/>
        </a:p>
      </dgm:t>
    </dgm:pt>
    <dgm:pt modelId="{01A08F87-E93B-4659-9625-185A9FFFEBA1}">
      <dgm:prSet phldrT="[Text]"/>
      <dgm:spPr/>
      <dgm:t>
        <a:bodyPr/>
        <a:lstStyle/>
        <a:p>
          <a:r>
            <a:rPr lang="en-US" dirty="0" smtClean="0">
              <a:ea typeface="Times New Roman" panose="02020603050405020304" pitchFamily="18" charset="0"/>
              <a:cs typeface="Times New Roman" panose="02020603050405020304" pitchFamily="18" charset="0"/>
            </a:rPr>
            <a:t>CWRs </a:t>
          </a:r>
          <a:r>
            <a:rPr lang="en-US" b="1" dirty="0" smtClean="0">
              <a:ea typeface="Times New Roman" panose="02020603050405020304" pitchFamily="18" charset="0"/>
              <a:cs typeface="Times New Roman" panose="02020603050405020304" pitchFamily="18" charset="0"/>
            </a:rPr>
            <a:t>DO NOT</a:t>
          </a:r>
          <a:r>
            <a:rPr lang="en-US" dirty="0" smtClean="0">
              <a:ea typeface="Times New Roman" panose="02020603050405020304" pitchFamily="18" charset="0"/>
              <a:cs typeface="Times New Roman" panose="02020603050405020304" pitchFamily="18" charset="0"/>
            </a:rPr>
            <a:t> need to sign the Oath per policy.</a:t>
          </a:r>
          <a:endParaRPr lang="en-US" dirty="0"/>
        </a:p>
      </dgm:t>
    </dgm:pt>
    <dgm:pt modelId="{3BF8485E-A205-4EA6-83A1-491B9FECFA75}" type="sibTrans" cxnId="{73296564-D65B-42B7-828F-16A84266CA6D}">
      <dgm:prSet/>
      <dgm:spPr/>
      <dgm:t>
        <a:bodyPr/>
        <a:lstStyle/>
        <a:p>
          <a:endParaRPr lang="en-US"/>
        </a:p>
      </dgm:t>
    </dgm:pt>
    <dgm:pt modelId="{258CCBAE-BD37-4CB2-AC9F-4DB292009DF1}" type="parTrans" cxnId="{73296564-D65B-42B7-828F-16A84266CA6D}">
      <dgm:prSet/>
      <dgm:spPr/>
      <dgm:t>
        <a:bodyPr/>
        <a:lstStyle/>
        <a:p>
          <a:endParaRPr lang="en-US"/>
        </a:p>
      </dgm:t>
    </dgm:pt>
    <dgm:pt modelId="{2489DD70-53AB-41BE-8D9C-ECFB63199D30}" type="pres">
      <dgm:prSet presAssocID="{1C7A9C81-3818-41B0-A39B-502E8A7723FC}" presName="linearFlow" presStyleCnt="0">
        <dgm:presLayoutVars>
          <dgm:dir/>
          <dgm:resizeHandles val="exact"/>
        </dgm:presLayoutVars>
      </dgm:prSet>
      <dgm:spPr/>
      <dgm:t>
        <a:bodyPr/>
        <a:lstStyle/>
        <a:p>
          <a:endParaRPr lang="en-US"/>
        </a:p>
      </dgm:t>
    </dgm:pt>
    <dgm:pt modelId="{ED95B3DD-B222-412B-8B42-64B0C222908D}" type="pres">
      <dgm:prSet presAssocID="{63A271CA-17CE-4F3F-99D8-D5F3E79B6B54}" presName="composite" presStyleCnt="0"/>
      <dgm:spPr/>
    </dgm:pt>
    <dgm:pt modelId="{CC1EEE58-009D-46D3-8136-E4852FE3C995}" type="pres">
      <dgm:prSet presAssocID="{63A271CA-17CE-4F3F-99D8-D5F3E79B6B54}" presName="imgShp" presStyleLbl="fgImgPlace1" presStyleIdx="0" presStyleCnt="3" custLinFactNeighborX="1004" custLinFactNeighborY="-1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C73D068-5D0A-4143-9C9A-8F682086A190}" type="pres">
      <dgm:prSet presAssocID="{63A271CA-17CE-4F3F-99D8-D5F3E79B6B54}" presName="txShp" presStyleLbl="node1" presStyleIdx="0" presStyleCnt="3" custScaleX="110251" custLinFactNeighborX="4557">
        <dgm:presLayoutVars>
          <dgm:bulletEnabled val="1"/>
        </dgm:presLayoutVars>
      </dgm:prSet>
      <dgm:spPr/>
      <dgm:t>
        <a:bodyPr/>
        <a:lstStyle/>
        <a:p>
          <a:endParaRPr lang="en-US"/>
        </a:p>
      </dgm:t>
    </dgm:pt>
    <dgm:pt modelId="{EDEDA4F1-4BA5-4E74-84B6-39D25E4BD992}" type="pres">
      <dgm:prSet presAssocID="{C3EA9A74-11B3-4FB6-8D29-8A0668D29E1F}" presName="spacing" presStyleCnt="0"/>
      <dgm:spPr/>
    </dgm:pt>
    <dgm:pt modelId="{E0570034-23F7-43BD-8BE4-60FF5FC232CA}" type="pres">
      <dgm:prSet presAssocID="{579F94AE-E818-4CD9-B6A4-D14CBA64BF9F}" presName="composite" presStyleCnt="0"/>
      <dgm:spPr/>
    </dgm:pt>
    <dgm:pt modelId="{4928B90F-D6E9-4037-8CD2-BDB3819E1896}" type="pres">
      <dgm:prSet presAssocID="{579F94AE-E818-4CD9-B6A4-D14CBA64BF9F}" presName="imgShp" presStyleLbl="fgImgPlace1" presStyleIdx="1" presStyleCnt="3" custLinFactNeighborY="-1103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0388D082-9551-4A52-835C-002E0CAE032C}" type="pres">
      <dgm:prSet presAssocID="{579F94AE-E818-4CD9-B6A4-D14CBA64BF9F}" presName="txShp" presStyleLbl="node1" presStyleIdx="1" presStyleCnt="3" custScaleX="110251" custScaleY="58705" custLinFactNeighborX="4557" custLinFactNeighborY="-11038">
        <dgm:presLayoutVars>
          <dgm:bulletEnabled val="1"/>
        </dgm:presLayoutVars>
      </dgm:prSet>
      <dgm:spPr/>
      <dgm:t>
        <a:bodyPr/>
        <a:lstStyle/>
        <a:p>
          <a:endParaRPr lang="en-US"/>
        </a:p>
      </dgm:t>
    </dgm:pt>
    <dgm:pt modelId="{BF42856B-AD9B-4605-BAEF-4E329FAE8512}" type="pres">
      <dgm:prSet presAssocID="{09B69DC7-D54F-46C7-ABC8-E095696B1476}" presName="spacing" presStyleCnt="0"/>
      <dgm:spPr/>
    </dgm:pt>
    <dgm:pt modelId="{73EA78C1-9BC0-4038-8EB0-7A153F47A7A1}" type="pres">
      <dgm:prSet presAssocID="{01A08F87-E93B-4659-9625-185A9FFFEBA1}" presName="composite" presStyleCnt="0"/>
      <dgm:spPr/>
    </dgm:pt>
    <dgm:pt modelId="{BC5476BD-120C-4A40-BCDA-D373F1F42F16}" type="pres">
      <dgm:prSet presAssocID="{01A08F87-E93B-4659-9625-185A9FFFEBA1}" presName="imgShp" presStyleLbl="fgImgPlace1" presStyleIdx="2" presStyleCnt="3" custLinFactNeighborY="-23578"/>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92043B0-D18D-4422-AE38-93A50A31F8DC}" type="pres">
      <dgm:prSet presAssocID="{01A08F87-E93B-4659-9625-185A9FFFEBA1}" presName="txShp" presStyleLbl="node1" presStyleIdx="2" presStyleCnt="3" custScaleX="110251" custScaleY="60565" custLinFactNeighborX="3752" custLinFactNeighborY="-23578">
        <dgm:presLayoutVars>
          <dgm:bulletEnabled val="1"/>
        </dgm:presLayoutVars>
      </dgm:prSet>
      <dgm:spPr/>
      <dgm:t>
        <a:bodyPr/>
        <a:lstStyle/>
        <a:p>
          <a:endParaRPr lang="en-US"/>
        </a:p>
      </dgm:t>
    </dgm:pt>
  </dgm:ptLst>
  <dgm:cxnLst>
    <dgm:cxn modelId="{8288FCB8-C5CC-45CB-87B4-D1D157303439}" srcId="{1C7A9C81-3818-41B0-A39B-502E8A7723FC}" destId="{579F94AE-E818-4CD9-B6A4-D14CBA64BF9F}" srcOrd="1" destOrd="0" parTransId="{B999537A-9A04-40F5-9CBD-BA2C687CA6F8}" sibTransId="{09B69DC7-D54F-46C7-ABC8-E095696B1476}"/>
    <dgm:cxn modelId="{73296564-D65B-42B7-828F-16A84266CA6D}" srcId="{1C7A9C81-3818-41B0-A39B-502E8A7723FC}" destId="{01A08F87-E93B-4659-9625-185A9FFFEBA1}" srcOrd="2" destOrd="0" parTransId="{258CCBAE-BD37-4CB2-AC9F-4DB292009DF1}" sibTransId="{3BF8485E-A205-4EA6-83A1-491B9FECFA75}"/>
    <dgm:cxn modelId="{511B6B20-91EF-4D26-84E3-F28EB443E79D}" type="presOf" srcId="{579F94AE-E818-4CD9-B6A4-D14CBA64BF9F}" destId="{0388D082-9551-4A52-835C-002E0CAE032C}" srcOrd="0" destOrd="0" presId="urn:microsoft.com/office/officeart/2005/8/layout/vList3"/>
    <dgm:cxn modelId="{DD3E4F0C-8AE4-4494-B993-8889EE9DD163}" type="presOf" srcId="{63A271CA-17CE-4F3F-99D8-D5F3E79B6B54}" destId="{0C73D068-5D0A-4143-9C9A-8F682086A190}" srcOrd="0" destOrd="0" presId="urn:microsoft.com/office/officeart/2005/8/layout/vList3"/>
    <dgm:cxn modelId="{D3339BAE-1152-40DE-9DA8-77852F4258BD}" type="presOf" srcId="{01A08F87-E93B-4659-9625-185A9FFFEBA1}" destId="{A92043B0-D18D-4422-AE38-93A50A31F8DC}" srcOrd="0" destOrd="0" presId="urn:microsoft.com/office/officeart/2005/8/layout/vList3"/>
    <dgm:cxn modelId="{CD71ED5A-9360-40D2-BB35-8DBF01DBBFCB}" type="presOf" srcId="{1C7A9C81-3818-41B0-A39B-502E8A7723FC}" destId="{2489DD70-53AB-41BE-8D9C-ECFB63199D30}" srcOrd="0" destOrd="0" presId="urn:microsoft.com/office/officeart/2005/8/layout/vList3"/>
    <dgm:cxn modelId="{B2699375-2CD8-4412-AC84-6BA724FE1AAD}" srcId="{1C7A9C81-3818-41B0-A39B-502E8A7723FC}" destId="{63A271CA-17CE-4F3F-99D8-D5F3E79B6B54}" srcOrd="0" destOrd="0" parTransId="{56FCF2BB-C77F-46AB-A8CC-8F1797C57C9C}" sibTransId="{C3EA9A74-11B3-4FB6-8D29-8A0668D29E1F}"/>
    <dgm:cxn modelId="{B1C4DD2B-5038-4052-A436-1AFD842EB5A4}" type="presParOf" srcId="{2489DD70-53AB-41BE-8D9C-ECFB63199D30}" destId="{ED95B3DD-B222-412B-8B42-64B0C222908D}" srcOrd="0" destOrd="0" presId="urn:microsoft.com/office/officeart/2005/8/layout/vList3"/>
    <dgm:cxn modelId="{F7EC366E-48C2-4DDD-9B08-066FAAA9054B}" type="presParOf" srcId="{ED95B3DD-B222-412B-8B42-64B0C222908D}" destId="{CC1EEE58-009D-46D3-8136-E4852FE3C995}" srcOrd="0" destOrd="0" presId="urn:microsoft.com/office/officeart/2005/8/layout/vList3"/>
    <dgm:cxn modelId="{CCFD4EE3-A3C2-446A-B00A-5576DFC57D26}" type="presParOf" srcId="{ED95B3DD-B222-412B-8B42-64B0C222908D}" destId="{0C73D068-5D0A-4143-9C9A-8F682086A190}" srcOrd="1" destOrd="0" presId="urn:microsoft.com/office/officeart/2005/8/layout/vList3"/>
    <dgm:cxn modelId="{FB7D26D4-CE04-48CB-BAC8-B6240DD07F0A}" type="presParOf" srcId="{2489DD70-53AB-41BE-8D9C-ECFB63199D30}" destId="{EDEDA4F1-4BA5-4E74-84B6-39D25E4BD992}" srcOrd="1" destOrd="0" presId="urn:microsoft.com/office/officeart/2005/8/layout/vList3"/>
    <dgm:cxn modelId="{D6ECDAFB-A06A-4E87-9EC8-A9452BE904FF}" type="presParOf" srcId="{2489DD70-53AB-41BE-8D9C-ECFB63199D30}" destId="{E0570034-23F7-43BD-8BE4-60FF5FC232CA}" srcOrd="2" destOrd="0" presId="urn:microsoft.com/office/officeart/2005/8/layout/vList3"/>
    <dgm:cxn modelId="{C1D63CD8-1801-4832-BDAB-9DC5A9D84F7E}" type="presParOf" srcId="{E0570034-23F7-43BD-8BE4-60FF5FC232CA}" destId="{4928B90F-D6E9-4037-8CD2-BDB3819E1896}" srcOrd="0" destOrd="0" presId="urn:microsoft.com/office/officeart/2005/8/layout/vList3"/>
    <dgm:cxn modelId="{C0EB9D71-6F26-44E1-90A1-DE46D8F95ACB}" type="presParOf" srcId="{E0570034-23F7-43BD-8BE4-60FF5FC232CA}" destId="{0388D082-9551-4A52-835C-002E0CAE032C}" srcOrd="1" destOrd="0" presId="urn:microsoft.com/office/officeart/2005/8/layout/vList3"/>
    <dgm:cxn modelId="{A9406AFD-F28A-476E-A92D-19B618247B65}" type="presParOf" srcId="{2489DD70-53AB-41BE-8D9C-ECFB63199D30}" destId="{BF42856B-AD9B-4605-BAEF-4E329FAE8512}" srcOrd="3" destOrd="0" presId="urn:microsoft.com/office/officeart/2005/8/layout/vList3"/>
    <dgm:cxn modelId="{0A5D0996-1BD0-40E0-9867-8F51A8AB2072}" type="presParOf" srcId="{2489DD70-53AB-41BE-8D9C-ECFB63199D30}" destId="{73EA78C1-9BC0-4038-8EB0-7A153F47A7A1}" srcOrd="4" destOrd="0" presId="urn:microsoft.com/office/officeart/2005/8/layout/vList3"/>
    <dgm:cxn modelId="{2A12E8CE-8459-4A5C-A867-65593E76CD48}" type="presParOf" srcId="{73EA78C1-9BC0-4038-8EB0-7A153F47A7A1}" destId="{BC5476BD-120C-4A40-BCDA-D373F1F42F16}" srcOrd="0" destOrd="0" presId="urn:microsoft.com/office/officeart/2005/8/layout/vList3"/>
    <dgm:cxn modelId="{CF05ACAD-69BE-444D-AC7F-8DCDC4ACA445}" type="presParOf" srcId="{73EA78C1-9BC0-4038-8EB0-7A153F47A7A1}" destId="{A92043B0-D18D-4422-AE38-93A50A31F8D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769A0-75FB-47EB-B334-5A830497654D}" type="doc">
      <dgm:prSet loTypeId="urn:microsoft.com/office/officeart/2005/8/layout/vList3" loCatId="list" qsTypeId="urn:microsoft.com/office/officeart/2005/8/quickstyle/simple1" qsCatId="simple" csTypeId="urn:microsoft.com/office/officeart/2005/8/colors/accent1_2" csCatId="accent1" phldr="1"/>
      <dgm:spPr/>
    </dgm:pt>
    <dgm:pt modelId="{B5AAE11A-385F-4C21-80E6-A8DEEAB72566}">
      <dgm:prSet phldrT="[Text]" custT="1"/>
      <dgm:spPr/>
      <dgm:t>
        <a:bodyPr/>
        <a:lstStyle/>
        <a:p>
          <a:r>
            <a:rPr lang="en-US" sz="2000" dirty="0" smtClean="0">
              <a:ea typeface="Times New Roman" panose="02020603050405020304" pitchFamily="18" charset="0"/>
              <a:cs typeface="Times New Roman" panose="02020603050405020304" pitchFamily="18" charset="0"/>
            </a:rPr>
            <a:t>Transactional Unit will </a:t>
          </a:r>
          <a:r>
            <a:rPr lang="en-US" sz="2000" dirty="0" smtClean="0">
              <a:solidFill>
                <a:schemeClr val="bg1"/>
              </a:solidFill>
              <a:ea typeface="Times New Roman" panose="02020603050405020304" pitchFamily="18" charset="0"/>
              <a:cs typeface="Times New Roman" panose="02020603050405020304" pitchFamily="18" charset="0"/>
            </a:rPr>
            <a:t>attach </a:t>
          </a:r>
          <a:r>
            <a:rPr lang="en-US" sz="2000" dirty="0" smtClean="0">
              <a:solidFill>
                <a:schemeClr val="bg1"/>
              </a:solidFill>
              <a:ea typeface="Calibri" panose="020F0502020204030204" pitchFamily="34" charset="0"/>
              <a:cs typeface="Calibri" panose="020F0502020204030204" pitchFamily="34" charset="0"/>
            </a:rPr>
            <a:t>the Personal Data Form and Appointment Letter to TBH. </a:t>
          </a:r>
          <a:endParaRPr lang="en-US" sz="2000" dirty="0"/>
        </a:p>
      </dgm:t>
    </dgm:pt>
    <dgm:pt modelId="{0131783E-FE9A-4DDA-AF29-37DA24D321FA}" type="parTrans" cxnId="{64483871-9A53-400E-A472-92AFCCF3CC22}">
      <dgm:prSet/>
      <dgm:spPr/>
      <dgm:t>
        <a:bodyPr/>
        <a:lstStyle/>
        <a:p>
          <a:endParaRPr lang="en-US" sz="2000"/>
        </a:p>
      </dgm:t>
    </dgm:pt>
    <dgm:pt modelId="{3C0658CD-92FF-4237-9182-ED2A505BF9E5}" type="sibTrans" cxnId="{64483871-9A53-400E-A472-92AFCCF3CC22}">
      <dgm:prSet/>
      <dgm:spPr/>
      <dgm:t>
        <a:bodyPr/>
        <a:lstStyle/>
        <a:p>
          <a:endParaRPr lang="en-US" sz="2000"/>
        </a:p>
      </dgm:t>
    </dgm:pt>
    <dgm:pt modelId="{8C4376B2-0713-496C-8F5F-5C4C1625E41A}">
      <dgm:prSet phldrT="[Text]" custT="1"/>
      <dgm:spPr/>
      <dgm:t>
        <a:bodyPr/>
        <a:lstStyle/>
        <a:p>
          <a:r>
            <a:rPr lang="en-US" sz="2000" dirty="0" smtClean="0">
              <a:ea typeface="Times New Roman" panose="02020603050405020304" pitchFamily="18" charset="0"/>
              <a:cs typeface="Times New Roman" panose="02020603050405020304" pitchFamily="18" charset="0"/>
            </a:rPr>
            <a:t>CWR’s need to be entered into UCPath and ALSO go through the Net ID Affiliate process. An enhancement is pending that automatically generates a Net ID after a template is submitted in UCPath.</a:t>
          </a:r>
          <a:endParaRPr lang="en-US" sz="2000" dirty="0"/>
        </a:p>
      </dgm:t>
    </dgm:pt>
    <dgm:pt modelId="{2E3F2407-2BCF-4D3D-9ABB-AFA071B7F6CD}" type="sibTrans" cxnId="{CE2CB709-0F30-4ECC-8AF0-8852BB155497}">
      <dgm:prSet/>
      <dgm:spPr/>
      <dgm:t>
        <a:bodyPr/>
        <a:lstStyle/>
        <a:p>
          <a:endParaRPr lang="en-US" sz="2000"/>
        </a:p>
      </dgm:t>
    </dgm:pt>
    <dgm:pt modelId="{F3A753C2-2C92-4463-B120-B9FFCD3E9287}" type="parTrans" cxnId="{CE2CB709-0F30-4ECC-8AF0-8852BB155497}">
      <dgm:prSet/>
      <dgm:spPr/>
      <dgm:t>
        <a:bodyPr/>
        <a:lstStyle/>
        <a:p>
          <a:endParaRPr lang="en-US" sz="2000"/>
        </a:p>
      </dgm:t>
    </dgm:pt>
    <dgm:pt modelId="{8E7D3EF7-A32D-4DB7-A197-95B460E8D550}" type="pres">
      <dgm:prSet presAssocID="{6F6769A0-75FB-47EB-B334-5A830497654D}" presName="linearFlow" presStyleCnt="0">
        <dgm:presLayoutVars>
          <dgm:dir/>
          <dgm:resizeHandles val="exact"/>
        </dgm:presLayoutVars>
      </dgm:prSet>
      <dgm:spPr/>
    </dgm:pt>
    <dgm:pt modelId="{C2E06C58-C44A-46EA-B05C-C42B4F03796D}" type="pres">
      <dgm:prSet presAssocID="{8C4376B2-0713-496C-8F5F-5C4C1625E41A}" presName="composite" presStyleCnt="0"/>
      <dgm:spPr/>
    </dgm:pt>
    <dgm:pt modelId="{3B181DBB-D5FA-487F-BB68-2A8BA783595A}" type="pres">
      <dgm:prSet presAssocID="{8C4376B2-0713-496C-8F5F-5C4C1625E41A}"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981CAD3-9C30-4F41-960F-132549890704}" type="pres">
      <dgm:prSet presAssocID="{8C4376B2-0713-496C-8F5F-5C4C1625E41A}" presName="txShp" presStyleLbl="node1" presStyleIdx="0" presStyleCnt="2">
        <dgm:presLayoutVars>
          <dgm:bulletEnabled val="1"/>
        </dgm:presLayoutVars>
      </dgm:prSet>
      <dgm:spPr/>
      <dgm:t>
        <a:bodyPr/>
        <a:lstStyle/>
        <a:p>
          <a:endParaRPr lang="en-US"/>
        </a:p>
      </dgm:t>
    </dgm:pt>
    <dgm:pt modelId="{A12B686C-4CBC-4482-AB0A-1476027865B6}" type="pres">
      <dgm:prSet presAssocID="{2E3F2407-2BCF-4D3D-9ABB-AFA071B7F6CD}" presName="spacing" presStyleCnt="0"/>
      <dgm:spPr/>
    </dgm:pt>
    <dgm:pt modelId="{A6FEE762-60D5-49FA-A259-47FCA594D49B}" type="pres">
      <dgm:prSet presAssocID="{B5AAE11A-385F-4C21-80E6-A8DEEAB72566}" presName="composite" presStyleCnt="0"/>
      <dgm:spPr/>
    </dgm:pt>
    <dgm:pt modelId="{82025F42-5C87-47AF-A11B-564CC47DB685}" type="pres">
      <dgm:prSet presAssocID="{B5AAE11A-385F-4C21-80E6-A8DEEAB72566}"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6471DDE-16D7-46ED-A471-54E0F4E75199}" type="pres">
      <dgm:prSet presAssocID="{B5AAE11A-385F-4C21-80E6-A8DEEAB72566}" presName="txShp" presStyleLbl="node1" presStyleIdx="1" presStyleCnt="2">
        <dgm:presLayoutVars>
          <dgm:bulletEnabled val="1"/>
        </dgm:presLayoutVars>
      </dgm:prSet>
      <dgm:spPr/>
      <dgm:t>
        <a:bodyPr/>
        <a:lstStyle/>
        <a:p>
          <a:endParaRPr lang="en-US"/>
        </a:p>
      </dgm:t>
    </dgm:pt>
  </dgm:ptLst>
  <dgm:cxnLst>
    <dgm:cxn modelId="{64483871-9A53-400E-A472-92AFCCF3CC22}" srcId="{6F6769A0-75FB-47EB-B334-5A830497654D}" destId="{B5AAE11A-385F-4C21-80E6-A8DEEAB72566}" srcOrd="1" destOrd="0" parTransId="{0131783E-FE9A-4DDA-AF29-37DA24D321FA}" sibTransId="{3C0658CD-92FF-4237-9182-ED2A505BF9E5}"/>
    <dgm:cxn modelId="{149DD7B9-D8E2-49D7-9295-ADC7AD481F15}" type="presOf" srcId="{6F6769A0-75FB-47EB-B334-5A830497654D}" destId="{8E7D3EF7-A32D-4DB7-A197-95B460E8D550}" srcOrd="0" destOrd="0" presId="urn:microsoft.com/office/officeart/2005/8/layout/vList3"/>
    <dgm:cxn modelId="{CE2CB709-0F30-4ECC-8AF0-8852BB155497}" srcId="{6F6769A0-75FB-47EB-B334-5A830497654D}" destId="{8C4376B2-0713-496C-8F5F-5C4C1625E41A}" srcOrd="0" destOrd="0" parTransId="{F3A753C2-2C92-4463-B120-B9FFCD3E9287}" sibTransId="{2E3F2407-2BCF-4D3D-9ABB-AFA071B7F6CD}"/>
    <dgm:cxn modelId="{4BB4E20A-B71D-49B6-9802-DF43C37BE284}" type="presOf" srcId="{B5AAE11A-385F-4C21-80E6-A8DEEAB72566}" destId="{96471DDE-16D7-46ED-A471-54E0F4E75199}" srcOrd="0" destOrd="0" presId="urn:microsoft.com/office/officeart/2005/8/layout/vList3"/>
    <dgm:cxn modelId="{0E6B1A19-7468-4936-AA09-DAB82ED06AF8}" type="presOf" srcId="{8C4376B2-0713-496C-8F5F-5C4C1625E41A}" destId="{3981CAD3-9C30-4F41-960F-132549890704}" srcOrd="0" destOrd="0" presId="urn:microsoft.com/office/officeart/2005/8/layout/vList3"/>
    <dgm:cxn modelId="{F998B8FF-DA1D-409C-937F-25FD3C0D1D05}" type="presParOf" srcId="{8E7D3EF7-A32D-4DB7-A197-95B460E8D550}" destId="{C2E06C58-C44A-46EA-B05C-C42B4F03796D}" srcOrd="0" destOrd="0" presId="urn:microsoft.com/office/officeart/2005/8/layout/vList3"/>
    <dgm:cxn modelId="{441A2B47-658A-4958-BAFF-53C1623417D8}" type="presParOf" srcId="{C2E06C58-C44A-46EA-B05C-C42B4F03796D}" destId="{3B181DBB-D5FA-487F-BB68-2A8BA783595A}" srcOrd="0" destOrd="0" presId="urn:microsoft.com/office/officeart/2005/8/layout/vList3"/>
    <dgm:cxn modelId="{EE6DF464-B3C4-4A19-868F-70561CC62893}" type="presParOf" srcId="{C2E06C58-C44A-46EA-B05C-C42B4F03796D}" destId="{3981CAD3-9C30-4F41-960F-132549890704}" srcOrd="1" destOrd="0" presId="urn:microsoft.com/office/officeart/2005/8/layout/vList3"/>
    <dgm:cxn modelId="{BBAD9CAC-3428-4F60-85BD-E217C7980203}" type="presParOf" srcId="{8E7D3EF7-A32D-4DB7-A197-95B460E8D550}" destId="{A12B686C-4CBC-4482-AB0A-1476027865B6}" srcOrd="1" destOrd="0" presId="urn:microsoft.com/office/officeart/2005/8/layout/vList3"/>
    <dgm:cxn modelId="{424F5E80-F73F-4761-8839-611F111289A4}" type="presParOf" srcId="{8E7D3EF7-A32D-4DB7-A197-95B460E8D550}" destId="{A6FEE762-60D5-49FA-A259-47FCA594D49B}" srcOrd="2" destOrd="0" presId="urn:microsoft.com/office/officeart/2005/8/layout/vList3"/>
    <dgm:cxn modelId="{EE53CE22-30A0-40A8-848C-0742C86C8FDF}" type="presParOf" srcId="{A6FEE762-60D5-49FA-A259-47FCA594D49B}" destId="{82025F42-5C87-47AF-A11B-564CC47DB685}" srcOrd="0" destOrd="0" presId="urn:microsoft.com/office/officeart/2005/8/layout/vList3"/>
    <dgm:cxn modelId="{5F05F15A-5780-4FB6-8570-475342F7F9F3}" type="presParOf" srcId="{A6FEE762-60D5-49FA-A259-47FCA594D49B}" destId="{96471DDE-16D7-46ED-A471-54E0F4E7519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2C42-2634-4E19-997C-1B0FB8156047}">
      <dsp:nvSpPr>
        <dsp:cNvPr id="0" name=""/>
        <dsp:cNvSpPr/>
      </dsp:nvSpPr>
      <dsp:spPr>
        <a:xfrm>
          <a:off x="4243" y="1463087"/>
          <a:ext cx="2551380" cy="734722"/>
        </a:xfrm>
        <a:prstGeom prst="rect">
          <a:avLst/>
        </a:prstGeom>
        <a:solidFill>
          <a:schemeClr val="accent5">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effectLst/>
              <a:latin typeface="+mn-lt"/>
              <a:ea typeface="+mn-ea"/>
              <a:cs typeface="+mn-cs"/>
            </a:rPr>
            <a:t>Add Contingent Worker</a:t>
          </a:r>
          <a:endParaRPr lang="en-US" sz="2100" kern="1200" dirty="0">
            <a:solidFill>
              <a:schemeClr val="bg1"/>
            </a:solidFill>
          </a:endParaRPr>
        </a:p>
      </dsp:txBody>
      <dsp:txXfrm>
        <a:off x="4243" y="1463087"/>
        <a:ext cx="2551380" cy="734722"/>
      </dsp:txXfrm>
    </dsp:sp>
    <dsp:sp modelId="{BDE92F53-C859-4984-ADE7-AA1E7C6A45CD}">
      <dsp:nvSpPr>
        <dsp:cNvPr id="0" name=""/>
        <dsp:cNvSpPr/>
      </dsp:nvSpPr>
      <dsp:spPr>
        <a:xfrm>
          <a:off x="4243" y="2197810"/>
          <a:ext cx="2551380" cy="118172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Action: ADD</a:t>
          </a:r>
          <a:endParaRPr lang="en-US" sz="2100" kern="1200" dirty="0"/>
        </a:p>
        <a:p>
          <a:pPr marL="228600" lvl="1" indent="-228600" algn="l" defTabSz="933450">
            <a:lnSpc>
              <a:spcPct val="90000"/>
            </a:lnSpc>
            <a:spcBef>
              <a:spcPct val="0"/>
            </a:spcBef>
            <a:spcAft>
              <a:spcPct val="15000"/>
            </a:spcAft>
            <a:buChar char="••"/>
          </a:pPr>
          <a:r>
            <a:rPr lang="en-US" sz="2100" kern="1200" dirty="0" smtClean="0"/>
            <a:t>Action reason: ADD</a:t>
          </a:r>
          <a:endParaRPr lang="en-US" sz="2100" kern="1200" dirty="0"/>
        </a:p>
      </dsp:txBody>
      <dsp:txXfrm>
        <a:off x="4243" y="2197810"/>
        <a:ext cx="2551380" cy="1181722"/>
      </dsp:txXfrm>
    </dsp:sp>
    <dsp:sp modelId="{2EAD1EBE-5421-4CE1-9BBB-EC024D54D7C2}">
      <dsp:nvSpPr>
        <dsp:cNvPr id="0" name=""/>
        <dsp:cNvSpPr/>
      </dsp:nvSpPr>
      <dsp:spPr>
        <a:xfrm>
          <a:off x="2912816" y="1463087"/>
          <a:ext cx="2551380" cy="734722"/>
        </a:xfrm>
        <a:prstGeom prst="rect">
          <a:avLst/>
        </a:prstGeom>
        <a:solidFill>
          <a:schemeClr val="accent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effectLst/>
              <a:latin typeface="+mn-lt"/>
              <a:ea typeface="+mn-ea"/>
              <a:cs typeface="+mn-cs"/>
            </a:rPr>
            <a:t>Completion - Contingent Worker</a:t>
          </a:r>
          <a:endParaRPr lang="en-US" sz="2100" kern="1200" dirty="0">
            <a:solidFill>
              <a:schemeClr val="bg1"/>
            </a:solidFill>
          </a:endParaRPr>
        </a:p>
      </dsp:txBody>
      <dsp:txXfrm>
        <a:off x="2912816" y="1463087"/>
        <a:ext cx="2551380" cy="734722"/>
      </dsp:txXfrm>
    </dsp:sp>
    <dsp:sp modelId="{9357CEA6-15B4-41E4-804E-37207867D523}">
      <dsp:nvSpPr>
        <dsp:cNvPr id="0" name=""/>
        <dsp:cNvSpPr/>
      </dsp:nvSpPr>
      <dsp:spPr>
        <a:xfrm>
          <a:off x="2912816" y="2197810"/>
          <a:ext cx="2551380" cy="118172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Action: COM</a:t>
          </a:r>
          <a:endParaRPr lang="en-US" sz="2100" kern="1200" dirty="0"/>
        </a:p>
        <a:p>
          <a:pPr marL="228600" lvl="1" indent="-228600" algn="l" defTabSz="933450">
            <a:lnSpc>
              <a:spcPct val="90000"/>
            </a:lnSpc>
            <a:spcBef>
              <a:spcPct val="0"/>
            </a:spcBef>
            <a:spcAft>
              <a:spcPct val="15000"/>
            </a:spcAft>
            <a:buChar char="••"/>
          </a:pPr>
          <a:r>
            <a:rPr lang="en-US" sz="2100" kern="1200" dirty="0" smtClean="0"/>
            <a:t>Action reason: COM</a:t>
          </a:r>
          <a:endParaRPr lang="en-US" sz="2100" kern="1200" dirty="0"/>
        </a:p>
      </dsp:txBody>
      <dsp:txXfrm>
        <a:off x="2912816" y="2197810"/>
        <a:ext cx="2551380" cy="1181722"/>
      </dsp:txXfrm>
    </dsp:sp>
    <dsp:sp modelId="{083DFB1B-5B95-4B69-8F0A-50F6CF8B8BAB}">
      <dsp:nvSpPr>
        <dsp:cNvPr id="0" name=""/>
        <dsp:cNvSpPr/>
      </dsp:nvSpPr>
      <dsp:spPr>
        <a:xfrm>
          <a:off x="5821390" y="1463087"/>
          <a:ext cx="2551380" cy="734722"/>
        </a:xfrm>
        <a:prstGeom prst="rect">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effectLst/>
              <a:latin typeface="+mn-lt"/>
              <a:ea typeface="Times New Roman" panose="02020603050405020304" pitchFamily="18" charset="0"/>
              <a:cs typeface="Times New Roman" panose="02020603050405020304" pitchFamily="18" charset="0"/>
            </a:rPr>
            <a:t>Contingent Worker Extension</a:t>
          </a:r>
          <a:endParaRPr lang="en-US" sz="2100" kern="1200" dirty="0">
            <a:solidFill>
              <a:schemeClr val="bg1"/>
            </a:solidFill>
            <a:latin typeface="+mn-lt"/>
          </a:endParaRPr>
        </a:p>
      </dsp:txBody>
      <dsp:txXfrm>
        <a:off x="5821390" y="1463087"/>
        <a:ext cx="2551380" cy="734722"/>
      </dsp:txXfrm>
    </dsp:sp>
    <dsp:sp modelId="{5D63AD82-8166-46CF-9A72-1EB1F74372D6}">
      <dsp:nvSpPr>
        <dsp:cNvPr id="0" name=""/>
        <dsp:cNvSpPr/>
      </dsp:nvSpPr>
      <dsp:spPr>
        <a:xfrm>
          <a:off x="5821390" y="2197810"/>
          <a:ext cx="2551380" cy="118172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Action: CW</a:t>
          </a:r>
          <a:endParaRPr lang="en-US" sz="2100" kern="1200" dirty="0"/>
        </a:p>
        <a:p>
          <a:pPr marL="228600" lvl="1" indent="-228600" algn="l" defTabSz="933450">
            <a:lnSpc>
              <a:spcPct val="90000"/>
            </a:lnSpc>
            <a:spcBef>
              <a:spcPct val="0"/>
            </a:spcBef>
            <a:spcAft>
              <a:spcPct val="15000"/>
            </a:spcAft>
            <a:buChar char="••"/>
          </a:pPr>
          <a:r>
            <a:rPr lang="en-US" sz="2100" kern="1200" dirty="0" smtClean="0"/>
            <a:t>Action reason: CWE</a:t>
          </a:r>
          <a:endParaRPr lang="en-US" sz="2100" kern="1200" dirty="0"/>
        </a:p>
      </dsp:txBody>
      <dsp:txXfrm>
        <a:off x="5821390" y="2197810"/>
        <a:ext cx="2551380" cy="1181722"/>
      </dsp:txXfrm>
    </dsp:sp>
    <dsp:sp modelId="{87A66796-9CF6-4A7A-91B6-78C619081129}">
      <dsp:nvSpPr>
        <dsp:cNvPr id="0" name=""/>
        <dsp:cNvSpPr/>
      </dsp:nvSpPr>
      <dsp:spPr>
        <a:xfrm>
          <a:off x="8729964" y="1463087"/>
          <a:ext cx="2551380" cy="734722"/>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effectLst/>
              <a:latin typeface="+mn-lt"/>
              <a:ea typeface="+mn-ea"/>
              <a:cs typeface="+mn-cs"/>
            </a:rPr>
            <a:t>Contingent Worker Renewal</a:t>
          </a:r>
          <a:endParaRPr lang="en-US" sz="2100" kern="1200" dirty="0">
            <a:solidFill>
              <a:schemeClr val="bg1"/>
            </a:solidFill>
          </a:endParaRPr>
        </a:p>
      </dsp:txBody>
      <dsp:txXfrm>
        <a:off x="8729964" y="1463087"/>
        <a:ext cx="2551380" cy="734722"/>
      </dsp:txXfrm>
    </dsp:sp>
    <dsp:sp modelId="{06AA3B23-ED82-4632-8923-92AA66582457}">
      <dsp:nvSpPr>
        <dsp:cNvPr id="0" name=""/>
        <dsp:cNvSpPr/>
      </dsp:nvSpPr>
      <dsp:spPr>
        <a:xfrm>
          <a:off x="8729964" y="2197810"/>
          <a:ext cx="2551380" cy="118172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Action: RNW</a:t>
          </a:r>
          <a:endParaRPr lang="en-US" sz="2100" kern="1200" dirty="0"/>
        </a:p>
        <a:p>
          <a:pPr marL="228600" lvl="1" indent="-228600" algn="l" defTabSz="933450">
            <a:lnSpc>
              <a:spcPct val="90000"/>
            </a:lnSpc>
            <a:spcBef>
              <a:spcPct val="0"/>
            </a:spcBef>
            <a:spcAft>
              <a:spcPct val="15000"/>
            </a:spcAft>
            <a:buChar char="••"/>
          </a:pPr>
          <a:r>
            <a:rPr lang="en-US" sz="2100" kern="1200" dirty="0" smtClean="0"/>
            <a:t>Action reason: RNW</a:t>
          </a:r>
          <a:endParaRPr lang="en-US" sz="2100" kern="1200" dirty="0"/>
        </a:p>
      </dsp:txBody>
      <dsp:txXfrm>
        <a:off x="8729964" y="2197810"/>
        <a:ext cx="2551380" cy="1181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D068-5D0A-4143-9C9A-8F682086A190}">
      <dsp:nvSpPr>
        <dsp:cNvPr id="0" name=""/>
        <dsp:cNvSpPr/>
      </dsp:nvSpPr>
      <dsp:spPr>
        <a:xfrm rot="10800000">
          <a:off x="2258957" y="242"/>
          <a:ext cx="9392871" cy="15193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97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Calibri" panose="020F0502020204030204" pitchFamily="34" charset="0"/>
              <a:cs typeface="Times New Roman" panose="02020603050405020304" pitchFamily="18" charset="0"/>
            </a:rPr>
            <a:t>The submission of template transaction for Contingent Worker will be initiated by the Transactional Unit, which used to be done by the SSC. This means that the initiator will initiate the process, but SSC will be responsible for approving/validating TBH transaction via AWE for Phase 1, and this will move to Transactional Unit in Phase 2.</a:t>
          </a:r>
          <a:endParaRPr lang="en-US" sz="2000" kern="1200" dirty="0"/>
        </a:p>
      </dsp:txBody>
      <dsp:txXfrm rot="10800000">
        <a:off x="2638785" y="242"/>
        <a:ext cx="9013043" cy="1519312"/>
      </dsp:txXfrm>
    </dsp:sp>
    <dsp:sp modelId="{CC1EEE58-009D-46D3-8136-E4852FE3C995}">
      <dsp:nvSpPr>
        <dsp:cNvPr id="0" name=""/>
        <dsp:cNvSpPr/>
      </dsp:nvSpPr>
      <dsp:spPr>
        <a:xfrm>
          <a:off x="1562989" y="0"/>
          <a:ext cx="1519312" cy="1519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8D082-9551-4A52-835C-002E0CAE032C}">
      <dsp:nvSpPr>
        <dsp:cNvPr id="0" name=""/>
        <dsp:cNvSpPr/>
      </dsp:nvSpPr>
      <dsp:spPr>
        <a:xfrm rot="10800000">
          <a:off x="2258957" y="2119079"/>
          <a:ext cx="9392871" cy="8919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97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Calibri" panose="020F0502020204030204" pitchFamily="34" charset="0"/>
              <a:cs typeface="Times New Roman" panose="02020603050405020304" pitchFamily="18" charset="0"/>
            </a:rPr>
            <a:t>SSC’s will continue to enter background check results in UCPath on the Security Clearance for both Phase 1 and Phase 2.</a:t>
          </a:r>
          <a:endParaRPr lang="en-US" sz="2000" kern="1200" dirty="0"/>
        </a:p>
      </dsp:txBody>
      <dsp:txXfrm rot="10800000">
        <a:off x="2481935" y="2119079"/>
        <a:ext cx="9169893" cy="891912"/>
      </dsp:txXfrm>
    </dsp:sp>
    <dsp:sp modelId="{4928B90F-D6E9-4037-8CD2-BDB3819E1896}">
      <dsp:nvSpPr>
        <dsp:cNvPr id="0" name=""/>
        <dsp:cNvSpPr/>
      </dsp:nvSpPr>
      <dsp:spPr>
        <a:xfrm>
          <a:off x="1547735" y="1805379"/>
          <a:ext cx="1519312" cy="1519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043B0-D18D-4422-AE38-93A50A31F8DC}">
      <dsp:nvSpPr>
        <dsp:cNvPr id="0" name=""/>
        <dsp:cNvSpPr/>
      </dsp:nvSpPr>
      <dsp:spPr>
        <a:xfrm rot="10800000">
          <a:off x="2190375" y="3887266"/>
          <a:ext cx="9392871" cy="9201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97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Times New Roman" panose="02020603050405020304" pitchFamily="18" charset="0"/>
              <a:cs typeface="Times New Roman" panose="02020603050405020304" pitchFamily="18" charset="0"/>
            </a:rPr>
            <a:t>CWRs </a:t>
          </a:r>
          <a:r>
            <a:rPr lang="en-US" sz="2000" b="1" kern="1200" dirty="0" smtClean="0">
              <a:ea typeface="Times New Roman" panose="02020603050405020304" pitchFamily="18" charset="0"/>
              <a:cs typeface="Times New Roman" panose="02020603050405020304" pitchFamily="18" charset="0"/>
            </a:rPr>
            <a:t>DO NOT</a:t>
          </a:r>
          <a:r>
            <a:rPr lang="en-US" sz="2000" kern="1200" dirty="0" smtClean="0">
              <a:ea typeface="Times New Roman" panose="02020603050405020304" pitchFamily="18" charset="0"/>
              <a:cs typeface="Times New Roman" panose="02020603050405020304" pitchFamily="18" charset="0"/>
            </a:rPr>
            <a:t> need to sign the Oath per policy.</a:t>
          </a:r>
          <a:endParaRPr lang="en-US" sz="2000" kern="1200" dirty="0"/>
        </a:p>
      </dsp:txBody>
      <dsp:txXfrm rot="10800000">
        <a:off x="2420418" y="3887266"/>
        <a:ext cx="9162828" cy="920171"/>
      </dsp:txXfrm>
    </dsp:sp>
    <dsp:sp modelId="{BC5476BD-120C-4A40-BCDA-D373F1F42F16}">
      <dsp:nvSpPr>
        <dsp:cNvPr id="0" name=""/>
        <dsp:cNvSpPr/>
      </dsp:nvSpPr>
      <dsp:spPr>
        <a:xfrm>
          <a:off x="1547735" y="3587695"/>
          <a:ext cx="1519312" cy="1519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1CAD3-9C30-4F41-960F-132549890704}">
      <dsp:nvSpPr>
        <dsp:cNvPr id="0" name=""/>
        <dsp:cNvSpPr/>
      </dsp:nvSpPr>
      <dsp:spPr>
        <a:xfrm rot="10800000">
          <a:off x="2734675" y="388"/>
          <a:ext cx="9453052" cy="14145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787"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Times New Roman" panose="02020603050405020304" pitchFamily="18" charset="0"/>
              <a:cs typeface="Times New Roman" panose="02020603050405020304" pitchFamily="18" charset="0"/>
            </a:rPr>
            <a:t>CWR’s need to be entered into UCPath and ALSO go through the Net ID Affiliate process. An enhancement is pending that automatically generates a Net ID after a template is submitted in UCPath.</a:t>
          </a:r>
          <a:endParaRPr lang="en-US" sz="2000" kern="1200" dirty="0"/>
        </a:p>
      </dsp:txBody>
      <dsp:txXfrm rot="10800000">
        <a:off x="3088318" y="388"/>
        <a:ext cx="9099409" cy="1414572"/>
      </dsp:txXfrm>
    </dsp:sp>
    <dsp:sp modelId="{3B181DBB-D5FA-487F-BB68-2A8BA783595A}">
      <dsp:nvSpPr>
        <dsp:cNvPr id="0" name=""/>
        <dsp:cNvSpPr/>
      </dsp:nvSpPr>
      <dsp:spPr>
        <a:xfrm>
          <a:off x="2027388" y="388"/>
          <a:ext cx="1414572" cy="14145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71DDE-16D7-46ED-A471-54E0F4E75199}">
      <dsp:nvSpPr>
        <dsp:cNvPr id="0" name=""/>
        <dsp:cNvSpPr/>
      </dsp:nvSpPr>
      <dsp:spPr>
        <a:xfrm rot="10800000">
          <a:off x="2734675" y="1768604"/>
          <a:ext cx="9453052" cy="14145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787"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Times New Roman" panose="02020603050405020304" pitchFamily="18" charset="0"/>
              <a:cs typeface="Times New Roman" panose="02020603050405020304" pitchFamily="18" charset="0"/>
            </a:rPr>
            <a:t>Transactional Unit will </a:t>
          </a:r>
          <a:r>
            <a:rPr lang="en-US" sz="2000" kern="1200" dirty="0" smtClean="0">
              <a:solidFill>
                <a:schemeClr val="bg1"/>
              </a:solidFill>
              <a:ea typeface="Times New Roman" panose="02020603050405020304" pitchFamily="18" charset="0"/>
              <a:cs typeface="Times New Roman" panose="02020603050405020304" pitchFamily="18" charset="0"/>
            </a:rPr>
            <a:t>attach </a:t>
          </a:r>
          <a:r>
            <a:rPr lang="en-US" sz="2000" kern="1200" dirty="0" smtClean="0">
              <a:solidFill>
                <a:schemeClr val="bg1"/>
              </a:solidFill>
              <a:ea typeface="Calibri" panose="020F0502020204030204" pitchFamily="34" charset="0"/>
              <a:cs typeface="Calibri" panose="020F0502020204030204" pitchFamily="34" charset="0"/>
            </a:rPr>
            <a:t>the Personal Data Form and Appointment Letter to TBH. </a:t>
          </a:r>
          <a:endParaRPr lang="en-US" sz="2000" kern="1200" dirty="0"/>
        </a:p>
      </dsp:txBody>
      <dsp:txXfrm rot="10800000">
        <a:off x="3088318" y="1768604"/>
        <a:ext cx="9099409" cy="1414572"/>
      </dsp:txXfrm>
    </dsp:sp>
    <dsp:sp modelId="{82025F42-5C87-47AF-A11B-564CC47DB685}">
      <dsp:nvSpPr>
        <dsp:cNvPr id="0" name=""/>
        <dsp:cNvSpPr/>
      </dsp:nvSpPr>
      <dsp:spPr>
        <a:xfrm>
          <a:off x="2027388" y="1768604"/>
          <a:ext cx="1414572" cy="14145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96</a:t>
            </a:fld>
            <a:endParaRPr lang="en-US" dirty="0"/>
          </a:p>
        </p:txBody>
      </p:sp>
    </p:spTree>
    <p:extLst>
      <p:ext uri="{BB962C8B-B14F-4D97-AF65-F5344CB8AC3E}">
        <p14:creationId xmlns:p14="http://schemas.microsoft.com/office/powerpoint/2010/main" val="63775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97</a:t>
            </a:fld>
            <a:endParaRPr lang="en-US" dirty="0"/>
          </a:p>
        </p:txBody>
      </p:sp>
    </p:spTree>
    <p:extLst>
      <p:ext uri="{BB962C8B-B14F-4D97-AF65-F5344CB8AC3E}">
        <p14:creationId xmlns:p14="http://schemas.microsoft.com/office/powerpoint/2010/main" val="13241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98</a:t>
            </a:fld>
            <a:endParaRPr lang="en-US" dirty="0"/>
          </a:p>
        </p:txBody>
      </p:sp>
    </p:spTree>
    <p:extLst>
      <p:ext uri="{BB962C8B-B14F-4D97-AF65-F5344CB8AC3E}">
        <p14:creationId xmlns:p14="http://schemas.microsoft.com/office/powerpoint/2010/main" val="387345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99</a:t>
            </a:fld>
            <a:endParaRPr lang="en-US" dirty="0"/>
          </a:p>
        </p:txBody>
      </p:sp>
    </p:spTree>
    <p:extLst>
      <p:ext uri="{BB962C8B-B14F-4D97-AF65-F5344CB8AC3E}">
        <p14:creationId xmlns:p14="http://schemas.microsoft.com/office/powerpoint/2010/main" val="29093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100</a:t>
            </a:fld>
            <a:endParaRPr lang="en-US" dirty="0"/>
          </a:p>
        </p:txBody>
      </p:sp>
    </p:spTree>
    <p:extLst>
      <p:ext uri="{BB962C8B-B14F-4D97-AF65-F5344CB8AC3E}">
        <p14:creationId xmlns:p14="http://schemas.microsoft.com/office/powerpoint/2010/main" val="95995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smtClean="0"/>
              <a:t>The </a:t>
            </a:r>
            <a:r>
              <a:rPr lang="en-US" b="1" dirty="0" smtClean="0"/>
              <a:t>cloning</a:t>
            </a:r>
            <a:r>
              <a:rPr lang="en-US" dirty="0" smtClean="0"/>
              <a:t> function is available when: </a:t>
            </a:r>
          </a:p>
          <a:p>
            <a:r>
              <a:rPr lang="en-US" dirty="0" smtClean="0"/>
              <a:t>A template transaction is denied by a location approver, or when a template transaction is cancelled by UCPC WFA Production.</a:t>
            </a:r>
          </a:p>
          <a:p>
            <a:r>
              <a:rPr lang="en-US" dirty="0" smtClean="0"/>
              <a:t>2. Initiator views comments in the </a:t>
            </a:r>
            <a:r>
              <a:rPr lang="en-US" b="1" dirty="0" smtClean="0"/>
              <a:t>Smart HR Transactions </a:t>
            </a:r>
            <a:r>
              <a:rPr lang="en-US" dirty="0" smtClean="0"/>
              <a:t>page. </a:t>
            </a:r>
          </a:p>
          <a:p>
            <a:endParaRPr lang="en-US" sz="500" dirty="0" smtClean="0"/>
          </a:p>
          <a:p>
            <a:r>
              <a:rPr lang="en-US" dirty="0" smtClean="0"/>
              <a:t>Initiator clones in the </a:t>
            </a:r>
            <a:r>
              <a:rPr lang="en-US" b="1" dirty="0" smtClean="0"/>
              <a:t>Transaction Status </a:t>
            </a:r>
            <a:r>
              <a:rPr lang="en-US" dirty="0" smtClean="0"/>
              <a:t>page.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104</a:t>
            </a:fld>
            <a:endParaRPr lang="en-US" dirty="0"/>
          </a:p>
        </p:txBody>
      </p:sp>
    </p:spTree>
    <p:extLst>
      <p:ext uri="{BB962C8B-B14F-4D97-AF65-F5344CB8AC3E}">
        <p14:creationId xmlns:p14="http://schemas.microsoft.com/office/powerpoint/2010/main" val="161747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31</a:t>
            </a:fld>
            <a:endParaRPr lang="en-US" dirty="0"/>
          </a:p>
        </p:txBody>
      </p:sp>
    </p:spTree>
    <p:extLst>
      <p:ext uri="{BB962C8B-B14F-4D97-AF65-F5344CB8AC3E}">
        <p14:creationId xmlns:p14="http://schemas.microsoft.com/office/powerpoint/2010/main" val="3839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32</a:t>
            </a:fld>
            <a:endParaRPr lang="en-US" dirty="0"/>
          </a:p>
        </p:txBody>
      </p:sp>
    </p:spTree>
    <p:extLst>
      <p:ext uri="{BB962C8B-B14F-4D97-AF65-F5344CB8AC3E}">
        <p14:creationId xmlns:p14="http://schemas.microsoft.com/office/powerpoint/2010/main" val="309153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Times New Roman" panose="02020603050405020304" pitchFamily="18" charset="0"/>
                <a:cs typeface="Times New Roman" panose="02020603050405020304" pitchFamily="18" charset="0"/>
              </a:rPr>
              <a:t>CWRs </a:t>
            </a:r>
            <a:r>
              <a:rPr lang="en-US" b="1" dirty="0" smtClean="0">
                <a:ea typeface="Times New Roman" panose="02020603050405020304" pitchFamily="18" charset="0"/>
                <a:cs typeface="Times New Roman" panose="02020603050405020304" pitchFamily="18" charset="0"/>
              </a:rPr>
              <a:t>DO NOT</a:t>
            </a:r>
            <a:r>
              <a:rPr lang="en-US" dirty="0" smtClean="0">
                <a:ea typeface="Times New Roman" panose="02020603050405020304" pitchFamily="18" charset="0"/>
                <a:cs typeface="Times New Roman" panose="02020603050405020304" pitchFamily="18" charset="0"/>
              </a:rPr>
              <a:t> need to sign the Oath per policy.</a:t>
            </a:r>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34</a:t>
            </a:fld>
            <a:endParaRPr lang="en-US" dirty="0"/>
          </a:p>
        </p:txBody>
      </p:sp>
    </p:spTree>
    <p:extLst>
      <p:ext uri="{BB962C8B-B14F-4D97-AF65-F5344CB8AC3E}">
        <p14:creationId xmlns:p14="http://schemas.microsoft.com/office/powerpoint/2010/main" val="187947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200" b="1" dirty="0" smtClean="0">
                <a:cs typeface="Times New Roman" panose="02020603050405020304" pitchFamily="18" charset="0"/>
              </a:rPr>
              <a:t>I</a:t>
            </a:r>
            <a:r>
              <a:rPr lang="en-US" sz="1200" b="1" dirty="0" smtClean="0"/>
              <a:t>f a contingent worker in your department supervises UCR employees</a:t>
            </a:r>
            <a:r>
              <a:rPr lang="en-US" sz="1200" dirty="0" smtClean="0"/>
              <a:t>, you will need to create a position for them first. Generally, contingent workers will not supervise UCR employees and will therefore not require a position. In that case, contingent worker can be added to UCPath using a job code. Job codes for contingent workers ALWAYS start with the prefix CWR. </a:t>
            </a:r>
          </a:p>
          <a:p>
            <a:pPr marL="285750" indent="-285750">
              <a:lnSpc>
                <a:spcPct val="107000"/>
              </a:lnSpc>
              <a:spcAft>
                <a:spcPts val="800"/>
              </a:spcAft>
              <a:buFont typeface="Arial" panose="020B0604020202020204" pitchFamily="34" charset="0"/>
              <a:buChar char="•"/>
            </a:pPr>
            <a:r>
              <a:rPr lang="en-US" sz="1200" b="1" dirty="0" smtClean="0"/>
              <a:t>If a contingent worker does NOT supervise UCR Employee(s), </a:t>
            </a:r>
            <a:r>
              <a:rPr lang="en-US" sz="1200" dirty="0" smtClean="0"/>
              <a:t>they can be Onboarded without a Position.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62</a:t>
            </a:fld>
            <a:endParaRPr lang="en-US" dirty="0"/>
          </a:p>
        </p:txBody>
      </p:sp>
    </p:spTree>
    <p:extLst>
      <p:ext uri="{BB962C8B-B14F-4D97-AF65-F5344CB8AC3E}">
        <p14:creationId xmlns:p14="http://schemas.microsoft.com/office/powerpoint/2010/main" val="61218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92</a:t>
            </a:fld>
            <a:endParaRPr lang="en-US" dirty="0"/>
          </a:p>
        </p:txBody>
      </p:sp>
    </p:spTree>
    <p:extLst>
      <p:ext uri="{BB962C8B-B14F-4D97-AF65-F5344CB8AC3E}">
        <p14:creationId xmlns:p14="http://schemas.microsoft.com/office/powerpoint/2010/main" val="235208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93</a:t>
            </a:fld>
            <a:endParaRPr lang="en-US" dirty="0"/>
          </a:p>
        </p:txBody>
      </p:sp>
    </p:spTree>
    <p:extLst>
      <p:ext uri="{BB962C8B-B14F-4D97-AF65-F5344CB8AC3E}">
        <p14:creationId xmlns:p14="http://schemas.microsoft.com/office/powerpoint/2010/main" val="110682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94</a:t>
            </a:fld>
            <a:endParaRPr lang="en-US" dirty="0"/>
          </a:p>
        </p:txBody>
      </p:sp>
    </p:spTree>
    <p:extLst>
      <p:ext uri="{BB962C8B-B14F-4D97-AF65-F5344CB8AC3E}">
        <p14:creationId xmlns:p14="http://schemas.microsoft.com/office/powerpoint/2010/main" val="107693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95</a:t>
            </a:fld>
            <a:endParaRPr lang="en-US" dirty="0"/>
          </a:p>
        </p:txBody>
      </p:sp>
    </p:spTree>
    <p:extLst>
      <p:ext uri="{BB962C8B-B14F-4D97-AF65-F5344CB8AC3E}">
        <p14:creationId xmlns:p14="http://schemas.microsoft.com/office/powerpoint/2010/main" val="102061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10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0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s://hbldtrn0.ucpath-build.devops.universityofcalifornia.edu/psp/HBLDTRN0/?cmd=login&amp;languageCd=ENG&amp;"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07.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10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1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114.xml.rels><?xml version="1.0" encoding="UTF-8" standalone="yes"?>
<Relationships xmlns="http://schemas.openxmlformats.org/package/2006/relationships"><Relationship Id="rId3" Type="http://schemas.openxmlformats.org/officeDocument/2006/relationships/hyperlink" Target="https://ucrshare.ucr.edu/sites/FOM_UCPath/Pages/PD.aspx?RootFolder=%2Fsites%2FFOM_UCPath%2FPostDeploy%2FTransaction%20Pilot%2F1%20-%20Contingent%20Worker%2FCWR%20Process%20Maps&amp;FolderCTID=0x0120001A1F5F6DF353CC46BE7B38AEE07BC3CD&amp;View=%7BF3E1E8B1-51EB-4100-A3C7-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ucrshare.ucr.edu/sites/FOM_UCPath/Pages/PD.aspx?RootFolder=%2Fsites%2FFOM_UCPath%2FPostDeploy%2FTransaction%20Pilot%2F1%20-%20Contingent%20Worker%2FCWR%20Infographics&amp;FolderCTID=0x0120001A1F5F6DF353CC46BE7B38AEE07BC3CD&amp;View=%7BF3E1E8B1-51EB-4100-A3C7-C5312B151588%7D"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regents.universityofcalifornia.edu/governance/policies/5203.html"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7.xml"/><Relationship Id="rId7" Type="http://schemas.openxmlformats.org/officeDocument/2006/relationships/slide" Target="slide30.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slide" Target="slide115.xml"/><Relationship Id="rId5" Type="http://schemas.openxmlformats.org/officeDocument/2006/relationships/slide" Target="slide16.xml"/><Relationship Id="rId10" Type="http://schemas.openxmlformats.org/officeDocument/2006/relationships/slide" Target="slide114.xml"/><Relationship Id="rId4" Type="http://schemas.openxmlformats.org/officeDocument/2006/relationships/slide" Target="slide9.xml"/><Relationship Id="rId9" Type="http://schemas.openxmlformats.org/officeDocument/2006/relationships/slide" Target="slide113.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35.xml"/><Relationship Id="rId7" Type="http://schemas.openxmlformats.org/officeDocument/2006/relationships/slide" Target="slide64.xml"/><Relationship Id="rId12" Type="http://schemas.openxmlformats.org/officeDocument/2006/relationships/slide" Target="slide105.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63.xml"/><Relationship Id="rId11" Type="http://schemas.openxmlformats.org/officeDocument/2006/relationships/slide" Target="slide91.xml"/><Relationship Id="rId5" Type="http://schemas.openxmlformats.org/officeDocument/2006/relationships/slide" Target="slide55.xml"/><Relationship Id="rId10" Type="http://schemas.openxmlformats.org/officeDocument/2006/relationships/slide" Target="slide86.xml"/><Relationship Id="rId4" Type="http://schemas.openxmlformats.org/officeDocument/2006/relationships/slide" Target="slide46.xml"/><Relationship Id="rId9" Type="http://schemas.openxmlformats.org/officeDocument/2006/relationships/slide" Target="slide80.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77.png"/></Relationships>
</file>

<file path=ppt/slides/_rels/slide9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6669" y="2390987"/>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Contingent Worker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885680" y="5984240"/>
            <a:ext cx="2103120" cy="74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0830" y="217170"/>
            <a:ext cx="10963618" cy="685800"/>
          </a:xfrm>
        </p:spPr>
        <p:txBody>
          <a:bodyPr/>
          <a:lstStyle/>
          <a:p>
            <a:r>
              <a:rPr lang="en-US" dirty="0" smtClean="0">
                <a:solidFill>
                  <a:schemeClr val="accent5"/>
                </a:solidFill>
              </a:rPr>
              <a:t>CONTINGENT WORKER JOB CODES  </a:t>
            </a:r>
            <a:endParaRPr lang="en-US"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7233768"/>
              </p:ext>
            </p:extLst>
          </p:nvPr>
        </p:nvGraphicFramePr>
        <p:xfrm>
          <a:off x="210285" y="902970"/>
          <a:ext cx="11778515" cy="5333492"/>
        </p:xfrm>
        <a:graphic>
          <a:graphicData uri="http://schemas.openxmlformats.org/drawingml/2006/table">
            <a:tbl>
              <a:tblPr firstRow="1" bandRow="1">
                <a:tableStyleId>{5C22544A-7EE6-4342-B048-85BDC9FD1C3A}</a:tableStyleId>
              </a:tblPr>
              <a:tblGrid>
                <a:gridCol w="893898">
                  <a:extLst>
                    <a:ext uri="{9D8B030D-6E8A-4147-A177-3AD203B41FA5}">
                      <a16:colId xmlns:a16="http://schemas.microsoft.com/office/drawing/2014/main" val="1153564162"/>
                    </a:ext>
                  </a:extLst>
                </a:gridCol>
                <a:gridCol w="1965413">
                  <a:extLst>
                    <a:ext uri="{9D8B030D-6E8A-4147-A177-3AD203B41FA5}">
                      <a16:colId xmlns:a16="http://schemas.microsoft.com/office/drawing/2014/main" val="2426897934"/>
                    </a:ext>
                  </a:extLst>
                </a:gridCol>
                <a:gridCol w="7198498">
                  <a:extLst>
                    <a:ext uri="{9D8B030D-6E8A-4147-A177-3AD203B41FA5}">
                      <a16:colId xmlns:a16="http://schemas.microsoft.com/office/drawing/2014/main" val="2357555716"/>
                    </a:ext>
                  </a:extLst>
                </a:gridCol>
                <a:gridCol w="1720706">
                  <a:extLst>
                    <a:ext uri="{9D8B030D-6E8A-4147-A177-3AD203B41FA5}">
                      <a16:colId xmlns:a16="http://schemas.microsoft.com/office/drawing/2014/main" val="499416867"/>
                    </a:ext>
                  </a:extLst>
                </a:gridCol>
              </a:tblGrid>
              <a:tr h="370840">
                <a:tc>
                  <a:txBody>
                    <a:bodyPr/>
                    <a:lstStyle/>
                    <a:p>
                      <a:pPr algn="ctr"/>
                      <a:r>
                        <a:rPr lang="en-US" sz="1600" dirty="0" smtClean="0">
                          <a:latin typeface="+mn-lt"/>
                        </a:rPr>
                        <a:t>Job</a:t>
                      </a:r>
                      <a:r>
                        <a:rPr lang="en-US" sz="1600" baseline="0" dirty="0" smtClean="0">
                          <a:latin typeface="+mn-lt"/>
                        </a:rPr>
                        <a:t> Code</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CWR</a:t>
                      </a:r>
                      <a:r>
                        <a:rPr lang="en-US" sz="1600" baseline="0" dirty="0" smtClean="0">
                          <a:latin typeface="+mn-lt"/>
                        </a:rPr>
                        <a:t> Types</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Description</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Employee</a:t>
                      </a:r>
                      <a:r>
                        <a:rPr lang="en-US" sz="1600" baseline="0" dirty="0" smtClean="0">
                          <a:latin typeface="+mn-lt"/>
                        </a:rPr>
                        <a:t> Class</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CWR002</a:t>
                      </a: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200" b="0" dirty="0" smtClean="0">
                          <a:solidFill>
                            <a:schemeClr val="tx1"/>
                          </a:solidFill>
                          <a:effectLst/>
                          <a:latin typeface="+mn-lt"/>
                          <a:ea typeface="Calibri" panose="020F0502020204030204" pitchFamily="34" charset="0"/>
                          <a:cs typeface="Times New Roman" panose="02020603050405020304" pitchFamily="18" charset="0"/>
                        </a:rPr>
                        <a:t>LBL/DOE Postdoc</a:t>
                      </a:r>
                      <a:endParaRPr lang="en-US" sz="1200" b="0" dirty="0">
                        <a:solidFill>
                          <a:schemeClr val="tx1"/>
                        </a:solidFill>
                        <a:latin typeface="+mn-lt"/>
                      </a:endParaRPr>
                    </a:p>
                  </a:txBody>
                  <a:tcPr/>
                </a:tc>
                <a:tc>
                  <a:txBody>
                    <a:bodyPr/>
                    <a:lstStyle/>
                    <a:p>
                      <a:pPr marL="0" marR="0">
                        <a:lnSpc>
                          <a:spcPct val="107000"/>
                        </a:lnSpc>
                        <a:spcBef>
                          <a:spcPts val="0"/>
                        </a:spcBef>
                        <a:spcAft>
                          <a:spcPts val="800"/>
                        </a:spcAft>
                      </a:pPr>
                      <a:r>
                        <a:rPr lang="en-US" sz="1200" b="0" dirty="0">
                          <a:solidFill>
                            <a:schemeClr val="tx1"/>
                          </a:solidFill>
                          <a:effectLst/>
                          <a:latin typeface="+mn-lt"/>
                          <a:ea typeface="Calibri" panose="020F0502020204030204" pitchFamily="34" charset="0"/>
                          <a:cs typeface="Times New Roman" panose="02020603050405020304" pitchFamily="18" charset="0"/>
                        </a:rPr>
                        <a:t>Lawrence Berkeley Lab/Department of Energy Postdoc.</a:t>
                      </a:r>
                    </a:p>
                  </a:txBody>
                  <a:tcPr marL="9525" marR="9525" marT="9525" marB="0" anchor="ctr"/>
                </a:tc>
                <a:tc>
                  <a:txBody>
                    <a:bodyPr/>
                    <a:lstStyle/>
                    <a:p>
                      <a:pPr marL="0" marR="0">
                        <a:lnSpc>
                          <a:spcPct val="107000"/>
                        </a:lnSpc>
                        <a:spcBef>
                          <a:spcPts val="0"/>
                        </a:spcBef>
                        <a:spcAft>
                          <a:spcPts val="800"/>
                        </a:spcAft>
                      </a:pPr>
                      <a:r>
                        <a:rPr lang="en-US" sz="1200" b="0" dirty="0" smtClean="0">
                          <a:solidFill>
                            <a:schemeClr val="tx1"/>
                          </a:solidFill>
                          <a:effectLst/>
                          <a:latin typeface="+mn-lt"/>
                          <a:ea typeface="Calibri" panose="020F0502020204030204" pitchFamily="34" charset="0"/>
                          <a:cs typeface="Times New Roman" panose="02020603050405020304" pitchFamily="18" charset="0"/>
                        </a:rPr>
                        <a:t> Academic</a:t>
                      </a:r>
                      <a:r>
                        <a:rPr lang="en-US" sz="1200" b="0" baseline="0" dirty="0" smtClean="0">
                          <a:solidFill>
                            <a:schemeClr val="tx1"/>
                          </a:solidFill>
                          <a:effectLst/>
                          <a:latin typeface="+mn-lt"/>
                          <a:ea typeface="Calibri" panose="020F0502020204030204" pitchFamily="34" charset="0"/>
                          <a:cs typeface="Times New Roman" panose="02020603050405020304" pitchFamily="18" charset="0"/>
                        </a:rPr>
                        <a:t> </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CWR003</a:t>
                      </a: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200" b="0" dirty="0" smtClean="0">
                          <a:solidFill>
                            <a:schemeClr val="tx1"/>
                          </a:solidFill>
                          <a:effectLst/>
                          <a:latin typeface="+mn-lt"/>
                          <a:ea typeface="Calibri" panose="020F0502020204030204" pitchFamily="34" charset="0"/>
                          <a:cs typeface="Times New Roman" panose="02020603050405020304" pitchFamily="18" charset="0"/>
                        </a:rPr>
                        <a:t>Visiting Student Res Graduate</a:t>
                      </a:r>
                      <a:endParaRPr lang="en-US" sz="1200" b="0" dirty="0">
                        <a:solidFill>
                          <a:schemeClr val="tx1"/>
                        </a:solidFill>
                        <a:latin typeface="+mn-lt"/>
                      </a:endParaRPr>
                    </a:p>
                  </a:txBody>
                  <a:tcPr/>
                </a:tc>
                <a:tc>
                  <a:txBody>
                    <a:bodyPr/>
                    <a:lstStyle/>
                    <a:p>
                      <a:r>
                        <a:rPr lang="en-US" sz="1200" b="0" dirty="0" smtClean="0">
                          <a:solidFill>
                            <a:schemeClr val="tx1"/>
                          </a:solidFill>
                          <a:effectLst/>
                          <a:latin typeface="+mn-lt"/>
                          <a:ea typeface="Calibri" panose="020F0502020204030204" pitchFamily="34" charset="0"/>
                          <a:cs typeface="Times New Roman" panose="02020603050405020304" pitchFamily="18" charset="0"/>
                        </a:rPr>
                        <a:t>A graduate student on leave from enrollment at a home institution to participate in a short-term (not to exceed 12 mos.) educational project under the supervision of an academic appointee; must be enrolled in a degree granting program at an institution of higher education other than the University of California; must service an academic purpose for the unit in which they are visiting (APM 430)</a:t>
                      </a:r>
                      <a:endParaRPr lang="en-US" sz="1200" b="0" dirty="0">
                        <a:solidFill>
                          <a:schemeClr val="tx1"/>
                        </a:solidFill>
                        <a:latin typeface="+mn-lt"/>
                      </a:endParaRPr>
                    </a:p>
                  </a:txBody>
                  <a:tcPr/>
                </a:tc>
                <a:tc>
                  <a:txBody>
                    <a:bodyPr/>
                    <a:lstStyle/>
                    <a:p>
                      <a:r>
                        <a:rPr lang="en-US" sz="1200" b="0" dirty="0" smtClean="0">
                          <a:solidFill>
                            <a:schemeClr val="tx1"/>
                          </a:solidFill>
                          <a:latin typeface="+mn-lt"/>
                        </a:rPr>
                        <a:t>Academic</a:t>
                      </a:r>
                      <a:endParaRPr lang="en-US" sz="12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977265">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CWR007</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Clin Assoc/Admitting Physician</a:t>
                      </a:r>
                      <a:endParaRPr lang="en-US" sz="1200" b="0" dirty="0" smtClean="0">
                        <a:solidFill>
                          <a:schemeClr val="tx1"/>
                        </a:solidFill>
                        <a:latin typeface="+mn-lt"/>
                      </a:endParaRP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 community medical practitioner granted access to UC health care facilities.</a:t>
                      </a: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Academic</a:t>
                      </a:r>
                    </a:p>
                    <a:p>
                      <a:endParaRPr lang="en-US" sz="12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7634709"/>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CWR013</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Community College Instructor</a:t>
                      </a:r>
                      <a:endParaRPr lang="en-US" sz="1200" b="0" dirty="0" smtClean="0">
                        <a:solidFill>
                          <a:schemeClr val="tx1"/>
                        </a:solidFill>
                        <a:latin typeface="+mn-lt"/>
                      </a:endParaRP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An instructor at a community college. Most likely utilized in GSOE </a:t>
                      </a:r>
                      <a:endParaRPr lang="en-US" sz="1200" b="0" dirty="0" smtClean="0">
                        <a:solidFill>
                          <a:schemeClr val="tx1"/>
                        </a:solidFill>
                        <a:latin typeface="+mn-lt"/>
                      </a:endParaRP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Academic</a:t>
                      </a:r>
                    </a:p>
                    <a:p>
                      <a:endParaRPr lang="en-US" sz="12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3013443"/>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CWR015</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Visiting Scholar</a:t>
                      </a:r>
                      <a:endParaRPr lang="en-US" sz="1200" b="0" dirty="0" smtClean="0">
                        <a:solidFill>
                          <a:schemeClr val="tx1"/>
                        </a:solidFill>
                        <a:latin typeface="+mn-lt"/>
                      </a:endParaRP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 person on leave from an academic appointment or other employment, to participate in a short-term (not to exceed 12 mos.) educational, research, or other academic project under the supervision of an academic appointee; terminal degree required (APM 430)</a:t>
                      </a:r>
                      <a:endParaRPr lang="en-US" sz="1200" b="0" dirty="0" smtClean="0">
                        <a:solidFill>
                          <a:schemeClr val="tx1"/>
                        </a:solidFill>
                        <a:latin typeface="+mn-lt"/>
                      </a:endParaRPr>
                    </a:p>
                    <a:p>
                      <a:endParaRPr lang="en-US" sz="12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Academic</a:t>
                      </a:r>
                    </a:p>
                    <a:p>
                      <a:endParaRPr lang="en-US" sz="12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5155759"/>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CWR016</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ea typeface="Calibri" panose="020F0502020204030204" pitchFamily="34" charset="0"/>
                          <a:cs typeface="Times New Roman" panose="02020603050405020304" pitchFamily="18" charset="0"/>
                        </a:rPr>
                        <a:t>Visiting Student Researcher </a:t>
                      </a:r>
                      <a:endParaRPr lang="en-US" sz="1200" b="0" dirty="0" smtClean="0">
                        <a:solidFill>
                          <a:schemeClr val="tx1"/>
                        </a:solidFill>
                        <a:latin typeface="+mn-lt"/>
                      </a:endParaRPr>
                    </a:p>
                    <a:p>
                      <a:endParaRPr lang="en-US" sz="1200" b="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smtClean="0">
                          <a:solidFill>
                            <a:schemeClr val="tx1"/>
                          </a:solidFill>
                          <a:effectLst/>
                          <a:latin typeface="+mn-lt"/>
                          <a:ea typeface="Calibri" panose="020F0502020204030204" pitchFamily="34" charset="0"/>
                          <a:cs typeface="Times New Roman" panose="02020603050405020304" pitchFamily="18" charset="0"/>
                        </a:rPr>
                        <a:t>External (to your location) students visiting your location to advance their learning through research.</a:t>
                      </a:r>
                    </a:p>
                    <a:p>
                      <a:r>
                        <a:rPr lang="en-US" sz="1200" b="0" dirty="0" smtClean="0">
                          <a:solidFill>
                            <a:schemeClr val="tx1"/>
                          </a:solidFill>
                          <a:effectLst/>
                          <a:latin typeface="+mn-lt"/>
                          <a:ea typeface="Calibri" panose="020F0502020204030204" pitchFamily="34" charset="0"/>
                          <a:cs typeface="Times New Roman" panose="02020603050405020304" pitchFamily="18" charset="0"/>
                        </a:rPr>
                        <a:t>An undergraduate student on leave from enrollment at a home institution to participate in a short-term (not to exceed 12 mos.) educational project under the supervision of an academic appointee; must be enrolled in a degree granting program at an institution of higher education other than the University of California; must service an academic purpose for the unit in which they are visiting (APM 430)</a:t>
                      </a:r>
                    </a:p>
                  </a:txBody>
                  <a:tcPr>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latin typeface="+mn-lt"/>
                        </a:rPr>
                        <a:t>Academic</a:t>
                      </a:r>
                      <a:endParaRPr lang="en-US" sz="1200" b="0" dirty="0">
                        <a:solidFill>
                          <a:schemeClr val="tx1"/>
                        </a:solidFill>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680344"/>
                  </a:ext>
                </a:extLst>
              </a:tr>
            </a:tbl>
          </a:graphicData>
        </a:graphic>
      </p:graphicFrame>
    </p:spTree>
    <p:extLst>
      <p:ext uri="{BB962C8B-B14F-4D97-AF65-F5344CB8AC3E}">
        <p14:creationId xmlns:p14="http://schemas.microsoft.com/office/powerpoint/2010/main" val="2181875833"/>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4"/>
          <a:stretch>
            <a:fillRect/>
          </a:stretch>
        </p:blipFill>
        <p:spPr>
          <a:xfrm>
            <a:off x="5159160" y="899425"/>
            <a:ext cx="4230438" cy="5785745"/>
          </a:xfrm>
          <a:prstGeom prst="rect">
            <a:avLst/>
          </a:prstGeom>
          <a:ln w="6350">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a:solidFill>
                  <a:srgbClr val="4472C4"/>
                </a:solidFill>
              </a:rPr>
              <a:t>CLONING A TRANSACTION </a:t>
            </a:r>
            <a:r>
              <a:rPr lang="en-US" sz="2800" dirty="0">
                <a:solidFill>
                  <a:srgbClr val="4472C4"/>
                </a:solidFill>
              </a:rPr>
              <a:t>(continued) </a:t>
            </a:r>
            <a:endParaRPr lang="en-US" dirty="0">
              <a:solidFill>
                <a:schemeClr val="accent5"/>
              </a:solidFill>
            </a:endParaRPr>
          </a:p>
        </p:txBody>
      </p:sp>
      <p:pic>
        <p:nvPicPr>
          <p:cNvPr id="4" name="Picture 3"/>
          <p:cNvPicPr>
            <a:picLocks noChangeAspect="1"/>
          </p:cNvPicPr>
          <p:nvPr/>
        </p:nvPicPr>
        <p:blipFill>
          <a:blip r:embed="rId5"/>
          <a:stretch>
            <a:fillRect/>
          </a:stretch>
        </p:blipFill>
        <p:spPr>
          <a:xfrm>
            <a:off x="492058" y="899426"/>
            <a:ext cx="4555955" cy="5785745"/>
          </a:xfrm>
          <a:prstGeom prst="rect">
            <a:avLst/>
          </a:prstGeom>
          <a:ln w="6350">
            <a:solidFill>
              <a:schemeClr val="tx1"/>
            </a:solidFill>
          </a:ln>
        </p:spPr>
      </p:pic>
      <p:sp>
        <p:nvSpPr>
          <p:cNvPr id="15" name="Rectangle 14"/>
          <p:cNvSpPr/>
          <p:nvPr/>
        </p:nvSpPr>
        <p:spPr>
          <a:xfrm>
            <a:off x="9600872" y="3995658"/>
            <a:ext cx="2148105" cy="1277786"/>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a:t>N</a:t>
            </a:r>
            <a:r>
              <a:rPr lang="en-US" dirty="0" smtClean="0"/>
              <a:t>otice that you can now </a:t>
            </a:r>
            <a:r>
              <a:rPr lang="en-US" b="1" dirty="0" smtClean="0"/>
              <a:t>Save and Submit </a:t>
            </a:r>
            <a:r>
              <a:rPr lang="en-US" dirty="0" smtClean="0"/>
              <a:t>the cloned transaction. </a:t>
            </a:r>
          </a:p>
        </p:txBody>
      </p:sp>
      <p:sp>
        <p:nvSpPr>
          <p:cNvPr id="16" name="Rectangle 15"/>
          <p:cNvSpPr/>
          <p:nvPr/>
        </p:nvSpPr>
        <p:spPr>
          <a:xfrm>
            <a:off x="5263116" y="5625096"/>
            <a:ext cx="850604" cy="11695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947143" y="5904614"/>
            <a:ext cx="1155405" cy="45365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stCxn id="15" idx="1"/>
          </p:cNvCxnSpPr>
          <p:nvPr/>
        </p:nvCxnSpPr>
        <p:spPr>
          <a:xfrm flipH="1">
            <a:off x="6113721" y="4634551"/>
            <a:ext cx="3487151" cy="1000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569269" y="2535993"/>
            <a:ext cx="2179708" cy="981423"/>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smtClean="0"/>
              <a:t>Click </a:t>
            </a:r>
            <a:r>
              <a:rPr lang="en-US" b="1" dirty="0" smtClean="0"/>
              <a:t>Save and Submit </a:t>
            </a:r>
            <a:r>
              <a:rPr lang="en-US" dirty="0" smtClean="0"/>
              <a:t>to resubmit transaction. </a:t>
            </a:r>
          </a:p>
        </p:txBody>
      </p:sp>
    </p:spTree>
    <p:extLst>
      <p:ext uri="{BB962C8B-B14F-4D97-AF65-F5344CB8AC3E}">
        <p14:creationId xmlns:p14="http://schemas.microsoft.com/office/powerpoint/2010/main" val="617335852"/>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1881925"/>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Once the transaction has been submitted, the initiator will receive a confirmation.</a:t>
            </a:r>
          </a:p>
          <a:p>
            <a:pPr marL="173038" indent="-173038">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 to go to the </a:t>
            </a:r>
            <a:r>
              <a:rPr lang="en-US" b="1" dirty="0" smtClean="0"/>
              <a:t>Transaction Status </a:t>
            </a:r>
            <a:r>
              <a:rPr lang="en-US" dirty="0" smtClean="0"/>
              <a:t>page to review the status of this person.</a:t>
            </a:r>
          </a:p>
          <a:p>
            <a:pPr marL="173038" indent="-173038">
              <a:lnSpc>
                <a:spcPct val="107000"/>
              </a:lnSpc>
              <a:spcAft>
                <a:spcPts val="800"/>
              </a:spcAft>
              <a:buFont typeface="Arial" panose="020B0604020202020204" pitchFamily="34" charset="0"/>
              <a:buChar char="•"/>
            </a:pPr>
            <a:r>
              <a:rPr lang="en-US" dirty="0" smtClean="0"/>
              <a:t>The </a:t>
            </a:r>
            <a:r>
              <a:rPr lang="en-US" dirty="0"/>
              <a:t>template transaction is routed for approval and appears in the </a:t>
            </a:r>
            <a:r>
              <a:rPr lang="en-US" b="1" dirty="0"/>
              <a:t>Transactions in Progress </a:t>
            </a:r>
            <a:r>
              <a:rPr lang="en-US" dirty="0"/>
              <a:t>section until it is processed. </a:t>
            </a:r>
          </a:p>
          <a:p>
            <a:pPr marL="173038" indent="-173038">
              <a:lnSpc>
                <a:spcPct val="107000"/>
              </a:lnSpc>
              <a:spcAft>
                <a:spcPts val="800"/>
              </a:spcAft>
              <a:buFont typeface="Arial" panose="020B0604020202020204" pitchFamily="34" charset="0"/>
              <a:buChar char="•"/>
            </a:pPr>
            <a:r>
              <a:rPr lang="en-US" dirty="0"/>
              <a:t>You have </a:t>
            </a:r>
            <a:r>
              <a:rPr lang="en-US" b="1" dirty="0" smtClean="0"/>
              <a:t>resubmitted a contingent </a:t>
            </a:r>
            <a:r>
              <a:rPr lang="en-US" b="1" dirty="0"/>
              <a:t>worker </a:t>
            </a:r>
            <a:r>
              <a:rPr lang="en-US" b="1" dirty="0" smtClean="0"/>
              <a:t>template </a:t>
            </a:r>
            <a:r>
              <a:rPr lang="en-US" dirty="0" smtClean="0"/>
              <a:t>transaction.</a:t>
            </a:r>
            <a:endParaRPr lang="en-US" dirty="0"/>
          </a:p>
        </p:txBody>
      </p:sp>
      <p:grpSp>
        <p:nvGrpSpPr>
          <p:cNvPr id="11" name="Group 10"/>
          <p:cNvGrpSpPr/>
          <p:nvPr/>
        </p:nvGrpSpPr>
        <p:grpSpPr>
          <a:xfrm>
            <a:off x="2949876"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856510"/>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RESUBMITTED CLONED TRANSACTION  </a:t>
            </a:r>
            <a:endParaRPr lang="en-US" dirty="0">
              <a:solidFill>
                <a:schemeClr val="accent5"/>
              </a:solidFill>
            </a:endParaRPr>
          </a:p>
        </p:txBody>
      </p:sp>
      <p:sp>
        <p:nvSpPr>
          <p:cNvPr id="7" name="Rectangle 6"/>
          <p:cNvSpPr/>
          <p:nvPr/>
        </p:nvSpPr>
        <p:spPr>
          <a:xfrm>
            <a:off x="425132" y="989326"/>
            <a:ext cx="11325225"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template transaction is routed to AWE for approval once again. </a:t>
            </a:r>
          </a:p>
        </p:txBody>
      </p:sp>
      <p:grpSp>
        <p:nvGrpSpPr>
          <p:cNvPr id="18" name="Group 17"/>
          <p:cNvGrpSpPr/>
          <p:nvPr/>
        </p:nvGrpSpPr>
        <p:grpSpPr>
          <a:xfrm>
            <a:off x="557212" y="1571058"/>
            <a:ext cx="11138670" cy="4849778"/>
            <a:chOff x="557212" y="1571058"/>
            <a:chExt cx="11138670" cy="4849778"/>
          </a:xfrm>
        </p:grpSpPr>
        <p:pic>
          <p:nvPicPr>
            <p:cNvPr id="2" name="Picture 1"/>
            <p:cNvPicPr>
              <a:picLocks noChangeAspect="1"/>
            </p:cNvPicPr>
            <p:nvPr/>
          </p:nvPicPr>
          <p:blipFill>
            <a:blip r:embed="rId3"/>
            <a:stretch>
              <a:fillRect/>
            </a:stretch>
          </p:blipFill>
          <p:spPr>
            <a:xfrm>
              <a:off x="557212" y="1571058"/>
              <a:ext cx="5212944" cy="4849778"/>
            </a:xfrm>
            <a:prstGeom prst="rect">
              <a:avLst/>
            </a:prstGeom>
            <a:ln w="6350">
              <a:solidFill>
                <a:schemeClr val="tx1"/>
              </a:solidFill>
            </a:ln>
          </p:spPr>
        </p:pic>
        <p:pic>
          <p:nvPicPr>
            <p:cNvPr id="6" name="Picture 5"/>
            <p:cNvPicPr>
              <a:picLocks noChangeAspect="1"/>
            </p:cNvPicPr>
            <p:nvPr/>
          </p:nvPicPr>
          <p:blipFill>
            <a:blip r:embed="rId4"/>
            <a:stretch>
              <a:fillRect/>
            </a:stretch>
          </p:blipFill>
          <p:spPr>
            <a:xfrm>
              <a:off x="5860268" y="1574838"/>
              <a:ext cx="5350058" cy="4393807"/>
            </a:xfrm>
            <a:prstGeom prst="rect">
              <a:avLst/>
            </a:prstGeom>
            <a:ln w="6350">
              <a:solidFill>
                <a:schemeClr val="tx1"/>
              </a:solidFill>
            </a:ln>
          </p:spPr>
        </p:pic>
        <p:sp>
          <p:nvSpPr>
            <p:cNvPr id="5" name="TextBox 4"/>
            <p:cNvSpPr txBox="1"/>
            <p:nvPr/>
          </p:nvSpPr>
          <p:spPr>
            <a:xfrm>
              <a:off x="9472229" y="3903269"/>
              <a:ext cx="2223653"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Template has been resubmitted and has been approved. </a:t>
              </a:r>
            </a:p>
          </p:txBody>
        </p:sp>
        <p:sp>
          <p:nvSpPr>
            <p:cNvPr id="14" name="Rectangle 13"/>
            <p:cNvSpPr/>
            <p:nvPr/>
          </p:nvSpPr>
          <p:spPr>
            <a:xfrm>
              <a:off x="5984240" y="4947379"/>
              <a:ext cx="5100320" cy="5491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8823637" y="4826599"/>
              <a:ext cx="648592" cy="308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28798"/>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665619745"/>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60071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noProof="0" dirty="0" smtClean="0">
                <a:solidFill>
                  <a:prstClr val="black"/>
                </a:solidFill>
                <a:latin typeface="Arial"/>
              </a:rPr>
              <a:t>Can you clone a CWR transaction if it has been cancelled or denied?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noProof="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noProof="0" dirty="0" smtClean="0">
                <a:solidFill>
                  <a:prstClr val="black"/>
                </a:solidFill>
                <a:latin typeface="Arial"/>
              </a:rPr>
              <a:t>When is the cloning function available?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smtClean="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Initiator </a:t>
            </a:r>
            <a:r>
              <a:rPr lang="en-US" sz="1600" dirty="0"/>
              <a:t>views comments in </a:t>
            </a:r>
            <a:r>
              <a:rPr lang="en-US" sz="1600" dirty="0" smtClean="0"/>
              <a:t>what page?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smtClean="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Initiator </a:t>
            </a:r>
            <a:r>
              <a:rPr lang="en-US" sz="1600" dirty="0"/>
              <a:t>clones </a:t>
            </a:r>
            <a:r>
              <a:rPr lang="en-US" sz="1600" dirty="0" smtClean="0"/>
              <a:t>in what page? </a:t>
            </a:r>
            <a:endParaRPr lang="en-US" sz="1600" dirty="0"/>
          </a:p>
          <a:p>
            <a:pPr marR="0" lvl="0" algn="l" defTabSz="914400" rtl="0" eaLnBrk="1" fontAlgn="auto" latinLnBrk="0" hangingPunct="1">
              <a:lnSpc>
                <a:spcPct val="100000"/>
              </a:lnSpc>
              <a:spcBef>
                <a:spcPts val="0"/>
              </a:spcBef>
              <a:spcAft>
                <a:spcPts val="600"/>
              </a:spcAft>
              <a:buClrTx/>
              <a:buSzTx/>
              <a:tabLst/>
              <a:defRPr/>
            </a:pPr>
            <a:endParaRPr lang="en-US" sz="1600" noProof="0" dirty="0" smtClean="0">
              <a:solidFill>
                <a:prstClr val="black"/>
              </a:solidFill>
              <a:latin typeface="Arial"/>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2984544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278861438"/>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5411097"/>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solidFill>
                  <a:prstClr val="black"/>
                </a:solidFill>
              </a:rPr>
              <a:t>Open </a:t>
            </a:r>
            <a:r>
              <a:rPr lang="en-US" dirty="0">
                <a:solidFill>
                  <a:prstClr val="black"/>
                </a:solidFill>
              </a:rPr>
              <a:t>the Cisco AnyConnect </a:t>
            </a:r>
            <a:r>
              <a:rPr lang="en-US" dirty="0" smtClean="0">
                <a:solidFill>
                  <a:prstClr val="black"/>
                </a:solidFill>
              </a:rPr>
              <a:t>client.</a:t>
            </a:r>
          </a:p>
          <a:p>
            <a:pPr marL="173038" indent="-173038">
              <a:lnSpc>
                <a:spcPct val="107000"/>
              </a:lnSpc>
              <a:spcAft>
                <a:spcPts val="800"/>
              </a:spcAft>
              <a:buFont typeface="Arial" panose="020B0604020202020204" pitchFamily="34" charset="0"/>
              <a:buChar char="•"/>
            </a:pPr>
            <a:r>
              <a:rPr lang="en-US" dirty="0" smtClean="0">
                <a:solidFill>
                  <a:prstClr val="black"/>
                </a:solidFill>
              </a:rPr>
              <a:t>Enter </a:t>
            </a:r>
            <a:r>
              <a:rPr lang="en-US" dirty="0">
                <a:solidFill>
                  <a:prstClr val="black"/>
                </a:solidFill>
              </a:rPr>
              <a:t>the VPN </a:t>
            </a:r>
            <a:r>
              <a:rPr lang="en-US" dirty="0" smtClean="0">
                <a:solidFill>
                  <a:prstClr val="black"/>
                </a:solidFill>
              </a:rPr>
              <a:t>name: </a:t>
            </a:r>
            <a:r>
              <a:rPr lang="en-US" dirty="0" smtClean="0">
                <a:solidFill>
                  <a:srgbClr val="FF0000"/>
                </a:solidFill>
              </a:rPr>
              <a:t>sdsc-vpn.ucop.edu</a:t>
            </a:r>
          </a:p>
          <a:p>
            <a:pPr marL="173038" indent="-173038">
              <a:lnSpc>
                <a:spcPct val="107000"/>
              </a:lnSpc>
              <a:spcAft>
                <a:spcPts val="800"/>
              </a:spcAft>
              <a:buFont typeface="Arial" panose="020B0604020202020204" pitchFamily="34" charset="0"/>
              <a:buChar char="•"/>
            </a:pPr>
            <a:r>
              <a:rPr lang="en-US" dirty="0" smtClean="0">
                <a:solidFill>
                  <a:prstClr val="black"/>
                </a:solidFill>
              </a:rPr>
              <a:t>Click Connect.</a:t>
            </a:r>
          </a:p>
          <a:p>
            <a:pPr marL="173038" indent="-173038">
              <a:lnSpc>
                <a:spcPct val="107000"/>
              </a:lnSpc>
              <a:spcAft>
                <a:spcPts val="800"/>
              </a:spcAft>
              <a:buFont typeface="Arial" panose="020B0604020202020204" pitchFamily="34" charset="0"/>
              <a:buChar char="•"/>
            </a:pPr>
            <a:r>
              <a:rPr lang="en-US" dirty="0" smtClean="0">
                <a:solidFill>
                  <a:prstClr val="black"/>
                </a:solidFill>
              </a:rPr>
              <a:t>Select </a:t>
            </a:r>
            <a:r>
              <a:rPr lang="en-US" dirty="0">
                <a:solidFill>
                  <a:prstClr val="black"/>
                </a:solidFill>
              </a:rPr>
              <a:t>the Group: </a:t>
            </a:r>
            <a:r>
              <a:rPr lang="en-US" dirty="0" smtClean="0">
                <a:solidFill>
                  <a:srgbClr val="FF0000"/>
                </a:solidFill>
              </a:rPr>
              <a:t>hbldtrn0-training</a:t>
            </a:r>
          </a:p>
          <a:p>
            <a:pPr marL="173038" indent="-173038">
              <a:lnSpc>
                <a:spcPct val="107000"/>
              </a:lnSpc>
              <a:spcAft>
                <a:spcPts val="800"/>
              </a:spcAft>
              <a:buFont typeface="Arial" panose="020B0604020202020204" pitchFamily="34" charset="0"/>
              <a:buChar char="•"/>
            </a:pPr>
            <a:r>
              <a:rPr lang="en-US" dirty="0" smtClean="0">
                <a:solidFill>
                  <a:prstClr val="black"/>
                </a:solidFill>
              </a:rPr>
              <a:t>Enter </a:t>
            </a:r>
            <a:r>
              <a:rPr lang="en-US" dirty="0">
                <a:solidFill>
                  <a:prstClr val="black"/>
                </a:solidFill>
              </a:rPr>
              <a:t>one of the following username:</a:t>
            </a:r>
          </a:p>
          <a:p>
            <a:pPr lvl="0"/>
            <a:r>
              <a:rPr lang="en-US" dirty="0">
                <a:solidFill>
                  <a:srgbClr val="FF0000"/>
                </a:solidFill>
              </a:rPr>
              <a:t>         •	ucr_ucpathvpn_01</a:t>
            </a:r>
          </a:p>
          <a:p>
            <a:pPr lvl="0"/>
            <a:r>
              <a:rPr lang="en-US" dirty="0">
                <a:solidFill>
                  <a:srgbClr val="FF0000"/>
                </a:solidFill>
              </a:rPr>
              <a:t>         •	ucr_ucpathvpn_02  </a:t>
            </a:r>
          </a:p>
          <a:p>
            <a:pPr marL="285750" lvl="0" indent="-285750">
              <a:buFont typeface="Arial" panose="020B0604020202020204" pitchFamily="34" charset="0"/>
              <a:buChar char="•"/>
            </a:pPr>
            <a:endParaRPr lang="en-US" dirty="0" smtClean="0">
              <a:solidFill>
                <a:srgbClr val="000000"/>
              </a:solidFill>
              <a:ea typeface="Calibri" panose="020F0502020204030204" pitchFamily="34" charset="0"/>
            </a:endParaRPr>
          </a:p>
          <a:p>
            <a:pPr marL="285750" lvl="0" indent="-285750">
              <a:buFont typeface="Arial" panose="020B0604020202020204" pitchFamily="34" charset="0"/>
              <a:buChar char="•"/>
            </a:pPr>
            <a:r>
              <a:rPr lang="en-US" dirty="0" smtClean="0">
                <a:solidFill>
                  <a:srgbClr val="000000"/>
                </a:solidFill>
                <a:ea typeface="Calibri" panose="020F0502020204030204" pitchFamily="34" charset="0"/>
              </a:rPr>
              <a:t>The </a:t>
            </a:r>
            <a:r>
              <a:rPr lang="en-US" dirty="0">
                <a:solidFill>
                  <a:srgbClr val="000000"/>
                </a:solidFill>
                <a:ea typeface="Calibri" panose="020F0502020204030204" pitchFamily="34" charset="0"/>
              </a:rPr>
              <a:t>VPN password for the week of 7/8/19 is:</a:t>
            </a:r>
            <a:r>
              <a:rPr lang="en-US" dirty="0">
                <a:solidFill>
                  <a:srgbClr val="FF0000"/>
                </a:solidFill>
                <a:ea typeface="Calibri" panose="020F0502020204030204" pitchFamily="34" charset="0"/>
              </a:rPr>
              <a:t> ~~9+Game+Rome</a:t>
            </a:r>
            <a:r>
              <a:rPr lang="en-US" dirty="0" smtClean="0">
                <a:solidFill>
                  <a:srgbClr val="FF0000"/>
                </a:solidFill>
                <a:ea typeface="Calibri" panose="020F0502020204030204" pitchFamily="34" charset="0"/>
              </a:rPr>
              <a:t>~~</a:t>
            </a:r>
          </a:p>
          <a:p>
            <a:pPr marL="285750" lvl="0" indent="-285750">
              <a:buFont typeface="Arial" panose="020B0604020202020204" pitchFamily="34" charset="0"/>
              <a:buChar char="•"/>
            </a:pPr>
            <a:endParaRPr lang="en-US" dirty="0" smtClean="0">
              <a:ea typeface="Calibri" panose="020F0502020204030204" pitchFamily="34" charset="0"/>
            </a:endParaRPr>
          </a:p>
          <a:p>
            <a:pPr marL="285750" lvl="0" indent="-285750">
              <a:buFont typeface="Arial" panose="020B0604020202020204" pitchFamily="34" charset="0"/>
              <a:buChar char="•"/>
            </a:pPr>
            <a:r>
              <a:rPr lang="en-US" dirty="0" smtClean="0">
                <a:ea typeface="Calibri" panose="020F0502020204030204" pitchFamily="34" charset="0"/>
              </a:rPr>
              <a:t>Once Connected to the VPN:</a:t>
            </a:r>
          </a:p>
          <a:p>
            <a:pPr marL="285750" indent="-285750">
              <a:buFont typeface="Arial" panose="020B0604020202020204" pitchFamily="34" charset="0"/>
              <a:buChar char="•"/>
            </a:pPr>
            <a:endParaRPr lang="en-US" b="1" dirty="0" smtClean="0">
              <a:solidFill>
                <a:srgbClr val="FF0000"/>
              </a:solidFill>
              <a:ea typeface="Calibri" panose="020F0502020204030204" pitchFamily="34" charset="0"/>
            </a:endParaRPr>
          </a:p>
          <a:p>
            <a:pPr marL="285750" indent="-285750">
              <a:buFont typeface="Arial" panose="020B0604020202020204" pitchFamily="34" charset="0"/>
              <a:buChar char="•"/>
            </a:pPr>
            <a:r>
              <a:rPr lang="en-US" dirty="0" smtClean="0">
                <a:ea typeface="Calibri" panose="020F0502020204030204" pitchFamily="34" charset="0"/>
              </a:rPr>
              <a:t>Go to </a:t>
            </a:r>
            <a:r>
              <a:rPr lang="en-US" dirty="0">
                <a:hlinkClick r:id="rId3"/>
              </a:rPr>
              <a:t>https://hbldtrn0.ucpath-build.devops.universityofcalifornia.edu/psp/HBLDTRN0/?</a:t>
            </a:r>
            <a:r>
              <a:rPr lang="en-US" dirty="0" smtClean="0">
                <a:hlinkClick r:id="rId3"/>
              </a:rPr>
              <a:t>cmd=login&amp;languageCd=ENG&amp;</a:t>
            </a:r>
            <a:endParaRPr lang="en-US" dirty="0" smtClean="0"/>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Enter </a:t>
            </a:r>
            <a:r>
              <a:rPr lang="en-US" dirty="0">
                <a:solidFill>
                  <a:prstClr val="black"/>
                </a:solidFill>
              </a:rPr>
              <a:t>the Tester </a:t>
            </a:r>
            <a:r>
              <a:rPr lang="en-US" dirty="0" smtClean="0">
                <a:solidFill>
                  <a:prstClr val="black"/>
                </a:solidFill>
              </a:rPr>
              <a:t>ID\Password </a:t>
            </a:r>
            <a:r>
              <a:rPr lang="en-US" dirty="0">
                <a:solidFill>
                  <a:prstClr val="black"/>
                </a:solidFill>
              </a:rPr>
              <a:t>provided in the SharePoint Scenarios.</a:t>
            </a:r>
          </a:p>
          <a:p>
            <a:pPr marL="285750" lvl="0" indent="-285750">
              <a:buFont typeface="Arial" panose="020B0604020202020204" pitchFamily="34" charset="0"/>
              <a:buChar char="•"/>
            </a:pPr>
            <a:endParaRPr lang="en-US" dirty="0">
              <a:ea typeface="Calibri" panose="020F0502020204030204" pitchFamily="34" charset="0"/>
            </a:endParaRPr>
          </a:p>
        </p:txBody>
      </p:sp>
      <p:pic>
        <p:nvPicPr>
          <p:cNvPr id="8" name="Picture 7"/>
          <p:cNvPicPr>
            <a:picLocks noChangeAspect="1"/>
          </p:cNvPicPr>
          <p:nvPr/>
        </p:nvPicPr>
        <p:blipFill>
          <a:blip r:embed="rId4"/>
          <a:stretch>
            <a:fillRect/>
          </a:stretch>
        </p:blipFill>
        <p:spPr>
          <a:xfrm>
            <a:off x="5780114" y="1015183"/>
            <a:ext cx="3339760" cy="1551728"/>
          </a:xfrm>
          <a:prstGeom prst="rect">
            <a:avLst/>
          </a:prstGeom>
        </p:spPr>
      </p:pic>
      <p:pic>
        <p:nvPicPr>
          <p:cNvPr id="9" name="Picture 8"/>
          <p:cNvPicPr>
            <a:picLocks noChangeAspect="1"/>
          </p:cNvPicPr>
          <p:nvPr/>
        </p:nvPicPr>
        <p:blipFill>
          <a:blip r:embed="rId5"/>
          <a:stretch>
            <a:fillRect/>
          </a:stretch>
        </p:blipFill>
        <p:spPr>
          <a:xfrm>
            <a:off x="8111206" y="2669269"/>
            <a:ext cx="3257550" cy="2095500"/>
          </a:xfrm>
          <a:prstGeom prst="rect">
            <a:avLst/>
          </a:prstGeom>
          <a:ln>
            <a:solidFill>
              <a:schemeClr val="tx1"/>
            </a:solidFill>
          </a:ln>
        </p:spPr>
      </p:pic>
      <p:pic>
        <p:nvPicPr>
          <p:cNvPr id="3" name="Picture 2"/>
          <p:cNvPicPr>
            <a:picLocks noChangeAspect="1"/>
          </p:cNvPicPr>
          <p:nvPr/>
        </p:nvPicPr>
        <p:blipFill rotWithShape="1">
          <a:blip r:embed="rId6"/>
          <a:srcRect t="28365" r="5470"/>
          <a:stretch/>
        </p:blipFill>
        <p:spPr>
          <a:xfrm>
            <a:off x="4470553" y="1122650"/>
            <a:ext cx="332265" cy="310541"/>
          </a:xfrm>
          <a:prstGeom prst="rect">
            <a:avLst/>
          </a:prstGeom>
        </p:spPr>
      </p:pic>
    </p:spTree>
    <p:extLst>
      <p:ext uri="{BB962C8B-B14F-4D97-AF65-F5344CB8AC3E}">
        <p14:creationId xmlns:p14="http://schemas.microsoft.com/office/powerpoint/2010/main" val="31110179"/>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68962248"/>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44113677"/>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2727514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85680" y="5984240"/>
            <a:ext cx="2103120" cy="74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0830" y="217170"/>
            <a:ext cx="10963618" cy="685800"/>
          </a:xfrm>
        </p:spPr>
        <p:txBody>
          <a:bodyPr/>
          <a:lstStyle/>
          <a:p>
            <a:r>
              <a:rPr lang="en-US" dirty="0" smtClean="0">
                <a:solidFill>
                  <a:schemeClr val="accent5"/>
                </a:solidFill>
              </a:rPr>
              <a:t>CONTINGENT WORKER JOB CODES  </a:t>
            </a:r>
            <a:endParaRPr lang="en-US"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61674046"/>
              </p:ext>
            </p:extLst>
          </p:nvPr>
        </p:nvGraphicFramePr>
        <p:xfrm>
          <a:off x="251118" y="902970"/>
          <a:ext cx="11667795" cy="5622608"/>
        </p:xfrm>
        <a:graphic>
          <a:graphicData uri="http://schemas.openxmlformats.org/drawingml/2006/table">
            <a:tbl>
              <a:tblPr firstRow="1" bandRow="1">
                <a:tableStyleId>{5C22544A-7EE6-4342-B048-85BDC9FD1C3A}</a:tableStyleId>
              </a:tblPr>
              <a:tblGrid>
                <a:gridCol w="885496">
                  <a:extLst>
                    <a:ext uri="{9D8B030D-6E8A-4147-A177-3AD203B41FA5}">
                      <a16:colId xmlns:a16="http://schemas.microsoft.com/office/drawing/2014/main" val="1153564162"/>
                    </a:ext>
                  </a:extLst>
                </a:gridCol>
                <a:gridCol w="826111">
                  <a:extLst>
                    <a:ext uri="{9D8B030D-6E8A-4147-A177-3AD203B41FA5}">
                      <a16:colId xmlns:a16="http://schemas.microsoft.com/office/drawing/2014/main" val="2426897934"/>
                    </a:ext>
                  </a:extLst>
                </a:gridCol>
                <a:gridCol w="8251657">
                  <a:extLst>
                    <a:ext uri="{9D8B030D-6E8A-4147-A177-3AD203B41FA5}">
                      <a16:colId xmlns:a16="http://schemas.microsoft.com/office/drawing/2014/main" val="2357555716"/>
                    </a:ext>
                  </a:extLst>
                </a:gridCol>
                <a:gridCol w="1704531">
                  <a:extLst>
                    <a:ext uri="{9D8B030D-6E8A-4147-A177-3AD203B41FA5}">
                      <a16:colId xmlns:a16="http://schemas.microsoft.com/office/drawing/2014/main" val="499416867"/>
                    </a:ext>
                  </a:extLst>
                </a:gridCol>
              </a:tblGrid>
              <a:tr h="370840">
                <a:tc>
                  <a:txBody>
                    <a:bodyPr/>
                    <a:lstStyle/>
                    <a:p>
                      <a:pPr algn="ctr"/>
                      <a:r>
                        <a:rPr lang="en-US" sz="1600" dirty="0" smtClean="0">
                          <a:latin typeface="+mn-lt"/>
                        </a:rPr>
                        <a:t>Job</a:t>
                      </a:r>
                      <a:r>
                        <a:rPr lang="en-US" sz="1600" baseline="0" dirty="0" smtClean="0">
                          <a:latin typeface="+mn-lt"/>
                        </a:rPr>
                        <a:t> Code</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CWR</a:t>
                      </a:r>
                      <a:r>
                        <a:rPr lang="en-US" sz="1600" baseline="0" dirty="0" smtClean="0">
                          <a:latin typeface="+mn-lt"/>
                        </a:rPr>
                        <a:t> Types</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Description</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Employee</a:t>
                      </a:r>
                      <a:r>
                        <a:rPr lang="en-US" sz="1600" baseline="0" dirty="0" smtClean="0">
                          <a:latin typeface="+mn-lt"/>
                        </a:rPr>
                        <a:t> Class</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CWR021</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Research Fellow</a:t>
                      </a:r>
                      <a:endParaRPr lang="en-US" sz="1100" b="0" dirty="0">
                        <a:solidFill>
                          <a:schemeClr val="tx1"/>
                        </a:solidFill>
                        <a:latin typeface="+mn-lt"/>
                      </a:endParaRPr>
                    </a:p>
                  </a:txBody>
                  <a:tcPr/>
                </a:tc>
                <a:tc>
                  <a:txBody>
                    <a:bodyPr/>
                    <a:lstStyle/>
                    <a:p>
                      <a:pPr marL="0" marR="0">
                        <a:lnSpc>
                          <a:spcPct val="107000"/>
                        </a:lnSpc>
                        <a:spcBef>
                          <a:spcPts val="0"/>
                        </a:spcBef>
                        <a:spcAft>
                          <a:spcPts val="800"/>
                        </a:spcAft>
                      </a:pPr>
                      <a:r>
                        <a:rPr lang="en-US" sz="1100" b="0" dirty="0" smtClean="0">
                          <a:solidFill>
                            <a:schemeClr val="tx1"/>
                          </a:solidFill>
                          <a:effectLst/>
                          <a:latin typeface="+mn-lt"/>
                          <a:ea typeface="Calibri" panose="020F0502020204030204" pitchFamily="34" charset="0"/>
                          <a:cs typeface="Times New Roman" panose="02020603050405020304" pitchFamily="18" charset="0"/>
                        </a:rPr>
                        <a:t>A non-salaried appointment for visiting fellows who come to the University,  such as:  a National Research Council Fellow; a Social Science Research Council Fellow; a Commonwealth Fund Fellow; a Rockefeller Foundation Fellow; or as a traveling fellow from other universities; PhD required (APM 355)</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r>
                        <a:rPr lang="en-US" sz="1100" b="0" dirty="0" smtClean="0">
                          <a:latin typeface="+mn-lt"/>
                        </a:rPr>
                        <a:t>Academic</a:t>
                      </a:r>
                      <a:endParaRPr lang="en-US" sz="11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2174199"/>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CWR022</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kern="1200" dirty="0" smtClean="0">
                          <a:solidFill>
                            <a:schemeClr val="tx1"/>
                          </a:solidFill>
                          <a:effectLst/>
                          <a:latin typeface="+mn-lt"/>
                          <a:ea typeface="+mn-ea"/>
                          <a:cs typeface="+mn-cs"/>
                        </a:rPr>
                        <a:t>Research Associate </a:t>
                      </a:r>
                      <a:endParaRPr lang="en-US" sz="1100" b="0" dirty="0">
                        <a:solidFill>
                          <a:schemeClr val="tx1"/>
                        </a:solidFill>
                        <a:latin typeface="+mn-lt"/>
                      </a:endParaRPr>
                    </a:p>
                  </a:txBody>
                  <a:tcPr/>
                </a:tc>
                <a:tc>
                  <a:txBody>
                    <a:bodyPr/>
                    <a:lstStyle/>
                    <a:p>
                      <a:pPr marL="0" marR="0">
                        <a:lnSpc>
                          <a:spcPct val="107000"/>
                        </a:lnSpc>
                        <a:spcBef>
                          <a:spcPts val="0"/>
                        </a:spcBef>
                        <a:spcAft>
                          <a:spcPts val="800"/>
                        </a:spcAft>
                      </a:pPr>
                      <a:r>
                        <a:rPr lang="en-US" sz="1100" b="0" dirty="0" smtClean="0">
                          <a:solidFill>
                            <a:schemeClr val="tx1"/>
                          </a:solidFill>
                          <a:effectLst/>
                          <a:latin typeface="+mn-lt"/>
                          <a:ea typeface="Calibri" panose="020F0502020204030204" pitchFamily="34" charset="0"/>
                          <a:cs typeface="Times New Roman" panose="02020603050405020304" pitchFamily="18" charset="0"/>
                        </a:rPr>
                        <a:t>A non-salaried appointment for visiting scholars and scientists of distinguished standing who may be recommended by departments for such association with the University; PhD required (APM 355)</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rPr>
                        <a:t>Academic</a:t>
                      </a:r>
                    </a:p>
                    <a:p>
                      <a:endParaRPr lang="en-US" sz="11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6852599"/>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CWR004</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panose="020F0502020204030204" pitchFamily="34" charset="0"/>
                          <a:cs typeface="Times New Roman" panose="02020603050405020304" pitchFamily="18" charset="0"/>
                        </a:rPr>
                        <a:t>Staff Intern</a:t>
                      </a:r>
                      <a:endParaRPr lang="en-US" sz="1100" b="0" dirty="0" smtClean="0">
                        <a:solidFill>
                          <a:schemeClr val="tx1"/>
                        </a:solidFill>
                        <a:latin typeface="+mn-lt"/>
                      </a:endParaRPr>
                    </a:p>
                    <a:p>
                      <a:endParaRPr lang="en-US" sz="11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panose="020F0502020204030204" pitchFamily="34" charset="0"/>
                          <a:cs typeface="Times New Roman" panose="02020603050405020304" pitchFamily="18" charset="0"/>
                        </a:rPr>
                        <a:t>An individual providing service to UC as part of a bone fide internship program designed primarily for the benefit of the intern and in conjunction with an appropriate academic degree program.</a:t>
                      </a:r>
                      <a:endParaRPr lang="en-US" sz="1100" b="0" dirty="0" smtClean="0">
                        <a:solidFill>
                          <a:schemeClr val="tx1"/>
                        </a:solidFill>
                        <a:latin typeface="+mn-lt"/>
                      </a:endParaRPr>
                    </a:p>
                    <a:p>
                      <a:endParaRPr lang="en-US" sz="1100" b="0" dirty="0">
                        <a:solidFill>
                          <a:schemeClr val="tx1"/>
                        </a:solidFill>
                        <a:latin typeface="+mn-lt"/>
                      </a:endParaRPr>
                    </a:p>
                  </a:txBody>
                  <a:tcPr/>
                </a:tc>
                <a:tc>
                  <a:txBody>
                    <a:bodyPr/>
                    <a:lstStyle/>
                    <a:p>
                      <a:r>
                        <a:rPr lang="en-US" sz="1100" b="0" dirty="0" smtClean="0">
                          <a:latin typeface="+mn-lt"/>
                        </a:rPr>
                        <a:t>Staff</a:t>
                      </a:r>
                      <a:endParaRPr lang="en-US" sz="11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19539925"/>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CWR005</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Affiliated Research Institute</a:t>
                      </a:r>
                      <a:endParaRPr lang="en-US" sz="1100" b="0" dirty="0">
                        <a:solidFill>
                          <a:schemeClr val="tx1"/>
                        </a:solidFill>
                        <a:latin typeface="+mn-lt"/>
                      </a:endParaRPr>
                    </a:p>
                  </a:txBody>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An employee of an organization that has a relationship with UC, such as a research institute sponsoring a join research project with UC.  Can also be used for HHMI or Ludwig workers or LBL workers needing access to campus facilities.</a:t>
                      </a:r>
                      <a:endParaRPr lang="en-US" sz="1100" b="0" dirty="0">
                        <a:solidFill>
                          <a:schemeClr val="tx1"/>
                        </a:solidFill>
                        <a:latin typeface="+mn-lt"/>
                      </a:endParaRPr>
                    </a:p>
                  </a:txBody>
                  <a:tcPr/>
                </a:tc>
                <a:tc>
                  <a:txBody>
                    <a:bodyPr/>
                    <a:lstStyle/>
                    <a:p>
                      <a:r>
                        <a:rPr lang="en-US" sz="1100" b="0" dirty="0" smtClean="0">
                          <a:latin typeface="+mn-lt"/>
                        </a:rPr>
                        <a:t>Staff</a:t>
                      </a:r>
                      <a:endParaRPr lang="en-US" sz="1100" b="0" dirty="0">
                        <a:latin typeface="+mn-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CWR006</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Individual Contractor/Consultant</a:t>
                      </a:r>
                      <a:endParaRPr lang="en-US" sz="1100" b="0" dirty="0">
                        <a:solidFill>
                          <a:schemeClr val="tx1"/>
                        </a:solidFill>
                        <a:latin typeface="+mn-lt"/>
                      </a:endParaRPr>
                    </a:p>
                  </a:txBody>
                  <a:tcPr/>
                </a:tc>
                <a:tc>
                  <a:txBody>
                    <a:bodyPr/>
                    <a:lstStyle/>
                    <a:p>
                      <a:pPr marL="0" marR="0">
                        <a:lnSpc>
                          <a:spcPct val="107000"/>
                        </a:lnSpc>
                        <a:spcBef>
                          <a:spcPts val="0"/>
                        </a:spcBef>
                        <a:spcAft>
                          <a:spcPts val="800"/>
                        </a:spcAft>
                      </a:pPr>
                      <a:r>
                        <a:rPr lang="en-US" sz="1100" b="0" dirty="0">
                          <a:solidFill>
                            <a:schemeClr val="tx1"/>
                          </a:solidFill>
                          <a:effectLst/>
                          <a:latin typeface="+mn-lt"/>
                          <a:ea typeface="Calibri" panose="020F0502020204030204" pitchFamily="34" charset="0"/>
                          <a:cs typeface="Times New Roman" panose="02020603050405020304" pitchFamily="18" charset="0"/>
                        </a:rPr>
                        <a:t>An individual providing consulting services to UC as an independent contractor or through a third-party independent contractor/company.  Payment for services is paid through Accounts Payable.</a:t>
                      </a:r>
                    </a:p>
                  </a:txBody>
                  <a:tcPr marL="9525" marR="9525" marT="9525" marB="0" anchor="ct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Staff</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7555648"/>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kern="1200" dirty="0" smtClean="0">
                          <a:solidFill>
                            <a:schemeClr val="tx1"/>
                          </a:solidFill>
                          <a:effectLst/>
                          <a:latin typeface="+mn-lt"/>
                          <a:ea typeface="+mn-ea"/>
                          <a:cs typeface="+mn-cs"/>
                        </a:rPr>
                        <a:t>CWR009</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Temp Agency Staff – Health</a:t>
                      </a:r>
                      <a:endParaRPr lang="en-US" sz="1100" b="0" dirty="0">
                        <a:solidFill>
                          <a:schemeClr val="tx1"/>
                        </a:solidFill>
                        <a:latin typeface="+mn-lt"/>
                      </a:endParaRPr>
                    </a:p>
                  </a:txBody>
                  <a:tcPr/>
                </a:tc>
                <a:tc>
                  <a:txBody>
                    <a:bodyPr/>
                    <a:lstStyle/>
                    <a:p>
                      <a:pPr marL="0" marR="0">
                        <a:lnSpc>
                          <a:spcPct val="107000"/>
                        </a:lnSpc>
                        <a:spcBef>
                          <a:spcPts val="0"/>
                        </a:spcBef>
                        <a:spcAft>
                          <a:spcPts val="800"/>
                        </a:spcAft>
                      </a:pPr>
                      <a:r>
                        <a:rPr lang="en-US" sz="1100" b="0" kern="1200" dirty="0" smtClean="0">
                          <a:solidFill>
                            <a:schemeClr val="tx1"/>
                          </a:solidFill>
                          <a:effectLst/>
                          <a:latin typeface="+mn-lt"/>
                          <a:ea typeface="+mn-ea"/>
                          <a:cs typeface="+mn-cs"/>
                        </a:rPr>
                        <a:t>A temporary employee hired and paid through a third-party temporary employment agency and working in a UC health care facility.</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Saff</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944332"/>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dirty="0" smtClean="0">
                          <a:solidFill>
                            <a:schemeClr val="tx1"/>
                          </a:solidFill>
                          <a:effectLst/>
                          <a:latin typeface="+mn-lt"/>
                          <a:ea typeface="Calibri" panose="020F0502020204030204" pitchFamily="34" charset="0"/>
                          <a:cs typeface="Times New Roman" panose="02020603050405020304" pitchFamily="18" charset="0"/>
                        </a:rPr>
                        <a:t>CWR010</a:t>
                      </a:r>
                      <a:endParaRPr kumimoji="0" lang="en-US"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1100" b="0" dirty="0" smtClean="0">
                          <a:solidFill>
                            <a:schemeClr val="tx1"/>
                          </a:solidFill>
                          <a:effectLst/>
                          <a:latin typeface="+mn-lt"/>
                          <a:ea typeface="Calibri" panose="020F0502020204030204" pitchFamily="34" charset="0"/>
                          <a:cs typeface="Times New Roman" panose="02020603050405020304" pitchFamily="18" charset="0"/>
                        </a:rPr>
                        <a:t>Temp Agency Staff – Non-Health</a:t>
                      </a:r>
                      <a:endParaRPr lang="en-US" sz="1100" b="0" dirty="0">
                        <a:solidFill>
                          <a:schemeClr val="tx1"/>
                        </a:solidFill>
                        <a:latin typeface="+mn-lt"/>
                      </a:endParaRPr>
                    </a:p>
                  </a:txBody>
                  <a:tcPr/>
                </a:tc>
                <a:tc>
                  <a:txBody>
                    <a:bodyPr/>
                    <a:lstStyle/>
                    <a:p>
                      <a:pPr marL="0" marR="0">
                        <a:lnSpc>
                          <a:spcPct val="107000"/>
                        </a:lnSpc>
                        <a:spcBef>
                          <a:spcPts val="0"/>
                        </a:spcBef>
                        <a:spcAft>
                          <a:spcPts val="800"/>
                        </a:spcAft>
                      </a:pPr>
                      <a:r>
                        <a:rPr lang="en-US" sz="1100" b="0" dirty="0" smtClean="0">
                          <a:solidFill>
                            <a:schemeClr val="tx1"/>
                          </a:solidFill>
                          <a:effectLst/>
                          <a:latin typeface="+mn-lt"/>
                          <a:ea typeface="Calibri" panose="020F0502020204030204" pitchFamily="34" charset="0"/>
                          <a:cs typeface="Times New Roman" panose="02020603050405020304" pitchFamily="18" charset="0"/>
                        </a:rPr>
                        <a:t>A temporary employee hired and paid through a third-party temporary employment agency and not working in a UC health care facility.</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Staff</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4095806"/>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CWR020</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00" b="0" dirty="0" smtClean="0">
                          <a:effectLst/>
                          <a:latin typeface="+mn-lt"/>
                          <a:ea typeface="Calibri" panose="020F0502020204030204" pitchFamily="34" charset="0"/>
                          <a:cs typeface="Times New Roman" panose="02020603050405020304" pitchFamily="18" charset="0"/>
                        </a:rPr>
                        <a:t>Staff Emeritus</a:t>
                      </a:r>
                      <a:endParaRPr lang="en-US" sz="1100" b="0"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Emeritus/a status is an honor granted by the chancellor upon retirement of a University of California, Riverside staff member who has provided outstanding service to the university. </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Staff</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489964"/>
                  </a:ext>
                </a:extLst>
              </a:tr>
            </a:tbl>
          </a:graphicData>
        </a:graphic>
      </p:graphicFrame>
    </p:spTree>
    <p:extLst>
      <p:ext uri="{BB962C8B-B14F-4D97-AF65-F5344CB8AC3E}">
        <p14:creationId xmlns:p14="http://schemas.microsoft.com/office/powerpoint/2010/main" val="2205519601"/>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2186386018"/>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58143"/>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pSp>
        <p:nvGrpSpPr>
          <p:cNvPr id="5" name="Group 4"/>
          <p:cNvGrpSpPr/>
          <p:nvPr/>
        </p:nvGrpSpPr>
        <p:grpSpPr>
          <a:xfrm>
            <a:off x="445135" y="1824594"/>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3504" y="192504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Add, Renew and Extend a Contingent Worker (With Position)</a:t>
            </a:r>
            <a:endParaRPr kumimoji="0" lang="en-US" sz="2000" b="0" i="0" u="none" strike="noStrike" kern="1200" cap="none" spc="0" normalizeH="0" baseline="0" noProof="0" dirty="0">
              <a:ln>
                <a:noFill/>
              </a:ln>
              <a:effectLst/>
              <a:uLnTx/>
              <a:uFillTx/>
              <a:latin typeface="Arial"/>
            </a:endParaRPr>
          </a:p>
        </p:txBody>
      </p:sp>
      <p:grpSp>
        <p:nvGrpSpPr>
          <p:cNvPr id="10" name="Group 9"/>
          <p:cNvGrpSpPr/>
          <p:nvPr/>
        </p:nvGrpSpPr>
        <p:grpSpPr>
          <a:xfrm>
            <a:off x="445135" y="2703558"/>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8040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Add, Renew and Extend a Contingent Worker (No Position)</a:t>
            </a:r>
            <a:endParaRPr kumimoji="0" lang="en-US" sz="2000" b="0" i="0" u="none" strike="noStrike" kern="1200" cap="none" spc="0" normalizeH="0" baseline="0" noProof="0" dirty="0">
              <a:ln>
                <a:noFill/>
              </a:ln>
              <a:effectLst/>
              <a:uLnTx/>
              <a:uFillTx/>
              <a:latin typeface="Arial"/>
            </a:endParaRPr>
          </a:p>
        </p:txBody>
      </p:sp>
      <p:grpSp>
        <p:nvGrpSpPr>
          <p:cNvPr id="14" name="Group 13"/>
          <p:cNvGrpSpPr/>
          <p:nvPr/>
        </p:nvGrpSpPr>
        <p:grpSpPr>
          <a:xfrm>
            <a:off x="445135" y="3582522"/>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68297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Complete a Contingent Worker</a:t>
            </a:r>
            <a:r>
              <a:rPr kumimoji="0" lang="en-US" sz="2000" b="0" i="0" u="none" strike="noStrike" kern="1200" cap="none" spc="0" normalizeH="0" baseline="0" noProof="0" dirty="0" smtClean="0">
                <a:ln>
                  <a:noFill/>
                </a:ln>
                <a:effectLst/>
                <a:uLnTx/>
                <a:uFillTx/>
                <a:latin typeface="Arial"/>
                <a:ea typeface="+mn-ea"/>
                <a:cs typeface="+mn-cs"/>
              </a:rPr>
              <a:t> </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8" name="Group 17"/>
          <p:cNvGrpSpPr/>
          <p:nvPr/>
        </p:nvGrpSpPr>
        <p:grpSpPr>
          <a:xfrm>
            <a:off x="445135" y="4461486"/>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2" name="TextBox 21"/>
          <p:cNvSpPr txBox="1"/>
          <p:nvPr/>
        </p:nvSpPr>
        <p:spPr>
          <a:xfrm>
            <a:off x="603504" y="4561940"/>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Clone a denied or cancelled Contingent Worker</a:t>
            </a:r>
            <a:r>
              <a:rPr lang="en-US" sz="2000" dirty="0">
                <a:latin typeface="Arial"/>
              </a:rPr>
              <a:t> </a:t>
            </a:r>
            <a:r>
              <a:rPr lang="en-US" sz="2000" dirty="0" smtClean="0">
                <a:latin typeface="Arial"/>
              </a:rPr>
              <a:t>Transaction </a:t>
            </a:r>
            <a:r>
              <a:rPr kumimoji="0" lang="en-US" sz="2000" b="0" i="0" u="none" strike="noStrike" kern="1200" cap="none" spc="0" normalizeH="0" baseline="0" noProof="0" dirty="0" smtClean="0">
                <a:ln>
                  <a:noFill/>
                </a:ln>
                <a:effectLst/>
                <a:uLnTx/>
                <a:uFillTx/>
                <a:latin typeface="Arial"/>
                <a:ea typeface="+mn-ea"/>
                <a:cs typeface="+mn-cs"/>
              </a:rPr>
              <a:t> </a:t>
            </a:r>
            <a:endParaRPr kumimoji="0" lang="en-US" sz="20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1676987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465867" y="995666"/>
            <a:ext cx="9522426" cy="685059"/>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US"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SSC’s </a:t>
            </a:r>
            <a:r>
              <a:rPr kumimoji="0" lang="en-US"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will continue to enter background check results in UCPath on the Security Clearance for both Phase 1 and Phase </a:t>
            </a:r>
            <a:r>
              <a:rPr kumimoji="0" lang="en-US"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2.</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4"/>
          <a:stretch>
            <a:fillRect/>
          </a:stretch>
        </p:blipFill>
        <p:spPr>
          <a:xfrm>
            <a:off x="360333" y="2038718"/>
            <a:ext cx="1042506" cy="1042506"/>
          </a:xfrm>
          <a:prstGeom prst="rect">
            <a:avLst/>
          </a:prstGeom>
        </p:spPr>
      </p:pic>
      <p:pic>
        <p:nvPicPr>
          <p:cNvPr id="8" name="Picture 7"/>
          <p:cNvPicPr>
            <a:picLocks noChangeAspect="1"/>
          </p:cNvPicPr>
          <p:nvPr/>
        </p:nvPicPr>
        <p:blipFill>
          <a:blip r:embed="rId4"/>
          <a:stretch>
            <a:fillRect/>
          </a:stretch>
        </p:blipFill>
        <p:spPr>
          <a:xfrm>
            <a:off x="360333" y="3107084"/>
            <a:ext cx="1042506" cy="1042506"/>
          </a:xfrm>
          <a:prstGeom prst="rect">
            <a:avLst/>
          </a:prstGeom>
        </p:spPr>
      </p:pic>
      <p:pic>
        <p:nvPicPr>
          <p:cNvPr id="9" name="Picture 8"/>
          <p:cNvPicPr>
            <a:picLocks noChangeAspect="1"/>
          </p:cNvPicPr>
          <p:nvPr/>
        </p:nvPicPr>
        <p:blipFill>
          <a:blip r:embed="rId4"/>
          <a:stretch>
            <a:fillRect/>
          </a:stretch>
        </p:blipFill>
        <p:spPr>
          <a:xfrm>
            <a:off x="360333" y="4175450"/>
            <a:ext cx="1042506" cy="1042506"/>
          </a:xfrm>
          <a:prstGeom prst="rect">
            <a:avLst/>
          </a:prstGeom>
        </p:spPr>
      </p:pic>
      <p:pic>
        <p:nvPicPr>
          <p:cNvPr id="11" name="Picture 10"/>
          <p:cNvPicPr>
            <a:picLocks noChangeAspect="1"/>
          </p:cNvPicPr>
          <p:nvPr/>
        </p:nvPicPr>
        <p:blipFill>
          <a:blip r:embed="rId4"/>
          <a:stretch>
            <a:fillRect/>
          </a:stretch>
        </p:blipFill>
        <p:spPr>
          <a:xfrm>
            <a:off x="360333" y="5243817"/>
            <a:ext cx="1042506" cy="1042506"/>
          </a:xfrm>
          <a:prstGeom prst="rect">
            <a:avLst/>
          </a:prstGeom>
        </p:spPr>
      </p:pic>
      <p:sp>
        <p:nvSpPr>
          <p:cNvPr id="3" name="TextBox 2"/>
          <p:cNvSpPr txBox="1"/>
          <p:nvPr/>
        </p:nvSpPr>
        <p:spPr>
          <a:xfrm>
            <a:off x="1465867" y="2071774"/>
            <a:ext cx="10208226" cy="1200329"/>
          </a:xfrm>
          <a:prstGeom prst="rect">
            <a:avLst/>
          </a:prstGeom>
          <a:noFill/>
        </p:spPr>
        <p:txBody>
          <a:bodyPr wrap="square" rtlCol="0">
            <a:spAutoFit/>
          </a:bodyPr>
          <a:lstStyle/>
          <a:p>
            <a:r>
              <a:rPr lang="en-US" dirty="0">
                <a:solidFill>
                  <a:prstClr val="black"/>
                </a:solidFill>
                <a:ea typeface="Times New Roman" panose="02020603050405020304" pitchFamily="18" charset="0"/>
                <a:cs typeface="Times New Roman" panose="02020603050405020304" pitchFamily="18" charset="0"/>
              </a:rPr>
              <a:t>CWR’s need to be entered into UCPath and ALSO go through the Net ID Affiliate process. An enhancement that automatically generates a Net ID after a template is submitted in UCPath is pending.</a:t>
            </a:r>
          </a:p>
          <a:p>
            <a:endParaRPr lang="en-US" dirty="0"/>
          </a:p>
        </p:txBody>
      </p:sp>
      <p:sp>
        <p:nvSpPr>
          <p:cNvPr id="4" name="Rectangle 3"/>
          <p:cNvSpPr/>
          <p:nvPr/>
        </p:nvSpPr>
        <p:spPr>
          <a:xfrm>
            <a:off x="1465867" y="3445480"/>
            <a:ext cx="9522426" cy="388696"/>
          </a:xfrm>
          <a:prstGeom prst="rect">
            <a:avLst/>
          </a:prstGeom>
        </p:spPr>
        <p:txBody>
          <a:bodyPr wrap="square">
            <a:spAutoFit/>
          </a:bodyPr>
          <a:lstStyle/>
          <a:p>
            <a:pPr lvl="0">
              <a:lnSpc>
                <a:spcPct val="107000"/>
              </a:lnSpc>
              <a:spcAft>
                <a:spcPts val="800"/>
              </a:spcAft>
              <a:defRPr/>
            </a:pPr>
            <a:r>
              <a:rPr lang="en-US" dirty="0">
                <a:solidFill>
                  <a:prstClr val="black"/>
                </a:solidFill>
                <a:ea typeface="Times New Roman" panose="02020603050405020304" pitchFamily="18" charset="0"/>
                <a:cs typeface="Times New Roman" panose="02020603050405020304" pitchFamily="18" charset="0"/>
              </a:rPr>
              <a:t>Transactional Unit will attach </a:t>
            </a:r>
            <a:r>
              <a:rPr lang="en-US" dirty="0">
                <a:solidFill>
                  <a:prstClr val="black"/>
                </a:solidFill>
                <a:ea typeface="Calibri" panose="020F0502020204030204" pitchFamily="34" charset="0"/>
                <a:cs typeface="Calibri" panose="020F0502020204030204" pitchFamily="34" charset="0"/>
              </a:rPr>
              <a:t>the Personal Data Form and Appointment Letter to TBH.</a:t>
            </a:r>
            <a:endParaRPr lang="en-US" dirty="0">
              <a:solidFill>
                <a:prstClr val="black"/>
              </a:solidFill>
              <a:ea typeface="Calibri" panose="020F0502020204030204" pitchFamily="34" charset="0"/>
              <a:cs typeface="Times New Roman" panose="02020603050405020304" pitchFamily="18" charset="0"/>
            </a:endParaRPr>
          </a:p>
        </p:txBody>
      </p:sp>
      <p:sp>
        <p:nvSpPr>
          <p:cNvPr id="6" name="Rectangle 5"/>
          <p:cNvSpPr/>
          <p:nvPr/>
        </p:nvSpPr>
        <p:spPr>
          <a:xfrm>
            <a:off x="1465867" y="4469017"/>
            <a:ext cx="4002058" cy="388696"/>
          </a:xfrm>
          <a:prstGeom prst="rect">
            <a:avLst/>
          </a:prstGeom>
        </p:spPr>
        <p:txBody>
          <a:bodyPr wrap="none">
            <a:spAutoFit/>
          </a:bodyPr>
          <a:lstStyle/>
          <a:p>
            <a:pPr lvl="0">
              <a:lnSpc>
                <a:spcPct val="107000"/>
              </a:lnSpc>
              <a:spcAft>
                <a:spcPts val="800"/>
              </a:spcAft>
              <a:defRPr/>
            </a:pPr>
            <a:r>
              <a:rPr lang="en-US" dirty="0">
                <a:solidFill>
                  <a:prstClr val="black"/>
                </a:solidFill>
                <a:ea typeface="Calibri" panose="020F0502020204030204" pitchFamily="34" charset="0"/>
                <a:cs typeface="Times New Roman" panose="02020603050405020304" pitchFamily="18" charset="0"/>
              </a:rPr>
              <a:t>CWR’s do not need to sign the Oath. </a:t>
            </a:r>
          </a:p>
        </p:txBody>
      </p:sp>
      <p:sp>
        <p:nvSpPr>
          <p:cNvPr id="12" name="Rectangle 11"/>
          <p:cNvSpPr/>
          <p:nvPr/>
        </p:nvSpPr>
        <p:spPr>
          <a:xfrm>
            <a:off x="1465867" y="5570722"/>
            <a:ext cx="9893901" cy="388696"/>
          </a:xfrm>
          <a:prstGeom prst="rect">
            <a:avLst/>
          </a:prstGeom>
        </p:spPr>
        <p:txBody>
          <a:bodyPr wrap="square">
            <a:spAutoFit/>
          </a:bodyPr>
          <a:lstStyle/>
          <a:p>
            <a:pPr lvl="0">
              <a:lnSpc>
                <a:spcPct val="107000"/>
              </a:lnSpc>
              <a:spcAft>
                <a:spcPts val="800"/>
              </a:spcAft>
              <a:defRPr/>
            </a:pPr>
            <a:r>
              <a:rPr lang="en-US" dirty="0">
                <a:solidFill>
                  <a:prstClr val="black"/>
                </a:solidFill>
                <a:ea typeface="Calibri" panose="020F0502020204030204" pitchFamily="34" charset="0"/>
                <a:cs typeface="Times New Roman" panose="02020603050405020304" pitchFamily="18" charset="0"/>
              </a:rPr>
              <a:t>You can clone a transaction that has been denied or cancelled in the Smart HR Template. </a:t>
            </a:r>
          </a:p>
        </p:txBody>
      </p:sp>
    </p:spTree>
    <p:extLst>
      <p:ext uri="{BB962C8B-B14F-4D97-AF65-F5344CB8AC3E}">
        <p14:creationId xmlns:p14="http://schemas.microsoft.com/office/powerpoint/2010/main" val="36550943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81047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Contingent </a:t>
            </a:r>
            <a:r>
              <a:rPr lang="en-US" sz="2000" dirty="0">
                <a:solidFill>
                  <a:prstClr val="black"/>
                </a:solidFill>
                <a:latin typeface="Arial"/>
                <a:hlinkClick r:id="rId3"/>
              </a:rPr>
              <a:t>W</a:t>
            </a: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orker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hlinkClick r:id="rId4"/>
              </a:rPr>
              <a:t>Contingent Worker Road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549820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9" y="2092664"/>
            <a:ext cx="3479836" cy="2042771"/>
          </a:xfrm>
          <a:prstGeom prst="rect">
            <a:avLst/>
          </a:prstGeom>
        </p:spPr>
      </p:pic>
      <p:sp>
        <p:nvSpPr>
          <p:cNvPr id="6" name="TextBox 5"/>
          <p:cNvSpPr txBox="1"/>
          <p:nvPr/>
        </p:nvSpPr>
        <p:spPr>
          <a:xfrm>
            <a:off x="4471987" y="2390775"/>
            <a:ext cx="7477357" cy="1446550"/>
          </a:xfrm>
          <a:prstGeom prst="rect">
            <a:avLst/>
          </a:prstGeom>
          <a:noFill/>
        </p:spPr>
        <p:txBody>
          <a:bodyPr wrap="square" rtlCol="0">
            <a:spAutoFit/>
          </a:bodyPr>
          <a:lstStyle/>
          <a:p>
            <a:r>
              <a:rPr lang="en-US" sz="4400" b="1" dirty="0" smtClean="0">
                <a:solidFill>
                  <a:schemeClr val="tx1">
                    <a:lumMod val="65000"/>
                    <a:lumOff val="35000"/>
                  </a:schemeClr>
                </a:solidFill>
              </a:rPr>
              <a:t>Your Feedback Please</a:t>
            </a:r>
            <a:endParaRPr lang="en-US" sz="4400" b="1" dirty="0">
              <a:solidFill>
                <a:schemeClr val="tx1">
                  <a:lumMod val="65000"/>
                  <a:lumOff val="35000"/>
                </a:schemeClr>
              </a:solidFill>
            </a:endParaRPr>
          </a:p>
          <a:p>
            <a:r>
              <a:rPr lang="en-US" sz="4400" dirty="0" smtClean="0"/>
              <a:t>http</a:t>
            </a:r>
            <a:r>
              <a:rPr lang="en-US" sz="4400" dirty="0"/>
              <a:t>://bit.ly/ucpathpilottraining </a:t>
            </a:r>
            <a:endParaRPr lang="en-US" sz="4400" dirty="0" smtClean="0"/>
          </a:p>
        </p:txBody>
      </p:sp>
    </p:spTree>
    <p:extLst>
      <p:ext uri="{BB962C8B-B14F-4D97-AF65-F5344CB8AC3E}">
        <p14:creationId xmlns:p14="http://schemas.microsoft.com/office/powerpoint/2010/main" val="2261786762"/>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58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66673"/>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4580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30" y="216648"/>
            <a:ext cx="10963618" cy="685800"/>
          </a:xfrm>
        </p:spPr>
        <p:txBody>
          <a:bodyPr/>
          <a:lstStyle/>
          <a:p>
            <a:r>
              <a:rPr lang="en-US" dirty="0" smtClean="0">
                <a:solidFill>
                  <a:schemeClr val="accent5"/>
                </a:solidFill>
              </a:rPr>
              <a:t>CONTINGENT WORKER JOB CODES  </a:t>
            </a:r>
            <a:endParaRPr lang="en-US"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33372557"/>
              </p:ext>
            </p:extLst>
          </p:nvPr>
        </p:nvGraphicFramePr>
        <p:xfrm>
          <a:off x="190830" y="809370"/>
          <a:ext cx="11696371" cy="5198536"/>
        </p:xfrm>
        <a:graphic>
          <a:graphicData uri="http://schemas.openxmlformats.org/drawingml/2006/table">
            <a:tbl>
              <a:tblPr firstRow="1" bandRow="1">
                <a:tableStyleId>{5C22544A-7EE6-4342-B048-85BDC9FD1C3A}</a:tableStyleId>
              </a:tblPr>
              <a:tblGrid>
                <a:gridCol w="604397">
                  <a:extLst>
                    <a:ext uri="{9D8B030D-6E8A-4147-A177-3AD203B41FA5}">
                      <a16:colId xmlns:a16="http://schemas.microsoft.com/office/drawing/2014/main" val="1153564162"/>
                    </a:ext>
                  </a:extLst>
                </a:gridCol>
                <a:gridCol w="1088164">
                  <a:extLst>
                    <a:ext uri="{9D8B030D-6E8A-4147-A177-3AD203B41FA5}">
                      <a16:colId xmlns:a16="http://schemas.microsoft.com/office/drawing/2014/main" val="2426897934"/>
                    </a:ext>
                  </a:extLst>
                </a:gridCol>
                <a:gridCol w="4944313">
                  <a:extLst>
                    <a:ext uri="{9D8B030D-6E8A-4147-A177-3AD203B41FA5}">
                      <a16:colId xmlns:a16="http://schemas.microsoft.com/office/drawing/2014/main" val="2357555716"/>
                    </a:ext>
                  </a:extLst>
                </a:gridCol>
                <a:gridCol w="5059497">
                  <a:extLst>
                    <a:ext uri="{9D8B030D-6E8A-4147-A177-3AD203B41FA5}">
                      <a16:colId xmlns:a16="http://schemas.microsoft.com/office/drawing/2014/main" val="3733379691"/>
                    </a:ext>
                  </a:extLst>
                </a:gridCol>
              </a:tblGrid>
              <a:tr h="473734">
                <a:tc>
                  <a:txBody>
                    <a:bodyPr/>
                    <a:lstStyle/>
                    <a:p>
                      <a:pPr algn="ctr"/>
                      <a:r>
                        <a:rPr lang="en-US" sz="1600" dirty="0" smtClean="0">
                          <a:latin typeface="+mn-lt"/>
                        </a:rPr>
                        <a:t>ID</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CWR</a:t>
                      </a:r>
                      <a:r>
                        <a:rPr lang="en-US" sz="1600" baseline="0" dirty="0" smtClean="0">
                          <a:latin typeface="+mn-lt"/>
                        </a:rPr>
                        <a:t> Types</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Description</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Employee Class</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314060">
                <a:tc>
                  <a:txBody>
                    <a:bodyPr/>
                    <a:lstStyle/>
                    <a:p>
                      <a:pPr marL="0" marR="0" algn="ctr">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CWR011</a:t>
                      </a:r>
                    </a:p>
                  </a:txBody>
                  <a:tcPr>
                    <a:lnL w="12700" cap="flat" cmpd="sng" algn="ctr">
                      <a:solidFill>
                        <a:schemeClr val="tx1"/>
                      </a:solidFill>
                      <a:prstDash val="solid"/>
                      <a:round/>
                      <a:headEnd type="none" w="med" len="med"/>
                      <a:tailEnd type="none" w="med" len="med"/>
                    </a:lnL>
                  </a:tcPr>
                </a:tc>
                <a:tc>
                  <a:txBody>
                    <a:bodyPr/>
                    <a:lstStyle/>
                    <a:p>
                      <a:r>
                        <a:rPr lang="en-US" sz="1100" b="0" dirty="0" smtClean="0">
                          <a:effectLst/>
                          <a:latin typeface="+mn-lt"/>
                          <a:ea typeface="Calibri" panose="020F0502020204030204" pitchFamily="34" charset="0"/>
                          <a:cs typeface="Times New Roman" panose="02020603050405020304" pitchFamily="18" charset="0"/>
                        </a:rPr>
                        <a:t>Staff Volunteer</a:t>
                      </a:r>
                      <a:endParaRPr lang="en-US" sz="1100" b="0" dirty="0">
                        <a:latin typeface="+mn-lt"/>
                      </a:endParaRPr>
                    </a:p>
                  </a:txBody>
                  <a:tcPr/>
                </a:tc>
                <a:tc>
                  <a:txBody>
                    <a:bodyPr/>
                    <a:lstStyle/>
                    <a:p>
                      <a:pPr marL="0" marR="0">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Volunteer an individual providing service directly to and under the supervision of the university with no promise or expectation of compensation. </a:t>
                      </a:r>
                    </a:p>
                    <a:p>
                      <a:pPr marL="0" marR="0">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The following groups </a:t>
                      </a:r>
                      <a:r>
                        <a:rPr lang="en-US" sz="1100" b="0" u="sng" dirty="0">
                          <a:effectLst/>
                          <a:latin typeface="+mn-lt"/>
                          <a:ea typeface="Calibri" panose="020F0502020204030204" pitchFamily="34" charset="0"/>
                          <a:cs typeface="Times New Roman" panose="02020603050405020304" pitchFamily="18" charset="0"/>
                        </a:rPr>
                        <a:t>are not</a:t>
                      </a:r>
                      <a:r>
                        <a:rPr lang="en-US" sz="1100" b="0" dirty="0">
                          <a:effectLst/>
                          <a:latin typeface="+mn-lt"/>
                          <a:ea typeface="Calibri" panose="020F0502020204030204" pitchFamily="34" charset="0"/>
                          <a:cs typeface="Times New Roman" panose="02020603050405020304" pitchFamily="18" charset="0"/>
                        </a:rPr>
                        <a:t> considered volunteers:</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a.    </a:t>
                      </a:r>
                      <a:r>
                        <a:rPr lang="en-US" sz="1100" b="0" dirty="0">
                          <a:effectLst/>
                          <a:latin typeface="+mn-lt"/>
                          <a:ea typeface="Calibri" panose="020F0502020204030204" pitchFamily="34" charset="0"/>
                          <a:cs typeface="Times New Roman" panose="02020603050405020304" pitchFamily="18" charset="0"/>
                        </a:rPr>
                        <a:t>Individuals whose service is provided in pursuit of personal educational goals or to earn educational credit.</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b.    </a:t>
                      </a:r>
                      <a:r>
                        <a:rPr lang="en-US" sz="1100" b="0" dirty="0">
                          <a:effectLst/>
                          <a:latin typeface="+mn-lt"/>
                          <a:ea typeface="Calibri" panose="020F0502020204030204" pitchFamily="34" charset="0"/>
                          <a:cs typeface="Times New Roman" panose="02020603050405020304" pitchFamily="18" charset="0"/>
                        </a:rPr>
                        <a:t>Individuals receiving payment for services rendered from a non-university of California pay source (e.g., visitors receiving per diem or support from home institutions, employees of an organization with a contract to use university facilities).</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c.    </a:t>
                      </a:r>
                      <a:r>
                        <a:rPr lang="en-US" sz="1100" b="0" dirty="0">
                          <a:effectLst/>
                          <a:latin typeface="+mn-lt"/>
                          <a:ea typeface="Calibri" panose="020F0502020204030204" pitchFamily="34" charset="0"/>
                          <a:cs typeface="Times New Roman" panose="02020603050405020304" pitchFamily="18" charset="0"/>
                        </a:rPr>
                        <a:t>Individuals affiliated with and providing services on behalf of an external agency or service organization (e.g., Red Cross volunteers)</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d.    </a:t>
                      </a:r>
                      <a:r>
                        <a:rPr lang="en-US" sz="1100" b="0" dirty="0">
                          <a:effectLst/>
                          <a:latin typeface="+mn-lt"/>
                          <a:ea typeface="Calibri" panose="020F0502020204030204" pitchFamily="34" charset="0"/>
                          <a:cs typeface="Times New Roman" panose="02020603050405020304" pitchFamily="18" charset="0"/>
                        </a:rPr>
                        <a:t>Off-campus volunteers sponsored by but not under the direct supervision of the university (e.g., student teachers).</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e.    </a:t>
                      </a:r>
                      <a:r>
                        <a:rPr lang="en-US" sz="1100" b="0" dirty="0">
                          <a:effectLst/>
                          <a:latin typeface="+mn-lt"/>
                          <a:ea typeface="Calibri" panose="020F0502020204030204" pitchFamily="34" charset="0"/>
                          <a:cs typeface="Times New Roman" panose="02020603050405020304" pitchFamily="18" charset="0"/>
                        </a:rPr>
                        <a:t>Groups or individuals providing fundraising, public outreach, or other support services as described in </a:t>
                      </a:r>
                      <a:r>
                        <a:rPr lang="en-US" sz="1100" b="0" u="sng" dirty="0">
                          <a:solidFill>
                            <a:srgbClr val="828282"/>
                          </a:solidFill>
                          <a:effectLst/>
                          <a:latin typeface="+mn-lt"/>
                          <a:ea typeface="Calibri" panose="020F0502020204030204" pitchFamily="34" charset="0"/>
                          <a:cs typeface="Times New Roman" panose="02020603050405020304" pitchFamily="18" charset="0"/>
                          <a:hlinkClick r:id="rId3"/>
                        </a:rPr>
                        <a:t>UC Policy on Support Groups, Campus Foundations, and Alumni Associations</a:t>
                      </a:r>
                      <a:r>
                        <a:rPr lang="en-US" sz="1100" b="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f.     </a:t>
                      </a:r>
                      <a:r>
                        <a:rPr lang="en-US" sz="1100" b="0" dirty="0">
                          <a:effectLst/>
                          <a:latin typeface="+mn-lt"/>
                          <a:ea typeface="Calibri" panose="020F0502020204030204" pitchFamily="34" charset="0"/>
                          <a:cs typeface="Times New Roman" panose="02020603050405020304" pitchFamily="18" charset="0"/>
                        </a:rPr>
                        <a:t>Individuals holding academic “without salary” appointments.</a:t>
                      </a:r>
                    </a:p>
                    <a:p>
                      <a:pPr marL="0" marR="0">
                        <a:lnSpc>
                          <a:spcPct val="107000"/>
                        </a:lnSpc>
                        <a:spcBef>
                          <a:spcPts val="0"/>
                        </a:spcBef>
                        <a:spcAft>
                          <a:spcPts val="800"/>
                        </a:spcAft>
                      </a:pPr>
                      <a:r>
                        <a:rPr lang="en-US" sz="1100" b="0" i="1" dirty="0">
                          <a:effectLst/>
                          <a:latin typeface="+mn-lt"/>
                          <a:ea typeface="Calibri" panose="020F0502020204030204" pitchFamily="34" charset="0"/>
                          <a:cs typeface="Times New Roman" panose="02020603050405020304" pitchFamily="18" charset="0"/>
                        </a:rPr>
                        <a:t>g.    </a:t>
                      </a:r>
                      <a:r>
                        <a:rPr lang="en-US" sz="1100" b="0" dirty="0">
                          <a:effectLst/>
                          <a:latin typeface="+mn-lt"/>
                          <a:ea typeface="Calibri" panose="020F0502020204030204" pitchFamily="34" charset="0"/>
                          <a:cs typeface="Times New Roman" panose="02020603050405020304" pitchFamily="18" charset="0"/>
                        </a:rPr>
                        <a:t>Retired employees desiring occasional access to university facilities. </a:t>
                      </a:r>
                    </a:p>
                  </a:txBody>
                  <a:tcPr anchor="ct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Staff</a:t>
                      </a:r>
                      <a:endParaRPr lang="en-US" sz="11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22264"/>
                  </a:ext>
                </a:extLst>
              </a:tr>
              <a:tr h="486201">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CWR014</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00" b="0" dirty="0" smtClean="0">
                          <a:effectLst/>
                          <a:latin typeface="+mn-lt"/>
                          <a:ea typeface="Calibri" panose="020F0502020204030204" pitchFamily="34" charset="0"/>
                          <a:cs typeface="Times New Roman" panose="02020603050405020304" pitchFamily="18" charset="0"/>
                        </a:rPr>
                        <a:t>Affiliated Organization </a:t>
                      </a:r>
                      <a:endParaRPr lang="en-US" sz="1100" b="0" dirty="0">
                        <a:latin typeface="+mn-lt"/>
                      </a:endParaRPr>
                    </a:p>
                  </a:txBody>
                  <a:tcPr>
                    <a:lnB w="12700" cap="flat" cmpd="sng" algn="ctr">
                      <a:solidFill>
                        <a:schemeClr val="tx1"/>
                      </a:solidFill>
                      <a:prstDash val="solid"/>
                      <a:round/>
                      <a:headEnd type="none" w="med" len="med"/>
                      <a:tailEnd type="none" w="med" len="med"/>
                    </a:lnB>
                  </a:tcPr>
                </a:tc>
                <a:tc>
                  <a:txBody>
                    <a:bodyPr/>
                    <a:lstStyle/>
                    <a:p>
                      <a:r>
                        <a:rPr lang="en-US" sz="1100" b="0" dirty="0" smtClean="0">
                          <a:effectLst/>
                          <a:latin typeface="+mn-lt"/>
                          <a:ea typeface="Calibri" panose="020F0502020204030204" pitchFamily="34" charset="0"/>
                          <a:cs typeface="Times New Roman" panose="02020603050405020304" pitchFamily="18" charset="0"/>
                        </a:rPr>
                        <a:t>Someone on campus that is in service and requires a NetID for some duration of time. </a:t>
                      </a:r>
                      <a:endParaRPr lang="en-US" sz="1100" b="0" dirty="0">
                        <a:latin typeface="+mn-lt"/>
                      </a:endParaRPr>
                    </a:p>
                  </a:txBody>
                  <a:tcPr>
                    <a:lnB w="12700" cap="flat" cmpd="sng" algn="ctr">
                      <a:solidFill>
                        <a:schemeClr val="tx1"/>
                      </a:solidFill>
                      <a:prstDash val="solid"/>
                      <a:round/>
                      <a:headEnd type="none" w="med" len="med"/>
                      <a:tailEnd type="none" w="med" len="med"/>
                    </a:lnB>
                  </a:tcPr>
                </a:tc>
                <a:tc>
                  <a:txBody>
                    <a:bodyPr/>
                    <a:lstStyle/>
                    <a:p>
                      <a:r>
                        <a:rPr lang="en-US" sz="1100" b="0" dirty="0" smtClean="0">
                          <a:latin typeface="+mn-lt"/>
                        </a:rPr>
                        <a:t>Both</a:t>
                      </a:r>
                      <a:endParaRPr lang="en-US" sz="1100" b="0" dirty="0">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755452"/>
                  </a:ext>
                </a:extLst>
              </a:tr>
            </a:tbl>
          </a:graphicData>
        </a:graphic>
      </p:graphicFrame>
    </p:spTree>
    <p:extLst>
      <p:ext uri="{BB962C8B-B14F-4D97-AF65-F5344CB8AC3E}">
        <p14:creationId xmlns:p14="http://schemas.microsoft.com/office/powerpoint/2010/main" val="37849587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30" y="217170"/>
            <a:ext cx="10963618" cy="685800"/>
          </a:xfrm>
        </p:spPr>
        <p:txBody>
          <a:bodyPr/>
          <a:lstStyle/>
          <a:p>
            <a:r>
              <a:rPr lang="en-US" dirty="0" smtClean="0">
                <a:solidFill>
                  <a:schemeClr val="accent5"/>
                </a:solidFill>
              </a:rPr>
              <a:t>CONTINGENT WORKER JOB CODES  </a:t>
            </a:r>
            <a:endParaRPr lang="en-US"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80686040"/>
              </p:ext>
            </p:extLst>
          </p:nvPr>
        </p:nvGraphicFramePr>
        <p:xfrm>
          <a:off x="190830" y="902970"/>
          <a:ext cx="11532597" cy="1341120"/>
        </p:xfrm>
        <a:graphic>
          <a:graphicData uri="http://schemas.openxmlformats.org/drawingml/2006/table">
            <a:tbl>
              <a:tblPr firstRow="1" bandRow="1">
                <a:tableStyleId>{5C22544A-7EE6-4342-B048-85BDC9FD1C3A}</a:tableStyleId>
              </a:tblPr>
              <a:tblGrid>
                <a:gridCol w="764513">
                  <a:extLst>
                    <a:ext uri="{9D8B030D-6E8A-4147-A177-3AD203B41FA5}">
                      <a16:colId xmlns:a16="http://schemas.microsoft.com/office/drawing/2014/main" val="1153564162"/>
                    </a:ext>
                  </a:extLst>
                </a:gridCol>
                <a:gridCol w="873457">
                  <a:extLst>
                    <a:ext uri="{9D8B030D-6E8A-4147-A177-3AD203B41FA5}">
                      <a16:colId xmlns:a16="http://schemas.microsoft.com/office/drawing/2014/main" val="2426897934"/>
                    </a:ext>
                  </a:extLst>
                </a:gridCol>
                <a:gridCol w="8083991">
                  <a:extLst>
                    <a:ext uri="{9D8B030D-6E8A-4147-A177-3AD203B41FA5}">
                      <a16:colId xmlns:a16="http://schemas.microsoft.com/office/drawing/2014/main" val="2357555716"/>
                    </a:ext>
                  </a:extLst>
                </a:gridCol>
                <a:gridCol w="1810636">
                  <a:extLst>
                    <a:ext uri="{9D8B030D-6E8A-4147-A177-3AD203B41FA5}">
                      <a16:colId xmlns:a16="http://schemas.microsoft.com/office/drawing/2014/main" val="4051230007"/>
                    </a:ext>
                  </a:extLst>
                </a:gridCol>
              </a:tblGrid>
              <a:tr h="370840">
                <a:tc>
                  <a:txBody>
                    <a:bodyPr/>
                    <a:lstStyle/>
                    <a:p>
                      <a:pPr algn="ctr"/>
                      <a:r>
                        <a:rPr lang="en-US" sz="1600" dirty="0" smtClean="0">
                          <a:latin typeface="+mn-lt"/>
                        </a:rPr>
                        <a:t>ID</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CWR</a:t>
                      </a:r>
                      <a:r>
                        <a:rPr lang="en-US" sz="1600" baseline="0" dirty="0" smtClean="0">
                          <a:latin typeface="+mn-lt"/>
                        </a:rPr>
                        <a:t> Types</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Description</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Employee Class</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CWR017</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00" b="0" kern="1200" dirty="0" smtClean="0">
                          <a:solidFill>
                            <a:schemeClr val="dk1"/>
                          </a:solidFill>
                          <a:effectLst/>
                          <a:latin typeface="+mn-lt"/>
                          <a:ea typeface="+mn-ea"/>
                          <a:cs typeface="+mn-cs"/>
                        </a:rPr>
                        <a:t>UC Employee – Different BU</a:t>
                      </a:r>
                      <a:endParaRPr lang="en-US" sz="1100" b="0"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Any Academic of Staff UC employee that is in service to UCR, may use for Search committee members for AP recruit </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dirty="0" smtClean="0">
                          <a:effectLst/>
                          <a:latin typeface="+mn-lt"/>
                          <a:ea typeface="Calibri" panose="020F0502020204030204" pitchFamily="34" charset="0"/>
                          <a:cs typeface="Times New Roman" panose="02020603050405020304" pitchFamily="18" charset="0"/>
                        </a:rPr>
                        <a:t>Both</a:t>
                      </a:r>
                      <a:endParaRPr lang="en-US" sz="1100" b="0" dirty="0">
                        <a:effectLst/>
                        <a:latin typeface="+mn-lt"/>
                        <a:ea typeface="Calibri" panose="020F0502020204030204" pitchFamily="34" charset="0"/>
                        <a:cs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327513"/>
                  </a:ext>
                </a:extLst>
              </a:tr>
            </a:tbl>
          </a:graphicData>
        </a:graphic>
      </p:graphicFrame>
    </p:spTree>
    <p:extLst>
      <p:ext uri="{BB962C8B-B14F-4D97-AF65-F5344CB8AC3E}">
        <p14:creationId xmlns:p14="http://schemas.microsoft.com/office/powerpoint/2010/main" val="14896025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33861649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8777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You need to hire a person to help your department for the next 6 months, you decide to go through an agency to help with your hire. This person is paid through their agency, do you still need to add them in UCPath? </a:t>
            </a:r>
          </a:p>
          <a:p>
            <a:pPr marL="342900" indent="-342900">
              <a:buFont typeface="+mj-lt"/>
              <a:buAutoNum type="arabicPeriod"/>
            </a:pPr>
            <a:endParaRPr lang="en-US" sz="1600" dirty="0" smtClean="0"/>
          </a:p>
          <a:p>
            <a:pPr marL="342900" indent="-342900">
              <a:buFont typeface="+mj-lt"/>
              <a:buAutoNum type="arabicPeriod"/>
            </a:pPr>
            <a:endParaRPr lang="en-US" sz="1600" dirty="0" smtClean="0"/>
          </a:p>
          <a:p>
            <a:pPr marL="342900" indent="-342900">
              <a:buFont typeface="+mj-lt"/>
              <a:buAutoNum type="arabicPeriod"/>
            </a:pPr>
            <a:r>
              <a:rPr lang="en-US" sz="1600" dirty="0" smtClean="0"/>
              <a:t>Are Contingent Workers paid in UCPath?  </a:t>
            </a:r>
          </a:p>
          <a:p>
            <a:pPr marL="342900" indent="-342900">
              <a:buFont typeface="+mj-lt"/>
              <a:buAutoNum type="arabicPeriod"/>
            </a:pPr>
            <a:endParaRPr lang="en-US" sz="1600" dirty="0" smtClean="0"/>
          </a:p>
          <a:p>
            <a:pPr marL="342900" indent="-342900">
              <a:buFont typeface="+mj-lt"/>
              <a:buAutoNum type="arabicPeriod"/>
            </a:pPr>
            <a:endParaRPr lang="en-US" sz="1600" dirty="0" smtClean="0"/>
          </a:p>
          <a:p>
            <a:pPr marL="342900" indent="-342900">
              <a:buFont typeface="+mj-lt"/>
              <a:buAutoNum type="arabicPeriod"/>
            </a:pPr>
            <a:r>
              <a:rPr lang="en-US" sz="1600" dirty="0" smtClean="0"/>
              <a:t>When would you hire a Contingent Worker? </a:t>
            </a:r>
          </a:p>
          <a:p>
            <a:pPr marL="342900" indent="-342900">
              <a:buFont typeface="+mj-lt"/>
              <a:buAutoNum type="arabicPeriod"/>
            </a:pPr>
            <a:endParaRPr lang="en-US" sz="1600" dirty="0" smtClean="0"/>
          </a:p>
          <a:p>
            <a:pPr marL="342900" indent="-342900">
              <a:buFont typeface="+mj-lt"/>
              <a:buAutoNum type="arabicPeriod"/>
            </a:pPr>
            <a:endParaRPr lang="en-US" sz="1600" dirty="0"/>
          </a:p>
          <a:p>
            <a:pPr marL="342900" indent="-342900">
              <a:buFont typeface="+mj-lt"/>
              <a:buAutoNum type="arabicPeriod"/>
            </a:pPr>
            <a:r>
              <a:rPr lang="en-US" sz="1600" dirty="0" smtClean="0"/>
              <a:t>What is the reasoning for adding a Contingent Worker to UCPath? </a:t>
            </a:r>
            <a:endParaRPr lang="en-US" sz="1600" dirty="0"/>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2381548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Action Reason Codes  </a:t>
            </a:r>
            <a:endParaRPr lang="en-US" sz="7200" b="1" dirty="0">
              <a:solidFill>
                <a:srgbClr val="F1AB00"/>
              </a:solidFill>
            </a:endParaRPr>
          </a:p>
        </p:txBody>
      </p:sp>
    </p:spTree>
    <p:extLst>
      <p:ext uri="{BB962C8B-B14F-4D97-AF65-F5344CB8AC3E}">
        <p14:creationId xmlns:p14="http://schemas.microsoft.com/office/powerpoint/2010/main" val="3389874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459580" cy="685800"/>
          </a:xfrm>
        </p:spPr>
        <p:txBody>
          <a:bodyPr/>
          <a:lstStyle/>
          <a:p>
            <a:r>
              <a:rPr lang="en-US" dirty="0" smtClean="0">
                <a:solidFill>
                  <a:schemeClr val="accent5"/>
                </a:solidFill>
              </a:rPr>
              <a:t>CONTINGENT WORKER ACTION REASON CODES  </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768637126"/>
              </p:ext>
            </p:extLst>
          </p:nvPr>
        </p:nvGraphicFramePr>
        <p:xfrm>
          <a:off x="552451" y="979170"/>
          <a:ext cx="11285588" cy="484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50754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Roles  </a:t>
            </a:r>
            <a:endParaRPr lang="en-US" sz="7200" b="1" dirty="0">
              <a:solidFill>
                <a:srgbClr val="F1AB00"/>
              </a:solidFill>
            </a:endParaRPr>
          </a:p>
        </p:txBody>
      </p:sp>
    </p:spTree>
    <p:extLst>
      <p:ext uri="{BB962C8B-B14F-4D97-AF65-F5344CB8AC3E}">
        <p14:creationId xmlns:p14="http://schemas.microsoft.com/office/powerpoint/2010/main" val="41714692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5"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Tree>
    <p:extLst>
      <p:ext uri="{BB962C8B-B14F-4D97-AF65-F5344CB8AC3E}">
        <p14:creationId xmlns:p14="http://schemas.microsoft.com/office/powerpoint/2010/main" val="32530499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2851353" y="1964695"/>
            <a:ext cx="7606481" cy="2046714"/>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75000"/>
                  </a:srgbClr>
                </a:solidFill>
                <a:effectLst/>
                <a:uLnTx/>
                <a:uFillTx/>
                <a:latin typeface="Arial"/>
                <a:ea typeface="+mn-ea"/>
                <a:cs typeface="+mn-cs"/>
              </a:rPr>
              <a:t>Alexandra </a:t>
            </a: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Rollins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Title</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Business Process and Training </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Department: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Year @UC: 2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Previous Experience: 5+ years of experience in Organizational Development, Consulting, Training and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Leadership Development </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rotWithShape="1">
          <a:blip r:embed="rId3"/>
          <a:srcRect t="10581" r="307"/>
          <a:stretch/>
        </p:blipFill>
        <p:spPr>
          <a:xfrm>
            <a:off x="1128203" y="1964695"/>
            <a:ext cx="1532659" cy="2062103"/>
          </a:xfrm>
          <a:prstGeom prst="rect">
            <a:avLst/>
          </a:prstGeom>
        </p:spPr>
      </p:pic>
    </p:spTree>
    <p:extLst>
      <p:ext uri="{BB962C8B-B14F-4D97-AF65-F5344CB8AC3E}">
        <p14:creationId xmlns:p14="http://schemas.microsoft.com/office/powerpoint/2010/main" val="939369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a:t>
            </a:r>
            <a:r>
              <a:rPr lang="en-US" sz="1600" b="1" dirty="0">
                <a:cs typeface="Arial" panose="020B0604020202020204" pitchFamily="34" charset="0"/>
              </a:rPr>
              <a:t>Center (Approver</a:t>
            </a:r>
            <a:r>
              <a:rPr lang="en-US" sz="1600" b="1" dirty="0" smtClean="0">
                <a:cs typeface="Arial" panose="020B0604020202020204" pitchFamily="34" charset="0"/>
              </a:rPr>
              <a:t>)</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43254" y="369756"/>
            <a:ext cx="3708028" cy="6367577"/>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Confirms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that CWR is the appropriate hire type with consultation from the Central Office(s)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Initiates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UCPath Smart HR Transaction and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initiates background check as applicable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Completes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Offboarding process or rescinds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offer</a:t>
            </a: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Initiates the NetID Affiliate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process</a:t>
            </a: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Provide CWR with system access via EACS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Transactional Unit sets up Lab Safety Training for CWRs in the sciences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Maintains employee file/documentation</a:t>
            </a:r>
          </a:p>
          <a:p>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6307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6364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2973250"/>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validating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Smart HR</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 transaction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via AWE and providing support as per the Pilot Support Matrix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Resolves issues with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Smart HR Transaction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when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needed and opens STANDARD cases as applicable per the On-Behalf of Case Management Matrix </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231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3387740" y="2541593"/>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4027128"/>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ensuring the appropriate policy is followed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Verifies that mandatory Lab Safety training has been taken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Works with Transactional Unit/Initiator to resolve issues during onboarding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process</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As Appropriate, Request for Equipment, Required Training, Facilities &amp; Systems access, Office/Lab Setup, etc.</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4974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3378217" y="321922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t>
            </a:r>
            <a:r>
              <a:rPr lang="en-US" sz="1600" b="1" dirty="0">
                <a:cs typeface="Arial" panose="020B0604020202020204" pitchFamily="34" charset="0"/>
              </a:rPr>
              <a:t>Approver</a:t>
            </a:r>
            <a:r>
              <a:rPr lang="en-US" sz="1600" b="1" dirty="0" smtClean="0">
                <a:cs typeface="Arial" panose="020B0604020202020204" pitchFamily="34" charset="0"/>
              </a:rPr>
              <a:t>)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865493"/>
          </a:xfrm>
          <a:prstGeom prst="rect">
            <a:avLst/>
          </a:prstGeom>
          <a:noFill/>
        </p:spPr>
        <p:txBody>
          <a:bodyPr wrap="square" rtlCol="0">
            <a:spAutoFit/>
          </a:bodyPr>
          <a:lstStyle/>
          <a:p>
            <a:pPr marL="173038" lvl="0" indent="-173038">
              <a:lnSpc>
                <a:spcPct val="107000"/>
              </a:lnSpc>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ensuring the appropriate policy is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followed</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0170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3378221" y="389058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(Approver)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763659"/>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validating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Smart HR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transactions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via AWE and providing support as per the Pilot Support Matrix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(Phase 1</a:t>
            </a:r>
            <a:r>
              <a:rPr lang="en-U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updating UCPath with results of the background check on the security clearance page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(Phase 1 and Phase 2</a:t>
            </a:r>
            <a:r>
              <a:rPr lang="en-U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171450" marR="0" lvl="0" indent="-171450">
              <a:lnSpc>
                <a:spcPct val="107000"/>
              </a:lnSpc>
              <a:spcBef>
                <a:spcPts val="0"/>
              </a:spcBef>
              <a:spcAft>
                <a:spcPts val="0"/>
              </a:spcAft>
              <a:buFont typeface="Arial" panose="020B0604020202020204" pitchFamily="34" charset="0"/>
              <a:buChar char="•"/>
            </a:pPr>
            <a:endPar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Note: In Phase 2 the approver role will be moving to the Transactional Unit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8552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Center (</a:t>
            </a:r>
            <a:r>
              <a:rPr lang="en-US" sz="1600" b="1" dirty="0">
                <a:cs typeface="Arial" panose="020B0604020202020204" pitchFamily="34" charset="0"/>
              </a:rPr>
              <a:t>Approver</a:t>
            </a:r>
            <a:r>
              <a:rPr lang="en-US" sz="1600" b="1" dirty="0" smtClean="0">
                <a:cs typeface="Arial" panose="020B0604020202020204" pitchFamily="34" charset="0"/>
              </a:rPr>
              <a:t>)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3385557" y="456194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1655903"/>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process design, and policy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guidelines</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Provide subject matter expertise in policy related questions</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6805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5: Shared Services Center (Approver</a:t>
            </a:r>
            <a:r>
              <a:rPr lang="en-US" sz="1600" b="1" dirty="0" smtClean="0">
                <a:cs typeface="Arial" panose="020B0604020202020204" pitchFamily="34" charset="0"/>
              </a:rPr>
              <a:t>)</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3381025" y="5239893"/>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632517" y="590466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2182842"/>
          </a:xfrm>
          <a:prstGeom prst="rect">
            <a:avLst/>
          </a:prstGeom>
          <a:noFill/>
        </p:spPr>
        <p:txBody>
          <a:bodyPr wrap="square" rtlCol="0">
            <a:spAutoFit/>
          </a:bodyPr>
          <a:lstStyle/>
          <a:p>
            <a:pPr marL="228600" marR="0" lvl="0" indent="-22860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Accepts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Offer/Contract</a:t>
            </a:r>
          </a:p>
          <a:p>
            <a:pPr marL="228600" marR="0" lvl="0" indent="-22860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Signs Required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Documents</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Completes Required items such as Training (e.g. Lab Safety), Background Check (if requested)</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065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a:ea typeface="Calibri" panose="020F0502020204030204" pitchFamily="34" charset="0"/>
                <a:cs typeface="Times New Roman" panose="02020603050405020304" pitchFamily="18" charset="0"/>
              </a:rPr>
              <a:t>ORG Authority </a:t>
            </a: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ea typeface="Calibri" panose="020F0502020204030204" pitchFamily="34" charset="0"/>
                <a:cs typeface="Times New Roman" panose="02020603050405020304" pitchFamily="18" charset="0"/>
              </a:rPr>
              <a:t>Transactional Unit Supervisor/Manager </a:t>
            </a: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Shared Services </a:t>
            </a:r>
            <a:r>
              <a:rPr lang="en-US" sz="1600" b="1" dirty="0">
                <a:cs typeface="Arial" panose="020B0604020202020204" pitchFamily="34" charset="0"/>
              </a:rPr>
              <a:t>Center (Approver</a:t>
            </a:r>
            <a:r>
              <a:rPr lang="en-US" sz="1600" b="1" dirty="0" smtClean="0">
                <a:cs typeface="Arial" panose="020B0604020202020204" pitchFamily="34" charset="0"/>
              </a:rPr>
              <a:t>)</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56194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32517" y="5234546"/>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Contingent Worker</a:t>
            </a:r>
            <a:endParaRPr lang="en-US" sz="1600" b="1" dirty="0">
              <a:cs typeface="Arial" panose="020B0604020202020204" pitchFamily="34" charset="0"/>
            </a:endParaRPr>
          </a:p>
        </p:txBody>
      </p:sp>
      <p:sp>
        <p:nvSpPr>
          <p:cNvPr id="15" name="Rectangle 14">
            <a:hlinkClick r:id="" action="ppaction://noaction"/>
          </p:cNvPr>
          <p:cNvSpPr/>
          <p:nvPr/>
        </p:nvSpPr>
        <p:spPr>
          <a:xfrm>
            <a:off x="3385561" y="590466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865493"/>
          </a:xfrm>
          <a:prstGeom prst="rect">
            <a:avLst/>
          </a:prstGeom>
          <a:noFill/>
        </p:spPr>
        <p:txBody>
          <a:bodyPr wrap="square" rtlCol="0">
            <a:spAutoFit/>
          </a:bodyPr>
          <a:lstStyle/>
          <a:p>
            <a:pPr marL="228600" marR="0" lvl="0" indent="-22860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Processes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Smart HR Transaction</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and creates employee job record</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4376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7684639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9238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Who is responsible for initiating the Smart HR Transaction?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Who initiates the </a:t>
            </a:r>
            <a:r>
              <a:rPr lang="en-US" sz="1600" dirty="0" smtClean="0"/>
              <a:t>NetID</a:t>
            </a:r>
            <a:r>
              <a:rPr lang="en-US" sz="1600" dirty="0" smtClean="0"/>
              <a:t> affiliate process?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Who is responsible for approving the CWR Smart HR Transaction through AWE?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t>Who is responsible for verifying that lab safety training has been taken?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smtClean="0"/>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3074840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263799" y="1764958"/>
            <a:ext cx="9496425" cy="3676650"/>
          </a:xfrm>
          <a:prstGeom prst="rect">
            <a:avLst/>
          </a:prstGeom>
        </p:spPr>
      </p:pic>
    </p:spTree>
    <p:extLst>
      <p:ext uri="{BB962C8B-B14F-4D97-AF65-F5344CB8AC3E}">
        <p14:creationId xmlns:p14="http://schemas.microsoft.com/office/powerpoint/2010/main" val="57672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98453598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CHANGE IMPACTS  </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3797545872"/>
              </p:ext>
            </p:extLst>
          </p:nvPr>
        </p:nvGraphicFramePr>
        <p:xfrm>
          <a:off x="-1012053" y="1035170"/>
          <a:ext cx="12811330" cy="5465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419667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CHANGE IMPACTS </a:t>
            </a:r>
            <a:r>
              <a:rPr lang="en-US" sz="2800" dirty="0" smtClean="0">
                <a:solidFill>
                  <a:schemeClr val="accent5"/>
                </a:solidFill>
              </a:rPr>
              <a:t>(continued) </a:t>
            </a:r>
            <a:endParaRPr lang="en-US" sz="2800" dirty="0">
              <a:solidFill>
                <a:schemeClr val="accent5"/>
              </a:solidFill>
            </a:endParaRPr>
          </a:p>
        </p:txBody>
      </p:sp>
      <p:graphicFrame>
        <p:nvGraphicFramePr>
          <p:cNvPr id="5" name="Diagram 4"/>
          <p:cNvGraphicFramePr/>
          <p:nvPr>
            <p:extLst>
              <p:ext uri="{D42A27DB-BD31-4B8C-83A1-F6EECF244321}">
                <p14:modId xmlns:p14="http://schemas.microsoft.com/office/powerpoint/2010/main" val="3949494949"/>
              </p:ext>
            </p:extLst>
          </p:nvPr>
        </p:nvGraphicFramePr>
        <p:xfrm>
          <a:off x="-1675982" y="1125967"/>
          <a:ext cx="14215116" cy="3183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812428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83718060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0805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solidFill>
                  <a:prstClr val="black"/>
                </a:solidFill>
                <a:latin typeface="Arial"/>
              </a:rPr>
              <a:t>What documentation do CWR’s need to sign?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sz="160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dirty="0" smtClean="0">
                <a:solidFill>
                  <a:prstClr val="black"/>
                </a:solidFill>
                <a:latin typeface="Arial"/>
              </a:rPr>
              <a:t>What documentation do they not need to sign?  </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3082164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376039"/>
            <a:ext cx="8547776" cy="3460121"/>
          </a:xfrm>
          <a:prstGeom prst="rect">
            <a:avLst/>
          </a:prstGeom>
          <a:noFill/>
          <a:ln w="76200">
            <a:solidFill>
              <a:srgbClr val="F1AB00"/>
            </a:solidFill>
          </a:ln>
        </p:spPr>
        <p:txBody>
          <a:bodyPr lIns="91425" tIns="91425" rIns="91425" bIns="274320" anchor="ctr" anchorCtr="0">
            <a:noAutofit/>
          </a:bodyPr>
          <a:lstStyle/>
          <a:p>
            <a:pPr algn="ctr"/>
            <a:r>
              <a:rPr lang="en-US" sz="7200" b="1" dirty="0" smtClean="0">
                <a:solidFill>
                  <a:srgbClr val="F1AB00"/>
                </a:solidFill>
              </a:rPr>
              <a:t>Contingent Workers          (With Position)   </a:t>
            </a:r>
            <a:endParaRPr lang="en-US" sz="7200" b="1" dirty="0">
              <a:solidFill>
                <a:srgbClr val="F1AB00"/>
              </a:solidFill>
            </a:endParaRPr>
          </a:p>
        </p:txBody>
      </p:sp>
    </p:spTree>
    <p:extLst>
      <p:ext uri="{BB962C8B-B14F-4D97-AF65-F5344CB8AC3E}">
        <p14:creationId xmlns:p14="http://schemas.microsoft.com/office/powerpoint/2010/main" val="179666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CONTINGENT WORKER (WITH POSITION)   </a:t>
            </a:r>
            <a:endParaRPr lang="en-US" dirty="0">
              <a:solidFill>
                <a:schemeClr val="accent5"/>
              </a:solidFill>
            </a:endParaRPr>
          </a:p>
        </p:txBody>
      </p:sp>
      <p:sp>
        <p:nvSpPr>
          <p:cNvPr id="3" name="Rectangle 2"/>
          <p:cNvSpPr/>
          <p:nvPr/>
        </p:nvSpPr>
        <p:spPr>
          <a:xfrm>
            <a:off x="447675" y="1192073"/>
            <a:ext cx="11325225" cy="217085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b="1" dirty="0">
                <a:cs typeface="Times New Roman" panose="02020603050405020304" pitchFamily="18" charset="0"/>
              </a:rPr>
              <a:t>I</a:t>
            </a:r>
            <a:r>
              <a:rPr lang="en-US" sz="2000" b="1" dirty="0" smtClean="0"/>
              <a:t>f </a:t>
            </a:r>
            <a:r>
              <a:rPr lang="en-US" sz="2000" b="1" dirty="0"/>
              <a:t>a contingent worker in your department supervises UCR </a:t>
            </a:r>
            <a:r>
              <a:rPr lang="en-US" sz="2000" b="1" dirty="0" smtClean="0"/>
              <a:t>employees</a:t>
            </a:r>
            <a:r>
              <a:rPr lang="en-US" sz="2000" dirty="0" smtClean="0"/>
              <a:t>, you will need to create a </a:t>
            </a:r>
            <a:r>
              <a:rPr lang="en-US" sz="2000" dirty="0"/>
              <a:t>position for them first. Generally, contingent workers will not supervise UCR employees and will therefore not require a position. In that case, contingent worker can be added to UCPath using a job code. Job codes for contingent workers ALWAYS start with the prefix CWR. </a:t>
            </a:r>
            <a:endParaRPr lang="en-US" sz="2000" dirty="0" smtClean="0"/>
          </a:p>
          <a:p>
            <a:pPr marL="285750" indent="-285750">
              <a:lnSpc>
                <a:spcPct val="107000"/>
              </a:lnSpc>
              <a:spcAft>
                <a:spcPts val="800"/>
              </a:spcAft>
              <a:buFont typeface="Arial" panose="020B0604020202020204" pitchFamily="34" charset="0"/>
              <a:buChar char="•"/>
            </a:pPr>
            <a:r>
              <a:rPr lang="en-US" sz="2000" b="1" dirty="0"/>
              <a:t>If a contingent worker does NOT supervise UCR Employee(s), </a:t>
            </a:r>
            <a:r>
              <a:rPr lang="en-US" sz="2000" dirty="0"/>
              <a:t>they can be Onboarded without a Position. </a:t>
            </a:r>
          </a:p>
        </p:txBody>
      </p:sp>
    </p:spTree>
    <p:extLst>
      <p:ext uri="{BB962C8B-B14F-4D97-AF65-F5344CB8AC3E}">
        <p14:creationId xmlns:p14="http://schemas.microsoft.com/office/powerpoint/2010/main" val="13482085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Add CWR (With Position)   </a:t>
            </a:r>
            <a:endParaRPr lang="en-US" sz="7200" b="1" dirty="0">
              <a:solidFill>
                <a:srgbClr val="F1AB00"/>
              </a:solidFill>
            </a:endParaRPr>
          </a:p>
        </p:txBody>
      </p:sp>
    </p:spTree>
    <p:extLst>
      <p:ext uri="{BB962C8B-B14F-4D97-AF65-F5344CB8AC3E}">
        <p14:creationId xmlns:p14="http://schemas.microsoft.com/office/powerpoint/2010/main" val="384400755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(WITH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358138" y="1841348"/>
            <a:ext cx="11325225" cy="19202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Use </a:t>
            </a:r>
            <a:r>
              <a:rPr lang="en-US" sz="2000" dirty="0"/>
              <a:t>the </a:t>
            </a:r>
            <a:r>
              <a:rPr lang="en-US" sz="2000" b="1" dirty="0"/>
              <a:t>Smart HR Transactions </a:t>
            </a:r>
            <a:r>
              <a:rPr lang="en-US" sz="2000" dirty="0"/>
              <a:t>page to initiate a template </a:t>
            </a:r>
            <a:r>
              <a:rPr lang="en-US" sz="2000" dirty="0" smtClean="0"/>
              <a:t>Transaction.</a:t>
            </a:r>
          </a:p>
          <a:p>
            <a:pPr marL="285750" indent="-285750">
              <a:lnSpc>
                <a:spcPct val="107000"/>
              </a:lnSpc>
              <a:spcAft>
                <a:spcPts val="800"/>
              </a:spcAft>
              <a:buFont typeface="Arial" panose="020B0604020202020204" pitchFamily="34" charset="0"/>
              <a:buChar char="•"/>
            </a:pPr>
            <a:r>
              <a:rPr lang="en-US" sz="2000" dirty="0" smtClean="0"/>
              <a:t>Select </a:t>
            </a:r>
            <a:r>
              <a:rPr lang="en-US" sz="2000" dirty="0"/>
              <a:t>the appropriate add contingent worker template. Notice there are two add contingent worker templates, one for adding a </a:t>
            </a:r>
            <a:r>
              <a:rPr lang="en-US" sz="2000" b="1" dirty="0"/>
              <a:t>contingent worker with a position </a:t>
            </a:r>
            <a:r>
              <a:rPr lang="en-US" sz="2000" dirty="0"/>
              <a:t>and one for adding a </a:t>
            </a:r>
            <a:r>
              <a:rPr lang="en-US" sz="2000" b="1" dirty="0"/>
              <a:t>contingent worker withou</a:t>
            </a:r>
            <a:r>
              <a:rPr lang="en-US" sz="2000" dirty="0"/>
              <a:t>t </a:t>
            </a:r>
            <a:r>
              <a:rPr lang="en-US" sz="2000" b="1" dirty="0"/>
              <a:t>a position</a:t>
            </a:r>
            <a:r>
              <a:rPr lang="en-US" sz="2000" dirty="0"/>
              <a:t>. </a:t>
            </a:r>
            <a:endParaRPr lang="en-US" sz="2000" dirty="0" smtClean="0"/>
          </a:p>
          <a:p>
            <a:pPr marL="285750" indent="-285750">
              <a:lnSpc>
                <a:spcPct val="107000"/>
              </a:lnSpc>
              <a:spcAft>
                <a:spcPts val="800"/>
              </a:spcAft>
              <a:buFont typeface="Arial" panose="020B0604020202020204" pitchFamily="34" charset="0"/>
              <a:buChar char="•"/>
            </a:pPr>
            <a:r>
              <a:rPr lang="en-US" sz="2000" dirty="0" smtClean="0"/>
              <a:t>Click </a:t>
            </a:r>
            <a:r>
              <a:rPr lang="en-US" sz="2000" dirty="0"/>
              <a:t>the </a:t>
            </a:r>
            <a:r>
              <a:rPr lang="en-US" sz="2000" b="1" dirty="0" smtClean="0"/>
              <a:t>UC_ADD_CWR_POSN</a:t>
            </a:r>
            <a:r>
              <a:rPr lang="en-US" sz="2000" dirty="0" smtClean="0"/>
              <a:t> </a:t>
            </a:r>
            <a:r>
              <a:rPr lang="en-US" sz="2000" dirty="0"/>
              <a:t>list item</a:t>
            </a:r>
            <a:r>
              <a:rPr lang="en-US" sz="2000" dirty="0" smtClean="0"/>
              <a:t>.</a:t>
            </a:r>
            <a:endParaRPr lang="en-US" sz="2000" dirty="0"/>
          </a:p>
        </p:txBody>
      </p:sp>
      <p:grpSp>
        <p:nvGrpSpPr>
          <p:cNvPr id="20" name="Group 19"/>
          <p:cNvGrpSpPr/>
          <p:nvPr/>
        </p:nvGrpSpPr>
        <p:grpSpPr>
          <a:xfrm>
            <a:off x="508577" y="4004614"/>
            <a:ext cx="11427883" cy="2547827"/>
            <a:chOff x="508577" y="4004614"/>
            <a:chExt cx="11427883" cy="2547827"/>
          </a:xfrm>
        </p:grpSpPr>
        <p:cxnSp>
          <p:nvCxnSpPr>
            <p:cNvPr id="12" name="Straight Arrow Connector 11"/>
            <p:cNvCxnSpPr/>
            <p:nvPr/>
          </p:nvCxnSpPr>
          <p:spPr>
            <a:xfrm flipH="1">
              <a:off x="3472831" y="4362450"/>
              <a:ext cx="530819" cy="111524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9182647" y="4802759"/>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0728961" y="5909608"/>
              <a:ext cx="189374" cy="27350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8577" y="4004614"/>
              <a:ext cx="11427883" cy="2547827"/>
              <a:chOff x="508577" y="4004614"/>
              <a:chExt cx="11427883" cy="2547827"/>
            </a:xfrm>
          </p:grpSpPr>
          <p:pic>
            <p:nvPicPr>
              <p:cNvPr id="5" name="Picture 4"/>
              <p:cNvPicPr>
                <a:picLocks noChangeAspect="1"/>
              </p:cNvPicPr>
              <p:nvPr/>
            </p:nvPicPr>
            <p:blipFill>
              <a:blip r:embed="rId2"/>
              <a:stretch>
                <a:fillRect/>
              </a:stretch>
            </p:blipFill>
            <p:spPr>
              <a:xfrm>
                <a:off x="508577" y="4004614"/>
                <a:ext cx="11427883" cy="2466527"/>
              </a:xfrm>
              <a:prstGeom prst="rect">
                <a:avLst/>
              </a:prstGeom>
              <a:ln>
                <a:solidFill>
                  <a:schemeClr val="tx1"/>
                </a:solidFill>
              </a:ln>
            </p:spPr>
          </p:pic>
          <p:sp>
            <p:nvSpPr>
              <p:cNvPr id="29" name="Rectangle 28"/>
              <p:cNvSpPr/>
              <p:nvPr/>
            </p:nvSpPr>
            <p:spPr>
              <a:xfrm>
                <a:off x="2644464" y="5679000"/>
                <a:ext cx="1832577" cy="19124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526829" y="4165133"/>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8861076" y="4156428"/>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sp>
            <p:nvSpPr>
              <p:cNvPr id="39" name="Rectangle 38"/>
              <p:cNvSpPr/>
              <p:nvPr/>
            </p:nvSpPr>
            <p:spPr>
              <a:xfrm>
                <a:off x="8590333" y="5368754"/>
                <a:ext cx="859015" cy="2144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093103" y="6183109"/>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sp>
            <p:nvSpPr>
              <p:cNvPr id="23" name="Rectangle 22"/>
              <p:cNvSpPr/>
              <p:nvPr/>
            </p:nvSpPr>
            <p:spPr>
              <a:xfrm>
                <a:off x="9843281" y="5695165"/>
                <a:ext cx="2029768" cy="2144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Arrow Connector 8"/>
            <p:cNvCxnSpPr/>
            <p:nvPr/>
          </p:nvCxnSpPr>
          <p:spPr>
            <a:xfrm flipH="1">
              <a:off x="3762375" y="4811464"/>
              <a:ext cx="571500" cy="867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9182648" y="4811464"/>
              <a:ext cx="323071" cy="557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687845" y="5931055"/>
              <a:ext cx="265780" cy="252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89831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(WITH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358138" y="1691967"/>
            <a:ext cx="11325225" cy="159088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solidFill>
                  <a:prstClr val="black"/>
                </a:solidFill>
                <a:ea typeface="Times New Roman" panose="02020603050405020304" pitchFamily="18" charset="0"/>
              </a:rPr>
              <a:t>After </a:t>
            </a:r>
            <a:r>
              <a:rPr lang="en-US" sz="2000" spc="-15" dirty="0">
                <a:solidFill>
                  <a:prstClr val="black"/>
                </a:solidFill>
                <a:ea typeface="Times New Roman" panose="02020603050405020304" pitchFamily="18" charset="0"/>
              </a:rPr>
              <a:t>the </a:t>
            </a:r>
            <a:r>
              <a:rPr lang="en-US" sz="2000" dirty="0">
                <a:solidFill>
                  <a:prstClr val="black"/>
                </a:solidFill>
                <a:ea typeface="Times New Roman" panose="02020603050405020304" pitchFamily="18" charset="0"/>
              </a:rPr>
              <a:t>WFA Production team </a:t>
            </a:r>
            <a:r>
              <a:rPr lang="en-US" sz="2000" spc="-15" dirty="0">
                <a:solidFill>
                  <a:prstClr val="black"/>
                </a:solidFill>
                <a:ea typeface="Times New Roman" panose="02020603050405020304" pitchFamily="18" charset="0"/>
              </a:rPr>
              <a:t>at UCPath </a:t>
            </a:r>
            <a:r>
              <a:rPr lang="en-US" sz="2000" dirty="0">
                <a:solidFill>
                  <a:prstClr val="black"/>
                </a:solidFill>
                <a:ea typeface="Times New Roman" panose="02020603050405020304" pitchFamily="18" charset="0"/>
              </a:rPr>
              <a:t>Center processes the new hire template, the </a:t>
            </a:r>
            <a:r>
              <a:rPr lang="en-US" sz="2000" spc="-15" dirty="0">
                <a:solidFill>
                  <a:prstClr val="black"/>
                </a:solidFill>
                <a:ea typeface="Times New Roman" panose="02020603050405020304" pitchFamily="18" charset="0"/>
              </a:rPr>
              <a:t>system </a:t>
            </a:r>
            <a:r>
              <a:rPr lang="en-US" sz="2000" dirty="0">
                <a:solidFill>
                  <a:prstClr val="black"/>
                </a:solidFill>
                <a:ea typeface="Times New Roman" panose="02020603050405020304" pitchFamily="18" charset="0"/>
              </a:rPr>
              <a:t>automatically generates the next </a:t>
            </a:r>
            <a:r>
              <a:rPr lang="en-US" sz="2000" spc="-15" dirty="0">
                <a:solidFill>
                  <a:prstClr val="black"/>
                </a:solidFill>
                <a:ea typeface="Times New Roman" panose="02020603050405020304" pitchFamily="18" charset="0"/>
              </a:rPr>
              <a:t>sequential </a:t>
            </a:r>
            <a:r>
              <a:rPr lang="en-US" sz="2000" spc="-30" dirty="0">
                <a:solidFill>
                  <a:prstClr val="black"/>
                </a:solidFill>
                <a:ea typeface="Times New Roman" panose="02020603050405020304" pitchFamily="18" charset="0"/>
              </a:rPr>
              <a:t>UC </a:t>
            </a:r>
            <a:r>
              <a:rPr lang="en-US" sz="2000" spc="-15" dirty="0" smtClean="0">
                <a:solidFill>
                  <a:prstClr val="black"/>
                </a:solidFill>
                <a:ea typeface="Times New Roman" panose="02020603050405020304" pitchFamily="18" charset="0"/>
              </a:rPr>
              <a:t>Employee </a:t>
            </a:r>
            <a:r>
              <a:rPr lang="en-US" sz="2000" spc="-25" dirty="0" smtClean="0">
                <a:solidFill>
                  <a:prstClr val="black"/>
                </a:solidFill>
                <a:ea typeface="Times New Roman" panose="02020603050405020304" pitchFamily="18" charset="0"/>
              </a:rPr>
              <a:t>ID </a:t>
            </a:r>
            <a:r>
              <a:rPr lang="en-US" sz="2000" spc="-20" dirty="0" smtClean="0">
                <a:solidFill>
                  <a:prstClr val="black"/>
                </a:solidFill>
                <a:ea typeface="Times New Roman" panose="02020603050405020304" pitchFamily="18" charset="0"/>
              </a:rPr>
              <a:t>number </a:t>
            </a:r>
            <a:r>
              <a:rPr lang="en-US" sz="2000" spc="-15" dirty="0">
                <a:solidFill>
                  <a:prstClr val="black"/>
                </a:solidFill>
                <a:ea typeface="Times New Roman" panose="02020603050405020304" pitchFamily="18" charset="0"/>
              </a:rPr>
              <a:t>for </a:t>
            </a:r>
            <a:r>
              <a:rPr lang="en-US" sz="2000" dirty="0">
                <a:solidFill>
                  <a:prstClr val="black"/>
                </a:solidFill>
                <a:ea typeface="Times New Roman" panose="02020603050405020304" pitchFamily="18" charset="0"/>
              </a:rPr>
              <a:t>the</a:t>
            </a:r>
            <a:r>
              <a:rPr lang="en-US" sz="2000" spc="30" dirty="0">
                <a:solidFill>
                  <a:prstClr val="black"/>
                </a:solidFill>
                <a:ea typeface="Times New Roman" panose="02020603050405020304" pitchFamily="18" charset="0"/>
              </a:rPr>
              <a:t> </a:t>
            </a:r>
            <a:r>
              <a:rPr lang="en-US" sz="2000" dirty="0">
                <a:solidFill>
                  <a:prstClr val="black"/>
                </a:solidFill>
                <a:ea typeface="Times New Roman" panose="02020603050405020304" pitchFamily="18" charset="0"/>
              </a:rPr>
              <a:t>individual.</a:t>
            </a:r>
          </a:p>
          <a:p>
            <a:pPr marL="285750" lvl="0" indent="-285750">
              <a:lnSpc>
                <a:spcPct val="107000"/>
              </a:lnSpc>
              <a:spcAft>
                <a:spcPts val="800"/>
              </a:spcAft>
              <a:buFont typeface="Arial" panose="020B0604020202020204" pitchFamily="34" charset="0"/>
              <a:buChar char="•"/>
            </a:pPr>
            <a:r>
              <a:rPr lang="en-US" sz="2000" dirty="0">
                <a:solidFill>
                  <a:prstClr val="black"/>
                </a:solidFill>
              </a:rPr>
              <a:t>The </a:t>
            </a:r>
            <a:r>
              <a:rPr lang="en-US" sz="2000" b="1" dirty="0">
                <a:solidFill>
                  <a:prstClr val="black"/>
                </a:solidFill>
              </a:rPr>
              <a:t>Effective Date </a:t>
            </a:r>
            <a:r>
              <a:rPr lang="en-US" sz="2000" dirty="0">
                <a:solidFill>
                  <a:prstClr val="black"/>
                </a:solidFill>
              </a:rPr>
              <a:t>is populated based on the entry on the previous page. </a:t>
            </a:r>
            <a:endParaRPr lang="en-US" sz="2000" dirty="0" smtClean="0">
              <a:solidFill>
                <a:prstClr val="black"/>
              </a:solidFill>
            </a:endParaRPr>
          </a:p>
          <a:p>
            <a:pPr marL="285750" lvl="0" indent="-285750">
              <a:lnSpc>
                <a:spcPct val="107000"/>
              </a:lnSpc>
              <a:spcAft>
                <a:spcPts val="800"/>
              </a:spcAft>
              <a:buFont typeface="Arial" panose="020B0604020202020204" pitchFamily="34" charset="0"/>
              <a:buChar char="•"/>
            </a:pPr>
            <a:r>
              <a:rPr lang="en-US" sz="2000" dirty="0" smtClean="0">
                <a:solidFill>
                  <a:prstClr val="black"/>
                </a:solidFill>
                <a:ea typeface="Times New Roman" panose="02020603050405020304" pitchFamily="18" charset="0"/>
                <a:cs typeface="Times New Roman" panose="02020603050405020304" pitchFamily="18" charset="0"/>
              </a:rPr>
              <a:t>Click the </a:t>
            </a:r>
            <a:r>
              <a:rPr lang="en-US" sz="2000" b="1" dirty="0" smtClean="0">
                <a:solidFill>
                  <a:prstClr val="black"/>
                </a:solidFill>
                <a:ea typeface="Times New Roman" panose="02020603050405020304" pitchFamily="18" charset="0"/>
                <a:cs typeface="Times New Roman" panose="02020603050405020304" pitchFamily="18" charset="0"/>
              </a:rPr>
              <a:t>Continue</a:t>
            </a:r>
            <a:r>
              <a:rPr lang="en-US" sz="2000" dirty="0" smtClean="0">
                <a:solidFill>
                  <a:prstClr val="black"/>
                </a:solidFill>
                <a:ea typeface="Times New Roman" panose="02020603050405020304" pitchFamily="18" charset="0"/>
                <a:cs typeface="Times New Roman" panose="02020603050405020304" pitchFamily="18" charset="0"/>
              </a:rPr>
              <a:t> button. </a:t>
            </a:r>
            <a:endParaRPr lang="en-US" sz="2000" dirty="0">
              <a:solidFill>
                <a:prstClr val="black"/>
              </a:solidFill>
              <a:ea typeface="Times New Roman" panose="02020603050405020304" pitchFamily="18" charset="0"/>
              <a:cs typeface="Times New Roman" panose="02020603050405020304" pitchFamily="18" charset="0"/>
            </a:endParaRPr>
          </a:p>
        </p:txBody>
      </p:sp>
      <p:grpSp>
        <p:nvGrpSpPr>
          <p:cNvPr id="7" name="Group 6"/>
          <p:cNvGrpSpPr/>
          <p:nvPr/>
        </p:nvGrpSpPr>
        <p:grpSpPr>
          <a:xfrm>
            <a:off x="5397219" y="2962448"/>
            <a:ext cx="4629150" cy="3714750"/>
            <a:chOff x="5397219" y="2962448"/>
            <a:chExt cx="4629150" cy="3714750"/>
          </a:xfrm>
        </p:grpSpPr>
        <p:pic>
          <p:nvPicPr>
            <p:cNvPr id="3" name="Picture 2"/>
            <p:cNvPicPr>
              <a:picLocks noChangeAspect="1"/>
            </p:cNvPicPr>
            <p:nvPr/>
          </p:nvPicPr>
          <p:blipFill>
            <a:blip r:embed="rId2"/>
            <a:stretch>
              <a:fillRect/>
            </a:stretch>
          </p:blipFill>
          <p:spPr>
            <a:xfrm>
              <a:off x="5397219" y="2962448"/>
              <a:ext cx="4629150" cy="3714750"/>
            </a:xfrm>
            <a:prstGeom prst="rect">
              <a:avLst/>
            </a:prstGeom>
            <a:ln>
              <a:solidFill>
                <a:schemeClr val="tx1"/>
              </a:solidFill>
            </a:ln>
          </p:spPr>
        </p:pic>
        <p:sp>
          <p:nvSpPr>
            <p:cNvPr id="20" name="Rectangle 19"/>
            <p:cNvSpPr/>
            <p:nvPr/>
          </p:nvSpPr>
          <p:spPr>
            <a:xfrm>
              <a:off x="6796454" y="4658641"/>
              <a:ext cx="2321169" cy="6167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524501" y="6277708"/>
              <a:ext cx="1148861" cy="21101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6665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pSp>
        <p:nvGrpSpPr>
          <p:cNvPr id="5" name="Group 4"/>
          <p:cNvGrpSpPr/>
          <p:nvPr/>
        </p:nvGrpSpPr>
        <p:grpSpPr>
          <a:xfrm>
            <a:off x="452335" y="1072770"/>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TextBox 7"/>
          <p:cNvSpPr txBox="1"/>
          <p:nvPr/>
        </p:nvSpPr>
        <p:spPr>
          <a:xfrm>
            <a:off x="610704" y="117322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Add, Renew, and Extend a Contingent Worker (With Position)</a:t>
            </a:r>
            <a:endParaRPr kumimoji="0" lang="en-US" sz="2000" b="0" i="0" u="none" strike="noStrike" kern="1200" cap="none" spc="0" normalizeH="0" baseline="0" noProof="0" dirty="0">
              <a:ln>
                <a:noFill/>
              </a:ln>
              <a:effectLst/>
              <a:uLnTx/>
              <a:uFillTx/>
              <a:latin typeface="Arial"/>
            </a:endParaRPr>
          </a:p>
        </p:txBody>
      </p:sp>
      <p:grpSp>
        <p:nvGrpSpPr>
          <p:cNvPr id="9" name="Group 8"/>
          <p:cNvGrpSpPr/>
          <p:nvPr/>
        </p:nvGrpSpPr>
        <p:grpSpPr>
          <a:xfrm>
            <a:off x="452335" y="1951734"/>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p:cNvSpPr txBox="1"/>
          <p:nvPr/>
        </p:nvSpPr>
        <p:spPr>
          <a:xfrm>
            <a:off x="610704" y="205218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Add, Renew, and Extend a Contingent Worker (No Position)</a:t>
            </a:r>
            <a:endParaRPr kumimoji="0" lang="en-US" sz="2000" b="0" i="0" u="none" strike="noStrike" kern="1200" cap="none" spc="0" normalizeH="0" baseline="0" noProof="0" dirty="0">
              <a:ln>
                <a:noFill/>
              </a:ln>
              <a:effectLst/>
              <a:uLnTx/>
              <a:uFillTx/>
              <a:latin typeface="Arial"/>
            </a:endParaRPr>
          </a:p>
        </p:txBody>
      </p:sp>
      <p:grpSp>
        <p:nvGrpSpPr>
          <p:cNvPr id="13" name="Group 12"/>
          <p:cNvGrpSpPr/>
          <p:nvPr/>
        </p:nvGrpSpPr>
        <p:grpSpPr>
          <a:xfrm>
            <a:off x="452335" y="2830698"/>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Box 15"/>
          <p:cNvSpPr txBox="1"/>
          <p:nvPr/>
        </p:nvSpPr>
        <p:spPr>
          <a:xfrm>
            <a:off x="610704" y="293115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Complete a Contingent Worker</a:t>
            </a:r>
            <a:r>
              <a:rPr kumimoji="0" lang="en-US" sz="2000" b="0" i="0" u="none" strike="noStrike" kern="1200" cap="none" spc="0" normalizeH="0" baseline="0" noProof="0" dirty="0" smtClean="0">
                <a:ln>
                  <a:noFill/>
                </a:ln>
                <a:effectLst/>
                <a:uLnTx/>
                <a:uFillTx/>
                <a:latin typeface="Arial"/>
                <a:ea typeface="+mn-ea"/>
                <a:cs typeface="+mn-cs"/>
              </a:rPr>
              <a:t> </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7" name="Group 16"/>
          <p:cNvGrpSpPr/>
          <p:nvPr/>
        </p:nvGrpSpPr>
        <p:grpSpPr>
          <a:xfrm>
            <a:off x="452335" y="3709662"/>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3810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Clone a denied or cancelled Contingent Worker</a:t>
            </a:r>
            <a:r>
              <a:rPr lang="en-US" sz="2000" dirty="0">
                <a:latin typeface="Arial"/>
              </a:rPr>
              <a:t> </a:t>
            </a:r>
            <a:r>
              <a:rPr lang="en-US" sz="2000" dirty="0" smtClean="0">
                <a:latin typeface="Arial"/>
              </a:rPr>
              <a:t>Transaction </a:t>
            </a:r>
            <a:r>
              <a:rPr kumimoji="0" lang="en-US" sz="2000" b="0" i="0" u="none" strike="noStrike" kern="1200" cap="none" spc="0" normalizeH="0" baseline="0" noProof="0" dirty="0" smtClean="0">
                <a:ln>
                  <a:noFill/>
                </a:ln>
                <a:effectLst/>
                <a:uLnTx/>
                <a:uFillTx/>
                <a:latin typeface="Arial"/>
                <a:ea typeface="+mn-ea"/>
                <a:cs typeface="+mn-cs"/>
              </a:rPr>
              <a:t> </a:t>
            </a:r>
            <a:endParaRPr kumimoji="0" lang="en-US" sz="20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387014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(WITH POSITION) </a:t>
            </a:r>
            <a:endParaRPr lang="en-US" dirty="0">
              <a:solidFill>
                <a:schemeClr val="accent5"/>
              </a:solidFill>
            </a:endParaRPr>
          </a:p>
        </p:txBody>
      </p:sp>
      <p:sp>
        <p:nvSpPr>
          <p:cNvPr id="22" name="Rectangle 21"/>
          <p:cNvSpPr/>
          <p:nvPr/>
        </p:nvSpPr>
        <p:spPr>
          <a:xfrm>
            <a:off x="5152292" y="1034883"/>
            <a:ext cx="6809336" cy="5602239"/>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sz="2000" dirty="0" smtClean="0"/>
              <a:t>The </a:t>
            </a:r>
            <a:r>
              <a:rPr lang="en-US" sz="2000" dirty="0"/>
              <a:t>following UCPath fields are required by UCPC for all CWR Transactions. Enter the </a:t>
            </a:r>
            <a:r>
              <a:rPr lang="en-US" sz="2000" dirty="0" smtClean="0"/>
              <a:t>following in the </a:t>
            </a:r>
            <a:r>
              <a:rPr lang="en-US" sz="2000" b="1" dirty="0" smtClean="0"/>
              <a:t>Personal Data </a:t>
            </a:r>
            <a:r>
              <a:rPr lang="en-US" sz="2000" dirty="0" smtClean="0"/>
              <a:t>tab:</a:t>
            </a:r>
          </a:p>
          <a:p>
            <a:pPr marL="346075" indent="-173038">
              <a:lnSpc>
                <a:spcPct val="107000"/>
              </a:lnSpc>
              <a:spcAft>
                <a:spcPts val="800"/>
              </a:spcAft>
              <a:buFont typeface="Arial" panose="020B0604020202020204" pitchFamily="34" charset="0"/>
              <a:buChar char="•"/>
            </a:pPr>
            <a:r>
              <a:rPr lang="en-US" sz="2000" b="1" dirty="0" smtClean="0"/>
              <a:t>First name</a:t>
            </a:r>
          </a:p>
          <a:p>
            <a:pPr marL="346075" indent="-173038">
              <a:lnSpc>
                <a:spcPct val="107000"/>
              </a:lnSpc>
              <a:spcAft>
                <a:spcPts val="800"/>
              </a:spcAft>
              <a:buFont typeface="Arial" panose="020B0604020202020204" pitchFamily="34" charset="0"/>
              <a:buChar char="•"/>
            </a:pPr>
            <a:r>
              <a:rPr lang="en-US" sz="2000" b="1" dirty="0" smtClean="0"/>
              <a:t>Last name</a:t>
            </a:r>
          </a:p>
          <a:p>
            <a:pPr marL="346075" indent="-173038">
              <a:lnSpc>
                <a:spcPct val="107000"/>
              </a:lnSpc>
              <a:spcAft>
                <a:spcPts val="800"/>
              </a:spcAft>
              <a:buFont typeface="Arial" panose="020B0604020202020204" pitchFamily="34" charset="0"/>
              <a:buChar char="•"/>
            </a:pPr>
            <a:r>
              <a:rPr lang="en-US" sz="2000" b="1" dirty="0" smtClean="0"/>
              <a:t>Date </a:t>
            </a:r>
            <a:r>
              <a:rPr lang="en-US" sz="2000" b="1" dirty="0"/>
              <a:t>of Birth </a:t>
            </a:r>
            <a:endParaRPr lang="en-US" sz="2000" b="1" dirty="0" smtClean="0"/>
          </a:p>
          <a:p>
            <a:pPr marL="346075" indent="-173038">
              <a:lnSpc>
                <a:spcPct val="107000"/>
              </a:lnSpc>
              <a:spcAft>
                <a:spcPts val="800"/>
              </a:spcAft>
              <a:buFont typeface="Arial" panose="020B0604020202020204" pitchFamily="34" charset="0"/>
              <a:buChar char="•"/>
            </a:pPr>
            <a:r>
              <a:rPr lang="en-US" sz="2000" b="1" dirty="0" smtClean="0"/>
              <a:t>Address </a:t>
            </a:r>
            <a:r>
              <a:rPr lang="en-US" sz="2000" b="1" dirty="0"/>
              <a:t>line </a:t>
            </a:r>
            <a:r>
              <a:rPr lang="en-US" sz="2000" b="1" dirty="0" smtClean="0"/>
              <a:t>1</a:t>
            </a:r>
          </a:p>
          <a:p>
            <a:pPr marL="346075" indent="-173038">
              <a:lnSpc>
                <a:spcPct val="107000"/>
              </a:lnSpc>
              <a:spcAft>
                <a:spcPts val="800"/>
              </a:spcAft>
              <a:buFont typeface="Arial" panose="020B0604020202020204" pitchFamily="34" charset="0"/>
              <a:buChar char="•"/>
            </a:pPr>
            <a:r>
              <a:rPr lang="en-US" sz="2000" b="1" dirty="0" smtClean="0"/>
              <a:t>City </a:t>
            </a:r>
          </a:p>
          <a:p>
            <a:pPr marL="346075" indent="-173038">
              <a:lnSpc>
                <a:spcPct val="107000"/>
              </a:lnSpc>
              <a:spcAft>
                <a:spcPts val="800"/>
              </a:spcAft>
              <a:buFont typeface="Arial" panose="020B0604020202020204" pitchFamily="34" charset="0"/>
              <a:buChar char="•"/>
            </a:pPr>
            <a:r>
              <a:rPr lang="en-US" sz="2000" b="1" dirty="0" smtClean="0"/>
              <a:t>State </a:t>
            </a:r>
          </a:p>
          <a:p>
            <a:pPr marL="346075" indent="-173038">
              <a:lnSpc>
                <a:spcPct val="107000"/>
              </a:lnSpc>
              <a:spcAft>
                <a:spcPts val="800"/>
              </a:spcAft>
              <a:buFont typeface="Arial" panose="020B0604020202020204" pitchFamily="34" charset="0"/>
              <a:buChar char="•"/>
            </a:pPr>
            <a:r>
              <a:rPr lang="en-US" sz="2000" b="1" dirty="0" smtClean="0"/>
              <a:t>Postal Code</a:t>
            </a:r>
          </a:p>
          <a:p>
            <a:pPr marL="346075" indent="-173038">
              <a:lnSpc>
                <a:spcPct val="107000"/>
              </a:lnSpc>
              <a:spcAft>
                <a:spcPts val="800"/>
              </a:spcAft>
              <a:buFont typeface="Arial" panose="020B0604020202020204" pitchFamily="34" charset="0"/>
              <a:buChar char="•"/>
            </a:pPr>
            <a:r>
              <a:rPr lang="en-US" sz="2000" b="1" dirty="0" smtClean="0"/>
              <a:t>Patent </a:t>
            </a:r>
            <a:r>
              <a:rPr lang="en-US" sz="2000" b="1" dirty="0"/>
              <a:t>Acknowledgment Sign </a:t>
            </a:r>
            <a:r>
              <a:rPr lang="en-US" sz="2000" b="1" dirty="0" smtClean="0"/>
              <a:t>Date</a:t>
            </a:r>
          </a:p>
          <a:p>
            <a:pPr marL="173038" indent="-173038">
              <a:lnSpc>
                <a:spcPct val="107000"/>
              </a:lnSpc>
              <a:spcAft>
                <a:spcPts val="800"/>
              </a:spcAft>
              <a:buFont typeface="Arial" panose="020B0604020202020204" pitchFamily="34" charset="0"/>
              <a:buChar char="•"/>
            </a:pPr>
            <a:r>
              <a:rPr lang="en-US" sz="2000" dirty="0" smtClean="0"/>
              <a:t>If applicable, to indicate the person did not originally sign the standard Patent Acknowledgement form, select </a:t>
            </a:r>
            <a:r>
              <a:rPr lang="en-US" sz="2000" b="1" dirty="0" smtClean="0"/>
              <a:t>Modified Patent Ackmnt Sign Dt </a:t>
            </a:r>
            <a:r>
              <a:rPr lang="en-US" sz="2000" dirty="0" smtClean="0"/>
              <a:t>check box. </a:t>
            </a:r>
          </a:p>
        </p:txBody>
      </p:sp>
      <p:grpSp>
        <p:nvGrpSpPr>
          <p:cNvPr id="3" name="Group 2"/>
          <p:cNvGrpSpPr/>
          <p:nvPr/>
        </p:nvGrpSpPr>
        <p:grpSpPr>
          <a:xfrm>
            <a:off x="407974" y="849019"/>
            <a:ext cx="4489343" cy="5832364"/>
            <a:chOff x="407974" y="849019"/>
            <a:chExt cx="4489343" cy="5832364"/>
          </a:xfrm>
        </p:grpSpPr>
        <p:pic>
          <p:nvPicPr>
            <p:cNvPr id="4" name="Picture 3"/>
            <p:cNvPicPr>
              <a:picLocks noChangeAspect="1"/>
            </p:cNvPicPr>
            <p:nvPr/>
          </p:nvPicPr>
          <p:blipFill>
            <a:blip r:embed="rId2"/>
            <a:stretch>
              <a:fillRect/>
            </a:stretch>
          </p:blipFill>
          <p:spPr>
            <a:xfrm>
              <a:off x="407974" y="849019"/>
              <a:ext cx="4489343" cy="5832364"/>
            </a:xfrm>
            <a:prstGeom prst="rect">
              <a:avLst/>
            </a:prstGeom>
            <a:ln>
              <a:solidFill>
                <a:schemeClr val="tx1"/>
              </a:solidFill>
            </a:ln>
          </p:spPr>
        </p:pic>
        <p:sp>
          <p:nvSpPr>
            <p:cNvPr id="13" name="Rectangle 12"/>
            <p:cNvSpPr/>
            <p:nvPr/>
          </p:nvSpPr>
          <p:spPr>
            <a:xfrm>
              <a:off x="1385208" y="2079676"/>
              <a:ext cx="1065475"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390508" y="2255931"/>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87859" y="2615067"/>
              <a:ext cx="633454" cy="9222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87855" y="2949022"/>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534729" y="3712356"/>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534729" y="3903189"/>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538704" y="4086073"/>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383882" y="4622794"/>
              <a:ext cx="637431" cy="10810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387856" y="4086072"/>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811141" y="5688259"/>
              <a:ext cx="82428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50917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434350" y="821415"/>
            <a:ext cx="4519801" cy="5781289"/>
            <a:chOff x="434350" y="821415"/>
            <a:chExt cx="4519801" cy="5781289"/>
          </a:xfrm>
        </p:grpSpPr>
        <p:pic>
          <p:nvPicPr>
            <p:cNvPr id="10" name="Picture 9"/>
            <p:cNvPicPr>
              <a:picLocks noChangeAspect="1"/>
            </p:cNvPicPr>
            <p:nvPr/>
          </p:nvPicPr>
          <p:blipFill>
            <a:blip r:embed="rId2"/>
            <a:stretch>
              <a:fillRect/>
            </a:stretch>
          </p:blipFill>
          <p:spPr>
            <a:xfrm>
              <a:off x="434350" y="821415"/>
              <a:ext cx="4519801" cy="5781289"/>
            </a:xfrm>
            <a:prstGeom prst="rect">
              <a:avLst/>
            </a:prstGeom>
            <a:ln w="6350">
              <a:solidFill>
                <a:schemeClr val="tx1"/>
              </a:solidFill>
            </a:ln>
          </p:spPr>
        </p:pic>
        <p:sp>
          <p:nvSpPr>
            <p:cNvPr id="20" name="Rectangle 19"/>
            <p:cNvSpPr/>
            <p:nvPr/>
          </p:nvSpPr>
          <p:spPr>
            <a:xfrm>
              <a:off x="1435556" y="1914079"/>
              <a:ext cx="1062609" cy="13527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607028" y="2286426"/>
              <a:ext cx="1035334"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431418" y="2267496"/>
              <a:ext cx="620668" cy="10279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443373" y="2819797"/>
              <a:ext cx="1024702" cy="9589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31419" y="3511641"/>
              <a:ext cx="620667" cy="9257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1419" y="3853887"/>
              <a:ext cx="620667" cy="958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26104" y="4232960"/>
              <a:ext cx="625982" cy="11184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20786" y="4692724"/>
              <a:ext cx="620667" cy="10652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36942" y="5706325"/>
              <a:ext cx="939643" cy="10651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610572" y="2454774"/>
              <a:ext cx="1035334"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446363" y="2476150"/>
              <a:ext cx="1024702" cy="9589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40390" y="3187346"/>
              <a:ext cx="1024702" cy="9589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(WITH POSITION) </a:t>
            </a:r>
            <a:endParaRPr lang="en-US" dirty="0">
              <a:solidFill>
                <a:schemeClr val="accent5"/>
              </a:solidFill>
            </a:endParaRPr>
          </a:p>
        </p:txBody>
      </p:sp>
      <p:sp>
        <p:nvSpPr>
          <p:cNvPr id="22" name="Rectangle 21"/>
          <p:cNvSpPr/>
          <p:nvPr/>
        </p:nvSpPr>
        <p:spPr>
          <a:xfrm>
            <a:off x="5097763" y="1034883"/>
            <a:ext cx="6863865" cy="5552417"/>
          </a:xfrm>
          <a:prstGeom prst="rect">
            <a:avLst/>
          </a:prstGeom>
          <a:noFill/>
        </p:spPr>
        <p:txBody>
          <a:bodyPr wrap="square">
            <a:spAutoFit/>
          </a:bodyPr>
          <a:lstStyle/>
          <a:p>
            <a:pPr marL="173038" indent="-173038">
              <a:lnSpc>
                <a:spcPct val="107000"/>
              </a:lnSpc>
              <a:spcAft>
                <a:spcPts val="600"/>
              </a:spcAft>
              <a:buFont typeface="Arial" panose="020B0604020202020204" pitchFamily="34" charset="0"/>
              <a:buChar char="•"/>
            </a:pPr>
            <a:r>
              <a:rPr lang="en-US" sz="1600" dirty="0" smtClean="0"/>
              <a:t>The </a:t>
            </a:r>
            <a:r>
              <a:rPr lang="en-US" sz="1600" dirty="0"/>
              <a:t>following UCPath fields are required by UCPC for all CWR Transactions. Enter the </a:t>
            </a:r>
            <a:r>
              <a:rPr lang="en-US" sz="1600" dirty="0" smtClean="0"/>
              <a:t>following in the </a:t>
            </a:r>
            <a:r>
              <a:rPr lang="en-US" sz="1600" b="1" dirty="0" smtClean="0"/>
              <a:t>Job Data </a:t>
            </a:r>
            <a:r>
              <a:rPr lang="en-US" sz="1600" dirty="0" smtClean="0"/>
              <a:t>tab: </a:t>
            </a:r>
          </a:p>
          <a:p>
            <a:pPr marL="173038" indent="173038">
              <a:lnSpc>
                <a:spcPct val="107000"/>
              </a:lnSpc>
              <a:spcAft>
                <a:spcPts val="600"/>
              </a:spcAft>
              <a:buFont typeface="Arial" panose="020B0604020202020204" pitchFamily="34" charset="0"/>
              <a:buChar char="•"/>
            </a:pPr>
            <a:r>
              <a:rPr lang="en-US" sz="1600" b="1" dirty="0" smtClean="0"/>
              <a:t>Position Number</a:t>
            </a:r>
          </a:p>
          <a:p>
            <a:pPr marL="173038" indent="173038">
              <a:lnSpc>
                <a:spcPct val="107000"/>
              </a:lnSpc>
              <a:spcAft>
                <a:spcPts val="600"/>
              </a:spcAft>
              <a:buFont typeface="Arial" panose="020B0604020202020204" pitchFamily="34" charset="0"/>
              <a:buChar char="•"/>
            </a:pPr>
            <a:r>
              <a:rPr lang="en-US" sz="1600" b="1" dirty="0" smtClean="0"/>
              <a:t>Business Unit </a:t>
            </a:r>
            <a:r>
              <a:rPr lang="en-US" sz="1600" dirty="0" smtClean="0"/>
              <a:t>(auto-populates when Position number is added)</a:t>
            </a:r>
          </a:p>
          <a:p>
            <a:pPr marL="173038" indent="173038">
              <a:lnSpc>
                <a:spcPct val="107000"/>
              </a:lnSpc>
              <a:spcAft>
                <a:spcPts val="600"/>
              </a:spcAft>
              <a:buFont typeface="Arial" panose="020B0604020202020204" pitchFamily="34" charset="0"/>
              <a:buChar char="•"/>
            </a:pPr>
            <a:r>
              <a:rPr lang="en-US" sz="1600" b="1" dirty="0" smtClean="0"/>
              <a:t>Department </a:t>
            </a:r>
            <a:r>
              <a:rPr lang="en-US" sz="1600" dirty="0"/>
              <a:t>(</a:t>
            </a:r>
            <a:r>
              <a:rPr lang="en-US" sz="1600" dirty="0" smtClean="0"/>
              <a:t>auto-populates </a:t>
            </a:r>
            <a:r>
              <a:rPr lang="en-US" sz="1600" dirty="0"/>
              <a:t>when Position number is added)</a:t>
            </a:r>
          </a:p>
          <a:p>
            <a:pPr marL="173038" indent="173038">
              <a:lnSpc>
                <a:spcPct val="107000"/>
              </a:lnSpc>
              <a:spcAft>
                <a:spcPts val="600"/>
              </a:spcAft>
              <a:buFont typeface="Arial" panose="020B0604020202020204" pitchFamily="34" charset="0"/>
              <a:buChar char="•"/>
            </a:pPr>
            <a:r>
              <a:rPr lang="en-US" sz="1600" b="1" dirty="0" smtClean="0"/>
              <a:t>Location Code </a:t>
            </a:r>
            <a:r>
              <a:rPr lang="en-US" sz="1600" dirty="0"/>
              <a:t>(</a:t>
            </a:r>
            <a:r>
              <a:rPr lang="en-US" sz="1600" dirty="0" smtClean="0"/>
              <a:t>auto-populates </a:t>
            </a:r>
            <a:r>
              <a:rPr lang="en-US" sz="1600" dirty="0"/>
              <a:t>when Position number is added)</a:t>
            </a:r>
          </a:p>
          <a:p>
            <a:pPr marL="173038" indent="173038">
              <a:lnSpc>
                <a:spcPct val="107000"/>
              </a:lnSpc>
              <a:spcAft>
                <a:spcPts val="600"/>
              </a:spcAft>
              <a:buFont typeface="Arial" panose="020B0604020202020204" pitchFamily="34" charset="0"/>
              <a:buChar char="•"/>
            </a:pPr>
            <a:r>
              <a:rPr lang="en-US" sz="1600" b="1" dirty="0" smtClean="0"/>
              <a:t>Establishment </a:t>
            </a:r>
            <a:r>
              <a:rPr lang="en-US" sz="1600" dirty="0"/>
              <a:t>(</a:t>
            </a:r>
            <a:r>
              <a:rPr lang="en-US" sz="1600" dirty="0" smtClean="0"/>
              <a:t>auto-populates </a:t>
            </a:r>
            <a:r>
              <a:rPr lang="en-US" sz="1600" dirty="0"/>
              <a:t>when Position number is added</a:t>
            </a:r>
            <a:r>
              <a:rPr lang="en-US" sz="1600" dirty="0" smtClean="0"/>
              <a:t>)</a:t>
            </a:r>
          </a:p>
          <a:p>
            <a:pPr marL="173038" indent="173038">
              <a:lnSpc>
                <a:spcPct val="107000"/>
              </a:lnSpc>
              <a:spcAft>
                <a:spcPts val="600"/>
              </a:spcAft>
              <a:buFont typeface="Arial" panose="020B0604020202020204" pitchFamily="34" charset="0"/>
              <a:buChar char="•"/>
            </a:pPr>
            <a:r>
              <a:rPr lang="en-US" sz="1600" b="1" dirty="0" smtClean="0"/>
              <a:t>Job Code </a:t>
            </a:r>
            <a:r>
              <a:rPr lang="en-US" sz="1600" dirty="0"/>
              <a:t>(</a:t>
            </a:r>
            <a:r>
              <a:rPr lang="en-US" sz="1600" dirty="0" smtClean="0"/>
              <a:t>auto-populates </a:t>
            </a:r>
            <a:r>
              <a:rPr lang="en-US" sz="1600" dirty="0"/>
              <a:t>when Position number is added</a:t>
            </a:r>
            <a:r>
              <a:rPr lang="en-US" sz="1600" dirty="0" smtClean="0"/>
              <a:t>)</a:t>
            </a:r>
            <a:endParaRPr lang="en-US" sz="1600" b="1" dirty="0"/>
          </a:p>
          <a:p>
            <a:pPr marL="173038" indent="173038">
              <a:lnSpc>
                <a:spcPct val="107000"/>
              </a:lnSpc>
              <a:spcAft>
                <a:spcPts val="600"/>
              </a:spcAft>
              <a:buFont typeface="Arial" panose="020B0604020202020204" pitchFamily="34" charset="0"/>
              <a:buChar char="•"/>
            </a:pPr>
            <a:r>
              <a:rPr lang="en-US" sz="1600" b="1" dirty="0" smtClean="0">
                <a:solidFill>
                  <a:srgbClr val="000000"/>
                </a:solidFill>
              </a:rPr>
              <a:t>FLSA Status </a:t>
            </a:r>
            <a:r>
              <a:rPr lang="en-US" sz="1600" dirty="0"/>
              <a:t>(</a:t>
            </a:r>
            <a:r>
              <a:rPr lang="en-US" sz="1600" dirty="0" smtClean="0"/>
              <a:t>auto-populates </a:t>
            </a:r>
            <a:r>
              <a:rPr lang="en-US" sz="1600" dirty="0"/>
              <a:t>when Position number is added)</a:t>
            </a:r>
          </a:p>
          <a:p>
            <a:pPr marL="173038" indent="173038">
              <a:lnSpc>
                <a:spcPct val="107000"/>
              </a:lnSpc>
              <a:spcAft>
                <a:spcPts val="600"/>
              </a:spcAft>
              <a:buFont typeface="Arial" panose="020B0604020202020204" pitchFamily="34" charset="0"/>
              <a:buChar char="•"/>
            </a:pPr>
            <a:r>
              <a:rPr lang="en-US" sz="1600" b="1" dirty="0" smtClean="0">
                <a:solidFill>
                  <a:srgbClr val="000000"/>
                </a:solidFill>
              </a:rPr>
              <a:t>Union Code </a:t>
            </a:r>
            <a:r>
              <a:rPr lang="en-US" sz="1600" dirty="0"/>
              <a:t>(</a:t>
            </a:r>
            <a:r>
              <a:rPr lang="en-US" sz="1600" dirty="0" smtClean="0"/>
              <a:t>auto-populates </a:t>
            </a:r>
            <a:r>
              <a:rPr lang="en-US" sz="1600" dirty="0"/>
              <a:t>when Position number is added</a:t>
            </a:r>
            <a:r>
              <a:rPr lang="en-US" sz="1600" dirty="0" smtClean="0"/>
              <a:t>)</a:t>
            </a:r>
            <a:endParaRPr lang="en-US" sz="1600" b="1" dirty="0" smtClean="0">
              <a:solidFill>
                <a:srgbClr val="000000"/>
              </a:solidFill>
            </a:endParaRPr>
          </a:p>
          <a:p>
            <a:pPr marL="346075" indent="-173038">
              <a:lnSpc>
                <a:spcPct val="107000"/>
              </a:lnSpc>
              <a:spcAft>
                <a:spcPts val="600"/>
              </a:spcAft>
              <a:buFont typeface="Arial" panose="020B0604020202020204" pitchFamily="34" charset="0"/>
              <a:buChar char="•"/>
            </a:pPr>
            <a:r>
              <a:rPr lang="en-US" sz="1600" b="1" dirty="0" smtClean="0"/>
              <a:t>Reports </a:t>
            </a:r>
            <a:r>
              <a:rPr lang="en-US" sz="1600" b="1" dirty="0"/>
              <a:t>to Position </a:t>
            </a:r>
            <a:r>
              <a:rPr lang="en-US" sz="1600" b="1" dirty="0" smtClean="0"/>
              <a:t>Number </a:t>
            </a:r>
            <a:r>
              <a:rPr lang="en-US" sz="1600" dirty="0"/>
              <a:t>(</a:t>
            </a:r>
            <a:r>
              <a:rPr lang="en-US" sz="1600" dirty="0" smtClean="0"/>
              <a:t>auto-populates </a:t>
            </a:r>
            <a:r>
              <a:rPr lang="en-US" sz="1600" dirty="0"/>
              <a:t>when Position number is added)</a:t>
            </a:r>
          </a:p>
          <a:p>
            <a:pPr marL="173038" indent="173038">
              <a:lnSpc>
                <a:spcPct val="107000"/>
              </a:lnSpc>
              <a:spcAft>
                <a:spcPts val="600"/>
              </a:spcAft>
              <a:buFont typeface="Arial" panose="020B0604020202020204" pitchFamily="34" charset="0"/>
              <a:buChar char="•"/>
            </a:pPr>
            <a:r>
              <a:rPr lang="en-US" sz="1600" b="1" dirty="0" smtClean="0"/>
              <a:t>Employee Classification </a:t>
            </a:r>
          </a:p>
          <a:p>
            <a:pPr marL="173038" indent="173038">
              <a:lnSpc>
                <a:spcPct val="107000"/>
              </a:lnSpc>
              <a:spcAft>
                <a:spcPts val="600"/>
              </a:spcAft>
              <a:buFont typeface="Arial" panose="020B0604020202020204" pitchFamily="34" charset="0"/>
              <a:buChar char="•"/>
            </a:pPr>
            <a:r>
              <a:rPr lang="en-US" sz="1600" b="1" dirty="0" smtClean="0"/>
              <a:t>Expected </a:t>
            </a:r>
            <a:r>
              <a:rPr lang="en-US" sz="1600" b="1" dirty="0"/>
              <a:t>Job End </a:t>
            </a:r>
            <a:r>
              <a:rPr lang="en-US" sz="1600" b="1" dirty="0" smtClean="0"/>
              <a:t>Date</a:t>
            </a:r>
          </a:p>
          <a:p>
            <a:pPr marL="173038" indent="-173038">
              <a:lnSpc>
                <a:spcPct val="107000"/>
              </a:lnSpc>
              <a:spcAft>
                <a:spcPts val="600"/>
              </a:spcAft>
              <a:buFont typeface="Arial" panose="020B0604020202020204" pitchFamily="34" charset="0"/>
              <a:buChar char="•"/>
            </a:pPr>
            <a:r>
              <a:rPr lang="en-US" sz="1600" dirty="0" smtClean="0"/>
              <a:t>Use </a:t>
            </a:r>
            <a:r>
              <a:rPr lang="en-US" sz="1600" dirty="0"/>
              <a:t>the Supporting documents to attach the </a:t>
            </a:r>
            <a:r>
              <a:rPr lang="en-US" sz="1600" b="1" dirty="0"/>
              <a:t>Personal Data Form </a:t>
            </a:r>
            <a:r>
              <a:rPr lang="en-US" sz="1600" dirty="0"/>
              <a:t>and </a:t>
            </a:r>
            <a:r>
              <a:rPr lang="en-US" sz="1600" b="1" dirty="0"/>
              <a:t>Appointment </a:t>
            </a:r>
            <a:r>
              <a:rPr lang="en-US" sz="1600" b="1" dirty="0" smtClean="0"/>
              <a:t>Letter</a:t>
            </a:r>
            <a:r>
              <a:rPr lang="en-US" sz="1600" dirty="0" smtClean="0"/>
              <a:t>.</a:t>
            </a:r>
            <a:endParaRPr lang="en-US" sz="1600" dirty="0"/>
          </a:p>
          <a:p>
            <a:pPr marL="173038" indent="-173038">
              <a:lnSpc>
                <a:spcPct val="107000"/>
              </a:lnSpc>
              <a:spcAft>
                <a:spcPts val="600"/>
              </a:spcAft>
              <a:buFont typeface="Arial" panose="020B0604020202020204" pitchFamily="34" charset="0"/>
              <a:buChar char="•"/>
            </a:pPr>
            <a:r>
              <a:rPr lang="en-US" sz="1600" dirty="0"/>
              <a:t>Click </a:t>
            </a:r>
            <a:r>
              <a:rPr lang="en-US" sz="1600" b="1" dirty="0"/>
              <a:t>Save and </a:t>
            </a:r>
            <a:r>
              <a:rPr lang="en-US" sz="1600" b="1" dirty="0" smtClean="0"/>
              <a:t>Submit</a:t>
            </a:r>
            <a:r>
              <a:rPr lang="en-US" sz="1600" dirty="0" smtClean="0"/>
              <a:t>.</a:t>
            </a:r>
            <a:endParaRPr lang="en-US" sz="1600" dirty="0"/>
          </a:p>
        </p:txBody>
      </p:sp>
      <p:sp>
        <p:nvSpPr>
          <p:cNvPr id="32" name="Rectangle 31"/>
          <p:cNvSpPr/>
          <p:nvPr/>
        </p:nvSpPr>
        <p:spPr>
          <a:xfrm>
            <a:off x="2818969" y="5714795"/>
            <a:ext cx="758888" cy="1065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656975" y="3501847"/>
            <a:ext cx="2297176" cy="286232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Notice that a new field called</a:t>
            </a:r>
          </a:p>
          <a:p>
            <a:r>
              <a:rPr lang="en-US" dirty="0" smtClean="0"/>
              <a:t>Positon Number appears on the </a:t>
            </a:r>
            <a:r>
              <a:rPr lang="en-US" b="1" dirty="0" smtClean="0"/>
              <a:t>Job Data </a:t>
            </a:r>
            <a:r>
              <a:rPr lang="en-US" dirty="0" smtClean="0"/>
              <a:t>Tab. If a contingent worker supervises employees they will need to be added with a position. </a:t>
            </a:r>
            <a:endParaRPr lang="en-US" dirty="0"/>
          </a:p>
        </p:txBody>
      </p:sp>
    </p:spTree>
    <p:extLst>
      <p:ext uri="{BB962C8B-B14F-4D97-AF65-F5344CB8AC3E}">
        <p14:creationId xmlns:p14="http://schemas.microsoft.com/office/powerpoint/2010/main" val="101527336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4712" y="2451360"/>
            <a:ext cx="8467725" cy="3200400"/>
          </a:xfrm>
          <a:prstGeom prst="rect">
            <a:avLst/>
          </a:prstGeom>
          <a:ln w="6350">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ADD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557212" y="4919328"/>
            <a:ext cx="4410605" cy="1368084"/>
          </a:xfrm>
          <a:prstGeom prst="rect">
            <a:avLst/>
          </a:prstGeom>
          <a:ln w="6350">
            <a:solidFill>
              <a:schemeClr val="tx1"/>
            </a:solidFill>
          </a:ln>
        </p:spPr>
      </p:pic>
      <p:cxnSp>
        <p:nvCxnSpPr>
          <p:cNvPr id="10" name="Straight Arrow Connector 9"/>
          <p:cNvCxnSpPr/>
          <p:nvPr/>
        </p:nvCxnSpPr>
        <p:spPr>
          <a:xfrm flipV="1">
            <a:off x="3638550" y="4781550"/>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28017" y="1060446"/>
            <a:ext cx="11634788" cy="1165127"/>
            <a:chOff x="458314" y="1060446"/>
            <a:chExt cx="11325225" cy="1165127"/>
          </a:xfrm>
        </p:grpSpPr>
        <p:sp>
          <p:nvSpPr>
            <p:cNvPr id="7" name="Rectangle 6"/>
            <p:cNvSpPr/>
            <p:nvPr/>
          </p:nvSpPr>
          <p:spPr>
            <a:xfrm>
              <a:off x="458314" y="1060446"/>
              <a:ext cx="11325225" cy="1165127"/>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To attach documents, click on the </a:t>
              </a:r>
              <a:r>
                <a:rPr lang="en-US" b="1" dirty="0" smtClean="0"/>
                <a:t>Supporting Documents </a:t>
              </a:r>
              <a:r>
                <a:rPr lang="en-US" dirty="0" smtClean="0"/>
                <a:t>link on either the </a:t>
              </a:r>
              <a:r>
                <a:rPr lang="en-US" b="1" dirty="0" smtClean="0"/>
                <a:t>Personal Data </a:t>
              </a:r>
              <a:r>
                <a:rPr lang="en-US" dirty="0" smtClean="0"/>
                <a:t>or </a:t>
              </a:r>
              <a:r>
                <a:rPr lang="en-US" b="1" dirty="0" smtClean="0"/>
                <a:t>Job Data </a:t>
              </a:r>
              <a:r>
                <a:rPr lang="en-US" dirty="0" smtClean="0"/>
                <a:t>tabs.</a:t>
              </a:r>
              <a:endParaRPr lang="en-US" b="1" dirty="0" smtClean="0"/>
            </a:p>
            <a:p>
              <a:pPr marL="173038" indent="-173038">
                <a:lnSpc>
                  <a:spcPct val="107000"/>
                </a:lnSpc>
                <a:spcAft>
                  <a:spcPts val="800"/>
                </a:spcAft>
                <a:buFont typeface="Arial" panose="020B0604020202020204" pitchFamily="34" charset="0"/>
                <a:buChar char="•"/>
              </a:pPr>
              <a:r>
                <a:rPr lang="en-US" dirty="0" smtClean="0"/>
                <a:t>Click on the     to add more supporting documents. </a:t>
              </a:r>
            </a:p>
            <a:p>
              <a:pPr marL="173038" indent="-173038">
                <a:lnSpc>
                  <a:spcPct val="107000"/>
                </a:lnSpc>
                <a:spcAft>
                  <a:spcPts val="800"/>
                </a:spcAft>
                <a:buFont typeface="Arial" panose="020B0604020202020204" pitchFamily="34" charset="0"/>
                <a:buChar char="•"/>
              </a:pPr>
              <a:r>
                <a:rPr lang="en-US" dirty="0" smtClean="0"/>
                <a:t>Click </a:t>
              </a:r>
              <a:r>
                <a:rPr lang="en-US" b="1" dirty="0" smtClean="0"/>
                <a:t>Save</a:t>
              </a:r>
              <a:r>
                <a:rPr lang="en-US" dirty="0" smtClean="0"/>
                <a:t> and </a:t>
              </a:r>
              <a:r>
                <a:rPr lang="en-US" b="1" dirty="0" smtClean="0"/>
                <a:t>Submit </a:t>
              </a:r>
              <a:r>
                <a:rPr lang="en-US" dirty="0" smtClean="0"/>
                <a:t>on either the </a:t>
              </a:r>
              <a:r>
                <a:rPr lang="en-US" b="1" dirty="0" smtClean="0"/>
                <a:t>Personal Data </a:t>
              </a:r>
              <a:r>
                <a:rPr lang="en-US" dirty="0" smtClean="0"/>
                <a:t>or </a:t>
              </a:r>
              <a:r>
                <a:rPr lang="en-US" b="1" dirty="0" smtClean="0"/>
                <a:t>Job Data </a:t>
              </a:r>
              <a:r>
                <a:rPr lang="en-US" dirty="0" smtClean="0"/>
                <a:t>tab.</a:t>
              </a:r>
              <a:endParaRPr lang="en-US" b="1" dirty="0" smtClean="0"/>
            </a:p>
          </p:txBody>
        </p:sp>
        <p:pic>
          <p:nvPicPr>
            <p:cNvPr id="11" name="Picture 10"/>
            <p:cNvPicPr>
              <a:picLocks noChangeAspect="1"/>
            </p:cNvPicPr>
            <p:nvPr/>
          </p:nvPicPr>
          <p:blipFill rotWithShape="1">
            <a:blip r:embed="rId5"/>
            <a:srcRect l="27013" r="20359" b="1125"/>
            <a:stretch/>
          </p:blipFill>
          <p:spPr>
            <a:xfrm>
              <a:off x="1907690" y="1557998"/>
              <a:ext cx="230588" cy="207192"/>
            </a:xfrm>
            <a:prstGeom prst="rect">
              <a:avLst/>
            </a:prstGeom>
          </p:spPr>
        </p:pic>
      </p:grpSp>
      <p:sp>
        <p:nvSpPr>
          <p:cNvPr id="13" name="Rectangle 12"/>
          <p:cNvSpPr/>
          <p:nvPr/>
        </p:nvSpPr>
        <p:spPr>
          <a:xfrm>
            <a:off x="2923891" y="5162551"/>
            <a:ext cx="911509" cy="13777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4801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ADD CWR SUPPORTING DOCUMENTS </a:t>
            </a:r>
            <a:endParaRPr lang="en-US" dirty="0">
              <a:solidFill>
                <a:schemeClr val="accent5"/>
              </a:solidFill>
            </a:endParaRPr>
          </a:p>
        </p:txBody>
      </p:sp>
      <p:sp>
        <p:nvSpPr>
          <p:cNvPr id="7" name="Rectangle 6"/>
          <p:cNvSpPr/>
          <p:nvPr/>
        </p:nvSpPr>
        <p:spPr>
          <a:xfrm>
            <a:off x="557212" y="1080766"/>
            <a:ext cx="11325225" cy="829651"/>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sz="2000" dirty="0" smtClean="0"/>
              <a:t>Once you have clicked </a:t>
            </a:r>
            <a:r>
              <a:rPr lang="en-US" sz="2000" b="1" dirty="0" smtClean="0"/>
              <a:t>Save and Submit</a:t>
            </a:r>
            <a:r>
              <a:rPr lang="en-US" sz="2000" dirty="0" smtClean="0"/>
              <a:t>,</a:t>
            </a:r>
            <a:r>
              <a:rPr lang="en-US" sz="2000" b="1" dirty="0" smtClean="0"/>
              <a:t> </a:t>
            </a:r>
            <a:r>
              <a:rPr lang="en-US" sz="2000" dirty="0" smtClean="0"/>
              <a:t>you will receive a confirmation.</a:t>
            </a:r>
          </a:p>
          <a:p>
            <a:pPr marL="173038" indent="-173038">
              <a:lnSpc>
                <a:spcPct val="107000"/>
              </a:lnSpc>
              <a:spcAft>
                <a:spcPts val="800"/>
              </a:spcAft>
              <a:buFont typeface="Arial" panose="020B0604020202020204" pitchFamily="34" charset="0"/>
              <a:buChar char="•"/>
            </a:pPr>
            <a:r>
              <a:rPr lang="en-US" sz="2000" dirty="0" smtClean="0"/>
              <a:t>Click on the </a:t>
            </a:r>
            <a:r>
              <a:rPr lang="en-US" sz="2000" b="1" dirty="0" smtClean="0"/>
              <a:t>OK</a:t>
            </a:r>
            <a:r>
              <a:rPr lang="en-US" sz="2000" dirty="0" smtClean="0"/>
              <a:t> button.  </a:t>
            </a:r>
            <a:endParaRPr lang="en-US" sz="2000" b="1" dirty="0" smtClean="0"/>
          </a:p>
        </p:txBody>
      </p:sp>
      <p:grpSp>
        <p:nvGrpSpPr>
          <p:cNvPr id="4" name="Group 3"/>
          <p:cNvGrpSpPr/>
          <p:nvPr/>
        </p:nvGrpSpPr>
        <p:grpSpPr>
          <a:xfrm>
            <a:off x="2867025" y="2552700"/>
            <a:ext cx="6229350" cy="2495550"/>
            <a:chOff x="2867025" y="2552700"/>
            <a:chExt cx="6229350" cy="2495550"/>
          </a:xfrm>
        </p:grpSpPr>
        <p:pic>
          <p:nvPicPr>
            <p:cNvPr id="3" name="Picture 2"/>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8220195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PERSON MATCH FOUND </a:t>
            </a:r>
            <a:endParaRPr lang="en-US" dirty="0">
              <a:solidFill>
                <a:schemeClr val="accent5"/>
              </a:solidFill>
            </a:endParaRPr>
          </a:p>
        </p:txBody>
      </p:sp>
      <p:sp>
        <p:nvSpPr>
          <p:cNvPr id="7" name="Rectangle 6"/>
          <p:cNvSpPr/>
          <p:nvPr/>
        </p:nvSpPr>
        <p:spPr>
          <a:xfrm>
            <a:off x="557212" y="1080766"/>
            <a:ext cx="11325225" cy="167674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Sometimes the personal information you entered matches, or is similar to, a person already existing in UCPath. Please review the person information. Choose </a:t>
            </a:r>
            <a:r>
              <a:rPr lang="en-US" b="1" dirty="0" smtClean="0"/>
              <a:t>Select </a:t>
            </a:r>
            <a:r>
              <a:rPr lang="en-US" dirty="0" smtClean="0"/>
              <a:t>if the person is a match. Select </a:t>
            </a:r>
            <a:r>
              <a:rPr lang="en-US" b="1" dirty="0" smtClean="0"/>
              <a:t>No Match – Continue with Hire </a:t>
            </a:r>
            <a:r>
              <a:rPr lang="en-US" dirty="0" smtClean="0"/>
              <a:t>if no one is a match. The </a:t>
            </a:r>
            <a:r>
              <a:rPr lang="en-US" b="1" dirty="0" smtClean="0"/>
              <a:t>Person Org Summary </a:t>
            </a:r>
            <a:r>
              <a:rPr lang="en-US" dirty="0" smtClean="0"/>
              <a:t>hyperlink will open a new browser window and provide additional details about the person’s work history.</a:t>
            </a:r>
            <a:endParaRPr lang="en-US" b="1" dirty="0" smtClean="0"/>
          </a:p>
          <a:p>
            <a:pPr marL="285750" indent="-285750">
              <a:lnSpc>
                <a:spcPct val="107000"/>
              </a:lnSpc>
              <a:spcAft>
                <a:spcPts val="800"/>
              </a:spcAft>
              <a:buFont typeface="Arial" panose="020B0604020202020204" pitchFamily="34" charset="0"/>
              <a:buChar char="•"/>
            </a:pPr>
            <a:r>
              <a:rPr lang="en-US" dirty="0" smtClean="0"/>
              <a:t>For this scenario click </a:t>
            </a:r>
            <a:r>
              <a:rPr lang="en-US" b="1" dirty="0" smtClean="0"/>
              <a:t>Not a Match – Continue with Hire</a:t>
            </a:r>
            <a:r>
              <a:rPr lang="en-US" dirty="0" smtClean="0"/>
              <a:t>.</a:t>
            </a:r>
          </a:p>
        </p:txBody>
      </p:sp>
      <p:grpSp>
        <p:nvGrpSpPr>
          <p:cNvPr id="5" name="Group 4"/>
          <p:cNvGrpSpPr/>
          <p:nvPr/>
        </p:nvGrpSpPr>
        <p:grpSpPr>
          <a:xfrm>
            <a:off x="2934652" y="3008785"/>
            <a:ext cx="6299959" cy="3196900"/>
            <a:chOff x="2934652" y="3008785"/>
            <a:chExt cx="6299959" cy="3196900"/>
          </a:xfrm>
        </p:grpSpPr>
        <p:pic>
          <p:nvPicPr>
            <p:cNvPr id="2" name="Picture 1"/>
            <p:cNvPicPr>
              <a:picLocks noChangeAspect="1"/>
            </p:cNvPicPr>
            <p:nvPr/>
          </p:nvPicPr>
          <p:blipFill>
            <a:blip r:embed="rId3"/>
            <a:stretch>
              <a:fillRect/>
            </a:stretch>
          </p:blipFill>
          <p:spPr>
            <a:xfrm>
              <a:off x="2934652" y="3008785"/>
              <a:ext cx="6299959" cy="3196900"/>
            </a:xfrm>
            <a:prstGeom prst="rect">
              <a:avLst/>
            </a:prstGeom>
            <a:ln w="6350">
              <a:solidFill>
                <a:schemeClr val="tx1"/>
              </a:solidFill>
            </a:ln>
          </p:spPr>
        </p:pic>
        <p:sp>
          <p:nvSpPr>
            <p:cNvPr id="9" name="Rectangle 8"/>
            <p:cNvSpPr/>
            <p:nvPr/>
          </p:nvSpPr>
          <p:spPr>
            <a:xfrm>
              <a:off x="3022417" y="5741670"/>
              <a:ext cx="1662794"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684863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1881925"/>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Once the transaction has been submitted, the initiator will receive a confirmation.</a:t>
            </a:r>
          </a:p>
          <a:p>
            <a:pPr marL="173038" indent="-173038">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 to go to the </a:t>
            </a:r>
            <a:r>
              <a:rPr lang="en-US" b="1" dirty="0" smtClean="0"/>
              <a:t>Transaction Status </a:t>
            </a:r>
            <a:r>
              <a:rPr lang="en-US" dirty="0" smtClean="0"/>
              <a:t>page to review the status of this person.</a:t>
            </a:r>
          </a:p>
          <a:p>
            <a:pPr marL="173038" indent="-173038">
              <a:lnSpc>
                <a:spcPct val="107000"/>
              </a:lnSpc>
              <a:spcAft>
                <a:spcPts val="800"/>
              </a:spcAft>
              <a:buFont typeface="Arial" panose="020B0604020202020204" pitchFamily="34" charset="0"/>
              <a:buChar char="•"/>
            </a:pPr>
            <a:r>
              <a:rPr lang="en-US" dirty="0" smtClean="0"/>
              <a:t>The </a:t>
            </a:r>
            <a:r>
              <a:rPr lang="en-US" dirty="0"/>
              <a:t>template transaction is routed for approval and appears in the </a:t>
            </a:r>
            <a:r>
              <a:rPr lang="en-US" b="1" dirty="0"/>
              <a:t>Transactions in Progress </a:t>
            </a:r>
            <a:r>
              <a:rPr lang="en-US" dirty="0"/>
              <a:t>section until it is processed. </a:t>
            </a:r>
          </a:p>
          <a:p>
            <a:pPr marL="173038" indent="-173038">
              <a:lnSpc>
                <a:spcPct val="107000"/>
              </a:lnSpc>
              <a:spcAft>
                <a:spcPts val="800"/>
              </a:spcAft>
              <a:buFont typeface="Arial" panose="020B0604020202020204" pitchFamily="34" charset="0"/>
              <a:buChar char="•"/>
            </a:pPr>
            <a:r>
              <a:rPr lang="en-US" dirty="0"/>
              <a:t>You have initiated </a:t>
            </a:r>
            <a:r>
              <a:rPr lang="en-US" dirty="0" smtClean="0"/>
              <a:t>a </a:t>
            </a:r>
            <a:r>
              <a:rPr lang="en-US" b="1" dirty="0"/>
              <a:t>contingent worker (</a:t>
            </a:r>
            <a:r>
              <a:rPr lang="en-US" b="1" dirty="0" smtClean="0"/>
              <a:t>with </a:t>
            </a:r>
            <a:r>
              <a:rPr lang="en-US" b="1" dirty="0"/>
              <a:t>Position) </a:t>
            </a:r>
            <a:r>
              <a:rPr lang="en-US" dirty="0"/>
              <a:t>template </a:t>
            </a:r>
            <a:r>
              <a:rPr lang="en-US" dirty="0" smtClean="0"/>
              <a:t>transaction.</a:t>
            </a:r>
            <a:endParaRPr lang="en-US" dirty="0"/>
          </a:p>
        </p:txBody>
      </p:sp>
      <p:grpSp>
        <p:nvGrpSpPr>
          <p:cNvPr id="4" name="Group 3"/>
          <p:cNvGrpSpPr/>
          <p:nvPr/>
        </p:nvGrpSpPr>
        <p:grpSpPr>
          <a:xfrm>
            <a:off x="2387732" y="3200300"/>
            <a:ext cx="6936741" cy="3140342"/>
            <a:chOff x="3109911" y="3103925"/>
            <a:chExt cx="5643291" cy="1999298"/>
          </a:xfrm>
        </p:grpSpPr>
        <p:pic>
          <p:nvPicPr>
            <p:cNvPr id="3" name="Picture 2"/>
            <p:cNvPicPr>
              <a:picLocks noChangeAspect="1"/>
            </p:cNvPicPr>
            <p:nvPr/>
          </p:nvPicPr>
          <p:blipFill rotWithShape="1">
            <a:blip r:embed="rId3"/>
            <a:srcRect r="9269" b="28986"/>
            <a:stretch/>
          </p:blipFill>
          <p:spPr>
            <a:xfrm>
              <a:off x="3109911" y="3103925"/>
              <a:ext cx="5643291" cy="1995393"/>
            </a:xfrm>
            <a:prstGeom prst="rect">
              <a:avLst/>
            </a:prstGeom>
            <a:ln w="6350">
              <a:solidFill>
                <a:schemeClr val="tx1"/>
              </a:solidFill>
            </a:ln>
          </p:spPr>
        </p:pic>
        <p:sp>
          <p:nvSpPr>
            <p:cNvPr id="6" name="Rectangle 5"/>
            <p:cNvSpPr/>
            <p:nvPr/>
          </p:nvSpPr>
          <p:spPr>
            <a:xfrm>
              <a:off x="3187337" y="4920344"/>
              <a:ext cx="296092" cy="18287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38402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679200"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Renew CWR </a:t>
            </a:r>
          </a:p>
          <a:p>
            <a:pPr algn="ctr"/>
            <a:r>
              <a:rPr lang="en-US" sz="7200" b="1" dirty="0" smtClean="0">
                <a:solidFill>
                  <a:srgbClr val="F1AB00"/>
                </a:solidFill>
              </a:rPr>
              <a:t>(With Position)   </a:t>
            </a:r>
            <a:endParaRPr lang="en-US" sz="7200" b="1" dirty="0">
              <a:solidFill>
                <a:srgbClr val="F1AB00"/>
              </a:solidFill>
            </a:endParaRPr>
          </a:p>
        </p:txBody>
      </p:sp>
    </p:spTree>
    <p:extLst>
      <p:ext uri="{BB962C8B-B14F-4D97-AF65-F5344CB8AC3E}">
        <p14:creationId xmlns:p14="http://schemas.microsoft.com/office/powerpoint/2010/main" val="104249295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641786"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227170" y="1695014"/>
            <a:ext cx="11325225" cy="19202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Use </a:t>
            </a:r>
            <a:r>
              <a:rPr lang="en-US" sz="2000" dirty="0"/>
              <a:t>the </a:t>
            </a:r>
            <a:r>
              <a:rPr lang="en-US" sz="2000" b="1" dirty="0"/>
              <a:t>Smart HR Transactions </a:t>
            </a:r>
            <a:r>
              <a:rPr lang="en-US" sz="2000" dirty="0"/>
              <a:t>page to initiate a template </a:t>
            </a:r>
            <a:r>
              <a:rPr lang="en-US" sz="2000" dirty="0" smtClean="0"/>
              <a:t>Transaction.</a:t>
            </a:r>
          </a:p>
          <a:p>
            <a:pPr marL="285750" indent="-285750">
              <a:lnSpc>
                <a:spcPct val="107000"/>
              </a:lnSpc>
              <a:spcAft>
                <a:spcPts val="800"/>
              </a:spcAft>
              <a:buFont typeface="Arial" panose="020B0604020202020204" pitchFamily="34" charset="0"/>
              <a:buChar char="•"/>
            </a:pPr>
            <a:r>
              <a:rPr lang="en-US" sz="2000" dirty="0" smtClean="0"/>
              <a:t>Select </a:t>
            </a:r>
            <a:r>
              <a:rPr lang="en-US" sz="2000" dirty="0"/>
              <a:t>the appropriate add contingent worker template. Notice there are two add contingent worker </a:t>
            </a:r>
            <a:r>
              <a:rPr lang="en-US" sz="2000" dirty="0" smtClean="0"/>
              <a:t>templates: </a:t>
            </a:r>
            <a:r>
              <a:rPr lang="en-US" sz="2000" dirty="0"/>
              <a:t>one for adding a </a:t>
            </a:r>
            <a:r>
              <a:rPr lang="en-US" sz="2000" b="1" dirty="0"/>
              <a:t>contingent worker with a </a:t>
            </a:r>
            <a:r>
              <a:rPr lang="en-US" sz="2000" b="1" dirty="0" smtClean="0"/>
              <a:t>position</a:t>
            </a:r>
            <a:r>
              <a:rPr lang="en-US" sz="2000" dirty="0" smtClean="0"/>
              <a:t>, and </a:t>
            </a:r>
            <a:r>
              <a:rPr lang="en-US" sz="2000" dirty="0"/>
              <a:t>one for adding a </a:t>
            </a:r>
            <a:r>
              <a:rPr lang="en-US" sz="2000" b="1" dirty="0"/>
              <a:t>contingent worker without a position</a:t>
            </a:r>
            <a:r>
              <a:rPr lang="en-US" sz="2000" dirty="0"/>
              <a:t>. </a:t>
            </a:r>
            <a:endParaRPr lang="en-US" sz="2000" dirty="0" smtClean="0"/>
          </a:p>
          <a:p>
            <a:pPr marL="285750" indent="-285750">
              <a:lnSpc>
                <a:spcPct val="107000"/>
              </a:lnSpc>
              <a:spcAft>
                <a:spcPts val="800"/>
              </a:spcAft>
              <a:buFont typeface="Arial" panose="020B0604020202020204" pitchFamily="34" charset="0"/>
              <a:buChar char="•"/>
            </a:pPr>
            <a:r>
              <a:rPr lang="en-US" sz="2000" dirty="0" smtClean="0"/>
              <a:t>Click </a:t>
            </a:r>
            <a:r>
              <a:rPr lang="en-US" sz="2000" dirty="0"/>
              <a:t>the </a:t>
            </a:r>
            <a:r>
              <a:rPr lang="en-US" sz="2000" b="1" dirty="0" smtClean="0"/>
              <a:t>UC_RENW_CWR_POS</a:t>
            </a:r>
            <a:r>
              <a:rPr lang="en-US" sz="2000" dirty="0" smtClean="0"/>
              <a:t> </a:t>
            </a:r>
            <a:r>
              <a:rPr lang="en-US" sz="2000" dirty="0"/>
              <a:t>list item</a:t>
            </a:r>
            <a:r>
              <a:rPr lang="en-US" sz="2000" dirty="0" smtClean="0"/>
              <a:t>.</a:t>
            </a:r>
            <a:endParaRPr lang="en-US" sz="2000" dirty="0"/>
          </a:p>
        </p:txBody>
      </p:sp>
      <p:grpSp>
        <p:nvGrpSpPr>
          <p:cNvPr id="5" name="Group 4"/>
          <p:cNvGrpSpPr/>
          <p:nvPr/>
        </p:nvGrpSpPr>
        <p:grpSpPr>
          <a:xfrm>
            <a:off x="709612" y="3671537"/>
            <a:ext cx="10391603" cy="2800350"/>
            <a:chOff x="709612" y="3671537"/>
            <a:chExt cx="10391603" cy="2800350"/>
          </a:xfrm>
        </p:grpSpPr>
        <p:grpSp>
          <p:nvGrpSpPr>
            <p:cNvPr id="30" name="Group 29"/>
            <p:cNvGrpSpPr/>
            <p:nvPr/>
          </p:nvGrpSpPr>
          <p:grpSpPr>
            <a:xfrm>
              <a:off x="709612" y="3671537"/>
              <a:ext cx="10391603" cy="2800350"/>
              <a:chOff x="709612" y="3671537"/>
              <a:chExt cx="10391603" cy="2800350"/>
            </a:xfrm>
          </p:grpSpPr>
          <p:pic>
            <p:nvPicPr>
              <p:cNvPr id="7" name="Picture 6"/>
              <p:cNvPicPr>
                <a:picLocks noChangeAspect="1"/>
              </p:cNvPicPr>
              <p:nvPr/>
            </p:nvPicPr>
            <p:blipFill>
              <a:blip r:embed="rId2"/>
              <a:stretch>
                <a:fillRect/>
              </a:stretch>
            </p:blipFill>
            <p:spPr>
              <a:xfrm>
                <a:off x="709612" y="3671537"/>
                <a:ext cx="8601075" cy="2800350"/>
              </a:xfrm>
              <a:prstGeom prst="rect">
                <a:avLst/>
              </a:prstGeom>
              <a:ln w="6350">
                <a:solidFill>
                  <a:schemeClr val="tx1"/>
                </a:solidFill>
              </a:ln>
            </p:spPr>
          </p:pic>
          <p:sp>
            <p:nvSpPr>
              <p:cNvPr id="29" name="Rectangle 28"/>
              <p:cNvSpPr/>
              <p:nvPr/>
            </p:nvSpPr>
            <p:spPr>
              <a:xfrm>
                <a:off x="2257425" y="5071712"/>
                <a:ext cx="1354225" cy="15751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3711662" y="4362450"/>
                <a:ext cx="291987" cy="7092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5569" y="3808080"/>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7241279" y="3808080"/>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7562850" y="4454411"/>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96201" y="5081237"/>
                <a:ext cx="1514474" cy="1479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275983" y="5540081"/>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a:stCxn id="40" idx="0"/>
              </p:cNvCxnSpPr>
              <p:nvPr/>
            </p:nvCxnSpPr>
            <p:spPr>
              <a:xfrm flipH="1" flipV="1">
                <a:off x="9191530" y="5177570"/>
                <a:ext cx="497069" cy="3625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rotWithShape="1">
            <a:blip r:embed="rId3"/>
            <a:srcRect t="-1" r="16328" b="27884"/>
            <a:stretch/>
          </p:blipFill>
          <p:spPr>
            <a:xfrm>
              <a:off x="2270165" y="5082315"/>
              <a:ext cx="1163594" cy="137380"/>
            </a:xfrm>
            <a:prstGeom prst="rect">
              <a:avLst/>
            </a:prstGeom>
          </p:spPr>
        </p:pic>
      </p:grpSp>
    </p:spTree>
    <p:extLst>
      <p:ext uri="{BB962C8B-B14F-4D97-AF65-F5344CB8AC3E}">
        <p14:creationId xmlns:p14="http://schemas.microsoft.com/office/powerpoint/2010/main" val="312965208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94403"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22" name="Rectangle 21"/>
          <p:cNvSpPr/>
          <p:nvPr/>
        </p:nvSpPr>
        <p:spPr>
          <a:xfrm>
            <a:off x="378458" y="993143"/>
            <a:ext cx="11122661" cy="118288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In the </a:t>
            </a:r>
            <a:r>
              <a:rPr lang="en-US" sz="2000" b="1" dirty="0" smtClean="0"/>
              <a:t>Employee ID </a:t>
            </a:r>
            <a:r>
              <a:rPr lang="en-US" sz="2000" dirty="0" smtClean="0"/>
              <a:t>field, enter the person’s ID number, or use the lookup search and select it. You can enter or select only the CWR records to which you have UCPath department access. </a:t>
            </a:r>
          </a:p>
          <a:p>
            <a:pPr marL="285750" indent="-285750">
              <a:lnSpc>
                <a:spcPct val="107000"/>
              </a:lnSpc>
              <a:spcAft>
                <a:spcPts val="800"/>
              </a:spcAft>
              <a:buFont typeface="Arial" panose="020B0604020202020204" pitchFamily="34" charset="0"/>
              <a:buChar char="•"/>
            </a:pPr>
            <a:r>
              <a:rPr lang="en-US" sz="2000" dirty="0" smtClean="0"/>
              <a:t>Click</a:t>
            </a:r>
            <a:r>
              <a:rPr lang="en-US" sz="2000" b="1" dirty="0" smtClean="0"/>
              <a:t> Continue </a:t>
            </a:r>
            <a:r>
              <a:rPr lang="en-US" sz="2000" dirty="0" smtClean="0"/>
              <a:t>once you select the appropriate </a:t>
            </a:r>
            <a:r>
              <a:rPr lang="en-US" sz="2000" b="1" dirty="0" smtClean="0"/>
              <a:t>Employee ID</a:t>
            </a:r>
            <a:r>
              <a:rPr lang="en-US" sz="2000" dirty="0" smtClean="0"/>
              <a:t>.</a:t>
            </a:r>
          </a:p>
        </p:txBody>
      </p:sp>
      <p:grpSp>
        <p:nvGrpSpPr>
          <p:cNvPr id="7" name="Group 6"/>
          <p:cNvGrpSpPr/>
          <p:nvPr/>
        </p:nvGrpSpPr>
        <p:grpSpPr>
          <a:xfrm>
            <a:off x="112090" y="2380155"/>
            <a:ext cx="11960772" cy="3638550"/>
            <a:chOff x="112090" y="2564987"/>
            <a:chExt cx="11960772" cy="3638550"/>
          </a:xfrm>
        </p:grpSpPr>
        <p:pic>
          <p:nvPicPr>
            <p:cNvPr id="6" name="Picture 5"/>
            <p:cNvPicPr>
              <a:picLocks noChangeAspect="1"/>
            </p:cNvPicPr>
            <p:nvPr/>
          </p:nvPicPr>
          <p:blipFill>
            <a:blip r:embed="rId3"/>
            <a:stretch>
              <a:fillRect/>
            </a:stretch>
          </p:blipFill>
          <p:spPr>
            <a:xfrm>
              <a:off x="7805662" y="2693574"/>
              <a:ext cx="4267200" cy="3381375"/>
            </a:xfrm>
            <a:prstGeom prst="rect">
              <a:avLst/>
            </a:prstGeom>
            <a:ln w="6350">
              <a:solidFill>
                <a:schemeClr val="tx1"/>
              </a:solidFill>
            </a:ln>
          </p:spPr>
        </p:pic>
        <p:pic>
          <p:nvPicPr>
            <p:cNvPr id="5" name="Picture 4"/>
            <p:cNvPicPr>
              <a:picLocks noChangeAspect="1"/>
            </p:cNvPicPr>
            <p:nvPr/>
          </p:nvPicPr>
          <p:blipFill rotWithShape="1">
            <a:blip r:embed="rId4"/>
            <a:srcRect l="2179" t="2234" r="2192" b="5388"/>
            <a:stretch/>
          </p:blipFill>
          <p:spPr>
            <a:xfrm>
              <a:off x="4064739" y="2800553"/>
              <a:ext cx="3634322" cy="3150036"/>
            </a:xfrm>
            <a:prstGeom prst="rect">
              <a:avLst/>
            </a:prstGeom>
            <a:ln w="6350">
              <a:solidFill>
                <a:schemeClr val="tx1"/>
              </a:solidFill>
            </a:ln>
          </p:spPr>
        </p:pic>
        <p:pic>
          <p:nvPicPr>
            <p:cNvPr id="3" name="Picture 2"/>
            <p:cNvPicPr>
              <a:picLocks noChangeAspect="1"/>
            </p:cNvPicPr>
            <p:nvPr/>
          </p:nvPicPr>
          <p:blipFill>
            <a:blip r:embed="rId5"/>
            <a:stretch>
              <a:fillRect/>
            </a:stretch>
          </p:blipFill>
          <p:spPr>
            <a:xfrm>
              <a:off x="112090" y="2564987"/>
              <a:ext cx="3848100" cy="3638550"/>
            </a:xfrm>
            <a:prstGeom prst="rect">
              <a:avLst/>
            </a:prstGeom>
            <a:ln w="6350">
              <a:solidFill>
                <a:schemeClr val="tx1"/>
              </a:solidFill>
            </a:ln>
          </p:spPr>
        </p:pic>
        <p:sp>
          <p:nvSpPr>
            <p:cNvPr id="19" name="Rectangle 18"/>
            <p:cNvSpPr/>
            <p:nvPr/>
          </p:nvSpPr>
          <p:spPr>
            <a:xfrm>
              <a:off x="4185631" y="4694481"/>
              <a:ext cx="3301019" cy="15374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stCxn id="18" idx="3"/>
            </p:cNvCxnSpPr>
            <p:nvPr/>
          </p:nvCxnSpPr>
          <p:spPr>
            <a:xfrm>
              <a:off x="2928471" y="4207435"/>
              <a:ext cx="1233955" cy="12031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991474" y="5519294"/>
              <a:ext cx="971551" cy="1290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892246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30661"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22" name="Rectangle 21"/>
          <p:cNvSpPr/>
          <p:nvPr/>
        </p:nvSpPr>
        <p:spPr>
          <a:xfrm>
            <a:off x="378459" y="906947"/>
            <a:ext cx="11325225" cy="148829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UCPath displays a message indicating the individual already exists in the system. Verify that the displayed employee ID and name corresponds with the individual for which you are renewing employment. </a:t>
            </a:r>
          </a:p>
          <a:p>
            <a:pPr marL="285750" indent="-285750">
              <a:lnSpc>
                <a:spcPct val="107000"/>
              </a:lnSpc>
              <a:spcAft>
                <a:spcPts val="800"/>
              </a:spcAft>
              <a:buFont typeface="Arial" panose="020B0604020202020204" pitchFamily="34" charset="0"/>
              <a:buChar char="•"/>
            </a:pPr>
            <a:r>
              <a:rPr lang="en-US" sz="2000" dirty="0" smtClean="0"/>
              <a:t>Click the </a:t>
            </a:r>
            <a:r>
              <a:rPr lang="en-US" sz="2000" b="1" dirty="0" smtClean="0"/>
              <a:t>OK</a:t>
            </a:r>
            <a:r>
              <a:rPr lang="en-US" sz="2000" dirty="0" smtClean="0"/>
              <a:t> button.</a:t>
            </a:r>
          </a:p>
        </p:txBody>
      </p:sp>
      <p:grpSp>
        <p:nvGrpSpPr>
          <p:cNvPr id="6" name="Group 5"/>
          <p:cNvGrpSpPr/>
          <p:nvPr/>
        </p:nvGrpSpPr>
        <p:grpSpPr>
          <a:xfrm>
            <a:off x="823397" y="2505897"/>
            <a:ext cx="8734425" cy="4085235"/>
            <a:chOff x="1076325" y="2266377"/>
            <a:chExt cx="8734425" cy="4085235"/>
          </a:xfrm>
        </p:grpSpPr>
        <p:pic>
          <p:nvPicPr>
            <p:cNvPr id="4" name="Picture 3"/>
            <p:cNvPicPr>
              <a:picLocks noChangeAspect="1"/>
            </p:cNvPicPr>
            <p:nvPr/>
          </p:nvPicPr>
          <p:blipFill>
            <a:blip r:embed="rId3"/>
            <a:stretch>
              <a:fillRect/>
            </a:stretch>
          </p:blipFill>
          <p:spPr>
            <a:xfrm>
              <a:off x="1076325" y="2266377"/>
              <a:ext cx="8734425" cy="4085235"/>
            </a:xfrm>
            <a:prstGeom prst="rect">
              <a:avLst/>
            </a:prstGeom>
            <a:ln w="6350">
              <a:solidFill>
                <a:schemeClr val="tx1"/>
              </a:solidFill>
            </a:ln>
          </p:spPr>
        </p:pic>
        <p:sp>
          <p:nvSpPr>
            <p:cNvPr id="8" name="Rectangle 7"/>
            <p:cNvSpPr/>
            <p:nvPr/>
          </p:nvSpPr>
          <p:spPr>
            <a:xfrm>
              <a:off x="6096000" y="5324475"/>
              <a:ext cx="447675" cy="11430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982219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br>
              <a:rPr lang="en-US" dirty="0" smtClean="0">
                <a:solidFill>
                  <a:schemeClr val="accent5"/>
                </a:solidFill>
              </a:rPr>
            </a:br>
            <a:r>
              <a:rPr lang="en-US" sz="2400" dirty="0" smtClean="0">
                <a:solidFill>
                  <a:schemeClr val="accent5"/>
                </a:solidFill>
              </a:rPr>
              <a:t>LECTURE AND REVIEW</a:t>
            </a:r>
            <a:r>
              <a:rPr lang="en-US" dirty="0" smtClean="0">
                <a:solidFill>
                  <a:schemeClr val="accent5"/>
                </a:solidFill>
              </a:rPr>
              <a:t/>
            </a:r>
            <a:br>
              <a:rPr lang="en-US" dirty="0" smtClean="0">
                <a:solidFill>
                  <a:schemeClr val="accent5"/>
                </a:solidFill>
              </a:rPr>
            </a:br>
            <a:r>
              <a:rPr lang="en-US" dirty="0" smtClean="0">
                <a:solidFill>
                  <a:schemeClr val="accent5"/>
                </a:solidFill>
              </a:rPr>
              <a:t> </a:t>
            </a:r>
            <a:endParaRPr lang="en-US" dirty="0">
              <a:solidFill>
                <a:schemeClr val="accent5"/>
              </a:solidFill>
            </a:endParaRPr>
          </a:p>
        </p:txBody>
      </p:sp>
      <p:sp>
        <p:nvSpPr>
          <p:cNvPr id="4" name="TextBox 3"/>
          <p:cNvSpPr txBox="1"/>
          <p:nvPr/>
        </p:nvSpPr>
        <p:spPr>
          <a:xfrm>
            <a:off x="462116" y="1744511"/>
            <a:ext cx="10707329" cy="455509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000" dirty="0" smtClean="0">
                <a:solidFill>
                  <a:srgbClr val="4472C4"/>
                </a:solidFill>
                <a:hlinkClick r:id="rId3" action="ppaction://hlinksldjump"/>
              </a:rPr>
              <a:t>Contingent Worker Definition</a:t>
            </a:r>
            <a:endParaRPr lang="en-US" sz="16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4" action="ppaction://hlinksldjump"/>
              </a:rPr>
              <a:t>Contingent Worker Job Codes</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5" action="ppaction://hlinksldjump"/>
              </a:rPr>
              <a:t>Contingent Worker Action Reason Codes</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6" action="ppaction://hlinksldjump"/>
              </a:rPr>
              <a:t>Pilot Roles Descriptions</a:t>
            </a:r>
            <a:r>
              <a:rPr lang="en-US" sz="2000" dirty="0" smtClean="0">
                <a:solidFill>
                  <a:srgbClr val="4472C4"/>
                </a:solidFill>
              </a:rPr>
              <a:t> </a:t>
            </a:r>
            <a:endParaRPr lang="en-US" sz="16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7" action="ppaction://hlinksldjump"/>
              </a:rPr>
              <a:t>Change Impacts </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8" action="ppaction://hlinksldjump"/>
              </a:rPr>
              <a:t>Learning Objectives Review </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9" action="ppaction://hlinksldjump"/>
              </a:rPr>
              <a:t>Things to Remember</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10" action="ppaction://hlinksldjump"/>
              </a:rPr>
              <a:t>Appendix</a:t>
            </a:r>
            <a:endParaRPr lang="en-US" sz="2000" dirty="0" smtClean="0">
              <a:solidFill>
                <a:srgbClr val="4472C4"/>
              </a:solidFill>
            </a:endParaRPr>
          </a:p>
          <a:p>
            <a:pPr marL="285750" indent="-285750">
              <a:spcAft>
                <a:spcPts val="1200"/>
              </a:spcAft>
              <a:buFont typeface="Wingdings" panose="05000000000000000000" pitchFamily="2" charset="2"/>
              <a:buChar char="Ø"/>
            </a:pPr>
            <a:r>
              <a:rPr lang="en-US" sz="2000" dirty="0" smtClean="0">
                <a:solidFill>
                  <a:srgbClr val="4472C4"/>
                </a:solidFill>
                <a:hlinkClick r:id="rId11" action="ppaction://hlinksldjump"/>
              </a:rPr>
              <a:t>Feedback </a:t>
            </a:r>
            <a:r>
              <a:rPr lang="en-US" sz="2000" dirty="0" smtClean="0">
                <a:solidFill>
                  <a:srgbClr val="4472C4"/>
                </a:solidFill>
              </a:rPr>
              <a:t> </a:t>
            </a:r>
          </a:p>
          <a:p>
            <a:pPr marL="285750" indent="-285750">
              <a:buFont typeface="Wingdings" panose="05000000000000000000" pitchFamily="2" charset="2"/>
              <a:buChar char="Ø"/>
            </a:pPr>
            <a:endParaRPr lang="en-US" sz="2000" dirty="0" smtClean="0">
              <a:solidFill>
                <a:srgbClr val="4472C4"/>
              </a:solidFill>
            </a:endParaRPr>
          </a:p>
        </p:txBody>
      </p:sp>
    </p:spTree>
    <p:extLst>
      <p:ext uri="{BB962C8B-B14F-4D97-AF65-F5344CB8AC3E}">
        <p14:creationId xmlns:p14="http://schemas.microsoft.com/office/powerpoint/2010/main" val="4235980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30661"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22" name="Rectangle 21"/>
          <p:cNvSpPr/>
          <p:nvPr/>
        </p:nvSpPr>
        <p:spPr>
          <a:xfrm>
            <a:off x="378459" y="979170"/>
            <a:ext cx="11630660" cy="853567"/>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sz="2000" dirty="0" smtClean="0"/>
              <a:t>The renew contingent worker template includes two tabs: </a:t>
            </a:r>
            <a:r>
              <a:rPr lang="en-US" sz="2000" b="1" dirty="0" smtClean="0"/>
              <a:t>Personal Data </a:t>
            </a:r>
            <a:r>
              <a:rPr lang="en-US" sz="2000" dirty="0" smtClean="0"/>
              <a:t>and </a:t>
            </a:r>
            <a:r>
              <a:rPr lang="en-US" sz="2000" b="1" dirty="0" smtClean="0"/>
              <a:t>Job Data</a:t>
            </a:r>
            <a:r>
              <a:rPr lang="en-US" sz="2000" dirty="0" smtClean="0"/>
              <a:t>.</a:t>
            </a:r>
          </a:p>
          <a:p>
            <a:pPr marL="173038" indent="-173038">
              <a:lnSpc>
                <a:spcPct val="107000"/>
              </a:lnSpc>
              <a:spcAft>
                <a:spcPts val="800"/>
              </a:spcAft>
              <a:buFont typeface="Arial" panose="020B0604020202020204" pitchFamily="34" charset="0"/>
              <a:buChar char="•"/>
            </a:pPr>
            <a:r>
              <a:rPr lang="en-US" sz="2000" dirty="0" smtClean="0"/>
              <a:t>The employee’s </a:t>
            </a:r>
            <a:r>
              <a:rPr lang="en-US" sz="2000" b="1" dirty="0" smtClean="0"/>
              <a:t>Personal Data </a:t>
            </a:r>
            <a:r>
              <a:rPr lang="en-US" sz="2000" dirty="0" smtClean="0"/>
              <a:t>automatically populates. Update the personal information if needed. </a:t>
            </a:r>
          </a:p>
        </p:txBody>
      </p:sp>
      <p:pic>
        <p:nvPicPr>
          <p:cNvPr id="6" name="Picture 5"/>
          <p:cNvPicPr>
            <a:picLocks noChangeAspect="1"/>
          </p:cNvPicPr>
          <p:nvPr/>
        </p:nvPicPr>
        <p:blipFill>
          <a:blip r:embed="rId3"/>
          <a:stretch>
            <a:fillRect/>
          </a:stretch>
        </p:blipFill>
        <p:spPr>
          <a:xfrm>
            <a:off x="4204310" y="1970014"/>
            <a:ext cx="3746012" cy="4740166"/>
          </a:xfrm>
          <a:prstGeom prst="rect">
            <a:avLst/>
          </a:prstGeom>
          <a:ln w="6350">
            <a:solidFill>
              <a:schemeClr val="tx1"/>
            </a:solidFill>
          </a:ln>
        </p:spPr>
      </p:pic>
    </p:spTree>
    <p:extLst>
      <p:ext uri="{BB962C8B-B14F-4D97-AF65-F5344CB8AC3E}">
        <p14:creationId xmlns:p14="http://schemas.microsoft.com/office/powerpoint/2010/main" val="312039102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a:xfrm>
            <a:off x="9885680" y="5984240"/>
            <a:ext cx="2103120" cy="74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8458" y="293370"/>
            <a:ext cx="11610341"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22" name="Rectangle 21"/>
          <p:cNvSpPr/>
          <p:nvPr/>
        </p:nvSpPr>
        <p:spPr>
          <a:xfrm>
            <a:off x="557212" y="963806"/>
            <a:ext cx="11325225" cy="787652"/>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The renew contingent worker template includes two tabs: </a:t>
            </a:r>
            <a:r>
              <a:rPr lang="en-US" b="1" dirty="0" smtClean="0"/>
              <a:t>Personal Data </a:t>
            </a:r>
            <a:r>
              <a:rPr lang="en-US" dirty="0" smtClean="0"/>
              <a:t>and </a:t>
            </a:r>
            <a:r>
              <a:rPr lang="en-US" b="1" dirty="0" smtClean="0"/>
              <a:t>Job Data</a:t>
            </a:r>
            <a:r>
              <a:rPr lang="en-US" dirty="0" smtClean="0"/>
              <a:t>.</a:t>
            </a:r>
            <a:r>
              <a:rPr lang="en-US" b="1" dirty="0" smtClean="0"/>
              <a:t> </a:t>
            </a:r>
          </a:p>
          <a:p>
            <a:pPr marL="173038" indent="-173038">
              <a:lnSpc>
                <a:spcPct val="107000"/>
              </a:lnSpc>
              <a:spcAft>
                <a:spcPts val="800"/>
              </a:spcAft>
              <a:buFont typeface="Arial" panose="020B0604020202020204" pitchFamily="34" charset="0"/>
              <a:buChar char="•"/>
            </a:pPr>
            <a:r>
              <a:rPr lang="en-US" dirty="0" smtClean="0"/>
              <a:t>Update the employee’s </a:t>
            </a:r>
            <a:r>
              <a:rPr lang="en-US" b="1" dirty="0" smtClean="0"/>
              <a:t>Job</a:t>
            </a:r>
            <a:r>
              <a:rPr lang="en-US" b="1" dirty="0"/>
              <a:t> </a:t>
            </a:r>
            <a:r>
              <a:rPr lang="en-US" b="1" dirty="0" smtClean="0"/>
              <a:t>Data </a:t>
            </a:r>
            <a:r>
              <a:rPr lang="en-US" dirty="0" smtClean="0"/>
              <a:t>information.  </a:t>
            </a:r>
          </a:p>
        </p:txBody>
      </p:sp>
      <p:grpSp>
        <p:nvGrpSpPr>
          <p:cNvPr id="5" name="Group 4"/>
          <p:cNvGrpSpPr/>
          <p:nvPr/>
        </p:nvGrpSpPr>
        <p:grpSpPr>
          <a:xfrm>
            <a:off x="7909751" y="1921627"/>
            <a:ext cx="3735036" cy="4745206"/>
            <a:chOff x="4836930" y="1921627"/>
            <a:chExt cx="3735036" cy="4745206"/>
          </a:xfrm>
        </p:grpSpPr>
        <p:pic>
          <p:nvPicPr>
            <p:cNvPr id="3" name="Picture 2"/>
            <p:cNvPicPr>
              <a:picLocks noChangeAspect="1"/>
            </p:cNvPicPr>
            <p:nvPr/>
          </p:nvPicPr>
          <p:blipFill>
            <a:blip r:embed="rId3"/>
            <a:stretch>
              <a:fillRect/>
            </a:stretch>
          </p:blipFill>
          <p:spPr>
            <a:xfrm>
              <a:off x="4836930" y="1921627"/>
              <a:ext cx="3735036" cy="4745206"/>
            </a:xfrm>
            <a:prstGeom prst="rect">
              <a:avLst/>
            </a:prstGeom>
            <a:ln w="6350">
              <a:solidFill>
                <a:schemeClr val="tx1"/>
              </a:solidFill>
            </a:ln>
          </p:spPr>
        </p:pic>
        <p:sp>
          <p:nvSpPr>
            <p:cNvPr id="9" name="Rectangle 8"/>
            <p:cNvSpPr/>
            <p:nvPr/>
          </p:nvSpPr>
          <p:spPr>
            <a:xfrm>
              <a:off x="5679583" y="2990664"/>
              <a:ext cx="839717" cy="10022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673003" y="3275388"/>
              <a:ext cx="514141" cy="904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427914" y="3281735"/>
              <a:ext cx="880580" cy="904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671103" y="3428061"/>
              <a:ext cx="849086" cy="835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671103" y="3719479"/>
              <a:ext cx="848198" cy="10035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83979" y="4011555"/>
              <a:ext cx="835321" cy="9319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73677" y="4283388"/>
              <a:ext cx="514143" cy="8392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63019" y="4562075"/>
              <a:ext cx="524125" cy="7244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73611" y="4882864"/>
              <a:ext cx="513534" cy="7749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963572" y="5771364"/>
              <a:ext cx="774885" cy="9582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847323" y="5770928"/>
              <a:ext cx="849087" cy="1080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435564" y="3434135"/>
              <a:ext cx="880580" cy="904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646739" y="5158160"/>
              <a:ext cx="549930" cy="11869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4"/>
            <a:srcRect t="-1" r="37144" b="33792"/>
            <a:stretch/>
          </p:blipFill>
          <p:spPr>
            <a:xfrm>
              <a:off x="5627968" y="5495925"/>
              <a:ext cx="556794" cy="126128"/>
            </a:xfrm>
            <a:prstGeom prst="rect">
              <a:avLst/>
            </a:prstGeom>
          </p:spPr>
        </p:pic>
        <p:sp>
          <p:nvSpPr>
            <p:cNvPr id="25" name="Rectangle 24"/>
            <p:cNvSpPr/>
            <p:nvPr/>
          </p:nvSpPr>
          <p:spPr>
            <a:xfrm>
              <a:off x="5638365" y="5491429"/>
              <a:ext cx="549930" cy="11869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p:cNvSpPr/>
          <p:nvPr/>
        </p:nvSpPr>
        <p:spPr>
          <a:xfrm>
            <a:off x="571699" y="1819051"/>
            <a:ext cx="6863865" cy="4937377"/>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sz="1600" dirty="0" smtClean="0"/>
              <a:t>The </a:t>
            </a:r>
            <a:r>
              <a:rPr lang="en-US" sz="1600" dirty="0"/>
              <a:t>following UCPath fields are required by UCPC for all CWR Transactions. Enter the </a:t>
            </a:r>
            <a:r>
              <a:rPr lang="en-US" sz="1600" dirty="0" smtClean="0"/>
              <a:t>following in the </a:t>
            </a:r>
            <a:r>
              <a:rPr lang="en-US" sz="1600" b="1" dirty="0" smtClean="0"/>
              <a:t>Job Data </a:t>
            </a:r>
            <a:r>
              <a:rPr lang="en-US" sz="1600" dirty="0" smtClean="0"/>
              <a:t>tab: </a:t>
            </a:r>
          </a:p>
          <a:p>
            <a:pPr marL="630238" lvl="1" indent="-173038">
              <a:lnSpc>
                <a:spcPct val="107000"/>
              </a:lnSpc>
              <a:buFont typeface="Arial" panose="020B0604020202020204" pitchFamily="34" charset="0"/>
              <a:buChar char="•"/>
            </a:pPr>
            <a:r>
              <a:rPr lang="en-US" sz="1600" b="1" dirty="0" smtClean="0"/>
              <a:t>Position Number</a:t>
            </a:r>
          </a:p>
          <a:p>
            <a:pPr marL="630238" lvl="1" indent="-173038">
              <a:lnSpc>
                <a:spcPct val="107000"/>
              </a:lnSpc>
              <a:buFont typeface="Arial" panose="020B0604020202020204" pitchFamily="34" charset="0"/>
              <a:buChar char="•"/>
            </a:pPr>
            <a:r>
              <a:rPr lang="en-US" sz="1600" b="1" dirty="0" smtClean="0"/>
              <a:t>Business Unit </a:t>
            </a:r>
            <a:r>
              <a:rPr lang="en-US" sz="1600" dirty="0" smtClean="0"/>
              <a:t>(auto-populates when Position number is added)</a:t>
            </a:r>
          </a:p>
          <a:p>
            <a:pPr marL="630238" lvl="1" indent="-173038">
              <a:lnSpc>
                <a:spcPct val="107000"/>
              </a:lnSpc>
              <a:buFont typeface="Arial" panose="020B0604020202020204" pitchFamily="34" charset="0"/>
              <a:buChar char="•"/>
            </a:pPr>
            <a:r>
              <a:rPr lang="en-US" sz="1600" b="1" dirty="0" smtClean="0"/>
              <a:t>Department </a:t>
            </a:r>
            <a:r>
              <a:rPr lang="en-US" sz="1600" dirty="0"/>
              <a:t>(</a:t>
            </a:r>
            <a:r>
              <a:rPr lang="en-US" sz="1600" dirty="0" smtClean="0"/>
              <a:t>auto-populates </a:t>
            </a:r>
            <a:r>
              <a:rPr lang="en-US" sz="1600" dirty="0"/>
              <a:t>when Position number is added)</a:t>
            </a:r>
          </a:p>
          <a:p>
            <a:pPr marL="630238" lvl="1" indent="-173038">
              <a:lnSpc>
                <a:spcPct val="107000"/>
              </a:lnSpc>
              <a:buFont typeface="Arial" panose="020B0604020202020204" pitchFamily="34" charset="0"/>
              <a:buChar char="•"/>
            </a:pPr>
            <a:r>
              <a:rPr lang="en-US" sz="1600" b="1" dirty="0" smtClean="0"/>
              <a:t>Location Code </a:t>
            </a:r>
            <a:r>
              <a:rPr lang="en-US" sz="1600" dirty="0"/>
              <a:t>(</a:t>
            </a:r>
            <a:r>
              <a:rPr lang="en-US" sz="1600" dirty="0" smtClean="0"/>
              <a:t>auto-populates </a:t>
            </a:r>
            <a:r>
              <a:rPr lang="en-US" sz="1600" dirty="0"/>
              <a:t>when Position number is added)</a:t>
            </a:r>
          </a:p>
          <a:p>
            <a:pPr marL="630238" lvl="1" indent="-173038">
              <a:lnSpc>
                <a:spcPct val="107000"/>
              </a:lnSpc>
              <a:buFont typeface="Arial" panose="020B0604020202020204" pitchFamily="34" charset="0"/>
              <a:buChar char="•"/>
            </a:pPr>
            <a:r>
              <a:rPr lang="en-US" sz="1600" b="1" dirty="0" smtClean="0"/>
              <a:t>Establishment </a:t>
            </a:r>
            <a:r>
              <a:rPr lang="en-US" sz="1600" dirty="0"/>
              <a:t>(</a:t>
            </a:r>
            <a:r>
              <a:rPr lang="en-US" sz="1600" dirty="0" smtClean="0"/>
              <a:t>auto-populates </a:t>
            </a:r>
            <a:r>
              <a:rPr lang="en-US" sz="1600" dirty="0"/>
              <a:t>when Position number is added</a:t>
            </a:r>
            <a:r>
              <a:rPr lang="en-US" sz="1600" dirty="0" smtClean="0"/>
              <a:t>)</a:t>
            </a:r>
          </a:p>
          <a:p>
            <a:pPr marL="630238" lvl="1" indent="-173038">
              <a:lnSpc>
                <a:spcPct val="107000"/>
              </a:lnSpc>
              <a:buFont typeface="Arial" panose="020B0604020202020204" pitchFamily="34" charset="0"/>
              <a:buChar char="•"/>
            </a:pPr>
            <a:r>
              <a:rPr lang="en-US" sz="1600" b="1" dirty="0" smtClean="0"/>
              <a:t>Job Code  </a:t>
            </a:r>
            <a:r>
              <a:rPr lang="en-US" sz="1600" dirty="0"/>
              <a:t>(</a:t>
            </a:r>
            <a:r>
              <a:rPr lang="en-US" sz="1600" dirty="0" smtClean="0"/>
              <a:t>auto-populates </a:t>
            </a:r>
            <a:r>
              <a:rPr lang="en-US" sz="1600" dirty="0"/>
              <a:t>when Position number is added</a:t>
            </a:r>
            <a:r>
              <a:rPr lang="en-US" sz="1600" dirty="0" smtClean="0"/>
              <a:t>)</a:t>
            </a:r>
            <a:endParaRPr lang="en-US" sz="1600" b="1" dirty="0"/>
          </a:p>
          <a:p>
            <a:pPr marL="630238" lvl="1" indent="-173038">
              <a:lnSpc>
                <a:spcPct val="107000"/>
              </a:lnSpc>
              <a:buFont typeface="Arial" panose="020B0604020202020204" pitchFamily="34" charset="0"/>
              <a:buChar char="•"/>
            </a:pPr>
            <a:r>
              <a:rPr lang="en-US" sz="1600" b="1" dirty="0" smtClean="0">
                <a:solidFill>
                  <a:srgbClr val="000000"/>
                </a:solidFill>
              </a:rPr>
              <a:t>FLSA Status </a:t>
            </a:r>
            <a:r>
              <a:rPr lang="en-US" sz="1600" dirty="0"/>
              <a:t>(</a:t>
            </a:r>
            <a:r>
              <a:rPr lang="en-US" sz="1600" dirty="0" smtClean="0"/>
              <a:t>auto-populates </a:t>
            </a:r>
            <a:r>
              <a:rPr lang="en-US" sz="1600" dirty="0"/>
              <a:t>when Position number is added)</a:t>
            </a:r>
          </a:p>
          <a:p>
            <a:pPr marL="630238" lvl="1" indent="-173038">
              <a:lnSpc>
                <a:spcPct val="107000"/>
              </a:lnSpc>
              <a:buFont typeface="Arial" panose="020B0604020202020204" pitchFamily="34" charset="0"/>
              <a:buChar char="•"/>
            </a:pPr>
            <a:r>
              <a:rPr lang="en-US" sz="1600" b="1" dirty="0" smtClean="0">
                <a:solidFill>
                  <a:srgbClr val="000000"/>
                </a:solidFill>
              </a:rPr>
              <a:t>Union Code </a:t>
            </a:r>
            <a:r>
              <a:rPr lang="en-US" sz="1600" dirty="0"/>
              <a:t>(</a:t>
            </a:r>
            <a:r>
              <a:rPr lang="en-US" sz="1600" dirty="0" smtClean="0"/>
              <a:t>auto-populates </a:t>
            </a:r>
            <a:r>
              <a:rPr lang="en-US" sz="1600" dirty="0"/>
              <a:t>when Position number is added</a:t>
            </a:r>
            <a:r>
              <a:rPr lang="en-US" sz="1600" dirty="0" smtClean="0"/>
              <a:t>)</a:t>
            </a:r>
            <a:endParaRPr lang="en-US" sz="1600" b="1" dirty="0" smtClean="0">
              <a:solidFill>
                <a:srgbClr val="000000"/>
              </a:solidFill>
            </a:endParaRPr>
          </a:p>
          <a:p>
            <a:pPr marL="630238" lvl="1" indent="-173038">
              <a:lnSpc>
                <a:spcPct val="107000"/>
              </a:lnSpc>
              <a:buFont typeface="Arial" panose="020B0604020202020204" pitchFamily="34" charset="0"/>
              <a:buChar char="•"/>
            </a:pPr>
            <a:r>
              <a:rPr lang="en-US" sz="1600" b="1" dirty="0" smtClean="0"/>
              <a:t>Reports </a:t>
            </a:r>
            <a:r>
              <a:rPr lang="en-US" sz="1600" b="1" dirty="0"/>
              <a:t>to Position </a:t>
            </a:r>
            <a:r>
              <a:rPr lang="en-US" sz="1600" b="1" dirty="0" smtClean="0"/>
              <a:t>Number </a:t>
            </a:r>
            <a:r>
              <a:rPr lang="en-US" sz="1600" dirty="0"/>
              <a:t>(</a:t>
            </a:r>
            <a:r>
              <a:rPr lang="en-US" sz="1600" dirty="0" smtClean="0"/>
              <a:t>auto-populates </a:t>
            </a:r>
            <a:r>
              <a:rPr lang="en-US" sz="1600" dirty="0"/>
              <a:t>when Position number is added)</a:t>
            </a:r>
          </a:p>
          <a:p>
            <a:pPr marL="630238" lvl="1" indent="-173038">
              <a:lnSpc>
                <a:spcPct val="107000"/>
              </a:lnSpc>
              <a:buFont typeface="Arial" panose="020B0604020202020204" pitchFamily="34" charset="0"/>
              <a:buChar char="•"/>
            </a:pPr>
            <a:r>
              <a:rPr lang="en-US" sz="1600" b="1" dirty="0" smtClean="0"/>
              <a:t>Employee Classification </a:t>
            </a:r>
          </a:p>
          <a:p>
            <a:pPr marL="630238" lvl="1" indent="-173038">
              <a:lnSpc>
                <a:spcPct val="107000"/>
              </a:lnSpc>
              <a:buFont typeface="Arial" panose="020B0604020202020204" pitchFamily="34" charset="0"/>
              <a:buChar char="•"/>
            </a:pPr>
            <a:r>
              <a:rPr lang="en-US" sz="1600" b="1" dirty="0" smtClean="0"/>
              <a:t>Standard Hours</a:t>
            </a:r>
          </a:p>
          <a:p>
            <a:pPr marL="630238" lvl="1" indent="-173038">
              <a:lnSpc>
                <a:spcPct val="107000"/>
              </a:lnSpc>
              <a:buFont typeface="Arial" panose="020B0604020202020204" pitchFamily="34" charset="0"/>
              <a:buChar char="•"/>
            </a:pPr>
            <a:r>
              <a:rPr lang="en-US" sz="1600" b="1" dirty="0" smtClean="0"/>
              <a:t>Expected </a:t>
            </a:r>
            <a:r>
              <a:rPr lang="en-US" sz="1600" b="1" dirty="0"/>
              <a:t>Job End </a:t>
            </a:r>
            <a:r>
              <a:rPr lang="en-US" sz="1600" b="1" dirty="0" smtClean="0"/>
              <a:t>Date</a:t>
            </a:r>
          </a:p>
          <a:p>
            <a:pPr marL="173038" lvl="1" indent="-173038">
              <a:lnSpc>
                <a:spcPct val="107000"/>
              </a:lnSpc>
              <a:buFont typeface="Arial" panose="020B0604020202020204" pitchFamily="34" charset="0"/>
              <a:buChar char="•"/>
            </a:pPr>
            <a:r>
              <a:rPr lang="en-US" sz="1600" dirty="0" smtClean="0"/>
              <a:t>Use </a:t>
            </a:r>
            <a:r>
              <a:rPr lang="en-US" sz="1600" dirty="0"/>
              <a:t>the Supporting documents to attach the </a:t>
            </a:r>
            <a:r>
              <a:rPr lang="en-US" sz="1600" b="1" dirty="0"/>
              <a:t>Personal Data Form </a:t>
            </a:r>
            <a:r>
              <a:rPr lang="en-US" sz="1600" dirty="0"/>
              <a:t>and </a:t>
            </a:r>
            <a:r>
              <a:rPr lang="en-US" sz="1600" b="1" dirty="0"/>
              <a:t>Appointment </a:t>
            </a:r>
            <a:r>
              <a:rPr lang="en-US" sz="1600" b="1" dirty="0" smtClean="0"/>
              <a:t>Letter</a:t>
            </a:r>
            <a:r>
              <a:rPr lang="en-US" sz="1600" dirty="0" smtClean="0"/>
              <a:t>.</a:t>
            </a:r>
            <a:endParaRPr lang="en-US" sz="1600" dirty="0"/>
          </a:p>
          <a:p>
            <a:pPr marL="173038" indent="-173038">
              <a:lnSpc>
                <a:spcPct val="107000"/>
              </a:lnSpc>
              <a:spcAft>
                <a:spcPts val="800"/>
              </a:spcAft>
              <a:buFont typeface="Arial" panose="020B0604020202020204" pitchFamily="34" charset="0"/>
              <a:buChar char="•"/>
            </a:pPr>
            <a:r>
              <a:rPr lang="en-US" sz="1600" dirty="0"/>
              <a:t>Click </a:t>
            </a:r>
            <a:r>
              <a:rPr lang="en-US" sz="1600" b="1" dirty="0"/>
              <a:t>Save and </a:t>
            </a:r>
            <a:r>
              <a:rPr lang="en-US" sz="1600" b="1" dirty="0" smtClean="0"/>
              <a:t>Submit</a:t>
            </a:r>
            <a:r>
              <a:rPr lang="en-US" sz="1600" dirty="0" smtClean="0"/>
              <a:t>.</a:t>
            </a:r>
            <a:endParaRPr lang="en-US" sz="1600" dirty="0"/>
          </a:p>
        </p:txBody>
      </p:sp>
    </p:spTree>
    <p:extLst>
      <p:ext uri="{BB962C8B-B14F-4D97-AF65-F5344CB8AC3E}">
        <p14:creationId xmlns:p14="http://schemas.microsoft.com/office/powerpoint/2010/main" val="275248898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68792" y="2479456"/>
            <a:ext cx="8467725" cy="3200400"/>
          </a:xfrm>
          <a:prstGeom prst="rect">
            <a:avLst/>
          </a:prstGeom>
          <a:ln w="6350">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RENEW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411292" y="4947424"/>
            <a:ext cx="4410605" cy="1368084"/>
          </a:xfrm>
          <a:prstGeom prst="rect">
            <a:avLst/>
          </a:prstGeom>
          <a:ln w="6350">
            <a:solidFill>
              <a:schemeClr val="tx1"/>
            </a:solidFill>
          </a:ln>
        </p:spPr>
      </p:pic>
      <p:cxnSp>
        <p:nvCxnSpPr>
          <p:cNvPr id="10" name="Straight Arrow Connector 9"/>
          <p:cNvCxnSpPr/>
          <p:nvPr/>
        </p:nvCxnSpPr>
        <p:spPr>
          <a:xfrm flipV="1">
            <a:off x="3492630" y="4809646"/>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78459" y="1080766"/>
            <a:ext cx="10848341" cy="1182888"/>
            <a:chOff x="434103" y="1080766"/>
            <a:chExt cx="10634208" cy="1182888"/>
          </a:xfrm>
        </p:grpSpPr>
        <p:sp>
          <p:nvSpPr>
            <p:cNvPr id="7" name="Rectangle 6"/>
            <p:cNvSpPr/>
            <p:nvPr/>
          </p:nvSpPr>
          <p:spPr>
            <a:xfrm>
              <a:off x="434103" y="1080766"/>
              <a:ext cx="10634208" cy="118288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To attach documents, click on the </a:t>
              </a:r>
              <a:r>
                <a:rPr lang="en-US" sz="2000" b="1" dirty="0" smtClean="0"/>
                <a:t>Supporting Documents </a:t>
              </a:r>
              <a:r>
                <a:rPr lang="en-US" sz="2000" dirty="0" smtClean="0"/>
                <a:t>link on either the </a:t>
              </a:r>
              <a:r>
                <a:rPr lang="en-US" sz="2000" b="1" dirty="0" smtClean="0"/>
                <a:t>Personal Data </a:t>
              </a:r>
              <a:r>
                <a:rPr lang="en-US" sz="2000" dirty="0" smtClean="0"/>
                <a:t>or </a:t>
              </a:r>
              <a:r>
                <a:rPr lang="en-US" sz="2000" b="1" dirty="0" smtClean="0"/>
                <a:t>Job Data </a:t>
              </a:r>
              <a:r>
                <a:rPr lang="en-US" sz="2000" dirty="0" smtClean="0"/>
                <a:t>tabs.</a:t>
              </a:r>
              <a:endParaRPr lang="en-US" sz="2000" b="1" dirty="0" smtClean="0"/>
            </a:p>
            <a:p>
              <a:pPr marL="285750" indent="-285750">
                <a:lnSpc>
                  <a:spcPct val="107000"/>
                </a:lnSpc>
                <a:spcAft>
                  <a:spcPts val="800"/>
                </a:spcAft>
                <a:buFont typeface="Arial" panose="020B0604020202020204" pitchFamily="34" charset="0"/>
                <a:buChar char="•"/>
              </a:pPr>
              <a:r>
                <a:rPr lang="en-US" sz="2000" dirty="0" smtClean="0"/>
                <a:t>Click on the      to add more supporting documents. </a:t>
              </a:r>
            </a:p>
          </p:txBody>
        </p:sp>
        <p:pic>
          <p:nvPicPr>
            <p:cNvPr id="11" name="Picture 10"/>
            <p:cNvPicPr>
              <a:picLocks noChangeAspect="1"/>
            </p:cNvPicPr>
            <p:nvPr/>
          </p:nvPicPr>
          <p:blipFill rotWithShape="1">
            <a:blip r:embed="rId5"/>
            <a:srcRect l="27013" r="20359" b="1125"/>
            <a:stretch/>
          </p:blipFill>
          <p:spPr>
            <a:xfrm>
              <a:off x="2188423" y="1947209"/>
              <a:ext cx="230588" cy="207192"/>
            </a:xfrm>
            <a:prstGeom prst="rect">
              <a:avLst/>
            </a:prstGeom>
          </p:spPr>
        </p:pic>
      </p:grpSp>
    </p:spTree>
    <p:extLst>
      <p:ext uri="{BB962C8B-B14F-4D97-AF65-F5344CB8AC3E}">
        <p14:creationId xmlns:p14="http://schemas.microsoft.com/office/powerpoint/2010/main" val="92523606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81461" cy="685800"/>
          </a:xfrm>
        </p:spPr>
        <p:txBody>
          <a:bodyPr/>
          <a:lstStyle/>
          <a:p>
            <a:r>
              <a:rPr lang="en-US" dirty="0" smtClean="0">
                <a:solidFill>
                  <a:schemeClr val="accent5"/>
                </a:solidFill>
              </a:rPr>
              <a:t>RENEW A CONTINGENT WORKER (WITH POSITION) </a:t>
            </a:r>
            <a:endParaRPr lang="en-US" dirty="0">
              <a:solidFill>
                <a:schemeClr val="accent5"/>
              </a:solidFill>
            </a:endParaRPr>
          </a:p>
        </p:txBody>
      </p:sp>
      <p:sp>
        <p:nvSpPr>
          <p:cNvPr id="22" name="Rectangle 21"/>
          <p:cNvSpPr/>
          <p:nvPr/>
        </p:nvSpPr>
        <p:spPr>
          <a:xfrm>
            <a:off x="618310" y="937069"/>
            <a:ext cx="11225348" cy="19202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The system displays the </a:t>
            </a:r>
            <a:r>
              <a:rPr lang="en-US" sz="2000" b="1" dirty="0" smtClean="0"/>
              <a:t>Select an Action </a:t>
            </a:r>
            <a:r>
              <a:rPr lang="en-US" sz="2000" dirty="0" smtClean="0"/>
              <a:t>page.</a:t>
            </a:r>
          </a:p>
          <a:p>
            <a:pPr marL="285750" indent="-285750">
              <a:lnSpc>
                <a:spcPct val="107000"/>
              </a:lnSpc>
              <a:spcAft>
                <a:spcPts val="800"/>
              </a:spcAft>
              <a:buFont typeface="Arial" panose="020B0604020202020204" pitchFamily="34" charset="0"/>
              <a:buChar char="•"/>
            </a:pPr>
            <a:r>
              <a:rPr lang="en-US" sz="2000" dirty="0" smtClean="0"/>
              <a:t>If the person has only one inactive employee record (instance) within your business unit, then that number is defaulted. If the person has more than one inactive employee record within your business unit, then the lowest number is defaulted. Select the instance you are renewing. </a:t>
            </a:r>
          </a:p>
          <a:p>
            <a:pPr marL="285750" indent="-285750">
              <a:lnSpc>
                <a:spcPct val="107000"/>
              </a:lnSpc>
              <a:spcAft>
                <a:spcPts val="800"/>
              </a:spcAft>
              <a:buFont typeface="Arial" panose="020B0604020202020204" pitchFamily="34" charset="0"/>
              <a:buChar char="•"/>
            </a:pPr>
            <a:r>
              <a:rPr lang="en-US" sz="2000" dirty="0" smtClean="0"/>
              <a:t>Click the </a:t>
            </a:r>
            <a:r>
              <a:rPr lang="en-US" sz="2000" b="1" dirty="0" smtClean="0"/>
              <a:t>Save and Submit </a:t>
            </a:r>
            <a:r>
              <a:rPr lang="en-US" sz="2000" dirty="0" smtClean="0"/>
              <a:t>button. </a:t>
            </a:r>
          </a:p>
        </p:txBody>
      </p:sp>
      <p:grpSp>
        <p:nvGrpSpPr>
          <p:cNvPr id="5" name="Group 4"/>
          <p:cNvGrpSpPr/>
          <p:nvPr/>
        </p:nvGrpSpPr>
        <p:grpSpPr>
          <a:xfrm>
            <a:off x="2601693" y="2945329"/>
            <a:ext cx="6791325" cy="3476625"/>
            <a:chOff x="2912988" y="2945329"/>
            <a:chExt cx="6791325" cy="3476625"/>
          </a:xfrm>
        </p:grpSpPr>
        <p:pic>
          <p:nvPicPr>
            <p:cNvPr id="3" name="Picture 2"/>
            <p:cNvPicPr>
              <a:picLocks noChangeAspect="1"/>
            </p:cNvPicPr>
            <p:nvPr/>
          </p:nvPicPr>
          <p:blipFill>
            <a:blip r:embed="rId3"/>
            <a:stretch>
              <a:fillRect/>
            </a:stretch>
          </p:blipFill>
          <p:spPr>
            <a:xfrm>
              <a:off x="2912988" y="2945329"/>
              <a:ext cx="6791325" cy="3476625"/>
            </a:xfrm>
            <a:prstGeom prst="rect">
              <a:avLst/>
            </a:prstGeom>
            <a:ln w="6350">
              <a:solidFill>
                <a:schemeClr val="tx1"/>
              </a:solidFill>
            </a:ln>
          </p:spPr>
        </p:pic>
        <p:sp>
          <p:nvSpPr>
            <p:cNvPr id="8" name="Rectangle 7"/>
            <p:cNvSpPr/>
            <p:nvPr/>
          </p:nvSpPr>
          <p:spPr>
            <a:xfrm>
              <a:off x="3051544" y="5826642"/>
              <a:ext cx="1679944" cy="13822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4148188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204671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Once the transaction has been submitted, the initiator will receive a confirmation.</a:t>
            </a:r>
          </a:p>
          <a:p>
            <a:pPr marL="285750" indent="-285750">
              <a:lnSpc>
                <a:spcPct val="107000"/>
              </a:lnSpc>
              <a:spcAft>
                <a:spcPts val="800"/>
              </a:spcAft>
              <a:buFont typeface="Arial" panose="020B0604020202020204" pitchFamily="34" charset="0"/>
              <a:buChar char="•"/>
            </a:pPr>
            <a:r>
              <a:rPr lang="en-US" sz="2000" dirty="0" smtClean="0"/>
              <a:t>Click the </a:t>
            </a:r>
            <a:r>
              <a:rPr lang="en-US" sz="2000" b="1" dirty="0" smtClean="0"/>
              <a:t>OK</a:t>
            </a:r>
            <a:r>
              <a:rPr lang="en-US" sz="2000" dirty="0" smtClean="0"/>
              <a:t> button to go to the </a:t>
            </a:r>
            <a:r>
              <a:rPr lang="en-US" sz="2000" b="1" dirty="0" smtClean="0"/>
              <a:t>Transaction Status </a:t>
            </a:r>
            <a:r>
              <a:rPr lang="en-US" sz="2000" dirty="0" smtClean="0"/>
              <a:t>page to review the status of this person.</a:t>
            </a:r>
          </a:p>
          <a:p>
            <a:pPr marL="282575" indent="-282575">
              <a:lnSpc>
                <a:spcPct val="107000"/>
              </a:lnSpc>
              <a:spcAft>
                <a:spcPts val="800"/>
              </a:spcAft>
              <a:buFont typeface="Arial" panose="020B0604020202020204" pitchFamily="34" charset="0"/>
              <a:buChar char="•"/>
            </a:pPr>
            <a:r>
              <a:rPr lang="en-US" sz="2000" dirty="0" smtClean="0"/>
              <a:t>The </a:t>
            </a:r>
            <a:r>
              <a:rPr lang="en-US" sz="2000" dirty="0"/>
              <a:t>template transaction is routed for approval and appears in the </a:t>
            </a:r>
            <a:r>
              <a:rPr lang="en-US" sz="2000" b="1" dirty="0"/>
              <a:t>Transactions in Progress </a:t>
            </a:r>
            <a:r>
              <a:rPr lang="en-US" sz="2000" dirty="0"/>
              <a:t>section until </a:t>
            </a:r>
            <a:r>
              <a:rPr lang="en-US" sz="2000" dirty="0" smtClean="0"/>
              <a:t>it </a:t>
            </a:r>
            <a:r>
              <a:rPr lang="en-US" sz="2000" dirty="0"/>
              <a:t>is processed. </a:t>
            </a:r>
          </a:p>
          <a:p>
            <a:pPr marL="285750" indent="-285750">
              <a:lnSpc>
                <a:spcPct val="107000"/>
              </a:lnSpc>
              <a:spcAft>
                <a:spcPts val="800"/>
              </a:spcAft>
              <a:buFont typeface="Arial" panose="020B0604020202020204" pitchFamily="34" charset="0"/>
              <a:buChar char="•"/>
            </a:pPr>
            <a:r>
              <a:rPr lang="en-US" sz="2000" dirty="0"/>
              <a:t>You have initiated </a:t>
            </a:r>
            <a:r>
              <a:rPr lang="en-US" sz="2000" dirty="0" smtClean="0"/>
              <a:t>a </a:t>
            </a:r>
            <a:r>
              <a:rPr lang="en-US" sz="2000" b="1" dirty="0" smtClean="0"/>
              <a:t>renew contingent </a:t>
            </a:r>
            <a:r>
              <a:rPr lang="en-US" sz="2000" b="1" dirty="0"/>
              <a:t>worker (</a:t>
            </a:r>
            <a:r>
              <a:rPr lang="en-US" sz="2000" b="1" dirty="0" smtClean="0"/>
              <a:t>without </a:t>
            </a:r>
            <a:r>
              <a:rPr lang="en-US" sz="2000" b="1" dirty="0"/>
              <a:t>Position</a:t>
            </a:r>
            <a:r>
              <a:rPr lang="en-US" sz="2000" dirty="0"/>
              <a:t>) template </a:t>
            </a:r>
            <a:r>
              <a:rPr lang="en-US" sz="2000" dirty="0" smtClean="0"/>
              <a:t>transaction.</a:t>
            </a:r>
            <a:endParaRPr lang="en-US" sz="2000" dirty="0"/>
          </a:p>
        </p:txBody>
      </p:sp>
      <p:grpSp>
        <p:nvGrpSpPr>
          <p:cNvPr id="11" name="Group 10"/>
          <p:cNvGrpSpPr/>
          <p:nvPr/>
        </p:nvGrpSpPr>
        <p:grpSpPr>
          <a:xfrm>
            <a:off x="2920697"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420926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669471" y="1466850"/>
            <a:ext cx="8784514" cy="3383280"/>
          </a:xfrm>
          <a:prstGeom prst="rect">
            <a:avLst/>
          </a:prstGeom>
          <a:noFill/>
          <a:ln w="76200">
            <a:solidFill>
              <a:srgbClr val="F1AB00"/>
            </a:solidFill>
          </a:ln>
        </p:spPr>
        <p:txBody>
          <a:bodyPr lIns="91425" tIns="91425" rIns="91425" bIns="274320" anchor="ctr" anchorCtr="0">
            <a:noAutofit/>
          </a:bodyPr>
          <a:lstStyle/>
          <a:p>
            <a:pPr algn="ctr"/>
            <a:r>
              <a:rPr lang="en-US" sz="7200" b="1" dirty="0" smtClean="0">
                <a:solidFill>
                  <a:srgbClr val="F1AB00"/>
                </a:solidFill>
              </a:rPr>
              <a:t>Initiate Extend CWR </a:t>
            </a:r>
          </a:p>
          <a:p>
            <a:pPr algn="ctr"/>
            <a:r>
              <a:rPr lang="en-US" sz="7200" b="1" dirty="0" smtClean="0">
                <a:solidFill>
                  <a:srgbClr val="F1AB00"/>
                </a:solidFill>
              </a:rPr>
              <a:t>(With Position)   </a:t>
            </a:r>
            <a:endParaRPr lang="en-US" sz="7200" b="1" dirty="0">
              <a:solidFill>
                <a:srgbClr val="F1AB00"/>
              </a:solidFill>
            </a:endParaRPr>
          </a:p>
        </p:txBody>
      </p:sp>
    </p:spTree>
    <p:extLst>
      <p:ext uri="{BB962C8B-B14F-4D97-AF65-F5344CB8AC3E}">
        <p14:creationId xmlns:p14="http://schemas.microsoft.com/office/powerpoint/2010/main" val="13011068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7170" y="163219"/>
            <a:ext cx="11792110" cy="685800"/>
          </a:xfrm>
        </p:spPr>
        <p:txBody>
          <a:bodyPr/>
          <a:lstStyle/>
          <a:p>
            <a:r>
              <a:rPr lang="en-US" dirty="0" smtClean="0">
                <a:solidFill>
                  <a:schemeClr val="accent5"/>
                </a:solidFill>
              </a:rPr>
              <a:t>EXTEND A CONTINGENT WORKER (WITH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227170" y="1666501"/>
            <a:ext cx="11325225" cy="19202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Use </a:t>
            </a:r>
            <a:r>
              <a:rPr lang="en-US" sz="2000" dirty="0"/>
              <a:t>the </a:t>
            </a:r>
            <a:r>
              <a:rPr lang="en-US" sz="2000" b="1" dirty="0"/>
              <a:t>Smart HR Transactions </a:t>
            </a:r>
            <a:r>
              <a:rPr lang="en-US" sz="2000" dirty="0"/>
              <a:t>page to initiate a template </a:t>
            </a:r>
            <a:r>
              <a:rPr lang="en-US" sz="2000" dirty="0" smtClean="0"/>
              <a:t>Transaction.</a:t>
            </a:r>
          </a:p>
          <a:p>
            <a:pPr marL="285750" indent="-285750">
              <a:lnSpc>
                <a:spcPct val="107000"/>
              </a:lnSpc>
              <a:spcAft>
                <a:spcPts val="800"/>
              </a:spcAft>
              <a:buFont typeface="Arial" panose="020B0604020202020204" pitchFamily="34" charset="0"/>
              <a:buChar char="•"/>
            </a:pPr>
            <a:r>
              <a:rPr lang="en-US" sz="2000" dirty="0" smtClean="0"/>
              <a:t>Select </a:t>
            </a:r>
            <a:r>
              <a:rPr lang="en-US" sz="2000" dirty="0"/>
              <a:t>the appropriate add contingent worker template. Notice there are two add contingent worker </a:t>
            </a:r>
            <a:r>
              <a:rPr lang="en-US" sz="2000" dirty="0" smtClean="0"/>
              <a:t>templates: </a:t>
            </a:r>
            <a:r>
              <a:rPr lang="en-US" sz="2000" dirty="0"/>
              <a:t>one for adding a </a:t>
            </a:r>
            <a:r>
              <a:rPr lang="en-US" sz="2000" b="1" dirty="0"/>
              <a:t>contingent worker with a </a:t>
            </a:r>
            <a:r>
              <a:rPr lang="en-US" sz="2000" b="1" dirty="0" smtClean="0"/>
              <a:t>position</a:t>
            </a:r>
            <a:r>
              <a:rPr lang="en-US" sz="2000" dirty="0" smtClean="0"/>
              <a:t>,</a:t>
            </a:r>
            <a:r>
              <a:rPr lang="en-US" sz="2000" b="1" dirty="0" smtClean="0"/>
              <a:t> </a:t>
            </a:r>
            <a:r>
              <a:rPr lang="en-US" sz="2000" dirty="0"/>
              <a:t>and one for adding a </a:t>
            </a:r>
            <a:r>
              <a:rPr lang="en-US" sz="2000" b="1" dirty="0"/>
              <a:t>contingent worker without a position</a:t>
            </a:r>
            <a:r>
              <a:rPr lang="en-US" sz="2000" dirty="0"/>
              <a:t>. </a:t>
            </a:r>
            <a:endParaRPr lang="en-US" sz="2000" dirty="0" smtClean="0"/>
          </a:p>
          <a:p>
            <a:pPr marL="285750" indent="-285750">
              <a:lnSpc>
                <a:spcPct val="107000"/>
              </a:lnSpc>
              <a:spcAft>
                <a:spcPts val="800"/>
              </a:spcAft>
              <a:buFont typeface="Arial" panose="020B0604020202020204" pitchFamily="34" charset="0"/>
              <a:buChar char="•"/>
            </a:pPr>
            <a:r>
              <a:rPr lang="en-US" sz="2000" dirty="0" smtClean="0"/>
              <a:t>Click </a:t>
            </a:r>
            <a:r>
              <a:rPr lang="en-US" sz="2000" dirty="0"/>
              <a:t>the </a:t>
            </a:r>
            <a:r>
              <a:rPr lang="en-US" sz="2000" b="1" dirty="0" smtClean="0"/>
              <a:t>UC_EXT_CWR_POSN</a:t>
            </a:r>
            <a:r>
              <a:rPr lang="en-US" sz="2000" dirty="0" smtClean="0"/>
              <a:t> </a:t>
            </a:r>
            <a:r>
              <a:rPr lang="en-US" sz="2000" dirty="0"/>
              <a:t>list item</a:t>
            </a:r>
            <a:r>
              <a:rPr lang="en-US" sz="2000" dirty="0" smtClean="0"/>
              <a:t>.</a:t>
            </a:r>
            <a:endParaRPr lang="en-US" sz="2000" dirty="0"/>
          </a:p>
        </p:txBody>
      </p:sp>
      <p:grpSp>
        <p:nvGrpSpPr>
          <p:cNvPr id="8" name="Group 7"/>
          <p:cNvGrpSpPr/>
          <p:nvPr/>
        </p:nvGrpSpPr>
        <p:grpSpPr>
          <a:xfrm>
            <a:off x="709612" y="3671537"/>
            <a:ext cx="10391603" cy="2800350"/>
            <a:chOff x="709612" y="3671537"/>
            <a:chExt cx="10391603" cy="2800350"/>
          </a:xfrm>
        </p:grpSpPr>
        <p:grpSp>
          <p:nvGrpSpPr>
            <p:cNvPr id="5" name="Group 4"/>
            <p:cNvGrpSpPr/>
            <p:nvPr/>
          </p:nvGrpSpPr>
          <p:grpSpPr>
            <a:xfrm>
              <a:off x="709612" y="3671537"/>
              <a:ext cx="10391603" cy="2800350"/>
              <a:chOff x="709612" y="3671537"/>
              <a:chExt cx="10391603" cy="2800350"/>
            </a:xfrm>
          </p:grpSpPr>
          <p:grpSp>
            <p:nvGrpSpPr>
              <p:cNvPr id="30" name="Group 29"/>
              <p:cNvGrpSpPr/>
              <p:nvPr/>
            </p:nvGrpSpPr>
            <p:grpSpPr>
              <a:xfrm>
                <a:off x="709612" y="3671537"/>
                <a:ext cx="10391603" cy="2800350"/>
                <a:chOff x="709612" y="3671537"/>
                <a:chExt cx="10391603" cy="2800350"/>
              </a:xfrm>
            </p:grpSpPr>
            <p:pic>
              <p:nvPicPr>
                <p:cNvPr id="7" name="Picture 6"/>
                <p:cNvPicPr>
                  <a:picLocks noChangeAspect="1"/>
                </p:cNvPicPr>
                <p:nvPr/>
              </p:nvPicPr>
              <p:blipFill>
                <a:blip r:embed="rId2"/>
                <a:stretch>
                  <a:fillRect/>
                </a:stretch>
              </p:blipFill>
              <p:spPr>
                <a:xfrm>
                  <a:off x="709612" y="3671537"/>
                  <a:ext cx="8601075" cy="2800350"/>
                </a:xfrm>
                <a:prstGeom prst="rect">
                  <a:avLst/>
                </a:prstGeom>
                <a:ln w="6350">
                  <a:solidFill>
                    <a:schemeClr val="tx1"/>
                  </a:solidFill>
                </a:ln>
              </p:spPr>
            </p:pic>
            <p:sp>
              <p:nvSpPr>
                <p:cNvPr id="29" name="Rectangle 28"/>
                <p:cNvSpPr/>
                <p:nvPr/>
              </p:nvSpPr>
              <p:spPr>
                <a:xfrm>
                  <a:off x="2257425" y="5071712"/>
                  <a:ext cx="1354225" cy="15751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3711662" y="4362450"/>
                  <a:ext cx="291987" cy="7092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5569" y="3808080"/>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7241279" y="3808080"/>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7562850" y="4454411"/>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96201" y="5081237"/>
                  <a:ext cx="1514474" cy="1479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275983" y="5540081"/>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a:stCxn id="40" idx="0"/>
                </p:cNvCxnSpPr>
                <p:nvPr/>
              </p:nvCxnSpPr>
              <p:spPr>
                <a:xfrm flipH="1" flipV="1">
                  <a:off x="9191530" y="5177570"/>
                  <a:ext cx="497069" cy="3625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rotWithShape="1">
              <a:blip r:embed="rId3"/>
              <a:srcRect t="-1" r="16328" b="27884"/>
              <a:stretch/>
            </p:blipFill>
            <p:spPr>
              <a:xfrm>
                <a:off x="2270165" y="5082315"/>
                <a:ext cx="1163594" cy="137380"/>
              </a:xfrm>
              <a:prstGeom prst="rect">
                <a:avLst/>
              </a:prstGeom>
            </p:spPr>
          </p:pic>
        </p:grpSp>
        <p:pic>
          <p:nvPicPr>
            <p:cNvPr id="6" name="Picture 5"/>
            <p:cNvPicPr>
              <a:picLocks noChangeAspect="1"/>
            </p:cNvPicPr>
            <p:nvPr/>
          </p:nvPicPr>
          <p:blipFill rotWithShape="1">
            <a:blip r:embed="rId4"/>
            <a:srcRect r="19676" b="29696"/>
            <a:stretch/>
          </p:blipFill>
          <p:spPr>
            <a:xfrm>
              <a:off x="2287875" y="5085425"/>
              <a:ext cx="1109376" cy="140625"/>
            </a:xfrm>
            <a:prstGeom prst="rect">
              <a:avLst/>
            </a:prstGeom>
          </p:spPr>
        </p:pic>
      </p:grpSp>
    </p:spTree>
    <p:extLst>
      <p:ext uri="{BB962C8B-B14F-4D97-AF65-F5344CB8AC3E}">
        <p14:creationId xmlns:p14="http://schemas.microsoft.com/office/powerpoint/2010/main" val="238229865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60" y="293370"/>
            <a:ext cx="11770942" cy="685800"/>
          </a:xfrm>
        </p:spPr>
        <p:txBody>
          <a:bodyPr/>
          <a:lstStyle/>
          <a:p>
            <a:r>
              <a:rPr lang="en-US" dirty="0" smtClean="0">
                <a:solidFill>
                  <a:schemeClr val="accent5"/>
                </a:solidFill>
              </a:rPr>
              <a:t>EXTEND A CONTINGENT WORKER (WITH POSITION) </a:t>
            </a:r>
            <a:endParaRPr lang="en-US" dirty="0">
              <a:solidFill>
                <a:schemeClr val="accent5"/>
              </a:solidFill>
            </a:endParaRPr>
          </a:p>
        </p:txBody>
      </p:sp>
      <p:sp>
        <p:nvSpPr>
          <p:cNvPr id="22" name="Rectangle 21"/>
          <p:cNvSpPr/>
          <p:nvPr/>
        </p:nvSpPr>
        <p:spPr>
          <a:xfrm>
            <a:off x="378459" y="1008475"/>
            <a:ext cx="11244581" cy="118288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In the </a:t>
            </a:r>
            <a:r>
              <a:rPr lang="en-US" sz="2000" b="1" dirty="0" smtClean="0"/>
              <a:t>Employee ID </a:t>
            </a:r>
            <a:r>
              <a:rPr lang="en-US" sz="2000" dirty="0" smtClean="0"/>
              <a:t>field, enter the person’s ID number or use the lookup search and select it. You can enter or select only the CWR records to which you have UCPath department access. </a:t>
            </a:r>
          </a:p>
          <a:p>
            <a:pPr marL="285750" indent="-285750">
              <a:lnSpc>
                <a:spcPct val="107000"/>
              </a:lnSpc>
              <a:spcAft>
                <a:spcPts val="800"/>
              </a:spcAft>
              <a:buFont typeface="Arial" panose="020B0604020202020204" pitchFamily="34" charset="0"/>
              <a:buChar char="•"/>
            </a:pPr>
            <a:r>
              <a:rPr lang="en-US" sz="2000" dirty="0" smtClean="0"/>
              <a:t>Click</a:t>
            </a:r>
            <a:r>
              <a:rPr lang="en-US" sz="2000" b="1" dirty="0" smtClean="0"/>
              <a:t> Continue </a:t>
            </a:r>
            <a:r>
              <a:rPr lang="en-US" sz="2000" dirty="0" smtClean="0"/>
              <a:t>once you select the appropriate </a:t>
            </a:r>
            <a:r>
              <a:rPr lang="en-US" sz="2000" b="1" dirty="0" smtClean="0"/>
              <a:t>Employee ID</a:t>
            </a:r>
            <a:r>
              <a:rPr lang="en-US" sz="2000" dirty="0" smtClean="0"/>
              <a:t>.</a:t>
            </a:r>
          </a:p>
        </p:txBody>
      </p:sp>
      <p:grpSp>
        <p:nvGrpSpPr>
          <p:cNvPr id="11" name="Group 10"/>
          <p:cNvGrpSpPr/>
          <p:nvPr/>
        </p:nvGrpSpPr>
        <p:grpSpPr>
          <a:xfrm>
            <a:off x="243212" y="2393875"/>
            <a:ext cx="11690290" cy="3505200"/>
            <a:chOff x="243212" y="2454835"/>
            <a:chExt cx="11690290" cy="3505200"/>
          </a:xfrm>
        </p:grpSpPr>
        <p:pic>
          <p:nvPicPr>
            <p:cNvPr id="9" name="Picture 8"/>
            <p:cNvPicPr>
              <a:picLocks noChangeAspect="1"/>
            </p:cNvPicPr>
            <p:nvPr/>
          </p:nvPicPr>
          <p:blipFill>
            <a:blip r:embed="rId3"/>
            <a:stretch>
              <a:fillRect/>
            </a:stretch>
          </p:blipFill>
          <p:spPr>
            <a:xfrm>
              <a:off x="7790127" y="2454835"/>
              <a:ext cx="4143375" cy="3505200"/>
            </a:xfrm>
            <a:prstGeom prst="rect">
              <a:avLst/>
            </a:prstGeom>
            <a:ln w="6350">
              <a:solidFill>
                <a:schemeClr val="tx1"/>
              </a:solidFill>
            </a:ln>
          </p:spPr>
        </p:pic>
        <p:sp>
          <p:nvSpPr>
            <p:cNvPr id="32" name="Rectangle 31"/>
            <p:cNvSpPr/>
            <p:nvPr/>
          </p:nvSpPr>
          <p:spPr>
            <a:xfrm>
              <a:off x="7959576" y="5370433"/>
              <a:ext cx="950508" cy="15849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243212" y="2790605"/>
              <a:ext cx="3456591" cy="3099833"/>
            </a:xfrm>
            <a:prstGeom prst="rect">
              <a:avLst/>
            </a:prstGeom>
            <a:ln w="6350">
              <a:solidFill>
                <a:schemeClr val="tx1"/>
              </a:solidFill>
            </a:ln>
          </p:spPr>
        </p:pic>
        <p:pic>
          <p:nvPicPr>
            <p:cNvPr id="8" name="Picture 7"/>
            <p:cNvPicPr>
              <a:picLocks noChangeAspect="1"/>
            </p:cNvPicPr>
            <p:nvPr/>
          </p:nvPicPr>
          <p:blipFill>
            <a:blip r:embed="rId5"/>
            <a:stretch>
              <a:fillRect/>
            </a:stretch>
          </p:blipFill>
          <p:spPr>
            <a:xfrm>
              <a:off x="4013440" y="2895600"/>
              <a:ext cx="3419475" cy="2752725"/>
            </a:xfrm>
            <a:prstGeom prst="rect">
              <a:avLst/>
            </a:prstGeom>
            <a:ln w="6350">
              <a:solidFill>
                <a:schemeClr val="tx1"/>
              </a:solidFill>
            </a:ln>
          </p:spPr>
        </p:pic>
        <p:cxnSp>
          <p:nvCxnSpPr>
            <p:cNvPr id="25" name="Straight Arrow Connector 24"/>
            <p:cNvCxnSpPr/>
            <p:nvPr/>
          </p:nvCxnSpPr>
          <p:spPr>
            <a:xfrm flipV="1">
              <a:off x="2958951" y="3157870"/>
              <a:ext cx="1138704" cy="104956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6769" y="4800811"/>
              <a:ext cx="3426626" cy="1835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257371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293370"/>
            <a:ext cx="11907520" cy="685800"/>
          </a:xfrm>
        </p:spPr>
        <p:txBody>
          <a:bodyPr/>
          <a:lstStyle/>
          <a:p>
            <a:r>
              <a:rPr lang="en-US" dirty="0" smtClean="0">
                <a:solidFill>
                  <a:schemeClr val="accent5"/>
                </a:solidFill>
              </a:rPr>
              <a:t>EXTEND A CONTINGENT WORKER (WITH POSITION) </a:t>
            </a:r>
            <a:endParaRPr lang="en-US" dirty="0">
              <a:solidFill>
                <a:schemeClr val="accent5"/>
              </a:solidFill>
            </a:endParaRPr>
          </a:p>
        </p:txBody>
      </p:sp>
      <p:sp>
        <p:nvSpPr>
          <p:cNvPr id="22" name="Rectangle 21"/>
          <p:cNvSpPr/>
          <p:nvPr/>
        </p:nvSpPr>
        <p:spPr>
          <a:xfrm>
            <a:off x="557213" y="868903"/>
            <a:ext cx="5918016" cy="5820183"/>
          </a:xfrm>
          <a:prstGeom prst="rect">
            <a:avLst/>
          </a:prstGeom>
          <a:noFill/>
        </p:spPr>
        <p:txBody>
          <a:bodyPr wrap="square" bIns="0" anchor="b">
            <a:spAutoFit/>
          </a:bodyPr>
          <a:lstStyle/>
          <a:p>
            <a:pPr marL="173038" indent="-173038">
              <a:lnSpc>
                <a:spcPct val="107000"/>
              </a:lnSpc>
              <a:spcAft>
                <a:spcPts val="800"/>
              </a:spcAft>
              <a:buFont typeface="Arial" panose="020B0604020202020204" pitchFamily="34" charset="0"/>
              <a:buChar char="•"/>
            </a:pPr>
            <a:r>
              <a:rPr lang="en-US" dirty="0" smtClean="0"/>
              <a:t>The Extend contingent worker template includes the  </a:t>
            </a:r>
            <a:r>
              <a:rPr lang="en-US" b="1" dirty="0" smtClean="0"/>
              <a:t>Job Data </a:t>
            </a:r>
            <a:r>
              <a:rPr lang="en-US" dirty="0" smtClean="0"/>
              <a:t>tab.</a:t>
            </a:r>
          </a:p>
          <a:p>
            <a:pPr marL="173038" indent="-173038">
              <a:lnSpc>
                <a:spcPct val="107000"/>
              </a:lnSpc>
              <a:spcAft>
                <a:spcPts val="800"/>
              </a:spcAft>
              <a:buFont typeface="Arial" panose="020B0604020202020204" pitchFamily="34" charset="0"/>
              <a:buChar char="•"/>
            </a:pPr>
            <a:r>
              <a:rPr lang="en-US" dirty="0" smtClean="0"/>
              <a:t>The </a:t>
            </a:r>
            <a:r>
              <a:rPr lang="en-US" dirty="0"/>
              <a:t>following UCPath fields are required by UCPC for all CWR Transactions. Enter the following in the </a:t>
            </a:r>
            <a:r>
              <a:rPr lang="en-US" b="1" dirty="0"/>
              <a:t>Job Data </a:t>
            </a:r>
            <a:r>
              <a:rPr lang="en-US" dirty="0" smtClean="0"/>
              <a:t>tab:</a:t>
            </a:r>
            <a:endParaRPr lang="en-US" dirty="0"/>
          </a:p>
          <a:p>
            <a:pPr marL="630238" lvl="1" indent="-173038">
              <a:lnSpc>
                <a:spcPct val="107000"/>
              </a:lnSpc>
              <a:buFont typeface="Arial" panose="020B0604020202020204" pitchFamily="34" charset="0"/>
              <a:buChar char="•"/>
            </a:pPr>
            <a:r>
              <a:rPr lang="en-US" b="1" dirty="0"/>
              <a:t>Position Number</a:t>
            </a:r>
          </a:p>
          <a:p>
            <a:pPr marL="630238" lvl="1" indent="-173038">
              <a:lnSpc>
                <a:spcPct val="107000"/>
              </a:lnSpc>
              <a:buFont typeface="Arial" panose="020B0604020202020204" pitchFamily="34" charset="0"/>
              <a:buChar char="•"/>
            </a:pPr>
            <a:r>
              <a:rPr lang="en-US" b="1" dirty="0"/>
              <a:t>Business Unit </a:t>
            </a:r>
            <a:r>
              <a:rPr lang="en-US" dirty="0"/>
              <a:t>(</a:t>
            </a:r>
            <a:r>
              <a:rPr lang="en-US" dirty="0" smtClean="0"/>
              <a:t>auto-populates </a:t>
            </a:r>
            <a:r>
              <a:rPr lang="en-US" dirty="0"/>
              <a:t>when Position number is added)</a:t>
            </a:r>
          </a:p>
          <a:p>
            <a:pPr marL="630238" lvl="1" indent="-173038">
              <a:lnSpc>
                <a:spcPct val="107000"/>
              </a:lnSpc>
              <a:buFont typeface="Arial" panose="020B0604020202020204" pitchFamily="34" charset="0"/>
              <a:buChar char="•"/>
            </a:pPr>
            <a:r>
              <a:rPr lang="en-US" b="1" dirty="0"/>
              <a:t>Department </a:t>
            </a:r>
            <a:r>
              <a:rPr lang="en-US" dirty="0"/>
              <a:t>(</a:t>
            </a:r>
            <a:r>
              <a:rPr lang="en-US" dirty="0" smtClean="0"/>
              <a:t>auto-populates </a:t>
            </a:r>
            <a:r>
              <a:rPr lang="en-US" dirty="0"/>
              <a:t>when Position number is added)</a:t>
            </a:r>
          </a:p>
          <a:p>
            <a:pPr marL="630238" lvl="1" indent="-173038">
              <a:lnSpc>
                <a:spcPct val="107000"/>
              </a:lnSpc>
              <a:buFont typeface="Arial" panose="020B0604020202020204" pitchFamily="34" charset="0"/>
              <a:buChar char="•"/>
            </a:pPr>
            <a:r>
              <a:rPr lang="en-US" b="1" dirty="0"/>
              <a:t>Location Code </a:t>
            </a:r>
            <a:r>
              <a:rPr lang="en-US" dirty="0"/>
              <a:t>(</a:t>
            </a:r>
            <a:r>
              <a:rPr lang="en-US" dirty="0" smtClean="0"/>
              <a:t>auto-populates </a:t>
            </a:r>
            <a:r>
              <a:rPr lang="en-US" dirty="0"/>
              <a:t>when Position number is added)</a:t>
            </a:r>
          </a:p>
          <a:p>
            <a:pPr marL="630238" lvl="1" indent="-173038">
              <a:lnSpc>
                <a:spcPct val="107000"/>
              </a:lnSpc>
              <a:buFont typeface="Arial" panose="020B0604020202020204" pitchFamily="34" charset="0"/>
              <a:buChar char="•"/>
            </a:pPr>
            <a:r>
              <a:rPr lang="en-US" b="1" dirty="0" smtClean="0"/>
              <a:t>Expected </a:t>
            </a:r>
            <a:r>
              <a:rPr lang="en-US" b="1" dirty="0"/>
              <a:t>Job End </a:t>
            </a:r>
            <a:r>
              <a:rPr lang="en-US" b="1" dirty="0" smtClean="0"/>
              <a:t>Date</a:t>
            </a:r>
          </a:p>
          <a:p>
            <a:pPr marL="630238" lvl="1" indent="-173038">
              <a:lnSpc>
                <a:spcPct val="107000"/>
              </a:lnSpc>
              <a:buFont typeface="Arial" panose="020B0604020202020204" pitchFamily="34" charset="0"/>
              <a:buChar char="•"/>
            </a:pPr>
            <a:endParaRPr lang="en-US" sz="800" b="1" dirty="0"/>
          </a:p>
          <a:p>
            <a:pPr marL="173038" lvl="1" indent="-173038">
              <a:lnSpc>
                <a:spcPct val="107000"/>
              </a:lnSpc>
              <a:buFont typeface="Arial" panose="020B0604020202020204" pitchFamily="34" charset="0"/>
              <a:buChar char="•"/>
            </a:pPr>
            <a:r>
              <a:rPr lang="en-US" dirty="0"/>
              <a:t>Use the </a:t>
            </a:r>
            <a:r>
              <a:rPr lang="en-US" b="1" dirty="0"/>
              <a:t>Supporting documents </a:t>
            </a:r>
            <a:r>
              <a:rPr lang="en-US" dirty="0"/>
              <a:t>to attach the </a:t>
            </a:r>
            <a:r>
              <a:rPr lang="en-US" b="1" dirty="0"/>
              <a:t>Personal Data Form </a:t>
            </a:r>
            <a:r>
              <a:rPr lang="en-US" dirty="0"/>
              <a:t>and </a:t>
            </a:r>
            <a:r>
              <a:rPr lang="en-US" b="1" dirty="0"/>
              <a:t>Appointment </a:t>
            </a:r>
            <a:r>
              <a:rPr lang="en-US" b="1" dirty="0" smtClean="0"/>
              <a:t>Letter</a:t>
            </a:r>
            <a:r>
              <a:rPr lang="en-US" dirty="0" smtClean="0"/>
              <a:t>.</a:t>
            </a:r>
          </a:p>
          <a:p>
            <a:pPr marL="742950" lvl="1" indent="-285750">
              <a:lnSpc>
                <a:spcPct val="107000"/>
              </a:lnSpc>
              <a:buFont typeface="Arial" panose="020B0604020202020204" pitchFamily="34" charset="0"/>
              <a:buChar char="•"/>
            </a:pPr>
            <a:endParaRPr lang="en-US" sz="800" b="1" dirty="0"/>
          </a:p>
          <a:p>
            <a:pPr marL="173038" indent="-173038">
              <a:lnSpc>
                <a:spcPct val="107000"/>
              </a:lnSpc>
              <a:spcAft>
                <a:spcPts val="800"/>
              </a:spcAft>
              <a:buFont typeface="Arial" panose="020B0604020202020204" pitchFamily="34" charset="0"/>
              <a:buChar char="•"/>
            </a:pPr>
            <a:r>
              <a:rPr lang="en-US" dirty="0"/>
              <a:t>Click </a:t>
            </a:r>
            <a:r>
              <a:rPr lang="en-US" b="1" dirty="0"/>
              <a:t>Save and </a:t>
            </a:r>
            <a:r>
              <a:rPr lang="en-US" b="1" dirty="0" smtClean="0"/>
              <a:t>Submit</a:t>
            </a:r>
            <a:r>
              <a:rPr lang="en-US" dirty="0" smtClean="0"/>
              <a:t>.</a:t>
            </a:r>
            <a:endParaRPr lang="en-US" dirty="0"/>
          </a:p>
          <a:p>
            <a:pPr marL="285750" indent="-285750">
              <a:lnSpc>
                <a:spcPct val="107000"/>
              </a:lnSpc>
              <a:spcAft>
                <a:spcPts val="800"/>
              </a:spcAft>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7060021" y="1336949"/>
            <a:ext cx="3818735" cy="4576171"/>
          </a:xfrm>
          <a:prstGeom prst="rect">
            <a:avLst/>
          </a:prstGeom>
          <a:ln w="6350">
            <a:solidFill>
              <a:schemeClr val="tx1"/>
            </a:solidFill>
          </a:ln>
        </p:spPr>
      </p:pic>
      <p:sp>
        <p:nvSpPr>
          <p:cNvPr id="7" name="Rectangle 6"/>
          <p:cNvSpPr/>
          <p:nvPr/>
        </p:nvSpPr>
        <p:spPr>
          <a:xfrm>
            <a:off x="7140502" y="4869469"/>
            <a:ext cx="826208" cy="12690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570841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4712" y="2451360"/>
            <a:ext cx="8467725" cy="3200400"/>
          </a:xfrm>
          <a:prstGeom prst="rect">
            <a:avLst/>
          </a:prstGeom>
          <a:ln w="6350">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EXTEND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557212" y="4919328"/>
            <a:ext cx="4410605" cy="1368084"/>
          </a:xfrm>
          <a:prstGeom prst="rect">
            <a:avLst/>
          </a:prstGeom>
          <a:ln w="6350">
            <a:solidFill>
              <a:schemeClr val="tx1"/>
            </a:solidFill>
          </a:ln>
        </p:spPr>
      </p:pic>
      <p:cxnSp>
        <p:nvCxnSpPr>
          <p:cNvPr id="10" name="Straight Arrow Connector 9"/>
          <p:cNvCxnSpPr/>
          <p:nvPr/>
        </p:nvCxnSpPr>
        <p:spPr>
          <a:xfrm flipV="1">
            <a:off x="3638550" y="4781550"/>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78460" y="1080766"/>
            <a:ext cx="10963617" cy="1182888"/>
            <a:chOff x="557212" y="1080766"/>
            <a:chExt cx="10796269" cy="1182888"/>
          </a:xfrm>
        </p:grpSpPr>
        <p:sp>
          <p:nvSpPr>
            <p:cNvPr id="7" name="Rectangle 6"/>
            <p:cNvSpPr/>
            <p:nvPr/>
          </p:nvSpPr>
          <p:spPr>
            <a:xfrm>
              <a:off x="557212" y="1080766"/>
              <a:ext cx="10796269" cy="118288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To attach documents, click on the </a:t>
              </a:r>
              <a:r>
                <a:rPr lang="en-US" sz="2000" b="1" dirty="0" smtClean="0"/>
                <a:t>Supporting Documents </a:t>
              </a:r>
              <a:r>
                <a:rPr lang="en-US" sz="2000" dirty="0" smtClean="0"/>
                <a:t>link on either the </a:t>
              </a:r>
              <a:r>
                <a:rPr lang="en-US" sz="2000" b="1" dirty="0" smtClean="0"/>
                <a:t>Personal Data </a:t>
              </a:r>
              <a:r>
                <a:rPr lang="en-US" sz="2000" dirty="0" smtClean="0"/>
                <a:t>or </a:t>
              </a:r>
              <a:r>
                <a:rPr lang="en-US" sz="2000" b="1" dirty="0" smtClean="0"/>
                <a:t>Job Data </a:t>
              </a:r>
              <a:r>
                <a:rPr lang="en-US" sz="2000" dirty="0" smtClean="0"/>
                <a:t>tabs.</a:t>
              </a:r>
              <a:endParaRPr lang="en-US" sz="2000" b="1" dirty="0" smtClean="0"/>
            </a:p>
            <a:p>
              <a:pPr marL="285750" indent="-285750">
                <a:lnSpc>
                  <a:spcPct val="107000"/>
                </a:lnSpc>
                <a:spcAft>
                  <a:spcPts val="800"/>
                </a:spcAft>
                <a:buFont typeface="Arial" panose="020B0604020202020204" pitchFamily="34" charset="0"/>
                <a:buChar char="•"/>
              </a:pPr>
              <a:r>
                <a:rPr lang="en-US" sz="2000" dirty="0" smtClean="0"/>
                <a:t>Click on the      to add more supporting documents. </a:t>
              </a:r>
            </a:p>
          </p:txBody>
        </p:sp>
        <p:pic>
          <p:nvPicPr>
            <p:cNvPr id="11" name="Picture 10"/>
            <p:cNvPicPr>
              <a:picLocks noChangeAspect="1"/>
            </p:cNvPicPr>
            <p:nvPr/>
          </p:nvPicPr>
          <p:blipFill rotWithShape="1">
            <a:blip r:embed="rId5"/>
            <a:srcRect l="27013" r="20359" b="1125"/>
            <a:stretch/>
          </p:blipFill>
          <p:spPr>
            <a:xfrm>
              <a:off x="2318463" y="1944078"/>
              <a:ext cx="230588" cy="207192"/>
            </a:xfrm>
            <a:prstGeom prst="rect">
              <a:avLst/>
            </a:prstGeom>
          </p:spPr>
        </p:pic>
      </p:grpSp>
    </p:spTree>
    <p:extLst>
      <p:ext uri="{BB962C8B-B14F-4D97-AF65-F5344CB8AC3E}">
        <p14:creationId xmlns:p14="http://schemas.microsoft.com/office/powerpoint/2010/main" val="7825885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645140" cy="685800"/>
          </a:xfrm>
        </p:spPr>
        <p:txBody>
          <a:bodyPr/>
          <a:lstStyle/>
          <a:p>
            <a:r>
              <a:rPr lang="en-US" dirty="0" smtClean="0">
                <a:solidFill>
                  <a:schemeClr val="accent5"/>
                </a:solidFill>
              </a:rPr>
              <a:t>LEARNING TOPICS </a:t>
            </a:r>
            <a:br>
              <a:rPr lang="en-US" dirty="0" smtClean="0">
                <a:solidFill>
                  <a:schemeClr val="accent5"/>
                </a:solidFill>
              </a:rPr>
            </a:br>
            <a:r>
              <a:rPr lang="en-US" sz="2400" dirty="0" smtClean="0">
                <a:solidFill>
                  <a:schemeClr val="accent5"/>
                </a:solidFill>
              </a:rPr>
              <a:t>HANDS ON TRAINING </a:t>
            </a:r>
            <a:endParaRPr lang="en-US" dirty="0">
              <a:solidFill>
                <a:schemeClr val="accent5"/>
              </a:solidFill>
            </a:endParaRPr>
          </a:p>
        </p:txBody>
      </p:sp>
      <p:sp>
        <p:nvSpPr>
          <p:cNvPr id="5" name="TextBox 4"/>
          <p:cNvSpPr txBox="1"/>
          <p:nvPr/>
        </p:nvSpPr>
        <p:spPr>
          <a:xfrm>
            <a:off x="462117" y="1482131"/>
            <a:ext cx="9210204"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smtClean="0">
                <a:solidFill>
                  <a:srgbClr val="4472C4"/>
                </a:solidFill>
                <a:hlinkClick r:id="rId3" action="ppaction://hlinksldjump"/>
              </a:rPr>
              <a:t>Contingent Workers </a:t>
            </a:r>
            <a:r>
              <a:rPr lang="en-US" sz="2000" dirty="0">
                <a:solidFill>
                  <a:srgbClr val="4472C4"/>
                </a:solidFill>
                <a:hlinkClick r:id="rId3" action="ppaction://hlinksldjump"/>
              </a:rPr>
              <a:t>(With </a:t>
            </a:r>
            <a:r>
              <a:rPr lang="en-US" sz="2000" dirty="0" smtClean="0">
                <a:solidFill>
                  <a:srgbClr val="4472C4"/>
                </a:solidFill>
                <a:hlinkClick r:id="rId3" action="ppaction://hlinksldjump"/>
              </a:rPr>
              <a:t>Position) </a:t>
            </a:r>
            <a:endParaRPr lang="en-US" sz="2000" dirty="0" smtClean="0">
              <a:solidFill>
                <a:srgbClr val="4472C4"/>
              </a:solidFill>
            </a:endParaRPr>
          </a:p>
          <a:p>
            <a:pPr marL="742950" lvl="1" indent="-285750">
              <a:lnSpc>
                <a:spcPct val="150000"/>
              </a:lnSpc>
              <a:buFont typeface="Wingdings" panose="05000000000000000000" pitchFamily="2" charset="2"/>
              <a:buChar char="Ø"/>
            </a:pPr>
            <a:r>
              <a:rPr lang="en-US" sz="2000" dirty="0" smtClean="0">
                <a:solidFill>
                  <a:srgbClr val="4472C4"/>
                </a:solidFill>
                <a:hlinkClick r:id="rId3" action="ppaction://hlinksldjump"/>
              </a:rPr>
              <a:t>Add</a:t>
            </a:r>
            <a:r>
              <a:rPr lang="en-US" sz="2000" dirty="0" smtClean="0">
                <a:solidFill>
                  <a:srgbClr val="4472C4"/>
                </a:solidFill>
              </a:rPr>
              <a:t> </a:t>
            </a:r>
          </a:p>
          <a:p>
            <a:pPr marL="742950" lvl="1" indent="-285750">
              <a:lnSpc>
                <a:spcPct val="150000"/>
              </a:lnSpc>
              <a:buFont typeface="Wingdings" panose="05000000000000000000" pitchFamily="2" charset="2"/>
              <a:buChar char="Ø"/>
            </a:pPr>
            <a:r>
              <a:rPr lang="en-US" sz="2000" dirty="0" smtClean="0">
                <a:solidFill>
                  <a:srgbClr val="4472C4"/>
                </a:solidFill>
                <a:hlinkClick r:id="rId4" action="ppaction://hlinksldjump"/>
              </a:rPr>
              <a:t>Renew</a:t>
            </a:r>
            <a:endParaRPr lang="en-US" sz="2000" dirty="0" smtClean="0">
              <a:solidFill>
                <a:srgbClr val="4472C4"/>
              </a:solidFill>
            </a:endParaRPr>
          </a:p>
          <a:p>
            <a:pPr marL="742950" lvl="1" indent="-285750">
              <a:lnSpc>
                <a:spcPct val="150000"/>
              </a:lnSpc>
              <a:buFont typeface="Wingdings" panose="05000000000000000000" pitchFamily="2" charset="2"/>
              <a:buChar char="Ø"/>
            </a:pPr>
            <a:r>
              <a:rPr lang="en-US" sz="2000" dirty="0" smtClean="0">
                <a:solidFill>
                  <a:srgbClr val="4472C4"/>
                </a:solidFill>
                <a:hlinkClick r:id="rId5" action="ppaction://hlinksldjump"/>
              </a:rPr>
              <a:t>Extend</a:t>
            </a:r>
            <a:endParaRPr lang="en-US" sz="2000" dirty="0" smtClean="0">
              <a:solidFill>
                <a:srgbClr val="4472C4"/>
              </a:solidFill>
            </a:endParaRPr>
          </a:p>
          <a:p>
            <a:pPr marL="285750" indent="-285750">
              <a:lnSpc>
                <a:spcPct val="150000"/>
              </a:lnSpc>
              <a:buFont typeface="Wingdings" panose="05000000000000000000" pitchFamily="2" charset="2"/>
              <a:buChar char="Ø"/>
            </a:pPr>
            <a:r>
              <a:rPr lang="en-US" sz="2000" dirty="0" smtClean="0">
                <a:solidFill>
                  <a:srgbClr val="4472C4"/>
                </a:solidFill>
                <a:hlinkClick r:id="rId6" action="ppaction://hlinksldjump"/>
              </a:rPr>
              <a:t>Contingent Workers (No Positon)</a:t>
            </a:r>
            <a:endParaRPr lang="en-US" sz="2000" dirty="0" smtClean="0">
              <a:solidFill>
                <a:srgbClr val="4472C4"/>
              </a:solidFill>
            </a:endParaRPr>
          </a:p>
          <a:p>
            <a:pPr marL="742950" lvl="1" indent="-285750">
              <a:lnSpc>
                <a:spcPct val="150000"/>
              </a:lnSpc>
              <a:buFont typeface="Wingdings" panose="05000000000000000000" pitchFamily="2" charset="2"/>
              <a:buChar char="Ø"/>
            </a:pPr>
            <a:r>
              <a:rPr lang="en-US" sz="2000" dirty="0" smtClean="0">
                <a:solidFill>
                  <a:srgbClr val="4472C4"/>
                </a:solidFill>
                <a:hlinkClick r:id="rId7" action="ppaction://hlinksldjump"/>
              </a:rPr>
              <a:t>Add</a:t>
            </a:r>
            <a:endParaRPr lang="en-US" sz="2000" dirty="0" smtClean="0">
              <a:solidFill>
                <a:srgbClr val="4472C4"/>
              </a:solidFill>
            </a:endParaRPr>
          </a:p>
          <a:p>
            <a:pPr marL="742950" lvl="1" indent="-285750">
              <a:lnSpc>
                <a:spcPct val="150000"/>
              </a:lnSpc>
              <a:buFont typeface="Wingdings" panose="05000000000000000000" pitchFamily="2" charset="2"/>
              <a:buChar char="Ø"/>
            </a:pPr>
            <a:r>
              <a:rPr lang="en-US" sz="2000" dirty="0" smtClean="0">
                <a:solidFill>
                  <a:srgbClr val="4472C4"/>
                </a:solidFill>
                <a:hlinkClick r:id="rId8" action="ppaction://hlinksldjump"/>
              </a:rPr>
              <a:t>Renew </a:t>
            </a:r>
            <a:endParaRPr lang="en-US" sz="2000" dirty="0" smtClean="0">
              <a:solidFill>
                <a:srgbClr val="4472C4"/>
              </a:solidFill>
            </a:endParaRPr>
          </a:p>
          <a:p>
            <a:pPr marL="742950" lvl="1" indent="-285750">
              <a:lnSpc>
                <a:spcPct val="150000"/>
              </a:lnSpc>
              <a:buFont typeface="Wingdings" panose="05000000000000000000" pitchFamily="2" charset="2"/>
              <a:buChar char="Ø"/>
            </a:pPr>
            <a:r>
              <a:rPr lang="en-US" sz="2000" dirty="0" smtClean="0">
                <a:solidFill>
                  <a:srgbClr val="4472C4"/>
                </a:solidFill>
                <a:hlinkClick r:id="rId9" action="ppaction://hlinksldjump"/>
              </a:rPr>
              <a:t>Extend</a:t>
            </a:r>
            <a:endParaRPr lang="en-US" sz="2000" dirty="0" smtClean="0">
              <a:solidFill>
                <a:srgbClr val="4472C4"/>
              </a:solidFill>
            </a:endParaRPr>
          </a:p>
          <a:p>
            <a:pPr marL="285750" indent="-285750">
              <a:lnSpc>
                <a:spcPct val="150000"/>
              </a:lnSpc>
              <a:buFont typeface="Wingdings" panose="05000000000000000000" pitchFamily="2" charset="2"/>
              <a:buChar char="Ø"/>
            </a:pPr>
            <a:r>
              <a:rPr lang="en-US" sz="2000" dirty="0" smtClean="0">
                <a:solidFill>
                  <a:srgbClr val="4472C4"/>
                </a:solidFill>
                <a:hlinkClick r:id="rId10" action="ppaction://hlinksldjump"/>
              </a:rPr>
              <a:t>Complete Contingent Worker</a:t>
            </a:r>
            <a:endParaRPr lang="en-US" sz="2000" dirty="0" smtClean="0">
              <a:solidFill>
                <a:srgbClr val="4472C4"/>
              </a:solidFill>
            </a:endParaRPr>
          </a:p>
          <a:p>
            <a:pPr marL="285750" indent="-285750">
              <a:lnSpc>
                <a:spcPct val="150000"/>
              </a:lnSpc>
              <a:buFont typeface="Wingdings" panose="05000000000000000000" pitchFamily="2" charset="2"/>
              <a:buChar char="Ø"/>
            </a:pPr>
            <a:r>
              <a:rPr lang="en-US" sz="2000" dirty="0">
                <a:solidFill>
                  <a:srgbClr val="4472C4"/>
                </a:solidFill>
                <a:hlinkClick r:id="rId11" action="ppaction://hlinksldjump"/>
              </a:rPr>
              <a:t>C</a:t>
            </a:r>
            <a:r>
              <a:rPr lang="en-US" sz="2000" dirty="0" smtClean="0">
                <a:solidFill>
                  <a:srgbClr val="4472C4"/>
                </a:solidFill>
                <a:hlinkClick r:id="rId11" action="ppaction://hlinksldjump"/>
              </a:rPr>
              <a:t>lone a denied/canceled transaction</a:t>
            </a:r>
          </a:p>
          <a:p>
            <a:pPr marL="285750" indent="-285750">
              <a:lnSpc>
                <a:spcPct val="150000"/>
              </a:lnSpc>
              <a:buFont typeface="Wingdings" panose="05000000000000000000" pitchFamily="2" charset="2"/>
              <a:buChar char="Ø"/>
            </a:pPr>
            <a:r>
              <a:rPr lang="en-US" sz="2000" dirty="0" smtClean="0">
                <a:solidFill>
                  <a:srgbClr val="4472C4"/>
                </a:solidFill>
                <a:hlinkClick r:id="rId12" action="ppaction://hlinksldjump"/>
              </a:rPr>
              <a:t>SharePoint Instructions and Hands on Training </a:t>
            </a:r>
            <a:endParaRPr lang="en-US" sz="2000" dirty="0" smtClean="0">
              <a:solidFill>
                <a:srgbClr val="4472C4"/>
              </a:solidFill>
              <a:hlinkClick r:id="rId10" action="ppaction://hlinksldjump"/>
            </a:endParaRPr>
          </a:p>
        </p:txBody>
      </p:sp>
    </p:spTree>
    <p:extLst>
      <p:ext uri="{BB962C8B-B14F-4D97-AF65-F5344CB8AC3E}">
        <p14:creationId xmlns:p14="http://schemas.microsoft.com/office/powerpoint/2010/main" val="289099935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435292" y="1010330"/>
            <a:ext cx="11325225" cy="2022798"/>
          </a:xfrm>
          <a:prstGeom prst="rect">
            <a:avLst/>
          </a:prstGeom>
          <a:noFill/>
        </p:spPr>
        <p:txBody>
          <a:bodyPr wrap="square" anchor="ctr">
            <a:spAutoFit/>
          </a:bodyPr>
          <a:lstStyle/>
          <a:p>
            <a:pPr marL="173038" indent="-173038">
              <a:lnSpc>
                <a:spcPct val="107000"/>
              </a:lnSpc>
              <a:spcAft>
                <a:spcPts val="800"/>
              </a:spcAft>
              <a:buFont typeface="Arial" panose="020B0604020202020204" pitchFamily="34" charset="0"/>
              <a:buChar char="•"/>
            </a:pPr>
            <a:r>
              <a:rPr lang="en-US" sz="2000" dirty="0" smtClean="0"/>
              <a:t>Once the transaction has been submitted, the initiator will receive a confirmation.</a:t>
            </a:r>
          </a:p>
          <a:p>
            <a:pPr marL="173038" indent="-173038">
              <a:lnSpc>
                <a:spcPct val="107000"/>
              </a:lnSpc>
              <a:spcAft>
                <a:spcPts val="800"/>
              </a:spcAft>
              <a:buFont typeface="Arial" panose="020B0604020202020204" pitchFamily="34" charset="0"/>
              <a:buChar char="•"/>
            </a:pPr>
            <a:r>
              <a:rPr lang="en-US" sz="2000" dirty="0" smtClean="0"/>
              <a:t>Click the </a:t>
            </a:r>
            <a:r>
              <a:rPr lang="en-US" sz="2000" b="1" dirty="0" smtClean="0"/>
              <a:t>OK</a:t>
            </a:r>
            <a:r>
              <a:rPr lang="en-US" sz="2000" dirty="0" smtClean="0"/>
              <a:t> button to go to the </a:t>
            </a:r>
            <a:r>
              <a:rPr lang="en-US" sz="2000" b="1" dirty="0" smtClean="0"/>
              <a:t>Transaction Status </a:t>
            </a:r>
            <a:r>
              <a:rPr lang="en-US" sz="2000" dirty="0" smtClean="0"/>
              <a:t>page to review the status of this person.</a:t>
            </a:r>
          </a:p>
          <a:p>
            <a:pPr marL="173038" indent="-173038">
              <a:lnSpc>
                <a:spcPct val="107000"/>
              </a:lnSpc>
              <a:spcAft>
                <a:spcPts val="800"/>
              </a:spcAft>
              <a:buFont typeface="Arial" panose="020B0604020202020204" pitchFamily="34" charset="0"/>
              <a:buChar char="•"/>
            </a:pPr>
            <a:r>
              <a:rPr lang="en-US" sz="2000" dirty="0" smtClean="0"/>
              <a:t> </a:t>
            </a:r>
            <a:r>
              <a:rPr lang="en-US" sz="2000" dirty="0"/>
              <a:t>The template transaction is routed for approval and appears in the Transactions in Progress section until it is processed. </a:t>
            </a:r>
          </a:p>
          <a:p>
            <a:pPr marL="173038" indent="-173038">
              <a:lnSpc>
                <a:spcPct val="107000"/>
              </a:lnSpc>
              <a:spcAft>
                <a:spcPts val="800"/>
              </a:spcAft>
              <a:buFont typeface="Arial" panose="020B0604020202020204" pitchFamily="34" charset="0"/>
              <a:buChar char="•"/>
            </a:pPr>
            <a:r>
              <a:rPr lang="en-US" sz="2000" dirty="0"/>
              <a:t>You have initiated </a:t>
            </a:r>
            <a:r>
              <a:rPr lang="en-US" sz="2000" dirty="0" smtClean="0"/>
              <a:t>a </a:t>
            </a:r>
            <a:r>
              <a:rPr lang="en-US" sz="2000" b="1" dirty="0" smtClean="0"/>
              <a:t>extend contingent </a:t>
            </a:r>
            <a:r>
              <a:rPr lang="en-US" sz="2000" b="1" dirty="0"/>
              <a:t>worker (</a:t>
            </a:r>
            <a:r>
              <a:rPr lang="en-US" sz="2000" b="1" dirty="0" smtClean="0"/>
              <a:t>with Position</a:t>
            </a:r>
            <a:r>
              <a:rPr lang="en-US" sz="2000" b="1" dirty="0"/>
              <a:t>) </a:t>
            </a:r>
            <a:r>
              <a:rPr lang="en-US" sz="2000" dirty="0"/>
              <a:t>template </a:t>
            </a:r>
            <a:r>
              <a:rPr lang="en-US" sz="2000" dirty="0" smtClean="0"/>
              <a:t>transaction.</a:t>
            </a:r>
            <a:endParaRPr lang="en-US" sz="2000" dirty="0"/>
          </a:p>
        </p:txBody>
      </p:sp>
      <p:grpSp>
        <p:nvGrpSpPr>
          <p:cNvPr id="11" name="Group 10"/>
          <p:cNvGrpSpPr/>
          <p:nvPr/>
        </p:nvGrpSpPr>
        <p:grpSpPr>
          <a:xfrm>
            <a:off x="2958953" y="3358816"/>
            <a:ext cx="6229350" cy="2495550"/>
            <a:chOff x="3080385" y="2552700"/>
            <a:chExt cx="6229350" cy="2495550"/>
          </a:xfrm>
        </p:grpSpPr>
        <p:pic>
          <p:nvPicPr>
            <p:cNvPr id="12" name="Picture 11"/>
            <p:cNvPicPr>
              <a:picLocks noChangeAspect="1"/>
            </p:cNvPicPr>
            <p:nvPr/>
          </p:nvPicPr>
          <p:blipFill>
            <a:blip r:embed="rId3"/>
            <a:stretch>
              <a:fillRect/>
            </a:stretch>
          </p:blipFill>
          <p:spPr>
            <a:xfrm>
              <a:off x="3080385" y="2552700"/>
              <a:ext cx="6229350" cy="2495550"/>
            </a:xfrm>
            <a:prstGeom prst="rect">
              <a:avLst/>
            </a:prstGeom>
            <a:ln w="6350">
              <a:solidFill>
                <a:schemeClr val="tx1"/>
              </a:solidFill>
            </a:ln>
          </p:spPr>
        </p:pic>
        <p:sp>
          <p:nvSpPr>
            <p:cNvPr id="13" name="Rectangle 12"/>
            <p:cNvSpPr/>
            <p:nvPr/>
          </p:nvSpPr>
          <p:spPr>
            <a:xfrm>
              <a:off x="31559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271891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79094420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27754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What</a:t>
            </a:r>
            <a:r>
              <a:rPr kumimoji="0" lang="en-US" sz="1600" b="0" i="0" u="none" strike="noStrike" kern="1200" cap="none" spc="0" normalizeH="0" noProof="0" dirty="0" smtClean="0">
                <a:ln>
                  <a:noFill/>
                </a:ln>
                <a:solidFill>
                  <a:prstClr val="black"/>
                </a:solidFill>
                <a:effectLst/>
                <a:uLnTx/>
                <a:uFillTx/>
                <a:latin typeface="Arial"/>
                <a:ea typeface="+mn-ea"/>
                <a:cs typeface="+mn-cs"/>
              </a:rPr>
              <a:t> page in UCPath do you use to initiate a CWR template transaction?  </a:t>
            </a:r>
          </a:p>
          <a:p>
            <a:pPr marL="342900" indent="-342900">
              <a:spcAft>
                <a:spcPts val="600"/>
              </a:spcAft>
              <a:buFont typeface="+mj-lt"/>
              <a:buAutoNum type="arabicPeriod"/>
              <a:defRPr/>
            </a:pPr>
            <a:endParaRPr lang="en-US" sz="1600" dirty="0">
              <a:solidFill>
                <a:prstClr val="black"/>
              </a:solidFill>
              <a:latin typeface="Arial"/>
            </a:endParaRPr>
          </a:p>
          <a:p>
            <a:pPr marL="342900" indent="-342900">
              <a:spcAft>
                <a:spcPts val="600"/>
              </a:spcAft>
              <a:buFont typeface="+mj-lt"/>
              <a:buAutoNum type="arabicPeriod"/>
              <a:defRPr/>
            </a:pPr>
            <a:r>
              <a:rPr lang="en-US" sz="1600" noProof="0" dirty="0" smtClean="0"/>
              <a:t>If a CWR in your department supervises UCR employees what do you do? </a:t>
            </a:r>
          </a:p>
          <a:p>
            <a:pPr marL="342900" indent="-342900">
              <a:spcAft>
                <a:spcPts val="600"/>
              </a:spcAft>
              <a:buFont typeface="+mj-lt"/>
              <a:buAutoNum type="arabicPeriod"/>
              <a:defRPr/>
            </a:pPr>
            <a:endParaRPr kumimoji="0" lang="en-US" sz="1600" b="0" i="0" u="none" strike="noStrike" kern="1200" cap="none" spc="0" normalizeH="0" baseline="0" dirty="0" smtClean="0">
              <a:ln>
                <a:noFill/>
              </a:ln>
              <a:solidFill>
                <a:prstClr val="black"/>
              </a:solidFill>
              <a:effectLst/>
              <a:uLnTx/>
              <a:uFillTx/>
              <a:latin typeface="Arial"/>
              <a:ea typeface="+mn-ea"/>
              <a:cs typeface="+mn-cs"/>
            </a:endParaRPr>
          </a:p>
          <a:p>
            <a:pPr marL="342900" indent="-342900">
              <a:spcAft>
                <a:spcPts val="600"/>
              </a:spcAft>
              <a:buFont typeface="+mj-lt"/>
              <a:buAutoNum type="arabicPeriod"/>
              <a:defRPr/>
            </a:pPr>
            <a:r>
              <a:rPr kumimoji="0" lang="en-US" sz="1600" b="0" i="0" u="none" strike="noStrike" kern="1200" cap="none" spc="0" normalizeH="0" baseline="0" dirty="0" smtClean="0">
                <a:ln>
                  <a:noFill/>
                </a:ln>
                <a:solidFill>
                  <a:prstClr val="black"/>
                </a:solidFill>
                <a:effectLst/>
                <a:uLnTx/>
                <a:uFillTx/>
                <a:latin typeface="Arial"/>
                <a:ea typeface="+mn-ea"/>
                <a:cs typeface="+mn-cs"/>
              </a:rPr>
              <a:t>If</a:t>
            </a:r>
            <a:r>
              <a:rPr kumimoji="0" lang="en-US" sz="1600" b="0" i="0" u="none" strike="noStrike" kern="1200" cap="none" spc="0" normalizeH="0" dirty="0" smtClean="0">
                <a:ln>
                  <a:noFill/>
                </a:ln>
                <a:solidFill>
                  <a:prstClr val="black"/>
                </a:solidFill>
                <a:effectLst/>
                <a:uLnTx/>
                <a:uFillTx/>
                <a:latin typeface="Arial"/>
                <a:ea typeface="+mn-ea"/>
                <a:cs typeface="+mn-cs"/>
              </a:rPr>
              <a:t> a CWR does NOT supervise UCR employees what do you do? </a:t>
            </a: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1982271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95934" y="1376038"/>
            <a:ext cx="8547776" cy="3474720"/>
          </a:xfrm>
          <a:prstGeom prst="rect">
            <a:avLst/>
          </a:prstGeom>
          <a:noFill/>
          <a:ln w="76200">
            <a:solidFill>
              <a:srgbClr val="F1AB00"/>
            </a:solidFill>
          </a:ln>
        </p:spPr>
        <p:txBody>
          <a:bodyPr lIns="91425" tIns="91425" rIns="91425" bIns="365760" anchor="ctr" anchorCtr="0">
            <a:noAutofit/>
          </a:bodyPr>
          <a:lstStyle/>
          <a:p>
            <a:pPr algn="ctr"/>
            <a:r>
              <a:rPr lang="en-US" sz="7200" b="1" dirty="0" smtClean="0">
                <a:solidFill>
                  <a:srgbClr val="F1AB00"/>
                </a:solidFill>
              </a:rPr>
              <a:t>Contingent Workers              (No Position)   </a:t>
            </a:r>
            <a:endParaRPr lang="en-US" sz="7200" b="1" dirty="0">
              <a:solidFill>
                <a:srgbClr val="F1AB00"/>
              </a:solidFill>
            </a:endParaRPr>
          </a:p>
        </p:txBody>
      </p:sp>
    </p:spTree>
    <p:extLst>
      <p:ext uri="{BB962C8B-B14F-4D97-AF65-F5344CB8AC3E}">
        <p14:creationId xmlns:p14="http://schemas.microsoft.com/office/powerpoint/2010/main" val="220138044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4030"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Add CWR </a:t>
            </a:r>
            <a:endParaRPr lang="en-US" sz="7200" b="1" dirty="0">
              <a:solidFill>
                <a:srgbClr val="F1AB00"/>
              </a:solidFill>
            </a:endParaRPr>
          </a:p>
          <a:p>
            <a:pPr algn="ctr"/>
            <a:r>
              <a:rPr lang="en-US" sz="7200" b="1" dirty="0" smtClean="0">
                <a:solidFill>
                  <a:srgbClr val="F1AB00"/>
                </a:solidFill>
              </a:rPr>
              <a:t>(No Position)   </a:t>
            </a:r>
            <a:endParaRPr lang="en-US" sz="7200" b="1" dirty="0">
              <a:solidFill>
                <a:srgbClr val="F1AB00"/>
              </a:solidFill>
            </a:endParaRPr>
          </a:p>
        </p:txBody>
      </p:sp>
    </p:spTree>
    <p:extLst>
      <p:ext uri="{BB962C8B-B14F-4D97-AF65-F5344CB8AC3E}">
        <p14:creationId xmlns:p14="http://schemas.microsoft.com/office/powerpoint/2010/main" val="111149885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1802" y="3725218"/>
            <a:ext cx="11484922" cy="2611362"/>
          </a:xfrm>
          <a:prstGeom prst="rect">
            <a:avLst/>
          </a:prstGeom>
          <a:ln>
            <a:solidFill>
              <a:schemeClr val="tx1"/>
            </a:solidFill>
          </a:ln>
        </p:spPr>
      </p:pic>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(NO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358138" y="1671677"/>
            <a:ext cx="11325225" cy="192020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Use </a:t>
            </a:r>
            <a:r>
              <a:rPr lang="en-US" sz="2000" dirty="0"/>
              <a:t>the </a:t>
            </a:r>
            <a:r>
              <a:rPr lang="en-US" sz="2000" b="1" dirty="0"/>
              <a:t>Smart HR Transactions </a:t>
            </a:r>
            <a:r>
              <a:rPr lang="en-US" sz="2000" dirty="0"/>
              <a:t>page to initiate a template </a:t>
            </a:r>
            <a:r>
              <a:rPr lang="en-US" sz="2000" dirty="0" smtClean="0"/>
              <a:t>Transaction.</a:t>
            </a:r>
          </a:p>
          <a:p>
            <a:pPr marL="285750" indent="-285750">
              <a:lnSpc>
                <a:spcPct val="107000"/>
              </a:lnSpc>
              <a:spcAft>
                <a:spcPts val="800"/>
              </a:spcAft>
              <a:buFont typeface="Arial" panose="020B0604020202020204" pitchFamily="34" charset="0"/>
              <a:buChar char="•"/>
            </a:pPr>
            <a:r>
              <a:rPr lang="en-US" sz="2000" dirty="0" smtClean="0"/>
              <a:t>Select </a:t>
            </a:r>
            <a:r>
              <a:rPr lang="en-US" sz="2000" dirty="0"/>
              <a:t>the appropriate add contingent worker template. Notice there are two add contingent worker </a:t>
            </a:r>
            <a:r>
              <a:rPr lang="en-US" sz="2000" dirty="0" smtClean="0"/>
              <a:t>templates: </a:t>
            </a:r>
            <a:r>
              <a:rPr lang="en-US" sz="2000" dirty="0"/>
              <a:t>one for adding a </a:t>
            </a:r>
            <a:r>
              <a:rPr lang="en-US" sz="2000" b="1" dirty="0"/>
              <a:t>contingent worker with a </a:t>
            </a:r>
            <a:r>
              <a:rPr lang="en-US" sz="2000" b="1" dirty="0" smtClean="0"/>
              <a:t>position</a:t>
            </a:r>
            <a:r>
              <a:rPr lang="en-US" sz="2000" dirty="0" smtClean="0"/>
              <a:t>,</a:t>
            </a:r>
            <a:r>
              <a:rPr lang="en-US" sz="2000" b="1" dirty="0" smtClean="0"/>
              <a:t> </a:t>
            </a:r>
            <a:r>
              <a:rPr lang="en-US" sz="2000" dirty="0"/>
              <a:t>and one for </a:t>
            </a:r>
            <a:r>
              <a:rPr lang="en-US" sz="2000" b="1" dirty="0"/>
              <a:t>adding a contingent worker without a position. </a:t>
            </a:r>
            <a:endParaRPr lang="en-US" sz="2000" b="1" dirty="0" smtClean="0"/>
          </a:p>
          <a:p>
            <a:pPr marL="285750" indent="-285750">
              <a:lnSpc>
                <a:spcPct val="107000"/>
              </a:lnSpc>
              <a:spcAft>
                <a:spcPts val="800"/>
              </a:spcAft>
              <a:buFont typeface="Arial" panose="020B0604020202020204" pitchFamily="34" charset="0"/>
              <a:buChar char="•"/>
            </a:pPr>
            <a:r>
              <a:rPr lang="en-US" sz="2000" dirty="0" smtClean="0"/>
              <a:t>Click </a:t>
            </a:r>
            <a:r>
              <a:rPr lang="en-US" sz="2000" dirty="0"/>
              <a:t>the </a:t>
            </a:r>
            <a:r>
              <a:rPr lang="en-US" sz="2000" b="1" dirty="0" smtClean="0"/>
              <a:t>UC_ADD_CWR</a:t>
            </a:r>
            <a:r>
              <a:rPr lang="en-US" sz="2000" dirty="0" smtClean="0"/>
              <a:t> </a:t>
            </a:r>
            <a:r>
              <a:rPr lang="en-US" sz="2000" dirty="0"/>
              <a:t>list item</a:t>
            </a:r>
            <a:r>
              <a:rPr lang="en-US" sz="2000" dirty="0" smtClean="0"/>
              <a:t>.</a:t>
            </a:r>
            <a:endParaRPr lang="en-US" sz="2000" dirty="0"/>
          </a:p>
        </p:txBody>
      </p:sp>
      <p:sp>
        <p:nvSpPr>
          <p:cNvPr id="29" name="Rectangle 28"/>
          <p:cNvSpPr/>
          <p:nvPr/>
        </p:nvSpPr>
        <p:spPr>
          <a:xfrm>
            <a:off x="2556543" y="5608663"/>
            <a:ext cx="1832577" cy="19124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3472831" y="4362450"/>
            <a:ext cx="530819" cy="111524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26829" y="4165133"/>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8861076" y="4156428"/>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9182647" y="4802759"/>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563184" y="5263248"/>
            <a:ext cx="859015" cy="2144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093103" y="6183109"/>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p:nvPr/>
        </p:nvCxnSpPr>
        <p:spPr>
          <a:xfrm flipV="1">
            <a:off x="10728961" y="5799908"/>
            <a:ext cx="189374" cy="38320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805181" y="5607240"/>
            <a:ext cx="2029768" cy="2144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252997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(NO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227170" y="1646257"/>
            <a:ext cx="11325225" cy="159088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solidFill>
                  <a:prstClr val="black"/>
                </a:solidFill>
                <a:ea typeface="Times New Roman" panose="02020603050405020304" pitchFamily="18" charset="0"/>
              </a:rPr>
              <a:t>After </a:t>
            </a:r>
            <a:r>
              <a:rPr lang="en-US" sz="2000" spc="-15" dirty="0">
                <a:solidFill>
                  <a:prstClr val="black"/>
                </a:solidFill>
                <a:ea typeface="Times New Roman" panose="02020603050405020304" pitchFamily="18" charset="0"/>
              </a:rPr>
              <a:t>the </a:t>
            </a:r>
            <a:r>
              <a:rPr lang="en-US" sz="2000" dirty="0">
                <a:solidFill>
                  <a:prstClr val="black"/>
                </a:solidFill>
                <a:ea typeface="Times New Roman" panose="02020603050405020304" pitchFamily="18" charset="0"/>
              </a:rPr>
              <a:t>WFA Production team </a:t>
            </a:r>
            <a:r>
              <a:rPr lang="en-US" sz="2000" spc="-15" dirty="0">
                <a:solidFill>
                  <a:prstClr val="black"/>
                </a:solidFill>
                <a:ea typeface="Times New Roman" panose="02020603050405020304" pitchFamily="18" charset="0"/>
              </a:rPr>
              <a:t>at UCPath </a:t>
            </a:r>
            <a:r>
              <a:rPr lang="en-US" sz="2000" dirty="0">
                <a:solidFill>
                  <a:prstClr val="black"/>
                </a:solidFill>
                <a:ea typeface="Times New Roman" panose="02020603050405020304" pitchFamily="18" charset="0"/>
              </a:rPr>
              <a:t>Center processes the new hire template, the </a:t>
            </a:r>
            <a:r>
              <a:rPr lang="en-US" sz="2000" spc="-15" dirty="0">
                <a:solidFill>
                  <a:prstClr val="black"/>
                </a:solidFill>
                <a:ea typeface="Times New Roman" panose="02020603050405020304" pitchFamily="18" charset="0"/>
              </a:rPr>
              <a:t>system </a:t>
            </a:r>
            <a:r>
              <a:rPr lang="en-US" sz="2000" dirty="0">
                <a:solidFill>
                  <a:prstClr val="black"/>
                </a:solidFill>
                <a:ea typeface="Times New Roman" panose="02020603050405020304" pitchFamily="18" charset="0"/>
              </a:rPr>
              <a:t>automatically generates the next </a:t>
            </a:r>
            <a:r>
              <a:rPr lang="en-US" sz="2000" spc="-15" dirty="0">
                <a:solidFill>
                  <a:prstClr val="black"/>
                </a:solidFill>
                <a:ea typeface="Times New Roman" panose="02020603050405020304" pitchFamily="18" charset="0"/>
              </a:rPr>
              <a:t>sequential </a:t>
            </a:r>
            <a:r>
              <a:rPr lang="en-US" sz="2000" spc="-30" dirty="0">
                <a:solidFill>
                  <a:prstClr val="black"/>
                </a:solidFill>
                <a:ea typeface="Times New Roman" panose="02020603050405020304" pitchFamily="18" charset="0"/>
              </a:rPr>
              <a:t>UC </a:t>
            </a:r>
            <a:r>
              <a:rPr lang="en-US" sz="2000" spc="-15" dirty="0">
                <a:solidFill>
                  <a:prstClr val="black"/>
                </a:solidFill>
                <a:ea typeface="Times New Roman" panose="02020603050405020304" pitchFamily="18" charset="0"/>
              </a:rPr>
              <a:t>Employee </a:t>
            </a:r>
            <a:r>
              <a:rPr lang="en-US" sz="2000" spc="-25" dirty="0" smtClean="0">
                <a:solidFill>
                  <a:prstClr val="black"/>
                </a:solidFill>
                <a:ea typeface="Times New Roman" panose="02020603050405020304" pitchFamily="18" charset="0"/>
              </a:rPr>
              <a:t>ID </a:t>
            </a:r>
            <a:r>
              <a:rPr lang="en-US" sz="2000" spc="-20" dirty="0" smtClean="0">
                <a:solidFill>
                  <a:prstClr val="black"/>
                </a:solidFill>
                <a:ea typeface="Times New Roman" panose="02020603050405020304" pitchFamily="18" charset="0"/>
              </a:rPr>
              <a:t>number </a:t>
            </a:r>
            <a:r>
              <a:rPr lang="en-US" sz="2000" spc="-15" dirty="0">
                <a:solidFill>
                  <a:prstClr val="black"/>
                </a:solidFill>
                <a:ea typeface="Times New Roman" panose="02020603050405020304" pitchFamily="18" charset="0"/>
              </a:rPr>
              <a:t>for </a:t>
            </a:r>
            <a:r>
              <a:rPr lang="en-US" sz="2000" dirty="0">
                <a:solidFill>
                  <a:prstClr val="black"/>
                </a:solidFill>
                <a:ea typeface="Times New Roman" panose="02020603050405020304" pitchFamily="18" charset="0"/>
              </a:rPr>
              <a:t>the</a:t>
            </a:r>
            <a:r>
              <a:rPr lang="en-US" sz="2000" spc="30" dirty="0">
                <a:solidFill>
                  <a:prstClr val="black"/>
                </a:solidFill>
                <a:ea typeface="Times New Roman" panose="02020603050405020304" pitchFamily="18" charset="0"/>
              </a:rPr>
              <a:t> </a:t>
            </a:r>
            <a:r>
              <a:rPr lang="en-US" sz="2000" dirty="0">
                <a:solidFill>
                  <a:prstClr val="black"/>
                </a:solidFill>
                <a:ea typeface="Times New Roman" panose="02020603050405020304" pitchFamily="18" charset="0"/>
              </a:rPr>
              <a:t>individual.</a:t>
            </a:r>
          </a:p>
          <a:p>
            <a:pPr marL="285750" lvl="0" indent="-285750">
              <a:lnSpc>
                <a:spcPct val="107000"/>
              </a:lnSpc>
              <a:spcAft>
                <a:spcPts val="800"/>
              </a:spcAft>
              <a:buFont typeface="Arial" panose="020B0604020202020204" pitchFamily="34" charset="0"/>
              <a:buChar char="•"/>
            </a:pPr>
            <a:r>
              <a:rPr lang="en-US" sz="2000" dirty="0">
                <a:solidFill>
                  <a:prstClr val="black"/>
                </a:solidFill>
              </a:rPr>
              <a:t>The </a:t>
            </a:r>
            <a:r>
              <a:rPr lang="en-US" sz="2000" b="1" dirty="0">
                <a:solidFill>
                  <a:prstClr val="black"/>
                </a:solidFill>
              </a:rPr>
              <a:t>Effective Date </a:t>
            </a:r>
            <a:r>
              <a:rPr lang="en-US" sz="2000" dirty="0">
                <a:solidFill>
                  <a:prstClr val="black"/>
                </a:solidFill>
              </a:rPr>
              <a:t>is populated based on the entry on the previous page. </a:t>
            </a:r>
            <a:endParaRPr lang="en-US" sz="2000" dirty="0" smtClean="0">
              <a:solidFill>
                <a:prstClr val="black"/>
              </a:solidFill>
            </a:endParaRPr>
          </a:p>
          <a:p>
            <a:pPr marL="285750" lvl="0" indent="-285750">
              <a:lnSpc>
                <a:spcPct val="107000"/>
              </a:lnSpc>
              <a:spcAft>
                <a:spcPts val="800"/>
              </a:spcAft>
              <a:buFont typeface="Arial" panose="020B0604020202020204" pitchFamily="34" charset="0"/>
              <a:buChar char="•"/>
            </a:pPr>
            <a:r>
              <a:rPr lang="en-US" sz="2000" dirty="0" smtClean="0">
                <a:solidFill>
                  <a:prstClr val="black"/>
                </a:solidFill>
                <a:ea typeface="Times New Roman" panose="02020603050405020304" pitchFamily="18" charset="0"/>
                <a:cs typeface="Times New Roman" panose="02020603050405020304" pitchFamily="18" charset="0"/>
              </a:rPr>
              <a:t>Click the </a:t>
            </a:r>
            <a:r>
              <a:rPr lang="en-US" sz="2000" b="1" dirty="0" smtClean="0">
                <a:solidFill>
                  <a:prstClr val="black"/>
                </a:solidFill>
                <a:ea typeface="Times New Roman" panose="02020603050405020304" pitchFamily="18" charset="0"/>
                <a:cs typeface="Times New Roman" panose="02020603050405020304" pitchFamily="18" charset="0"/>
              </a:rPr>
              <a:t>Continue</a:t>
            </a:r>
            <a:r>
              <a:rPr lang="en-US" sz="2000" dirty="0" smtClean="0">
                <a:solidFill>
                  <a:prstClr val="black"/>
                </a:solidFill>
                <a:ea typeface="Times New Roman" panose="02020603050405020304" pitchFamily="18" charset="0"/>
                <a:cs typeface="Times New Roman" panose="02020603050405020304" pitchFamily="18" charset="0"/>
              </a:rPr>
              <a:t> button. </a:t>
            </a:r>
            <a:endParaRPr lang="en-US" sz="2000" dirty="0">
              <a:solidFill>
                <a:prstClr val="black"/>
              </a:solidFill>
              <a:ea typeface="Times New Roman" panose="02020603050405020304" pitchFamily="18" charset="0"/>
              <a:cs typeface="Times New Roman" panose="02020603050405020304" pitchFamily="18" charset="0"/>
            </a:endParaRPr>
          </a:p>
        </p:txBody>
      </p:sp>
      <p:grpSp>
        <p:nvGrpSpPr>
          <p:cNvPr id="6" name="Group 5"/>
          <p:cNvGrpSpPr/>
          <p:nvPr/>
        </p:nvGrpSpPr>
        <p:grpSpPr>
          <a:xfrm>
            <a:off x="6095999" y="2962448"/>
            <a:ext cx="4086225" cy="3552825"/>
            <a:chOff x="3173657" y="2887198"/>
            <a:chExt cx="4086225" cy="3552825"/>
          </a:xfrm>
        </p:grpSpPr>
        <p:pic>
          <p:nvPicPr>
            <p:cNvPr id="5" name="Picture 4"/>
            <p:cNvPicPr>
              <a:picLocks noChangeAspect="1"/>
            </p:cNvPicPr>
            <p:nvPr/>
          </p:nvPicPr>
          <p:blipFill>
            <a:blip r:embed="rId2"/>
            <a:stretch>
              <a:fillRect/>
            </a:stretch>
          </p:blipFill>
          <p:spPr>
            <a:xfrm>
              <a:off x="3173657" y="2887198"/>
              <a:ext cx="4086225" cy="3552825"/>
            </a:xfrm>
            <a:prstGeom prst="rect">
              <a:avLst/>
            </a:prstGeom>
            <a:ln w="6350">
              <a:solidFill>
                <a:schemeClr val="tx1"/>
              </a:solidFill>
            </a:ln>
          </p:spPr>
        </p:pic>
        <p:sp>
          <p:nvSpPr>
            <p:cNvPr id="23" name="Rectangle 22"/>
            <p:cNvSpPr/>
            <p:nvPr/>
          </p:nvSpPr>
          <p:spPr>
            <a:xfrm>
              <a:off x="4230858" y="4522458"/>
              <a:ext cx="2117188" cy="4627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6139959" y="6002227"/>
            <a:ext cx="1013241" cy="1611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838888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(NO POSITION) </a:t>
            </a:r>
            <a:endParaRPr lang="en-US" dirty="0">
              <a:solidFill>
                <a:schemeClr val="accent5"/>
              </a:solidFill>
            </a:endParaRPr>
          </a:p>
        </p:txBody>
      </p:sp>
      <p:sp>
        <p:nvSpPr>
          <p:cNvPr id="22" name="Rectangle 21"/>
          <p:cNvSpPr/>
          <p:nvPr/>
        </p:nvSpPr>
        <p:spPr>
          <a:xfrm>
            <a:off x="5111652" y="889178"/>
            <a:ext cx="6809336" cy="5371407"/>
          </a:xfrm>
          <a:prstGeom prst="rect">
            <a:avLst/>
          </a:prstGeom>
          <a:noFill/>
        </p:spPr>
        <p:txBody>
          <a:bodyPr wrap="square" anchor="ctr">
            <a:spAutoFit/>
          </a:bodyPr>
          <a:lstStyle/>
          <a:p>
            <a:pPr marL="173038" indent="-173038">
              <a:lnSpc>
                <a:spcPct val="107000"/>
              </a:lnSpc>
              <a:spcAft>
                <a:spcPts val="600"/>
              </a:spcAft>
              <a:buFont typeface="Arial" panose="020B0604020202020204" pitchFamily="34" charset="0"/>
              <a:buChar char="•"/>
            </a:pPr>
            <a:r>
              <a:rPr lang="en-US" sz="2000" dirty="0" smtClean="0"/>
              <a:t>The </a:t>
            </a:r>
            <a:r>
              <a:rPr lang="en-US" sz="2000" dirty="0"/>
              <a:t>following UCPath fields are required by UCPC for all CWR Transactions. Enter the </a:t>
            </a:r>
            <a:r>
              <a:rPr lang="en-US" sz="2000" dirty="0" smtClean="0"/>
              <a:t>following in the </a:t>
            </a:r>
            <a:r>
              <a:rPr lang="en-US" sz="2000" b="1" dirty="0" smtClean="0"/>
              <a:t>Personal Data </a:t>
            </a:r>
            <a:r>
              <a:rPr lang="en-US" sz="2000" dirty="0" smtClean="0"/>
              <a:t>tab:</a:t>
            </a:r>
          </a:p>
          <a:p>
            <a:pPr marL="568325" lvl="1" indent="-171450">
              <a:lnSpc>
                <a:spcPct val="107000"/>
              </a:lnSpc>
              <a:spcAft>
                <a:spcPts val="600"/>
              </a:spcAft>
              <a:buFont typeface="Arial" panose="020B0604020202020204" pitchFamily="34" charset="0"/>
              <a:buChar char="•"/>
            </a:pPr>
            <a:r>
              <a:rPr lang="en-US" sz="2000" b="1" dirty="0" smtClean="0"/>
              <a:t>First name</a:t>
            </a:r>
          </a:p>
          <a:p>
            <a:pPr marL="568325" lvl="1" indent="-171450">
              <a:lnSpc>
                <a:spcPct val="107000"/>
              </a:lnSpc>
              <a:spcAft>
                <a:spcPts val="600"/>
              </a:spcAft>
              <a:buFont typeface="Arial" panose="020B0604020202020204" pitchFamily="34" charset="0"/>
              <a:buChar char="•"/>
            </a:pPr>
            <a:r>
              <a:rPr lang="en-US" sz="2000" b="1" dirty="0" smtClean="0"/>
              <a:t>Last name</a:t>
            </a:r>
          </a:p>
          <a:p>
            <a:pPr marL="568325" lvl="1" indent="-171450">
              <a:lnSpc>
                <a:spcPct val="107000"/>
              </a:lnSpc>
              <a:spcAft>
                <a:spcPts val="600"/>
              </a:spcAft>
              <a:buFont typeface="Arial" panose="020B0604020202020204" pitchFamily="34" charset="0"/>
              <a:buChar char="•"/>
            </a:pPr>
            <a:r>
              <a:rPr lang="en-US" sz="2000" b="1" dirty="0" smtClean="0"/>
              <a:t>Date </a:t>
            </a:r>
            <a:r>
              <a:rPr lang="en-US" sz="2000" b="1" dirty="0"/>
              <a:t>of Birth </a:t>
            </a:r>
            <a:endParaRPr lang="en-US" sz="2000" b="1" dirty="0" smtClean="0"/>
          </a:p>
          <a:p>
            <a:pPr marL="568325" lvl="1" indent="-171450">
              <a:lnSpc>
                <a:spcPct val="107000"/>
              </a:lnSpc>
              <a:spcAft>
                <a:spcPts val="600"/>
              </a:spcAft>
              <a:buFont typeface="Arial" panose="020B0604020202020204" pitchFamily="34" charset="0"/>
              <a:buChar char="•"/>
            </a:pPr>
            <a:r>
              <a:rPr lang="en-US" sz="2000" b="1" dirty="0" smtClean="0"/>
              <a:t>Address </a:t>
            </a:r>
            <a:r>
              <a:rPr lang="en-US" sz="2000" b="1" dirty="0"/>
              <a:t>line </a:t>
            </a:r>
            <a:r>
              <a:rPr lang="en-US" sz="2000" b="1" dirty="0" smtClean="0"/>
              <a:t>1</a:t>
            </a:r>
          </a:p>
          <a:p>
            <a:pPr marL="568325" lvl="1" indent="-171450">
              <a:lnSpc>
                <a:spcPct val="107000"/>
              </a:lnSpc>
              <a:spcAft>
                <a:spcPts val="600"/>
              </a:spcAft>
              <a:buFont typeface="Arial" panose="020B0604020202020204" pitchFamily="34" charset="0"/>
              <a:buChar char="•"/>
            </a:pPr>
            <a:r>
              <a:rPr lang="en-US" sz="2000" b="1" dirty="0" smtClean="0"/>
              <a:t>City </a:t>
            </a:r>
          </a:p>
          <a:p>
            <a:pPr marL="568325" lvl="1" indent="-171450">
              <a:lnSpc>
                <a:spcPct val="107000"/>
              </a:lnSpc>
              <a:spcAft>
                <a:spcPts val="600"/>
              </a:spcAft>
              <a:buFont typeface="Arial" panose="020B0604020202020204" pitchFamily="34" charset="0"/>
              <a:buChar char="•"/>
            </a:pPr>
            <a:r>
              <a:rPr lang="en-US" sz="2000" b="1" dirty="0" smtClean="0"/>
              <a:t>State </a:t>
            </a:r>
          </a:p>
          <a:p>
            <a:pPr marL="568325" lvl="1" indent="-171450">
              <a:lnSpc>
                <a:spcPct val="107000"/>
              </a:lnSpc>
              <a:spcAft>
                <a:spcPts val="600"/>
              </a:spcAft>
              <a:buFont typeface="Arial" panose="020B0604020202020204" pitchFamily="34" charset="0"/>
              <a:buChar char="•"/>
            </a:pPr>
            <a:r>
              <a:rPr lang="en-US" sz="2000" b="1" dirty="0" smtClean="0"/>
              <a:t>Postal Code</a:t>
            </a:r>
          </a:p>
          <a:p>
            <a:pPr marL="568325" lvl="1" indent="-171450">
              <a:lnSpc>
                <a:spcPct val="107000"/>
              </a:lnSpc>
              <a:spcAft>
                <a:spcPts val="600"/>
              </a:spcAft>
              <a:buFont typeface="Arial" panose="020B0604020202020204" pitchFamily="34" charset="0"/>
              <a:buChar char="•"/>
            </a:pPr>
            <a:r>
              <a:rPr lang="en-US" sz="2000" b="1" dirty="0" smtClean="0"/>
              <a:t>Patent </a:t>
            </a:r>
            <a:r>
              <a:rPr lang="en-US" sz="2000" b="1" dirty="0"/>
              <a:t>Acknowledgment Sign </a:t>
            </a:r>
            <a:r>
              <a:rPr lang="en-US" sz="2000" b="1" dirty="0" smtClean="0"/>
              <a:t>Date</a:t>
            </a:r>
          </a:p>
          <a:p>
            <a:pPr marL="233363" indent="-233363">
              <a:lnSpc>
                <a:spcPct val="107000"/>
              </a:lnSpc>
              <a:spcAft>
                <a:spcPts val="600"/>
              </a:spcAft>
              <a:buFont typeface="Arial" panose="020B0604020202020204" pitchFamily="34" charset="0"/>
              <a:buChar char="•"/>
            </a:pPr>
            <a:r>
              <a:rPr lang="en-US" sz="2000" dirty="0"/>
              <a:t>If applicable, to indicate the person did not originally sign the standard Patent Acknowledgement form, select </a:t>
            </a:r>
            <a:r>
              <a:rPr lang="en-US" sz="2000" b="1" dirty="0"/>
              <a:t>Modified Patent Ackmnt Sign Dt </a:t>
            </a:r>
            <a:r>
              <a:rPr lang="en-US" sz="2000" dirty="0"/>
              <a:t>check box. </a:t>
            </a:r>
          </a:p>
        </p:txBody>
      </p:sp>
      <p:grpSp>
        <p:nvGrpSpPr>
          <p:cNvPr id="8" name="Group 7"/>
          <p:cNvGrpSpPr/>
          <p:nvPr/>
        </p:nvGrpSpPr>
        <p:grpSpPr>
          <a:xfrm>
            <a:off x="407974" y="961611"/>
            <a:ext cx="4436588" cy="5751832"/>
            <a:chOff x="407974" y="992091"/>
            <a:chExt cx="4436588" cy="5751832"/>
          </a:xfrm>
        </p:grpSpPr>
        <p:pic>
          <p:nvPicPr>
            <p:cNvPr id="3" name="Picture 2"/>
            <p:cNvPicPr>
              <a:picLocks noChangeAspect="1"/>
            </p:cNvPicPr>
            <p:nvPr/>
          </p:nvPicPr>
          <p:blipFill>
            <a:blip r:embed="rId2"/>
            <a:stretch>
              <a:fillRect/>
            </a:stretch>
          </p:blipFill>
          <p:spPr>
            <a:xfrm>
              <a:off x="407974" y="992091"/>
              <a:ext cx="4436588" cy="5751832"/>
            </a:xfrm>
            <a:prstGeom prst="rect">
              <a:avLst/>
            </a:prstGeom>
            <a:ln w="6350">
              <a:solidFill>
                <a:schemeClr val="tx1"/>
              </a:solidFill>
            </a:ln>
          </p:spPr>
        </p:pic>
        <p:sp>
          <p:nvSpPr>
            <p:cNvPr id="13" name="Rectangle 12"/>
            <p:cNvSpPr/>
            <p:nvPr/>
          </p:nvSpPr>
          <p:spPr>
            <a:xfrm>
              <a:off x="1367624" y="2083777"/>
              <a:ext cx="1065475"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372924" y="2260032"/>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70275" y="2619168"/>
              <a:ext cx="633454" cy="9222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70271" y="2953123"/>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517145" y="3716457"/>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517145" y="3907290"/>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521120" y="4090174"/>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366298" y="4626895"/>
              <a:ext cx="637431" cy="10810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370272" y="4090173"/>
              <a:ext cx="106017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793557" y="5692360"/>
              <a:ext cx="824286"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6157385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ADD CONTINGENT WORKER (NO POSITION) </a:t>
            </a:r>
            <a:endParaRPr lang="en-US" dirty="0">
              <a:solidFill>
                <a:schemeClr val="accent5"/>
              </a:solidFill>
            </a:endParaRPr>
          </a:p>
        </p:txBody>
      </p:sp>
      <p:sp>
        <p:nvSpPr>
          <p:cNvPr id="22" name="Rectangle 21"/>
          <p:cNvSpPr/>
          <p:nvPr/>
        </p:nvSpPr>
        <p:spPr>
          <a:xfrm>
            <a:off x="5101492" y="872323"/>
            <a:ext cx="6809336" cy="5448351"/>
          </a:xfrm>
          <a:prstGeom prst="rect">
            <a:avLst/>
          </a:prstGeom>
          <a:noFill/>
        </p:spPr>
        <p:txBody>
          <a:bodyPr wrap="square">
            <a:spAutoFit/>
          </a:bodyPr>
          <a:lstStyle/>
          <a:p>
            <a:pPr marL="173038" indent="-173038">
              <a:lnSpc>
                <a:spcPct val="107000"/>
              </a:lnSpc>
              <a:spcAft>
                <a:spcPts val="600"/>
              </a:spcAft>
              <a:buFont typeface="Arial" panose="020B0604020202020204" pitchFamily="34" charset="0"/>
              <a:buChar char="•"/>
            </a:pPr>
            <a:r>
              <a:rPr lang="en-US" sz="2000" dirty="0" smtClean="0"/>
              <a:t>The </a:t>
            </a:r>
            <a:r>
              <a:rPr lang="en-US" sz="2000" dirty="0"/>
              <a:t>following UCPath fields are required by UCPC for all CWR Transactions. Enter the </a:t>
            </a:r>
            <a:r>
              <a:rPr lang="en-US" sz="2000" dirty="0" smtClean="0"/>
              <a:t>following in the </a:t>
            </a:r>
            <a:r>
              <a:rPr lang="en-US" sz="2000" b="1" dirty="0" smtClean="0"/>
              <a:t>Job Data </a:t>
            </a:r>
            <a:r>
              <a:rPr lang="en-US" sz="2000" dirty="0" smtClean="0"/>
              <a:t>tab:</a:t>
            </a:r>
          </a:p>
          <a:p>
            <a:pPr marL="517525" lvl="1" indent="-171450">
              <a:lnSpc>
                <a:spcPct val="107000"/>
              </a:lnSpc>
              <a:spcAft>
                <a:spcPts val="600"/>
              </a:spcAft>
              <a:buFont typeface="Arial" panose="020B0604020202020204" pitchFamily="34" charset="0"/>
              <a:buChar char="•"/>
            </a:pPr>
            <a:r>
              <a:rPr lang="en-US" sz="2000" b="1" dirty="0" smtClean="0"/>
              <a:t>Business Unit</a:t>
            </a:r>
          </a:p>
          <a:p>
            <a:pPr marL="517525" lvl="1" indent="-171450">
              <a:lnSpc>
                <a:spcPct val="107000"/>
              </a:lnSpc>
              <a:spcAft>
                <a:spcPts val="600"/>
              </a:spcAft>
              <a:buFont typeface="Arial" panose="020B0604020202020204" pitchFamily="34" charset="0"/>
              <a:buChar char="•"/>
            </a:pPr>
            <a:r>
              <a:rPr lang="en-US" sz="2000" b="1" dirty="0" smtClean="0"/>
              <a:t>Department</a:t>
            </a:r>
          </a:p>
          <a:p>
            <a:pPr marL="517525" lvl="1" indent="-171450">
              <a:lnSpc>
                <a:spcPct val="107000"/>
              </a:lnSpc>
              <a:spcAft>
                <a:spcPts val="600"/>
              </a:spcAft>
              <a:buFont typeface="Arial" panose="020B0604020202020204" pitchFamily="34" charset="0"/>
              <a:buChar char="•"/>
            </a:pPr>
            <a:r>
              <a:rPr lang="en-US" sz="2000" b="1" dirty="0" smtClean="0"/>
              <a:t>Location</a:t>
            </a:r>
          </a:p>
          <a:p>
            <a:pPr marL="517525" lvl="1" indent="-171450">
              <a:lnSpc>
                <a:spcPct val="107000"/>
              </a:lnSpc>
              <a:spcAft>
                <a:spcPts val="600"/>
              </a:spcAft>
              <a:buFont typeface="Arial" panose="020B0604020202020204" pitchFamily="34" charset="0"/>
              <a:buChar char="•"/>
            </a:pPr>
            <a:r>
              <a:rPr lang="en-US" sz="2000" b="1" dirty="0" smtClean="0"/>
              <a:t>Job </a:t>
            </a:r>
            <a:r>
              <a:rPr lang="en-US" sz="2000" b="1" dirty="0"/>
              <a:t>Code </a:t>
            </a:r>
            <a:endParaRPr lang="en-US" sz="2000" b="1" dirty="0" smtClean="0"/>
          </a:p>
          <a:p>
            <a:pPr marL="517525" lvl="1" indent="-171450">
              <a:lnSpc>
                <a:spcPct val="107000"/>
              </a:lnSpc>
              <a:spcAft>
                <a:spcPts val="600"/>
              </a:spcAft>
              <a:buFont typeface="Arial" panose="020B0604020202020204" pitchFamily="34" charset="0"/>
              <a:buChar char="•"/>
            </a:pPr>
            <a:r>
              <a:rPr lang="en-US" sz="2000" b="1" dirty="0" smtClean="0">
                <a:solidFill>
                  <a:srgbClr val="000000"/>
                </a:solidFill>
              </a:rPr>
              <a:t>Employee Class</a:t>
            </a:r>
          </a:p>
          <a:p>
            <a:pPr marL="517525" lvl="1" indent="-171450">
              <a:lnSpc>
                <a:spcPct val="107000"/>
              </a:lnSpc>
              <a:spcAft>
                <a:spcPts val="600"/>
              </a:spcAft>
              <a:buFont typeface="Arial" panose="020B0604020202020204" pitchFamily="34" charset="0"/>
              <a:buChar char="•"/>
            </a:pPr>
            <a:r>
              <a:rPr lang="en-US" sz="2000" b="1" dirty="0" smtClean="0">
                <a:solidFill>
                  <a:srgbClr val="000000"/>
                </a:solidFill>
              </a:rPr>
              <a:t>FTE</a:t>
            </a:r>
          </a:p>
          <a:p>
            <a:pPr marL="517525" lvl="1" indent="-171450">
              <a:lnSpc>
                <a:spcPct val="107000"/>
              </a:lnSpc>
              <a:spcAft>
                <a:spcPts val="600"/>
              </a:spcAft>
              <a:buFont typeface="Arial" panose="020B0604020202020204" pitchFamily="34" charset="0"/>
              <a:buChar char="•"/>
            </a:pPr>
            <a:r>
              <a:rPr lang="en-US" sz="2000" b="1" dirty="0" smtClean="0"/>
              <a:t>Reports </a:t>
            </a:r>
            <a:r>
              <a:rPr lang="en-US" sz="2000" b="1" dirty="0"/>
              <a:t>to Position </a:t>
            </a:r>
            <a:r>
              <a:rPr lang="en-US" sz="2000" b="1" dirty="0" smtClean="0"/>
              <a:t>Number</a:t>
            </a:r>
          </a:p>
          <a:p>
            <a:pPr marL="517525" lvl="1" indent="-171450">
              <a:lnSpc>
                <a:spcPct val="107000"/>
              </a:lnSpc>
              <a:spcAft>
                <a:spcPts val="600"/>
              </a:spcAft>
              <a:buFont typeface="Arial" panose="020B0604020202020204" pitchFamily="34" charset="0"/>
              <a:buChar char="•"/>
            </a:pPr>
            <a:r>
              <a:rPr lang="en-US" sz="2000" b="1" dirty="0" smtClean="0"/>
              <a:t>Expected </a:t>
            </a:r>
            <a:r>
              <a:rPr lang="en-US" sz="2000" b="1" dirty="0"/>
              <a:t>Job End </a:t>
            </a:r>
            <a:r>
              <a:rPr lang="en-US" sz="2000" b="1" dirty="0" smtClean="0"/>
              <a:t>Date</a:t>
            </a:r>
          </a:p>
          <a:p>
            <a:pPr marL="173038" indent="-173038">
              <a:lnSpc>
                <a:spcPct val="107000"/>
              </a:lnSpc>
              <a:spcAft>
                <a:spcPts val="600"/>
              </a:spcAft>
              <a:buFont typeface="Arial" panose="020B0604020202020204" pitchFamily="34" charset="0"/>
              <a:buChar char="•"/>
            </a:pPr>
            <a:r>
              <a:rPr lang="en-US" sz="2000" dirty="0" smtClean="0"/>
              <a:t>Use </a:t>
            </a:r>
            <a:r>
              <a:rPr lang="en-US" sz="2000" dirty="0"/>
              <a:t>the </a:t>
            </a:r>
            <a:r>
              <a:rPr lang="en-US" sz="2000" b="1" dirty="0"/>
              <a:t>Supporting documents </a:t>
            </a:r>
            <a:r>
              <a:rPr lang="en-US" sz="2000" dirty="0"/>
              <a:t>to attach the </a:t>
            </a:r>
            <a:r>
              <a:rPr lang="en-US" sz="2000" b="1" dirty="0"/>
              <a:t>Personal Data Form </a:t>
            </a:r>
            <a:r>
              <a:rPr lang="en-US" sz="2000" dirty="0"/>
              <a:t>and </a:t>
            </a:r>
            <a:r>
              <a:rPr lang="en-US" sz="2000" b="1" dirty="0"/>
              <a:t>Appointment </a:t>
            </a:r>
            <a:r>
              <a:rPr lang="en-US" sz="2000" b="1" dirty="0" smtClean="0"/>
              <a:t>Letter</a:t>
            </a:r>
            <a:r>
              <a:rPr lang="en-US" sz="2000" dirty="0" smtClean="0"/>
              <a:t>.</a:t>
            </a:r>
            <a:endParaRPr lang="en-US" sz="2000" dirty="0"/>
          </a:p>
          <a:p>
            <a:pPr marL="173038" indent="-173038">
              <a:lnSpc>
                <a:spcPct val="107000"/>
              </a:lnSpc>
              <a:spcAft>
                <a:spcPts val="600"/>
              </a:spcAft>
              <a:buFont typeface="Arial" panose="020B0604020202020204" pitchFamily="34" charset="0"/>
              <a:buChar char="•"/>
            </a:pPr>
            <a:r>
              <a:rPr lang="en-US" sz="2000" dirty="0"/>
              <a:t>Click </a:t>
            </a:r>
            <a:r>
              <a:rPr lang="en-US" sz="2000" b="1" dirty="0"/>
              <a:t>Save and </a:t>
            </a:r>
            <a:r>
              <a:rPr lang="en-US" sz="2000" b="1" dirty="0" smtClean="0"/>
              <a:t>Submit</a:t>
            </a:r>
            <a:r>
              <a:rPr lang="en-US" sz="2000" dirty="0" smtClean="0"/>
              <a:t>.</a:t>
            </a:r>
            <a:endParaRPr lang="en-US" sz="2000" dirty="0"/>
          </a:p>
        </p:txBody>
      </p:sp>
      <p:grpSp>
        <p:nvGrpSpPr>
          <p:cNvPr id="5" name="Group 4"/>
          <p:cNvGrpSpPr/>
          <p:nvPr/>
        </p:nvGrpSpPr>
        <p:grpSpPr>
          <a:xfrm>
            <a:off x="464407" y="952072"/>
            <a:ext cx="4346132" cy="5631607"/>
            <a:chOff x="464407" y="952072"/>
            <a:chExt cx="4346132" cy="5631607"/>
          </a:xfrm>
        </p:grpSpPr>
        <p:pic>
          <p:nvPicPr>
            <p:cNvPr id="4" name="Picture 3"/>
            <p:cNvPicPr>
              <a:picLocks noChangeAspect="1"/>
            </p:cNvPicPr>
            <p:nvPr/>
          </p:nvPicPr>
          <p:blipFill>
            <a:blip r:embed="rId2"/>
            <a:stretch>
              <a:fillRect/>
            </a:stretch>
          </p:blipFill>
          <p:spPr>
            <a:xfrm>
              <a:off x="464407" y="952072"/>
              <a:ext cx="4346132" cy="5631607"/>
            </a:xfrm>
            <a:prstGeom prst="rect">
              <a:avLst/>
            </a:prstGeom>
            <a:ln>
              <a:solidFill>
                <a:schemeClr val="tx1"/>
              </a:solidFill>
            </a:ln>
          </p:spPr>
        </p:pic>
        <p:sp>
          <p:nvSpPr>
            <p:cNvPr id="20" name="Rectangle 19"/>
            <p:cNvSpPr/>
            <p:nvPr/>
          </p:nvSpPr>
          <p:spPr>
            <a:xfrm>
              <a:off x="1424775" y="2807678"/>
              <a:ext cx="627310" cy="10564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510085" y="2812994"/>
              <a:ext cx="1035334" cy="11078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431418" y="2992863"/>
              <a:ext cx="1024704" cy="10121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431421" y="3327793"/>
              <a:ext cx="1024702" cy="9589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31420" y="3662717"/>
              <a:ext cx="620666" cy="10121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1420" y="4045489"/>
              <a:ext cx="620666" cy="11184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26104" y="4380416"/>
              <a:ext cx="625982" cy="11184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31418" y="4720660"/>
              <a:ext cx="620667" cy="10652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818969" y="5714795"/>
              <a:ext cx="758888" cy="1065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48915" y="5714809"/>
              <a:ext cx="939643" cy="10651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843151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82632" y="2451360"/>
            <a:ext cx="8467725" cy="3200400"/>
          </a:xfrm>
          <a:prstGeom prst="rect">
            <a:avLst/>
          </a:prstGeom>
          <a:ln w="6350">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ADD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435292" y="4919328"/>
            <a:ext cx="4410605" cy="1368084"/>
          </a:xfrm>
          <a:prstGeom prst="rect">
            <a:avLst/>
          </a:prstGeom>
          <a:ln w="6350">
            <a:solidFill>
              <a:schemeClr val="tx1"/>
            </a:solidFill>
          </a:ln>
        </p:spPr>
      </p:pic>
      <p:cxnSp>
        <p:nvCxnSpPr>
          <p:cNvPr id="10" name="Straight Arrow Connector 9"/>
          <p:cNvCxnSpPr/>
          <p:nvPr/>
        </p:nvCxnSpPr>
        <p:spPr>
          <a:xfrm flipV="1">
            <a:off x="3516630" y="4781550"/>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23627" y="1080766"/>
            <a:ext cx="11558809" cy="1186607"/>
            <a:chOff x="323627" y="1080766"/>
            <a:chExt cx="11558809" cy="1186607"/>
          </a:xfrm>
        </p:grpSpPr>
        <p:sp>
          <p:nvSpPr>
            <p:cNvPr id="7" name="Rectangle 6"/>
            <p:cNvSpPr/>
            <p:nvPr/>
          </p:nvSpPr>
          <p:spPr>
            <a:xfrm>
              <a:off x="323627" y="1080766"/>
              <a:ext cx="11558809" cy="118660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To attach documents click on the </a:t>
              </a:r>
              <a:r>
                <a:rPr lang="en-US" b="1" dirty="0" smtClean="0"/>
                <a:t>Supporting Documents </a:t>
              </a:r>
              <a:r>
                <a:rPr lang="en-US" dirty="0" smtClean="0"/>
                <a:t>link on either the </a:t>
              </a:r>
              <a:r>
                <a:rPr lang="en-US" b="1" dirty="0" smtClean="0"/>
                <a:t>Personal Data </a:t>
              </a:r>
              <a:r>
                <a:rPr lang="en-US" dirty="0" smtClean="0"/>
                <a:t>or </a:t>
              </a:r>
              <a:r>
                <a:rPr lang="en-US" b="1" dirty="0" smtClean="0"/>
                <a:t>Job Data </a:t>
              </a:r>
              <a:r>
                <a:rPr lang="en-US" dirty="0" smtClean="0"/>
                <a:t>tabs.</a:t>
              </a:r>
              <a:endParaRPr lang="en-US" b="1" dirty="0" smtClean="0"/>
            </a:p>
            <a:p>
              <a:pPr marL="285750" indent="-285750">
                <a:lnSpc>
                  <a:spcPct val="107000"/>
                </a:lnSpc>
                <a:spcAft>
                  <a:spcPts val="800"/>
                </a:spcAft>
                <a:buFont typeface="Arial" panose="020B0604020202020204" pitchFamily="34" charset="0"/>
                <a:buChar char="•"/>
              </a:pPr>
              <a:r>
                <a:rPr lang="en-US" dirty="0" smtClean="0"/>
                <a:t>Click on the      to add more supporting documents. </a:t>
              </a:r>
            </a:p>
            <a:p>
              <a:pPr marL="285750" indent="-285750">
                <a:lnSpc>
                  <a:spcPct val="107000"/>
                </a:lnSpc>
                <a:spcAft>
                  <a:spcPts val="800"/>
                </a:spcAft>
                <a:buFont typeface="Arial" panose="020B0604020202020204" pitchFamily="34" charset="0"/>
                <a:buChar char="•"/>
              </a:pPr>
              <a:r>
                <a:rPr lang="en-US" dirty="0" smtClean="0"/>
                <a:t>Click </a:t>
              </a:r>
              <a:r>
                <a:rPr lang="en-US" b="1" dirty="0" smtClean="0"/>
                <a:t>Save</a:t>
              </a:r>
              <a:r>
                <a:rPr lang="en-US" dirty="0" smtClean="0"/>
                <a:t> and </a:t>
              </a:r>
              <a:r>
                <a:rPr lang="en-US" b="1" dirty="0" smtClean="0"/>
                <a:t>Submit </a:t>
              </a:r>
              <a:r>
                <a:rPr lang="en-US" dirty="0" smtClean="0"/>
                <a:t>on either the </a:t>
              </a:r>
              <a:r>
                <a:rPr lang="en-US" b="1" dirty="0" smtClean="0"/>
                <a:t>Personal Data </a:t>
              </a:r>
              <a:r>
                <a:rPr lang="en-US" dirty="0" smtClean="0"/>
                <a:t>or </a:t>
              </a:r>
              <a:r>
                <a:rPr lang="en-US" b="1" dirty="0" smtClean="0"/>
                <a:t>Job Data </a:t>
              </a:r>
              <a:r>
                <a:rPr lang="en-US" dirty="0" smtClean="0"/>
                <a:t>tab.</a:t>
              </a:r>
              <a:endParaRPr lang="en-US" b="1" dirty="0" smtClean="0"/>
            </a:p>
          </p:txBody>
        </p:sp>
        <p:pic>
          <p:nvPicPr>
            <p:cNvPr id="11" name="Picture 10"/>
            <p:cNvPicPr>
              <a:picLocks noChangeAspect="1"/>
            </p:cNvPicPr>
            <p:nvPr/>
          </p:nvPicPr>
          <p:blipFill rotWithShape="1">
            <a:blip r:embed="rId5"/>
            <a:srcRect l="27013" r="20359" b="1125"/>
            <a:stretch/>
          </p:blipFill>
          <p:spPr>
            <a:xfrm>
              <a:off x="1975952" y="1557998"/>
              <a:ext cx="230588" cy="207192"/>
            </a:xfrm>
            <a:prstGeom prst="rect">
              <a:avLst/>
            </a:prstGeom>
          </p:spPr>
        </p:pic>
      </p:grpSp>
      <p:sp>
        <p:nvSpPr>
          <p:cNvPr id="13" name="Rectangle 12"/>
          <p:cNvSpPr/>
          <p:nvPr/>
        </p:nvSpPr>
        <p:spPr>
          <a:xfrm>
            <a:off x="2822291" y="5172711"/>
            <a:ext cx="911509" cy="13777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48061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CWR Definition  </a:t>
            </a:r>
            <a:endParaRPr lang="en-US" sz="7200" b="1" dirty="0">
              <a:solidFill>
                <a:srgbClr val="F1AB00"/>
              </a:solidFill>
            </a:endParaRPr>
          </a:p>
        </p:txBody>
      </p:sp>
    </p:spTree>
    <p:extLst>
      <p:ext uri="{BB962C8B-B14F-4D97-AF65-F5344CB8AC3E}">
        <p14:creationId xmlns:p14="http://schemas.microsoft.com/office/powerpoint/2010/main" val="223102075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18819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Once the transaction has been submitted, the initiator will receive a confirmation.</a:t>
            </a:r>
          </a:p>
          <a:p>
            <a:pPr marL="285750" indent="-285750">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 to go to the </a:t>
            </a:r>
            <a:r>
              <a:rPr lang="en-US" b="1" dirty="0" smtClean="0"/>
              <a:t>Transaction Status </a:t>
            </a:r>
            <a:r>
              <a:rPr lang="en-US" dirty="0" smtClean="0"/>
              <a:t>page to review the status of this person.</a:t>
            </a:r>
          </a:p>
          <a:p>
            <a:pPr marL="285750" indent="-285750">
              <a:lnSpc>
                <a:spcPct val="107000"/>
              </a:lnSpc>
              <a:spcAft>
                <a:spcPts val="800"/>
              </a:spcAft>
              <a:buFont typeface="Arial" panose="020B0604020202020204" pitchFamily="34" charset="0"/>
              <a:buChar char="•"/>
            </a:pPr>
            <a:r>
              <a:rPr lang="en-US" dirty="0" smtClean="0"/>
              <a:t>The </a:t>
            </a:r>
            <a:r>
              <a:rPr lang="en-US" dirty="0"/>
              <a:t>template transaction is routed for approval and appears in the </a:t>
            </a:r>
            <a:r>
              <a:rPr lang="en-US" b="1" dirty="0"/>
              <a:t>Transactions in Progress </a:t>
            </a:r>
            <a:r>
              <a:rPr lang="en-US" dirty="0"/>
              <a:t>section until it is processed. </a:t>
            </a:r>
          </a:p>
          <a:p>
            <a:pPr marL="285750" indent="-285750">
              <a:lnSpc>
                <a:spcPct val="107000"/>
              </a:lnSpc>
              <a:spcAft>
                <a:spcPts val="800"/>
              </a:spcAft>
              <a:buFont typeface="Arial" panose="020B0604020202020204" pitchFamily="34" charset="0"/>
              <a:buChar char="•"/>
            </a:pPr>
            <a:r>
              <a:rPr lang="en-US" dirty="0"/>
              <a:t>You have initiated </a:t>
            </a:r>
            <a:r>
              <a:rPr lang="en-US" dirty="0" smtClean="0"/>
              <a:t>a </a:t>
            </a:r>
            <a:r>
              <a:rPr lang="en-US" b="1" dirty="0"/>
              <a:t>contingent worker (</a:t>
            </a:r>
            <a:r>
              <a:rPr lang="en-US" b="1" dirty="0" smtClean="0"/>
              <a:t>without </a:t>
            </a:r>
            <a:r>
              <a:rPr lang="en-US" b="1" dirty="0"/>
              <a:t>Position) </a:t>
            </a:r>
            <a:r>
              <a:rPr lang="en-US" dirty="0"/>
              <a:t>template </a:t>
            </a:r>
            <a:r>
              <a:rPr lang="en-US" dirty="0" smtClean="0"/>
              <a:t>transaction.</a:t>
            </a:r>
            <a:endParaRPr lang="en-US" dirty="0"/>
          </a:p>
        </p:txBody>
      </p:sp>
      <p:grpSp>
        <p:nvGrpSpPr>
          <p:cNvPr id="11" name="Group 10"/>
          <p:cNvGrpSpPr/>
          <p:nvPr/>
        </p:nvGrpSpPr>
        <p:grpSpPr>
          <a:xfrm>
            <a:off x="2745593"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09458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Renew CWR </a:t>
            </a:r>
          </a:p>
          <a:p>
            <a:pPr algn="ctr"/>
            <a:r>
              <a:rPr lang="en-US" sz="7200" b="1" dirty="0" smtClean="0">
                <a:solidFill>
                  <a:srgbClr val="F1AB00"/>
                </a:solidFill>
              </a:rPr>
              <a:t>(No Position)   </a:t>
            </a:r>
            <a:endParaRPr lang="en-US" sz="7200" b="1" dirty="0">
              <a:solidFill>
                <a:srgbClr val="F1AB00"/>
              </a:solidFill>
            </a:endParaRPr>
          </a:p>
        </p:txBody>
      </p:sp>
    </p:spTree>
    <p:extLst>
      <p:ext uri="{BB962C8B-B14F-4D97-AF65-F5344CB8AC3E}">
        <p14:creationId xmlns:p14="http://schemas.microsoft.com/office/powerpoint/2010/main" val="358365351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488750"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270826" y="1744124"/>
            <a:ext cx="11329416" cy="178308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Use </a:t>
            </a:r>
            <a:r>
              <a:rPr lang="en-US" dirty="0"/>
              <a:t>the </a:t>
            </a:r>
            <a:r>
              <a:rPr lang="en-US" b="1" dirty="0"/>
              <a:t>Smart HR Transactions </a:t>
            </a:r>
            <a:r>
              <a:rPr lang="en-US" dirty="0"/>
              <a:t>page to initiate a template </a:t>
            </a:r>
            <a:r>
              <a:rPr lang="en-US" dirty="0" smtClean="0"/>
              <a:t>Transaction.</a:t>
            </a:r>
          </a:p>
          <a:p>
            <a:pPr marL="285750" indent="-285750">
              <a:lnSpc>
                <a:spcPct val="107000"/>
              </a:lnSpc>
              <a:spcAft>
                <a:spcPts val="800"/>
              </a:spcAft>
              <a:buFont typeface="Arial" panose="020B0604020202020204" pitchFamily="34" charset="0"/>
              <a:buChar char="•"/>
            </a:pPr>
            <a:r>
              <a:rPr lang="en-US" dirty="0" smtClean="0"/>
              <a:t>Select </a:t>
            </a:r>
            <a:r>
              <a:rPr lang="en-US" dirty="0"/>
              <a:t>the appropriate add contingent worker template. Notice there are two add contingent worker </a:t>
            </a:r>
            <a:r>
              <a:rPr lang="en-US" dirty="0" smtClean="0"/>
              <a:t>templates: </a:t>
            </a:r>
            <a:r>
              <a:rPr lang="en-US" dirty="0"/>
              <a:t>one for adding a</a:t>
            </a:r>
            <a:r>
              <a:rPr lang="en-US" b="1" dirty="0"/>
              <a:t> contingent worker with a </a:t>
            </a:r>
            <a:r>
              <a:rPr lang="en-US" b="1" dirty="0" smtClean="0"/>
              <a:t>position</a:t>
            </a:r>
            <a:r>
              <a:rPr lang="en-US" dirty="0" smtClean="0"/>
              <a:t>,</a:t>
            </a:r>
            <a:r>
              <a:rPr lang="en-US" b="1" dirty="0" smtClean="0"/>
              <a:t> </a:t>
            </a:r>
            <a:r>
              <a:rPr lang="en-US" dirty="0"/>
              <a:t>and one for adding a </a:t>
            </a:r>
            <a:r>
              <a:rPr lang="en-US" b="1" dirty="0"/>
              <a:t>contingent worker without a position. </a:t>
            </a:r>
            <a:endParaRPr lang="en-US" b="1" dirty="0" smtClean="0"/>
          </a:p>
          <a:p>
            <a:pPr marL="285750" indent="-285750">
              <a:lnSpc>
                <a:spcPct val="107000"/>
              </a:lnSpc>
              <a:spcAft>
                <a:spcPts val="800"/>
              </a:spcAft>
              <a:buFont typeface="Arial" panose="020B0604020202020204" pitchFamily="34" charset="0"/>
              <a:buChar char="•"/>
            </a:pPr>
            <a:r>
              <a:rPr lang="en-US" dirty="0" smtClean="0"/>
              <a:t>Click </a:t>
            </a:r>
            <a:r>
              <a:rPr lang="en-US" dirty="0"/>
              <a:t>the </a:t>
            </a:r>
            <a:r>
              <a:rPr lang="en-US" b="1" dirty="0" smtClean="0"/>
              <a:t>UC_RENW_CWR</a:t>
            </a:r>
            <a:r>
              <a:rPr lang="en-US" dirty="0" smtClean="0"/>
              <a:t> </a:t>
            </a:r>
            <a:r>
              <a:rPr lang="en-US" dirty="0"/>
              <a:t>list item</a:t>
            </a:r>
            <a:r>
              <a:rPr lang="en-US" dirty="0" smtClean="0"/>
              <a:t>.</a:t>
            </a:r>
            <a:endParaRPr lang="en-US" dirty="0"/>
          </a:p>
        </p:txBody>
      </p:sp>
      <p:grpSp>
        <p:nvGrpSpPr>
          <p:cNvPr id="30" name="Group 29"/>
          <p:cNvGrpSpPr/>
          <p:nvPr/>
        </p:nvGrpSpPr>
        <p:grpSpPr>
          <a:xfrm>
            <a:off x="709612" y="3671537"/>
            <a:ext cx="10391603" cy="2800350"/>
            <a:chOff x="709612" y="3671537"/>
            <a:chExt cx="10391603" cy="2800350"/>
          </a:xfrm>
        </p:grpSpPr>
        <p:pic>
          <p:nvPicPr>
            <p:cNvPr id="7" name="Picture 6"/>
            <p:cNvPicPr>
              <a:picLocks noChangeAspect="1"/>
            </p:cNvPicPr>
            <p:nvPr/>
          </p:nvPicPr>
          <p:blipFill>
            <a:blip r:embed="rId2"/>
            <a:stretch>
              <a:fillRect/>
            </a:stretch>
          </p:blipFill>
          <p:spPr>
            <a:xfrm>
              <a:off x="709612" y="3671537"/>
              <a:ext cx="8601075" cy="2800350"/>
            </a:xfrm>
            <a:prstGeom prst="rect">
              <a:avLst/>
            </a:prstGeom>
            <a:ln w="6350">
              <a:solidFill>
                <a:schemeClr val="tx1"/>
              </a:solidFill>
            </a:ln>
          </p:spPr>
        </p:pic>
        <p:sp>
          <p:nvSpPr>
            <p:cNvPr id="29" name="Rectangle 28"/>
            <p:cNvSpPr/>
            <p:nvPr/>
          </p:nvSpPr>
          <p:spPr>
            <a:xfrm>
              <a:off x="2257425" y="5071713"/>
              <a:ext cx="1362075" cy="14798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3711662" y="4362450"/>
              <a:ext cx="291987" cy="7092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5569" y="3808080"/>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7241279" y="3808080"/>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7562850" y="4454411"/>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96201" y="5081237"/>
              <a:ext cx="1514474" cy="1479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275983" y="5540081"/>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a:stCxn id="40" idx="0"/>
            </p:cNvCxnSpPr>
            <p:nvPr/>
          </p:nvCxnSpPr>
          <p:spPr>
            <a:xfrm flipH="1" flipV="1">
              <a:off x="9191530" y="5177570"/>
              <a:ext cx="497069" cy="3625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96056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590021"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grpSp>
        <p:nvGrpSpPr>
          <p:cNvPr id="12" name="Group 11"/>
          <p:cNvGrpSpPr/>
          <p:nvPr/>
        </p:nvGrpSpPr>
        <p:grpSpPr>
          <a:xfrm>
            <a:off x="4237175" y="2374455"/>
            <a:ext cx="3620949" cy="4197506"/>
            <a:chOff x="6898900" y="3294855"/>
            <a:chExt cx="2610259" cy="3274567"/>
          </a:xfrm>
        </p:grpSpPr>
        <p:pic>
          <p:nvPicPr>
            <p:cNvPr id="4" name="Picture 3"/>
            <p:cNvPicPr>
              <a:picLocks noChangeAspect="1"/>
            </p:cNvPicPr>
            <p:nvPr/>
          </p:nvPicPr>
          <p:blipFill>
            <a:blip r:embed="rId3"/>
            <a:stretch>
              <a:fillRect/>
            </a:stretch>
          </p:blipFill>
          <p:spPr>
            <a:xfrm>
              <a:off x="6898900" y="3294855"/>
              <a:ext cx="2610259" cy="3274567"/>
            </a:xfrm>
            <a:prstGeom prst="rect">
              <a:avLst/>
            </a:prstGeom>
            <a:ln w="6350">
              <a:solidFill>
                <a:schemeClr val="tx1"/>
              </a:solidFill>
            </a:ln>
          </p:spPr>
        </p:pic>
        <p:sp>
          <p:nvSpPr>
            <p:cNvPr id="19" name="Rectangle 18"/>
            <p:cNvSpPr/>
            <p:nvPr/>
          </p:nvSpPr>
          <p:spPr>
            <a:xfrm>
              <a:off x="6937273" y="4641093"/>
              <a:ext cx="2414290" cy="11042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405252" y="999486"/>
            <a:ext cx="11217788" cy="1182888"/>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sz="2000" dirty="0" smtClean="0"/>
              <a:t>In the </a:t>
            </a:r>
            <a:r>
              <a:rPr lang="en-US" sz="2000" b="1" dirty="0" smtClean="0"/>
              <a:t>Employee ID </a:t>
            </a:r>
            <a:r>
              <a:rPr lang="en-US" sz="2000" dirty="0" smtClean="0"/>
              <a:t>field, enter the person’s ID number or use the lookup search and select it. You can enter or select only the CWR records to which you have UCPath department access. </a:t>
            </a:r>
          </a:p>
          <a:p>
            <a:pPr marL="173038" indent="-173038">
              <a:lnSpc>
                <a:spcPct val="107000"/>
              </a:lnSpc>
              <a:spcAft>
                <a:spcPts val="800"/>
              </a:spcAft>
              <a:buFont typeface="Arial" panose="020B0604020202020204" pitchFamily="34" charset="0"/>
              <a:buChar char="•"/>
            </a:pPr>
            <a:r>
              <a:rPr lang="en-US" sz="2000" dirty="0" smtClean="0"/>
              <a:t>Click</a:t>
            </a:r>
            <a:r>
              <a:rPr lang="en-US" sz="2000" b="1" dirty="0" smtClean="0"/>
              <a:t> Continue </a:t>
            </a:r>
            <a:r>
              <a:rPr lang="en-US" sz="2000" dirty="0" smtClean="0"/>
              <a:t>once you select the appropriate </a:t>
            </a:r>
            <a:r>
              <a:rPr lang="en-US" sz="2000" b="1" dirty="0" smtClean="0"/>
              <a:t>Employee ID</a:t>
            </a:r>
            <a:r>
              <a:rPr lang="en-US" sz="2000" dirty="0" smtClean="0"/>
              <a:t>.</a:t>
            </a:r>
          </a:p>
        </p:txBody>
      </p:sp>
      <p:grpSp>
        <p:nvGrpSpPr>
          <p:cNvPr id="17" name="Group 16"/>
          <p:cNvGrpSpPr/>
          <p:nvPr/>
        </p:nvGrpSpPr>
        <p:grpSpPr>
          <a:xfrm>
            <a:off x="149860" y="2374455"/>
            <a:ext cx="4012566" cy="3050985"/>
            <a:chOff x="557213" y="3149790"/>
            <a:chExt cx="4012566" cy="3050985"/>
          </a:xfrm>
        </p:grpSpPr>
        <p:pic>
          <p:nvPicPr>
            <p:cNvPr id="16" name="Picture 15"/>
            <p:cNvPicPr>
              <a:picLocks noChangeAspect="1"/>
            </p:cNvPicPr>
            <p:nvPr/>
          </p:nvPicPr>
          <p:blipFill rotWithShape="1">
            <a:blip r:embed="rId4"/>
            <a:srcRect r="6386" b="21106"/>
            <a:stretch/>
          </p:blipFill>
          <p:spPr>
            <a:xfrm>
              <a:off x="557213" y="3149790"/>
              <a:ext cx="4012566" cy="3050985"/>
            </a:xfrm>
            <a:prstGeom prst="rect">
              <a:avLst/>
            </a:prstGeom>
            <a:ln w="6350">
              <a:solidFill>
                <a:schemeClr val="tx1"/>
              </a:solidFill>
            </a:ln>
          </p:spPr>
        </p:pic>
        <p:sp>
          <p:nvSpPr>
            <p:cNvPr id="18" name="Rectangle 17"/>
            <p:cNvSpPr/>
            <p:nvPr/>
          </p:nvSpPr>
          <p:spPr>
            <a:xfrm>
              <a:off x="2469235" y="4709645"/>
              <a:ext cx="866589" cy="11952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p:cNvCxnSpPr>
            <a:stCxn id="18" idx="3"/>
          </p:cNvCxnSpPr>
          <p:nvPr/>
        </p:nvCxnSpPr>
        <p:spPr>
          <a:xfrm>
            <a:off x="2928471" y="3994075"/>
            <a:ext cx="1233955" cy="12031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5"/>
          <a:srcRect r="6377" b="2228"/>
          <a:stretch/>
        </p:blipFill>
        <p:spPr>
          <a:xfrm>
            <a:off x="7919610" y="2381443"/>
            <a:ext cx="4137770" cy="3212910"/>
          </a:xfrm>
          <a:prstGeom prst="rect">
            <a:avLst/>
          </a:prstGeom>
          <a:ln w="6350">
            <a:solidFill>
              <a:schemeClr val="tx1"/>
            </a:solidFill>
          </a:ln>
        </p:spPr>
      </p:pic>
      <p:sp>
        <p:nvSpPr>
          <p:cNvPr id="32" name="Rectangle 31"/>
          <p:cNvSpPr/>
          <p:nvPr/>
        </p:nvSpPr>
        <p:spPr>
          <a:xfrm>
            <a:off x="8020049" y="5276089"/>
            <a:ext cx="971551" cy="1290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64133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10341"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sp>
        <p:nvSpPr>
          <p:cNvPr id="22" name="Rectangle 21"/>
          <p:cNvSpPr/>
          <p:nvPr/>
        </p:nvSpPr>
        <p:spPr>
          <a:xfrm>
            <a:off x="384492" y="989326"/>
            <a:ext cx="11325225" cy="1084015"/>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UCPath displays a message indicating the individual already exists in the system. Verify that the displayed employee ID and name corresponds with the individual for which you are renewing employment. </a:t>
            </a:r>
          </a:p>
          <a:p>
            <a:pPr marL="173038" indent="-173038">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a:t>
            </a:r>
          </a:p>
        </p:txBody>
      </p:sp>
      <p:grpSp>
        <p:nvGrpSpPr>
          <p:cNvPr id="5" name="Group 4"/>
          <p:cNvGrpSpPr/>
          <p:nvPr/>
        </p:nvGrpSpPr>
        <p:grpSpPr>
          <a:xfrm>
            <a:off x="714374" y="2238381"/>
            <a:ext cx="8845695" cy="4362444"/>
            <a:chOff x="714374" y="2238381"/>
            <a:chExt cx="8845695" cy="4362444"/>
          </a:xfrm>
        </p:grpSpPr>
        <p:pic>
          <p:nvPicPr>
            <p:cNvPr id="3" name="Picture 2"/>
            <p:cNvPicPr>
              <a:picLocks noChangeAspect="1"/>
            </p:cNvPicPr>
            <p:nvPr/>
          </p:nvPicPr>
          <p:blipFill>
            <a:blip r:embed="rId3"/>
            <a:stretch>
              <a:fillRect/>
            </a:stretch>
          </p:blipFill>
          <p:spPr>
            <a:xfrm>
              <a:off x="714374" y="2238381"/>
              <a:ext cx="8845695" cy="4362444"/>
            </a:xfrm>
            <a:prstGeom prst="rect">
              <a:avLst/>
            </a:prstGeom>
            <a:ln w="6350">
              <a:solidFill>
                <a:schemeClr val="tx1"/>
              </a:solidFill>
            </a:ln>
          </p:spPr>
        </p:pic>
        <p:sp>
          <p:nvSpPr>
            <p:cNvPr id="32" name="Rectangle 31"/>
            <p:cNvSpPr/>
            <p:nvPr/>
          </p:nvSpPr>
          <p:spPr>
            <a:xfrm>
              <a:off x="5609230" y="5114924"/>
              <a:ext cx="441277" cy="1303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91987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50981"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sp>
        <p:nvSpPr>
          <p:cNvPr id="22" name="Rectangle 21"/>
          <p:cNvSpPr/>
          <p:nvPr/>
        </p:nvSpPr>
        <p:spPr>
          <a:xfrm>
            <a:off x="557212" y="999486"/>
            <a:ext cx="11325225" cy="78765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renew contingent worker template includes two tabs: </a:t>
            </a:r>
            <a:r>
              <a:rPr lang="en-US" b="1" dirty="0" smtClean="0"/>
              <a:t>Personal Data </a:t>
            </a:r>
            <a:r>
              <a:rPr lang="en-US" dirty="0" smtClean="0"/>
              <a:t>and </a:t>
            </a:r>
            <a:r>
              <a:rPr lang="en-US" b="1" dirty="0" smtClean="0"/>
              <a:t>Job Data</a:t>
            </a:r>
            <a:r>
              <a:rPr lang="en-US" dirty="0" smtClean="0"/>
              <a:t>. </a:t>
            </a:r>
          </a:p>
          <a:p>
            <a:pPr marL="285750" indent="-285750">
              <a:lnSpc>
                <a:spcPct val="107000"/>
              </a:lnSpc>
              <a:spcAft>
                <a:spcPts val="800"/>
              </a:spcAft>
              <a:buFont typeface="Arial" panose="020B0604020202020204" pitchFamily="34" charset="0"/>
              <a:buChar char="•"/>
            </a:pPr>
            <a:r>
              <a:rPr lang="en-US" dirty="0" smtClean="0"/>
              <a:t>The employee’s </a:t>
            </a:r>
            <a:r>
              <a:rPr lang="en-US" b="1" dirty="0" smtClean="0"/>
              <a:t>Personal Data </a:t>
            </a:r>
            <a:r>
              <a:rPr lang="en-US" dirty="0" smtClean="0"/>
              <a:t>automatically populates. Update the personal information if needed. </a:t>
            </a:r>
          </a:p>
        </p:txBody>
      </p:sp>
      <p:grpSp>
        <p:nvGrpSpPr>
          <p:cNvPr id="3" name="Group 2"/>
          <p:cNvGrpSpPr/>
          <p:nvPr/>
        </p:nvGrpSpPr>
        <p:grpSpPr>
          <a:xfrm>
            <a:off x="4255674" y="1948534"/>
            <a:ext cx="3648074" cy="4660869"/>
            <a:chOff x="4255674" y="1948534"/>
            <a:chExt cx="3648074" cy="4660869"/>
          </a:xfrm>
        </p:grpSpPr>
        <p:grpSp>
          <p:nvGrpSpPr>
            <p:cNvPr id="25" name="Group 24"/>
            <p:cNvGrpSpPr/>
            <p:nvPr/>
          </p:nvGrpSpPr>
          <p:grpSpPr>
            <a:xfrm>
              <a:off x="4255674" y="1948534"/>
              <a:ext cx="3648074" cy="4660869"/>
              <a:chOff x="790576" y="1948534"/>
              <a:chExt cx="3648074" cy="4660869"/>
            </a:xfrm>
          </p:grpSpPr>
          <p:grpSp>
            <p:nvGrpSpPr>
              <p:cNvPr id="5" name="Group 4"/>
              <p:cNvGrpSpPr/>
              <p:nvPr/>
            </p:nvGrpSpPr>
            <p:grpSpPr>
              <a:xfrm>
                <a:off x="790576" y="1948534"/>
                <a:ext cx="3648074" cy="4660869"/>
                <a:chOff x="790576" y="1948534"/>
                <a:chExt cx="3648074" cy="4660869"/>
              </a:xfrm>
            </p:grpSpPr>
            <p:pic>
              <p:nvPicPr>
                <p:cNvPr id="4" name="Picture 3"/>
                <p:cNvPicPr>
                  <a:picLocks noChangeAspect="1"/>
                </p:cNvPicPr>
                <p:nvPr/>
              </p:nvPicPr>
              <p:blipFill>
                <a:blip r:embed="rId3"/>
                <a:stretch>
                  <a:fillRect/>
                </a:stretch>
              </p:blipFill>
              <p:spPr>
                <a:xfrm>
                  <a:off x="790576" y="1948534"/>
                  <a:ext cx="3648074" cy="4660869"/>
                </a:xfrm>
                <a:prstGeom prst="rect">
                  <a:avLst/>
                </a:prstGeom>
                <a:ln w="6350">
                  <a:solidFill>
                    <a:schemeClr val="tx1"/>
                  </a:solidFill>
                </a:ln>
              </p:spPr>
            </p:pic>
            <p:sp>
              <p:nvSpPr>
                <p:cNvPr id="32" name="Rectangle 31"/>
                <p:cNvSpPr/>
                <p:nvPr/>
              </p:nvSpPr>
              <p:spPr>
                <a:xfrm>
                  <a:off x="857249" y="3009901"/>
                  <a:ext cx="446765" cy="9906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2725616" y="5698292"/>
                <a:ext cx="630533" cy="11216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607736" y="4868777"/>
                <a:ext cx="494882" cy="7501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p:cNvPicPr>
              <a:picLocks noChangeAspect="1"/>
            </p:cNvPicPr>
            <p:nvPr/>
          </p:nvPicPr>
          <p:blipFill rotWithShape="1">
            <a:blip r:embed="rId4"/>
            <a:srcRect t="2" r="15862" b="26562"/>
            <a:stretch/>
          </p:blipFill>
          <p:spPr>
            <a:xfrm>
              <a:off x="5089380" y="4880348"/>
              <a:ext cx="362351" cy="55680"/>
            </a:xfrm>
            <a:prstGeom prst="rect">
              <a:avLst/>
            </a:prstGeom>
          </p:spPr>
        </p:pic>
      </p:grpSp>
    </p:spTree>
    <p:extLst>
      <p:ext uri="{BB962C8B-B14F-4D97-AF65-F5344CB8AC3E}">
        <p14:creationId xmlns:p14="http://schemas.microsoft.com/office/powerpoint/2010/main" val="418037810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00181"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sp>
        <p:nvSpPr>
          <p:cNvPr id="22" name="Rectangle 21"/>
          <p:cNvSpPr/>
          <p:nvPr/>
        </p:nvSpPr>
        <p:spPr>
          <a:xfrm>
            <a:off x="557212" y="958846"/>
            <a:ext cx="11325225" cy="78765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renew contingent worker template includes two tabs: </a:t>
            </a:r>
            <a:r>
              <a:rPr lang="en-US" b="1" dirty="0" smtClean="0"/>
              <a:t>Personal Data </a:t>
            </a:r>
            <a:r>
              <a:rPr lang="en-US" dirty="0" smtClean="0"/>
              <a:t>and </a:t>
            </a:r>
            <a:r>
              <a:rPr lang="en-US" b="1" dirty="0" smtClean="0"/>
              <a:t>Job Data</a:t>
            </a:r>
            <a:r>
              <a:rPr lang="en-US" dirty="0" smtClean="0"/>
              <a:t>. </a:t>
            </a:r>
          </a:p>
          <a:p>
            <a:pPr marL="285750" indent="-285750">
              <a:lnSpc>
                <a:spcPct val="107000"/>
              </a:lnSpc>
              <a:spcAft>
                <a:spcPts val="800"/>
              </a:spcAft>
              <a:buFont typeface="Arial" panose="020B0604020202020204" pitchFamily="34" charset="0"/>
              <a:buChar char="•"/>
            </a:pPr>
            <a:r>
              <a:rPr lang="en-US" dirty="0" smtClean="0"/>
              <a:t>Update the employee’s </a:t>
            </a:r>
            <a:r>
              <a:rPr lang="en-US" b="1" dirty="0" smtClean="0"/>
              <a:t>Job</a:t>
            </a:r>
            <a:r>
              <a:rPr lang="en-US" b="1" dirty="0"/>
              <a:t> </a:t>
            </a:r>
            <a:r>
              <a:rPr lang="en-US" b="1" dirty="0" smtClean="0"/>
              <a:t>Data </a:t>
            </a:r>
            <a:r>
              <a:rPr lang="en-US" dirty="0" smtClean="0"/>
              <a:t>information.  </a:t>
            </a:r>
          </a:p>
        </p:txBody>
      </p:sp>
      <p:grpSp>
        <p:nvGrpSpPr>
          <p:cNvPr id="26" name="Group 25"/>
          <p:cNvGrpSpPr/>
          <p:nvPr/>
        </p:nvGrpSpPr>
        <p:grpSpPr>
          <a:xfrm>
            <a:off x="4742213" y="1954624"/>
            <a:ext cx="3852009" cy="4575097"/>
            <a:chOff x="4742213" y="1954624"/>
            <a:chExt cx="3852009" cy="4575097"/>
          </a:xfrm>
        </p:grpSpPr>
        <p:pic>
          <p:nvPicPr>
            <p:cNvPr id="6" name="Picture 5"/>
            <p:cNvPicPr>
              <a:picLocks noChangeAspect="1"/>
            </p:cNvPicPr>
            <p:nvPr/>
          </p:nvPicPr>
          <p:blipFill rotWithShape="1">
            <a:blip r:embed="rId3"/>
            <a:srcRect r="7498" b="1840"/>
            <a:stretch/>
          </p:blipFill>
          <p:spPr>
            <a:xfrm>
              <a:off x="4742213" y="1954624"/>
              <a:ext cx="3852009" cy="4575097"/>
            </a:xfrm>
            <a:prstGeom prst="rect">
              <a:avLst/>
            </a:prstGeom>
            <a:ln w="6350">
              <a:solidFill>
                <a:schemeClr val="tx1"/>
              </a:solidFill>
            </a:ln>
          </p:spPr>
        </p:pic>
        <p:sp>
          <p:nvSpPr>
            <p:cNvPr id="9" name="Rectangle 8"/>
            <p:cNvSpPr/>
            <p:nvPr/>
          </p:nvSpPr>
          <p:spPr>
            <a:xfrm>
              <a:off x="5226817" y="2909813"/>
              <a:ext cx="368765" cy="14046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550039" y="3295859"/>
              <a:ext cx="514141" cy="904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199" y="3295859"/>
              <a:ext cx="844063" cy="904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550040" y="3446092"/>
              <a:ext cx="849086" cy="8350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550038" y="3722054"/>
              <a:ext cx="849087" cy="1080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550037" y="4011555"/>
              <a:ext cx="514143" cy="9319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550037" y="4332330"/>
              <a:ext cx="514143" cy="8392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550037" y="4607971"/>
              <a:ext cx="514143" cy="1080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550037" y="4900517"/>
              <a:ext cx="514143" cy="10209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550037" y="5187115"/>
              <a:ext cx="2754926" cy="28923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820697" y="5752314"/>
              <a:ext cx="774885" cy="9582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13973" y="5742353"/>
              <a:ext cx="849087" cy="1080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p:cNvSpPr/>
          <p:nvPr/>
        </p:nvSpPr>
        <p:spPr>
          <a:xfrm>
            <a:off x="690240" y="1884553"/>
            <a:ext cx="3786937" cy="467390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1600" dirty="0" smtClean="0"/>
              <a:t>The </a:t>
            </a:r>
            <a:r>
              <a:rPr lang="en-US" sz="1600" dirty="0"/>
              <a:t>following UCPath fields are required by UCPC for all CWR Transactions. Enter the </a:t>
            </a:r>
            <a:r>
              <a:rPr lang="en-US" sz="1600" dirty="0" smtClean="0"/>
              <a:t>following in the </a:t>
            </a:r>
            <a:r>
              <a:rPr lang="en-US" sz="1600" b="1" dirty="0" smtClean="0"/>
              <a:t>Job Data </a:t>
            </a:r>
            <a:r>
              <a:rPr lang="en-US" sz="1600" dirty="0" smtClean="0"/>
              <a:t>tab:</a:t>
            </a:r>
          </a:p>
          <a:p>
            <a:pPr marL="742950" lvl="1" indent="-285750">
              <a:lnSpc>
                <a:spcPct val="107000"/>
              </a:lnSpc>
              <a:buFont typeface="Arial" panose="020B0604020202020204" pitchFamily="34" charset="0"/>
              <a:buChar char="•"/>
            </a:pPr>
            <a:r>
              <a:rPr lang="en-US" sz="1600" b="1" dirty="0" smtClean="0"/>
              <a:t>Business Unit</a:t>
            </a:r>
          </a:p>
          <a:p>
            <a:pPr marL="742950" lvl="1" indent="-285750">
              <a:lnSpc>
                <a:spcPct val="107000"/>
              </a:lnSpc>
              <a:buFont typeface="Arial" panose="020B0604020202020204" pitchFamily="34" charset="0"/>
              <a:buChar char="•"/>
            </a:pPr>
            <a:r>
              <a:rPr lang="en-US" sz="1600" b="1" dirty="0" smtClean="0"/>
              <a:t>Department</a:t>
            </a:r>
          </a:p>
          <a:p>
            <a:pPr marL="742950" lvl="1" indent="-285750">
              <a:lnSpc>
                <a:spcPct val="107000"/>
              </a:lnSpc>
              <a:buFont typeface="Arial" panose="020B0604020202020204" pitchFamily="34" charset="0"/>
              <a:buChar char="•"/>
            </a:pPr>
            <a:r>
              <a:rPr lang="en-US" sz="1600" b="1" dirty="0" smtClean="0"/>
              <a:t>Location</a:t>
            </a:r>
          </a:p>
          <a:p>
            <a:pPr marL="742950" lvl="1" indent="-285750">
              <a:lnSpc>
                <a:spcPct val="107000"/>
              </a:lnSpc>
              <a:buFont typeface="Arial" panose="020B0604020202020204" pitchFamily="34" charset="0"/>
              <a:buChar char="•"/>
            </a:pPr>
            <a:r>
              <a:rPr lang="en-US" sz="1600" b="1" dirty="0" smtClean="0"/>
              <a:t>Job </a:t>
            </a:r>
            <a:r>
              <a:rPr lang="en-US" sz="1600" b="1" dirty="0"/>
              <a:t>Code </a:t>
            </a:r>
            <a:endParaRPr lang="en-US" sz="1600" b="1" dirty="0" smtClean="0"/>
          </a:p>
          <a:p>
            <a:pPr marL="742950" lvl="1" indent="-285750">
              <a:lnSpc>
                <a:spcPct val="107000"/>
              </a:lnSpc>
              <a:buFont typeface="Arial" panose="020B0604020202020204" pitchFamily="34" charset="0"/>
              <a:buChar char="•"/>
            </a:pPr>
            <a:r>
              <a:rPr lang="en-US" sz="1600" b="1" dirty="0" smtClean="0">
                <a:solidFill>
                  <a:srgbClr val="000000"/>
                </a:solidFill>
              </a:rPr>
              <a:t>Employee Classification </a:t>
            </a:r>
          </a:p>
          <a:p>
            <a:pPr marL="742950" lvl="1" indent="-285750">
              <a:lnSpc>
                <a:spcPct val="107000"/>
              </a:lnSpc>
              <a:buFont typeface="Arial" panose="020B0604020202020204" pitchFamily="34" charset="0"/>
              <a:buChar char="•"/>
            </a:pPr>
            <a:r>
              <a:rPr lang="en-US" sz="1600" b="1" dirty="0" smtClean="0">
                <a:solidFill>
                  <a:srgbClr val="000000"/>
                </a:solidFill>
              </a:rPr>
              <a:t>FTE</a:t>
            </a:r>
          </a:p>
          <a:p>
            <a:pPr marL="742950" lvl="1" indent="-285750">
              <a:lnSpc>
                <a:spcPct val="107000"/>
              </a:lnSpc>
              <a:buFont typeface="Arial" panose="020B0604020202020204" pitchFamily="34" charset="0"/>
              <a:buChar char="•"/>
            </a:pPr>
            <a:r>
              <a:rPr lang="en-US" sz="1600" b="1" dirty="0" smtClean="0"/>
              <a:t>Reports </a:t>
            </a:r>
            <a:r>
              <a:rPr lang="en-US" sz="1600" b="1" dirty="0"/>
              <a:t>to Position </a:t>
            </a:r>
            <a:r>
              <a:rPr lang="en-US" sz="1600" b="1" dirty="0" smtClean="0"/>
              <a:t>Number</a:t>
            </a:r>
          </a:p>
          <a:p>
            <a:pPr marL="742950" lvl="1" indent="-285750">
              <a:lnSpc>
                <a:spcPct val="107000"/>
              </a:lnSpc>
              <a:buFont typeface="Arial" panose="020B0604020202020204" pitchFamily="34" charset="0"/>
              <a:buChar char="•"/>
            </a:pPr>
            <a:r>
              <a:rPr lang="en-US" sz="1600" b="1" dirty="0" smtClean="0"/>
              <a:t>Expected </a:t>
            </a:r>
            <a:r>
              <a:rPr lang="en-US" sz="1600" b="1" dirty="0"/>
              <a:t>Job End </a:t>
            </a:r>
            <a:r>
              <a:rPr lang="en-US" sz="1600" b="1" dirty="0" smtClean="0"/>
              <a:t>Date</a:t>
            </a:r>
          </a:p>
          <a:p>
            <a:pPr marL="742950" lvl="1" indent="-285750">
              <a:lnSpc>
                <a:spcPct val="107000"/>
              </a:lnSpc>
              <a:buFont typeface="Arial" panose="020B0604020202020204" pitchFamily="34" charset="0"/>
              <a:buChar char="•"/>
            </a:pPr>
            <a:endParaRPr lang="en-US" sz="800" b="1" dirty="0" smtClean="0"/>
          </a:p>
          <a:p>
            <a:pPr marL="284163" lvl="1" indent="-284163">
              <a:lnSpc>
                <a:spcPct val="107000"/>
              </a:lnSpc>
              <a:buFont typeface="Arial" panose="020B0604020202020204" pitchFamily="34" charset="0"/>
              <a:buChar char="•"/>
            </a:pPr>
            <a:r>
              <a:rPr lang="en-US" sz="1600" dirty="0" smtClean="0"/>
              <a:t>Use </a:t>
            </a:r>
            <a:r>
              <a:rPr lang="en-US" sz="1600" dirty="0"/>
              <a:t>the Supporting documents to attach the </a:t>
            </a:r>
            <a:r>
              <a:rPr lang="en-US" sz="1600" b="1" dirty="0"/>
              <a:t>Personal Data Form </a:t>
            </a:r>
            <a:r>
              <a:rPr lang="en-US" sz="1600" dirty="0"/>
              <a:t>and </a:t>
            </a:r>
            <a:r>
              <a:rPr lang="en-US" sz="1600" b="1" dirty="0"/>
              <a:t>Appointment </a:t>
            </a:r>
            <a:r>
              <a:rPr lang="en-US" sz="1600" b="1" dirty="0" smtClean="0"/>
              <a:t>Letter</a:t>
            </a:r>
            <a:r>
              <a:rPr lang="en-US" sz="1600" dirty="0" smtClean="0"/>
              <a:t>.</a:t>
            </a:r>
            <a:endParaRPr lang="en-US" sz="1600" dirty="0"/>
          </a:p>
          <a:p>
            <a:pPr marL="285750" indent="-285750">
              <a:lnSpc>
                <a:spcPct val="107000"/>
              </a:lnSpc>
              <a:spcAft>
                <a:spcPts val="800"/>
              </a:spcAft>
              <a:buFont typeface="Arial" panose="020B0604020202020204" pitchFamily="34" charset="0"/>
              <a:buChar char="•"/>
            </a:pPr>
            <a:r>
              <a:rPr lang="en-US" sz="1600" dirty="0"/>
              <a:t>Click </a:t>
            </a:r>
            <a:r>
              <a:rPr lang="en-US" sz="1600" b="1" dirty="0"/>
              <a:t>Save and </a:t>
            </a:r>
            <a:r>
              <a:rPr lang="en-US" sz="1600" b="1" dirty="0" smtClean="0"/>
              <a:t>Submit</a:t>
            </a:r>
            <a:r>
              <a:rPr lang="en-US" sz="1600" dirty="0" smtClean="0"/>
              <a:t>.</a:t>
            </a:r>
            <a:endParaRPr lang="en-US" sz="1600" dirty="0"/>
          </a:p>
        </p:txBody>
      </p:sp>
    </p:spTree>
    <p:extLst>
      <p:ext uri="{BB962C8B-B14F-4D97-AF65-F5344CB8AC3E}">
        <p14:creationId xmlns:p14="http://schemas.microsoft.com/office/powerpoint/2010/main" val="303321614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92792" y="2329440"/>
            <a:ext cx="8467725" cy="3200400"/>
          </a:xfrm>
          <a:prstGeom prst="rect">
            <a:avLst/>
          </a:prstGeom>
          <a:ln w="6350">
            <a:solidFill>
              <a:schemeClr val="tx1"/>
            </a:solidFill>
          </a:ln>
        </p:spPr>
      </p:pic>
      <p:sp>
        <p:nvSpPr>
          <p:cNvPr id="8" name="Title 1"/>
          <p:cNvSpPr>
            <a:spLocks noGrp="1"/>
          </p:cNvSpPr>
          <p:nvPr>
            <p:ph type="title"/>
          </p:nvPr>
        </p:nvSpPr>
        <p:spPr>
          <a:xfrm>
            <a:off x="378458" y="293370"/>
            <a:ext cx="11646963" cy="685800"/>
          </a:xfrm>
        </p:spPr>
        <p:txBody>
          <a:bodyPr/>
          <a:lstStyle/>
          <a:p>
            <a:r>
              <a:rPr lang="en-US" dirty="0" smtClean="0">
                <a:solidFill>
                  <a:schemeClr val="accent5"/>
                </a:solidFill>
              </a:rPr>
              <a:t>RENEW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435292" y="4797408"/>
            <a:ext cx="4410605" cy="1368084"/>
          </a:xfrm>
          <a:prstGeom prst="rect">
            <a:avLst/>
          </a:prstGeom>
          <a:ln w="6350">
            <a:solidFill>
              <a:schemeClr val="tx1"/>
            </a:solidFill>
          </a:ln>
        </p:spPr>
      </p:pic>
      <p:cxnSp>
        <p:nvCxnSpPr>
          <p:cNvPr id="10" name="Straight Arrow Connector 9"/>
          <p:cNvCxnSpPr/>
          <p:nvPr/>
        </p:nvCxnSpPr>
        <p:spPr>
          <a:xfrm flipV="1">
            <a:off x="3516630" y="4659630"/>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78459" y="1080766"/>
            <a:ext cx="11646963" cy="787652"/>
            <a:chOff x="378460" y="1080766"/>
            <a:chExt cx="11503978" cy="787652"/>
          </a:xfrm>
        </p:grpSpPr>
        <p:sp>
          <p:nvSpPr>
            <p:cNvPr id="7" name="Rectangle 6"/>
            <p:cNvSpPr/>
            <p:nvPr/>
          </p:nvSpPr>
          <p:spPr>
            <a:xfrm>
              <a:off x="378460" y="1080766"/>
              <a:ext cx="11503978" cy="787652"/>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To attach documents, click on the </a:t>
              </a:r>
              <a:r>
                <a:rPr lang="en-US" b="1" dirty="0" smtClean="0"/>
                <a:t>Supporting Documents </a:t>
              </a:r>
              <a:r>
                <a:rPr lang="en-US" dirty="0" smtClean="0"/>
                <a:t>link on either the </a:t>
              </a:r>
              <a:r>
                <a:rPr lang="en-US" b="1" dirty="0" smtClean="0"/>
                <a:t>Personal Data </a:t>
              </a:r>
              <a:r>
                <a:rPr lang="en-US" dirty="0" smtClean="0"/>
                <a:t>or </a:t>
              </a:r>
              <a:r>
                <a:rPr lang="en-US" b="1" dirty="0" smtClean="0"/>
                <a:t>Job Data </a:t>
              </a:r>
              <a:r>
                <a:rPr lang="en-US" dirty="0" smtClean="0"/>
                <a:t>tabs.</a:t>
              </a:r>
              <a:endParaRPr lang="en-US" b="1" dirty="0" smtClean="0"/>
            </a:p>
            <a:p>
              <a:pPr marL="173038" indent="-173038">
                <a:lnSpc>
                  <a:spcPct val="107000"/>
                </a:lnSpc>
                <a:spcAft>
                  <a:spcPts val="800"/>
                </a:spcAft>
                <a:buFont typeface="Arial" panose="020B0604020202020204" pitchFamily="34" charset="0"/>
                <a:buChar char="•"/>
              </a:pPr>
              <a:r>
                <a:rPr lang="en-US" dirty="0" smtClean="0"/>
                <a:t>Click on the      to add more supporting documents. </a:t>
              </a:r>
            </a:p>
          </p:txBody>
        </p:sp>
        <p:pic>
          <p:nvPicPr>
            <p:cNvPr id="11" name="Picture 10"/>
            <p:cNvPicPr>
              <a:picLocks noChangeAspect="1"/>
            </p:cNvPicPr>
            <p:nvPr/>
          </p:nvPicPr>
          <p:blipFill rotWithShape="1">
            <a:blip r:embed="rId5"/>
            <a:srcRect l="27013" r="20359" b="1125"/>
            <a:stretch/>
          </p:blipFill>
          <p:spPr>
            <a:xfrm>
              <a:off x="1883427" y="1571921"/>
              <a:ext cx="230588" cy="207192"/>
            </a:xfrm>
            <a:prstGeom prst="rect">
              <a:avLst/>
            </a:prstGeom>
          </p:spPr>
        </p:pic>
      </p:grpSp>
    </p:spTree>
    <p:extLst>
      <p:ext uri="{BB962C8B-B14F-4D97-AF65-F5344CB8AC3E}">
        <p14:creationId xmlns:p14="http://schemas.microsoft.com/office/powerpoint/2010/main" val="10783303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465199" cy="685800"/>
          </a:xfrm>
        </p:spPr>
        <p:txBody>
          <a:bodyPr/>
          <a:lstStyle/>
          <a:p>
            <a:r>
              <a:rPr lang="en-US" dirty="0" smtClean="0">
                <a:solidFill>
                  <a:schemeClr val="accent5"/>
                </a:solidFill>
              </a:rPr>
              <a:t>RENEW A CONTINGENT WORKER (NO POSITION) </a:t>
            </a:r>
            <a:endParaRPr lang="en-US" dirty="0">
              <a:solidFill>
                <a:schemeClr val="accent5"/>
              </a:solidFill>
            </a:endParaRPr>
          </a:p>
        </p:txBody>
      </p:sp>
      <p:sp>
        <p:nvSpPr>
          <p:cNvPr id="22" name="Rectangle 21"/>
          <p:cNvSpPr/>
          <p:nvPr/>
        </p:nvSpPr>
        <p:spPr>
          <a:xfrm>
            <a:off x="618310" y="967549"/>
            <a:ext cx="11225348" cy="177933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system displays the </a:t>
            </a:r>
            <a:r>
              <a:rPr lang="en-US" b="1" dirty="0" smtClean="0"/>
              <a:t>Select an Action </a:t>
            </a:r>
            <a:r>
              <a:rPr lang="en-US" dirty="0" smtClean="0"/>
              <a:t>page.</a:t>
            </a:r>
          </a:p>
          <a:p>
            <a:pPr marL="285750" indent="-285750">
              <a:lnSpc>
                <a:spcPct val="107000"/>
              </a:lnSpc>
              <a:spcAft>
                <a:spcPts val="800"/>
              </a:spcAft>
              <a:buFont typeface="Arial" panose="020B0604020202020204" pitchFamily="34" charset="0"/>
              <a:buChar char="•"/>
            </a:pPr>
            <a:r>
              <a:rPr lang="en-US" dirty="0" smtClean="0"/>
              <a:t>If the person has only one inactive employee record (instance) within your business unit, then that number is defaulted. If the person has more than one inactive employee record within your business unit, then the lowest number is defaulted. Select the instance you are renewing. </a:t>
            </a:r>
          </a:p>
          <a:p>
            <a:pPr marL="285750" indent="-285750">
              <a:lnSpc>
                <a:spcPct val="107000"/>
              </a:lnSpc>
              <a:spcAft>
                <a:spcPts val="800"/>
              </a:spcAft>
              <a:buFont typeface="Arial" panose="020B0604020202020204" pitchFamily="34" charset="0"/>
              <a:buChar char="•"/>
            </a:pPr>
            <a:r>
              <a:rPr lang="en-US" dirty="0" smtClean="0"/>
              <a:t>Click the </a:t>
            </a:r>
            <a:r>
              <a:rPr lang="en-US" b="1" dirty="0" smtClean="0"/>
              <a:t>Save and Submit </a:t>
            </a:r>
            <a:r>
              <a:rPr lang="en-US" dirty="0" smtClean="0"/>
              <a:t>button. </a:t>
            </a:r>
          </a:p>
        </p:txBody>
      </p:sp>
      <p:grpSp>
        <p:nvGrpSpPr>
          <p:cNvPr id="6" name="Group 5"/>
          <p:cNvGrpSpPr/>
          <p:nvPr/>
        </p:nvGrpSpPr>
        <p:grpSpPr>
          <a:xfrm>
            <a:off x="2900678" y="3150596"/>
            <a:ext cx="6327141" cy="2910023"/>
            <a:chOff x="195578" y="2845796"/>
            <a:chExt cx="6327141" cy="2910023"/>
          </a:xfrm>
        </p:grpSpPr>
        <p:pic>
          <p:nvPicPr>
            <p:cNvPr id="4" name="Picture 3"/>
            <p:cNvPicPr>
              <a:picLocks noChangeAspect="1"/>
            </p:cNvPicPr>
            <p:nvPr/>
          </p:nvPicPr>
          <p:blipFill rotWithShape="1">
            <a:blip r:embed="rId3"/>
            <a:srcRect r="7355" b="3926"/>
            <a:stretch/>
          </p:blipFill>
          <p:spPr>
            <a:xfrm>
              <a:off x="195578" y="2845796"/>
              <a:ext cx="6327141" cy="2910023"/>
            </a:xfrm>
            <a:prstGeom prst="rect">
              <a:avLst/>
            </a:prstGeom>
            <a:ln w="6350">
              <a:solidFill>
                <a:schemeClr val="tx1"/>
              </a:solidFill>
            </a:ln>
          </p:spPr>
        </p:pic>
        <p:sp>
          <p:nvSpPr>
            <p:cNvPr id="7" name="Rectangle 6"/>
            <p:cNvSpPr/>
            <p:nvPr/>
          </p:nvSpPr>
          <p:spPr>
            <a:xfrm>
              <a:off x="296091" y="5599611"/>
              <a:ext cx="1706880" cy="15620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077490"/>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18819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Once the transaction has been submitted, the initiator will receive a confirmation.</a:t>
            </a:r>
          </a:p>
          <a:p>
            <a:pPr marL="285750" indent="-285750">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 to go to the </a:t>
            </a:r>
            <a:r>
              <a:rPr lang="en-US" b="1" dirty="0" smtClean="0"/>
              <a:t>Transaction Status </a:t>
            </a:r>
            <a:r>
              <a:rPr lang="en-US" dirty="0" smtClean="0"/>
              <a:t>page to review the status of this person.</a:t>
            </a:r>
          </a:p>
          <a:p>
            <a:pPr marL="285750" indent="-285750">
              <a:lnSpc>
                <a:spcPct val="107000"/>
              </a:lnSpc>
              <a:spcAft>
                <a:spcPts val="800"/>
              </a:spcAft>
              <a:buFont typeface="Arial" panose="020B0604020202020204" pitchFamily="34" charset="0"/>
              <a:buChar char="•"/>
            </a:pPr>
            <a:r>
              <a:rPr lang="en-US" dirty="0" smtClean="0"/>
              <a:t>The </a:t>
            </a:r>
            <a:r>
              <a:rPr lang="en-US" dirty="0"/>
              <a:t>template transaction is routed for approval and appears in the </a:t>
            </a:r>
            <a:r>
              <a:rPr lang="en-US" b="1" dirty="0"/>
              <a:t>Transactions in Progress </a:t>
            </a:r>
            <a:r>
              <a:rPr lang="en-US" dirty="0"/>
              <a:t>section until it is processed. </a:t>
            </a:r>
          </a:p>
          <a:p>
            <a:pPr marL="285750" indent="-285750">
              <a:lnSpc>
                <a:spcPct val="107000"/>
              </a:lnSpc>
              <a:spcAft>
                <a:spcPts val="800"/>
              </a:spcAft>
              <a:buFont typeface="Arial" panose="020B0604020202020204" pitchFamily="34" charset="0"/>
              <a:buChar char="•"/>
            </a:pPr>
            <a:r>
              <a:rPr lang="en-US" dirty="0"/>
              <a:t>You have initiated </a:t>
            </a:r>
            <a:r>
              <a:rPr lang="en-US" dirty="0" smtClean="0"/>
              <a:t>a </a:t>
            </a:r>
            <a:r>
              <a:rPr lang="en-US" b="1" dirty="0" smtClean="0"/>
              <a:t>renew contingent </a:t>
            </a:r>
            <a:r>
              <a:rPr lang="en-US" b="1" dirty="0"/>
              <a:t>worker (</a:t>
            </a:r>
            <a:r>
              <a:rPr lang="en-US" b="1" dirty="0" smtClean="0"/>
              <a:t>without </a:t>
            </a:r>
            <a:r>
              <a:rPr lang="en-US" b="1" dirty="0"/>
              <a:t>Position) </a:t>
            </a:r>
            <a:r>
              <a:rPr lang="en-US" dirty="0"/>
              <a:t>template </a:t>
            </a:r>
            <a:r>
              <a:rPr lang="en-US" dirty="0" smtClean="0"/>
              <a:t>transaction.</a:t>
            </a:r>
            <a:endParaRPr lang="en-US" dirty="0"/>
          </a:p>
        </p:txBody>
      </p:sp>
      <p:grpSp>
        <p:nvGrpSpPr>
          <p:cNvPr id="11" name="Group 10"/>
          <p:cNvGrpSpPr/>
          <p:nvPr/>
        </p:nvGrpSpPr>
        <p:grpSpPr>
          <a:xfrm>
            <a:off x="2745593"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54586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CONTINGENT WORKER DEFINTION </a:t>
            </a:r>
            <a:endParaRPr lang="en-US" dirty="0">
              <a:solidFill>
                <a:schemeClr val="accent5"/>
              </a:solidFill>
            </a:endParaRPr>
          </a:p>
        </p:txBody>
      </p:sp>
      <p:sp>
        <p:nvSpPr>
          <p:cNvPr id="3" name="Rectangle 2"/>
          <p:cNvSpPr/>
          <p:nvPr/>
        </p:nvSpPr>
        <p:spPr>
          <a:xfrm>
            <a:off x="502073" y="2296759"/>
            <a:ext cx="11123869" cy="18928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smtClean="0"/>
              <a:t>An </a:t>
            </a:r>
            <a:r>
              <a:rPr lang="en-US" sz="1600" dirty="0"/>
              <a:t>example of a contingent worker is a volunteer, since they are not paid, but also agency workers who perform work for UCR, but are paid through their agency. As such, all contingent workers, including temporary agency workers MUST be entered in UCPath for tracking purposes. </a:t>
            </a:r>
            <a:endParaRPr lang="en-US" sz="1600" dirty="0" smtClean="0"/>
          </a:p>
          <a:p>
            <a:pPr marL="285750" lvl="0" indent="-285750">
              <a:buFont typeface="Arial" panose="020B0604020202020204" pitchFamily="34" charset="0"/>
              <a:buChar char="•"/>
            </a:pPr>
            <a:r>
              <a:rPr lang="en-US" sz="1600" dirty="0">
                <a:solidFill>
                  <a:prstClr val="black"/>
                </a:solidFill>
              </a:rPr>
              <a:t>CWR is created when there is a location need for a person to exist that is providing services to the location, however, they are doing it on a non-permanent basis or potentially paid by a 3rd party (e.g. consultant, contractor, etc.) </a:t>
            </a:r>
            <a:endParaRPr lang="en-US" sz="1600" dirty="0" smtClean="0">
              <a:solidFill>
                <a:prstClr val="black"/>
              </a:solidFill>
            </a:endParaRPr>
          </a:p>
          <a:p>
            <a:pPr marL="285750" indent="-285750">
              <a:buFont typeface="Arial" panose="020B0604020202020204" pitchFamily="34" charset="0"/>
              <a:buChar char="•"/>
            </a:pPr>
            <a:r>
              <a:rPr lang="en-US" sz="1600" dirty="0"/>
              <a:t>CWR will have Job Data, including specific Employee Classes (i.e. contingent worker academic or contingent worker staff), and distinct job codes (e.g. volunteer, affiliated research, clinical associate, etc.) </a:t>
            </a:r>
          </a:p>
        </p:txBody>
      </p:sp>
      <p:sp>
        <p:nvSpPr>
          <p:cNvPr id="5" name="TextBox 4"/>
          <p:cNvSpPr txBox="1"/>
          <p:nvPr/>
        </p:nvSpPr>
        <p:spPr>
          <a:xfrm>
            <a:off x="1592580" y="1059180"/>
            <a:ext cx="9875520"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prstClr val="black"/>
                </a:solidFill>
              </a:rPr>
              <a:t>Contingent </a:t>
            </a:r>
            <a:r>
              <a:rPr lang="en-US" sz="1600" b="1" dirty="0">
                <a:solidFill>
                  <a:prstClr val="black"/>
                </a:solidFill>
              </a:rPr>
              <a:t>Workers (CWR) </a:t>
            </a:r>
            <a:r>
              <a:rPr lang="en-US" sz="1600" dirty="0">
                <a:solidFill>
                  <a:prstClr val="black"/>
                </a:solidFill>
              </a:rPr>
              <a:t>are defined as individuals engaged by the University of California on a non-permanent basis to complete a specific function or task who do NOT have an employee relationship with UCR and do NOT receive remuneration through UCPath.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03178"/>
            <a:ext cx="1143000" cy="1143000"/>
          </a:xfrm>
          <a:prstGeom prst="rect">
            <a:avLst/>
          </a:prstGeom>
        </p:spPr>
      </p:pic>
    </p:spTree>
    <p:extLst>
      <p:ext uri="{BB962C8B-B14F-4D97-AF65-F5344CB8AC3E}">
        <p14:creationId xmlns:p14="http://schemas.microsoft.com/office/powerpoint/2010/main" val="31991309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650021" y="1466850"/>
            <a:ext cx="8784514" cy="3383280"/>
          </a:xfrm>
          <a:prstGeom prst="rect">
            <a:avLst/>
          </a:prstGeom>
          <a:noFill/>
          <a:ln w="76200">
            <a:solidFill>
              <a:srgbClr val="F1AB00"/>
            </a:solidFill>
          </a:ln>
        </p:spPr>
        <p:txBody>
          <a:bodyPr lIns="91425" tIns="91425" rIns="91425" bIns="91425" anchor="b" anchorCtr="0">
            <a:noAutofit/>
          </a:bodyPr>
          <a:lstStyle/>
          <a:p>
            <a:pPr algn="ctr"/>
            <a:r>
              <a:rPr lang="en-US" sz="7200" b="1" dirty="0" smtClean="0">
                <a:solidFill>
                  <a:srgbClr val="F1AB00"/>
                </a:solidFill>
              </a:rPr>
              <a:t>Initiate Extend CWR </a:t>
            </a:r>
          </a:p>
          <a:p>
            <a:pPr algn="ctr"/>
            <a:r>
              <a:rPr lang="en-US" sz="7200" b="1" dirty="0" smtClean="0">
                <a:solidFill>
                  <a:srgbClr val="F1AB00"/>
                </a:solidFill>
              </a:rPr>
              <a:t>(No Position)   </a:t>
            </a:r>
            <a:endParaRPr lang="en-US" sz="7200" b="1" dirty="0">
              <a:solidFill>
                <a:srgbClr val="F1AB00"/>
              </a:solidFill>
            </a:endParaRPr>
          </a:p>
        </p:txBody>
      </p:sp>
    </p:spTree>
    <p:extLst>
      <p:ext uri="{BB962C8B-B14F-4D97-AF65-F5344CB8AC3E}">
        <p14:creationId xmlns:p14="http://schemas.microsoft.com/office/powerpoint/2010/main" val="2446129891"/>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672266" cy="685800"/>
          </a:xfrm>
        </p:spPr>
        <p:txBody>
          <a:bodyPr/>
          <a:lstStyle/>
          <a:p>
            <a:r>
              <a:rPr lang="en-US" dirty="0" smtClean="0">
                <a:solidFill>
                  <a:schemeClr val="accent5"/>
                </a:solidFill>
              </a:rPr>
              <a:t>EXTEND A CONTINGENT WORKER (NO POSITION)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358138" y="1762788"/>
            <a:ext cx="11325225" cy="1779333"/>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Use </a:t>
            </a:r>
            <a:r>
              <a:rPr lang="en-US" dirty="0"/>
              <a:t>the </a:t>
            </a:r>
            <a:r>
              <a:rPr lang="en-US" b="1" dirty="0"/>
              <a:t>Smart HR Transactions </a:t>
            </a:r>
            <a:r>
              <a:rPr lang="en-US" dirty="0"/>
              <a:t>page to initiate a template </a:t>
            </a:r>
            <a:r>
              <a:rPr lang="en-US" dirty="0" smtClean="0"/>
              <a:t>Transaction.</a:t>
            </a:r>
          </a:p>
          <a:p>
            <a:pPr marL="173038" indent="-173038">
              <a:lnSpc>
                <a:spcPct val="107000"/>
              </a:lnSpc>
              <a:spcAft>
                <a:spcPts val="800"/>
              </a:spcAft>
              <a:buFont typeface="Arial" panose="020B0604020202020204" pitchFamily="34" charset="0"/>
              <a:buChar char="•"/>
            </a:pPr>
            <a:r>
              <a:rPr lang="en-US" dirty="0" smtClean="0"/>
              <a:t>Select </a:t>
            </a:r>
            <a:r>
              <a:rPr lang="en-US" dirty="0"/>
              <a:t>the appropriate add contingent worker template. Notice there are two add contingent worker </a:t>
            </a:r>
            <a:r>
              <a:rPr lang="en-US" dirty="0" smtClean="0"/>
              <a:t>templates: </a:t>
            </a:r>
            <a:r>
              <a:rPr lang="en-US" dirty="0"/>
              <a:t>one for adding a </a:t>
            </a:r>
            <a:r>
              <a:rPr lang="en-US" b="1" dirty="0"/>
              <a:t>contingent worker with a </a:t>
            </a:r>
            <a:r>
              <a:rPr lang="en-US" b="1" dirty="0" smtClean="0"/>
              <a:t>position</a:t>
            </a:r>
            <a:r>
              <a:rPr lang="en-US" dirty="0" smtClean="0"/>
              <a:t>,</a:t>
            </a:r>
            <a:r>
              <a:rPr lang="en-US" b="1" dirty="0" smtClean="0"/>
              <a:t> </a:t>
            </a:r>
            <a:r>
              <a:rPr lang="en-US" dirty="0"/>
              <a:t>and one for adding a </a:t>
            </a:r>
            <a:r>
              <a:rPr lang="en-US" b="1" dirty="0"/>
              <a:t>contingent worker without a position</a:t>
            </a:r>
            <a:r>
              <a:rPr lang="en-US" dirty="0"/>
              <a:t>. </a:t>
            </a:r>
            <a:endParaRPr lang="en-US" dirty="0" smtClean="0"/>
          </a:p>
          <a:p>
            <a:pPr marL="173038" indent="-173038">
              <a:lnSpc>
                <a:spcPct val="107000"/>
              </a:lnSpc>
              <a:spcAft>
                <a:spcPts val="800"/>
              </a:spcAft>
              <a:buFont typeface="Arial" panose="020B0604020202020204" pitchFamily="34" charset="0"/>
              <a:buChar char="•"/>
            </a:pPr>
            <a:r>
              <a:rPr lang="en-US" dirty="0" smtClean="0"/>
              <a:t>Click </a:t>
            </a:r>
            <a:r>
              <a:rPr lang="en-US" dirty="0"/>
              <a:t>the </a:t>
            </a:r>
            <a:r>
              <a:rPr lang="en-US" b="1" dirty="0" smtClean="0"/>
              <a:t>UC_EXT_CWR</a:t>
            </a:r>
            <a:r>
              <a:rPr lang="en-US" dirty="0" smtClean="0"/>
              <a:t> </a:t>
            </a:r>
            <a:r>
              <a:rPr lang="en-US" dirty="0"/>
              <a:t>list item</a:t>
            </a:r>
            <a:r>
              <a:rPr lang="en-US" dirty="0" smtClean="0"/>
              <a:t>.</a:t>
            </a:r>
            <a:endParaRPr lang="en-US" dirty="0"/>
          </a:p>
        </p:txBody>
      </p:sp>
      <p:grpSp>
        <p:nvGrpSpPr>
          <p:cNvPr id="10" name="Group 9"/>
          <p:cNvGrpSpPr/>
          <p:nvPr/>
        </p:nvGrpSpPr>
        <p:grpSpPr>
          <a:xfrm>
            <a:off x="709612" y="3671537"/>
            <a:ext cx="10391603" cy="2800350"/>
            <a:chOff x="709612" y="3671537"/>
            <a:chExt cx="10391603" cy="2800350"/>
          </a:xfrm>
        </p:grpSpPr>
        <p:grpSp>
          <p:nvGrpSpPr>
            <p:cNvPr id="8" name="Group 7"/>
            <p:cNvGrpSpPr/>
            <p:nvPr/>
          </p:nvGrpSpPr>
          <p:grpSpPr>
            <a:xfrm>
              <a:off x="709612" y="3671537"/>
              <a:ext cx="10391603" cy="2800350"/>
              <a:chOff x="709612" y="3671537"/>
              <a:chExt cx="10391603" cy="2800350"/>
            </a:xfrm>
          </p:grpSpPr>
          <p:grpSp>
            <p:nvGrpSpPr>
              <p:cNvPr id="30" name="Group 29"/>
              <p:cNvGrpSpPr/>
              <p:nvPr/>
            </p:nvGrpSpPr>
            <p:grpSpPr>
              <a:xfrm>
                <a:off x="709612" y="3671537"/>
                <a:ext cx="10391603" cy="2800350"/>
                <a:chOff x="709612" y="3671537"/>
                <a:chExt cx="10391603" cy="2800350"/>
              </a:xfrm>
            </p:grpSpPr>
            <p:pic>
              <p:nvPicPr>
                <p:cNvPr id="7" name="Picture 6"/>
                <p:cNvPicPr>
                  <a:picLocks noChangeAspect="1"/>
                </p:cNvPicPr>
                <p:nvPr/>
              </p:nvPicPr>
              <p:blipFill>
                <a:blip r:embed="rId2"/>
                <a:stretch>
                  <a:fillRect/>
                </a:stretch>
              </p:blipFill>
              <p:spPr>
                <a:xfrm>
                  <a:off x="709612" y="3671537"/>
                  <a:ext cx="8601075" cy="2800350"/>
                </a:xfrm>
                <a:prstGeom prst="rect">
                  <a:avLst/>
                </a:prstGeom>
                <a:ln w="6350">
                  <a:solidFill>
                    <a:schemeClr val="tx1"/>
                  </a:solidFill>
                </a:ln>
              </p:spPr>
            </p:pic>
            <p:cxnSp>
              <p:nvCxnSpPr>
                <p:cNvPr id="12" name="Straight Arrow Connector 11"/>
                <p:cNvCxnSpPr/>
                <p:nvPr/>
              </p:nvCxnSpPr>
              <p:spPr>
                <a:xfrm flipH="1">
                  <a:off x="3711662" y="4362450"/>
                  <a:ext cx="291987" cy="7092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5569" y="3808080"/>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7241279" y="3808080"/>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7562850" y="4454411"/>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96201" y="5081237"/>
                  <a:ext cx="1514474" cy="1479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275983" y="5540081"/>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a:stCxn id="40" idx="0"/>
                </p:cNvCxnSpPr>
                <p:nvPr/>
              </p:nvCxnSpPr>
              <p:spPr>
                <a:xfrm flipH="1" flipV="1">
                  <a:off x="9191530" y="5177570"/>
                  <a:ext cx="497069" cy="3625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57426" y="5036986"/>
                  <a:ext cx="1139826" cy="24509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p:cNvPicPr>
                <a:picLocks noChangeAspect="1"/>
              </p:cNvPicPr>
              <p:nvPr/>
            </p:nvPicPr>
            <p:blipFill rotWithShape="1">
              <a:blip r:embed="rId3"/>
              <a:srcRect r="19676" b="29696"/>
              <a:stretch/>
            </p:blipFill>
            <p:spPr>
              <a:xfrm>
                <a:off x="2287875" y="5085425"/>
                <a:ext cx="1109376" cy="140625"/>
              </a:xfrm>
              <a:prstGeom prst="rect">
                <a:avLst/>
              </a:prstGeom>
            </p:spPr>
          </p:pic>
        </p:grpSp>
        <p:pic>
          <p:nvPicPr>
            <p:cNvPr id="9" name="Picture 8"/>
            <p:cNvPicPr>
              <a:picLocks noChangeAspect="1"/>
            </p:cNvPicPr>
            <p:nvPr/>
          </p:nvPicPr>
          <p:blipFill rotWithShape="1">
            <a:blip r:embed="rId4"/>
            <a:srcRect t="12973" r="43976" b="24051"/>
            <a:stretch/>
          </p:blipFill>
          <p:spPr>
            <a:xfrm>
              <a:off x="2258326" y="5080818"/>
              <a:ext cx="1119052" cy="201265"/>
            </a:xfrm>
            <a:prstGeom prst="rect">
              <a:avLst/>
            </a:prstGeom>
          </p:spPr>
        </p:pic>
      </p:grpSp>
    </p:spTree>
    <p:extLst>
      <p:ext uri="{BB962C8B-B14F-4D97-AF65-F5344CB8AC3E}">
        <p14:creationId xmlns:p14="http://schemas.microsoft.com/office/powerpoint/2010/main" val="73384787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10341" cy="685800"/>
          </a:xfrm>
        </p:spPr>
        <p:txBody>
          <a:bodyPr/>
          <a:lstStyle/>
          <a:p>
            <a:r>
              <a:rPr lang="en-US" dirty="0" smtClean="0">
                <a:solidFill>
                  <a:schemeClr val="accent5"/>
                </a:solidFill>
              </a:rPr>
              <a:t>EXTEND A CONTINGENT WORKER (NO POSITION) </a:t>
            </a:r>
            <a:endParaRPr lang="en-US" dirty="0">
              <a:solidFill>
                <a:schemeClr val="accent5"/>
              </a:solidFill>
            </a:endParaRPr>
          </a:p>
        </p:txBody>
      </p:sp>
      <p:sp>
        <p:nvSpPr>
          <p:cNvPr id="22" name="Rectangle 21"/>
          <p:cNvSpPr/>
          <p:nvPr/>
        </p:nvSpPr>
        <p:spPr>
          <a:xfrm>
            <a:off x="1072774" y="1050286"/>
            <a:ext cx="10007026" cy="1084015"/>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In the </a:t>
            </a:r>
            <a:r>
              <a:rPr lang="en-US" b="1" dirty="0" smtClean="0"/>
              <a:t>Employee ID </a:t>
            </a:r>
            <a:r>
              <a:rPr lang="en-US" dirty="0" smtClean="0"/>
              <a:t>field, enter the person’s ID number or use the lookup search and select it. You can enter or select only the CWR records to which you have UCPath department access. </a:t>
            </a:r>
          </a:p>
          <a:p>
            <a:pPr marL="173038" indent="-173038">
              <a:lnSpc>
                <a:spcPct val="107000"/>
              </a:lnSpc>
              <a:spcAft>
                <a:spcPts val="800"/>
              </a:spcAft>
              <a:buFont typeface="Arial" panose="020B0604020202020204" pitchFamily="34" charset="0"/>
              <a:buChar char="•"/>
            </a:pPr>
            <a:r>
              <a:rPr lang="en-US" dirty="0" smtClean="0"/>
              <a:t>Click</a:t>
            </a:r>
            <a:r>
              <a:rPr lang="en-US" b="1" dirty="0" smtClean="0"/>
              <a:t> Continue </a:t>
            </a:r>
            <a:r>
              <a:rPr lang="en-US" dirty="0" smtClean="0"/>
              <a:t>once you select the appropriate </a:t>
            </a:r>
            <a:r>
              <a:rPr lang="en-US" b="1" dirty="0" smtClean="0"/>
              <a:t>Employee ID</a:t>
            </a:r>
            <a:r>
              <a:rPr lang="en-US" dirty="0" smtClean="0"/>
              <a:t>.</a:t>
            </a:r>
          </a:p>
        </p:txBody>
      </p:sp>
      <p:grpSp>
        <p:nvGrpSpPr>
          <p:cNvPr id="10" name="Group 9"/>
          <p:cNvGrpSpPr/>
          <p:nvPr/>
        </p:nvGrpSpPr>
        <p:grpSpPr>
          <a:xfrm>
            <a:off x="489419" y="2296491"/>
            <a:ext cx="11199291" cy="3741051"/>
            <a:chOff x="489419" y="2296491"/>
            <a:chExt cx="11199291" cy="3741051"/>
          </a:xfrm>
        </p:grpSpPr>
        <p:pic>
          <p:nvPicPr>
            <p:cNvPr id="3" name="Picture 2"/>
            <p:cNvPicPr>
              <a:picLocks noChangeAspect="1"/>
            </p:cNvPicPr>
            <p:nvPr/>
          </p:nvPicPr>
          <p:blipFill>
            <a:blip r:embed="rId3"/>
            <a:stretch>
              <a:fillRect/>
            </a:stretch>
          </p:blipFill>
          <p:spPr>
            <a:xfrm>
              <a:off x="489419" y="2668934"/>
              <a:ext cx="3458367" cy="2979391"/>
            </a:xfrm>
            <a:prstGeom prst="rect">
              <a:avLst/>
            </a:prstGeom>
            <a:ln w="6350">
              <a:solidFill>
                <a:schemeClr val="tx1"/>
              </a:solidFill>
            </a:ln>
          </p:spPr>
        </p:pic>
        <p:pic>
          <p:nvPicPr>
            <p:cNvPr id="5" name="Picture 4"/>
            <p:cNvPicPr>
              <a:picLocks noChangeAspect="1"/>
            </p:cNvPicPr>
            <p:nvPr/>
          </p:nvPicPr>
          <p:blipFill>
            <a:blip r:embed="rId4"/>
            <a:stretch>
              <a:fillRect/>
            </a:stretch>
          </p:blipFill>
          <p:spPr>
            <a:xfrm>
              <a:off x="4150832" y="2296491"/>
              <a:ext cx="3695700" cy="3724275"/>
            </a:xfrm>
            <a:prstGeom prst="rect">
              <a:avLst/>
            </a:prstGeom>
            <a:ln w="6350">
              <a:solidFill>
                <a:schemeClr val="tx1"/>
              </a:solidFill>
            </a:ln>
          </p:spPr>
        </p:pic>
        <p:pic>
          <p:nvPicPr>
            <p:cNvPr id="6" name="Picture 5"/>
            <p:cNvPicPr>
              <a:picLocks noChangeAspect="1"/>
            </p:cNvPicPr>
            <p:nvPr/>
          </p:nvPicPr>
          <p:blipFill>
            <a:blip r:embed="rId5"/>
            <a:stretch>
              <a:fillRect/>
            </a:stretch>
          </p:blipFill>
          <p:spPr>
            <a:xfrm>
              <a:off x="8057875" y="2642100"/>
              <a:ext cx="3630835" cy="2728333"/>
            </a:xfrm>
            <a:prstGeom prst="rect">
              <a:avLst/>
            </a:prstGeom>
            <a:ln w="6350">
              <a:solidFill>
                <a:schemeClr val="tx1"/>
              </a:solidFill>
            </a:ln>
          </p:spPr>
        </p:pic>
        <p:sp>
          <p:nvSpPr>
            <p:cNvPr id="19" name="Rectangle 18"/>
            <p:cNvSpPr/>
            <p:nvPr/>
          </p:nvSpPr>
          <p:spPr>
            <a:xfrm>
              <a:off x="4156572" y="5829701"/>
              <a:ext cx="3689959" cy="20784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8115990" y="4804944"/>
              <a:ext cx="727221" cy="15206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V="1">
              <a:off x="2928471" y="2642100"/>
              <a:ext cx="1378834" cy="156533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8536323"/>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600181" cy="685800"/>
          </a:xfrm>
        </p:spPr>
        <p:txBody>
          <a:bodyPr/>
          <a:lstStyle/>
          <a:p>
            <a:r>
              <a:rPr lang="en-US" dirty="0" smtClean="0">
                <a:solidFill>
                  <a:schemeClr val="accent5"/>
                </a:solidFill>
              </a:rPr>
              <a:t>EXTEND A CONTINGENT WORKER (NO POSITION) </a:t>
            </a:r>
            <a:endParaRPr lang="en-US" dirty="0">
              <a:solidFill>
                <a:schemeClr val="accent5"/>
              </a:solidFill>
            </a:endParaRPr>
          </a:p>
        </p:txBody>
      </p:sp>
      <p:sp>
        <p:nvSpPr>
          <p:cNvPr id="22" name="Rectangle 21"/>
          <p:cNvSpPr/>
          <p:nvPr/>
        </p:nvSpPr>
        <p:spPr>
          <a:xfrm>
            <a:off x="557213" y="1080766"/>
            <a:ext cx="5918016" cy="3045898"/>
          </a:xfrm>
          <a:prstGeom prst="rect">
            <a:avLst/>
          </a:prstGeom>
          <a:noFill/>
        </p:spPr>
        <p:txBody>
          <a:bodyPr wrap="square">
            <a:spAutoFit/>
          </a:bodyPr>
          <a:lstStyle/>
          <a:p>
            <a:pPr marL="285750" indent="-285750">
              <a:lnSpc>
                <a:spcPct val="107000"/>
              </a:lnSpc>
              <a:spcAft>
                <a:spcPts val="600"/>
              </a:spcAft>
              <a:buFont typeface="Arial" panose="020B0604020202020204" pitchFamily="34" charset="0"/>
              <a:buChar char="•"/>
            </a:pPr>
            <a:r>
              <a:rPr lang="en-US" dirty="0" smtClean="0"/>
              <a:t>The Extend contingent worker template includes the  </a:t>
            </a:r>
            <a:r>
              <a:rPr lang="en-US" b="1" dirty="0" smtClean="0"/>
              <a:t>Job Data </a:t>
            </a:r>
            <a:r>
              <a:rPr lang="en-US" dirty="0" smtClean="0"/>
              <a:t>tab.</a:t>
            </a:r>
          </a:p>
          <a:p>
            <a:pPr marL="285750" indent="-285750">
              <a:lnSpc>
                <a:spcPct val="107000"/>
              </a:lnSpc>
              <a:spcAft>
                <a:spcPts val="600"/>
              </a:spcAft>
              <a:buFont typeface="Arial" panose="020B0604020202020204" pitchFamily="34" charset="0"/>
              <a:buChar char="•"/>
            </a:pPr>
            <a:r>
              <a:rPr lang="en-US" dirty="0" smtClean="0"/>
              <a:t>The </a:t>
            </a:r>
            <a:r>
              <a:rPr lang="en-US" dirty="0"/>
              <a:t>following UCPath </a:t>
            </a:r>
            <a:r>
              <a:rPr lang="en-US" dirty="0" smtClean="0"/>
              <a:t>field is </a:t>
            </a:r>
            <a:r>
              <a:rPr lang="en-US" dirty="0"/>
              <a:t>required by UCPC for all CWR Transactions. Enter the following in the </a:t>
            </a:r>
            <a:r>
              <a:rPr lang="en-US" b="1" dirty="0"/>
              <a:t>Job Data </a:t>
            </a:r>
            <a:r>
              <a:rPr lang="en-US" dirty="0" smtClean="0"/>
              <a:t>tab:</a:t>
            </a:r>
            <a:endParaRPr lang="en-US" dirty="0"/>
          </a:p>
          <a:p>
            <a:pPr marL="568325" lvl="2" indent="-171450">
              <a:lnSpc>
                <a:spcPct val="107000"/>
              </a:lnSpc>
              <a:spcAft>
                <a:spcPts val="600"/>
              </a:spcAft>
              <a:buFont typeface="Arial" panose="020B0604020202020204" pitchFamily="34" charset="0"/>
              <a:buChar char="•"/>
            </a:pPr>
            <a:r>
              <a:rPr lang="en-US" b="1" dirty="0" smtClean="0"/>
              <a:t>Expected </a:t>
            </a:r>
            <a:r>
              <a:rPr lang="en-US" b="1" dirty="0"/>
              <a:t>Job End </a:t>
            </a:r>
            <a:r>
              <a:rPr lang="en-US" b="1" dirty="0" smtClean="0"/>
              <a:t>Date</a:t>
            </a:r>
            <a:r>
              <a:rPr lang="en-US" dirty="0" smtClean="0"/>
              <a:t>.</a:t>
            </a:r>
            <a:endParaRPr lang="en-US" dirty="0"/>
          </a:p>
          <a:p>
            <a:pPr marL="285750" indent="-285750">
              <a:lnSpc>
                <a:spcPct val="107000"/>
              </a:lnSpc>
              <a:spcAft>
                <a:spcPts val="600"/>
              </a:spcAft>
              <a:buFont typeface="Arial" panose="020B0604020202020204" pitchFamily="34" charset="0"/>
              <a:buChar char="•"/>
            </a:pPr>
            <a:r>
              <a:rPr lang="en-US" dirty="0"/>
              <a:t>Use the Supporting documents to attach the </a:t>
            </a:r>
            <a:r>
              <a:rPr lang="en-US" b="1" dirty="0"/>
              <a:t>Personal Data Form </a:t>
            </a:r>
            <a:r>
              <a:rPr lang="en-US" dirty="0"/>
              <a:t>and </a:t>
            </a:r>
            <a:r>
              <a:rPr lang="en-US" b="1" dirty="0"/>
              <a:t>Appointment </a:t>
            </a:r>
            <a:r>
              <a:rPr lang="en-US" b="1" dirty="0" smtClean="0"/>
              <a:t>Letter</a:t>
            </a:r>
            <a:r>
              <a:rPr lang="en-US" dirty="0" smtClean="0"/>
              <a:t>.</a:t>
            </a:r>
            <a:endParaRPr lang="en-US" dirty="0"/>
          </a:p>
          <a:p>
            <a:pPr marL="285750" indent="-285750">
              <a:lnSpc>
                <a:spcPct val="107000"/>
              </a:lnSpc>
              <a:spcAft>
                <a:spcPts val="600"/>
              </a:spcAft>
              <a:buFont typeface="Arial" panose="020B0604020202020204" pitchFamily="34" charset="0"/>
              <a:buChar char="•"/>
            </a:pPr>
            <a:r>
              <a:rPr lang="en-US" dirty="0"/>
              <a:t>Click </a:t>
            </a:r>
            <a:r>
              <a:rPr lang="en-US" b="1" dirty="0"/>
              <a:t>Save and </a:t>
            </a:r>
            <a:r>
              <a:rPr lang="en-US" b="1" dirty="0" smtClean="0"/>
              <a:t>Submit</a:t>
            </a:r>
            <a:r>
              <a:rPr lang="en-US" dirty="0" smtClean="0"/>
              <a:t>.</a:t>
            </a:r>
            <a:endParaRPr lang="en-US" dirty="0"/>
          </a:p>
        </p:txBody>
      </p:sp>
      <p:grpSp>
        <p:nvGrpSpPr>
          <p:cNvPr id="6" name="Group 5"/>
          <p:cNvGrpSpPr/>
          <p:nvPr/>
        </p:nvGrpSpPr>
        <p:grpSpPr>
          <a:xfrm>
            <a:off x="6584533" y="1080766"/>
            <a:ext cx="4895234" cy="4874866"/>
            <a:chOff x="6584533" y="1080766"/>
            <a:chExt cx="4895234" cy="4874866"/>
          </a:xfrm>
        </p:grpSpPr>
        <p:pic>
          <p:nvPicPr>
            <p:cNvPr id="5" name="Picture 4"/>
            <p:cNvPicPr>
              <a:picLocks noChangeAspect="1"/>
            </p:cNvPicPr>
            <p:nvPr/>
          </p:nvPicPr>
          <p:blipFill>
            <a:blip r:embed="rId3"/>
            <a:stretch>
              <a:fillRect/>
            </a:stretch>
          </p:blipFill>
          <p:spPr>
            <a:xfrm>
              <a:off x="6584533" y="1080766"/>
              <a:ext cx="4895234" cy="4874866"/>
            </a:xfrm>
            <a:prstGeom prst="rect">
              <a:avLst/>
            </a:prstGeom>
            <a:ln w="6350">
              <a:solidFill>
                <a:schemeClr val="tx1"/>
              </a:solidFill>
            </a:ln>
          </p:spPr>
        </p:pic>
        <p:sp>
          <p:nvSpPr>
            <p:cNvPr id="7" name="Rectangle 6"/>
            <p:cNvSpPr/>
            <p:nvPr/>
          </p:nvSpPr>
          <p:spPr>
            <a:xfrm>
              <a:off x="6736029" y="4620606"/>
              <a:ext cx="1013696" cy="16459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045512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59064" y="2266528"/>
            <a:ext cx="8467725" cy="3200400"/>
          </a:xfrm>
          <a:prstGeom prst="rect">
            <a:avLst/>
          </a:prstGeom>
          <a:ln w="6350">
            <a:solidFill>
              <a:schemeClr val="tx1"/>
            </a:solidFill>
          </a:ln>
        </p:spPr>
      </p:pic>
      <p:sp>
        <p:nvSpPr>
          <p:cNvPr id="8" name="Title 1"/>
          <p:cNvSpPr>
            <a:spLocks noGrp="1"/>
          </p:cNvSpPr>
          <p:nvPr>
            <p:ph type="title"/>
          </p:nvPr>
        </p:nvSpPr>
        <p:spPr>
          <a:xfrm>
            <a:off x="378458" y="293370"/>
            <a:ext cx="11539957" cy="685800"/>
          </a:xfrm>
        </p:spPr>
        <p:txBody>
          <a:bodyPr/>
          <a:lstStyle/>
          <a:p>
            <a:r>
              <a:rPr lang="en-US" dirty="0" smtClean="0">
                <a:solidFill>
                  <a:schemeClr val="accent5"/>
                </a:solidFill>
              </a:rPr>
              <a:t>EXTEND CWR SUPPORTING DOCUMENTS </a:t>
            </a:r>
            <a:endParaRPr lang="en-US" dirty="0">
              <a:solidFill>
                <a:schemeClr val="accent5"/>
              </a:solidFill>
            </a:endParaRPr>
          </a:p>
        </p:txBody>
      </p:sp>
      <p:pic>
        <p:nvPicPr>
          <p:cNvPr id="9" name="Picture 8"/>
          <p:cNvPicPr>
            <a:picLocks noChangeAspect="1"/>
          </p:cNvPicPr>
          <p:nvPr/>
        </p:nvPicPr>
        <p:blipFill rotWithShape="1">
          <a:blip r:embed="rId4"/>
          <a:srcRect t="75943" r="-291"/>
          <a:stretch/>
        </p:blipFill>
        <p:spPr>
          <a:xfrm>
            <a:off x="401564" y="4734496"/>
            <a:ext cx="4410605" cy="1368084"/>
          </a:xfrm>
          <a:prstGeom prst="rect">
            <a:avLst/>
          </a:prstGeom>
          <a:ln w="6350">
            <a:solidFill>
              <a:schemeClr val="tx1"/>
            </a:solidFill>
          </a:ln>
        </p:spPr>
      </p:pic>
      <p:cxnSp>
        <p:nvCxnSpPr>
          <p:cNvPr id="10" name="Straight Arrow Connector 9"/>
          <p:cNvCxnSpPr/>
          <p:nvPr/>
        </p:nvCxnSpPr>
        <p:spPr>
          <a:xfrm flipV="1">
            <a:off x="3482902" y="4596718"/>
            <a:ext cx="7429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71452" y="1080766"/>
            <a:ext cx="11646964" cy="787652"/>
            <a:chOff x="275012" y="1080766"/>
            <a:chExt cx="11501749" cy="787652"/>
          </a:xfrm>
        </p:grpSpPr>
        <p:sp>
          <p:nvSpPr>
            <p:cNvPr id="7" name="Rectangle 6"/>
            <p:cNvSpPr/>
            <p:nvPr/>
          </p:nvSpPr>
          <p:spPr>
            <a:xfrm>
              <a:off x="275012" y="1080766"/>
              <a:ext cx="11501749" cy="78765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To attach documents, click on the </a:t>
              </a:r>
              <a:r>
                <a:rPr lang="en-US" b="1" dirty="0" smtClean="0"/>
                <a:t>Supporting Documents </a:t>
              </a:r>
              <a:r>
                <a:rPr lang="en-US" dirty="0" smtClean="0"/>
                <a:t>link on either the </a:t>
              </a:r>
              <a:r>
                <a:rPr lang="en-US" b="1" dirty="0" smtClean="0"/>
                <a:t>Personal Data </a:t>
              </a:r>
              <a:r>
                <a:rPr lang="en-US" dirty="0" smtClean="0"/>
                <a:t>or </a:t>
              </a:r>
              <a:r>
                <a:rPr lang="en-US" b="1" dirty="0" smtClean="0"/>
                <a:t>Job Data </a:t>
              </a:r>
              <a:r>
                <a:rPr lang="en-US" dirty="0" smtClean="0"/>
                <a:t>tabs.</a:t>
              </a:r>
              <a:endParaRPr lang="en-US" b="1" dirty="0" smtClean="0"/>
            </a:p>
            <a:p>
              <a:pPr marL="285750" indent="-285750">
                <a:lnSpc>
                  <a:spcPct val="107000"/>
                </a:lnSpc>
                <a:spcAft>
                  <a:spcPts val="800"/>
                </a:spcAft>
                <a:buFont typeface="Arial" panose="020B0604020202020204" pitchFamily="34" charset="0"/>
                <a:buChar char="•"/>
              </a:pPr>
              <a:r>
                <a:rPr lang="en-US" dirty="0" smtClean="0"/>
                <a:t>Click on the      to add more supporting documents. </a:t>
              </a:r>
            </a:p>
          </p:txBody>
        </p:sp>
        <p:pic>
          <p:nvPicPr>
            <p:cNvPr id="11" name="Picture 10"/>
            <p:cNvPicPr>
              <a:picLocks noChangeAspect="1"/>
            </p:cNvPicPr>
            <p:nvPr/>
          </p:nvPicPr>
          <p:blipFill rotWithShape="1">
            <a:blip r:embed="rId5"/>
            <a:srcRect l="27013" r="20359" b="1125"/>
            <a:stretch/>
          </p:blipFill>
          <p:spPr>
            <a:xfrm>
              <a:off x="1902739" y="1557998"/>
              <a:ext cx="230588" cy="207192"/>
            </a:xfrm>
            <a:prstGeom prst="rect">
              <a:avLst/>
            </a:prstGeom>
          </p:spPr>
        </p:pic>
      </p:grpSp>
    </p:spTree>
    <p:extLst>
      <p:ext uri="{BB962C8B-B14F-4D97-AF65-F5344CB8AC3E}">
        <p14:creationId xmlns:p14="http://schemas.microsoft.com/office/powerpoint/2010/main" val="1467701974"/>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18819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Once the transaction has been submitted, the initiator will receive a confirmation.</a:t>
            </a:r>
          </a:p>
          <a:p>
            <a:pPr marL="285750" indent="-285750">
              <a:lnSpc>
                <a:spcPct val="107000"/>
              </a:lnSpc>
              <a:spcAft>
                <a:spcPts val="800"/>
              </a:spcAft>
              <a:buFont typeface="Arial" panose="020B0604020202020204" pitchFamily="34" charset="0"/>
              <a:buChar char="•"/>
            </a:pPr>
            <a:r>
              <a:rPr lang="en-US" dirty="0" smtClean="0"/>
              <a:t>Click the </a:t>
            </a:r>
            <a:r>
              <a:rPr lang="en-US" b="1" dirty="0" smtClean="0"/>
              <a:t>OK</a:t>
            </a:r>
            <a:r>
              <a:rPr lang="en-US" dirty="0" smtClean="0"/>
              <a:t> button to go to the </a:t>
            </a:r>
            <a:r>
              <a:rPr lang="en-US" b="1" dirty="0" smtClean="0"/>
              <a:t>Transaction Status </a:t>
            </a:r>
            <a:r>
              <a:rPr lang="en-US" dirty="0" smtClean="0"/>
              <a:t>page to review the status of this person.</a:t>
            </a:r>
          </a:p>
          <a:p>
            <a:pPr marL="285750" indent="-285750">
              <a:lnSpc>
                <a:spcPct val="107000"/>
              </a:lnSpc>
              <a:spcAft>
                <a:spcPts val="800"/>
              </a:spcAft>
              <a:buFont typeface="Arial" panose="020B0604020202020204" pitchFamily="34" charset="0"/>
              <a:buChar char="•"/>
            </a:pPr>
            <a:r>
              <a:rPr lang="en-US" dirty="0" smtClean="0"/>
              <a:t> </a:t>
            </a:r>
            <a:r>
              <a:rPr lang="en-US" dirty="0"/>
              <a:t>The template transaction is routed for approval and appears in the </a:t>
            </a:r>
            <a:r>
              <a:rPr lang="en-US" b="1" dirty="0"/>
              <a:t>Transactions in Progress </a:t>
            </a:r>
            <a:r>
              <a:rPr lang="en-US" dirty="0"/>
              <a:t>section until it is processed. </a:t>
            </a:r>
          </a:p>
          <a:p>
            <a:pPr marL="285750" indent="-285750">
              <a:lnSpc>
                <a:spcPct val="107000"/>
              </a:lnSpc>
              <a:spcAft>
                <a:spcPts val="800"/>
              </a:spcAft>
              <a:buFont typeface="Arial" panose="020B0604020202020204" pitchFamily="34" charset="0"/>
              <a:buChar char="•"/>
            </a:pPr>
            <a:r>
              <a:rPr lang="en-US" dirty="0"/>
              <a:t>You have initiated </a:t>
            </a:r>
            <a:r>
              <a:rPr lang="en-US" dirty="0" smtClean="0"/>
              <a:t>a </a:t>
            </a:r>
            <a:r>
              <a:rPr lang="en-US" b="1" dirty="0" smtClean="0"/>
              <a:t>extend contingent </a:t>
            </a:r>
            <a:r>
              <a:rPr lang="en-US" b="1" dirty="0"/>
              <a:t>worker (</a:t>
            </a:r>
            <a:r>
              <a:rPr lang="en-US" b="1" dirty="0" smtClean="0"/>
              <a:t>with Position</a:t>
            </a:r>
            <a:r>
              <a:rPr lang="en-US" b="1" dirty="0"/>
              <a:t>) </a:t>
            </a:r>
            <a:r>
              <a:rPr lang="en-US" dirty="0"/>
              <a:t>template </a:t>
            </a:r>
            <a:r>
              <a:rPr lang="en-US" dirty="0" smtClean="0"/>
              <a:t>transaction.</a:t>
            </a:r>
            <a:endParaRPr lang="en-US" dirty="0"/>
          </a:p>
        </p:txBody>
      </p:sp>
      <p:grpSp>
        <p:nvGrpSpPr>
          <p:cNvPr id="11" name="Group 10"/>
          <p:cNvGrpSpPr/>
          <p:nvPr/>
        </p:nvGrpSpPr>
        <p:grpSpPr>
          <a:xfrm>
            <a:off x="2745593"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16801075"/>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669477"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CWR   </a:t>
            </a:r>
            <a:endParaRPr lang="en-US" sz="7200" b="1" dirty="0">
              <a:solidFill>
                <a:srgbClr val="F1AB00"/>
              </a:solidFill>
            </a:endParaRPr>
          </a:p>
        </p:txBody>
      </p:sp>
    </p:spTree>
    <p:extLst>
      <p:ext uri="{BB962C8B-B14F-4D97-AF65-F5344CB8AC3E}">
        <p14:creationId xmlns:p14="http://schemas.microsoft.com/office/powerpoint/2010/main" val="251208615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INITIATE COMPLETE CWR  </a:t>
            </a:r>
            <a:endParaRPr lang="en-US" dirty="0">
              <a:solidFill>
                <a:schemeClr val="accent5"/>
              </a:solidFill>
            </a:endParaRPr>
          </a:p>
        </p:txBody>
      </p:sp>
      <p:sp>
        <p:nvSpPr>
          <p:cNvPr id="4" name="Rectangle 3"/>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
        <p:nvSpPr>
          <p:cNvPr id="22" name="Rectangle 21"/>
          <p:cNvSpPr/>
          <p:nvPr/>
        </p:nvSpPr>
        <p:spPr>
          <a:xfrm>
            <a:off x="227170" y="1728078"/>
            <a:ext cx="11325225" cy="159088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Use </a:t>
            </a:r>
            <a:r>
              <a:rPr lang="en-US" sz="2000" dirty="0"/>
              <a:t>the </a:t>
            </a:r>
            <a:r>
              <a:rPr lang="en-US" sz="2000" b="1" dirty="0"/>
              <a:t>Smart HR Transactions </a:t>
            </a:r>
            <a:r>
              <a:rPr lang="en-US" sz="2000" dirty="0"/>
              <a:t>page to initiate a template </a:t>
            </a:r>
            <a:r>
              <a:rPr lang="en-US" sz="2000" dirty="0" smtClean="0"/>
              <a:t>Transaction.</a:t>
            </a:r>
          </a:p>
          <a:p>
            <a:pPr marL="285750" indent="-285750">
              <a:lnSpc>
                <a:spcPct val="107000"/>
              </a:lnSpc>
              <a:spcAft>
                <a:spcPts val="800"/>
              </a:spcAft>
              <a:buFont typeface="Arial" panose="020B0604020202020204" pitchFamily="34" charset="0"/>
              <a:buChar char="•"/>
            </a:pPr>
            <a:r>
              <a:rPr lang="en-US" sz="2000" dirty="0" smtClean="0"/>
              <a:t>Select </a:t>
            </a:r>
            <a:r>
              <a:rPr lang="en-US" sz="2000" dirty="0"/>
              <a:t>the appropriate add contingent worker template. </a:t>
            </a:r>
            <a:r>
              <a:rPr lang="en-US" sz="2000" dirty="0" smtClean="0"/>
              <a:t>Notice that there is only one template for completing a Contingent Worker.  </a:t>
            </a:r>
          </a:p>
          <a:p>
            <a:pPr marL="285750" indent="-285750">
              <a:lnSpc>
                <a:spcPct val="107000"/>
              </a:lnSpc>
              <a:spcAft>
                <a:spcPts val="800"/>
              </a:spcAft>
              <a:buFont typeface="Arial" panose="020B0604020202020204" pitchFamily="34" charset="0"/>
              <a:buChar char="•"/>
            </a:pPr>
            <a:r>
              <a:rPr lang="en-US" sz="2000" dirty="0" smtClean="0"/>
              <a:t>Click </a:t>
            </a:r>
            <a:r>
              <a:rPr lang="en-US" sz="2000" dirty="0"/>
              <a:t>the </a:t>
            </a:r>
            <a:r>
              <a:rPr lang="en-US" sz="2000" b="1" dirty="0" smtClean="0"/>
              <a:t>UC_COM_CWR</a:t>
            </a:r>
            <a:r>
              <a:rPr lang="en-US" sz="2000" dirty="0" smtClean="0"/>
              <a:t> </a:t>
            </a:r>
            <a:r>
              <a:rPr lang="en-US" sz="2000" dirty="0"/>
              <a:t>list item</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2264203" y="5095985"/>
            <a:ext cx="1124492" cy="159019"/>
          </a:xfrm>
          <a:prstGeom prst="rect">
            <a:avLst/>
          </a:prstGeom>
        </p:spPr>
      </p:pic>
      <p:grpSp>
        <p:nvGrpSpPr>
          <p:cNvPr id="14" name="Group 13"/>
          <p:cNvGrpSpPr/>
          <p:nvPr/>
        </p:nvGrpSpPr>
        <p:grpSpPr>
          <a:xfrm>
            <a:off x="709612" y="3671537"/>
            <a:ext cx="10391603" cy="2800350"/>
            <a:chOff x="709612" y="3671537"/>
            <a:chExt cx="10391603" cy="2800350"/>
          </a:xfrm>
        </p:grpSpPr>
        <p:grpSp>
          <p:nvGrpSpPr>
            <p:cNvPr id="5" name="Group 4"/>
            <p:cNvGrpSpPr/>
            <p:nvPr/>
          </p:nvGrpSpPr>
          <p:grpSpPr>
            <a:xfrm>
              <a:off x="709612" y="3671537"/>
              <a:ext cx="10391603" cy="2800350"/>
              <a:chOff x="709612" y="3671537"/>
              <a:chExt cx="10391603" cy="2800350"/>
            </a:xfrm>
          </p:grpSpPr>
          <p:grpSp>
            <p:nvGrpSpPr>
              <p:cNvPr id="30" name="Group 29"/>
              <p:cNvGrpSpPr/>
              <p:nvPr/>
            </p:nvGrpSpPr>
            <p:grpSpPr>
              <a:xfrm>
                <a:off x="709612" y="3671537"/>
                <a:ext cx="10391603" cy="2800350"/>
                <a:chOff x="709612" y="3671537"/>
                <a:chExt cx="10391603" cy="2800350"/>
              </a:xfrm>
            </p:grpSpPr>
            <p:pic>
              <p:nvPicPr>
                <p:cNvPr id="7" name="Picture 6"/>
                <p:cNvPicPr>
                  <a:picLocks noChangeAspect="1"/>
                </p:cNvPicPr>
                <p:nvPr/>
              </p:nvPicPr>
              <p:blipFill>
                <a:blip r:embed="rId3"/>
                <a:stretch>
                  <a:fillRect/>
                </a:stretch>
              </p:blipFill>
              <p:spPr>
                <a:xfrm>
                  <a:off x="709612" y="3671537"/>
                  <a:ext cx="8601075" cy="2800350"/>
                </a:xfrm>
                <a:prstGeom prst="rect">
                  <a:avLst/>
                </a:prstGeom>
                <a:ln w="6350">
                  <a:solidFill>
                    <a:schemeClr val="tx1"/>
                  </a:solidFill>
                </a:ln>
              </p:spPr>
            </p:pic>
            <p:cxnSp>
              <p:nvCxnSpPr>
                <p:cNvPr id="12" name="Straight Arrow Connector 11"/>
                <p:cNvCxnSpPr/>
                <p:nvPr/>
              </p:nvCxnSpPr>
              <p:spPr>
                <a:xfrm flipH="1">
                  <a:off x="3711662" y="4281336"/>
                  <a:ext cx="291987" cy="709262"/>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65569" y="3808080"/>
                  <a:ext cx="3591561" cy="646331"/>
                </a:xfrm>
                <a:prstGeom prst="rect">
                  <a:avLst/>
                </a:prstGeom>
                <a:solidFill>
                  <a:schemeClr val="accent1">
                    <a:lumMod val="20000"/>
                    <a:lumOff val="80000"/>
                  </a:schemeClr>
                </a:solidFill>
                <a:ln w="6350">
                  <a:solidFill>
                    <a:schemeClr val="tx1"/>
                  </a:solidFill>
                </a:ln>
              </p:spPr>
              <p:txBody>
                <a:bodyPr wrap="none" rtlCol="0">
                  <a:spAutoFit/>
                </a:bodyPr>
                <a:lstStyle/>
                <a:p>
                  <a:r>
                    <a:rPr lang="en-US" dirty="0" smtClean="0"/>
                    <a:t>Use the </a:t>
                  </a:r>
                  <a:r>
                    <a:rPr lang="en-US" b="1" dirty="0" smtClean="0"/>
                    <a:t>Select Template </a:t>
                  </a:r>
                  <a:r>
                    <a:rPr lang="en-US" dirty="0" smtClean="0"/>
                    <a:t>field to </a:t>
                  </a:r>
                </a:p>
                <a:p>
                  <a:r>
                    <a:rPr lang="en-US" dirty="0" smtClean="0"/>
                    <a:t>Select the appropriate template</a:t>
                  </a:r>
                </a:p>
              </p:txBody>
            </p:sp>
            <p:sp>
              <p:nvSpPr>
                <p:cNvPr id="31" name="TextBox 30"/>
                <p:cNvSpPr txBox="1"/>
                <p:nvPr/>
              </p:nvSpPr>
              <p:spPr>
                <a:xfrm>
                  <a:off x="7241279" y="3808080"/>
                  <a:ext cx="2825232"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Enter the effective date for the selected template</a:t>
                  </a:r>
                </a:p>
              </p:txBody>
            </p:sp>
            <p:cxnSp>
              <p:nvCxnSpPr>
                <p:cNvPr id="38" name="Straight Arrow Connector 37"/>
                <p:cNvCxnSpPr/>
                <p:nvPr/>
              </p:nvCxnSpPr>
              <p:spPr>
                <a:xfrm flipH="1">
                  <a:off x="7562850" y="4454411"/>
                  <a:ext cx="266701" cy="46048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96201" y="5081237"/>
                  <a:ext cx="1514474" cy="1479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275983" y="5540081"/>
                  <a:ext cx="2825232" cy="369332"/>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Click </a:t>
                  </a:r>
                  <a:r>
                    <a:rPr lang="en-US" b="1" dirty="0" smtClean="0"/>
                    <a:t>Create Transaction</a:t>
                  </a:r>
                </a:p>
              </p:txBody>
            </p:sp>
            <p:cxnSp>
              <p:nvCxnSpPr>
                <p:cNvPr id="41" name="Straight Arrow Connector 40"/>
                <p:cNvCxnSpPr>
                  <a:stCxn id="40" idx="0"/>
                </p:cNvCxnSpPr>
                <p:nvPr/>
              </p:nvCxnSpPr>
              <p:spPr>
                <a:xfrm flipH="1" flipV="1">
                  <a:off x="9191530" y="5177570"/>
                  <a:ext cx="497069" cy="36251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247318" y="5008781"/>
                <a:ext cx="1550600" cy="22493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4"/>
            <a:srcRect l="-1" t="-1" r="9838" b="27422"/>
            <a:stretch/>
          </p:blipFill>
          <p:spPr>
            <a:xfrm>
              <a:off x="2272324" y="5047637"/>
              <a:ext cx="1296786" cy="165918"/>
            </a:xfrm>
            <a:prstGeom prst="rect">
              <a:avLst/>
            </a:prstGeom>
          </p:spPr>
        </p:pic>
      </p:grpSp>
    </p:spTree>
    <p:extLst>
      <p:ext uri="{BB962C8B-B14F-4D97-AF65-F5344CB8AC3E}">
        <p14:creationId xmlns:p14="http://schemas.microsoft.com/office/powerpoint/2010/main" val="1538308851"/>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INITIATE COMPLETE CWR </a:t>
            </a:r>
            <a:endParaRPr lang="en-US" dirty="0">
              <a:solidFill>
                <a:schemeClr val="accent5"/>
              </a:solidFill>
            </a:endParaRPr>
          </a:p>
        </p:txBody>
      </p:sp>
      <p:sp>
        <p:nvSpPr>
          <p:cNvPr id="22" name="Rectangle 21"/>
          <p:cNvSpPr/>
          <p:nvPr/>
        </p:nvSpPr>
        <p:spPr>
          <a:xfrm>
            <a:off x="1033881" y="1080766"/>
            <a:ext cx="10075120" cy="108401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In the </a:t>
            </a:r>
            <a:r>
              <a:rPr lang="en-US" b="1" dirty="0" smtClean="0"/>
              <a:t>Employee ID </a:t>
            </a:r>
            <a:r>
              <a:rPr lang="en-US" dirty="0" smtClean="0"/>
              <a:t>field, enter the person’s ID number or use the lookup search and select it. You can enter or select only the CWR records to which you have UCPath department access. </a:t>
            </a:r>
          </a:p>
          <a:p>
            <a:pPr marL="285750" indent="-285750">
              <a:lnSpc>
                <a:spcPct val="107000"/>
              </a:lnSpc>
              <a:spcAft>
                <a:spcPts val="800"/>
              </a:spcAft>
              <a:buFont typeface="Arial" panose="020B0604020202020204" pitchFamily="34" charset="0"/>
              <a:buChar char="•"/>
            </a:pPr>
            <a:r>
              <a:rPr lang="en-US" dirty="0" smtClean="0"/>
              <a:t>Click</a:t>
            </a:r>
            <a:r>
              <a:rPr lang="en-US" b="1" dirty="0" smtClean="0"/>
              <a:t> Continue </a:t>
            </a:r>
            <a:r>
              <a:rPr lang="en-US" dirty="0" smtClean="0"/>
              <a:t>once you select the appropriate </a:t>
            </a:r>
            <a:r>
              <a:rPr lang="en-US" b="1" dirty="0" smtClean="0"/>
              <a:t>Employee ID</a:t>
            </a:r>
            <a:r>
              <a:rPr lang="en-US" dirty="0" smtClean="0"/>
              <a:t>.</a:t>
            </a:r>
          </a:p>
        </p:txBody>
      </p:sp>
      <p:grpSp>
        <p:nvGrpSpPr>
          <p:cNvPr id="11" name="Group 10"/>
          <p:cNvGrpSpPr/>
          <p:nvPr/>
        </p:nvGrpSpPr>
        <p:grpSpPr>
          <a:xfrm>
            <a:off x="378460" y="2296491"/>
            <a:ext cx="11631451" cy="3555184"/>
            <a:chOff x="378460" y="2296491"/>
            <a:chExt cx="11631451" cy="3555184"/>
          </a:xfrm>
        </p:grpSpPr>
        <p:pic>
          <p:nvPicPr>
            <p:cNvPr id="8" name="Picture 7"/>
            <p:cNvPicPr>
              <a:picLocks noChangeAspect="1"/>
            </p:cNvPicPr>
            <p:nvPr/>
          </p:nvPicPr>
          <p:blipFill>
            <a:blip r:embed="rId3"/>
            <a:stretch>
              <a:fillRect/>
            </a:stretch>
          </p:blipFill>
          <p:spPr>
            <a:xfrm>
              <a:off x="8115991" y="2360697"/>
              <a:ext cx="3893920" cy="3144754"/>
            </a:xfrm>
            <a:prstGeom prst="rect">
              <a:avLst/>
            </a:prstGeom>
            <a:ln w="6350">
              <a:solidFill>
                <a:schemeClr val="tx1"/>
              </a:solidFill>
            </a:ln>
          </p:spPr>
        </p:pic>
        <p:sp>
          <p:nvSpPr>
            <p:cNvPr id="32" name="Rectangle 31"/>
            <p:cNvSpPr/>
            <p:nvPr/>
          </p:nvSpPr>
          <p:spPr>
            <a:xfrm>
              <a:off x="8239815" y="5072279"/>
              <a:ext cx="885135" cy="1385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378460" y="2296491"/>
              <a:ext cx="3683018" cy="3502730"/>
            </a:xfrm>
            <a:prstGeom prst="rect">
              <a:avLst/>
            </a:prstGeom>
            <a:ln w="6350">
              <a:solidFill>
                <a:schemeClr val="tx1"/>
              </a:solidFill>
            </a:ln>
          </p:spPr>
        </p:pic>
        <p:pic>
          <p:nvPicPr>
            <p:cNvPr id="7" name="Picture 6"/>
            <p:cNvPicPr>
              <a:picLocks noChangeAspect="1"/>
            </p:cNvPicPr>
            <p:nvPr/>
          </p:nvPicPr>
          <p:blipFill rotWithShape="1">
            <a:blip r:embed="rId5"/>
            <a:srcRect t="-1" r="6819" b="1257"/>
            <a:stretch/>
          </p:blipFill>
          <p:spPr>
            <a:xfrm>
              <a:off x="4353876" y="2296491"/>
              <a:ext cx="3541295" cy="3555184"/>
            </a:xfrm>
            <a:prstGeom prst="rect">
              <a:avLst/>
            </a:prstGeom>
            <a:ln w="6350">
              <a:solidFill>
                <a:schemeClr val="tx1"/>
              </a:solidFill>
            </a:ln>
          </p:spPr>
        </p:pic>
        <p:sp>
          <p:nvSpPr>
            <p:cNvPr id="19" name="Rectangle 18"/>
            <p:cNvSpPr/>
            <p:nvPr/>
          </p:nvSpPr>
          <p:spPr>
            <a:xfrm>
              <a:off x="4353876" y="5399171"/>
              <a:ext cx="3541295" cy="20152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V="1">
              <a:off x="3000375" y="2642100"/>
              <a:ext cx="1306930" cy="116790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889332"/>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INITIATE COMPLETE CWR </a:t>
            </a:r>
            <a:endParaRPr lang="en-US" dirty="0">
              <a:solidFill>
                <a:schemeClr val="accent5"/>
              </a:solidFill>
            </a:endParaRPr>
          </a:p>
        </p:txBody>
      </p:sp>
      <p:sp>
        <p:nvSpPr>
          <p:cNvPr id="22" name="Rectangle 21"/>
          <p:cNvSpPr/>
          <p:nvPr/>
        </p:nvSpPr>
        <p:spPr>
          <a:xfrm>
            <a:off x="557213" y="1080766"/>
            <a:ext cx="4014787" cy="3802579"/>
          </a:xfrm>
          <a:prstGeom prst="rect">
            <a:avLst/>
          </a:prstGeom>
          <a:noFill/>
        </p:spPr>
        <p:txBody>
          <a:bodyPr wrap="square">
            <a:spAutoFit/>
          </a:bodyPr>
          <a:lstStyle/>
          <a:p>
            <a:pPr marL="285750" indent="-285750">
              <a:lnSpc>
                <a:spcPct val="107000"/>
              </a:lnSpc>
              <a:spcAft>
                <a:spcPts val="600"/>
              </a:spcAft>
              <a:buFont typeface="Arial" panose="020B0604020202020204" pitchFamily="34" charset="0"/>
              <a:buChar char="•"/>
            </a:pPr>
            <a:r>
              <a:rPr lang="en-US" dirty="0" smtClean="0"/>
              <a:t>The complete contingent worker template includes the </a:t>
            </a:r>
            <a:r>
              <a:rPr lang="en-US" b="1" dirty="0" smtClean="0"/>
              <a:t>Job Data </a:t>
            </a:r>
            <a:r>
              <a:rPr lang="en-US" dirty="0" smtClean="0"/>
              <a:t>tab.</a:t>
            </a:r>
          </a:p>
          <a:p>
            <a:pPr marL="285750" indent="-285750">
              <a:lnSpc>
                <a:spcPct val="107000"/>
              </a:lnSpc>
              <a:spcAft>
                <a:spcPts val="600"/>
              </a:spcAft>
              <a:buFont typeface="Arial" panose="020B0604020202020204" pitchFamily="34" charset="0"/>
              <a:buChar char="•"/>
            </a:pPr>
            <a:r>
              <a:rPr lang="en-US" dirty="0" smtClean="0"/>
              <a:t>The </a:t>
            </a:r>
            <a:r>
              <a:rPr lang="en-US" b="1" dirty="0" smtClean="0"/>
              <a:t>Last Date Worked </a:t>
            </a:r>
            <a:r>
              <a:rPr lang="en-US" dirty="0" smtClean="0"/>
              <a:t>field value defaults to one business day prior to the effective date you entered on the previous page.</a:t>
            </a:r>
          </a:p>
          <a:p>
            <a:pPr marL="284163" indent="-284163">
              <a:lnSpc>
                <a:spcPct val="107000"/>
              </a:lnSpc>
              <a:spcAft>
                <a:spcPts val="600"/>
              </a:spcAft>
              <a:buFont typeface="Arial" panose="020B0604020202020204" pitchFamily="34" charset="0"/>
              <a:buChar char="•"/>
            </a:pPr>
            <a:r>
              <a:rPr lang="en-US" dirty="0" smtClean="0"/>
              <a:t>If the effective date is a Monday, then the Last Date Worked field defaults to the prior Friday’s date. You can update this value, if necessary. </a:t>
            </a:r>
            <a:endParaRPr lang="en-US" b="1" dirty="0"/>
          </a:p>
        </p:txBody>
      </p:sp>
      <p:grpSp>
        <p:nvGrpSpPr>
          <p:cNvPr id="10" name="Group 9"/>
          <p:cNvGrpSpPr/>
          <p:nvPr/>
        </p:nvGrpSpPr>
        <p:grpSpPr>
          <a:xfrm>
            <a:off x="4791816" y="1080766"/>
            <a:ext cx="5048250" cy="5043809"/>
            <a:chOff x="4410076" y="1027229"/>
            <a:chExt cx="5048250" cy="5043809"/>
          </a:xfrm>
        </p:grpSpPr>
        <p:pic>
          <p:nvPicPr>
            <p:cNvPr id="3" name="Picture 2"/>
            <p:cNvPicPr>
              <a:picLocks noChangeAspect="1"/>
            </p:cNvPicPr>
            <p:nvPr/>
          </p:nvPicPr>
          <p:blipFill rotWithShape="1">
            <a:blip r:embed="rId3"/>
            <a:srcRect r="20293" b="1537"/>
            <a:stretch/>
          </p:blipFill>
          <p:spPr>
            <a:xfrm>
              <a:off x="4410076" y="1027229"/>
              <a:ext cx="5048250" cy="5043809"/>
            </a:xfrm>
            <a:prstGeom prst="rect">
              <a:avLst/>
            </a:prstGeom>
            <a:ln w="6350">
              <a:solidFill>
                <a:schemeClr val="tx1"/>
              </a:solidFill>
            </a:ln>
          </p:spPr>
        </p:pic>
        <p:sp>
          <p:nvSpPr>
            <p:cNvPr id="8" name="Rectangle 7"/>
            <p:cNvSpPr/>
            <p:nvPr/>
          </p:nvSpPr>
          <p:spPr>
            <a:xfrm>
              <a:off x="4763451" y="3410268"/>
              <a:ext cx="2132649" cy="19970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91050" y="4722898"/>
              <a:ext cx="1304925" cy="18247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4"/>
            <a:srcRect t="7407" r="11849" b="37037"/>
            <a:stretch/>
          </p:blipFill>
          <p:spPr>
            <a:xfrm>
              <a:off x="5891212" y="3981450"/>
              <a:ext cx="1452563" cy="285750"/>
            </a:xfrm>
            <a:prstGeom prst="rect">
              <a:avLst/>
            </a:prstGeom>
          </p:spPr>
        </p:pic>
      </p:grpSp>
    </p:spTree>
    <p:extLst>
      <p:ext uri="{BB962C8B-B14F-4D97-AF65-F5344CB8AC3E}">
        <p14:creationId xmlns:p14="http://schemas.microsoft.com/office/powerpoint/2010/main" val="24770217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CWR Job Codes  </a:t>
            </a:r>
            <a:endParaRPr lang="en-US" sz="7200" b="1" dirty="0">
              <a:solidFill>
                <a:srgbClr val="F1AB00"/>
              </a:solidFill>
            </a:endParaRPr>
          </a:p>
        </p:txBody>
      </p:sp>
    </p:spTree>
    <p:extLst>
      <p:ext uri="{BB962C8B-B14F-4D97-AF65-F5344CB8AC3E}">
        <p14:creationId xmlns:p14="http://schemas.microsoft.com/office/powerpoint/2010/main" val="445147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SUBMIT CONFIRMATION  </a:t>
            </a:r>
            <a:endParaRPr lang="en-US" dirty="0">
              <a:solidFill>
                <a:schemeClr val="accent5"/>
              </a:solidFill>
            </a:endParaRPr>
          </a:p>
        </p:txBody>
      </p:sp>
      <p:sp>
        <p:nvSpPr>
          <p:cNvPr id="7" name="Rectangle 6"/>
          <p:cNvSpPr/>
          <p:nvPr/>
        </p:nvSpPr>
        <p:spPr>
          <a:xfrm>
            <a:off x="557212" y="1080766"/>
            <a:ext cx="11325225" cy="202279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Once the transaction has been submitted, the initiator will receive a confirmation.</a:t>
            </a:r>
          </a:p>
          <a:p>
            <a:pPr marL="285750" indent="-285750">
              <a:lnSpc>
                <a:spcPct val="107000"/>
              </a:lnSpc>
              <a:spcAft>
                <a:spcPts val="800"/>
              </a:spcAft>
              <a:buFont typeface="Arial" panose="020B0604020202020204" pitchFamily="34" charset="0"/>
              <a:buChar char="•"/>
            </a:pPr>
            <a:r>
              <a:rPr lang="en-US" sz="2000" dirty="0" smtClean="0"/>
              <a:t>Click the </a:t>
            </a:r>
            <a:r>
              <a:rPr lang="en-US" sz="2000" b="1" dirty="0" smtClean="0"/>
              <a:t>OK</a:t>
            </a:r>
            <a:r>
              <a:rPr lang="en-US" sz="2000" dirty="0" smtClean="0"/>
              <a:t> button to go to the </a:t>
            </a:r>
            <a:r>
              <a:rPr lang="en-US" sz="2000" b="1" dirty="0" smtClean="0"/>
              <a:t>Transaction Status </a:t>
            </a:r>
            <a:r>
              <a:rPr lang="en-US" sz="2000" dirty="0" smtClean="0"/>
              <a:t>page to review the status of this person.</a:t>
            </a:r>
          </a:p>
          <a:p>
            <a:pPr marL="285750" indent="-285750">
              <a:lnSpc>
                <a:spcPct val="107000"/>
              </a:lnSpc>
              <a:spcAft>
                <a:spcPts val="800"/>
              </a:spcAft>
              <a:buFont typeface="Arial" panose="020B0604020202020204" pitchFamily="34" charset="0"/>
              <a:buChar char="•"/>
            </a:pPr>
            <a:r>
              <a:rPr lang="en-US" sz="2000" dirty="0" smtClean="0"/>
              <a:t>The </a:t>
            </a:r>
            <a:r>
              <a:rPr lang="en-US" sz="2000" dirty="0"/>
              <a:t>template transaction is routed for approval and appears in the </a:t>
            </a:r>
            <a:r>
              <a:rPr lang="en-US" sz="2000" b="1" dirty="0"/>
              <a:t>Transactions in Progress </a:t>
            </a:r>
            <a:r>
              <a:rPr lang="en-US" sz="2000" dirty="0"/>
              <a:t>section until it is processed. </a:t>
            </a:r>
          </a:p>
          <a:p>
            <a:pPr marL="285750" indent="-285750">
              <a:lnSpc>
                <a:spcPct val="107000"/>
              </a:lnSpc>
              <a:spcAft>
                <a:spcPts val="800"/>
              </a:spcAft>
              <a:buFont typeface="Arial" panose="020B0604020202020204" pitchFamily="34" charset="0"/>
              <a:buChar char="•"/>
            </a:pPr>
            <a:r>
              <a:rPr lang="en-US" sz="2000" dirty="0"/>
              <a:t>You have initiated </a:t>
            </a:r>
            <a:r>
              <a:rPr lang="en-US" sz="2000" dirty="0" smtClean="0"/>
              <a:t>a </a:t>
            </a:r>
            <a:r>
              <a:rPr lang="en-US" sz="2000" b="1" dirty="0" smtClean="0"/>
              <a:t>complete contingent </a:t>
            </a:r>
            <a:r>
              <a:rPr lang="en-US" sz="2000" b="1" dirty="0"/>
              <a:t>worker </a:t>
            </a:r>
            <a:r>
              <a:rPr lang="en-US" sz="2000" b="1" dirty="0" smtClean="0"/>
              <a:t>template </a:t>
            </a:r>
            <a:r>
              <a:rPr lang="en-US" sz="2000" dirty="0" smtClean="0"/>
              <a:t>transaction.</a:t>
            </a:r>
            <a:endParaRPr lang="en-US" sz="2000" dirty="0"/>
          </a:p>
        </p:txBody>
      </p:sp>
      <p:grpSp>
        <p:nvGrpSpPr>
          <p:cNvPr id="11" name="Group 10"/>
          <p:cNvGrpSpPr/>
          <p:nvPr/>
        </p:nvGrpSpPr>
        <p:grpSpPr>
          <a:xfrm>
            <a:off x="2852600" y="3358816"/>
            <a:ext cx="6229350" cy="2495550"/>
            <a:chOff x="2867025" y="2552700"/>
            <a:chExt cx="6229350" cy="2495550"/>
          </a:xfrm>
        </p:grpSpPr>
        <p:pic>
          <p:nvPicPr>
            <p:cNvPr id="12" name="Picture 11"/>
            <p:cNvPicPr>
              <a:picLocks noChangeAspect="1"/>
            </p:cNvPicPr>
            <p:nvPr/>
          </p:nvPicPr>
          <p:blipFill>
            <a:blip r:embed="rId3"/>
            <a:stretch>
              <a:fillRect/>
            </a:stretch>
          </p:blipFill>
          <p:spPr>
            <a:xfrm>
              <a:off x="2867025" y="2552700"/>
              <a:ext cx="6229350" cy="2495550"/>
            </a:xfrm>
            <a:prstGeom prst="rect">
              <a:avLst/>
            </a:prstGeom>
            <a:ln w="6350">
              <a:solidFill>
                <a:schemeClr val="tx1"/>
              </a:solidFill>
            </a:ln>
          </p:spPr>
        </p:pic>
        <p:sp>
          <p:nvSpPr>
            <p:cNvPr id="13" name="Rectangle 12"/>
            <p:cNvSpPr/>
            <p:nvPr/>
          </p:nvSpPr>
          <p:spPr>
            <a:xfrm>
              <a:off x="2952749" y="4400550"/>
              <a:ext cx="285751" cy="171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76160683"/>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51995" y="853440"/>
            <a:ext cx="11660778"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Clone a Denied/Canceled Transaction   </a:t>
            </a:r>
            <a:endParaRPr lang="en-US" sz="7200" b="1" dirty="0">
              <a:solidFill>
                <a:srgbClr val="F1AB00"/>
              </a:solidFill>
            </a:endParaRPr>
          </a:p>
        </p:txBody>
      </p:sp>
    </p:spTree>
    <p:extLst>
      <p:ext uri="{BB962C8B-B14F-4D97-AF65-F5344CB8AC3E}">
        <p14:creationId xmlns:p14="http://schemas.microsoft.com/office/powerpoint/2010/main" val="406312054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496390" y="1690354"/>
            <a:ext cx="11225348" cy="1084015"/>
          </a:xfrm>
          <a:prstGeom prst="rect">
            <a:avLst/>
          </a:prstGeom>
          <a:noFill/>
        </p:spPr>
        <p:txBody>
          <a:bodyPr wrap="square">
            <a:spAutoFit/>
          </a:bodyPr>
          <a:lstStyle/>
          <a:p>
            <a:pPr marL="173038" indent="-173038">
              <a:lnSpc>
                <a:spcPct val="107000"/>
              </a:lnSpc>
              <a:spcAft>
                <a:spcPts val="800"/>
              </a:spcAft>
              <a:buFont typeface="Arial" panose="020B0604020202020204" pitchFamily="34" charset="0"/>
              <a:buChar char="•"/>
            </a:pPr>
            <a:r>
              <a:rPr lang="en-US" dirty="0" smtClean="0"/>
              <a:t>The AWE Approver/UCPC denied/canceled the transaction, which is routed back to the Initiators </a:t>
            </a:r>
            <a:r>
              <a:rPr lang="en-US" b="1" dirty="0" smtClean="0"/>
              <a:t>Transaction Status </a:t>
            </a:r>
            <a:r>
              <a:rPr lang="en-US" dirty="0" smtClean="0"/>
              <a:t>page.</a:t>
            </a:r>
          </a:p>
          <a:p>
            <a:pPr marL="173038" indent="-173038">
              <a:lnSpc>
                <a:spcPct val="107000"/>
              </a:lnSpc>
              <a:spcAft>
                <a:spcPts val="800"/>
              </a:spcAft>
              <a:buFont typeface="Arial" panose="020B0604020202020204" pitchFamily="34" charset="0"/>
              <a:buChar char="•"/>
            </a:pPr>
            <a:r>
              <a:rPr lang="en-US" dirty="0" smtClean="0"/>
              <a:t>Click </a:t>
            </a:r>
            <a:r>
              <a:rPr lang="en-US" b="1" dirty="0" smtClean="0"/>
              <a:t>Refresh</a:t>
            </a:r>
            <a:r>
              <a:rPr lang="en-US" dirty="0" smtClean="0"/>
              <a:t> on the </a:t>
            </a:r>
            <a:r>
              <a:rPr lang="en-US" b="1" dirty="0" smtClean="0"/>
              <a:t>Transaction Status </a:t>
            </a:r>
            <a:r>
              <a:rPr lang="en-US" dirty="0" smtClean="0"/>
              <a:t>page to view your transactions.</a:t>
            </a:r>
          </a:p>
        </p:txBody>
      </p:sp>
      <p:sp>
        <p:nvSpPr>
          <p:cNvPr id="20" name="Rectangle 19"/>
          <p:cNvSpPr/>
          <p:nvPr/>
        </p:nvSpPr>
        <p:spPr>
          <a:xfrm>
            <a:off x="0" y="979170"/>
            <a:ext cx="12192000" cy="5684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44779" y="10738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grpSp>
        <p:nvGrpSpPr>
          <p:cNvPr id="9" name="Group 8"/>
          <p:cNvGrpSpPr/>
          <p:nvPr/>
        </p:nvGrpSpPr>
        <p:grpSpPr>
          <a:xfrm>
            <a:off x="3159519" y="2917088"/>
            <a:ext cx="5846344" cy="3643270"/>
            <a:chOff x="2587793" y="2586590"/>
            <a:chExt cx="5846344" cy="3643270"/>
          </a:xfrm>
        </p:grpSpPr>
        <p:pic>
          <p:nvPicPr>
            <p:cNvPr id="8" name="Picture 7"/>
            <p:cNvPicPr>
              <a:picLocks noChangeAspect="1"/>
            </p:cNvPicPr>
            <p:nvPr/>
          </p:nvPicPr>
          <p:blipFill>
            <a:blip r:embed="rId4"/>
            <a:stretch>
              <a:fillRect/>
            </a:stretch>
          </p:blipFill>
          <p:spPr>
            <a:xfrm>
              <a:off x="2587793" y="2586590"/>
              <a:ext cx="5846344" cy="3643270"/>
            </a:xfrm>
            <a:prstGeom prst="rect">
              <a:avLst/>
            </a:prstGeom>
            <a:ln w="6350">
              <a:solidFill>
                <a:schemeClr val="tx1"/>
              </a:solidFill>
            </a:ln>
          </p:spPr>
        </p:pic>
        <p:sp>
          <p:nvSpPr>
            <p:cNvPr id="25" name="Rectangle 24"/>
            <p:cNvSpPr/>
            <p:nvPr/>
          </p:nvSpPr>
          <p:spPr>
            <a:xfrm>
              <a:off x="3657600" y="4511839"/>
              <a:ext cx="597309" cy="14127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0717284"/>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496390" y="1680626"/>
            <a:ext cx="11225348" cy="118660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Initiator is able to </a:t>
            </a:r>
            <a:r>
              <a:rPr lang="en-US" b="1" dirty="0" smtClean="0"/>
              <a:t>Clone</a:t>
            </a:r>
            <a:r>
              <a:rPr lang="en-US" dirty="0" smtClean="0"/>
              <a:t> transaction by clicking on the </a:t>
            </a:r>
            <a:r>
              <a:rPr lang="en-US" b="1" dirty="0" smtClean="0"/>
              <a:t>Clone</a:t>
            </a:r>
            <a:r>
              <a:rPr lang="en-US" dirty="0" smtClean="0"/>
              <a:t> button.</a:t>
            </a:r>
          </a:p>
          <a:p>
            <a:pPr marL="285750" indent="-285750">
              <a:lnSpc>
                <a:spcPct val="107000"/>
              </a:lnSpc>
              <a:spcAft>
                <a:spcPts val="800"/>
              </a:spcAft>
              <a:buFont typeface="Arial" panose="020B0604020202020204" pitchFamily="34" charset="0"/>
              <a:buChar char="•"/>
            </a:pPr>
            <a:r>
              <a:rPr lang="en-US" dirty="0" smtClean="0"/>
              <a:t>Once you click the </a:t>
            </a:r>
            <a:r>
              <a:rPr lang="en-US" b="1" dirty="0" smtClean="0"/>
              <a:t>Clone</a:t>
            </a:r>
            <a:r>
              <a:rPr lang="en-US" dirty="0" smtClean="0"/>
              <a:t> button, the button will grey out.</a:t>
            </a:r>
          </a:p>
          <a:p>
            <a:pPr marL="285750" indent="-285750">
              <a:lnSpc>
                <a:spcPct val="107000"/>
              </a:lnSpc>
              <a:spcAft>
                <a:spcPts val="800"/>
              </a:spcAft>
              <a:buFont typeface="Arial" panose="020B0604020202020204" pitchFamily="34" charset="0"/>
              <a:buChar char="•"/>
            </a:pPr>
            <a:r>
              <a:rPr lang="en-US" dirty="0" smtClean="0"/>
              <a:t>Go to </a:t>
            </a:r>
            <a:r>
              <a:rPr lang="en-US" b="1" dirty="0" smtClean="0"/>
              <a:t>Smart HR Transactions </a:t>
            </a:r>
            <a:r>
              <a:rPr lang="en-US" dirty="0" smtClean="0"/>
              <a:t>at the bottom of the page to access the cloned template.  </a:t>
            </a: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sp>
        <p:nvSpPr>
          <p:cNvPr id="4" name="Rectangle 3"/>
          <p:cNvSpPr/>
          <p:nvPr/>
        </p:nvSpPr>
        <p:spPr>
          <a:xfrm>
            <a:off x="10547496" y="5620591"/>
            <a:ext cx="1552355" cy="1063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80483" y="2929015"/>
            <a:ext cx="9867013" cy="3890691"/>
            <a:chOff x="813434" y="3726925"/>
            <a:chExt cx="8966292" cy="3092781"/>
          </a:xfrm>
        </p:grpSpPr>
        <p:grpSp>
          <p:nvGrpSpPr>
            <p:cNvPr id="7" name="Group 6"/>
            <p:cNvGrpSpPr/>
            <p:nvPr/>
          </p:nvGrpSpPr>
          <p:grpSpPr>
            <a:xfrm>
              <a:off x="813434" y="3726925"/>
              <a:ext cx="8966292" cy="3092781"/>
              <a:chOff x="813434" y="3726925"/>
              <a:chExt cx="8966292" cy="3092781"/>
            </a:xfrm>
          </p:grpSpPr>
          <p:pic>
            <p:nvPicPr>
              <p:cNvPr id="5" name="Picture 4"/>
              <p:cNvPicPr>
                <a:picLocks noChangeAspect="1"/>
              </p:cNvPicPr>
              <p:nvPr/>
            </p:nvPicPr>
            <p:blipFill>
              <a:blip r:embed="rId4"/>
              <a:stretch>
                <a:fillRect/>
              </a:stretch>
            </p:blipFill>
            <p:spPr>
              <a:xfrm>
                <a:off x="813434" y="3726925"/>
                <a:ext cx="4481377" cy="3092781"/>
              </a:xfrm>
              <a:prstGeom prst="rect">
                <a:avLst/>
              </a:prstGeom>
              <a:ln w="6350">
                <a:solidFill>
                  <a:schemeClr val="tx1"/>
                </a:solidFill>
              </a:ln>
            </p:spPr>
          </p:pic>
          <p:sp>
            <p:nvSpPr>
              <p:cNvPr id="23" name="Rectangle 22"/>
              <p:cNvSpPr/>
              <p:nvPr/>
            </p:nvSpPr>
            <p:spPr>
              <a:xfrm>
                <a:off x="813435" y="5907647"/>
                <a:ext cx="4376874" cy="15351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a:stretch>
                <a:fillRect/>
              </a:stretch>
            </p:blipFill>
            <p:spPr>
              <a:xfrm>
                <a:off x="5439183" y="3726925"/>
                <a:ext cx="4340543" cy="3057025"/>
              </a:xfrm>
              <a:prstGeom prst="rect">
                <a:avLst/>
              </a:prstGeom>
              <a:ln w="6350">
                <a:solidFill>
                  <a:schemeClr val="tx1"/>
                </a:solidFill>
              </a:ln>
            </p:spPr>
          </p:pic>
          <p:sp>
            <p:nvSpPr>
              <p:cNvPr id="24" name="Rectangle 23"/>
              <p:cNvSpPr/>
              <p:nvPr/>
            </p:nvSpPr>
            <p:spPr>
              <a:xfrm>
                <a:off x="5442055" y="5851039"/>
                <a:ext cx="4250585" cy="12304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5437698" y="6653349"/>
              <a:ext cx="1163400" cy="11756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10241340" y="6038048"/>
            <a:ext cx="1762474" cy="646331"/>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smtClean="0"/>
              <a:t>TIP: </a:t>
            </a:r>
            <a:r>
              <a:rPr lang="en-US" dirty="0" smtClean="0"/>
              <a:t>Smart HR Transactions. </a:t>
            </a:r>
            <a:endParaRPr lang="en-US" dirty="0"/>
          </a:p>
        </p:txBody>
      </p:sp>
      <p:cxnSp>
        <p:nvCxnSpPr>
          <p:cNvPr id="9" name="Straight Arrow Connector 8"/>
          <p:cNvCxnSpPr>
            <a:stCxn id="14" idx="1"/>
          </p:cNvCxnSpPr>
          <p:nvPr/>
        </p:nvCxnSpPr>
        <p:spPr>
          <a:xfrm flipH="1">
            <a:off x="7145390" y="6361214"/>
            <a:ext cx="3095950" cy="249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22108" y="3082492"/>
            <a:ext cx="4392911"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a:t>
            </a:r>
            <a:r>
              <a:rPr lang="en-US" b="1" dirty="0" smtClean="0"/>
              <a:t>cloning</a:t>
            </a:r>
            <a:r>
              <a:rPr lang="en-US" dirty="0" smtClean="0"/>
              <a:t> function is available when: </a:t>
            </a:r>
          </a:p>
          <a:p>
            <a:r>
              <a:rPr lang="en-US" dirty="0" smtClean="0"/>
              <a:t>A template transaction is denied by a location approver, or when a template transaction is cancelled by UCPC WFA Production.</a:t>
            </a:r>
            <a:endParaRPr lang="en-US" dirty="0"/>
          </a:p>
        </p:txBody>
      </p:sp>
    </p:spTree>
    <p:extLst>
      <p:ext uri="{BB962C8B-B14F-4D97-AF65-F5344CB8AC3E}">
        <p14:creationId xmlns:p14="http://schemas.microsoft.com/office/powerpoint/2010/main" val="2829060422"/>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46929" y="2593816"/>
            <a:ext cx="8614496" cy="4136961"/>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518163" y="928679"/>
            <a:ext cx="11225348" cy="158556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Initiator will </a:t>
            </a:r>
            <a:r>
              <a:rPr lang="en-US" dirty="0"/>
              <a:t>be able to view the cloned </a:t>
            </a:r>
            <a:r>
              <a:rPr lang="en-US" dirty="0" smtClean="0"/>
              <a:t>transaction. </a:t>
            </a:r>
            <a:endParaRPr lang="en-US" dirty="0"/>
          </a:p>
          <a:p>
            <a:pPr marL="285750" indent="-285750">
              <a:lnSpc>
                <a:spcPct val="107000"/>
              </a:lnSpc>
              <a:spcAft>
                <a:spcPts val="800"/>
              </a:spcAft>
              <a:buFont typeface="Arial" panose="020B0604020202020204" pitchFamily="34" charset="0"/>
              <a:buChar char="•"/>
            </a:pPr>
            <a:r>
              <a:rPr lang="en-US" dirty="0"/>
              <a:t>Click on </a:t>
            </a:r>
            <a:r>
              <a:rPr lang="en-US" dirty="0" smtClean="0"/>
              <a:t>the person’s name below to </a:t>
            </a:r>
            <a:r>
              <a:rPr lang="en-US" dirty="0"/>
              <a:t>resubmit </a:t>
            </a:r>
            <a:r>
              <a:rPr lang="en-US" dirty="0" smtClean="0"/>
              <a:t>transaction with </a:t>
            </a:r>
            <a:r>
              <a:rPr lang="en-US" dirty="0"/>
              <a:t>necessary corrections. </a:t>
            </a:r>
            <a:endParaRPr lang="en-US" b="1" dirty="0"/>
          </a:p>
          <a:p>
            <a:pPr marL="285750" indent="-285750">
              <a:lnSpc>
                <a:spcPct val="107000"/>
              </a:lnSpc>
              <a:spcAft>
                <a:spcPts val="800"/>
              </a:spcAft>
              <a:buFont typeface="Arial" panose="020B0604020202020204" pitchFamily="34" charset="0"/>
              <a:buChar char="•"/>
            </a:pPr>
            <a:r>
              <a:rPr lang="en-US" dirty="0" smtClean="0"/>
              <a:t>Transaction number 2 is the cloned transaction; click on this transaction to </a:t>
            </a:r>
            <a:r>
              <a:rPr lang="en-US" b="1" dirty="0" smtClean="0"/>
              <a:t>resubmit</a:t>
            </a:r>
            <a:r>
              <a:rPr lang="en-US" dirty="0" smtClean="0"/>
              <a:t>. </a:t>
            </a:r>
          </a:p>
          <a:p>
            <a:pPr marL="285750" indent="-285750">
              <a:lnSpc>
                <a:spcPct val="107000"/>
              </a:lnSpc>
              <a:spcAft>
                <a:spcPts val="800"/>
              </a:spcAft>
              <a:buFont typeface="Arial" panose="020B0604020202020204" pitchFamily="34" charset="0"/>
              <a:buChar char="•"/>
            </a:pPr>
            <a:r>
              <a:rPr lang="en-US" dirty="0" smtClean="0"/>
              <a:t>Transaction number 1 is the original transaction; click on this transaction to view denial</a:t>
            </a:r>
            <a:r>
              <a:rPr lang="en-US" b="1" dirty="0" smtClean="0"/>
              <a:t> comments</a:t>
            </a:r>
            <a:r>
              <a:rPr lang="en-US" dirty="0" smtClean="0"/>
              <a:t>. </a:t>
            </a:r>
          </a:p>
        </p:txBody>
      </p:sp>
      <p:sp>
        <p:nvSpPr>
          <p:cNvPr id="15" name="Rectangle 14"/>
          <p:cNvSpPr/>
          <p:nvPr/>
        </p:nvSpPr>
        <p:spPr>
          <a:xfrm>
            <a:off x="670568" y="5827261"/>
            <a:ext cx="8421181" cy="2873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9593" y="2693555"/>
            <a:ext cx="4872251"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smtClean="0"/>
              <a:t>TIP: </a:t>
            </a:r>
            <a:r>
              <a:rPr lang="en-US" dirty="0" smtClean="0"/>
              <a:t>If you click on the original transaction #1, you will not be able to click the </a:t>
            </a:r>
            <a:r>
              <a:rPr lang="en-US" b="1" dirty="0" smtClean="0"/>
              <a:t>Save and Submit </a:t>
            </a:r>
            <a:r>
              <a:rPr lang="en-US" dirty="0" smtClean="0"/>
              <a:t>button because it will be greyed out. The cloned transaction will always be on the bottom of the original transaction. </a:t>
            </a:r>
            <a:endParaRPr lang="en-US" dirty="0"/>
          </a:p>
        </p:txBody>
      </p:sp>
      <p:sp>
        <p:nvSpPr>
          <p:cNvPr id="12" name="Oval 11"/>
          <p:cNvSpPr/>
          <p:nvPr/>
        </p:nvSpPr>
        <p:spPr>
          <a:xfrm>
            <a:off x="199345" y="5504280"/>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3" name="Oval 12"/>
          <p:cNvSpPr/>
          <p:nvPr/>
        </p:nvSpPr>
        <p:spPr>
          <a:xfrm>
            <a:off x="199346" y="5814117"/>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9" name="TextBox 8"/>
          <p:cNvSpPr txBox="1"/>
          <p:nvPr/>
        </p:nvSpPr>
        <p:spPr>
          <a:xfrm>
            <a:off x="3994952" y="5537118"/>
            <a:ext cx="1695634"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Original Transaction</a:t>
            </a:r>
            <a:endParaRPr lang="en-US" sz="1200" dirty="0"/>
          </a:p>
        </p:txBody>
      </p:sp>
      <p:sp>
        <p:nvSpPr>
          <p:cNvPr id="10" name="TextBox 9"/>
          <p:cNvSpPr txBox="1"/>
          <p:nvPr/>
        </p:nvSpPr>
        <p:spPr>
          <a:xfrm>
            <a:off x="3994952" y="5827261"/>
            <a:ext cx="1695633"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Cloned Transaction</a:t>
            </a:r>
            <a:endParaRPr lang="en-US" sz="1200" dirty="0"/>
          </a:p>
        </p:txBody>
      </p:sp>
    </p:spTree>
    <p:extLst>
      <p:ext uri="{BB962C8B-B14F-4D97-AF65-F5344CB8AC3E}">
        <p14:creationId xmlns:p14="http://schemas.microsoft.com/office/powerpoint/2010/main" val="21184769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618310" y="1597868"/>
            <a:ext cx="10918694" cy="1431161"/>
          </a:xfrm>
          <a:prstGeom prst="rect">
            <a:avLst/>
          </a:prstGeom>
          <a:noFill/>
        </p:spPr>
        <p:txBody>
          <a:bodyPr wrap="square">
            <a:spAutoFit/>
          </a:bodyPr>
          <a:lstStyle/>
          <a:p>
            <a:pPr marL="173038" indent="-173038">
              <a:spcAft>
                <a:spcPts val="600"/>
              </a:spcAft>
              <a:buFont typeface="Arial" panose="020B0604020202020204" pitchFamily="34" charset="0"/>
              <a:buChar char="•"/>
            </a:pPr>
            <a:r>
              <a:rPr lang="en-US" dirty="0" smtClean="0"/>
              <a:t>Click on person’s name.</a:t>
            </a:r>
            <a:endParaRPr lang="en-US" dirty="0"/>
          </a:p>
          <a:p>
            <a:pPr marL="173038" indent="-173038">
              <a:spcAft>
                <a:spcPts val="600"/>
              </a:spcAft>
              <a:buFont typeface="Arial" panose="020B0604020202020204" pitchFamily="34" charset="0"/>
              <a:buChar char="•"/>
            </a:pPr>
            <a:r>
              <a:rPr lang="en-US" dirty="0"/>
              <a:t>The Transaction Details will appear on the </a:t>
            </a:r>
            <a:r>
              <a:rPr lang="en-US" dirty="0" smtClean="0"/>
              <a:t>screen. Click on </a:t>
            </a:r>
            <a:r>
              <a:rPr lang="en-US" b="1" dirty="0" smtClean="0"/>
              <a:t>Continue</a:t>
            </a:r>
            <a:r>
              <a:rPr lang="en-US" dirty="0" smtClean="0"/>
              <a:t>.</a:t>
            </a:r>
          </a:p>
          <a:p>
            <a:pPr marL="173038" indent="-173038">
              <a:spcAft>
                <a:spcPts val="600"/>
              </a:spcAft>
              <a:buFont typeface="Arial" panose="020B0604020202020204" pitchFamily="34" charset="0"/>
              <a:buChar char="•"/>
            </a:pPr>
            <a:r>
              <a:rPr lang="en-US" dirty="0" smtClean="0"/>
              <a:t>UCPath </a:t>
            </a:r>
            <a:r>
              <a:rPr lang="en-US" dirty="0"/>
              <a:t>displays a message indicating the individual already exists in the system. </a:t>
            </a:r>
          </a:p>
          <a:p>
            <a:pPr marL="173038" indent="-173038">
              <a:spcAft>
                <a:spcPts val="600"/>
              </a:spcAft>
              <a:buFont typeface="Arial" panose="020B0604020202020204" pitchFamily="34" charset="0"/>
              <a:buChar char="•"/>
            </a:pPr>
            <a:r>
              <a:rPr lang="en-US" dirty="0"/>
              <a:t>Click the </a:t>
            </a:r>
            <a:r>
              <a:rPr lang="en-US" b="1" dirty="0"/>
              <a:t>OK</a:t>
            </a:r>
            <a:r>
              <a:rPr lang="en-US" dirty="0"/>
              <a:t> </a:t>
            </a:r>
            <a:r>
              <a:rPr lang="en-US" dirty="0" smtClean="0"/>
              <a:t>button.</a:t>
            </a:r>
          </a:p>
        </p:txBody>
      </p:sp>
      <p:sp>
        <p:nvSpPr>
          <p:cNvPr id="10" name="Title 1"/>
          <p:cNvSpPr>
            <a:spLocks noGrp="1"/>
          </p:cNvSpPr>
          <p:nvPr>
            <p:ph type="title"/>
          </p:nvPr>
        </p:nvSpPr>
        <p:spPr>
          <a:xfrm>
            <a:off x="378458" y="293370"/>
            <a:ext cx="11945470" cy="685800"/>
          </a:xfrm>
        </p:spPr>
        <p:txBody>
          <a:bodyPr/>
          <a:lstStyle/>
          <a:p>
            <a:r>
              <a:rPr lang="en-US" sz="3000" dirty="0" smtClean="0">
                <a:solidFill>
                  <a:schemeClr val="accent5"/>
                </a:solidFill>
              </a:rPr>
              <a:t>VIEW DENIAL COMMENTS FROM AWE LOCATION APPROVER</a:t>
            </a:r>
            <a:endParaRPr lang="en-US" sz="3000" dirty="0">
              <a:solidFill>
                <a:schemeClr val="accent5"/>
              </a:solidFill>
            </a:endParaRPr>
          </a:p>
        </p:txBody>
      </p:sp>
      <p:pic>
        <p:nvPicPr>
          <p:cNvPr id="2" name="Picture 1"/>
          <p:cNvPicPr>
            <a:picLocks noChangeAspect="1"/>
          </p:cNvPicPr>
          <p:nvPr/>
        </p:nvPicPr>
        <p:blipFill>
          <a:blip r:embed="rId4"/>
          <a:stretch>
            <a:fillRect/>
          </a:stretch>
        </p:blipFill>
        <p:spPr>
          <a:xfrm>
            <a:off x="821463" y="3108028"/>
            <a:ext cx="3576366" cy="3532645"/>
          </a:xfrm>
          <a:prstGeom prst="rect">
            <a:avLst/>
          </a:prstGeom>
          <a:ln w="6350">
            <a:solidFill>
              <a:schemeClr val="tx1"/>
            </a:solidFill>
          </a:ln>
        </p:spPr>
      </p:pic>
      <p:sp>
        <p:nvSpPr>
          <p:cNvPr id="14" name="Rectangle 13"/>
          <p:cNvSpPr/>
          <p:nvPr/>
        </p:nvSpPr>
        <p:spPr>
          <a:xfrm>
            <a:off x="905691" y="6312495"/>
            <a:ext cx="870858" cy="18165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663398" y="5057230"/>
            <a:ext cx="4519748" cy="1210491"/>
            <a:chOff x="4920850" y="4335307"/>
            <a:chExt cx="4519748" cy="1210491"/>
          </a:xfrm>
        </p:grpSpPr>
        <p:pic>
          <p:nvPicPr>
            <p:cNvPr id="4" name="Picture 3"/>
            <p:cNvPicPr>
              <a:picLocks noChangeAspect="1"/>
            </p:cNvPicPr>
            <p:nvPr/>
          </p:nvPicPr>
          <p:blipFill rotWithShape="1">
            <a:blip r:embed="rId5"/>
            <a:srcRect l="2004" t="2714" r="3282" b="17857"/>
            <a:stretch/>
          </p:blipFill>
          <p:spPr>
            <a:xfrm>
              <a:off x="4920850" y="4335307"/>
              <a:ext cx="4519748" cy="1210491"/>
            </a:xfrm>
            <a:prstGeom prst="rect">
              <a:avLst/>
            </a:prstGeom>
            <a:ln w="6350">
              <a:solidFill>
                <a:schemeClr val="tx1"/>
              </a:solidFill>
            </a:ln>
          </p:spPr>
        </p:pic>
        <p:sp>
          <p:nvSpPr>
            <p:cNvPr id="17" name="Rectangle 16"/>
            <p:cNvSpPr/>
            <p:nvPr/>
          </p:nvSpPr>
          <p:spPr>
            <a:xfrm>
              <a:off x="5077773" y="5359461"/>
              <a:ext cx="566058" cy="1685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5317893" y="2959077"/>
            <a:ext cx="3210757" cy="1600438"/>
          </a:xfrm>
          <a:prstGeom prst="rect">
            <a:avLst/>
          </a:prstGeom>
          <a:solidFill>
            <a:schemeClr val="accent1">
              <a:lumMod val="20000"/>
              <a:lumOff val="80000"/>
            </a:schemeClr>
          </a:solidFill>
          <a:ln>
            <a:solidFill>
              <a:schemeClr val="tx1"/>
            </a:solidFill>
          </a:ln>
        </p:spPr>
        <p:txBody>
          <a:bodyPr wrap="square">
            <a:spAutoFit/>
          </a:bodyPr>
          <a:lstStyle/>
          <a:p>
            <a:r>
              <a:rPr lang="en-US" dirty="0" smtClean="0"/>
              <a:t>Initiator views comments </a:t>
            </a:r>
            <a:r>
              <a:rPr lang="en-US" dirty="0"/>
              <a:t>in the </a:t>
            </a:r>
            <a:r>
              <a:rPr lang="en-US" b="1" dirty="0"/>
              <a:t>Smart HR </a:t>
            </a:r>
            <a:r>
              <a:rPr lang="en-US" b="1" dirty="0" smtClean="0"/>
              <a:t>Transactions </a:t>
            </a:r>
            <a:r>
              <a:rPr lang="en-US" dirty="0" smtClean="0"/>
              <a:t>page. </a:t>
            </a:r>
            <a:endParaRPr lang="en-US" dirty="0"/>
          </a:p>
          <a:p>
            <a:endParaRPr lang="en-US" sz="800" dirty="0"/>
          </a:p>
          <a:p>
            <a:r>
              <a:rPr lang="en-US" dirty="0" smtClean="0"/>
              <a:t>Initiator </a:t>
            </a:r>
            <a:r>
              <a:rPr lang="en-US" dirty="0"/>
              <a:t>c</a:t>
            </a:r>
            <a:r>
              <a:rPr lang="en-US" dirty="0" smtClean="0"/>
              <a:t>lones </a:t>
            </a:r>
            <a:r>
              <a:rPr lang="en-US" dirty="0"/>
              <a:t>in the </a:t>
            </a:r>
            <a:r>
              <a:rPr lang="en-US" b="1" dirty="0"/>
              <a:t>Transaction </a:t>
            </a:r>
            <a:r>
              <a:rPr lang="en-US" b="1" dirty="0" smtClean="0"/>
              <a:t>Status </a:t>
            </a:r>
            <a:r>
              <a:rPr lang="en-US" dirty="0" smtClean="0"/>
              <a:t>page. </a:t>
            </a:r>
            <a:endParaRPr lang="en-US" dirty="0"/>
          </a:p>
        </p:txBody>
      </p:sp>
      <p:cxnSp>
        <p:nvCxnSpPr>
          <p:cNvPr id="7" name="Straight Arrow Connector 6"/>
          <p:cNvCxnSpPr/>
          <p:nvPr/>
        </p:nvCxnSpPr>
        <p:spPr>
          <a:xfrm flipH="1">
            <a:off x="2432483" y="3092246"/>
            <a:ext cx="2885410" cy="87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89927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4779" y="1044737"/>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578395785"/>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58" y="293370"/>
            <a:ext cx="11972766" cy="685800"/>
          </a:xfrm>
        </p:spPr>
        <p:txBody>
          <a:bodyPr/>
          <a:lstStyle/>
          <a:p>
            <a:r>
              <a:rPr lang="en-US" sz="3000" dirty="0" smtClean="0">
                <a:solidFill>
                  <a:schemeClr val="accent5"/>
                </a:solidFill>
              </a:rPr>
              <a:t>VIEW DENIAL COMMENTS FROM AWE LOCATION APPROVER </a:t>
            </a:r>
            <a:endParaRPr lang="en-US" sz="3000" dirty="0">
              <a:solidFill>
                <a:schemeClr val="accent5"/>
              </a:solidFill>
            </a:endParaRPr>
          </a:p>
        </p:txBody>
      </p:sp>
      <p:grpSp>
        <p:nvGrpSpPr>
          <p:cNvPr id="19" name="Group 18"/>
          <p:cNvGrpSpPr/>
          <p:nvPr/>
        </p:nvGrpSpPr>
        <p:grpSpPr>
          <a:xfrm>
            <a:off x="272687" y="909501"/>
            <a:ext cx="11449360" cy="5878830"/>
            <a:chOff x="272687" y="909501"/>
            <a:chExt cx="11449360" cy="5878830"/>
          </a:xfrm>
        </p:grpSpPr>
        <p:sp>
          <p:nvSpPr>
            <p:cNvPr id="22" name="Rectangle 21"/>
            <p:cNvSpPr/>
            <p:nvPr/>
          </p:nvSpPr>
          <p:spPr>
            <a:xfrm>
              <a:off x="5295831" y="3921230"/>
              <a:ext cx="3482410" cy="1256306"/>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smtClean="0"/>
                <a:t>The </a:t>
              </a:r>
              <a:r>
                <a:rPr lang="en-US" b="1" dirty="0" smtClean="0"/>
                <a:t>original</a:t>
              </a:r>
              <a:r>
                <a:rPr lang="en-US" dirty="0" smtClean="0"/>
                <a:t> submitted </a:t>
              </a:r>
              <a:r>
                <a:rPr lang="en-US" dirty="0"/>
                <a:t>t</a:t>
              </a:r>
              <a:r>
                <a:rPr lang="en-US" dirty="0" smtClean="0"/>
                <a:t>ransaction appears. Notice that the </a:t>
              </a:r>
              <a:r>
                <a:rPr lang="en-US" b="1" dirty="0" smtClean="0"/>
                <a:t>Save and Submit </a:t>
              </a:r>
              <a:r>
                <a:rPr lang="en-US" dirty="0" smtClean="0"/>
                <a:t>buttons on the bottom are greyed out.</a:t>
              </a:r>
            </a:p>
          </p:txBody>
        </p:sp>
        <p:pic>
          <p:nvPicPr>
            <p:cNvPr id="3" name="Picture 2"/>
            <p:cNvPicPr>
              <a:picLocks noChangeAspect="1"/>
            </p:cNvPicPr>
            <p:nvPr/>
          </p:nvPicPr>
          <p:blipFill>
            <a:blip r:embed="rId4"/>
            <a:stretch>
              <a:fillRect/>
            </a:stretch>
          </p:blipFill>
          <p:spPr>
            <a:xfrm>
              <a:off x="272687" y="909501"/>
              <a:ext cx="4759388" cy="5878830"/>
            </a:xfrm>
            <a:prstGeom prst="rect">
              <a:avLst/>
            </a:prstGeom>
            <a:ln w="6350">
              <a:solidFill>
                <a:schemeClr val="tx1"/>
              </a:solidFill>
            </a:ln>
          </p:spPr>
        </p:pic>
        <p:cxnSp>
          <p:nvCxnSpPr>
            <p:cNvPr id="6" name="Straight Arrow Connector 5"/>
            <p:cNvCxnSpPr/>
            <p:nvPr/>
          </p:nvCxnSpPr>
          <p:spPr>
            <a:xfrm flipH="1">
              <a:off x="1349829" y="4807131"/>
              <a:ext cx="3946002" cy="435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8459" y="5199016"/>
              <a:ext cx="971370" cy="15675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295831" y="5524734"/>
              <a:ext cx="3482410" cy="981423"/>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smtClean="0"/>
                <a:t>To view denial comments from the AWE Approver, click on the arrow.</a:t>
              </a:r>
            </a:p>
          </p:txBody>
        </p:sp>
        <p:sp>
          <p:nvSpPr>
            <p:cNvPr id="16" name="Rectangle 15"/>
            <p:cNvSpPr/>
            <p:nvPr/>
          </p:nvSpPr>
          <p:spPr>
            <a:xfrm>
              <a:off x="545690" y="6555658"/>
              <a:ext cx="199104" cy="11798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864145" y="5904689"/>
              <a:ext cx="4431686" cy="601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5391150" y="1461252"/>
              <a:ext cx="6330897" cy="1666959"/>
            </a:xfrm>
            <a:prstGeom prst="rect">
              <a:avLst/>
            </a:prstGeom>
            <a:ln w="6350">
              <a:solidFill>
                <a:schemeClr val="tx1"/>
              </a:solidFill>
            </a:ln>
          </p:spPr>
        </p:pic>
        <p:sp>
          <p:nvSpPr>
            <p:cNvPr id="20" name="Oval 19"/>
            <p:cNvSpPr/>
            <p:nvPr/>
          </p:nvSpPr>
          <p:spPr>
            <a:xfrm>
              <a:off x="4626981" y="942457"/>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1" name="Oval 20"/>
            <p:cNvSpPr/>
            <p:nvPr/>
          </p:nvSpPr>
          <p:spPr>
            <a:xfrm>
              <a:off x="6395608" y="1461252"/>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3" name="Rectangle 22"/>
            <p:cNvSpPr/>
            <p:nvPr/>
          </p:nvSpPr>
          <p:spPr>
            <a:xfrm>
              <a:off x="5715975" y="2532024"/>
              <a:ext cx="5870435" cy="59618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2491990"/>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154389"/>
            <a:ext cx="10963618" cy="685800"/>
          </a:xfrm>
        </p:spPr>
        <p:txBody>
          <a:bodyPr/>
          <a:lstStyle/>
          <a:p>
            <a:r>
              <a:rPr lang="en-US" dirty="0" smtClean="0">
                <a:solidFill>
                  <a:schemeClr val="accent5"/>
                </a:solidFill>
              </a:rPr>
              <a:t>VIEW DENIAL COMMENTS FROM UCPC</a:t>
            </a:r>
            <a:endParaRPr lang="en-US" dirty="0">
              <a:solidFill>
                <a:schemeClr val="accent5"/>
              </a:solidFill>
            </a:endParaRPr>
          </a:p>
        </p:txBody>
      </p:sp>
      <p:grpSp>
        <p:nvGrpSpPr>
          <p:cNvPr id="16" name="Group 15"/>
          <p:cNvGrpSpPr/>
          <p:nvPr/>
        </p:nvGrpSpPr>
        <p:grpSpPr>
          <a:xfrm>
            <a:off x="660192" y="1660013"/>
            <a:ext cx="6865102" cy="4566981"/>
            <a:chOff x="660192" y="1660013"/>
            <a:chExt cx="6865102" cy="4566981"/>
          </a:xfrm>
        </p:grpSpPr>
        <p:pic>
          <p:nvPicPr>
            <p:cNvPr id="7" name="Picture 6"/>
            <p:cNvPicPr>
              <a:picLocks noChangeAspect="1"/>
            </p:cNvPicPr>
            <p:nvPr/>
          </p:nvPicPr>
          <p:blipFill rotWithShape="1">
            <a:blip r:embed="rId4"/>
            <a:srcRect r="3168" b="14347"/>
            <a:stretch/>
          </p:blipFill>
          <p:spPr>
            <a:xfrm>
              <a:off x="660192" y="1660013"/>
              <a:ext cx="6865102" cy="4566981"/>
            </a:xfrm>
            <a:prstGeom prst="rect">
              <a:avLst/>
            </a:prstGeom>
            <a:ln>
              <a:solidFill>
                <a:schemeClr val="tx1"/>
              </a:solidFill>
            </a:ln>
          </p:spPr>
        </p:pic>
        <p:sp>
          <p:nvSpPr>
            <p:cNvPr id="17" name="Rectangle 16"/>
            <p:cNvSpPr/>
            <p:nvPr/>
          </p:nvSpPr>
          <p:spPr>
            <a:xfrm>
              <a:off x="6264322" y="4531057"/>
              <a:ext cx="1241946" cy="1695937"/>
            </a:xfrm>
            <a:prstGeom prst="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269848" y="4561157"/>
            <a:ext cx="3412393" cy="2031325"/>
          </a:xfrm>
          <a:prstGeom prst="rect">
            <a:avLst/>
          </a:prstGeom>
          <a:solidFill>
            <a:schemeClr val="accent1">
              <a:lumMod val="20000"/>
              <a:lumOff val="80000"/>
            </a:schemeClr>
          </a:solidFill>
          <a:ln w="6350">
            <a:solidFill>
              <a:schemeClr val="tx1"/>
            </a:solidFill>
          </a:ln>
        </p:spPr>
        <p:txBody>
          <a:bodyPr wrap="square">
            <a:spAutoFit/>
          </a:bodyPr>
          <a:lstStyle/>
          <a:p>
            <a:r>
              <a:rPr lang="en-US" b="1" dirty="0" smtClean="0"/>
              <a:t>Note</a:t>
            </a:r>
            <a:r>
              <a:rPr lang="en-US" b="1" dirty="0"/>
              <a:t>: </a:t>
            </a:r>
            <a:r>
              <a:rPr lang="en-US" dirty="0"/>
              <a:t>To view comments about a transaction that was </a:t>
            </a:r>
            <a:r>
              <a:rPr lang="en-US" b="1" dirty="0"/>
              <a:t>denied </a:t>
            </a:r>
            <a:r>
              <a:rPr lang="en-US" dirty="0"/>
              <a:t>by a Location </a:t>
            </a:r>
            <a:r>
              <a:rPr lang="en-US" dirty="0" smtClean="0"/>
              <a:t>AWE Approver, </a:t>
            </a:r>
            <a:r>
              <a:rPr lang="en-US" dirty="0"/>
              <a:t>you must navigate to the </a:t>
            </a:r>
            <a:r>
              <a:rPr lang="en-US" b="1" dirty="0"/>
              <a:t>SS Smart HR Transactions </a:t>
            </a:r>
            <a:r>
              <a:rPr lang="en-US" dirty="0"/>
              <a:t>page and review the </a:t>
            </a:r>
            <a:r>
              <a:rPr lang="en-US" b="1" dirty="0"/>
              <a:t>Approver Comments </a:t>
            </a:r>
            <a:r>
              <a:rPr lang="en-US" dirty="0"/>
              <a:t>field. 	</a:t>
            </a:r>
          </a:p>
        </p:txBody>
      </p:sp>
      <p:sp>
        <p:nvSpPr>
          <p:cNvPr id="18" name="Rectangle 17"/>
          <p:cNvSpPr/>
          <p:nvPr/>
        </p:nvSpPr>
        <p:spPr>
          <a:xfrm>
            <a:off x="0" y="845269"/>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44779" y="990734"/>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sp>
        <p:nvSpPr>
          <p:cNvPr id="14" name="Rectangle 13"/>
          <p:cNvSpPr/>
          <p:nvPr/>
        </p:nvSpPr>
        <p:spPr>
          <a:xfrm>
            <a:off x="7240383" y="1971759"/>
            <a:ext cx="4656341" cy="2247988"/>
          </a:xfrm>
          <a:prstGeom prst="rect">
            <a:avLst/>
          </a:prstGeom>
          <a:solidFill>
            <a:schemeClr val="accent1">
              <a:lumMod val="20000"/>
              <a:lumOff val="80000"/>
            </a:schemeClr>
          </a:solidFill>
          <a:ln w="6350">
            <a:solidFill>
              <a:schemeClr val="tx1"/>
            </a:solidFill>
          </a:ln>
        </p:spPr>
        <p:txBody>
          <a:bodyPr wrap="square">
            <a:spAutoFit/>
          </a:bodyPr>
          <a:lstStyle/>
          <a:p>
            <a:pPr>
              <a:lnSpc>
                <a:spcPct val="107000"/>
              </a:lnSpc>
              <a:spcAft>
                <a:spcPts val="800"/>
              </a:spcAft>
            </a:pPr>
            <a:r>
              <a:rPr lang="en-US" dirty="0"/>
              <a:t>When a transaction is cancelled by UCPC WFA Production, comments are entered to explain why the transaction was cancelled. </a:t>
            </a:r>
            <a:endParaRPr lang="en-US" dirty="0" smtClean="0"/>
          </a:p>
          <a:p>
            <a:pPr>
              <a:lnSpc>
                <a:spcPct val="107000"/>
              </a:lnSpc>
              <a:spcAft>
                <a:spcPts val="800"/>
              </a:spcAft>
            </a:pPr>
            <a:r>
              <a:rPr lang="en-US" dirty="0" smtClean="0"/>
              <a:t>Template </a:t>
            </a:r>
            <a:r>
              <a:rPr lang="en-US" dirty="0"/>
              <a:t>Initiators can </a:t>
            </a:r>
            <a:r>
              <a:rPr lang="en-US" b="1" dirty="0"/>
              <a:t>View Comments </a:t>
            </a:r>
            <a:r>
              <a:rPr lang="en-US" dirty="0" smtClean="0"/>
              <a:t>under </a:t>
            </a:r>
            <a:r>
              <a:rPr lang="en-US" b="1" dirty="0"/>
              <a:t>R</a:t>
            </a:r>
            <a:r>
              <a:rPr lang="en-US" b="1" dirty="0" smtClean="0"/>
              <a:t>eason for Cancellation </a:t>
            </a:r>
            <a:r>
              <a:rPr lang="en-US" dirty="0" smtClean="0"/>
              <a:t>and</a:t>
            </a:r>
            <a:r>
              <a:rPr lang="en-US" dirty="0"/>
              <a:t>, if needed, </a:t>
            </a:r>
            <a:r>
              <a:rPr lang="en-US" b="1" dirty="0"/>
              <a:t>Clone </a:t>
            </a:r>
            <a:r>
              <a:rPr lang="en-US" dirty="0"/>
              <a:t>the transaction to resubmit it with necessary corrections. </a:t>
            </a:r>
            <a:endParaRPr lang="en-US" b="1" dirty="0"/>
          </a:p>
        </p:txBody>
      </p:sp>
      <p:cxnSp>
        <p:nvCxnSpPr>
          <p:cNvPr id="21" name="Straight Arrow Connector 20"/>
          <p:cNvCxnSpPr/>
          <p:nvPr/>
        </p:nvCxnSpPr>
        <p:spPr>
          <a:xfrm flipH="1">
            <a:off x="7609840" y="4219747"/>
            <a:ext cx="541940" cy="616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72788" y="5065565"/>
            <a:ext cx="2557175" cy="369332"/>
          </a:xfrm>
          <a:prstGeom prst="rect">
            <a:avLst/>
          </a:prstGeom>
          <a:noFill/>
        </p:spPr>
        <p:txBody>
          <a:bodyPr wrap="none" rtlCol="0">
            <a:spAutoFit/>
          </a:bodyPr>
          <a:lstStyle/>
          <a:p>
            <a:r>
              <a:rPr lang="en-US" dirty="0" smtClean="0">
                <a:hlinkClick r:id="rId5"/>
              </a:rPr>
              <a:t>Click for UCPC Job Aid</a:t>
            </a:r>
            <a:endParaRPr lang="en-US" dirty="0"/>
          </a:p>
        </p:txBody>
      </p:sp>
    </p:spTree>
    <p:extLst>
      <p:ext uri="{BB962C8B-B14F-4D97-AF65-F5344CB8AC3E}">
        <p14:creationId xmlns:p14="http://schemas.microsoft.com/office/powerpoint/2010/main" val="2383287800"/>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endParaRPr lang="en-US" dirty="0">
              <a:solidFill>
                <a:schemeClr val="accent5"/>
              </a:solidFill>
            </a:endParaRPr>
          </a:p>
        </p:txBody>
      </p:sp>
      <p:sp>
        <p:nvSpPr>
          <p:cNvPr id="22" name="Rectangle 21"/>
          <p:cNvSpPr/>
          <p:nvPr/>
        </p:nvSpPr>
        <p:spPr>
          <a:xfrm>
            <a:off x="518163" y="928679"/>
            <a:ext cx="11225348" cy="78765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After you have cloned the transaction,</a:t>
            </a:r>
            <a:r>
              <a:rPr lang="en-US" dirty="0"/>
              <a:t> </a:t>
            </a:r>
            <a:r>
              <a:rPr lang="en-US" dirty="0" smtClean="0"/>
              <a:t>go </a:t>
            </a:r>
            <a:r>
              <a:rPr lang="en-US" dirty="0"/>
              <a:t>to </a:t>
            </a:r>
            <a:r>
              <a:rPr lang="en-US" b="1" dirty="0"/>
              <a:t>Smart HR Transactions </a:t>
            </a:r>
            <a:r>
              <a:rPr lang="en-US" dirty="0"/>
              <a:t>at the bottom of the page. </a:t>
            </a:r>
          </a:p>
          <a:p>
            <a:pPr marL="285750" indent="-285750">
              <a:lnSpc>
                <a:spcPct val="107000"/>
              </a:lnSpc>
              <a:spcAft>
                <a:spcPts val="800"/>
              </a:spcAft>
              <a:buFont typeface="Arial" panose="020B0604020202020204" pitchFamily="34" charset="0"/>
              <a:buChar char="•"/>
            </a:pPr>
            <a:r>
              <a:rPr lang="en-US" dirty="0" smtClean="0"/>
              <a:t>Transaction number 2 is the cloned transaction. Click on the person’s </a:t>
            </a:r>
            <a:r>
              <a:rPr lang="en-US" dirty="0"/>
              <a:t>n</a:t>
            </a:r>
            <a:r>
              <a:rPr lang="en-US" dirty="0" smtClean="0"/>
              <a:t>ame to resubmit</a:t>
            </a:r>
            <a:r>
              <a:rPr lang="en-US" dirty="0"/>
              <a:t> </a:t>
            </a:r>
            <a:r>
              <a:rPr lang="en-US" dirty="0" smtClean="0"/>
              <a:t>transaction. </a:t>
            </a:r>
          </a:p>
        </p:txBody>
      </p:sp>
      <p:grpSp>
        <p:nvGrpSpPr>
          <p:cNvPr id="5" name="Group 4"/>
          <p:cNvGrpSpPr/>
          <p:nvPr/>
        </p:nvGrpSpPr>
        <p:grpSpPr>
          <a:xfrm>
            <a:off x="1230703" y="1892068"/>
            <a:ext cx="8962080" cy="4136961"/>
            <a:chOff x="199345" y="2593816"/>
            <a:chExt cx="8962080" cy="4136961"/>
          </a:xfrm>
        </p:grpSpPr>
        <p:pic>
          <p:nvPicPr>
            <p:cNvPr id="4" name="Picture 3"/>
            <p:cNvPicPr>
              <a:picLocks noChangeAspect="1"/>
            </p:cNvPicPr>
            <p:nvPr/>
          </p:nvPicPr>
          <p:blipFill>
            <a:blip r:embed="rId4"/>
            <a:stretch>
              <a:fillRect/>
            </a:stretch>
          </p:blipFill>
          <p:spPr>
            <a:xfrm>
              <a:off x="546929" y="2593816"/>
              <a:ext cx="8614496" cy="4136961"/>
            </a:xfrm>
            <a:prstGeom prst="rect">
              <a:avLst/>
            </a:prstGeom>
            <a:ln w="6350">
              <a:solidFill>
                <a:schemeClr val="tx1"/>
              </a:solidFill>
            </a:ln>
          </p:spPr>
        </p:pic>
        <p:sp>
          <p:nvSpPr>
            <p:cNvPr id="15" name="Rectangle 14"/>
            <p:cNvSpPr/>
            <p:nvPr/>
          </p:nvSpPr>
          <p:spPr>
            <a:xfrm>
              <a:off x="670568" y="5827261"/>
              <a:ext cx="8421181" cy="28738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99345" y="5504280"/>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3" name="Oval 12"/>
            <p:cNvSpPr/>
            <p:nvPr/>
          </p:nvSpPr>
          <p:spPr>
            <a:xfrm>
              <a:off x="199346" y="5814117"/>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grpSp>
      <p:sp>
        <p:nvSpPr>
          <p:cNvPr id="9" name="TextBox 8"/>
          <p:cNvSpPr txBox="1"/>
          <p:nvPr/>
        </p:nvSpPr>
        <p:spPr>
          <a:xfrm>
            <a:off x="5069149" y="4853536"/>
            <a:ext cx="1695634"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Original Transaction</a:t>
            </a:r>
            <a:endParaRPr lang="en-US" sz="1200" dirty="0"/>
          </a:p>
        </p:txBody>
      </p:sp>
      <p:sp>
        <p:nvSpPr>
          <p:cNvPr id="10" name="TextBox 9"/>
          <p:cNvSpPr txBox="1"/>
          <p:nvPr/>
        </p:nvSpPr>
        <p:spPr>
          <a:xfrm>
            <a:off x="5069149" y="5143679"/>
            <a:ext cx="1695633"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Cloned Transaction</a:t>
            </a:r>
            <a:endParaRPr lang="en-US" sz="1200" dirty="0"/>
          </a:p>
        </p:txBody>
      </p:sp>
      <p:sp>
        <p:nvSpPr>
          <p:cNvPr id="11" name="TextBox 10"/>
          <p:cNvSpPr txBox="1"/>
          <p:nvPr/>
        </p:nvSpPr>
        <p:spPr>
          <a:xfrm>
            <a:off x="10456247" y="4186213"/>
            <a:ext cx="145594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smtClean="0"/>
              <a:t>Cloned Transaction</a:t>
            </a:r>
            <a:endParaRPr lang="en-US" dirty="0"/>
          </a:p>
        </p:txBody>
      </p:sp>
      <p:cxnSp>
        <p:nvCxnSpPr>
          <p:cNvPr id="6" name="Straight Arrow Connector 5"/>
          <p:cNvCxnSpPr>
            <a:stCxn id="11" idx="1"/>
          </p:cNvCxnSpPr>
          <p:nvPr/>
        </p:nvCxnSpPr>
        <p:spPr>
          <a:xfrm flipH="1">
            <a:off x="9792071" y="4509379"/>
            <a:ext cx="664176" cy="720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850237"/>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618310" y="967549"/>
            <a:ext cx="11225348" cy="18819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Click on person’s name.</a:t>
            </a:r>
            <a:endParaRPr lang="en-US" dirty="0"/>
          </a:p>
          <a:p>
            <a:pPr marL="285750" indent="-285750">
              <a:lnSpc>
                <a:spcPct val="107000"/>
              </a:lnSpc>
              <a:spcAft>
                <a:spcPts val="800"/>
              </a:spcAft>
              <a:buFont typeface="Arial" panose="020B0604020202020204" pitchFamily="34" charset="0"/>
              <a:buChar char="•"/>
            </a:pPr>
            <a:r>
              <a:rPr lang="en-US" dirty="0"/>
              <a:t>The Transaction Details will appear on the </a:t>
            </a:r>
            <a:r>
              <a:rPr lang="en-US" dirty="0" smtClean="0"/>
              <a:t>screen. Click on </a:t>
            </a:r>
            <a:r>
              <a:rPr lang="en-US" b="1" dirty="0" smtClean="0"/>
              <a:t>Continue</a:t>
            </a:r>
            <a:r>
              <a:rPr lang="en-US" dirty="0" smtClean="0"/>
              <a:t>.</a:t>
            </a:r>
          </a:p>
          <a:p>
            <a:pPr marL="285750" indent="-285750">
              <a:lnSpc>
                <a:spcPct val="107000"/>
              </a:lnSpc>
              <a:spcAft>
                <a:spcPts val="800"/>
              </a:spcAft>
              <a:buFont typeface="Arial" panose="020B0604020202020204" pitchFamily="34" charset="0"/>
              <a:buChar char="•"/>
            </a:pPr>
            <a:r>
              <a:rPr lang="en-US" dirty="0" smtClean="0"/>
              <a:t>UCPath </a:t>
            </a:r>
            <a:r>
              <a:rPr lang="en-US" dirty="0"/>
              <a:t>displays a message indicating the individual already exists in the system. Verify that the displayed employee ID and name corresponds with the individual for which you are renewing employment. </a:t>
            </a:r>
          </a:p>
          <a:p>
            <a:pPr marL="285750" indent="-285750">
              <a:lnSpc>
                <a:spcPct val="107000"/>
              </a:lnSpc>
              <a:spcAft>
                <a:spcPts val="800"/>
              </a:spcAft>
              <a:buFont typeface="Arial" panose="020B0604020202020204" pitchFamily="34" charset="0"/>
              <a:buChar char="•"/>
            </a:pPr>
            <a:r>
              <a:rPr lang="en-US" dirty="0"/>
              <a:t>Click the </a:t>
            </a:r>
            <a:r>
              <a:rPr lang="en-US" b="1" dirty="0"/>
              <a:t>OK</a:t>
            </a:r>
            <a:r>
              <a:rPr lang="en-US" dirty="0"/>
              <a:t> </a:t>
            </a:r>
            <a:r>
              <a:rPr lang="en-US" dirty="0" smtClean="0"/>
              <a:t>button.</a:t>
            </a:r>
          </a:p>
        </p:txBody>
      </p:sp>
      <p:sp>
        <p:nvSpPr>
          <p:cNvPr id="10" name="Title 1"/>
          <p:cNvSpPr>
            <a:spLocks noGrp="1"/>
          </p:cNvSpPr>
          <p:nvPr>
            <p:ph type="title"/>
          </p:nvPr>
        </p:nvSpPr>
        <p:spPr>
          <a:xfrm>
            <a:off x="378459" y="293370"/>
            <a:ext cx="10963618" cy="685800"/>
          </a:xfrm>
        </p:spPr>
        <p:txBody>
          <a:bodyPr/>
          <a:lstStyle/>
          <a:p>
            <a:r>
              <a:rPr lang="en-US" dirty="0" smtClean="0">
                <a:solidFill>
                  <a:schemeClr val="accent5"/>
                </a:solidFill>
              </a:rPr>
              <a:t>CLONING A TRANSACTION </a:t>
            </a:r>
            <a:r>
              <a:rPr lang="en-US" sz="2800" dirty="0" smtClean="0">
                <a:solidFill>
                  <a:schemeClr val="accent5"/>
                </a:solidFill>
              </a:rPr>
              <a:t>(continued) </a:t>
            </a:r>
            <a:endParaRPr lang="en-US" sz="2800" dirty="0">
              <a:solidFill>
                <a:schemeClr val="accent5"/>
              </a:solidFill>
            </a:endParaRPr>
          </a:p>
        </p:txBody>
      </p:sp>
      <p:pic>
        <p:nvPicPr>
          <p:cNvPr id="2" name="Picture 1"/>
          <p:cNvPicPr>
            <a:picLocks noChangeAspect="1"/>
          </p:cNvPicPr>
          <p:nvPr/>
        </p:nvPicPr>
        <p:blipFill>
          <a:blip r:embed="rId4"/>
          <a:stretch>
            <a:fillRect/>
          </a:stretch>
        </p:blipFill>
        <p:spPr>
          <a:xfrm>
            <a:off x="821463" y="2962431"/>
            <a:ext cx="3576366" cy="3532645"/>
          </a:xfrm>
          <a:prstGeom prst="rect">
            <a:avLst/>
          </a:prstGeom>
          <a:ln w="6350">
            <a:solidFill>
              <a:schemeClr val="tx1"/>
            </a:solidFill>
          </a:ln>
        </p:spPr>
      </p:pic>
      <p:pic>
        <p:nvPicPr>
          <p:cNvPr id="4" name="Picture 3"/>
          <p:cNvPicPr>
            <a:picLocks noChangeAspect="1"/>
          </p:cNvPicPr>
          <p:nvPr/>
        </p:nvPicPr>
        <p:blipFill rotWithShape="1">
          <a:blip r:embed="rId5"/>
          <a:srcRect l="2004" t="2714" r="3282" b="17857"/>
          <a:stretch/>
        </p:blipFill>
        <p:spPr>
          <a:xfrm>
            <a:off x="4894217" y="3840480"/>
            <a:ext cx="4519748" cy="1210491"/>
          </a:xfrm>
          <a:prstGeom prst="rect">
            <a:avLst/>
          </a:prstGeom>
          <a:ln w="6350">
            <a:solidFill>
              <a:schemeClr val="tx1"/>
            </a:solidFill>
          </a:ln>
        </p:spPr>
      </p:pic>
      <p:sp>
        <p:nvSpPr>
          <p:cNvPr id="14" name="Rectangle 13"/>
          <p:cNvSpPr/>
          <p:nvPr/>
        </p:nvSpPr>
        <p:spPr>
          <a:xfrm>
            <a:off x="905691" y="6166898"/>
            <a:ext cx="870858" cy="18165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042263" y="4856263"/>
            <a:ext cx="566058" cy="1685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828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F6EF2BDD-83EB-4836-B07B-C62767B0D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38018</TotalTime>
  <Words>6648</Words>
  <Application>Microsoft Office PowerPoint</Application>
  <PresentationFormat>Widescreen</PresentationFormat>
  <Paragraphs>755</Paragraphs>
  <Slides>117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117</vt:i4>
      </vt:variant>
    </vt:vector>
  </HeadingPairs>
  <TitlesOfParts>
    <vt:vector size="124" baseType="lpstr">
      <vt:lpstr>Arial</vt:lpstr>
      <vt:lpstr>Calibri</vt:lpstr>
      <vt:lpstr>Symbol</vt:lpstr>
      <vt:lpstr>Times New Roman</vt:lpstr>
      <vt:lpstr>Tw Cen MT</vt:lpstr>
      <vt:lpstr>Wingdings</vt:lpstr>
      <vt:lpstr>1_UCRTemplate1</vt:lpstr>
      <vt:lpstr>PowerPoint Presentation</vt:lpstr>
      <vt:lpstr>TRAINER INTRODUCTION </vt:lpstr>
      <vt:lpstr>HOUSEKEEPING</vt:lpstr>
      <vt:lpstr>LEARNING OBJECTIVES</vt:lpstr>
      <vt:lpstr>LEARNING TOPICS LECTURE AND REVIEW  </vt:lpstr>
      <vt:lpstr>LEARNING TOPICS  HANDS ON TRAINING </vt:lpstr>
      <vt:lpstr>PowerPoint Presentation</vt:lpstr>
      <vt:lpstr>CONTINGENT WORKER DEFINTION </vt:lpstr>
      <vt:lpstr>PowerPoint Presentation</vt:lpstr>
      <vt:lpstr>CONTINGENT WORKER JOB CODES  </vt:lpstr>
      <vt:lpstr>CONTINGENT WORKER JOB CODES  </vt:lpstr>
      <vt:lpstr>CONTINGENT WORKER JOB CODES  </vt:lpstr>
      <vt:lpstr>CONTINGENT WORKER JOB CODES  </vt:lpstr>
      <vt:lpstr>CHECK YOUR UNDERSTANDING   </vt:lpstr>
      <vt:lpstr>CHECK YOUR UNDERSTANDING   </vt:lpstr>
      <vt:lpstr>PowerPoint Presentation</vt:lpstr>
      <vt:lpstr>CONTINGENT WORKER ACTION REASON CODES  </vt:lpstr>
      <vt:lpstr>PowerPoint Presentation</vt:lpstr>
      <vt:lpstr>Transaction Roles  </vt:lpstr>
      <vt:lpstr>Transaction Roles  </vt:lpstr>
      <vt:lpstr>Transaction Roles  </vt:lpstr>
      <vt:lpstr>Transaction Roles  </vt:lpstr>
      <vt:lpstr>Transaction Roles  </vt:lpstr>
      <vt:lpstr>Transaction Roles  </vt:lpstr>
      <vt:lpstr>Transaction Roles  </vt:lpstr>
      <vt:lpstr>Transaction Roles  </vt:lpstr>
      <vt:lpstr>Transaction Roles  </vt:lpstr>
      <vt:lpstr>CHECK YOUR UNDERSTANDING   </vt:lpstr>
      <vt:lpstr>CHECK YOUR UNDERSTANDING   </vt:lpstr>
      <vt:lpstr>PowerPoint Presentation</vt:lpstr>
      <vt:lpstr>CHANGE IMPACTS  </vt:lpstr>
      <vt:lpstr>CHANGE IMPACTS (continued) </vt:lpstr>
      <vt:lpstr>CHECK YOUR UNDERSTANDING   </vt:lpstr>
      <vt:lpstr>CHECK YOUR UNDERSTANDING   </vt:lpstr>
      <vt:lpstr>PowerPoint Presentation</vt:lpstr>
      <vt:lpstr>CONTINGENT WORKER (WITH POSITION)   </vt:lpstr>
      <vt:lpstr>PowerPoint Presentation</vt:lpstr>
      <vt:lpstr>ADD CONTINGENT WORKER (WITH POSITION) </vt:lpstr>
      <vt:lpstr>ADD CONTINGENT WORKER (WITH POSITION) </vt:lpstr>
      <vt:lpstr>ADD CONTINGENT WORKER (WITH POSITION) </vt:lpstr>
      <vt:lpstr>ADD CONTINGENT WORKER (WITH POSITION) </vt:lpstr>
      <vt:lpstr>ADD CWR SUPPORTING DOCUMENTS </vt:lpstr>
      <vt:lpstr>ADD CWR SUPPORTING DOCUMENTS </vt:lpstr>
      <vt:lpstr>PERSON MATCH FOUND </vt:lpstr>
      <vt:lpstr>SUBMIT CONFIRMATION  </vt:lpstr>
      <vt:lpstr>PowerPoint Presentation</vt:lpstr>
      <vt:lpstr>RENEW A CONTINGENT WORKER (WITH POSITION) </vt:lpstr>
      <vt:lpstr>RENEW A CONTINGENT WORKER (WITH POSITION) </vt:lpstr>
      <vt:lpstr>RENEW A CONTINGENT WORKER (WITH POSITION) </vt:lpstr>
      <vt:lpstr>RENEW A CONTINGENT WORKER (WITH POSITION) </vt:lpstr>
      <vt:lpstr>RENEW A CONTINGENT WORKER (WITH POSITION) </vt:lpstr>
      <vt:lpstr>RENEW CWR SUPPORTING DOCUMENTS </vt:lpstr>
      <vt:lpstr>RENEW A CONTINGENT WORKER (WITH POSITION) </vt:lpstr>
      <vt:lpstr>SUBMIT CONFIRMATION  </vt:lpstr>
      <vt:lpstr>PowerPoint Presentation</vt:lpstr>
      <vt:lpstr>EXTEND A CONTINGENT WORKER (WITH POSITION) </vt:lpstr>
      <vt:lpstr>EXTEND A CONTINGENT WORKER (WITH POSITION) </vt:lpstr>
      <vt:lpstr>EXTEND A CONTINGENT WORKER (WITH POSITION) </vt:lpstr>
      <vt:lpstr>EXTEND CWR SUPPORTING DOCUMENTS </vt:lpstr>
      <vt:lpstr>SUBMIT CONFIRMATION  </vt:lpstr>
      <vt:lpstr>CHECK YOUR UNDERSTANDING   </vt:lpstr>
      <vt:lpstr>CHECK YOUR UNDERSTANDING   </vt:lpstr>
      <vt:lpstr>PowerPoint Presentation</vt:lpstr>
      <vt:lpstr>PowerPoint Presentation</vt:lpstr>
      <vt:lpstr>ADD CONTINGENT WORKER (NO POSITION) </vt:lpstr>
      <vt:lpstr>ADD CONTINGENT WORKER (NO POSITION) </vt:lpstr>
      <vt:lpstr>ADD CONTINGENT WORKER (NO POSITION) </vt:lpstr>
      <vt:lpstr>ADD CONTINGENT WORKER (NO POSITION) </vt:lpstr>
      <vt:lpstr>ADD CWR SUPPORTING DOCUMENTS </vt:lpstr>
      <vt:lpstr>SUBMIT CONFIRMATION  </vt:lpstr>
      <vt:lpstr>PowerPoint Presentation</vt:lpstr>
      <vt:lpstr>RENEW A CONTINGENT WORKER (NO POSITION) </vt:lpstr>
      <vt:lpstr>RENEW A CONTINGENT WORKER (NO POSITION) </vt:lpstr>
      <vt:lpstr>RENEW A CONTINGENT WORKER (NO POSITION) </vt:lpstr>
      <vt:lpstr>RENEW A CONTINGENT WORKER (NO POSITION) </vt:lpstr>
      <vt:lpstr>RENEW A CONTINGENT WORKER (NO POSITION) </vt:lpstr>
      <vt:lpstr>RENEW CWR SUPPORTING DOCUMENTS </vt:lpstr>
      <vt:lpstr>RENEW A CONTINGENT WORKER (NO POSITION) </vt:lpstr>
      <vt:lpstr>SUBMIT CONFIRMATION  </vt:lpstr>
      <vt:lpstr>PowerPoint Presentation</vt:lpstr>
      <vt:lpstr>EXTEND A CONTINGENT WORKER (NO POSITION) </vt:lpstr>
      <vt:lpstr>EXTEND A CONTINGENT WORKER (NO POSITION) </vt:lpstr>
      <vt:lpstr>EXTEND A CONTINGENT WORKER (NO POSITION) </vt:lpstr>
      <vt:lpstr>EXTEND CWR SUPPORTING DOCUMENTS </vt:lpstr>
      <vt:lpstr>SUBMIT CONFIRMATION  </vt:lpstr>
      <vt:lpstr>PowerPoint Presentation</vt:lpstr>
      <vt:lpstr>INITIATE COMPLETE CWR  </vt:lpstr>
      <vt:lpstr>INITIATE COMPLETE CWR </vt:lpstr>
      <vt:lpstr>INITIATE COMPLETE CWR </vt:lpstr>
      <vt:lpstr>SUBMIT CONFIRMATION  </vt:lpstr>
      <vt:lpstr>PowerPoint Presentation</vt:lpstr>
      <vt:lpstr>CLONING A TRANSACTION   </vt:lpstr>
      <vt:lpstr>CLONING A TRANSACTION   </vt:lpstr>
      <vt:lpstr>CLONING A TRANSACTION   </vt:lpstr>
      <vt:lpstr>VIEW DENIAL COMMENTS FROM AWE LOCATION APPROVER</vt:lpstr>
      <vt:lpstr>VIEW DENIAL COMMENTS FROM AWE LOCATION APPROVER </vt:lpstr>
      <vt:lpstr>VIEW DENIAL COMMENTS FROM UCPC</vt:lpstr>
      <vt:lpstr>CLONING A TRANSACTION   </vt:lpstr>
      <vt:lpstr>CLONING A TRANSACTION (continued) </vt:lpstr>
      <vt:lpstr>CLONING A TRANSACTION (continued) </vt:lpstr>
      <vt:lpstr>SUBMIT CONFIRMATION  </vt:lpstr>
      <vt:lpstr>RESUBMITTED CLONED TRANSACTION  </vt:lpstr>
      <vt:lpstr>CHECK YOUR UNDERSTANDING   </vt:lpstr>
      <vt:lpstr>CHECK YOUR UNDERSTANDING   </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THINGS TO REMEMBER</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CWR Training Deck</dc:title>
  <dc:creator>Puja Pannu</dc:creator>
  <cp:lastModifiedBy>Alexandra Marie Rollins</cp:lastModifiedBy>
  <cp:revision>1249</cp:revision>
  <cp:lastPrinted>2017-10-31T16:36:36Z</cp:lastPrinted>
  <dcterms:created xsi:type="dcterms:W3CDTF">2016-05-04T15:33:48Z</dcterms:created>
  <dcterms:modified xsi:type="dcterms:W3CDTF">2019-07-08T23:47:35Z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