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89"/>
  </p:notesMasterIdLst>
  <p:handoutMasterIdLst>
    <p:handoutMasterId r:id="rId90"/>
  </p:handoutMasterIdLst>
  <p:sldIdLst>
    <p:sldId id="413" r:id="rId5"/>
    <p:sldId id="673" r:id="rId6"/>
    <p:sldId id="674" r:id="rId7"/>
    <p:sldId id="670" r:id="rId8"/>
    <p:sldId id="431" r:id="rId9"/>
    <p:sldId id="601" r:id="rId10"/>
    <p:sldId id="611" r:id="rId11"/>
    <p:sldId id="671" r:id="rId12"/>
    <p:sldId id="602" r:id="rId13"/>
    <p:sldId id="701" r:id="rId14"/>
    <p:sldId id="462" r:id="rId15"/>
    <p:sldId id="439" r:id="rId16"/>
    <p:sldId id="447" r:id="rId17"/>
    <p:sldId id="448" r:id="rId18"/>
    <p:sldId id="450" r:id="rId19"/>
    <p:sldId id="451" r:id="rId20"/>
    <p:sldId id="452" r:id="rId21"/>
    <p:sldId id="453" r:id="rId22"/>
    <p:sldId id="454" r:id="rId23"/>
    <p:sldId id="651" r:id="rId24"/>
    <p:sldId id="703" r:id="rId25"/>
    <p:sldId id="650" r:id="rId26"/>
    <p:sldId id="652" r:id="rId27"/>
    <p:sldId id="465" r:id="rId28"/>
    <p:sldId id="647" r:id="rId29"/>
    <p:sldId id="467" r:id="rId30"/>
    <p:sldId id="653" r:id="rId31"/>
    <p:sldId id="672" r:id="rId32"/>
    <p:sldId id="675" r:id="rId33"/>
    <p:sldId id="695" r:id="rId34"/>
    <p:sldId id="677" r:id="rId35"/>
    <p:sldId id="702" r:id="rId36"/>
    <p:sldId id="648" r:id="rId37"/>
    <p:sldId id="649" r:id="rId38"/>
    <p:sldId id="545" r:id="rId39"/>
    <p:sldId id="612" r:id="rId40"/>
    <p:sldId id="613" r:id="rId41"/>
    <p:sldId id="696" r:id="rId42"/>
    <p:sldId id="614" r:id="rId43"/>
    <p:sldId id="615" r:id="rId44"/>
    <p:sldId id="616" r:id="rId45"/>
    <p:sldId id="617" r:id="rId46"/>
    <p:sldId id="618" r:id="rId47"/>
    <p:sldId id="697" r:id="rId48"/>
    <p:sldId id="619" r:id="rId49"/>
    <p:sldId id="704" r:id="rId50"/>
    <p:sldId id="499" r:id="rId51"/>
    <p:sldId id="500" r:id="rId52"/>
    <p:sldId id="620" r:id="rId53"/>
    <p:sldId id="678" r:id="rId54"/>
    <p:sldId id="621" r:id="rId55"/>
    <p:sldId id="679" r:id="rId56"/>
    <p:sldId id="698" r:id="rId57"/>
    <p:sldId id="680" r:id="rId58"/>
    <p:sldId id="681" r:id="rId59"/>
    <p:sldId id="682" r:id="rId60"/>
    <p:sldId id="587" r:id="rId61"/>
    <p:sldId id="683" r:id="rId62"/>
    <p:sldId id="684" r:id="rId63"/>
    <p:sldId id="685" r:id="rId64"/>
    <p:sldId id="686" r:id="rId65"/>
    <p:sldId id="699" r:id="rId66"/>
    <p:sldId id="687" r:id="rId67"/>
    <p:sldId id="688" r:id="rId68"/>
    <p:sldId id="689" r:id="rId69"/>
    <p:sldId id="690" r:id="rId70"/>
    <p:sldId id="691" r:id="rId71"/>
    <p:sldId id="692" r:id="rId72"/>
    <p:sldId id="693" r:id="rId73"/>
    <p:sldId id="694" r:id="rId74"/>
    <p:sldId id="705" r:id="rId75"/>
    <p:sldId id="658" r:id="rId76"/>
    <p:sldId id="659" r:id="rId77"/>
    <p:sldId id="660" r:id="rId78"/>
    <p:sldId id="661" r:id="rId79"/>
    <p:sldId id="662" r:id="rId80"/>
    <p:sldId id="663" r:id="rId81"/>
    <p:sldId id="664" r:id="rId82"/>
    <p:sldId id="665" r:id="rId83"/>
    <p:sldId id="706" r:id="rId84"/>
    <p:sldId id="666" r:id="rId85"/>
    <p:sldId id="667" r:id="rId86"/>
    <p:sldId id="668" r:id="rId87"/>
    <p:sldId id="669" r:id="rId8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3439987-BF81-4F37-BD75-AC8708CD1EAC}">
          <p14:sldIdLst>
            <p14:sldId id="413"/>
            <p14:sldId id="673"/>
            <p14:sldId id="674"/>
            <p14:sldId id="670"/>
          </p14:sldIdLst>
        </p14:section>
        <p14:section name="Learning Topics" id="{A13176F3-08E0-4557-B70E-4D258D69BCD3}">
          <p14:sldIdLst>
            <p14:sldId id="431"/>
          </p14:sldIdLst>
        </p14:section>
        <p14:section name="Process Definition" id="{FA393C07-5926-4C52-AF66-99569655E3CF}">
          <p14:sldIdLst>
            <p14:sldId id="601"/>
            <p14:sldId id="611"/>
            <p14:sldId id="671"/>
          </p14:sldIdLst>
        </p14:section>
        <p14:section name="Process Overview" id="{37115A30-2D28-4790-AFF8-1CBB9EA036A8}">
          <p14:sldIdLst>
            <p14:sldId id="602"/>
            <p14:sldId id="701"/>
          </p14:sldIdLst>
        </p14:section>
        <p14:section name="Transaction Roles" id="{18117A16-4825-4C9D-92C6-77BD411041F9}">
          <p14:sldIdLst>
            <p14:sldId id="462"/>
            <p14:sldId id="439"/>
            <p14:sldId id="447"/>
            <p14:sldId id="448"/>
            <p14:sldId id="450"/>
            <p14:sldId id="451"/>
            <p14:sldId id="452"/>
            <p14:sldId id="453"/>
            <p14:sldId id="454"/>
          </p14:sldIdLst>
        </p14:section>
        <p14:section name="EACS Roles Required" id="{C0DC07DC-96B8-4593-B8DF-D07AAF14F2A9}">
          <p14:sldIdLst>
            <p14:sldId id="651"/>
            <p14:sldId id="703"/>
            <p14:sldId id="650"/>
            <p14:sldId id="652"/>
          </p14:sldIdLst>
        </p14:section>
        <p14:section name="Change Impacts" id="{7ECC2853-F31A-4D94-AFE6-99B5B1EDB958}">
          <p14:sldIdLst>
            <p14:sldId id="465"/>
            <p14:sldId id="647"/>
          </p14:sldIdLst>
        </p14:section>
        <p14:section name="Initiate" id="{892CEABD-52EA-4D2F-82B9-6DB60335BF7D}">
          <p14:sldIdLst>
            <p14:sldId id="467"/>
            <p14:sldId id="653"/>
            <p14:sldId id="672"/>
            <p14:sldId id="675"/>
            <p14:sldId id="695"/>
            <p14:sldId id="677"/>
            <p14:sldId id="702"/>
            <p14:sldId id="648"/>
            <p14:sldId id="649"/>
            <p14:sldId id="545"/>
            <p14:sldId id="612"/>
            <p14:sldId id="613"/>
            <p14:sldId id="696"/>
            <p14:sldId id="614"/>
            <p14:sldId id="615"/>
            <p14:sldId id="616"/>
            <p14:sldId id="617"/>
            <p14:sldId id="618"/>
            <p14:sldId id="697"/>
            <p14:sldId id="619"/>
          </p14:sldIdLst>
        </p14:section>
        <p14:section name="Approve" id="{AD1AB7DD-C726-4566-BA98-AB4F8DA0F36D}">
          <p14:sldIdLst>
            <p14:sldId id="704"/>
            <p14:sldId id="499"/>
            <p14:sldId id="500"/>
            <p14:sldId id="620"/>
            <p14:sldId id="678"/>
            <p14:sldId id="621"/>
            <p14:sldId id="679"/>
            <p14:sldId id="698"/>
            <p14:sldId id="680"/>
            <p14:sldId id="681"/>
            <p14:sldId id="682"/>
          </p14:sldIdLst>
        </p14:section>
        <p14:section name="Deny" id="{E61ABBD9-676B-4BA8-8967-8D90F1F88E92}">
          <p14:sldIdLst>
            <p14:sldId id="587"/>
            <p14:sldId id="683"/>
            <p14:sldId id="684"/>
            <p14:sldId id="685"/>
            <p14:sldId id="686"/>
            <p14:sldId id="699"/>
            <p14:sldId id="687"/>
            <p14:sldId id="688"/>
            <p14:sldId id="689"/>
          </p14:sldIdLst>
        </p14:section>
        <p14:section name="View" id="{40E5CB01-726A-4834-90F8-604DE0B10865}">
          <p14:sldIdLst>
            <p14:sldId id="690"/>
            <p14:sldId id="691"/>
            <p14:sldId id="692"/>
            <p14:sldId id="693"/>
            <p14:sldId id="694"/>
            <p14:sldId id="705"/>
          </p14:sldIdLst>
        </p14:section>
        <p14:section name="SharePoint Instructions" id="{1E32B9AD-FFF4-4AE8-88AE-DC33F1A53D27}">
          <p14:sldIdLst>
            <p14:sldId id="658"/>
            <p14:sldId id="659"/>
            <p14:sldId id="660"/>
            <p14:sldId id="661"/>
            <p14:sldId id="662"/>
            <p14:sldId id="663"/>
            <p14:sldId id="664"/>
            <p14:sldId id="665"/>
            <p14:sldId id="706"/>
            <p14:sldId id="666"/>
            <p14:sldId id="667"/>
            <p14:sldId id="668"/>
            <p14:sldId id="6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Puja Pannu" initials="PP" lastIdx="0" clrIdx="2">
    <p:extLst>
      <p:ext uri="{19B8F6BF-5375-455C-9EA6-DF929625EA0E}">
        <p15:presenceInfo xmlns:p15="http://schemas.microsoft.com/office/powerpoint/2012/main" userId="S-1-5-21-98334000-2681454263-4003127818-5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FFFF"/>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744" autoAdjust="0"/>
    <p:restoredTop sz="93612" autoAdjust="0"/>
  </p:normalViewPr>
  <p:slideViewPr>
    <p:cSldViewPr snapToGrid="0">
      <p:cViewPr varScale="1">
        <p:scale>
          <a:sx n="87" d="100"/>
          <a:sy n="87" d="100"/>
        </p:scale>
        <p:origin x="82" y="691"/>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81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BD4BB-9687-4AA9-893B-B2BC9531E7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BC830-3855-48E1-968E-846F7FE095AB}">
      <dgm:prSet phldrT="[Text]" custT="1"/>
      <dgm:spPr>
        <a:solidFill>
          <a:schemeClr val="accent1">
            <a:lumMod val="60000"/>
            <a:lumOff val="40000"/>
          </a:schemeClr>
        </a:solidFill>
      </dgm:spPr>
      <dgm:t>
        <a:bodyPr/>
        <a:lstStyle/>
        <a:p>
          <a:pPr marL="0" indent="117475"/>
          <a:r>
            <a:rPr lang="en-US" sz="1800" dirty="0" smtClean="0">
              <a:solidFill>
                <a:schemeClr val="tx1"/>
              </a:solidFill>
            </a:rPr>
            <a:t>Understand the definition of a One Time Pay Transaction.</a:t>
          </a:r>
          <a:endParaRPr lang="en-US" sz="1800" dirty="0">
            <a:solidFill>
              <a:schemeClr val="tx1"/>
            </a:solidFill>
          </a:endParaRPr>
        </a:p>
      </dgm:t>
    </dgm:pt>
    <dgm:pt modelId="{FAED2335-498D-413C-B210-9713C072C85E}" type="parTrans" cxnId="{1328BAC9-6678-4FAE-991F-19261DBD4DAD}">
      <dgm:prSet/>
      <dgm:spPr/>
      <dgm:t>
        <a:bodyPr/>
        <a:lstStyle/>
        <a:p>
          <a:endParaRPr lang="en-US"/>
        </a:p>
      </dgm:t>
    </dgm:pt>
    <dgm:pt modelId="{89E826C4-280D-418C-BF5A-119EA495F048}" type="sibTrans" cxnId="{1328BAC9-6678-4FAE-991F-19261DBD4DAD}">
      <dgm:prSet/>
      <dgm:spPr/>
      <dgm:t>
        <a:bodyPr/>
        <a:lstStyle/>
        <a:p>
          <a:endParaRPr lang="en-US"/>
        </a:p>
      </dgm:t>
    </dgm:pt>
    <dgm:pt modelId="{934932FE-BA1D-46AF-9241-33649F4CA1B0}">
      <dgm:prSet phldrT="[Text]" custT="1"/>
      <dgm:spPr>
        <a:solidFill>
          <a:schemeClr val="accent1">
            <a:lumMod val="60000"/>
            <a:lumOff val="40000"/>
          </a:schemeClr>
        </a:solidFill>
      </dgm:spPr>
      <dgm:t>
        <a:bodyPr/>
        <a:lstStyle/>
        <a:p>
          <a:pPr marL="0" indent="117475"/>
          <a:r>
            <a:rPr lang="en-US" sz="1800" dirty="0" smtClean="0">
              <a:solidFill>
                <a:schemeClr val="tx1"/>
              </a:solidFill>
            </a:rPr>
            <a:t>Understand the scenarios that are “in scope” for the Transaction Pilot One Time Pay process.</a:t>
          </a:r>
          <a:endParaRPr lang="en-US" sz="1800" dirty="0">
            <a:solidFill>
              <a:schemeClr val="tx1"/>
            </a:solidFill>
          </a:endParaRPr>
        </a:p>
      </dgm:t>
    </dgm:pt>
    <dgm:pt modelId="{D980BFA1-60F6-4DA0-9F97-4357E98E4AD8}" type="parTrans" cxnId="{0343BEDE-52D9-4799-8FB4-4BCA6284331E}">
      <dgm:prSet/>
      <dgm:spPr/>
      <dgm:t>
        <a:bodyPr/>
        <a:lstStyle/>
        <a:p>
          <a:endParaRPr lang="en-US"/>
        </a:p>
      </dgm:t>
    </dgm:pt>
    <dgm:pt modelId="{B7579DEC-F8C5-49FA-AA69-863B24705DA4}" type="sibTrans" cxnId="{0343BEDE-52D9-4799-8FB4-4BCA6284331E}">
      <dgm:prSet/>
      <dgm:spPr/>
      <dgm:t>
        <a:bodyPr/>
        <a:lstStyle/>
        <a:p>
          <a:endParaRPr lang="en-US"/>
        </a:p>
      </dgm:t>
    </dgm:pt>
    <dgm:pt modelId="{9B12EEF7-1A2A-4E7E-B90E-437E2C89A5C9}">
      <dgm:prSet phldrT="[Text]" custT="1"/>
      <dgm:spPr>
        <a:solidFill>
          <a:schemeClr val="accent1">
            <a:lumMod val="60000"/>
            <a:lumOff val="40000"/>
          </a:schemeClr>
        </a:solidFill>
      </dgm:spPr>
      <dgm:t>
        <a:bodyPr/>
        <a:lstStyle/>
        <a:p>
          <a:pPr marL="0" indent="117475"/>
          <a:r>
            <a:rPr lang="en-US" sz="1800" dirty="0" smtClean="0">
              <a:solidFill>
                <a:schemeClr val="tx1"/>
              </a:solidFill>
            </a:rPr>
            <a:t>Understand the various roles and responsibilities involved in the Transaction Pilot One Time Pay process.</a:t>
          </a:r>
          <a:endParaRPr lang="en-US" sz="1800" dirty="0">
            <a:solidFill>
              <a:schemeClr val="tx1"/>
            </a:solidFill>
          </a:endParaRPr>
        </a:p>
      </dgm:t>
    </dgm:pt>
    <dgm:pt modelId="{DB2FA006-2738-4433-9BD9-8F640AF34C6C}" type="parTrans" cxnId="{94381B32-470F-4DEF-94C6-677549AA897E}">
      <dgm:prSet/>
      <dgm:spPr/>
      <dgm:t>
        <a:bodyPr/>
        <a:lstStyle/>
        <a:p>
          <a:endParaRPr lang="en-US"/>
        </a:p>
      </dgm:t>
    </dgm:pt>
    <dgm:pt modelId="{4F03E242-E06D-4A6C-9DC7-41DD88380294}" type="sibTrans" cxnId="{94381B32-470F-4DEF-94C6-677549AA897E}">
      <dgm:prSet/>
      <dgm:spPr/>
      <dgm:t>
        <a:bodyPr/>
        <a:lstStyle/>
        <a:p>
          <a:endParaRPr lang="en-US"/>
        </a:p>
      </dgm:t>
    </dgm:pt>
    <dgm:pt modelId="{8E0003E7-4DB0-4A4B-BBB4-DF30A116E3B6}">
      <dgm:prSet phldrT="[Text]" custT="1"/>
      <dgm:spPr>
        <a:solidFill>
          <a:schemeClr val="accent1">
            <a:lumMod val="60000"/>
            <a:lumOff val="40000"/>
          </a:schemeClr>
        </a:solidFill>
      </dgm:spPr>
      <dgm:t>
        <a:bodyPr/>
        <a:lstStyle/>
        <a:p>
          <a:pPr marL="0" indent="117475"/>
          <a:r>
            <a:rPr lang="en-US" sz="1800" dirty="0" smtClean="0">
              <a:solidFill>
                <a:schemeClr val="tx1"/>
              </a:solidFill>
            </a:rPr>
            <a:t>Learn how to initiate One Time Pay Transactions in UCPath.</a:t>
          </a:r>
          <a:endParaRPr lang="en-US" sz="1800" dirty="0">
            <a:solidFill>
              <a:schemeClr val="tx1"/>
            </a:solidFill>
          </a:endParaRPr>
        </a:p>
      </dgm:t>
    </dgm:pt>
    <dgm:pt modelId="{2AB49EA4-6FB4-4FF7-946E-BA7E9BE48739}" type="parTrans" cxnId="{F731423F-F8D0-4732-AE4A-370EA33F6CD1}">
      <dgm:prSet/>
      <dgm:spPr/>
      <dgm:t>
        <a:bodyPr/>
        <a:lstStyle/>
        <a:p>
          <a:endParaRPr lang="en-US"/>
        </a:p>
      </dgm:t>
    </dgm:pt>
    <dgm:pt modelId="{FEE0C520-C754-45F8-9238-DA1619FC9B63}" type="sibTrans" cxnId="{F731423F-F8D0-4732-AE4A-370EA33F6CD1}">
      <dgm:prSet/>
      <dgm:spPr/>
      <dgm:t>
        <a:bodyPr/>
        <a:lstStyle/>
        <a:p>
          <a:endParaRPr lang="en-US"/>
        </a:p>
      </dgm:t>
    </dgm:pt>
    <dgm:pt modelId="{F670C5AB-D449-47C7-854E-55E473B986EE}">
      <dgm:prSet phldrT="[Text]" custT="1"/>
      <dgm:spPr>
        <a:solidFill>
          <a:schemeClr val="accent1">
            <a:lumMod val="60000"/>
            <a:lumOff val="40000"/>
          </a:schemeClr>
        </a:solidFill>
      </dgm:spPr>
      <dgm:t>
        <a:bodyPr/>
        <a:lstStyle/>
        <a:p>
          <a:pPr marL="0" indent="117475"/>
          <a:r>
            <a:rPr lang="en-US" sz="1800" dirty="0" smtClean="0">
              <a:solidFill>
                <a:schemeClr val="tx1"/>
              </a:solidFill>
            </a:rPr>
            <a:t>Understand EACS Roles involved in the Transaction Pilot One Time Pay process.</a:t>
          </a:r>
          <a:endParaRPr lang="en-US" sz="1800" dirty="0">
            <a:solidFill>
              <a:schemeClr val="tx1"/>
            </a:solidFill>
          </a:endParaRPr>
        </a:p>
      </dgm:t>
    </dgm:pt>
    <dgm:pt modelId="{490311CC-5D6A-424C-914E-3248DEF3B8AA}" type="parTrans" cxnId="{107F44E0-2866-4991-89C6-83C613D82050}">
      <dgm:prSet/>
      <dgm:spPr/>
      <dgm:t>
        <a:bodyPr/>
        <a:lstStyle/>
        <a:p>
          <a:endParaRPr lang="en-US"/>
        </a:p>
      </dgm:t>
    </dgm:pt>
    <dgm:pt modelId="{C2186970-F97F-4AD9-8F1D-4AEE48637209}" type="sibTrans" cxnId="{107F44E0-2866-4991-89C6-83C613D82050}">
      <dgm:prSet/>
      <dgm:spPr/>
      <dgm:t>
        <a:bodyPr/>
        <a:lstStyle/>
        <a:p>
          <a:endParaRPr lang="en-US"/>
        </a:p>
      </dgm:t>
    </dgm:pt>
    <dgm:pt modelId="{780D542A-6C51-4A13-A58E-31EF75B69B28}">
      <dgm:prSet phldrT="[Text]" custT="1"/>
      <dgm:spPr>
        <a:solidFill>
          <a:schemeClr val="accent1">
            <a:lumMod val="60000"/>
            <a:lumOff val="40000"/>
          </a:schemeClr>
        </a:solidFill>
      </dgm:spPr>
      <dgm:t>
        <a:bodyPr/>
        <a:lstStyle/>
        <a:p>
          <a:pPr marL="0" indent="117475"/>
          <a:r>
            <a:rPr lang="en-US" sz="1800" dirty="0" smtClean="0">
              <a:solidFill>
                <a:schemeClr val="tx1"/>
              </a:solidFill>
            </a:rPr>
            <a:t>Understand Approval workflow involved in Transaction Pilot One Time Pay process.</a:t>
          </a:r>
          <a:endParaRPr lang="en-US" sz="1800" dirty="0">
            <a:solidFill>
              <a:schemeClr val="tx1"/>
            </a:solidFill>
          </a:endParaRPr>
        </a:p>
      </dgm:t>
    </dgm:pt>
    <dgm:pt modelId="{C6FB4560-7FE5-4035-AB39-BF36B0AF5D39}" type="parTrans" cxnId="{A985D5F6-D40C-4180-A6C6-CDC21971C526}">
      <dgm:prSet/>
      <dgm:spPr/>
      <dgm:t>
        <a:bodyPr/>
        <a:lstStyle/>
        <a:p>
          <a:endParaRPr lang="en-US"/>
        </a:p>
      </dgm:t>
    </dgm:pt>
    <dgm:pt modelId="{33F421B7-C931-4FBB-9ECE-07E996CB61BD}" type="sibTrans" cxnId="{A985D5F6-D40C-4180-A6C6-CDC21971C526}">
      <dgm:prSet/>
      <dgm:spPr/>
      <dgm:t>
        <a:bodyPr/>
        <a:lstStyle/>
        <a:p>
          <a:endParaRPr lang="en-US"/>
        </a:p>
      </dgm:t>
    </dgm:pt>
    <dgm:pt modelId="{85911E8B-04B4-44F1-956A-082601634482}" type="pres">
      <dgm:prSet presAssocID="{418BD4BB-9687-4AA9-893B-B2BC9531E707}" presName="linear" presStyleCnt="0">
        <dgm:presLayoutVars>
          <dgm:animLvl val="lvl"/>
          <dgm:resizeHandles val="exact"/>
        </dgm:presLayoutVars>
      </dgm:prSet>
      <dgm:spPr/>
      <dgm:t>
        <a:bodyPr/>
        <a:lstStyle/>
        <a:p>
          <a:endParaRPr lang="en-US"/>
        </a:p>
      </dgm:t>
    </dgm:pt>
    <dgm:pt modelId="{4CCFD7D5-B8B1-4EAF-B1FB-33B9E8F9FA9B}" type="pres">
      <dgm:prSet presAssocID="{2F4BC830-3855-48E1-968E-846F7FE095AB}" presName="parentText" presStyleLbl="node1" presStyleIdx="0" presStyleCnt="6">
        <dgm:presLayoutVars>
          <dgm:chMax val="0"/>
          <dgm:bulletEnabled val="1"/>
        </dgm:presLayoutVars>
      </dgm:prSet>
      <dgm:spPr/>
      <dgm:t>
        <a:bodyPr/>
        <a:lstStyle/>
        <a:p>
          <a:endParaRPr lang="en-US"/>
        </a:p>
      </dgm:t>
    </dgm:pt>
    <dgm:pt modelId="{99565E18-4E21-47DC-B1EE-3C232600D294}" type="pres">
      <dgm:prSet presAssocID="{89E826C4-280D-418C-BF5A-119EA495F048}" presName="spacer" presStyleCnt="0"/>
      <dgm:spPr/>
    </dgm:pt>
    <dgm:pt modelId="{37F854D7-7C29-487F-96E0-2B6314294BBA}" type="pres">
      <dgm:prSet presAssocID="{934932FE-BA1D-46AF-9241-33649F4CA1B0}" presName="parentText" presStyleLbl="node1" presStyleIdx="1" presStyleCnt="6">
        <dgm:presLayoutVars>
          <dgm:chMax val="0"/>
          <dgm:bulletEnabled val="1"/>
        </dgm:presLayoutVars>
      </dgm:prSet>
      <dgm:spPr/>
      <dgm:t>
        <a:bodyPr/>
        <a:lstStyle/>
        <a:p>
          <a:endParaRPr lang="en-US"/>
        </a:p>
      </dgm:t>
    </dgm:pt>
    <dgm:pt modelId="{49FEA95D-21DD-4510-8009-CFA1F8A06462}" type="pres">
      <dgm:prSet presAssocID="{B7579DEC-F8C5-49FA-AA69-863B24705DA4}" presName="spacer" presStyleCnt="0"/>
      <dgm:spPr/>
    </dgm:pt>
    <dgm:pt modelId="{B4F314C7-F839-42A3-ADE8-05071EFD75C4}" type="pres">
      <dgm:prSet presAssocID="{9B12EEF7-1A2A-4E7E-B90E-437E2C89A5C9}" presName="parentText" presStyleLbl="node1" presStyleIdx="2" presStyleCnt="6">
        <dgm:presLayoutVars>
          <dgm:chMax val="0"/>
          <dgm:bulletEnabled val="1"/>
        </dgm:presLayoutVars>
      </dgm:prSet>
      <dgm:spPr/>
      <dgm:t>
        <a:bodyPr/>
        <a:lstStyle/>
        <a:p>
          <a:endParaRPr lang="en-US"/>
        </a:p>
      </dgm:t>
    </dgm:pt>
    <dgm:pt modelId="{6A1AEBF3-B3B0-43AE-8514-0C238690301C}" type="pres">
      <dgm:prSet presAssocID="{4F03E242-E06D-4A6C-9DC7-41DD88380294}" presName="spacer" presStyleCnt="0"/>
      <dgm:spPr/>
    </dgm:pt>
    <dgm:pt modelId="{0D50B974-0938-4002-8B98-5CC8E2563B95}" type="pres">
      <dgm:prSet presAssocID="{8E0003E7-4DB0-4A4B-BBB4-DF30A116E3B6}" presName="parentText" presStyleLbl="node1" presStyleIdx="3" presStyleCnt="6">
        <dgm:presLayoutVars>
          <dgm:chMax val="0"/>
          <dgm:bulletEnabled val="1"/>
        </dgm:presLayoutVars>
      </dgm:prSet>
      <dgm:spPr/>
      <dgm:t>
        <a:bodyPr/>
        <a:lstStyle/>
        <a:p>
          <a:endParaRPr lang="en-US"/>
        </a:p>
      </dgm:t>
    </dgm:pt>
    <dgm:pt modelId="{CF22C8E2-C6C0-42C3-98A1-5CE4AFF016D1}" type="pres">
      <dgm:prSet presAssocID="{FEE0C520-C754-45F8-9238-DA1619FC9B63}" presName="spacer" presStyleCnt="0"/>
      <dgm:spPr/>
    </dgm:pt>
    <dgm:pt modelId="{9E32566C-B32F-4A0A-9433-51BFD321B36E}" type="pres">
      <dgm:prSet presAssocID="{F670C5AB-D449-47C7-854E-55E473B986EE}" presName="parentText" presStyleLbl="node1" presStyleIdx="4" presStyleCnt="6">
        <dgm:presLayoutVars>
          <dgm:chMax val="0"/>
          <dgm:bulletEnabled val="1"/>
        </dgm:presLayoutVars>
      </dgm:prSet>
      <dgm:spPr/>
      <dgm:t>
        <a:bodyPr/>
        <a:lstStyle/>
        <a:p>
          <a:endParaRPr lang="en-US"/>
        </a:p>
      </dgm:t>
    </dgm:pt>
    <dgm:pt modelId="{843F3562-0CC8-4428-BCDC-8DA08F93BB9B}" type="pres">
      <dgm:prSet presAssocID="{C2186970-F97F-4AD9-8F1D-4AEE48637209}" presName="spacer" presStyleCnt="0"/>
      <dgm:spPr/>
    </dgm:pt>
    <dgm:pt modelId="{9E3114B0-AC73-4D7C-A599-265F52E4F25C}" type="pres">
      <dgm:prSet presAssocID="{780D542A-6C51-4A13-A58E-31EF75B69B28}" presName="parentText" presStyleLbl="node1" presStyleIdx="5" presStyleCnt="6">
        <dgm:presLayoutVars>
          <dgm:chMax val="0"/>
          <dgm:bulletEnabled val="1"/>
        </dgm:presLayoutVars>
      </dgm:prSet>
      <dgm:spPr/>
      <dgm:t>
        <a:bodyPr/>
        <a:lstStyle/>
        <a:p>
          <a:endParaRPr lang="en-US"/>
        </a:p>
      </dgm:t>
    </dgm:pt>
  </dgm:ptLst>
  <dgm:cxnLst>
    <dgm:cxn modelId="{F731423F-F8D0-4732-AE4A-370EA33F6CD1}" srcId="{418BD4BB-9687-4AA9-893B-B2BC9531E707}" destId="{8E0003E7-4DB0-4A4B-BBB4-DF30A116E3B6}" srcOrd="3" destOrd="0" parTransId="{2AB49EA4-6FB4-4FF7-946E-BA7E9BE48739}" sibTransId="{FEE0C520-C754-45F8-9238-DA1619FC9B63}"/>
    <dgm:cxn modelId="{0343BEDE-52D9-4799-8FB4-4BCA6284331E}" srcId="{418BD4BB-9687-4AA9-893B-B2BC9531E707}" destId="{934932FE-BA1D-46AF-9241-33649F4CA1B0}" srcOrd="1" destOrd="0" parTransId="{D980BFA1-60F6-4DA0-9F97-4357E98E4AD8}" sibTransId="{B7579DEC-F8C5-49FA-AA69-863B24705DA4}"/>
    <dgm:cxn modelId="{1328BAC9-6678-4FAE-991F-19261DBD4DAD}" srcId="{418BD4BB-9687-4AA9-893B-B2BC9531E707}" destId="{2F4BC830-3855-48E1-968E-846F7FE095AB}" srcOrd="0" destOrd="0" parTransId="{FAED2335-498D-413C-B210-9713C072C85E}" sibTransId="{89E826C4-280D-418C-BF5A-119EA495F048}"/>
    <dgm:cxn modelId="{8C833242-406F-467B-A911-D5ACC2361F94}" type="presOf" srcId="{934932FE-BA1D-46AF-9241-33649F4CA1B0}" destId="{37F854D7-7C29-487F-96E0-2B6314294BBA}" srcOrd="0" destOrd="0" presId="urn:microsoft.com/office/officeart/2005/8/layout/vList2"/>
    <dgm:cxn modelId="{25971990-4948-4173-AA3B-8B56710BFA12}" type="presOf" srcId="{2F4BC830-3855-48E1-968E-846F7FE095AB}" destId="{4CCFD7D5-B8B1-4EAF-B1FB-33B9E8F9FA9B}" srcOrd="0" destOrd="0" presId="urn:microsoft.com/office/officeart/2005/8/layout/vList2"/>
    <dgm:cxn modelId="{2A0972A5-3DEA-43C7-B683-135832571265}" type="presOf" srcId="{780D542A-6C51-4A13-A58E-31EF75B69B28}" destId="{9E3114B0-AC73-4D7C-A599-265F52E4F25C}" srcOrd="0" destOrd="0" presId="urn:microsoft.com/office/officeart/2005/8/layout/vList2"/>
    <dgm:cxn modelId="{94381B32-470F-4DEF-94C6-677549AA897E}" srcId="{418BD4BB-9687-4AA9-893B-B2BC9531E707}" destId="{9B12EEF7-1A2A-4E7E-B90E-437E2C89A5C9}" srcOrd="2" destOrd="0" parTransId="{DB2FA006-2738-4433-9BD9-8F640AF34C6C}" sibTransId="{4F03E242-E06D-4A6C-9DC7-41DD88380294}"/>
    <dgm:cxn modelId="{63CE53F6-3069-4B01-AD21-27E59AC4BDDD}" type="presOf" srcId="{418BD4BB-9687-4AA9-893B-B2BC9531E707}" destId="{85911E8B-04B4-44F1-956A-082601634482}" srcOrd="0" destOrd="0" presId="urn:microsoft.com/office/officeart/2005/8/layout/vList2"/>
    <dgm:cxn modelId="{7ABFF1A3-1701-4EBB-846D-C6EAC65AA9B8}" type="presOf" srcId="{F670C5AB-D449-47C7-854E-55E473B986EE}" destId="{9E32566C-B32F-4A0A-9433-51BFD321B36E}" srcOrd="0" destOrd="0" presId="urn:microsoft.com/office/officeart/2005/8/layout/vList2"/>
    <dgm:cxn modelId="{8FD98692-BFE1-4C9B-AD25-969E8A069403}" type="presOf" srcId="{8E0003E7-4DB0-4A4B-BBB4-DF30A116E3B6}" destId="{0D50B974-0938-4002-8B98-5CC8E2563B95}" srcOrd="0" destOrd="0" presId="urn:microsoft.com/office/officeart/2005/8/layout/vList2"/>
    <dgm:cxn modelId="{A985D5F6-D40C-4180-A6C6-CDC21971C526}" srcId="{418BD4BB-9687-4AA9-893B-B2BC9531E707}" destId="{780D542A-6C51-4A13-A58E-31EF75B69B28}" srcOrd="5" destOrd="0" parTransId="{C6FB4560-7FE5-4035-AB39-BF36B0AF5D39}" sibTransId="{33F421B7-C931-4FBB-9ECE-07E996CB61BD}"/>
    <dgm:cxn modelId="{7FD11B38-35BF-4454-9D7D-841A205EC41B}" type="presOf" srcId="{9B12EEF7-1A2A-4E7E-B90E-437E2C89A5C9}" destId="{B4F314C7-F839-42A3-ADE8-05071EFD75C4}" srcOrd="0" destOrd="0" presId="urn:microsoft.com/office/officeart/2005/8/layout/vList2"/>
    <dgm:cxn modelId="{107F44E0-2866-4991-89C6-83C613D82050}" srcId="{418BD4BB-9687-4AA9-893B-B2BC9531E707}" destId="{F670C5AB-D449-47C7-854E-55E473B986EE}" srcOrd="4" destOrd="0" parTransId="{490311CC-5D6A-424C-914E-3248DEF3B8AA}" sibTransId="{C2186970-F97F-4AD9-8F1D-4AEE48637209}"/>
    <dgm:cxn modelId="{76EBD919-20E2-4AF1-A627-C2750B868E85}" type="presParOf" srcId="{85911E8B-04B4-44F1-956A-082601634482}" destId="{4CCFD7D5-B8B1-4EAF-B1FB-33B9E8F9FA9B}" srcOrd="0" destOrd="0" presId="urn:microsoft.com/office/officeart/2005/8/layout/vList2"/>
    <dgm:cxn modelId="{FBDFBCED-A1F4-4D2B-A0C9-706994B1C4A6}" type="presParOf" srcId="{85911E8B-04B4-44F1-956A-082601634482}" destId="{99565E18-4E21-47DC-B1EE-3C232600D294}" srcOrd="1" destOrd="0" presId="urn:microsoft.com/office/officeart/2005/8/layout/vList2"/>
    <dgm:cxn modelId="{54B54532-14D4-4E8F-B4C9-BA1988739F94}" type="presParOf" srcId="{85911E8B-04B4-44F1-956A-082601634482}" destId="{37F854D7-7C29-487F-96E0-2B6314294BBA}" srcOrd="2" destOrd="0" presId="urn:microsoft.com/office/officeart/2005/8/layout/vList2"/>
    <dgm:cxn modelId="{D3EDA1A5-5ACE-4328-81F5-E6A980DE6CD3}" type="presParOf" srcId="{85911E8B-04B4-44F1-956A-082601634482}" destId="{49FEA95D-21DD-4510-8009-CFA1F8A06462}" srcOrd="3" destOrd="0" presId="urn:microsoft.com/office/officeart/2005/8/layout/vList2"/>
    <dgm:cxn modelId="{9965C552-5DC5-4755-AC25-D72D8222951C}" type="presParOf" srcId="{85911E8B-04B4-44F1-956A-082601634482}" destId="{B4F314C7-F839-42A3-ADE8-05071EFD75C4}" srcOrd="4" destOrd="0" presId="urn:microsoft.com/office/officeart/2005/8/layout/vList2"/>
    <dgm:cxn modelId="{3B656974-E504-4E30-977F-1057E5F86E74}" type="presParOf" srcId="{85911E8B-04B4-44F1-956A-082601634482}" destId="{6A1AEBF3-B3B0-43AE-8514-0C238690301C}" srcOrd="5" destOrd="0" presId="urn:microsoft.com/office/officeart/2005/8/layout/vList2"/>
    <dgm:cxn modelId="{130DC40F-9C3A-4CC5-A333-C52FCE3ECDB1}" type="presParOf" srcId="{85911E8B-04B4-44F1-956A-082601634482}" destId="{0D50B974-0938-4002-8B98-5CC8E2563B95}" srcOrd="6" destOrd="0" presId="urn:microsoft.com/office/officeart/2005/8/layout/vList2"/>
    <dgm:cxn modelId="{E52C8DA0-59F5-405C-AB3F-7D2E48C0EBEC}" type="presParOf" srcId="{85911E8B-04B4-44F1-956A-082601634482}" destId="{CF22C8E2-C6C0-42C3-98A1-5CE4AFF016D1}" srcOrd="7" destOrd="0" presId="urn:microsoft.com/office/officeart/2005/8/layout/vList2"/>
    <dgm:cxn modelId="{8B526510-CBC3-4C1A-B543-DF5DA8770B32}" type="presParOf" srcId="{85911E8B-04B4-44F1-956A-082601634482}" destId="{9E32566C-B32F-4A0A-9433-51BFD321B36E}" srcOrd="8" destOrd="0" presId="urn:microsoft.com/office/officeart/2005/8/layout/vList2"/>
    <dgm:cxn modelId="{D28A2E0E-DD20-4456-B434-612EB6792CF2}" type="presParOf" srcId="{85911E8B-04B4-44F1-956A-082601634482}" destId="{843F3562-0CC8-4428-BCDC-8DA08F93BB9B}" srcOrd="9" destOrd="0" presId="urn:microsoft.com/office/officeart/2005/8/layout/vList2"/>
    <dgm:cxn modelId="{E0366DC8-72E2-4E7E-8B77-53FF4A86B22F}" type="presParOf" srcId="{85911E8B-04B4-44F1-956A-082601634482}" destId="{9E3114B0-AC73-4D7C-A599-265F52E4F25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01DEE-8A1A-4AB3-BD9D-6536E491BA8A}" type="doc">
      <dgm:prSet loTypeId="urn:microsoft.com/office/officeart/2005/8/layout/chevron1" loCatId="process" qsTypeId="urn:microsoft.com/office/officeart/2005/8/quickstyle/simple1" qsCatId="simple" csTypeId="urn:microsoft.com/office/officeart/2005/8/colors/accent1_3" csCatId="accent1" phldr="1"/>
      <dgm:spPr/>
    </dgm:pt>
    <dgm:pt modelId="{412BE2B7-E6FE-4C4D-9BB9-336F56274ACA}" type="pres">
      <dgm:prSet presAssocID="{2AE01DEE-8A1A-4AB3-BD9D-6536E491BA8A}" presName="Name0" presStyleCnt="0">
        <dgm:presLayoutVars>
          <dgm:dir/>
          <dgm:animLvl val="lvl"/>
          <dgm:resizeHandles val="exact"/>
        </dgm:presLayoutVars>
      </dgm:prSet>
      <dgm:spPr/>
    </dgm:pt>
  </dgm:ptLst>
  <dgm:cxnLst>
    <dgm:cxn modelId="{C564A77A-31F6-4386-9E19-0357B6F8F4C2}" type="presOf" srcId="{2AE01DEE-8A1A-4AB3-BD9D-6536E491BA8A}" destId="{412BE2B7-E6FE-4C4D-9BB9-336F56274ACA}"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3CF8F-5F60-4C46-BF3B-C9B9B409C0DC}" type="doc">
      <dgm:prSet loTypeId="urn:microsoft.com/office/officeart/2005/8/layout/hProcess9" loCatId="process" qsTypeId="urn:microsoft.com/office/officeart/2005/8/quickstyle/simple1" qsCatId="simple" csTypeId="urn:microsoft.com/office/officeart/2005/8/colors/accent1_2" csCatId="accent1" phldr="1"/>
      <dgm:spPr/>
    </dgm:pt>
    <dgm:pt modelId="{1B68CD9B-F7C3-4799-94F9-D425FC45A504}">
      <dgm:prSet phldrT="[Text]"/>
      <dgm:spPr/>
      <dgm:t>
        <a:bodyPr/>
        <a:lstStyle/>
        <a:p>
          <a:r>
            <a:rPr lang="en-US" dirty="0" smtClean="0"/>
            <a:t>Transactional Units submit One Time Pay Transactions in UCPath and Generic Requests in ServiceLink (with supporting documentation attached). </a:t>
          </a:r>
          <a:endParaRPr lang="en-US" dirty="0"/>
        </a:p>
      </dgm:t>
    </dgm:pt>
    <dgm:pt modelId="{3236B2BC-4B6E-48AF-B0E6-9F0CF9541C00}" type="parTrans" cxnId="{505F7145-4637-4308-A8E8-E420BC2021BF}">
      <dgm:prSet/>
      <dgm:spPr/>
      <dgm:t>
        <a:bodyPr/>
        <a:lstStyle/>
        <a:p>
          <a:endParaRPr lang="en-US"/>
        </a:p>
      </dgm:t>
    </dgm:pt>
    <dgm:pt modelId="{5B290649-4A4E-48AB-B507-2D36634BAF34}" type="sibTrans" cxnId="{505F7145-4637-4308-A8E8-E420BC2021BF}">
      <dgm:prSet/>
      <dgm:spPr/>
      <dgm:t>
        <a:bodyPr/>
        <a:lstStyle/>
        <a:p>
          <a:endParaRPr lang="en-US"/>
        </a:p>
      </dgm:t>
    </dgm:pt>
    <dgm:pt modelId="{9E21102E-1DEF-4CD5-AA54-A5C7BCB1A803}">
      <dgm:prSet phldrT="[Text]"/>
      <dgm:spPr/>
      <dgm:t>
        <a:bodyPr/>
        <a:lstStyle/>
        <a:p>
          <a:r>
            <a:rPr lang="en-US" dirty="0" smtClean="0"/>
            <a:t>AWE Approvers in the Shared Service Centers (SSC) review and approve (or deny) transactions. </a:t>
          </a:r>
          <a:endParaRPr lang="en-US" dirty="0"/>
        </a:p>
      </dgm:t>
    </dgm:pt>
    <dgm:pt modelId="{F3252AAA-3240-4B31-A967-5700D9A64C4C}" type="parTrans" cxnId="{1D5A155A-6D3B-4C41-8D9B-B81B7554BC93}">
      <dgm:prSet/>
      <dgm:spPr/>
      <dgm:t>
        <a:bodyPr/>
        <a:lstStyle/>
        <a:p>
          <a:endParaRPr lang="en-US"/>
        </a:p>
      </dgm:t>
    </dgm:pt>
    <dgm:pt modelId="{E829AFBC-D1A7-4E24-80A2-FDE354F29370}" type="sibTrans" cxnId="{1D5A155A-6D3B-4C41-8D9B-B81B7554BC93}">
      <dgm:prSet/>
      <dgm:spPr/>
      <dgm:t>
        <a:bodyPr/>
        <a:lstStyle/>
        <a:p>
          <a:endParaRPr lang="en-US"/>
        </a:p>
      </dgm:t>
    </dgm:pt>
    <dgm:pt modelId="{CD25DF56-76C3-45A5-B6B6-5DB86263A257}">
      <dgm:prSet phldrT="[Text]"/>
      <dgm:spPr/>
      <dgm:t>
        <a:bodyPr/>
        <a:lstStyle/>
        <a:p>
          <a:r>
            <a:rPr lang="en-US" dirty="0" smtClean="0"/>
            <a:t>One Time Payment Appears on Employee's Paycheck</a:t>
          </a:r>
          <a:endParaRPr lang="en-US" dirty="0"/>
        </a:p>
      </dgm:t>
    </dgm:pt>
    <dgm:pt modelId="{CF33A8D6-578D-4CFF-99C1-AC31EC77BAF5}" type="parTrans" cxnId="{F8E9DEB6-D1C4-4B21-B746-A20B0B5C81F2}">
      <dgm:prSet/>
      <dgm:spPr/>
      <dgm:t>
        <a:bodyPr/>
        <a:lstStyle/>
        <a:p>
          <a:endParaRPr lang="en-US"/>
        </a:p>
      </dgm:t>
    </dgm:pt>
    <dgm:pt modelId="{FC21B023-C36E-447A-A9F6-BB0F2D6FCBA1}" type="sibTrans" cxnId="{F8E9DEB6-D1C4-4B21-B746-A20B0B5C81F2}">
      <dgm:prSet/>
      <dgm:spPr/>
      <dgm:t>
        <a:bodyPr/>
        <a:lstStyle/>
        <a:p>
          <a:endParaRPr lang="en-US"/>
        </a:p>
      </dgm:t>
    </dgm:pt>
    <dgm:pt modelId="{C24AD685-E93C-4855-BFE4-3244C36EE472}" type="pres">
      <dgm:prSet presAssocID="{72D3CF8F-5F60-4C46-BF3B-C9B9B409C0DC}" presName="CompostProcess" presStyleCnt="0">
        <dgm:presLayoutVars>
          <dgm:dir/>
          <dgm:resizeHandles val="exact"/>
        </dgm:presLayoutVars>
      </dgm:prSet>
      <dgm:spPr/>
    </dgm:pt>
    <dgm:pt modelId="{D2D1D26A-7FC0-4839-A647-A31C34620C7A}" type="pres">
      <dgm:prSet presAssocID="{72D3CF8F-5F60-4C46-BF3B-C9B9B409C0DC}" presName="arrow" presStyleLbl="bgShp" presStyleIdx="0" presStyleCnt="1"/>
      <dgm:spPr/>
    </dgm:pt>
    <dgm:pt modelId="{572CB81F-203B-4B55-AAFE-753653D2D0B3}" type="pres">
      <dgm:prSet presAssocID="{72D3CF8F-5F60-4C46-BF3B-C9B9B409C0DC}" presName="linearProcess" presStyleCnt="0"/>
      <dgm:spPr/>
    </dgm:pt>
    <dgm:pt modelId="{CE81E5CF-4A29-4249-A548-F6615084B775}" type="pres">
      <dgm:prSet presAssocID="{1B68CD9B-F7C3-4799-94F9-D425FC45A504}" presName="textNode" presStyleLbl="node1" presStyleIdx="0" presStyleCnt="3">
        <dgm:presLayoutVars>
          <dgm:bulletEnabled val="1"/>
        </dgm:presLayoutVars>
      </dgm:prSet>
      <dgm:spPr/>
      <dgm:t>
        <a:bodyPr/>
        <a:lstStyle/>
        <a:p>
          <a:endParaRPr lang="en-US"/>
        </a:p>
      </dgm:t>
    </dgm:pt>
    <dgm:pt modelId="{A2A12E85-3A16-4A89-8CCD-3D929B6683E8}" type="pres">
      <dgm:prSet presAssocID="{5B290649-4A4E-48AB-B507-2D36634BAF34}" presName="sibTrans" presStyleCnt="0"/>
      <dgm:spPr/>
    </dgm:pt>
    <dgm:pt modelId="{44C52F8C-4FD4-4703-B1D0-EACA581CBA81}" type="pres">
      <dgm:prSet presAssocID="{9E21102E-1DEF-4CD5-AA54-A5C7BCB1A803}" presName="textNode" presStyleLbl="node1" presStyleIdx="1" presStyleCnt="3">
        <dgm:presLayoutVars>
          <dgm:bulletEnabled val="1"/>
        </dgm:presLayoutVars>
      </dgm:prSet>
      <dgm:spPr/>
      <dgm:t>
        <a:bodyPr/>
        <a:lstStyle/>
        <a:p>
          <a:endParaRPr lang="en-US"/>
        </a:p>
      </dgm:t>
    </dgm:pt>
    <dgm:pt modelId="{0C61AF37-BF20-4FE9-86E4-DEC2D7700D75}" type="pres">
      <dgm:prSet presAssocID="{E829AFBC-D1A7-4E24-80A2-FDE354F29370}" presName="sibTrans" presStyleCnt="0"/>
      <dgm:spPr/>
    </dgm:pt>
    <dgm:pt modelId="{95B2AE70-8E56-407C-B6D0-9D9CB3C07030}" type="pres">
      <dgm:prSet presAssocID="{CD25DF56-76C3-45A5-B6B6-5DB86263A257}" presName="textNode" presStyleLbl="node1" presStyleIdx="2" presStyleCnt="3">
        <dgm:presLayoutVars>
          <dgm:bulletEnabled val="1"/>
        </dgm:presLayoutVars>
      </dgm:prSet>
      <dgm:spPr/>
      <dgm:t>
        <a:bodyPr/>
        <a:lstStyle/>
        <a:p>
          <a:endParaRPr lang="en-US"/>
        </a:p>
      </dgm:t>
    </dgm:pt>
  </dgm:ptLst>
  <dgm:cxnLst>
    <dgm:cxn modelId="{9BCD98BF-53FB-4AB9-BBC6-1E405C3ED1EF}" type="presOf" srcId="{72D3CF8F-5F60-4C46-BF3B-C9B9B409C0DC}" destId="{C24AD685-E93C-4855-BFE4-3244C36EE472}" srcOrd="0" destOrd="0" presId="urn:microsoft.com/office/officeart/2005/8/layout/hProcess9"/>
    <dgm:cxn modelId="{1D5A155A-6D3B-4C41-8D9B-B81B7554BC93}" srcId="{72D3CF8F-5F60-4C46-BF3B-C9B9B409C0DC}" destId="{9E21102E-1DEF-4CD5-AA54-A5C7BCB1A803}" srcOrd="1" destOrd="0" parTransId="{F3252AAA-3240-4B31-A967-5700D9A64C4C}" sibTransId="{E829AFBC-D1A7-4E24-80A2-FDE354F29370}"/>
    <dgm:cxn modelId="{6D61DCA3-82D9-4456-BFEC-7829C0B54F85}" type="presOf" srcId="{1B68CD9B-F7C3-4799-94F9-D425FC45A504}" destId="{CE81E5CF-4A29-4249-A548-F6615084B775}" srcOrd="0" destOrd="0" presId="urn:microsoft.com/office/officeart/2005/8/layout/hProcess9"/>
    <dgm:cxn modelId="{CB88D7D9-20C0-4D72-BCB6-041A5B80B9F1}" type="presOf" srcId="{CD25DF56-76C3-45A5-B6B6-5DB86263A257}" destId="{95B2AE70-8E56-407C-B6D0-9D9CB3C07030}" srcOrd="0" destOrd="0" presId="urn:microsoft.com/office/officeart/2005/8/layout/hProcess9"/>
    <dgm:cxn modelId="{D94E68A9-609D-4E83-905B-498393C9736F}" type="presOf" srcId="{9E21102E-1DEF-4CD5-AA54-A5C7BCB1A803}" destId="{44C52F8C-4FD4-4703-B1D0-EACA581CBA81}" srcOrd="0" destOrd="0" presId="urn:microsoft.com/office/officeart/2005/8/layout/hProcess9"/>
    <dgm:cxn modelId="{F8E9DEB6-D1C4-4B21-B746-A20B0B5C81F2}" srcId="{72D3CF8F-5F60-4C46-BF3B-C9B9B409C0DC}" destId="{CD25DF56-76C3-45A5-B6B6-5DB86263A257}" srcOrd="2" destOrd="0" parTransId="{CF33A8D6-578D-4CFF-99C1-AC31EC77BAF5}" sibTransId="{FC21B023-C36E-447A-A9F6-BB0F2D6FCBA1}"/>
    <dgm:cxn modelId="{505F7145-4637-4308-A8E8-E420BC2021BF}" srcId="{72D3CF8F-5F60-4C46-BF3B-C9B9B409C0DC}" destId="{1B68CD9B-F7C3-4799-94F9-D425FC45A504}" srcOrd="0" destOrd="0" parTransId="{3236B2BC-4B6E-48AF-B0E6-9F0CF9541C00}" sibTransId="{5B290649-4A4E-48AB-B507-2D36634BAF34}"/>
    <dgm:cxn modelId="{EE2AEA48-D2D3-4C4B-84D6-EBBBAD1F61B5}" type="presParOf" srcId="{C24AD685-E93C-4855-BFE4-3244C36EE472}" destId="{D2D1D26A-7FC0-4839-A647-A31C34620C7A}" srcOrd="0" destOrd="0" presId="urn:microsoft.com/office/officeart/2005/8/layout/hProcess9"/>
    <dgm:cxn modelId="{3A84B25D-7404-4A9C-8DDA-9343C83B840D}" type="presParOf" srcId="{C24AD685-E93C-4855-BFE4-3244C36EE472}" destId="{572CB81F-203B-4B55-AAFE-753653D2D0B3}" srcOrd="1" destOrd="0" presId="urn:microsoft.com/office/officeart/2005/8/layout/hProcess9"/>
    <dgm:cxn modelId="{5F17313E-C2CB-4387-BFDC-E22F98911461}" type="presParOf" srcId="{572CB81F-203B-4B55-AAFE-753653D2D0B3}" destId="{CE81E5CF-4A29-4249-A548-F6615084B775}" srcOrd="0" destOrd="0" presId="urn:microsoft.com/office/officeart/2005/8/layout/hProcess9"/>
    <dgm:cxn modelId="{2A8737B5-B50B-48F5-8069-C4B1940CBBDA}" type="presParOf" srcId="{572CB81F-203B-4B55-AAFE-753653D2D0B3}" destId="{A2A12E85-3A16-4A89-8CCD-3D929B6683E8}" srcOrd="1" destOrd="0" presId="urn:microsoft.com/office/officeart/2005/8/layout/hProcess9"/>
    <dgm:cxn modelId="{F1015C45-1DBB-4849-BC19-0F1E8B54849A}" type="presParOf" srcId="{572CB81F-203B-4B55-AAFE-753653D2D0B3}" destId="{44C52F8C-4FD4-4703-B1D0-EACA581CBA81}" srcOrd="2" destOrd="0" presId="urn:microsoft.com/office/officeart/2005/8/layout/hProcess9"/>
    <dgm:cxn modelId="{264E4588-E23D-47BD-91D3-C8C964EBA250}" type="presParOf" srcId="{572CB81F-203B-4B55-AAFE-753653D2D0B3}" destId="{0C61AF37-BF20-4FE9-86E4-DEC2D7700D75}" srcOrd="3" destOrd="0" presId="urn:microsoft.com/office/officeart/2005/8/layout/hProcess9"/>
    <dgm:cxn modelId="{525FC23C-808F-43B9-AEC0-116911AED3F4}" type="presParOf" srcId="{572CB81F-203B-4B55-AAFE-753653D2D0B3}" destId="{95B2AE70-8E56-407C-B6D0-9D9CB3C07030}"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A1068F-EED7-488B-A4FA-CF55296D4735}"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49891FBF-C94D-4507-B56D-E5459EF6A592}">
      <dgm:prSet phldrT="[Text]" custT="1"/>
      <dgm:spPr>
        <a:solidFill>
          <a:schemeClr val="accent5">
            <a:lumMod val="60000"/>
            <a:lumOff val="40000"/>
          </a:schemeClr>
        </a:solidFill>
        <a:ln>
          <a:noFill/>
        </a:ln>
      </dgm:spPr>
      <dgm:t>
        <a:bodyPr/>
        <a:lstStyle/>
        <a:p>
          <a:r>
            <a:rPr lang="en-US" sz="2000" dirty="0" smtClean="0"/>
            <a:t>Unit One Time Pay Initiator</a:t>
          </a:r>
          <a:endParaRPr lang="en-US" sz="2000" dirty="0"/>
        </a:p>
      </dgm:t>
    </dgm:pt>
    <dgm:pt modelId="{B676170A-B25E-46EB-980A-5E3E9955EF41}" type="parTrans" cxnId="{09D0356D-2FCC-42E1-B6E7-5B50658D37EF}">
      <dgm:prSet/>
      <dgm:spPr/>
      <dgm:t>
        <a:bodyPr/>
        <a:lstStyle/>
        <a:p>
          <a:endParaRPr lang="en-US" sz="2000"/>
        </a:p>
      </dgm:t>
    </dgm:pt>
    <dgm:pt modelId="{B55BE3AB-0E7A-408E-9C9B-3DBEE3CB3CFF}" type="sibTrans" cxnId="{09D0356D-2FCC-42E1-B6E7-5B50658D37EF}">
      <dgm:prSet/>
      <dgm:spPr/>
      <dgm:t>
        <a:bodyPr/>
        <a:lstStyle/>
        <a:p>
          <a:endParaRPr lang="en-US" sz="2000"/>
        </a:p>
      </dgm:t>
    </dgm:pt>
    <dgm:pt modelId="{A5E27B03-1CC2-41F5-8B6A-8DBF80C4D2FC}">
      <dgm:prSet phldrT="[Text]" custT="1"/>
      <dgm:spPr/>
      <dgm:t>
        <a:bodyPr/>
        <a:lstStyle/>
        <a:p>
          <a:r>
            <a:rPr lang="en-US" sz="1800" dirty="0" smtClean="0"/>
            <a:t>This role must be provisioned by Department Systems Access Administrators (SAA) in the Enterprise Access Control System (EACS) in order to initiate one time pay transactions in UCPath.</a:t>
          </a:r>
          <a:endParaRPr lang="en-US" sz="1800" dirty="0"/>
        </a:p>
      </dgm:t>
    </dgm:pt>
    <dgm:pt modelId="{B05013FA-C877-44B1-8B0A-6BA7D906F6F3}" type="parTrans" cxnId="{9F8F729B-5217-43C3-B870-1F6FE4538FF2}">
      <dgm:prSet/>
      <dgm:spPr/>
      <dgm:t>
        <a:bodyPr/>
        <a:lstStyle/>
        <a:p>
          <a:endParaRPr lang="en-US" sz="2000"/>
        </a:p>
      </dgm:t>
    </dgm:pt>
    <dgm:pt modelId="{52BBCA9B-CEEE-4867-AEB3-2D2D41F5CA73}" type="sibTrans" cxnId="{9F8F729B-5217-43C3-B870-1F6FE4538FF2}">
      <dgm:prSet/>
      <dgm:spPr/>
      <dgm:t>
        <a:bodyPr/>
        <a:lstStyle/>
        <a:p>
          <a:endParaRPr lang="en-US" sz="2000"/>
        </a:p>
      </dgm:t>
    </dgm:pt>
    <dgm:pt modelId="{FD7B4DA9-3E95-43FE-BE41-7C07808687E2}">
      <dgm:prSet phldrT="[Text]" custT="1"/>
      <dgm:spPr>
        <a:solidFill>
          <a:schemeClr val="accent5"/>
        </a:solidFill>
      </dgm:spPr>
      <dgm:t>
        <a:bodyPr/>
        <a:lstStyle/>
        <a:p>
          <a:r>
            <a:rPr lang="en-US" sz="2000" dirty="0" smtClean="0"/>
            <a:t>Unit One Time Pay Approver </a:t>
          </a:r>
          <a:endParaRPr lang="en-US" sz="2000" dirty="0"/>
        </a:p>
      </dgm:t>
    </dgm:pt>
    <dgm:pt modelId="{2980DA62-63B5-4166-8934-4683A8A89D5D}" type="parTrans" cxnId="{9512535B-D679-4116-ACE0-817AB701453F}">
      <dgm:prSet/>
      <dgm:spPr/>
      <dgm:t>
        <a:bodyPr/>
        <a:lstStyle/>
        <a:p>
          <a:endParaRPr lang="en-US" sz="2000"/>
        </a:p>
      </dgm:t>
    </dgm:pt>
    <dgm:pt modelId="{8A3A2DEB-988E-407A-B992-515D27AC7731}" type="sibTrans" cxnId="{9512535B-D679-4116-ACE0-817AB701453F}">
      <dgm:prSet/>
      <dgm:spPr/>
      <dgm:t>
        <a:bodyPr/>
        <a:lstStyle/>
        <a:p>
          <a:endParaRPr lang="en-US" sz="2000"/>
        </a:p>
      </dgm:t>
    </dgm:pt>
    <dgm:pt modelId="{C53B618D-12C7-492F-A0F6-1F5A2976535A}">
      <dgm:prSet phldrT="[Text]" custT="1"/>
      <dgm:spPr/>
      <dgm:t>
        <a:bodyPr/>
        <a:lstStyle/>
        <a:p>
          <a:r>
            <a:rPr lang="en-US" sz="1800" dirty="0" smtClean="0"/>
            <a:t>This role must be provisioned by Shared Services Center SAAs in EACS in order to approve one time pay transactions in UCPath for Phase 1 of the Pilot Project.</a:t>
          </a:r>
          <a:endParaRPr lang="en-US" sz="1800" dirty="0"/>
        </a:p>
      </dgm:t>
    </dgm:pt>
    <dgm:pt modelId="{549DE1AC-526A-44C0-8F12-7CB32B35BA03}" type="parTrans" cxnId="{C3B99405-6643-468B-A896-450DD6178A13}">
      <dgm:prSet/>
      <dgm:spPr/>
      <dgm:t>
        <a:bodyPr/>
        <a:lstStyle/>
        <a:p>
          <a:endParaRPr lang="en-US" sz="2000"/>
        </a:p>
      </dgm:t>
    </dgm:pt>
    <dgm:pt modelId="{A7CCB044-588C-4EC8-8D7D-B837F12E84DC}" type="sibTrans" cxnId="{C3B99405-6643-468B-A896-450DD6178A13}">
      <dgm:prSet/>
      <dgm:spPr/>
      <dgm:t>
        <a:bodyPr/>
        <a:lstStyle/>
        <a:p>
          <a:endParaRPr lang="en-US" sz="2000"/>
        </a:p>
      </dgm:t>
    </dgm:pt>
    <dgm:pt modelId="{2D19BE2D-7873-44B6-B59E-7977A3C6F060}">
      <dgm:prSet custT="1"/>
      <dgm:spPr/>
      <dgm:t>
        <a:bodyPr/>
        <a:lstStyle/>
        <a:p>
          <a:r>
            <a:rPr lang="en-US" sz="1800" dirty="0" smtClean="0"/>
            <a:t>This role is provisioned to Transactional Units</a:t>
          </a:r>
        </a:p>
      </dgm:t>
    </dgm:pt>
    <dgm:pt modelId="{D782E7E6-3A29-4D1F-8AD2-56574263848A}" type="parTrans" cxnId="{93C700B8-8DBE-4E7C-8DFE-06E0413EA10B}">
      <dgm:prSet/>
      <dgm:spPr/>
      <dgm:t>
        <a:bodyPr/>
        <a:lstStyle/>
        <a:p>
          <a:endParaRPr lang="en-US" sz="2000"/>
        </a:p>
      </dgm:t>
    </dgm:pt>
    <dgm:pt modelId="{2C97F853-1362-4201-93AB-883800FAA4B9}" type="sibTrans" cxnId="{93C700B8-8DBE-4E7C-8DFE-06E0413EA10B}">
      <dgm:prSet/>
      <dgm:spPr/>
      <dgm:t>
        <a:bodyPr/>
        <a:lstStyle/>
        <a:p>
          <a:endParaRPr lang="en-US" sz="2000"/>
        </a:p>
      </dgm:t>
    </dgm:pt>
    <dgm:pt modelId="{8107CB48-941B-48C3-9BF8-5BB55F0DE2BA}">
      <dgm:prSet custT="1"/>
      <dgm:spPr/>
      <dgm:t>
        <a:bodyPr/>
        <a:lstStyle/>
        <a:p>
          <a:r>
            <a:rPr lang="en-US" sz="1800" dirty="0" smtClean="0"/>
            <a:t>This role is provisioned to SSCs.</a:t>
          </a:r>
        </a:p>
      </dgm:t>
    </dgm:pt>
    <dgm:pt modelId="{48E5759D-6E40-41AC-9A1F-B8B55BDE35A3}" type="parTrans" cxnId="{F278D386-D281-4043-912F-A7CDB493558E}">
      <dgm:prSet/>
      <dgm:spPr/>
      <dgm:t>
        <a:bodyPr/>
        <a:lstStyle/>
        <a:p>
          <a:endParaRPr lang="en-US" sz="2000"/>
        </a:p>
      </dgm:t>
    </dgm:pt>
    <dgm:pt modelId="{B631E0CF-B45A-4374-A353-CD6F3D1D2C4E}" type="sibTrans" cxnId="{F278D386-D281-4043-912F-A7CDB493558E}">
      <dgm:prSet/>
      <dgm:spPr/>
      <dgm:t>
        <a:bodyPr/>
        <a:lstStyle/>
        <a:p>
          <a:endParaRPr lang="en-US" sz="2000"/>
        </a:p>
      </dgm:t>
    </dgm:pt>
    <dgm:pt modelId="{821D64DF-5DEC-4DFE-8EA6-45F001FE4395}" type="pres">
      <dgm:prSet presAssocID="{71A1068F-EED7-488B-A4FA-CF55296D4735}" presName="Name0" presStyleCnt="0">
        <dgm:presLayoutVars>
          <dgm:dir/>
          <dgm:animLvl val="lvl"/>
          <dgm:resizeHandles val="exact"/>
        </dgm:presLayoutVars>
      </dgm:prSet>
      <dgm:spPr/>
      <dgm:t>
        <a:bodyPr/>
        <a:lstStyle/>
        <a:p>
          <a:endParaRPr lang="en-US"/>
        </a:p>
      </dgm:t>
    </dgm:pt>
    <dgm:pt modelId="{CADA841A-822F-4C7F-99A6-DA6ADDCE2689}" type="pres">
      <dgm:prSet presAssocID="{49891FBF-C94D-4507-B56D-E5459EF6A592}" presName="composite" presStyleCnt="0"/>
      <dgm:spPr/>
    </dgm:pt>
    <dgm:pt modelId="{0BBEACA0-F7B8-41FD-B5B0-56D0C6D8124B}" type="pres">
      <dgm:prSet presAssocID="{49891FBF-C94D-4507-B56D-E5459EF6A592}" presName="parTx" presStyleLbl="alignNode1" presStyleIdx="0" presStyleCnt="2">
        <dgm:presLayoutVars>
          <dgm:chMax val="0"/>
          <dgm:chPref val="0"/>
          <dgm:bulletEnabled val="1"/>
        </dgm:presLayoutVars>
      </dgm:prSet>
      <dgm:spPr/>
      <dgm:t>
        <a:bodyPr/>
        <a:lstStyle/>
        <a:p>
          <a:endParaRPr lang="en-US"/>
        </a:p>
      </dgm:t>
    </dgm:pt>
    <dgm:pt modelId="{CC0D943E-D117-436C-A550-632B7B6A4AFF}" type="pres">
      <dgm:prSet presAssocID="{49891FBF-C94D-4507-B56D-E5459EF6A592}" presName="desTx" presStyleLbl="alignAccFollowNode1" presStyleIdx="0" presStyleCnt="2">
        <dgm:presLayoutVars>
          <dgm:bulletEnabled val="1"/>
        </dgm:presLayoutVars>
      </dgm:prSet>
      <dgm:spPr/>
      <dgm:t>
        <a:bodyPr/>
        <a:lstStyle/>
        <a:p>
          <a:endParaRPr lang="en-US"/>
        </a:p>
      </dgm:t>
    </dgm:pt>
    <dgm:pt modelId="{20F2A5F0-F1FD-4F31-9B72-7CB2073FA19F}" type="pres">
      <dgm:prSet presAssocID="{B55BE3AB-0E7A-408E-9C9B-3DBEE3CB3CFF}" presName="space" presStyleCnt="0"/>
      <dgm:spPr/>
    </dgm:pt>
    <dgm:pt modelId="{45080A80-5128-4966-B6F4-BCEE9B657238}" type="pres">
      <dgm:prSet presAssocID="{FD7B4DA9-3E95-43FE-BE41-7C07808687E2}" presName="composite" presStyleCnt="0"/>
      <dgm:spPr/>
    </dgm:pt>
    <dgm:pt modelId="{2EC5002E-3BEA-4D51-8F49-28B5373A4A11}" type="pres">
      <dgm:prSet presAssocID="{FD7B4DA9-3E95-43FE-BE41-7C07808687E2}" presName="parTx" presStyleLbl="alignNode1" presStyleIdx="1" presStyleCnt="2">
        <dgm:presLayoutVars>
          <dgm:chMax val="0"/>
          <dgm:chPref val="0"/>
          <dgm:bulletEnabled val="1"/>
        </dgm:presLayoutVars>
      </dgm:prSet>
      <dgm:spPr/>
      <dgm:t>
        <a:bodyPr/>
        <a:lstStyle/>
        <a:p>
          <a:endParaRPr lang="en-US"/>
        </a:p>
      </dgm:t>
    </dgm:pt>
    <dgm:pt modelId="{85D386BF-7754-4682-A477-011F7DF94DED}" type="pres">
      <dgm:prSet presAssocID="{FD7B4DA9-3E95-43FE-BE41-7C07808687E2}" presName="desTx" presStyleLbl="alignAccFollowNode1" presStyleIdx="1" presStyleCnt="2">
        <dgm:presLayoutVars>
          <dgm:bulletEnabled val="1"/>
        </dgm:presLayoutVars>
      </dgm:prSet>
      <dgm:spPr/>
      <dgm:t>
        <a:bodyPr/>
        <a:lstStyle/>
        <a:p>
          <a:endParaRPr lang="en-US"/>
        </a:p>
      </dgm:t>
    </dgm:pt>
  </dgm:ptLst>
  <dgm:cxnLst>
    <dgm:cxn modelId="{9F8F729B-5217-43C3-B870-1F6FE4538FF2}" srcId="{49891FBF-C94D-4507-B56D-E5459EF6A592}" destId="{A5E27B03-1CC2-41F5-8B6A-8DBF80C4D2FC}" srcOrd="0" destOrd="0" parTransId="{B05013FA-C877-44B1-8B0A-6BA7D906F6F3}" sibTransId="{52BBCA9B-CEEE-4867-AEB3-2D2D41F5CA73}"/>
    <dgm:cxn modelId="{94C001CE-C6E8-4EF2-8196-0620BC82C200}" type="presOf" srcId="{C53B618D-12C7-492F-A0F6-1F5A2976535A}" destId="{85D386BF-7754-4682-A477-011F7DF94DED}" srcOrd="0" destOrd="0" presId="urn:microsoft.com/office/officeart/2005/8/layout/hList1"/>
    <dgm:cxn modelId="{C3B99405-6643-468B-A896-450DD6178A13}" srcId="{FD7B4DA9-3E95-43FE-BE41-7C07808687E2}" destId="{C53B618D-12C7-492F-A0F6-1F5A2976535A}" srcOrd="0" destOrd="0" parTransId="{549DE1AC-526A-44C0-8F12-7CB32B35BA03}" sibTransId="{A7CCB044-588C-4EC8-8D7D-B837F12E84DC}"/>
    <dgm:cxn modelId="{9EB62F7A-9F5C-413F-8679-693D2A694F83}" type="presOf" srcId="{49891FBF-C94D-4507-B56D-E5459EF6A592}" destId="{0BBEACA0-F7B8-41FD-B5B0-56D0C6D8124B}" srcOrd="0" destOrd="0" presId="urn:microsoft.com/office/officeart/2005/8/layout/hList1"/>
    <dgm:cxn modelId="{9512535B-D679-4116-ACE0-817AB701453F}" srcId="{71A1068F-EED7-488B-A4FA-CF55296D4735}" destId="{FD7B4DA9-3E95-43FE-BE41-7C07808687E2}" srcOrd="1" destOrd="0" parTransId="{2980DA62-63B5-4166-8934-4683A8A89D5D}" sibTransId="{8A3A2DEB-988E-407A-B992-515D27AC7731}"/>
    <dgm:cxn modelId="{4F24D061-B9C5-4641-96CB-BBA3B9418E6B}" type="presOf" srcId="{8107CB48-941B-48C3-9BF8-5BB55F0DE2BA}" destId="{85D386BF-7754-4682-A477-011F7DF94DED}" srcOrd="0" destOrd="1" presId="urn:microsoft.com/office/officeart/2005/8/layout/hList1"/>
    <dgm:cxn modelId="{A2BE22E5-D2ED-49ED-89F7-8DB6288E0FE7}" type="presOf" srcId="{FD7B4DA9-3E95-43FE-BE41-7C07808687E2}" destId="{2EC5002E-3BEA-4D51-8F49-28B5373A4A11}" srcOrd="0" destOrd="0" presId="urn:microsoft.com/office/officeart/2005/8/layout/hList1"/>
    <dgm:cxn modelId="{93C700B8-8DBE-4E7C-8DFE-06E0413EA10B}" srcId="{49891FBF-C94D-4507-B56D-E5459EF6A592}" destId="{2D19BE2D-7873-44B6-B59E-7977A3C6F060}" srcOrd="1" destOrd="0" parTransId="{D782E7E6-3A29-4D1F-8AD2-56574263848A}" sibTransId="{2C97F853-1362-4201-93AB-883800FAA4B9}"/>
    <dgm:cxn modelId="{F278D386-D281-4043-912F-A7CDB493558E}" srcId="{FD7B4DA9-3E95-43FE-BE41-7C07808687E2}" destId="{8107CB48-941B-48C3-9BF8-5BB55F0DE2BA}" srcOrd="1" destOrd="0" parTransId="{48E5759D-6E40-41AC-9A1F-B8B55BDE35A3}" sibTransId="{B631E0CF-B45A-4374-A353-CD6F3D1D2C4E}"/>
    <dgm:cxn modelId="{53DD1D75-38BF-4919-8135-93E1D3327EFE}" type="presOf" srcId="{2D19BE2D-7873-44B6-B59E-7977A3C6F060}" destId="{CC0D943E-D117-436C-A550-632B7B6A4AFF}" srcOrd="0" destOrd="1" presId="urn:microsoft.com/office/officeart/2005/8/layout/hList1"/>
    <dgm:cxn modelId="{CAB68361-D58C-44DA-BA6D-B4438C89A1E0}" type="presOf" srcId="{A5E27B03-1CC2-41F5-8B6A-8DBF80C4D2FC}" destId="{CC0D943E-D117-436C-A550-632B7B6A4AFF}" srcOrd="0" destOrd="0" presId="urn:microsoft.com/office/officeart/2005/8/layout/hList1"/>
    <dgm:cxn modelId="{85D0FB1C-6925-484B-9EB0-63B450C93488}" type="presOf" srcId="{71A1068F-EED7-488B-A4FA-CF55296D4735}" destId="{821D64DF-5DEC-4DFE-8EA6-45F001FE4395}" srcOrd="0" destOrd="0" presId="urn:microsoft.com/office/officeart/2005/8/layout/hList1"/>
    <dgm:cxn modelId="{09D0356D-2FCC-42E1-B6E7-5B50658D37EF}" srcId="{71A1068F-EED7-488B-A4FA-CF55296D4735}" destId="{49891FBF-C94D-4507-B56D-E5459EF6A592}" srcOrd="0" destOrd="0" parTransId="{B676170A-B25E-46EB-980A-5E3E9955EF41}" sibTransId="{B55BE3AB-0E7A-408E-9C9B-3DBEE3CB3CFF}"/>
    <dgm:cxn modelId="{BB08A719-2E10-4B17-AF76-281426E51D81}" type="presParOf" srcId="{821D64DF-5DEC-4DFE-8EA6-45F001FE4395}" destId="{CADA841A-822F-4C7F-99A6-DA6ADDCE2689}" srcOrd="0" destOrd="0" presId="urn:microsoft.com/office/officeart/2005/8/layout/hList1"/>
    <dgm:cxn modelId="{4F13BA44-D263-4473-AD8C-FEB1B851203D}" type="presParOf" srcId="{CADA841A-822F-4C7F-99A6-DA6ADDCE2689}" destId="{0BBEACA0-F7B8-41FD-B5B0-56D0C6D8124B}" srcOrd="0" destOrd="0" presId="urn:microsoft.com/office/officeart/2005/8/layout/hList1"/>
    <dgm:cxn modelId="{CE1D5A31-3B4D-4C4D-978A-C2FFE747DB25}" type="presParOf" srcId="{CADA841A-822F-4C7F-99A6-DA6ADDCE2689}" destId="{CC0D943E-D117-436C-A550-632B7B6A4AFF}" srcOrd="1" destOrd="0" presId="urn:microsoft.com/office/officeart/2005/8/layout/hList1"/>
    <dgm:cxn modelId="{696EA5C0-2F20-40AC-B9BC-A83E2682012C}" type="presParOf" srcId="{821D64DF-5DEC-4DFE-8EA6-45F001FE4395}" destId="{20F2A5F0-F1FD-4F31-9B72-7CB2073FA19F}" srcOrd="1" destOrd="0" presId="urn:microsoft.com/office/officeart/2005/8/layout/hList1"/>
    <dgm:cxn modelId="{DF61775F-1F89-4A02-927C-59B8DA466574}" type="presParOf" srcId="{821D64DF-5DEC-4DFE-8EA6-45F001FE4395}" destId="{45080A80-5128-4966-B6F4-BCEE9B657238}" srcOrd="2" destOrd="0" presId="urn:microsoft.com/office/officeart/2005/8/layout/hList1"/>
    <dgm:cxn modelId="{E2DF7941-572D-4D97-9B88-C3ACD5CC9EB7}" type="presParOf" srcId="{45080A80-5128-4966-B6F4-BCEE9B657238}" destId="{2EC5002E-3BEA-4D51-8F49-28B5373A4A11}" srcOrd="0" destOrd="0" presId="urn:microsoft.com/office/officeart/2005/8/layout/hList1"/>
    <dgm:cxn modelId="{A5EEC19F-566F-49BB-A0B2-A3B3F6208F7E}" type="presParOf" srcId="{45080A80-5128-4966-B6F4-BCEE9B657238}" destId="{85D386BF-7754-4682-A477-011F7DF94DE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56BDF4-75A4-431C-B8E1-3E7DF0FABD17}"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CA5984C0-E9AC-40F2-856F-7F3E95954A2B}">
      <dgm:prSet custT="1"/>
      <dgm:spPr>
        <a:solidFill>
          <a:schemeClr val="accent5">
            <a:lumMod val="60000"/>
            <a:lumOff val="40000"/>
          </a:schemeClr>
        </a:solidFill>
      </dgm:spPr>
      <dgm:t>
        <a:bodyPr/>
        <a:lstStyle/>
        <a:p>
          <a:r>
            <a:rPr lang="en-US" sz="2000" dirty="0" smtClean="0"/>
            <a:t>Generic Initiator</a:t>
          </a:r>
        </a:p>
      </dgm:t>
    </dgm:pt>
    <dgm:pt modelId="{F4BA80D6-52FE-4A73-82CF-D04A0C485A7D}" type="parTrans" cxnId="{74CAE953-6047-4121-BBA0-5B97BE6477C4}">
      <dgm:prSet/>
      <dgm:spPr/>
      <dgm:t>
        <a:bodyPr/>
        <a:lstStyle/>
        <a:p>
          <a:endParaRPr lang="en-US"/>
        </a:p>
      </dgm:t>
    </dgm:pt>
    <dgm:pt modelId="{C27EC005-CE6A-44C7-92BE-EE44177FBD20}" type="sibTrans" cxnId="{74CAE953-6047-4121-BBA0-5B97BE6477C4}">
      <dgm:prSet/>
      <dgm:spPr/>
      <dgm:t>
        <a:bodyPr/>
        <a:lstStyle/>
        <a:p>
          <a:endParaRPr lang="en-US"/>
        </a:p>
      </dgm:t>
    </dgm:pt>
    <dgm:pt modelId="{15F1FB4A-9C79-45C3-A7E3-4D02FE737143}">
      <dgm:prSet/>
      <dgm:spPr/>
      <dgm:t>
        <a:bodyPr/>
        <a:lstStyle/>
        <a:p>
          <a:r>
            <a:rPr lang="en-US" dirty="0" smtClean="0"/>
            <a:t>This role must be provisioned by Department Systems Access Administrators (SAA) in the Enterprise Access Control System (EACS) in order to initiate the corresponding Generic Request for Supporting Documentation attachments.</a:t>
          </a:r>
          <a:endParaRPr lang="en-US" dirty="0"/>
        </a:p>
      </dgm:t>
    </dgm:pt>
    <dgm:pt modelId="{7B18E174-19D0-43B5-9151-2E74E71B4D3C}" type="parTrans" cxnId="{37BDAF36-3CAE-44FF-90AC-645EE6598B73}">
      <dgm:prSet/>
      <dgm:spPr/>
      <dgm:t>
        <a:bodyPr/>
        <a:lstStyle/>
        <a:p>
          <a:endParaRPr lang="en-US"/>
        </a:p>
      </dgm:t>
    </dgm:pt>
    <dgm:pt modelId="{AB8B10FC-320D-46FE-B5BB-C730882FD0DF}" type="sibTrans" cxnId="{37BDAF36-3CAE-44FF-90AC-645EE6598B73}">
      <dgm:prSet/>
      <dgm:spPr/>
      <dgm:t>
        <a:bodyPr/>
        <a:lstStyle/>
        <a:p>
          <a:endParaRPr lang="en-US"/>
        </a:p>
      </dgm:t>
    </dgm:pt>
    <dgm:pt modelId="{AE28842E-F326-406B-BA0A-7A0B77BEB4E2}">
      <dgm:prSet/>
      <dgm:spPr/>
      <dgm:t>
        <a:bodyPr/>
        <a:lstStyle/>
        <a:p>
          <a:r>
            <a:rPr lang="en-US" dirty="0" smtClean="0"/>
            <a:t>This role is provisioned to Transactional Units</a:t>
          </a:r>
        </a:p>
      </dgm:t>
    </dgm:pt>
    <dgm:pt modelId="{4334ECA0-0ED1-4D4D-92AF-02880CF2A0C2}" type="parTrans" cxnId="{5CEEEF65-0DAD-418F-8B9E-940C937F109F}">
      <dgm:prSet/>
      <dgm:spPr/>
      <dgm:t>
        <a:bodyPr/>
        <a:lstStyle/>
        <a:p>
          <a:endParaRPr lang="en-US"/>
        </a:p>
      </dgm:t>
    </dgm:pt>
    <dgm:pt modelId="{25D5D4B2-90CB-471B-B236-C68B28046BFD}" type="sibTrans" cxnId="{5CEEEF65-0DAD-418F-8B9E-940C937F109F}">
      <dgm:prSet/>
      <dgm:spPr/>
      <dgm:t>
        <a:bodyPr/>
        <a:lstStyle/>
        <a:p>
          <a:endParaRPr lang="en-US"/>
        </a:p>
      </dgm:t>
    </dgm:pt>
    <dgm:pt modelId="{475E3055-B257-45A1-9097-1452F409C435}">
      <dgm:prSet custT="1"/>
      <dgm:spPr>
        <a:solidFill>
          <a:schemeClr val="accent5"/>
        </a:solidFill>
      </dgm:spPr>
      <dgm:t>
        <a:bodyPr/>
        <a:lstStyle/>
        <a:p>
          <a:r>
            <a:rPr lang="en-US" sz="2000" dirty="0" smtClean="0"/>
            <a:t>Generic Shared Services Fulfiller</a:t>
          </a:r>
        </a:p>
      </dgm:t>
    </dgm:pt>
    <dgm:pt modelId="{B8066A86-C9B1-466A-8A8D-CEB894099596}" type="parTrans" cxnId="{54FCA015-A395-40F0-B8E9-AF2A3B2333AE}">
      <dgm:prSet/>
      <dgm:spPr/>
      <dgm:t>
        <a:bodyPr/>
        <a:lstStyle/>
        <a:p>
          <a:endParaRPr lang="en-US"/>
        </a:p>
      </dgm:t>
    </dgm:pt>
    <dgm:pt modelId="{2A1F2987-95F5-42B4-B52A-D0E38AE4069D}" type="sibTrans" cxnId="{54FCA015-A395-40F0-B8E9-AF2A3B2333AE}">
      <dgm:prSet/>
      <dgm:spPr/>
      <dgm:t>
        <a:bodyPr/>
        <a:lstStyle/>
        <a:p>
          <a:endParaRPr lang="en-US"/>
        </a:p>
      </dgm:t>
    </dgm:pt>
    <dgm:pt modelId="{1977DED5-0CEB-427F-AD34-E458853F672C}">
      <dgm:prSet/>
      <dgm:spPr/>
      <dgm:t>
        <a:bodyPr/>
        <a:lstStyle/>
        <a:p>
          <a:r>
            <a:rPr lang="en-US" dirty="0" smtClean="0"/>
            <a:t>This role must be provisioned by Shared Services Center SAAs in EACS in order to receive the corresponding Generic Request for Supporting Documentation attachments ; Phase 1 of the Pilot Project.</a:t>
          </a:r>
          <a:endParaRPr lang="en-US" dirty="0"/>
        </a:p>
      </dgm:t>
    </dgm:pt>
    <dgm:pt modelId="{E894C8FA-03AF-4AE6-9A12-A6EE77D76D75}" type="parTrans" cxnId="{9DFEE869-2CFB-4F4A-B79A-1C42C95CC1BA}">
      <dgm:prSet/>
      <dgm:spPr/>
      <dgm:t>
        <a:bodyPr/>
        <a:lstStyle/>
        <a:p>
          <a:endParaRPr lang="en-US"/>
        </a:p>
      </dgm:t>
    </dgm:pt>
    <dgm:pt modelId="{0228744E-8B8C-4686-94FA-6CFCC9014E03}" type="sibTrans" cxnId="{9DFEE869-2CFB-4F4A-B79A-1C42C95CC1BA}">
      <dgm:prSet/>
      <dgm:spPr/>
      <dgm:t>
        <a:bodyPr/>
        <a:lstStyle/>
        <a:p>
          <a:endParaRPr lang="en-US"/>
        </a:p>
      </dgm:t>
    </dgm:pt>
    <dgm:pt modelId="{EB183658-78E1-41D8-8A01-803CD45C0C65}">
      <dgm:prSet/>
      <dgm:spPr/>
      <dgm:t>
        <a:bodyPr/>
        <a:lstStyle/>
        <a:p>
          <a:r>
            <a:rPr lang="en-US" dirty="0" smtClean="0"/>
            <a:t>This role is provisioned to SSCs.</a:t>
          </a:r>
          <a:endParaRPr lang="en-US" dirty="0"/>
        </a:p>
      </dgm:t>
    </dgm:pt>
    <dgm:pt modelId="{E5D5D43C-9CF6-4267-8242-AC9D02A606A1}" type="parTrans" cxnId="{9F7F91EA-F4EC-42C4-B463-879E31ADCD81}">
      <dgm:prSet/>
      <dgm:spPr/>
      <dgm:t>
        <a:bodyPr/>
        <a:lstStyle/>
        <a:p>
          <a:endParaRPr lang="en-US"/>
        </a:p>
      </dgm:t>
    </dgm:pt>
    <dgm:pt modelId="{A2D37798-8811-4979-8CF3-D3C1C7BCEE0F}" type="sibTrans" cxnId="{9F7F91EA-F4EC-42C4-B463-879E31ADCD81}">
      <dgm:prSet/>
      <dgm:spPr/>
      <dgm:t>
        <a:bodyPr/>
        <a:lstStyle/>
        <a:p>
          <a:endParaRPr lang="en-US"/>
        </a:p>
      </dgm:t>
    </dgm:pt>
    <dgm:pt modelId="{EAEC1D72-DECD-4262-AB00-D05CFB563C3B}" type="pres">
      <dgm:prSet presAssocID="{2A56BDF4-75A4-431C-B8E1-3E7DF0FABD17}" presName="Name0" presStyleCnt="0">
        <dgm:presLayoutVars>
          <dgm:dir/>
          <dgm:animLvl val="lvl"/>
          <dgm:resizeHandles val="exact"/>
        </dgm:presLayoutVars>
      </dgm:prSet>
      <dgm:spPr/>
      <dgm:t>
        <a:bodyPr/>
        <a:lstStyle/>
        <a:p>
          <a:endParaRPr lang="en-US"/>
        </a:p>
      </dgm:t>
    </dgm:pt>
    <dgm:pt modelId="{6C5DD14A-F8D9-4695-93A0-257BD5A4845D}" type="pres">
      <dgm:prSet presAssocID="{CA5984C0-E9AC-40F2-856F-7F3E95954A2B}" presName="composite" presStyleCnt="0"/>
      <dgm:spPr/>
    </dgm:pt>
    <dgm:pt modelId="{8B2DA742-4C57-47D3-81F9-9C6285753042}" type="pres">
      <dgm:prSet presAssocID="{CA5984C0-E9AC-40F2-856F-7F3E95954A2B}" presName="parTx" presStyleLbl="alignNode1" presStyleIdx="0" presStyleCnt="2" custScaleY="126918" custLinFactNeighborY="-16263">
        <dgm:presLayoutVars>
          <dgm:chMax val="0"/>
          <dgm:chPref val="0"/>
          <dgm:bulletEnabled val="1"/>
        </dgm:presLayoutVars>
      </dgm:prSet>
      <dgm:spPr/>
      <dgm:t>
        <a:bodyPr/>
        <a:lstStyle/>
        <a:p>
          <a:endParaRPr lang="en-US"/>
        </a:p>
      </dgm:t>
    </dgm:pt>
    <dgm:pt modelId="{A79895AD-B772-4B33-A6C2-AC64EB65882E}" type="pres">
      <dgm:prSet presAssocID="{CA5984C0-E9AC-40F2-856F-7F3E95954A2B}" presName="desTx" presStyleLbl="alignAccFollowNode1" presStyleIdx="0" presStyleCnt="2">
        <dgm:presLayoutVars>
          <dgm:bulletEnabled val="1"/>
        </dgm:presLayoutVars>
      </dgm:prSet>
      <dgm:spPr/>
      <dgm:t>
        <a:bodyPr/>
        <a:lstStyle/>
        <a:p>
          <a:endParaRPr lang="en-US"/>
        </a:p>
      </dgm:t>
    </dgm:pt>
    <dgm:pt modelId="{CF50AA8C-1EBF-4D34-85EA-1C27149C532E}" type="pres">
      <dgm:prSet presAssocID="{C27EC005-CE6A-44C7-92BE-EE44177FBD20}" presName="space" presStyleCnt="0"/>
      <dgm:spPr/>
    </dgm:pt>
    <dgm:pt modelId="{7EECB8EA-C68C-4262-8EB2-8A8741D0402C}" type="pres">
      <dgm:prSet presAssocID="{475E3055-B257-45A1-9097-1452F409C435}" presName="composite" presStyleCnt="0"/>
      <dgm:spPr/>
    </dgm:pt>
    <dgm:pt modelId="{99D18961-59AD-4D9E-97C0-B8A469B6B0B5}" type="pres">
      <dgm:prSet presAssocID="{475E3055-B257-45A1-9097-1452F409C435}" presName="parTx" presStyleLbl="alignNode1" presStyleIdx="1" presStyleCnt="2" custScaleY="126918" custLinFactNeighborY="-16263">
        <dgm:presLayoutVars>
          <dgm:chMax val="0"/>
          <dgm:chPref val="0"/>
          <dgm:bulletEnabled val="1"/>
        </dgm:presLayoutVars>
      </dgm:prSet>
      <dgm:spPr/>
      <dgm:t>
        <a:bodyPr/>
        <a:lstStyle/>
        <a:p>
          <a:endParaRPr lang="en-US"/>
        </a:p>
      </dgm:t>
    </dgm:pt>
    <dgm:pt modelId="{DB2256CC-0440-41D2-B3E1-45B46B9743E1}" type="pres">
      <dgm:prSet presAssocID="{475E3055-B257-45A1-9097-1452F409C435}" presName="desTx" presStyleLbl="alignAccFollowNode1" presStyleIdx="1" presStyleCnt="2">
        <dgm:presLayoutVars>
          <dgm:bulletEnabled val="1"/>
        </dgm:presLayoutVars>
      </dgm:prSet>
      <dgm:spPr/>
      <dgm:t>
        <a:bodyPr/>
        <a:lstStyle/>
        <a:p>
          <a:endParaRPr lang="en-US"/>
        </a:p>
      </dgm:t>
    </dgm:pt>
  </dgm:ptLst>
  <dgm:cxnLst>
    <dgm:cxn modelId="{2FD5FE8C-15CB-4D2B-ADCE-9A747EE8CF95}" type="presOf" srcId="{1977DED5-0CEB-427F-AD34-E458853F672C}" destId="{DB2256CC-0440-41D2-B3E1-45B46B9743E1}" srcOrd="0" destOrd="0" presId="urn:microsoft.com/office/officeart/2005/8/layout/hList1"/>
    <dgm:cxn modelId="{9F7F91EA-F4EC-42C4-B463-879E31ADCD81}" srcId="{475E3055-B257-45A1-9097-1452F409C435}" destId="{EB183658-78E1-41D8-8A01-803CD45C0C65}" srcOrd="1" destOrd="0" parTransId="{E5D5D43C-9CF6-4267-8242-AC9D02A606A1}" sibTransId="{A2D37798-8811-4979-8CF3-D3C1C7BCEE0F}"/>
    <dgm:cxn modelId="{263D5C43-DEFD-4BDD-8A0F-84B94856D502}" type="presOf" srcId="{EB183658-78E1-41D8-8A01-803CD45C0C65}" destId="{DB2256CC-0440-41D2-B3E1-45B46B9743E1}" srcOrd="0" destOrd="1" presId="urn:microsoft.com/office/officeart/2005/8/layout/hList1"/>
    <dgm:cxn modelId="{54FCA015-A395-40F0-B8E9-AF2A3B2333AE}" srcId="{2A56BDF4-75A4-431C-B8E1-3E7DF0FABD17}" destId="{475E3055-B257-45A1-9097-1452F409C435}" srcOrd="1" destOrd="0" parTransId="{B8066A86-C9B1-466A-8A8D-CEB894099596}" sibTransId="{2A1F2987-95F5-42B4-B52A-D0E38AE4069D}"/>
    <dgm:cxn modelId="{A256BC37-819C-44D8-B814-95B4339F627E}" type="presOf" srcId="{CA5984C0-E9AC-40F2-856F-7F3E95954A2B}" destId="{8B2DA742-4C57-47D3-81F9-9C6285753042}" srcOrd="0" destOrd="0" presId="urn:microsoft.com/office/officeart/2005/8/layout/hList1"/>
    <dgm:cxn modelId="{EABCD6C5-311A-4531-A04D-BDEEF406EF3E}" type="presOf" srcId="{15F1FB4A-9C79-45C3-A7E3-4D02FE737143}" destId="{A79895AD-B772-4B33-A6C2-AC64EB65882E}" srcOrd="0" destOrd="0" presId="urn:microsoft.com/office/officeart/2005/8/layout/hList1"/>
    <dgm:cxn modelId="{56B994B5-EA57-4348-9DB5-4404AFE50495}" type="presOf" srcId="{475E3055-B257-45A1-9097-1452F409C435}" destId="{99D18961-59AD-4D9E-97C0-B8A469B6B0B5}" srcOrd="0" destOrd="0" presId="urn:microsoft.com/office/officeart/2005/8/layout/hList1"/>
    <dgm:cxn modelId="{37BDAF36-3CAE-44FF-90AC-645EE6598B73}" srcId="{CA5984C0-E9AC-40F2-856F-7F3E95954A2B}" destId="{15F1FB4A-9C79-45C3-A7E3-4D02FE737143}" srcOrd="0" destOrd="0" parTransId="{7B18E174-19D0-43B5-9151-2E74E71B4D3C}" sibTransId="{AB8B10FC-320D-46FE-B5BB-C730882FD0DF}"/>
    <dgm:cxn modelId="{8003A768-173B-4782-B777-C054296E230E}" type="presOf" srcId="{AE28842E-F326-406B-BA0A-7A0B77BEB4E2}" destId="{A79895AD-B772-4B33-A6C2-AC64EB65882E}" srcOrd="0" destOrd="1" presId="urn:microsoft.com/office/officeart/2005/8/layout/hList1"/>
    <dgm:cxn modelId="{88378238-DFD4-4DCD-80B0-9AD99C16E1BF}" type="presOf" srcId="{2A56BDF4-75A4-431C-B8E1-3E7DF0FABD17}" destId="{EAEC1D72-DECD-4262-AB00-D05CFB563C3B}" srcOrd="0" destOrd="0" presId="urn:microsoft.com/office/officeart/2005/8/layout/hList1"/>
    <dgm:cxn modelId="{74CAE953-6047-4121-BBA0-5B97BE6477C4}" srcId="{2A56BDF4-75A4-431C-B8E1-3E7DF0FABD17}" destId="{CA5984C0-E9AC-40F2-856F-7F3E95954A2B}" srcOrd="0" destOrd="0" parTransId="{F4BA80D6-52FE-4A73-82CF-D04A0C485A7D}" sibTransId="{C27EC005-CE6A-44C7-92BE-EE44177FBD20}"/>
    <dgm:cxn modelId="{9DFEE869-2CFB-4F4A-B79A-1C42C95CC1BA}" srcId="{475E3055-B257-45A1-9097-1452F409C435}" destId="{1977DED5-0CEB-427F-AD34-E458853F672C}" srcOrd="0" destOrd="0" parTransId="{E894C8FA-03AF-4AE6-9A12-A6EE77D76D75}" sibTransId="{0228744E-8B8C-4686-94FA-6CFCC9014E03}"/>
    <dgm:cxn modelId="{5CEEEF65-0DAD-418F-8B9E-940C937F109F}" srcId="{CA5984C0-E9AC-40F2-856F-7F3E95954A2B}" destId="{AE28842E-F326-406B-BA0A-7A0B77BEB4E2}" srcOrd="1" destOrd="0" parTransId="{4334ECA0-0ED1-4D4D-92AF-02880CF2A0C2}" sibTransId="{25D5D4B2-90CB-471B-B236-C68B28046BFD}"/>
    <dgm:cxn modelId="{5B0F9E7D-A818-4A95-9582-9CABCF819CA1}" type="presParOf" srcId="{EAEC1D72-DECD-4262-AB00-D05CFB563C3B}" destId="{6C5DD14A-F8D9-4695-93A0-257BD5A4845D}" srcOrd="0" destOrd="0" presId="urn:microsoft.com/office/officeart/2005/8/layout/hList1"/>
    <dgm:cxn modelId="{32D358BA-3F45-4976-B55C-B87F3D4BB8D6}" type="presParOf" srcId="{6C5DD14A-F8D9-4695-93A0-257BD5A4845D}" destId="{8B2DA742-4C57-47D3-81F9-9C6285753042}" srcOrd="0" destOrd="0" presId="urn:microsoft.com/office/officeart/2005/8/layout/hList1"/>
    <dgm:cxn modelId="{5F4DCB6D-9E45-4538-B76C-36A4F1D0BC45}" type="presParOf" srcId="{6C5DD14A-F8D9-4695-93A0-257BD5A4845D}" destId="{A79895AD-B772-4B33-A6C2-AC64EB65882E}" srcOrd="1" destOrd="0" presId="urn:microsoft.com/office/officeart/2005/8/layout/hList1"/>
    <dgm:cxn modelId="{EAF047E1-1337-40D7-BFFF-ACF3DFA4EC6B}" type="presParOf" srcId="{EAEC1D72-DECD-4262-AB00-D05CFB563C3B}" destId="{CF50AA8C-1EBF-4D34-85EA-1C27149C532E}" srcOrd="1" destOrd="0" presId="urn:microsoft.com/office/officeart/2005/8/layout/hList1"/>
    <dgm:cxn modelId="{4E96AEE6-75B8-431F-BE5A-BA6B2DD86704}" type="presParOf" srcId="{EAEC1D72-DECD-4262-AB00-D05CFB563C3B}" destId="{7EECB8EA-C68C-4262-8EB2-8A8741D0402C}" srcOrd="2" destOrd="0" presId="urn:microsoft.com/office/officeart/2005/8/layout/hList1"/>
    <dgm:cxn modelId="{79FA3909-0E17-4668-9573-1E0C499F5D90}" type="presParOf" srcId="{7EECB8EA-C68C-4262-8EB2-8A8741D0402C}" destId="{99D18961-59AD-4D9E-97C0-B8A469B6B0B5}" srcOrd="0" destOrd="0" presId="urn:microsoft.com/office/officeart/2005/8/layout/hList1"/>
    <dgm:cxn modelId="{D5180E57-2EDD-4B53-AE05-0B56F98F2397}" type="presParOf" srcId="{7EECB8EA-C68C-4262-8EB2-8A8741D0402C}" destId="{DB2256CC-0440-41D2-B3E1-45B46B9743E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57F657-0823-495F-90C6-93811D3A2BCD}" type="doc">
      <dgm:prSet loTypeId="urn:microsoft.com/office/officeart/2005/8/layout/vList3" loCatId="list" qsTypeId="urn:microsoft.com/office/officeart/2005/8/quickstyle/simple1" qsCatId="simple" csTypeId="urn:microsoft.com/office/officeart/2005/8/colors/accent1_2" csCatId="accent1" phldr="1"/>
      <dgm:spPr/>
    </dgm:pt>
    <dgm:pt modelId="{7A804718-FCAF-47E2-838D-38C3CA743910}">
      <dgm:prSet phldrT="[Text]" custT="1"/>
      <dgm:spPr/>
      <dgm:t>
        <a:bodyPr/>
        <a:lstStyle/>
        <a:p>
          <a:pPr algn="l"/>
          <a:r>
            <a:rPr lang="en-US" sz="1600" dirty="0" smtClean="0"/>
            <a:t>Before, the Transactional Unit would use ServiceLink with the “Job Data Changes Request form”; now, the Transactional Unit will have to enter the transaction in UCPath. However, UCPath does not allow attachment uploads, so the Units will have to take an extra step and create a generic request in ServiceLink in order to attach supporting documents. </a:t>
          </a:r>
          <a:endParaRPr lang="en-US" sz="1600" dirty="0"/>
        </a:p>
      </dgm:t>
    </dgm:pt>
    <dgm:pt modelId="{979967EA-DCEB-41BE-A6E7-A2DD86D4B98E}" type="parTrans" cxnId="{C5E34144-C162-4FB8-A14D-B5310147C83E}">
      <dgm:prSet/>
      <dgm:spPr/>
      <dgm:t>
        <a:bodyPr/>
        <a:lstStyle/>
        <a:p>
          <a:endParaRPr lang="en-US" sz="1600"/>
        </a:p>
      </dgm:t>
    </dgm:pt>
    <dgm:pt modelId="{57EEF18D-3E09-4FC9-9D94-F8AFD041047A}" type="sibTrans" cxnId="{C5E34144-C162-4FB8-A14D-B5310147C83E}">
      <dgm:prSet/>
      <dgm:spPr/>
      <dgm:t>
        <a:bodyPr/>
        <a:lstStyle/>
        <a:p>
          <a:endParaRPr lang="en-US" sz="1600"/>
        </a:p>
      </dgm:t>
    </dgm:pt>
    <dgm:pt modelId="{433622D9-7A10-4C88-95B6-0838AA560D5C}">
      <dgm:prSet custT="1"/>
      <dgm:spPr/>
      <dgm:t>
        <a:bodyPr/>
        <a:lstStyle/>
        <a:p>
          <a:pPr algn="l"/>
          <a:r>
            <a:rPr lang="en-US" sz="1600" dirty="0" smtClean="0"/>
            <a:t>SSC will not have documents if TU does not use SL to attach, and therefore will not be able to approve appropriately. SSCs will be able to look at Transaction and Attachments (ServiceLink) and approve. </a:t>
          </a:r>
          <a:endParaRPr lang="en-US" sz="1600" dirty="0"/>
        </a:p>
      </dgm:t>
    </dgm:pt>
    <dgm:pt modelId="{4D7AB7E8-8F90-45B7-8974-EA22672FAA79}" type="parTrans" cxnId="{9B899495-2328-4371-A5A0-315ED76302AE}">
      <dgm:prSet/>
      <dgm:spPr/>
      <dgm:t>
        <a:bodyPr/>
        <a:lstStyle/>
        <a:p>
          <a:endParaRPr lang="en-US" sz="1600"/>
        </a:p>
      </dgm:t>
    </dgm:pt>
    <dgm:pt modelId="{A24C1F04-CC5C-4D0A-9F7D-0298A51D16A8}" type="sibTrans" cxnId="{9B899495-2328-4371-A5A0-315ED76302AE}">
      <dgm:prSet/>
      <dgm:spPr/>
      <dgm:t>
        <a:bodyPr/>
        <a:lstStyle/>
        <a:p>
          <a:endParaRPr lang="en-US" sz="1600"/>
        </a:p>
      </dgm:t>
    </dgm:pt>
    <dgm:pt modelId="{41767792-F9C2-488D-B7DB-F2829D1B91D2}">
      <dgm:prSet custT="1"/>
      <dgm:spPr/>
      <dgm:t>
        <a:bodyPr/>
        <a:lstStyle/>
        <a:p>
          <a:pPr algn="l"/>
          <a:r>
            <a:rPr lang="en-US" sz="1600" dirty="0" smtClean="0"/>
            <a:t>Earn Codes will need to be selected appropriately (a cheat sheet will be provided) – if this is incorrect then financial management impacts will occur.</a:t>
          </a:r>
          <a:endParaRPr lang="en-US" sz="1600" dirty="0"/>
        </a:p>
      </dgm:t>
    </dgm:pt>
    <dgm:pt modelId="{78D00987-EE5A-46F0-9CFF-4B4F357EB334}" type="parTrans" cxnId="{E50579B2-0D2C-433D-B578-4807EF0A152B}">
      <dgm:prSet/>
      <dgm:spPr/>
      <dgm:t>
        <a:bodyPr/>
        <a:lstStyle/>
        <a:p>
          <a:endParaRPr lang="en-US" sz="1600"/>
        </a:p>
      </dgm:t>
    </dgm:pt>
    <dgm:pt modelId="{1D49175C-319D-43F4-8A99-34250D5A5D5C}" type="sibTrans" cxnId="{E50579B2-0D2C-433D-B578-4807EF0A152B}">
      <dgm:prSet/>
      <dgm:spPr/>
      <dgm:t>
        <a:bodyPr/>
        <a:lstStyle/>
        <a:p>
          <a:endParaRPr lang="en-US" sz="1600"/>
        </a:p>
      </dgm:t>
    </dgm:pt>
    <dgm:pt modelId="{0FA9B353-DEA8-4863-9763-31EC7EFBB106}">
      <dgm:prSet custT="1"/>
      <dgm:spPr/>
      <dgm:t>
        <a:bodyPr/>
        <a:lstStyle/>
        <a:p>
          <a:pPr algn="l"/>
          <a:r>
            <a:rPr lang="en-US" sz="1600" dirty="0" smtClean="0"/>
            <a:t>Timing around when a transaction is submitted AND approved in UCPath is critical to ensure it meets payroll deadlines.</a:t>
          </a:r>
          <a:endParaRPr lang="en-US" sz="1600" dirty="0"/>
        </a:p>
      </dgm:t>
    </dgm:pt>
    <dgm:pt modelId="{4905A9F5-98C0-40F7-956B-54DF14ED24A5}" type="parTrans" cxnId="{94698449-A673-4EA5-8CCF-74B0991160C7}">
      <dgm:prSet/>
      <dgm:spPr/>
      <dgm:t>
        <a:bodyPr/>
        <a:lstStyle/>
        <a:p>
          <a:endParaRPr lang="en-US" sz="1600"/>
        </a:p>
      </dgm:t>
    </dgm:pt>
    <dgm:pt modelId="{113D74F1-D431-48D6-9F88-CF4E583C3C9F}" type="sibTrans" cxnId="{94698449-A673-4EA5-8CCF-74B0991160C7}">
      <dgm:prSet/>
      <dgm:spPr/>
      <dgm:t>
        <a:bodyPr/>
        <a:lstStyle/>
        <a:p>
          <a:endParaRPr lang="en-US" sz="1600"/>
        </a:p>
      </dgm:t>
    </dgm:pt>
    <dgm:pt modelId="{6464167E-E10F-44F6-A94F-BDDDA34B6406}" type="pres">
      <dgm:prSet presAssocID="{3557F657-0823-495F-90C6-93811D3A2BCD}" presName="linearFlow" presStyleCnt="0">
        <dgm:presLayoutVars>
          <dgm:dir/>
          <dgm:resizeHandles val="exact"/>
        </dgm:presLayoutVars>
      </dgm:prSet>
      <dgm:spPr/>
    </dgm:pt>
    <dgm:pt modelId="{12FF084C-6404-44CB-81AA-0783AFA7B3C3}" type="pres">
      <dgm:prSet presAssocID="{7A804718-FCAF-47E2-838D-38C3CA743910}" presName="composite" presStyleCnt="0"/>
      <dgm:spPr/>
    </dgm:pt>
    <dgm:pt modelId="{C8FF8EF7-78B0-4889-8E5B-0DAEFFF34B7C}" type="pres">
      <dgm:prSet presAssocID="{7A804718-FCAF-47E2-838D-38C3CA743910}"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201DAAB-BB72-4848-A744-2A2B3994125B}" type="pres">
      <dgm:prSet presAssocID="{7A804718-FCAF-47E2-838D-38C3CA743910}" presName="txShp" presStyleLbl="node1" presStyleIdx="0" presStyleCnt="4">
        <dgm:presLayoutVars>
          <dgm:bulletEnabled val="1"/>
        </dgm:presLayoutVars>
      </dgm:prSet>
      <dgm:spPr/>
      <dgm:t>
        <a:bodyPr/>
        <a:lstStyle/>
        <a:p>
          <a:endParaRPr lang="en-US"/>
        </a:p>
      </dgm:t>
    </dgm:pt>
    <dgm:pt modelId="{1AA55FB1-F04B-4B7A-BE31-65895E216577}" type="pres">
      <dgm:prSet presAssocID="{57EEF18D-3E09-4FC9-9D94-F8AFD041047A}" presName="spacing" presStyleCnt="0"/>
      <dgm:spPr/>
    </dgm:pt>
    <dgm:pt modelId="{13A7A82B-3DB4-4A99-BE84-4A6FB03A182E}" type="pres">
      <dgm:prSet presAssocID="{433622D9-7A10-4C88-95B6-0838AA560D5C}" presName="composite" presStyleCnt="0"/>
      <dgm:spPr/>
    </dgm:pt>
    <dgm:pt modelId="{92D327CD-963D-4625-9F92-BD9750019A63}" type="pres">
      <dgm:prSet presAssocID="{433622D9-7A10-4C88-95B6-0838AA560D5C}"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9D6B23B-49DA-4455-8343-0EF2B25CC531}" type="pres">
      <dgm:prSet presAssocID="{433622D9-7A10-4C88-95B6-0838AA560D5C}" presName="txShp" presStyleLbl="node1" presStyleIdx="1" presStyleCnt="4">
        <dgm:presLayoutVars>
          <dgm:bulletEnabled val="1"/>
        </dgm:presLayoutVars>
      </dgm:prSet>
      <dgm:spPr/>
      <dgm:t>
        <a:bodyPr/>
        <a:lstStyle/>
        <a:p>
          <a:endParaRPr lang="en-US"/>
        </a:p>
      </dgm:t>
    </dgm:pt>
    <dgm:pt modelId="{0D06C8B4-B625-4B76-AB37-2C00FDCE1531}" type="pres">
      <dgm:prSet presAssocID="{A24C1F04-CC5C-4D0A-9F7D-0298A51D16A8}" presName="spacing" presStyleCnt="0"/>
      <dgm:spPr/>
    </dgm:pt>
    <dgm:pt modelId="{295A00FC-0075-4DAF-B281-84E0DF788A5E}" type="pres">
      <dgm:prSet presAssocID="{41767792-F9C2-488D-B7DB-F2829D1B91D2}" presName="composite" presStyleCnt="0"/>
      <dgm:spPr/>
    </dgm:pt>
    <dgm:pt modelId="{98177C5E-0F74-4A3B-BAF9-2D484949757B}" type="pres">
      <dgm:prSet presAssocID="{41767792-F9C2-488D-B7DB-F2829D1B91D2}"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CCE4E6A-3D40-47FA-9B26-420165480615}" type="pres">
      <dgm:prSet presAssocID="{41767792-F9C2-488D-B7DB-F2829D1B91D2}" presName="txShp" presStyleLbl="node1" presStyleIdx="2" presStyleCnt="4">
        <dgm:presLayoutVars>
          <dgm:bulletEnabled val="1"/>
        </dgm:presLayoutVars>
      </dgm:prSet>
      <dgm:spPr/>
      <dgm:t>
        <a:bodyPr/>
        <a:lstStyle/>
        <a:p>
          <a:endParaRPr lang="en-US"/>
        </a:p>
      </dgm:t>
    </dgm:pt>
    <dgm:pt modelId="{91462E20-6715-4EDA-A0FC-7066BB58C7EF}" type="pres">
      <dgm:prSet presAssocID="{1D49175C-319D-43F4-8A99-34250D5A5D5C}" presName="spacing" presStyleCnt="0"/>
      <dgm:spPr/>
    </dgm:pt>
    <dgm:pt modelId="{D69C58FE-B1F0-45B2-83A1-499AF5BFDF52}" type="pres">
      <dgm:prSet presAssocID="{0FA9B353-DEA8-4863-9763-31EC7EFBB106}" presName="composite" presStyleCnt="0"/>
      <dgm:spPr/>
    </dgm:pt>
    <dgm:pt modelId="{0EE1BF9E-7A0F-4944-B3ED-94C4944985C9}" type="pres">
      <dgm:prSet presAssocID="{0FA9B353-DEA8-4863-9763-31EC7EFBB106}"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DF600E1-4B9B-4B7B-AD4D-E824CDFA9587}" type="pres">
      <dgm:prSet presAssocID="{0FA9B353-DEA8-4863-9763-31EC7EFBB106}" presName="txShp" presStyleLbl="node1" presStyleIdx="3" presStyleCnt="4">
        <dgm:presLayoutVars>
          <dgm:bulletEnabled val="1"/>
        </dgm:presLayoutVars>
      </dgm:prSet>
      <dgm:spPr/>
      <dgm:t>
        <a:bodyPr/>
        <a:lstStyle/>
        <a:p>
          <a:endParaRPr lang="en-US"/>
        </a:p>
      </dgm:t>
    </dgm:pt>
  </dgm:ptLst>
  <dgm:cxnLst>
    <dgm:cxn modelId="{C5E34144-C162-4FB8-A14D-B5310147C83E}" srcId="{3557F657-0823-495F-90C6-93811D3A2BCD}" destId="{7A804718-FCAF-47E2-838D-38C3CA743910}" srcOrd="0" destOrd="0" parTransId="{979967EA-DCEB-41BE-A6E7-A2DD86D4B98E}" sibTransId="{57EEF18D-3E09-4FC9-9D94-F8AFD041047A}"/>
    <dgm:cxn modelId="{00A62770-25BB-4E2F-BEF4-264D8A68650B}" type="presOf" srcId="{3557F657-0823-495F-90C6-93811D3A2BCD}" destId="{6464167E-E10F-44F6-A94F-BDDDA34B6406}" srcOrd="0" destOrd="0" presId="urn:microsoft.com/office/officeart/2005/8/layout/vList3"/>
    <dgm:cxn modelId="{E50579B2-0D2C-433D-B578-4807EF0A152B}" srcId="{3557F657-0823-495F-90C6-93811D3A2BCD}" destId="{41767792-F9C2-488D-B7DB-F2829D1B91D2}" srcOrd="2" destOrd="0" parTransId="{78D00987-EE5A-46F0-9CFF-4B4F357EB334}" sibTransId="{1D49175C-319D-43F4-8A99-34250D5A5D5C}"/>
    <dgm:cxn modelId="{94340A1A-947E-48B2-BF55-7454DF32A4EB}" type="presOf" srcId="{7A804718-FCAF-47E2-838D-38C3CA743910}" destId="{5201DAAB-BB72-4848-A744-2A2B3994125B}" srcOrd="0" destOrd="0" presId="urn:microsoft.com/office/officeart/2005/8/layout/vList3"/>
    <dgm:cxn modelId="{9B899495-2328-4371-A5A0-315ED76302AE}" srcId="{3557F657-0823-495F-90C6-93811D3A2BCD}" destId="{433622D9-7A10-4C88-95B6-0838AA560D5C}" srcOrd="1" destOrd="0" parTransId="{4D7AB7E8-8F90-45B7-8974-EA22672FAA79}" sibTransId="{A24C1F04-CC5C-4D0A-9F7D-0298A51D16A8}"/>
    <dgm:cxn modelId="{1A18DB67-BCB2-438F-A7C3-F905F36EBCC1}" type="presOf" srcId="{41767792-F9C2-488D-B7DB-F2829D1B91D2}" destId="{ECCE4E6A-3D40-47FA-9B26-420165480615}" srcOrd="0" destOrd="0" presId="urn:microsoft.com/office/officeart/2005/8/layout/vList3"/>
    <dgm:cxn modelId="{94698449-A673-4EA5-8CCF-74B0991160C7}" srcId="{3557F657-0823-495F-90C6-93811D3A2BCD}" destId="{0FA9B353-DEA8-4863-9763-31EC7EFBB106}" srcOrd="3" destOrd="0" parTransId="{4905A9F5-98C0-40F7-956B-54DF14ED24A5}" sibTransId="{113D74F1-D431-48D6-9F88-CF4E583C3C9F}"/>
    <dgm:cxn modelId="{2985F062-423D-43D7-A10D-49298FEAFBF8}" type="presOf" srcId="{0FA9B353-DEA8-4863-9763-31EC7EFBB106}" destId="{8DF600E1-4B9B-4B7B-AD4D-E824CDFA9587}" srcOrd="0" destOrd="0" presId="urn:microsoft.com/office/officeart/2005/8/layout/vList3"/>
    <dgm:cxn modelId="{3810B0AC-2351-4695-B702-38ACBF942123}" type="presOf" srcId="{433622D9-7A10-4C88-95B6-0838AA560D5C}" destId="{D9D6B23B-49DA-4455-8343-0EF2B25CC531}" srcOrd="0" destOrd="0" presId="urn:microsoft.com/office/officeart/2005/8/layout/vList3"/>
    <dgm:cxn modelId="{FAF2BF17-B8E5-4D3E-9E19-F69ED6B3B583}" type="presParOf" srcId="{6464167E-E10F-44F6-A94F-BDDDA34B6406}" destId="{12FF084C-6404-44CB-81AA-0783AFA7B3C3}" srcOrd="0" destOrd="0" presId="urn:microsoft.com/office/officeart/2005/8/layout/vList3"/>
    <dgm:cxn modelId="{43A61CE0-6516-40F8-8DAB-D6876F72E2AE}" type="presParOf" srcId="{12FF084C-6404-44CB-81AA-0783AFA7B3C3}" destId="{C8FF8EF7-78B0-4889-8E5B-0DAEFFF34B7C}" srcOrd="0" destOrd="0" presId="urn:microsoft.com/office/officeart/2005/8/layout/vList3"/>
    <dgm:cxn modelId="{0237959D-F713-471D-94E4-DFBACEDBA870}" type="presParOf" srcId="{12FF084C-6404-44CB-81AA-0783AFA7B3C3}" destId="{5201DAAB-BB72-4848-A744-2A2B3994125B}" srcOrd="1" destOrd="0" presId="urn:microsoft.com/office/officeart/2005/8/layout/vList3"/>
    <dgm:cxn modelId="{ED929F67-7DA1-40BD-B512-258BE600A356}" type="presParOf" srcId="{6464167E-E10F-44F6-A94F-BDDDA34B6406}" destId="{1AA55FB1-F04B-4B7A-BE31-65895E216577}" srcOrd="1" destOrd="0" presId="urn:microsoft.com/office/officeart/2005/8/layout/vList3"/>
    <dgm:cxn modelId="{57BC9CF9-9B5B-499A-8843-47C7D40AABF1}" type="presParOf" srcId="{6464167E-E10F-44F6-A94F-BDDDA34B6406}" destId="{13A7A82B-3DB4-4A99-BE84-4A6FB03A182E}" srcOrd="2" destOrd="0" presId="urn:microsoft.com/office/officeart/2005/8/layout/vList3"/>
    <dgm:cxn modelId="{14394BC4-EEBF-4C23-BCB2-0D3EAFDC3044}" type="presParOf" srcId="{13A7A82B-3DB4-4A99-BE84-4A6FB03A182E}" destId="{92D327CD-963D-4625-9F92-BD9750019A63}" srcOrd="0" destOrd="0" presId="urn:microsoft.com/office/officeart/2005/8/layout/vList3"/>
    <dgm:cxn modelId="{A617EA2D-7B72-4C30-9BF1-8D8305FCBF30}" type="presParOf" srcId="{13A7A82B-3DB4-4A99-BE84-4A6FB03A182E}" destId="{D9D6B23B-49DA-4455-8343-0EF2B25CC531}" srcOrd="1" destOrd="0" presId="urn:microsoft.com/office/officeart/2005/8/layout/vList3"/>
    <dgm:cxn modelId="{5DF9FFA2-0CAD-4ACE-BA83-AD0B9ABF165C}" type="presParOf" srcId="{6464167E-E10F-44F6-A94F-BDDDA34B6406}" destId="{0D06C8B4-B625-4B76-AB37-2C00FDCE1531}" srcOrd="3" destOrd="0" presId="urn:microsoft.com/office/officeart/2005/8/layout/vList3"/>
    <dgm:cxn modelId="{A7120A03-177A-4A6D-B6C8-374749F09B46}" type="presParOf" srcId="{6464167E-E10F-44F6-A94F-BDDDA34B6406}" destId="{295A00FC-0075-4DAF-B281-84E0DF788A5E}" srcOrd="4" destOrd="0" presId="urn:microsoft.com/office/officeart/2005/8/layout/vList3"/>
    <dgm:cxn modelId="{943F632D-A08A-4AFE-AF98-B5167CA84247}" type="presParOf" srcId="{295A00FC-0075-4DAF-B281-84E0DF788A5E}" destId="{98177C5E-0F74-4A3B-BAF9-2D484949757B}" srcOrd="0" destOrd="0" presId="urn:microsoft.com/office/officeart/2005/8/layout/vList3"/>
    <dgm:cxn modelId="{F7DB5A84-6986-43DE-B4B9-C1DD6548082C}" type="presParOf" srcId="{295A00FC-0075-4DAF-B281-84E0DF788A5E}" destId="{ECCE4E6A-3D40-47FA-9B26-420165480615}" srcOrd="1" destOrd="0" presId="urn:microsoft.com/office/officeart/2005/8/layout/vList3"/>
    <dgm:cxn modelId="{1F7F55EB-8A20-4099-A9DF-472C8B85B3EF}" type="presParOf" srcId="{6464167E-E10F-44F6-A94F-BDDDA34B6406}" destId="{91462E20-6715-4EDA-A0FC-7066BB58C7EF}" srcOrd="5" destOrd="0" presId="urn:microsoft.com/office/officeart/2005/8/layout/vList3"/>
    <dgm:cxn modelId="{D43F64F9-504E-4A88-A4DA-F01724A61272}" type="presParOf" srcId="{6464167E-E10F-44F6-A94F-BDDDA34B6406}" destId="{D69C58FE-B1F0-45B2-83A1-499AF5BFDF52}" srcOrd="6" destOrd="0" presId="urn:microsoft.com/office/officeart/2005/8/layout/vList3"/>
    <dgm:cxn modelId="{AB41FF3D-B429-4B96-AD36-83A9D08AF2C2}" type="presParOf" srcId="{D69C58FE-B1F0-45B2-83A1-499AF5BFDF52}" destId="{0EE1BF9E-7A0F-4944-B3ED-94C4944985C9}" srcOrd="0" destOrd="0" presId="urn:microsoft.com/office/officeart/2005/8/layout/vList3"/>
    <dgm:cxn modelId="{77A91CAB-26EF-4F3B-9861-D6E26D56953C}" type="presParOf" srcId="{D69C58FE-B1F0-45B2-83A1-499AF5BFDF52}" destId="{8DF600E1-4B9B-4B7B-AD4D-E824CDFA95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8BD4BB-9687-4AA9-893B-B2BC9531E7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BC830-3855-48E1-968E-846F7FE095AB}">
      <dgm:prSet phldrT="[Text]" custT="1"/>
      <dgm:spPr>
        <a:solidFill>
          <a:schemeClr val="accent1">
            <a:lumMod val="60000"/>
            <a:lumOff val="40000"/>
          </a:schemeClr>
        </a:solidFill>
      </dgm:spPr>
      <dgm:t>
        <a:bodyPr/>
        <a:lstStyle/>
        <a:p>
          <a:pPr marL="0" indent="55563"/>
          <a:r>
            <a:rPr lang="en-US" sz="1800" dirty="0" smtClean="0">
              <a:solidFill>
                <a:schemeClr val="tx1"/>
              </a:solidFill>
            </a:rPr>
            <a:t>Understand the definition of a One Time Pay Transaction.</a:t>
          </a:r>
          <a:endParaRPr lang="en-US" sz="1800" dirty="0">
            <a:solidFill>
              <a:schemeClr val="tx1"/>
            </a:solidFill>
          </a:endParaRPr>
        </a:p>
      </dgm:t>
    </dgm:pt>
    <dgm:pt modelId="{FAED2335-498D-413C-B210-9713C072C85E}" type="parTrans" cxnId="{1328BAC9-6678-4FAE-991F-19261DBD4DAD}">
      <dgm:prSet/>
      <dgm:spPr/>
      <dgm:t>
        <a:bodyPr/>
        <a:lstStyle/>
        <a:p>
          <a:endParaRPr lang="en-US"/>
        </a:p>
      </dgm:t>
    </dgm:pt>
    <dgm:pt modelId="{89E826C4-280D-418C-BF5A-119EA495F048}" type="sibTrans" cxnId="{1328BAC9-6678-4FAE-991F-19261DBD4DAD}">
      <dgm:prSet/>
      <dgm:spPr/>
      <dgm:t>
        <a:bodyPr/>
        <a:lstStyle/>
        <a:p>
          <a:endParaRPr lang="en-US"/>
        </a:p>
      </dgm:t>
    </dgm:pt>
    <dgm:pt modelId="{934932FE-BA1D-46AF-9241-33649F4CA1B0}">
      <dgm:prSet phldrT="[Text]" custT="1"/>
      <dgm:spPr>
        <a:solidFill>
          <a:schemeClr val="accent1">
            <a:lumMod val="60000"/>
            <a:lumOff val="40000"/>
          </a:schemeClr>
        </a:solidFill>
      </dgm:spPr>
      <dgm:t>
        <a:bodyPr/>
        <a:lstStyle/>
        <a:p>
          <a:pPr marL="0" indent="55563"/>
          <a:r>
            <a:rPr lang="en-US" sz="1800" dirty="0" smtClean="0">
              <a:solidFill>
                <a:schemeClr val="tx1"/>
              </a:solidFill>
            </a:rPr>
            <a:t>Understand the scenarios that are “in scope” for the Transaction Pilot One Time Pay process.</a:t>
          </a:r>
          <a:endParaRPr lang="en-US" sz="1800" dirty="0">
            <a:solidFill>
              <a:schemeClr val="tx1"/>
            </a:solidFill>
          </a:endParaRPr>
        </a:p>
      </dgm:t>
    </dgm:pt>
    <dgm:pt modelId="{D980BFA1-60F6-4DA0-9F97-4357E98E4AD8}" type="parTrans" cxnId="{0343BEDE-52D9-4799-8FB4-4BCA6284331E}">
      <dgm:prSet/>
      <dgm:spPr/>
      <dgm:t>
        <a:bodyPr/>
        <a:lstStyle/>
        <a:p>
          <a:endParaRPr lang="en-US"/>
        </a:p>
      </dgm:t>
    </dgm:pt>
    <dgm:pt modelId="{B7579DEC-F8C5-49FA-AA69-863B24705DA4}" type="sibTrans" cxnId="{0343BEDE-52D9-4799-8FB4-4BCA6284331E}">
      <dgm:prSet/>
      <dgm:spPr/>
      <dgm:t>
        <a:bodyPr/>
        <a:lstStyle/>
        <a:p>
          <a:endParaRPr lang="en-US"/>
        </a:p>
      </dgm:t>
    </dgm:pt>
    <dgm:pt modelId="{9B12EEF7-1A2A-4E7E-B90E-437E2C89A5C9}">
      <dgm:prSet phldrT="[Text]" custT="1"/>
      <dgm:spPr>
        <a:solidFill>
          <a:schemeClr val="accent1">
            <a:lumMod val="60000"/>
            <a:lumOff val="40000"/>
          </a:schemeClr>
        </a:solidFill>
      </dgm:spPr>
      <dgm:t>
        <a:bodyPr/>
        <a:lstStyle/>
        <a:p>
          <a:pPr marL="0" indent="55563"/>
          <a:r>
            <a:rPr lang="en-US" sz="1800" dirty="0" smtClean="0">
              <a:solidFill>
                <a:schemeClr val="tx1"/>
              </a:solidFill>
            </a:rPr>
            <a:t>Understand the various roles and responsibilities involved in the Transaction Pilot One Time Pay process.</a:t>
          </a:r>
          <a:endParaRPr lang="en-US" sz="1800" dirty="0">
            <a:solidFill>
              <a:schemeClr val="tx1"/>
            </a:solidFill>
          </a:endParaRPr>
        </a:p>
      </dgm:t>
    </dgm:pt>
    <dgm:pt modelId="{DB2FA006-2738-4433-9BD9-8F640AF34C6C}" type="parTrans" cxnId="{94381B32-470F-4DEF-94C6-677549AA897E}">
      <dgm:prSet/>
      <dgm:spPr/>
      <dgm:t>
        <a:bodyPr/>
        <a:lstStyle/>
        <a:p>
          <a:endParaRPr lang="en-US"/>
        </a:p>
      </dgm:t>
    </dgm:pt>
    <dgm:pt modelId="{4F03E242-E06D-4A6C-9DC7-41DD88380294}" type="sibTrans" cxnId="{94381B32-470F-4DEF-94C6-677549AA897E}">
      <dgm:prSet/>
      <dgm:spPr/>
      <dgm:t>
        <a:bodyPr/>
        <a:lstStyle/>
        <a:p>
          <a:endParaRPr lang="en-US"/>
        </a:p>
      </dgm:t>
    </dgm:pt>
    <dgm:pt modelId="{8E0003E7-4DB0-4A4B-BBB4-DF30A116E3B6}">
      <dgm:prSet phldrT="[Text]" custT="1"/>
      <dgm:spPr>
        <a:solidFill>
          <a:schemeClr val="accent1">
            <a:lumMod val="60000"/>
            <a:lumOff val="40000"/>
          </a:schemeClr>
        </a:solidFill>
      </dgm:spPr>
      <dgm:t>
        <a:bodyPr/>
        <a:lstStyle/>
        <a:p>
          <a:pPr marL="0" indent="55563"/>
          <a:r>
            <a:rPr lang="en-US" sz="1800" dirty="0" smtClean="0">
              <a:solidFill>
                <a:schemeClr val="tx1"/>
              </a:solidFill>
            </a:rPr>
            <a:t>Initiate One Time Pay Transactions in UCPath.</a:t>
          </a:r>
          <a:endParaRPr lang="en-US" sz="1800" dirty="0">
            <a:solidFill>
              <a:schemeClr val="tx1"/>
            </a:solidFill>
          </a:endParaRPr>
        </a:p>
      </dgm:t>
    </dgm:pt>
    <dgm:pt modelId="{2AB49EA4-6FB4-4FF7-946E-BA7E9BE48739}" type="parTrans" cxnId="{F731423F-F8D0-4732-AE4A-370EA33F6CD1}">
      <dgm:prSet/>
      <dgm:spPr/>
      <dgm:t>
        <a:bodyPr/>
        <a:lstStyle/>
        <a:p>
          <a:endParaRPr lang="en-US"/>
        </a:p>
      </dgm:t>
    </dgm:pt>
    <dgm:pt modelId="{FEE0C520-C754-45F8-9238-DA1619FC9B63}" type="sibTrans" cxnId="{F731423F-F8D0-4732-AE4A-370EA33F6CD1}">
      <dgm:prSet/>
      <dgm:spPr/>
      <dgm:t>
        <a:bodyPr/>
        <a:lstStyle/>
        <a:p>
          <a:endParaRPr lang="en-US"/>
        </a:p>
      </dgm:t>
    </dgm:pt>
    <dgm:pt modelId="{F670C5AB-D449-47C7-854E-55E473B986EE}">
      <dgm:prSet phldrT="[Text]" custT="1"/>
      <dgm:spPr>
        <a:solidFill>
          <a:schemeClr val="accent1">
            <a:lumMod val="60000"/>
            <a:lumOff val="40000"/>
          </a:schemeClr>
        </a:solidFill>
      </dgm:spPr>
      <dgm:t>
        <a:bodyPr/>
        <a:lstStyle/>
        <a:p>
          <a:pPr marL="0" indent="55563"/>
          <a:r>
            <a:rPr lang="en-US" sz="1800" dirty="0" smtClean="0">
              <a:solidFill>
                <a:schemeClr val="tx1"/>
              </a:solidFill>
            </a:rPr>
            <a:t>Understand EACS Roles involved in the Transaction Pilot One Time Pay process.</a:t>
          </a:r>
          <a:endParaRPr lang="en-US" sz="1800" dirty="0">
            <a:solidFill>
              <a:schemeClr val="tx1"/>
            </a:solidFill>
          </a:endParaRPr>
        </a:p>
      </dgm:t>
    </dgm:pt>
    <dgm:pt modelId="{490311CC-5D6A-424C-914E-3248DEF3B8AA}" type="parTrans" cxnId="{107F44E0-2866-4991-89C6-83C613D82050}">
      <dgm:prSet/>
      <dgm:spPr/>
      <dgm:t>
        <a:bodyPr/>
        <a:lstStyle/>
        <a:p>
          <a:endParaRPr lang="en-US"/>
        </a:p>
      </dgm:t>
    </dgm:pt>
    <dgm:pt modelId="{C2186970-F97F-4AD9-8F1D-4AEE48637209}" type="sibTrans" cxnId="{107F44E0-2866-4991-89C6-83C613D82050}">
      <dgm:prSet/>
      <dgm:spPr/>
      <dgm:t>
        <a:bodyPr/>
        <a:lstStyle/>
        <a:p>
          <a:endParaRPr lang="en-US"/>
        </a:p>
      </dgm:t>
    </dgm:pt>
    <dgm:pt modelId="{780D542A-6C51-4A13-A58E-31EF75B69B28}">
      <dgm:prSet phldrT="[Text]" custT="1"/>
      <dgm:spPr>
        <a:solidFill>
          <a:schemeClr val="accent1">
            <a:lumMod val="60000"/>
            <a:lumOff val="40000"/>
          </a:schemeClr>
        </a:solidFill>
      </dgm:spPr>
      <dgm:t>
        <a:bodyPr/>
        <a:lstStyle/>
        <a:p>
          <a:pPr marL="0" indent="55563"/>
          <a:r>
            <a:rPr lang="en-US" sz="1800" dirty="0" smtClean="0">
              <a:solidFill>
                <a:schemeClr val="tx1"/>
              </a:solidFill>
            </a:rPr>
            <a:t>Understand Approval workflow involved in Transaction Pilot One Time Pay process.</a:t>
          </a:r>
          <a:endParaRPr lang="en-US" sz="1800" dirty="0">
            <a:solidFill>
              <a:schemeClr val="tx1"/>
            </a:solidFill>
          </a:endParaRPr>
        </a:p>
      </dgm:t>
    </dgm:pt>
    <dgm:pt modelId="{C6FB4560-7FE5-4035-AB39-BF36B0AF5D39}" type="parTrans" cxnId="{A985D5F6-D40C-4180-A6C6-CDC21971C526}">
      <dgm:prSet/>
      <dgm:spPr/>
      <dgm:t>
        <a:bodyPr/>
        <a:lstStyle/>
        <a:p>
          <a:endParaRPr lang="en-US"/>
        </a:p>
      </dgm:t>
    </dgm:pt>
    <dgm:pt modelId="{33F421B7-C931-4FBB-9ECE-07E996CB61BD}" type="sibTrans" cxnId="{A985D5F6-D40C-4180-A6C6-CDC21971C526}">
      <dgm:prSet/>
      <dgm:spPr/>
      <dgm:t>
        <a:bodyPr/>
        <a:lstStyle/>
        <a:p>
          <a:endParaRPr lang="en-US"/>
        </a:p>
      </dgm:t>
    </dgm:pt>
    <dgm:pt modelId="{85911E8B-04B4-44F1-956A-082601634482}" type="pres">
      <dgm:prSet presAssocID="{418BD4BB-9687-4AA9-893B-B2BC9531E707}" presName="linear" presStyleCnt="0">
        <dgm:presLayoutVars>
          <dgm:animLvl val="lvl"/>
          <dgm:resizeHandles val="exact"/>
        </dgm:presLayoutVars>
      </dgm:prSet>
      <dgm:spPr/>
      <dgm:t>
        <a:bodyPr/>
        <a:lstStyle/>
        <a:p>
          <a:endParaRPr lang="en-US"/>
        </a:p>
      </dgm:t>
    </dgm:pt>
    <dgm:pt modelId="{4CCFD7D5-B8B1-4EAF-B1FB-33B9E8F9FA9B}" type="pres">
      <dgm:prSet presAssocID="{2F4BC830-3855-48E1-968E-846F7FE095AB}" presName="parentText" presStyleLbl="node1" presStyleIdx="0" presStyleCnt="6">
        <dgm:presLayoutVars>
          <dgm:chMax val="0"/>
          <dgm:bulletEnabled val="1"/>
        </dgm:presLayoutVars>
      </dgm:prSet>
      <dgm:spPr/>
      <dgm:t>
        <a:bodyPr/>
        <a:lstStyle/>
        <a:p>
          <a:endParaRPr lang="en-US"/>
        </a:p>
      </dgm:t>
    </dgm:pt>
    <dgm:pt modelId="{99565E18-4E21-47DC-B1EE-3C232600D294}" type="pres">
      <dgm:prSet presAssocID="{89E826C4-280D-418C-BF5A-119EA495F048}" presName="spacer" presStyleCnt="0"/>
      <dgm:spPr/>
    </dgm:pt>
    <dgm:pt modelId="{37F854D7-7C29-487F-96E0-2B6314294BBA}" type="pres">
      <dgm:prSet presAssocID="{934932FE-BA1D-46AF-9241-33649F4CA1B0}" presName="parentText" presStyleLbl="node1" presStyleIdx="1" presStyleCnt="6">
        <dgm:presLayoutVars>
          <dgm:chMax val="0"/>
          <dgm:bulletEnabled val="1"/>
        </dgm:presLayoutVars>
      </dgm:prSet>
      <dgm:spPr/>
      <dgm:t>
        <a:bodyPr/>
        <a:lstStyle/>
        <a:p>
          <a:endParaRPr lang="en-US"/>
        </a:p>
      </dgm:t>
    </dgm:pt>
    <dgm:pt modelId="{49FEA95D-21DD-4510-8009-CFA1F8A06462}" type="pres">
      <dgm:prSet presAssocID="{B7579DEC-F8C5-49FA-AA69-863B24705DA4}" presName="spacer" presStyleCnt="0"/>
      <dgm:spPr/>
    </dgm:pt>
    <dgm:pt modelId="{B4F314C7-F839-42A3-ADE8-05071EFD75C4}" type="pres">
      <dgm:prSet presAssocID="{9B12EEF7-1A2A-4E7E-B90E-437E2C89A5C9}" presName="parentText" presStyleLbl="node1" presStyleIdx="2" presStyleCnt="6">
        <dgm:presLayoutVars>
          <dgm:chMax val="0"/>
          <dgm:bulletEnabled val="1"/>
        </dgm:presLayoutVars>
      </dgm:prSet>
      <dgm:spPr/>
      <dgm:t>
        <a:bodyPr/>
        <a:lstStyle/>
        <a:p>
          <a:endParaRPr lang="en-US"/>
        </a:p>
      </dgm:t>
    </dgm:pt>
    <dgm:pt modelId="{6A1AEBF3-B3B0-43AE-8514-0C238690301C}" type="pres">
      <dgm:prSet presAssocID="{4F03E242-E06D-4A6C-9DC7-41DD88380294}" presName="spacer" presStyleCnt="0"/>
      <dgm:spPr/>
    </dgm:pt>
    <dgm:pt modelId="{0D50B974-0938-4002-8B98-5CC8E2563B95}" type="pres">
      <dgm:prSet presAssocID="{8E0003E7-4DB0-4A4B-BBB4-DF30A116E3B6}" presName="parentText" presStyleLbl="node1" presStyleIdx="3" presStyleCnt="6">
        <dgm:presLayoutVars>
          <dgm:chMax val="0"/>
          <dgm:bulletEnabled val="1"/>
        </dgm:presLayoutVars>
      </dgm:prSet>
      <dgm:spPr/>
      <dgm:t>
        <a:bodyPr/>
        <a:lstStyle/>
        <a:p>
          <a:endParaRPr lang="en-US"/>
        </a:p>
      </dgm:t>
    </dgm:pt>
    <dgm:pt modelId="{CF22C8E2-C6C0-42C3-98A1-5CE4AFF016D1}" type="pres">
      <dgm:prSet presAssocID="{FEE0C520-C754-45F8-9238-DA1619FC9B63}" presName="spacer" presStyleCnt="0"/>
      <dgm:spPr/>
    </dgm:pt>
    <dgm:pt modelId="{9E32566C-B32F-4A0A-9433-51BFD321B36E}" type="pres">
      <dgm:prSet presAssocID="{F670C5AB-D449-47C7-854E-55E473B986EE}" presName="parentText" presStyleLbl="node1" presStyleIdx="4" presStyleCnt="6">
        <dgm:presLayoutVars>
          <dgm:chMax val="0"/>
          <dgm:bulletEnabled val="1"/>
        </dgm:presLayoutVars>
      </dgm:prSet>
      <dgm:spPr/>
      <dgm:t>
        <a:bodyPr/>
        <a:lstStyle/>
        <a:p>
          <a:endParaRPr lang="en-US"/>
        </a:p>
      </dgm:t>
    </dgm:pt>
    <dgm:pt modelId="{843F3562-0CC8-4428-BCDC-8DA08F93BB9B}" type="pres">
      <dgm:prSet presAssocID="{C2186970-F97F-4AD9-8F1D-4AEE48637209}" presName="spacer" presStyleCnt="0"/>
      <dgm:spPr/>
    </dgm:pt>
    <dgm:pt modelId="{9E3114B0-AC73-4D7C-A599-265F52E4F25C}" type="pres">
      <dgm:prSet presAssocID="{780D542A-6C51-4A13-A58E-31EF75B69B28}" presName="parentText" presStyleLbl="node1" presStyleIdx="5" presStyleCnt="6">
        <dgm:presLayoutVars>
          <dgm:chMax val="0"/>
          <dgm:bulletEnabled val="1"/>
        </dgm:presLayoutVars>
      </dgm:prSet>
      <dgm:spPr/>
      <dgm:t>
        <a:bodyPr/>
        <a:lstStyle/>
        <a:p>
          <a:endParaRPr lang="en-US"/>
        </a:p>
      </dgm:t>
    </dgm:pt>
  </dgm:ptLst>
  <dgm:cxnLst>
    <dgm:cxn modelId="{F731423F-F8D0-4732-AE4A-370EA33F6CD1}" srcId="{418BD4BB-9687-4AA9-893B-B2BC9531E707}" destId="{8E0003E7-4DB0-4A4B-BBB4-DF30A116E3B6}" srcOrd="3" destOrd="0" parTransId="{2AB49EA4-6FB4-4FF7-946E-BA7E9BE48739}" sibTransId="{FEE0C520-C754-45F8-9238-DA1619FC9B63}"/>
    <dgm:cxn modelId="{0343BEDE-52D9-4799-8FB4-4BCA6284331E}" srcId="{418BD4BB-9687-4AA9-893B-B2BC9531E707}" destId="{934932FE-BA1D-46AF-9241-33649F4CA1B0}" srcOrd="1" destOrd="0" parTransId="{D980BFA1-60F6-4DA0-9F97-4357E98E4AD8}" sibTransId="{B7579DEC-F8C5-49FA-AA69-863B24705DA4}"/>
    <dgm:cxn modelId="{1328BAC9-6678-4FAE-991F-19261DBD4DAD}" srcId="{418BD4BB-9687-4AA9-893B-B2BC9531E707}" destId="{2F4BC830-3855-48E1-968E-846F7FE095AB}" srcOrd="0" destOrd="0" parTransId="{FAED2335-498D-413C-B210-9713C072C85E}" sibTransId="{89E826C4-280D-418C-BF5A-119EA495F048}"/>
    <dgm:cxn modelId="{8C833242-406F-467B-A911-D5ACC2361F94}" type="presOf" srcId="{934932FE-BA1D-46AF-9241-33649F4CA1B0}" destId="{37F854D7-7C29-487F-96E0-2B6314294BBA}" srcOrd="0" destOrd="0" presId="urn:microsoft.com/office/officeart/2005/8/layout/vList2"/>
    <dgm:cxn modelId="{25971990-4948-4173-AA3B-8B56710BFA12}" type="presOf" srcId="{2F4BC830-3855-48E1-968E-846F7FE095AB}" destId="{4CCFD7D5-B8B1-4EAF-B1FB-33B9E8F9FA9B}" srcOrd="0" destOrd="0" presId="urn:microsoft.com/office/officeart/2005/8/layout/vList2"/>
    <dgm:cxn modelId="{2A0972A5-3DEA-43C7-B683-135832571265}" type="presOf" srcId="{780D542A-6C51-4A13-A58E-31EF75B69B28}" destId="{9E3114B0-AC73-4D7C-A599-265F52E4F25C}" srcOrd="0" destOrd="0" presId="urn:microsoft.com/office/officeart/2005/8/layout/vList2"/>
    <dgm:cxn modelId="{94381B32-470F-4DEF-94C6-677549AA897E}" srcId="{418BD4BB-9687-4AA9-893B-B2BC9531E707}" destId="{9B12EEF7-1A2A-4E7E-B90E-437E2C89A5C9}" srcOrd="2" destOrd="0" parTransId="{DB2FA006-2738-4433-9BD9-8F640AF34C6C}" sibTransId="{4F03E242-E06D-4A6C-9DC7-41DD88380294}"/>
    <dgm:cxn modelId="{63CE53F6-3069-4B01-AD21-27E59AC4BDDD}" type="presOf" srcId="{418BD4BB-9687-4AA9-893B-B2BC9531E707}" destId="{85911E8B-04B4-44F1-956A-082601634482}" srcOrd="0" destOrd="0" presId="urn:microsoft.com/office/officeart/2005/8/layout/vList2"/>
    <dgm:cxn modelId="{7ABFF1A3-1701-4EBB-846D-C6EAC65AA9B8}" type="presOf" srcId="{F670C5AB-D449-47C7-854E-55E473B986EE}" destId="{9E32566C-B32F-4A0A-9433-51BFD321B36E}" srcOrd="0" destOrd="0" presId="urn:microsoft.com/office/officeart/2005/8/layout/vList2"/>
    <dgm:cxn modelId="{8FD98692-BFE1-4C9B-AD25-969E8A069403}" type="presOf" srcId="{8E0003E7-4DB0-4A4B-BBB4-DF30A116E3B6}" destId="{0D50B974-0938-4002-8B98-5CC8E2563B95}" srcOrd="0" destOrd="0" presId="urn:microsoft.com/office/officeart/2005/8/layout/vList2"/>
    <dgm:cxn modelId="{A985D5F6-D40C-4180-A6C6-CDC21971C526}" srcId="{418BD4BB-9687-4AA9-893B-B2BC9531E707}" destId="{780D542A-6C51-4A13-A58E-31EF75B69B28}" srcOrd="5" destOrd="0" parTransId="{C6FB4560-7FE5-4035-AB39-BF36B0AF5D39}" sibTransId="{33F421B7-C931-4FBB-9ECE-07E996CB61BD}"/>
    <dgm:cxn modelId="{7FD11B38-35BF-4454-9D7D-841A205EC41B}" type="presOf" srcId="{9B12EEF7-1A2A-4E7E-B90E-437E2C89A5C9}" destId="{B4F314C7-F839-42A3-ADE8-05071EFD75C4}" srcOrd="0" destOrd="0" presId="urn:microsoft.com/office/officeart/2005/8/layout/vList2"/>
    <dgm:cxn modelId="{107F44E0-2866-4991-89C6-83C613D82050}" srcId="{418BD4BB-9687-4AA9-893B-B2BC9531E707}" destId="{F670C5AB-D449-47C7-854E-55E473B986EE}" srcOrd="4" destOrd="0" parTransId="{490311CC-5D6A-424C-914E-3248DEF3B8AA}" sibTransId="{C2186970-F97F-4AD9-8F1D-4AEE48637209}"/>
    <dgm:cxn modelId="{76EBD919-20E2-4AF1-A627-C2750B868E85}" type="presParOf" srcId="{85911E8B-04B4-44F1-956A-082601634482}" destId="{4CCFD7D5-B8B1-4EAF-B1FB-33B9E8F9FA9B}" srcOrd="0" destOrd="0" presId="urn:microsoft.com/office/officeart/2005/8/layout/vList2"/>
    <dgm:cxn modelId="{FBDFBCED-A1F4-4D2B-A0C9-706994B1C4A6}" type="presParOf" srcId="{85911E8B-04B4-44F1-956A-082601634482}" destId="{99565E18-4E21-47DC-B1EE-3C232600D294}" srcOrd="1" destOrd="0" presId="urn:microsoft.com/office/officeart/2005/8/layout/vList2"/>
    <dgm:cxn modelId="{54B54532-14D4-4E8F-B4C9-BA1988739F94}" type="presParOf" srcId="{85911E8B-04B4-44F1-956A-082601634482}" destId="{37F854D7-7C29-487F-96E0-2B6314294BBA}" srcOrd="2" destOrd="0" presId="urn:microsoft.com/office/officeart/2005/8/layout/vList2"/>
    <dgm:cxn modelId="{D3EDA1A5-5ACE-4328-81F5-E6A980DE6CD3}" type="presParOf" srcId="{85911E8B-04B4-44F1-956A-082601634482}" destId="{49FEA95D-21DD-4510-8009-CFA1F8A06462}" srcOrd="3" destOrd="0" presId="urn:microsoft.com/office/officeart/2005/8/layout/vList2"/>
    <dgm:cxn modelId="{9965C552-5DC5-4755-AC25-D72D8222951C}" type="presParOf" srcId="{85911E8B-04B4-44F1-956A-082601634482}" destId="{B4F314C7-F839-42A3-ADE8-05071EFD75C4}" srcOrd="4" destOrd="0" presId="urn:microsoft.com/office/officeart/2005/8/layout/vList2"/>
    <dgm:cxn modelId="{3B656974-E504-4E30-977F-1057E5F86E74}" type="presParOf" srcId="{85911E8B-04B4-44F1-956A-082601634482}" destId="{6A1AEBF3-B3B0-43AE-8514-0C238690301C}" srcOrd="5" destOrd="0" presId="urn:microsoft.com/office/officeart/2005/8/layout/vList2"/>
    <dgm:cxn modelId="{130DC40F-9C3A-4CC5-A333-C52FCE3ECDB1}" type="presParOf" srcId="{85911E8B-04B4-44F1-956A-082601634482}" destId="{0D50B974-0938-4002-8B98-5CC8E2563B95}" srcOrd="6" destOrd="0" presId="urn:microsoft.com/office/officeart/2005/8/layout/vList2"/>
    <dgm:cxn modelId="{E52C8DA0-59F5-405C-AB3F-7D2E48C0EBEC}" type="presParOf" srcId="{85911E8B-04B4-44F1-956A-082601634482}" destId="{CF22C8E2-C6C0-42C3-98A1-5CE4AFF016D1}" srcOrd="7" destOrd="0" presId="urn:microsoft.com/office/officeart/2005/8/layout/vList2"/>
    <dgm:cxn modelId="{8B526510-CBC3-4C1A-B543-DF5DA8770B32}" type="presParOf" srcId="{85911E8B-04B4-44F1-956A-082601634482}" destId="{9E32566C-B32F-4A0A-9433-51BFD321B36E}" srcOrd="8" destOrd="0" presId="urn:microsoft.com/office/officeart/2005/8/layout/vList2"/>
    <dgm:cxn modelId="{D28A2E0E-DD20-4456-B434-612EB6792CF2}" type="presParOf" srcId="{85911E8B-04B4-44F1-956A-082601634482}" destId="{843F3562-0CC8-4428-BCDC-8DA08F93BB9B}" srcOrd="9" destOrd="0" presId="urn:microsoft.com/office/officeart/2005/8/layout/vList2"/>
    <dgm:cxn modelId="{E0366DC8-72E2-4E7E-8B77-53FF4A86B22F}" type="presParOf" srcId="{85911E8B-04B4-44F1-956A-082601634482}" destId="{9E3114B0-AC73-4D7C-A599-265F52E4F25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FD7D5-B8B1-4EAF-B1FB-33B9E8F9FA9B}">
      <dsp:nvSpPr>
        <dsp:cNvPr id="0" name=""/>
        <dsp:cNvSpPr/>
      </dsp:nvSpPr>
      <dsp:spPr>
        <a:xfrm>
          <a:off x="0" y="4104"/>
          <a:ext cx="10999693" cy="730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117475" algn="l" defTabSz="800100">
            <a:lnSpc>
              <a:spcPct val="90000"/>
            </a:lnSpc>
            <a:spcBef>
              <a:spcPct val="0"/>
            </a:spcBef>
            <a:spcAft>
              <a:spcPct val="35000"/>
            </a:spcAft>
          </a:pPr>
          <a:r>
            <a:rPr lang="en-US" sz="1800" kern="1200" dirty="0" smtClean="0">
              <a:solidFill>
                <a:schemeClr val="tx1"/>
              </a:solidFill>
            </a:rPr>
            <a:t>Understand the definition of a One Time Pay Transaction.</a:t>
          </a:r>
          <a:endParaRPr lang="en-US" sz="1800" kern="1200" dirty="0">
            <a:solidFill>
              <a:schemeClr val="tx1"/>
            </a:solidFill>
          </a:endParaRPr>
        </a:p>
      </dsp:txBody>
      <dsp:txXfrm>
        <a:off x="35640" y="39744"/>
        <a:ext cx="10928413" cy="658800"/>
      </dsp:txXfrm>
    </dsp:sp>
    <dsp:sp modelId="{37F854D7-7C29-487F-96E0-2B6314294BBA}">
      <dsp:nvSpPr>
        <dsp:cNvPr id="0" name=""/>
        <dsp:cNvSpPr/>
      </dsp:nvSpPr>
      <dsp:spPr>
        <a:xfrm>
          <a:off x="0" y="846504"/>
          <a:ext cx="10999693" cy="730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117475" algn="l" defTabSz="800100">
            <a:lnSpc>
              <a:spcPct val="90000"/>
            </a:lnSpc>
            <a:spcBef>
              <a:spcPct val="0"/>
            </a:spcBef>
            <a:spcAft>
              <a:spcPct val="35000"/>
            </a:spcAft>
          </a:pPr>
          <a:r>
            <a:rPr lang="en-US" sz="1800" kern="1200" dirty="0" smtClean="0">
              <a:solidFill>
                <a:schemeClr val="tx1"/>
              </a:solidFill>
            </a:rPr>
            <a:t>Understand the scenarios that are “in scope” for the Transaction Pilot One Time Pay process.</a:t>
          </a:r>
          <a:endParaRPr lang="en-US" sz="1800" kern="1200" dirty="0">
            <a:solidFill>
              <a:schemeClr val="tx1"/>
            </a:solidFill>
          </a:endParaRPr>
        </a:p>
      </dsp:txBody>
      <dsp:txXfrm>
        <a:off x="35640" y="882144"/>
        <a:ext cx="10928413" cy="658800"/>
      </dsp:txXfrm>
    </dsp:sp>
    <dsp:sp modelId="{B4F314C7-F839-42A3-ADE8-05071EFD75C4}">
      <dsp:nvSpPr>
        <dsp:cNvPr id="0" name=""/>
        <dsp:cNvSpPr/>
      </dsp:nvSpPr>
      <dsp:spPr>
        <a:xfrm>
          <a:off x="0" y="1688904"/>
          <a:ext cx="10999693" cy="730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117475" algn="l" defTabSz="800100">
            <a:lnSpc>
              <a:spcPct val="90000"/>
            </a:lnSpc>
            <a:spcBef>
              <a:spcPct val="0"/>
            </a:spcBef>
            <a:spcAft>
              <a:spcPct val="35000"/>
            </a:spcAft>
          </a:pPr>
          <a:r>
            <a:rPr lang="en-US" sz="1800" kern="1200" dirty="0" smtClean="0">
              <a:solidFill>
                <a:schemeClr val="tx1"/>
              </a:solidFill>
            </a:rPr>
            <a:t>Understand the various roles and responsibilities involved in the Transaction Pilot One Time Pay process.</a:t>
          </a:r>
          <a:endParaRPr lang="en-US" sz="1800" kern="1200" dirty="0">
            <a:solidFill>
              <a:schemeClr val="tx1"/>
            </a:solidFill>
          </a:endParaRPr>
        </a:p>
      </dsp:txBody>
      <dsp:txXfrm>
        <a:off x="35640" y="1724544"/>
        <a:ext cx="10928413" cy="658800"/>
      </dsp:txXfrm>
    </dsp:sp>
    <dsp:sp modelId="{0D50B974-0938-4002-8B98-5CC8E2563B95}">
      <dsp:nvSpPr>
        <dsp:cNvPr id="0" name=""/>
        <dsp:cNvSpPr/>
      </dsp:nvSpPr>
      <dsp:spPr>
        <a:xfrm>
          <a:off x="0" y="2531305"/>
          <a:ext cx="10999693" cy="730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117475" algn="l" defTabSz="800100">
            <a:lnSpc>
              <a:spcPct val="90000"/>
            </a:lnSpc>
            <a:spcBef>
              <a:spcPct val="0"/>
            </a:spcBef>
            <a:spcAft>
              <a:spcPct val="35000"/>
            </a:spcAft>
          </a:pPr>
          <a:r>
            <a:rPr lang="en-US" sz="1800" kern="1200" dirty="0" smtClean="0">
              <a:solidFill>
                <a:schemeClr val="tx1"/>
              </a:solidFill>
            </a:rPr>
            <a:t>Learn how to initiate One Time Pay Transactions in UCPath.</a:t>
          </a:r>
          <a:endParaRPr lang="en-US" sz="1800" kern="1200" dirty="0">
            <a:solidFill>
              <a:schemeClr val="tx1"/>
            </a:solidFill>
          </a:endParaRPr>
        </a:p>
      </dsp:txBody>
      <dsp:txXfrm>
        <a:off x="35640" y="2566945"/>
        <a:ext cx="10928413" cy="658800"/>
      </dsp:txXfrm>
    </dsp:sp>
    <dsp:sp modelId="{9E32566C-B32F-4A0A-9433-51BFD321B36E}">
      <dsp:nvSpPr>
        <dsp:cNvPr id="0" name=""/>
        <dsp:cNvSpPr/>
      </dsp:nvSpPr>
      <dsp:spPr>
        <a:xfrm>
          <a:off x="0" y="3373705"/>
          <a:ext cx="10999693" cy="730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117475" algn="l" defTabSz="800100">
            <a:lnSpc>
              <a:spcPct val="90000"/>
            </a:lnSpc>
            <a:spcBef>
              <a:spcPct val="0"/>
            </a:spcBef>
            <a:spcAft>
              <a:spcPct val="35000"/>
            </a:spcAft>
          </a:pPr>
          <a:r>
            <a:rPr lang="en-US" sz="1800" kern="1200" dirty="0" smtClean="0">
              <a:solidFill>
                <a:schemeClr val="tx1"/>
              </a:solidFill>
            </a:rPr>
            <a:t>Understand EACS Roles involved in the Transaction Pilot One Time Pay process.</a:t>
          </a:r>
          <a:endParaRPr lang="en-US" sz="1800" kern="1200" dirty="0">
            <a:solidFill>
              <a:schemeClr val="tx1"/>
            </a:solidFill>
          </a:endParaRPr>
        </a:p>
      </dsp:txBody>
      <dsp:txXfrm>
        <a:off x="35640" y="3409345"/>
        <a:ext cx="10928413" cy="658800"/>
      </dsp:txXfrm>
    </dsp:sp>
    <dsp:sp modelId="{9E3114B0-AC73-4D7C-A599-265F52E4F25C}">
      <dsp:nvSpPr>
        <dsp:cNvPr id="0" name=""/>
        <dsp:cNvSpPr/>
      </dsp:nvSpPr>
      <dsp:spPr>
        <a:xfrm>
          <a:off x="0" y="4216105"/>
          <a:ext cx="10999693" cy="730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117475" algn="l" defTabSz="800100">
            <a:lnSpc>
              <a:spcPct val="90000"/>
            </a:lnSpc>
            <a:spcBef>
              <a:spcPct val="0"/>
            </a:spcBef>
            <a:spcAft>
              <a:spcPct val="35000"/>
            </a:spcAft>
          </a:pPr>
          <a:r>
            <a:rPr lang="en-US" sz="1800" kern="1200" dirty="0" smtClean="0">
              <a:solidFill>
                <a:schemeClr val="tx1"/>
              </a:solidFill>
            </a:rPr>
            <a:t>Understand Approval workflow involved in Transaction Pilot One Time Pay process.</a:t>
          </a:r>
          <a:endParaRPr lang="en-US" sz="1800" kern="1200" dirty="0">
            <a:solidFill>
              <a:schemeClr val="tx1"/>
            </a:solidFill>
          </a:endParaRPr>
        </a:p>
      </dsp:txBody>
      <dsp:txXfrm>
        <a:off x="35640" y="4251745"/>
        <a:ext cx="10928413" cy="65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1D26A-7FC0-4839-A647-A31C34620C7A}">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1E5CF-4A29-4249-A548-F6615084B775}">
      <dsp:nvSpPr>
        <dsp:cNvPr id="0" name=""/>
        <dsp:cNvSpPr/>
      </dsp:nvSpPr>
      <dsp:spPr>
        <a:xfrm>
          <a:off x="8731" y="1625600"/>
          <a:ext cx="2616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Transactional Units submit One Time Pay Transactions in UCPath and Generic Requests in ServiceLink (with supporting documentation attached). </a:t>
          </a:r>
          <a:endParaRPr lang="en-US" sz="1700" kern="1200" dirty="0"/>
        </a:p>
      </dsp:txBody>
      <dsp:txXfrm>
        <a:off x="114538" y="1731407"/>
        <a:ext cx="2404586" cy="1955852"/>
      </dsp:txXfrm>
    </dsp:sp>
    <dsp:sp modelId="{44C52F8C-4FD4-4703-B1D0-EACA581CBA81}">
      <dsp:nvSpPr>
        <dsp:cNvPr id="0" name=""/>
        <dsp:cNvSpPr/>
      </dsp:nvSpPr>
      <dsp:spPr>
        <a:xfrm>
          <a:off x="2755899" y="1625600"/>
          <a:ext cx="2616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AWE Approvers in the Shared Service Centers (SSC) review and approve (or deny) transactions. </a:t>
          </a:r>
          <a:endParaRPr lang="en-US" sz="1700" kern="1200" dirty="0"/>
        </a:p>
      </dsp:txBody>
      <dsp:txXfrm>
        <a:off x="2861706" y="1731407"/>
        <a:ext cx="2404586" cy="1955852"/>
      </dsp:txXfrm>
    </dsp:sp>
    <dsp:sp modelId="{95B2AE70-8E56-407C-B6D0-9D9CB3C07030}">
      <dsp:nvSpPr>
        <dsp:cNvPr id="0" name=""/>
        <dsp:cNvSpPr/>
      </dsp:nvSpPr>
      <dsp:spPr>
        <a:xfrm>
          <a:off x="5503068" y="1625600"/>
          <a:ext cx="26162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One Time Payment Appears on Employee's Paycheck</a:t>
          </a:r>
          <a:endParaRPr lang="en-US" sz="1700" kern="1200" dirty="0"/>
        </a:p>
      </dsp:txBody>
      <dsp:txXfrm>
        <a:off x="5608875" y="1731407"/>
        <a:ext cx="2404586" cy="195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EACA0-F7B8-41FD-B5B0-56D0C6D8124B}">
      <dsp:nvSpPr>
        <dsp:cNvPr id="0" name=""/>
        <dsp:cNvSpPr/>
      </dsp:nvSpPr>
      <dsp:spPr>
        <a:xfrm>
          <a:off x="39" y="831"/>
          <a:ext cx="3798093" cy="892800"/>
        </a:xfrm>
        <a:prstGeom prst="rect">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Unit One Time Pay Initiator</a:t>
          </a:r>
          <a:endParaRPr lang="en-US" sz="2000" kern="1200" dirty="0"/>
        </a:p>
      </dsp:txBody>
      <dsp:txXfrm>
        <a:off x="39" y="831"/>
        <a:ext cx="3798093" cy="892800"/>
      </dsp:txXfrm>
    </dsp:sp>
    <dsp:sp modelId="{CC0D943E-D117-436C-A550-632B7B6A4AFF}">
      <dsp:nvSpPr>
        <dsp:cNvPr id="0" name=""/>
        <dsp:cNvSpPr/>
      </dsp:nvSpPr>
      <dsp:spPr>
        <a:xfrm>
          <a:off x="39" y="893631"/>
          <a:ext cx="3798093" cy="24252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role must be provisioned by Department Systems Access Administrators (SAA) in the Enterprise Access Control System (EACS) in order to initiate one time pay transactions in UCPath.</a:t>
          </a:r>
          <a:endParaRPr lang="en-US" sz="1800" kern="1200" dirty="0"/>
        </a:p>
        <a:p>
          <a:pPr marL="171450" lvl="1" indent="-171450" algn="l" defTabSz="800100">
            <a:lnSpc>
              <a:spcPct val="90000"/>
            </a:lnSpc>
            <a:spcBef>
              <a:spcPct val="0"/>
            </a:spcBef>
            <a:spcAft>
              <a:spcPct val="15000"/>
            </a:spcAft>
            <a:buChar char="••"/>
          </a:pPr>
          <a:r>
            <a:rPr lang="en-US" sz="1800" kern="1200" dirty="0" smtClean="0"/>
            <a:t>This role is provisioned to Transactional Units</a:t>
          </a:r>
        </a:p>
      </dsp:txBody>
      <dsp:txXfrm>
        <a:off x="39" y="893631"/>
        <a:ext cx="3798093" cy="2425207"/>
      </dsp:txXfrm>
    </dsp:sp>
    <dsp:sp modelId="{2EC5002E-3BEA-4D51-8F49-28B5373A4A11}">
      <dsp:nvSpPr>
        <dsp:cNvPr id="0" name=""/>
        <dsp:cNvSpPr/>
      </dsp:nvSpPr>
      <dsp:spPr>
        <a:xfrm>
          <a:off x="4329866" y="831"/>
          <a:ext cx="3798093" cy="892800"/>
        </a:xfrm>
        <a:prstGeom prst="rect">
          <a:avLst/>
        </a:prstGeom>
        <a:solidFill>
          <a:schemeClr val="accent5"/>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Unit One Time Pay Approver </a:t>
          </a:r>
          <a:endParaRPr lang="en-US" sz="2000" kern="1200" dirty="0"/>
        </a:p>
      </dsp:txBody>
      <dsp:txXfrm>
        <a:off x="4329866" y="831"/>
        <a:ext cx="3798093" cy="892800"/>
      </dsp:txXfrm>
    </dsp:sp>
    <dsp:sp modelId="{85D386BF-7754-4682-A477-011F7DF94DED}">
      <dsp:nvSpPr>
        <dsp:cNvPr id="0" name=""/>
        <dsp:cNvSpPr/>
      </dsp:nvSpPr>
      <dsp:spPr>
        <a:xfrm>
          <a:off x="4329866" y="893631"/>
          <a:ext cx="3798093" cy="24252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role must be provisioned by Shared Services Center SAAs in EACS in order to approve one time pay transactions in UCPath for Phase 1 of the Pilot Project.</a:t>
          </a:r>
          <a:endParaRPr lang="en-US" sz="1800" kern="1200" dirty="0"/>
        </a:p>
        <a:p>
          <a:pPr marL="171450" lvl="1" indent="-171450" algn="l" defTabSz="800100">
            <a:lnSpc>
              <a:spcPct val="90000"/>
            </a:lnSpc>
            <a:spcBef>
              <a:spcPct val="0"/>
            </a:spcBef>
            <a:spcAft>
              <a:spcPct val="15000"/>
            </a:spcAft>
            <a:buChar char="••"/>
          </a:pPr>
          <a:r>
            <a:rPr lang="en-US" sz="1800" kern="1200" dirty="0" smtClean="0"/>
            <a:t>This role is provisioned to SSCs.</a:t>
          </a:r>
        </a:p>
      </dsp:txBody>
      <dsp:txXfrm>
        <a:off x="4329866" y="893631"/>
        <a:ext cx="3798093" cy="2425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DA742-4C57-47D3-81F9-9C6285753042}">
      <dsp:nvSpPr>
        <dsp:cNvPr id="0" name=""/>
        <dsp:cNvSpPr/>
      </dsp:nvSpPr>
      <dsp:spPr>
        <a:xfrm>
          <a:off x="39" y="0"/>
          <a:ext cx="3798093" cy="896113"/>
        </a:xfrm>
        <a:prstGeom prst="rect">
          <a:avLst/>
        </a:prstGeom>
        <a:solidFill>
          <a:schemeClr val="accent5">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Generic Initiator</a:t>
          </a:r>
        </a:p>
      </dsp:txBody>
      <dsp:txXfrm>
        <a:off x="39" y="0"/>
        <a:ext cx="3798093" cy="896113"/>
      </dsp:txXfrm>
    </dsp:sp>
    <dsp:sp modelId="{A79895AD-B772-4B33-A6C2-AC64EB65882E}">
      <dsp:nvSpPr>
        <dsp:cNvPr id="0" name=""/>
        <dsp:cNvSpPr/>
      </dsp:nvSpPr>
      <dsp:spPr>
        <a:xfrm>
          <a:off x="39" y="868400"/>
          <a:ext cx="3798093" cy="26681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role must be provisioned by Department Systems Access Administrators (SAA) in the Enterprise Access Control System (EACS) in order to initiate the corresponding Generic Request for Supporting Documentation attachments.</a:t>
          </a:r>
          <a:endParaRPr lang="en-US" sz="1800" kern="1200" dirty="0"/>
        </a:p>
        <a:p>
          <a:pPr marL="171450" lvl="1" indent="-171450" algn="l" defTabSz="800100">
            <a:lnSpc>
              <a:spcPct val="90000"/>
            </a:lnSpc>
            <a:spcBef>
              <a:spcPct val="0"/>
            </a:spcBef>
            <a:spcAft>
              <a:spcPct val="15000"/>
            </a:spcAft>
            <a:buChar char="••"/>
          </a:pPr>
          <a:r>
            <a:rPr lang="en-US" sz="1800" kern="1200" dirty="0" smtClean="0"/>
            <a:t>This role is provisioned to Transactional Units</a:t>
          </a:r>
        </a:p>
      </dsp:txBody>
      <dsp:txXfrm>
        <a:off x="39" y="868400"/>
        <a:ext cx="3798093" cy="2668140"/>
      </dsp:txXfrm>
    </dsp:sp>
    <dsp:sp modelId="{99D18961-59AD-4D9E-97C0-B8A469B6B0B5}">
      <dsp:nvSpPr>
        <dsp:cNvPr id="0" name=""/>
        <dsp:cNvSpPr/>
      </dsp:nvSpPr>
      <dsp:spPr>
        <a:xfrm>
          <a:off x="4329866" y="0"/>
          <a:ext cx="3798093" cy="896113"/>
        </a:xfrm>
        <a:prstGeom prst="rect">
          <a:avLst/>
        </a:prstGeom>
        <a:solidFill>
          <a:schemeClr val="accent5"/>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Generic Shared Services Fulfiller</a:t>
          </a:r>
        </a:p>
      </dsp:txBody>
      <dsp:txXfrm>
        <a:off x="4329866" y="0"/>
        <a:ext cx="3798093" cy="896113"/>
      </dsp:txXfrm>
    </dsp:sp>
    <dsp:sp modelId="{DB2256CC-0440-41D2-B3E1-45B46B9743E1}">
      <dsp:nvSpPr>
        <dsp:cNvPr id="0" name=""/>
        <dsp:cNvSpPr/>
      </dsp:nvSpPr>
      <dsp:spPr>
        <a:xfrm>
          <a:off x="4329866" y="868400"/>
          <a:ext cx="3798093" cy="26681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role must be provisioned by Shared Services Center SAAs in EACS in order to receive the corresponding Generic Request for Supporting Documentation attachments ; Phase 1 of the Pilot Project.</a:t>
          </a:r>
          <a:endParaRPr lang="en-US" sz="1800" kern="1200" dirty="0"/>
        </a:p>
        <a:p>
          <a:pPr marL="171450" lvl="1" indent="-171450" algn="l" defTabSz="800100">
            <a:lnSpc>
              <a:spcPct val="90000"/>
            </a:lnSpc>
            <a:spcBef>
              <a:spcPct val="0"/>
            </a:spcBef>
            <a:spcAft>
              <a:spcPct val="15000"/>
            </a:spcAft>
            <a:buChar char="••"/>
          </a:pPr>
          <a:r>
            <a:rPr lang="en-US" sz="1800" kern="1200" dirty="0" smtClean="0"/>
            <a:t>This role is provisioned to SSCs.</a:t>
          </a:r>
          <a:endParaRPr lang="en-US" sz="1800" kern="1200" dirty="0"/>
        </a:p>
      </dsp:txBody>
      <dsp:txXfrm>
        <a:off x="4329866" y="868400"/>
        <a:ext cx="3798093" cy="2668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1DAAB-BB72-4848-A744-2A2B3994125B}">
      <dsp:nvSpPr>
        <dsp:cNvPr id="0" name=""/>
        <dsp:cNvSpPr/>
      </dsp:nvSpPr>
      <dsp:spPr>
        <a:xfrm rot="10800000">
          <a:off x="2516074" y="1551"/>
          <a:ext cx="8962921" cy="10339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60"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t>Before, the Transactional Unit would use ServiceLink with the “Job Data Changes Request form”; now, the Transactional Unit will have to enter the transaction in UCPath. However, UCPath does not allow attachment uploads, so the Units will have to take an extra step and create a generic request in ServiceLink in order to attach supporting documents. </a:t>
          </a:r>
          <a:endParaRPr lang="en-US" sz="1600" kern="1200" dirty="0"/>
        </a:p>
      </dsp:txBody>
      <dsp:txXfrm rot="10800000">
        <a:off x="2774571" y="1551"/>
        <a:ext cx="8704424" cy="1033988"/>
      </dsp:txXfrm>
    </dsp:sp>
    <dsp:sp modelId="{C8FF8EF7-78B0-4889-8E5B-0DAEFFF34B7C}">
      <dsp:nvSpPr>
        <dsp:cNvPr id="0" name=""/>
        <dsp:cNvSpPr/>
      </dsp:nvSpPr>
      <dsp:spPr>
        <a:xfrm>
          <a:off x="1999080" y="1551"/>
          <a:ext cx="1033988" cy="10339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D6B23B-49DA-4455-8343-0EF2B25CC531}">
      <dsp:nvSpPr>
        <dsp:cNvPr id="0" name=""/>
        <dsp:cNvSpPr/>
      </dsp:nvSpPr>
      <dsp:spPr>
        <a:xfrm rot="10800000">
          <a:off x="2516074" y="1321644"/>
          <a:ext cx="8962921" cy="10339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60"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t>SSC will not have documents if TU does not use SL to attach, and therefore will not be able to approve appropriately. SSCs will be able to look at Transaction and Attachments (ServiceLink) and approve. </a:t>
          </a:r>
          <a:endParaRPr lang="en-US" sz="1600" kern="1200" dirty="0"/>
        </a:p>
      </dsp:txBody>
      <dsp:txXfrm rot="10800000">
        <a:off x="2774571" y="1321644"/>
        <a:ext cx="8704424" cy="1033988"/>
      </dsp:txXfrm>
    </dsp:sp>
    <dsp:sp modelId="{92D327CD-963D-4625-9F92-BD9750019A63}">
      <dsp:nvSpPr>
        <dsp:cNvPr id="0" name=""/>
        <dsp:cNvSpPr/>
      </dsp:nvSpPr>
      <dsp:spPr>
        <a:xfrm>
          <a:off x="1999080" y="1321644"/>
          <a:ext cx="1033988" cy="10339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CE4E6A-3D40-47FA-9B26-420165480615}">
      <dsp:nvSpPr>
        <dsp:cNvPr id="0" name=""/>
        <dsp:cNvSpPr/>
      </dsp:nvSpPr>
      <dsp:spPr>
        <a:xfrm rot="10800000">
          <a:off x="2516074" y="2641736"/>
          <a:ext cx="8962921" cy="10339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60"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t>Earn Codes will need to be selected appropriately (a cheat sheet will be provided) – if this is incorrect then financial management impacts will occur.</a:t>
          </a:r>
          <a:endParaRPr lang="en-US" sz="1600" kern="1200" dirty="0"/>
        </a:p>
      </dsp:txBody>
      <dsp:txXfrm rot="10800000">
        <a:off x="2774571" y="2641736"/>
        <a:ext cx="8704424" cy="1033988"/>
      </dsp:txXfrm>
    </dsp:sp>
    <dsp:sp modelId="{98177C5E-0F74-4A3B-BAF9-2D484949757B}">
      <dsp:nvSpPr>
        <dsp:cNvPr id="0" name=""/>
        <dsp:cNvSpPr/>
      </dsp:nvSpPr>
      <dsp:spPr>
        <a:xfrm>
          <a:off x="1999080" y="2641736"/>
          <a:ext cx="1033988" cy="10339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F600E1-4B9B-4B7B-AD4D-E824CDFA9587}">
      <dsp:nvSpPr>
        <dsp:cNvPr id="0" name=""/>
        <dsp:cNvSpPr/>
      </dsp:nvSpPr>
      <dsp:spPr>
        <a:xfrm rot="10800000">
          <a:off x="2516074" y="3961829"/>
          <a:ext cx="8962921" cy="10339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960"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t>Timing around when a transaction is submitted AND approved in UCPath is critical to ensure it meets payroll deadlines.</a:t>
          </a:r>
          <a:endParaRPr lang="en-US" sz="1600" kern="1200" dirty="0"/>
        </a:p>
      </dsp:txBody>
      <dsp:txXfrm rot="10800000">
        <a:off x="2774571" y="3961829"/>
        <a:ext cx="8704424" cy="1033988"/>
      </dsp:txXfrm>
    </dsp:sp>
    <dsp:sp modelId="{0EE1BF9E-7A0F-4944-B3ED-94C4944985C9}">
      <dsp:nvSpPr>
        <dsp:cNvPr id="0" name=""/>
        <dsp:cNvSpPr/>
      </dsp:nvSpPr>
      <dsp:spPr>
        <a:xfrm>
          <a:off x="1999080" y="3961829"/>
          <a:ext cx="1033988" cy="10339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FD7D5-B8B1-4EAF-B1FB-33B9E8F9FA9B}">
      <dsp:nvSpPr>
        <dsp:cNvPr id="0" name=""/>
        <dsp:cNvSpPr/>
      </dsp:nvSpPr>
      <dsp:spPr>
        <a:xfrm>
          <a:off x="0" y="21049"/>
          <a:ext cx="10999693" cy="655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55563" algn="l" defTabSz="800100">
            <a:lnSpc>
              <a:spcPct val="90000"/>
            </a:lnSpc>
            <a:spcBef>
              <a:spcPct val="0"/>
            </a:spcBef>
            <a:spcAft>
              <a:spcPct val="35000"/>
            </a:spcAft>
          </a:pPr>
          <a:r>
            <a:rPr lang="en-US" sz="1800" kern="1200" dirty="0" smtClean="0">
              <a:solidFill>
                <a:schemeClr val="tx1"/>
              </a:solidFill>
            </a:rPr>
            <a:t>Understand the definition of a One Time Pay Transaction.</a:t>
          </a:r>
          <a:endParaRPr lang="en-US" sz="1800" kern="1200" dirty="0">
            <a:solidFill>
              <a:schemeClr val="tx1"/>
            </a:solidFill>
          </a:endParaRPr>
        </a:p>
      </dsp:txBody>
      <dsp:txXfrm>
        <a:off x="31984" y="53033"/>
        <a:ext cx="10935725" cy="591232"/>
      </dsp:txXfrm>
    </dsp:sp>
    <dsp:sp modelId="{37F854D7-7C29-487F-96E0-2B6314294BBA}">
      <dsp:nvSpPr>
        <dsp:cNvPr id="0" name=""/>
        <dsp:cNvSpPr/>
      </dsp:nvSpPr>
      <dsp:spPr>
        <a:xfrm>
          <a:off x="0" y="777049"/>
          <a:ext cx="10999693" cy="655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55563" algn="l" defTabSz="800100">
            <a:lnSpc>
              <a:spcPct val="90000"/>
            </a:lnSpc>
            <a:spcBef>
              <a:spcPct val="0"/>
            </a:spcBef>
            <a:spcAft>
              <a:spcPct val="35000"/>
            </a:spcAft>
          </a:pPr>
          <a:r>
            <a:rPr lang="en-US" sz="1800" kern="1200" dirty="0" smtClean="0">
              <a:solidFill>
                <a:schemeClr val="tx1"/>
              </a:solidFill>
            </a:rPr>
            <a:t>Understand the scenarios that are “in scope” for the Transaction Pilot One Time Pay process.</a:t>
          </a:r>
          <a:endParaRPr lang="en-US" sz="1800" kern="1200" dirty="0">
            <a:solidFill>
              <a:schemeClr val="tx1"/>
            </a:solidFill>
          </a:endParaRPr>
        </a:p>
      </dsp:txBody>
      <dsp:txXfrm>
        <a:off x="31984" y="809033"/>
        <a:ext cx="10935725" cy="591232"/>
      </dsp:txXfrm>
    </dsp:sp>
    <dsp:sp modelId="{B4F314C7-F839-42A3-ADE8-05071EFD75C4}">
      <dsp:nvSpPr>
        <dsp:cNvPr id="0" name=""/>
        <dsp:cNvSpPr/>
      </dsp:nvSpPr>
      <dsp:spPr>
        <a:xfrm>
          <a:off x="0" y="1533049"/>
          <a:ext cx="10999693" cy="655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55563" algn="l" defTabSz="800100">
            <a:lnSpc>
              <a:spcPct val="90000"/>
            </a:lnSpc>
            <a:spcBef>
              <a:spcPct val="0"/>
            </a:spcBef>
            <a:spcAft>
              <a:spcPct val="35000"/>
            </a:spcAft>
          </a:pPr>
          <a:r>
            <a:rPr lang="en-US" sz="1800" kern="1200" dirty="0" smtClean="0">
              <a:solidFill>
                <a:schemeClr val="tx1"/>
              </a:solidFill>
            </a:rPr>
            <a:t>Understand the various roles and responsibilities involved in the Transaction Pilot One Time Pay process.</a:t>
          </a:r>
          <a:endParaRPr lang="en-US" sz="1800" kern="1200" dirty="0">
            <a:solidFill>
              <a:schemeClr val="tx1"/>
            </a:solidFill>
          </a:endParaRPr>
        </a:p>
      </dsp:txBody>
      <dsp:txXfrm>
        <a:off x="31984" y="1565033"/>
        <a:ext cx="10935725" cy="591232"/>
      </dsp:txXfrm>
    </dsp:sp>
    <dsp:sp modelId="{0D50B974-0938-4002-8B98-5CC8E2563B95}">
      <dsp:nvSpPr>
        <dsp:cNvPr id="0" name=""/>
        <dsp:cNvSpPr/>
      </dsp:nvSpPr>
      <dsp:spPr>
        <a:xfrm>
          <a:off x="0" y="2289049"/>
          <a:ext cx="10999693" cy="655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55563" algn="l" defTabSz="800100">
            <a:lnSpc>
              <a:spcPct val="90000"/>
            </a:lnSpc>
            <a:spcBef>
              <a:spcPct val="0"/>
            </a:spcBef>
            <a:spcAft>
              <a:spcPct val="35000"/>
            </a:spcAft>
          </a:pPr>
          <a:r>
            <a:rPr lang="en-US" sz="1800" kern="1200" dirty="0" smtClean="0">
              <a:solidFill>
                <a:schemeClr val="tx1"/>
              </a:solidFill>
            </a:rPr>
            <a:t>Initiate One Time Pay Transactions in UCPath.</a:t>
          </a:r>
          <a:endParaRPr lang="en-US" sz="1800" kern="1200" dirty="0">
            <a:solidFill>
              <a:schemeClr val="tx1"/>
            </a:solidFill>
          </a:endParaRPr>
        </a:p>
      </dsp:txBody>
      <dsp:txXfrm>
        <a:off x="31984" y="2321033"/>
        <a:ext cx="10935725" cy="591232"/>
      </dsp:txXfrm>
    </dsp:sp>
    <dsp:sp modelId="{9E32566C-B32F-4A0A-9433-51BFD321B36E}">
      <dsp:nvSpPr>
        <dsp:cNvPr id="0" name=""/>
        <dsp:cNvSpPr/>
      </dsp:nvSpPr>
      <dsp:spPr>
        <a:xfrm>
          <a:off x="0" y="3045048"/>
          <a:ext cx="10999693" cy="655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55563" algn="l" defTabSz="800100">
            <a:lnSpc>
              <a:spcPct val="90000"/>
            </a:lnSpc>
            <a:spcBef>
              <a:spcPct val="0"/>
            </a:spcBef>
            <a:spcAft>
              <a:spcPct val="35000"/>
            </a:spcAft>
          </a:pPr>
          <a:r>
            <a:rPr lang="en-US" sz="1800" kern="1200" dirty="0" smtClean="0">
              <a:solidFill>
                <a:schemeClr val="tx1"/>
              </a:solidFill>
            </a:rPr>
            <a:t>Understand EACS Roles involved in the Transaction Pilot One Time Pay process.</a:t>
          </a:r>
          <a:endParaRPr lang="en-US" sz="1800" kern="1200" dirty="0">
            <a:solidFill>
              <a:schemeClr val="tx1"/>
            </a:solidFill>
          </a:endParaRPr>
        </a:p>
      </dsp:txBody>
      <dsp:txXfrm>
        <a:off x="31984" y="3077032"/>
        <a:ext cx="10935725" cy="591232"/>
      </dsp:txXfrm>
    </dsp:sp>
    <dsp:sp modelId="{9E3114B0-AC73-4D7C-A599-265F52E4F25C}">
      <dsp:nvSpPr>
        <dsp:cNvPr id="0" name=""/>
        <dsp:cNvSpPr/>
      </dsp:nvSpPr>
      <dsp:spPr>
        <a:xfrm>
          <a:off x="0" y="3801049"/>
          <a:ext cx="10999693" cy="6552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55563" algn="l" defTabSz="800100">
            <a:lnSpc>
              <a:spcPct val="90000"/>
            </a:lnSpc>
            <a:spcBef>
              <a:spcPct val="0"/>
            </a:spcBef>
            <a:spcAft>
              <a:spcPct val="35000"/>
            </a:spcAft>
          </a:pPr>
          <a:r>
            <a:rPr lang="en-US" sz="1800" kern="1200" dirty="0" smtClean="0">
              <a:solidFill>
                <a:schemeClr val="tx1"/>
              </a:solidFill>
            </a:rPr>
            <a:t>Understand Approval workflow involved in Transaction Pilot One Time Pay process.</a:t>
          </a:r>
          <a:endParaRPr lang="en-US" sz="1800" kern="1200" dirty="0">
            <a:solidFill>
              <a:schemeClr val="tx1"/>
            </a:solidFill>
          </a:endParaRPr>
        </a:p>
      </dsp:txBody>
      <dsp:txXfrm>
        <a:off x="31984" y="3833033"/>
        <a:ext cx="10935725"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7/9/2019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13</a:t>
            </a:fld>
            <a:endParaRPr lang="en-US" dirty="0"/>
          </a:p>
        </p:txBody>
      </p:sp>
    </p:spTree>
    <p:extLst>
      <p:ext uri="{BB962C8B-B14F-4D97-AF65-F5344CB8AC3E}">
        <p14:creationId xmlns:p14="http://schemas.microsoft.com/office/powerpoint/2010/main" val="364914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82</a:t>
            </a:fld>
            <a:endParaRPr lang="en-US" dirty="0"/>
          </a:p>
        </p:txBody>
      </p:sp>
    </p:spTree>
    <p:extLst>
      <p:ext uri="{BB962C8B-B14F-4D97-AF65-F5344CB8AC3E}">
        <p14:creationId xmlns:p14="http://schemas.microsoft.com/office/powerpoint/2010/main" val="1486206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7/9/2019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7/9/2019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7/9/2019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7/9/2019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fomucpathtraining.ucr.edu/Job_Aids/UCRSL110_ServiceLink_Navigation_for_Initiators_Slide_Deck.pdf"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ucrshare.ucr.edu/sites/FOM_UCPath/SitePages/Home.aspx" TargetMode="External"/><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fomucpathtraining.ucr.edu/Job_Aids/UCRSL110_ServiceLink_Navigation_for_Initiators_Slide_Deck.pdf"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https://www.ucop.edu/academic-personnel-programs/_files/apm/apm-666.pdf" TargetMode="External"/><Relationship Id="rId5" Type="http://schemas.openxmlformats.org/officeDocument/2006/relationships/hyperlink" Target="https://hr.ucr.edu/policies/policiesandcontracts/local_guidance_30_compensation.pdf" TargetMode="External"/><Relationship Id="rId4" Type="http://schemas.openxmlformats.org/officeDocument/2006/relationships/hyperlink" Target="https://policy.ucop.edu/doc/4010400/PPSM-30"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72165" y="2390987"/>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One Time Pay Process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ONE TIME PAY PROCESS   </a:t>
            </a:r>
            <a:endParaRPr lang="en-US" dirty="0">
              <a:solidFill>
                <a:schemeClr val="accent5"/>
              </a:solidFill>
            </a:endParaRPr>
          </a:p>
        </p:txBody>
      </p:sp>
      <p:graphicFrame>
        <p:nvGraphicFramePr>
          <p:cNvPr id="5" name="Diagram 4"/>
          <p:cNvGraphicFramePr/>
          <p:nvPr>
            <p:extLst>
              <p:ext uri="{D42A27DB-BD31-4B8C-83A1-F6EECF244321}">
                <p14:modId xmlns:p14="http://schemas.microsoft.com/office/powerpoint/2010/main" val="1911357487"/>
              </p:ext>
            </p:extLst>
          </p:nvPr>
        </p:nvGraphicFramePr>
        <p:xfrm>
          <a:off x="565150" y="167216"/>
          <a:ext cx="10842548" cy="6690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28077658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56337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Transaction Roles  </a:t>
            </a:r>
            <a:endParaRPr lang="en-US" sz="7200" b="1" dirty="0">
              <a:solidFill>
                <a:srgbClr val="F1AB00"/>
              </a:solidFill>
            </a:endParaRPr>
          </a:p>
        </p:txBody>
      </p:sp>
    </p:spTree>
    <p:extLst>
      <p:ext uri="{BB962C8B-B14F-4D97-AF65-F5344CB8AC3E}">
        <p14:creationId xmlns:p14="http://schemas.microsoft.com/office/powerpoint/2010/main" val="4171469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9959" cy="6858000"/>
          </a:xfrm>
          <a:prstGeom prst="rect">
            <a:avLst/>
          </a:prstGeom>
        </p:spPr>
      </p:pic>
      <p:pic>
        <p:nvPicPr>
          <p:cNvPr id="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6856"/>
          <a:stretch/>
        </p:blipFill>
        <p:spPr bwMode="auto">
          <a:xfrm>
            <a:off x="6607621" y="2175869"/>
            <a:ext cx="4005961" cy="2539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5" action="ppaction://hlinksldjump"/>
          </p:cNvPr>
          <p:cNvSpPr/>
          <p:nvPr/>
        </p:nvSpPr>
        <p:spPr>
          <a:xfrm>
            <a:off x="615351" y="1185705"/>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6"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3: </a:t>
            </a:r>
            <a:r>
              <a:rPr lang="en-US" sz="1600" b="1" dirty="0">
                <a:ea typeface="Calibri" panose="020F0502020204030204" pitchFamily="34" charset="0"/>
                <a:cs typeface="Times New Roman" panose="02020603050405020304" pitchFamily="18" charset="0"/>
              </a:rPr>
              <a:t>UCR Business &amp; Financial Services</a:t>
            </a:r>
          </a:p>
        </p:txBody>
      </p:sp>
      <p:sp>
        <p:nvSpPr>
          <p:cNvPr id="11" name="Rectangle 10">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4: Shared Services Center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12648"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12648"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Employee</a:t>
            </a:r>
            <a:endParaRPr lang="en-US" sz="1600" b="1" dirty="0">
              <a:cs typeface="Arial" panose="020B0604020202020204" pitchFamily="34" charset="0"/>
            </a:endParaRPr>
          </a:p>
        </p:txBody>
      </p:sp>
      <p:sp>
        <p:nvSpPr>
          <p:cNvPr id="15" name="Rectangle 14">
            <a:hlinkClick r:id="" action="ppaction://noaction"/>
          </p:cNvPr>
          <p:cNvSpPr/>
          <p:nvPr/>
        </p:nvSpPr>
        <p:spPr>
          <a:xfrm>
            <a:off x="612648"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Tree>
    <p:extLst>
      <p:ext uri="{BB962C8B-B14F-4D97-AF65-F5344CB8AC3E}">
        <p14:creationId xmlns:p14="http://schemas.microsoft.com/office/powerpoint/2010/main" val="325304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5" action="ppaction://hlinksldjump"/>
          </p:cNvPr>
          <p:cNvSpPr/>
          <p:nvPr/>
        </p:nvSpPr>
        <p:spPr>
          <a:xfrm>
            <a:off x="3378219" y="1185705"/>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6"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3: </a:t>
            </a:r>
            <a:r>
              <a:rPr lang="en-US" sz="1600" b="1" dirty="0">
                <a:ea typeface="Calibri" panose="020F0502020204030204" pitchFamily="34" charset="0"/>
                <a:cs typeface="Times New Roman" panose="02020603050405020304" pitchFamily="18" charset="0"/>
              </a:rPr>
              <a:t>UCR Business &amp; Financial Services</a:t>
            </a:r>
          </a:p>
        </p:txBody>
      </p:sp>
      <p:sp>
        <p:nvSpPr>
          <p:cNvPr id="11" name="Rectangle 10">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4</a:t>
            </a:r>
            <a:r>
              <a:rPr lang="en-US" sz="1600" b="1" dirty="0" smtClean="0">
                <a:cs typeface="Arial" panose="020B0604020202020204" pitchFamily="34" charset="0"/>
              </a:rPr>
              <a:t>: Shared Services Center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12648"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12648"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Employee</a:t>
            </a:r>
            <a:endParaRPr lang="en-US" sz="1600" b="1" dirty="0">
              <a:cs typeface="Arial" panose="020B0604020202020204" pitchFamily="34" charset="0"/>
            </a:endParaRPr>
          </a:p>
        </p:txBody>
      </p:sp>
      <p:sp>
        <p:nvSpPr>
          <p:cNvPr id="15" name="Rectangle 14">
            <a:hlinkClick r:id="" action="ppaction://noaction"/>
          </p:cNvPr>
          <p:cNvSpPr/>
          <p:nvPr/>
        </p:nvSpPr>
        <p:spPr>
          <a:xfrm>
            <a:off x="612648"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6481" y="114961"/>
            <a:ext cx="3608439" cy="7007688"/>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Primary point of contact for managers and unit level </a:t>
            </a:r>
            <a:r>
              <a:rPr lang="en-US"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leadership</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Represent the needs of the individual Transactional Unit and ORG as appropriate</a:t>
            </a:r>
          </a:p>
          <a:p>
            <a:pPr marL="171450" marR="0" lvl="0" indent="-171450">
              <a:lnSpc>
                <a:spcPct val="107000"/>
              </a:lnSpc>
              <a:spcBef>
                <a:spcPts val="0"/>
              </a:spcBef>
              <a:spcAft>
                <a:spcPts val="0"/>
              </a:spcAft>
              <a:buFont typeface="Arial" panose="020B0604020202020204" pitchFamily="34" charset="0"/>
              <a:buChar char="•"/>
            </a:pPr>
            <a:r>
              <a:rPr lang="en-US"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Initiates One Time Pay transaction in UCPath </a:t>
            </a:r>
          </a:p>
          <a:p>
            <a:pPr marL="171450" marR="0" lvl="0" indent="-171450">
              <a:lnSpc>
                <a:spcPct val="107000"/>
              </a:lnSpc>
              <a:spcBef>
                <a:spcPts val="0"/>
              </a:spcBef>
              <a:spcAft>
                <a:spcPts val="0"/>
              </a:spcAft>
              <a:buFont typeface="Arial" panose="020B0604020202020204" pitchFamily="34" charset="0"/>
              <a:buChar char="•"/>
            </a:pPr>
            <a:r>
              <a:rPr lang="en-US"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Initiates corresponding Generic Request in ServiceLink with supporting documentation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attached. </a:t>
            </a:r>
            <a:endParaRPr lang="en-US" sz="14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 typeface="Arial" panose="020B0604020202020204" pitchFamily="34" charset="0"/>
              <a:buChar char="•"/>
            </a:pPr>
            <a:r>
              <a:rPr lang="en-US"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(Note: needs to be provisioned the </a:t>
            </a:r>
            <a:r>
              <a:rPr lang="en-US" sz="1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Generic Initiator </a:t>
            </a:r>
            <a:r>
              <a:rPr lang="en-US"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Role in EACS). </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Confirms </a:t>
            </a:r>
            <a:r>
              <a:rPr lang="en-US" sz="1400" dirty="0">
                <a:solidFill>
                  <a:schemeClr val="bg1"/>
                </a:solidFill>
                <a:latin typeface="Arial" panose="020B0604020202020204" pitchFamily="34" charset="0"/>
                <a:cs typeface="Arial" panose="020B0604020202020204" pitchFamily="34" charset="0"/>
              </a:rPr>
              <a:t>the appropriate action and local procedures, documentation, consultations, and communications have taken place prior to </a:t>
            </a:r>
            <a:r>
              <a:rPr lang="en-US" sz="1400" dirty="0" smtClean="0">
                <a:solidFill>
                  <a:schemeClr val="bg1"/>
                </a:solidFill>
                <a:latin typeface="Arial" panose="020B0604020202020204" pitchFamily="34" charset="0"/>
                <a:cs typeface="Arial" panose="020B0604020202020204" pitchFamily="34" charset="0"/>
              </a:rPr>
              <a:t>submitting </a:t>
            </a:r>
            <a:r>
              <a:rPr lang="en-US" sz="1400" dirty="0">
                <a:solidFill>
                  <a:schemeClr val="bg1"/>
                </a:solidFill>
                <a:latin typeface="Arial" panose="020B0604020202020204" pitchFamily="34" charset="0"/>
                <a:cs typeface="Arial" panose="020B0604020202020204" pitchFamily="34" charset="0"/>
              </a:rPr>
              <a:t>the </a:t>
            </a:r>
            <a:r>
              <a:rPr lang="en-US" sz="1400" dirty="0" smtClean="0">
                <a:solidFill>
                  <a:schemeClr val="bg1"/>
                </a:solidFill>
                <a:latin typeface="Arial" panose="020B0604020202020204" pitchFamily="34" charset="0"/>
                <a:cs typeface="Arial" panose="020B0604020202020204" pitchFamily="34" charset="0"/>
              </a:rPr>
              <a:t>transaction </a:t>
            </a:r>
            <a:r>
              <a:rPr lang="en-US" sz="1400" dirty="0">
                <a:solidFill>
                  <a:schemeClr val="bg1"/>
                </a:solidFill>
                <a:latin typeface="Arial" panose="020B0604020202020204" pitchFamily="34" charset="0"/>
                <a:cs typeface="Arial" panose="020B0604020202020204" pitchFamily="34" charset="0"/>
              </a:rPr>
              <a:t>in UCPath. </a:t>
            </a:r>
            <a:r>
              <a:rPr lang="en-US" sz="1400" dirty="0" smtClean="0">
                <a:solidFill>
                  <a:schemeClr val="bg1"/>
                </a:solidFill>
                <a:latin typeface="Arial" panose="020B0604020202020204" pitchFamily="34" charset="0"/>
                <a:cs typeface="Arial" panose="020B0604020202020204" pitchFamily="34" charset="0"/>
              </a:rPr>
              <a:t>In </a:t>
            </a:r>
            <a:r>
              <a:rPr lang="en-US" sz="1400" dirty="0">
                <a:solidFill>
                  <a:schemeClr val="bg1"/>
                </a:solidFill>
                <a:latin typeface="Arial" panose="020B0604020202020204" pitchFamily="34" charset="0"/>
                <a:cs typeface="Arial" panose="020B0604020202020204" pitchFamily="34" charset="0"/>
              </a:rPr>
              <a:t>addition, applicable collectives bargaining agreements, personnel policies and academic personnel policies have been followed</a:t>
            </a:r>
            <a:r>
              <a:rPr lang="en-US" sz="1400" dirty="0" smtClean="0">
                <a:solidFill>
                  <a:schemeClr val="bg1"/>
                </a:solidFill>
                <a:latin typeface="Arial" panose="020B0604020202020204" pitchFamily="34" charset="0"/>
                <a:cs typeface="Arial" panose="020B0604020202020204" pitchFamily="34" charset="0"/>
              </a:rPr>
              <a:t>.</a:t>
            </a:r>
          </a:p>
          <a:p>
            <a:pPr marL="171450" marR="0" lvl="0" indent="-171450">
              <a:lnSpc>
                <a:spcPct val="107000"/>
              </a:lnSpc>
              <a:spcBef>
                <a:spcPts val="0"/>
              </a:spcBef>
              <a:spcAft>
                <a:spcPts val="0"/>
              </a:spcAft>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Responsible </a:t>
            </a:r>
            <a:r>
              <a:rPr lang="en-US" sz="1400" dirty="0">
                <a:solidFill>
                  <a:schemeClr val="bg1"/>
                </a:solidFill>
                <a:latin typeface="Arial" panose="020B0604020202020204" pitchFamily="34" charset="0"/>
                <a:cs typeface="Arial" panose="020B0604020202020204" pitchFamily="34" charset="0"/>
              </a:rPr>
              <a:t>for verifying and maintaining any necessary documentation for person’s one-time payments</a:t>
            </a:r>
            <a:r>
              <a:rPr lang="en-US" sz="1400" dirty="0" smtClean="0">
                <a:solidFill>
                  <a:schemeClr val="bg1"/>
                </a:solidFill>
                <a:latin typeface="Arial" panose="020B0604020202020204" pitchFamily="34" charset="0"/>
                <a:cs typeface="Arial" panose="020B0604020202020204" pitchFamily="34" charset="0"/>
              </a:rPr>
              <a:t>.</a:t>
            </a:r>
          </a:p>
          <a:p>
            <a:pPr marL="171450" marR="0" lvl="0" indent="-171450">
              <a:lnSpc>
                <a:spcPct val="107000"/>
              </a:lnSpc>
              <a:spcBef>
                <a:spcPts val="0"/>
              </a:spcBef>
              <a:spcAft>
                <a:spcPts val="0"/>
              </a:spcAft>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Responsible </a:t>
            </a:r>
            <a:r>
              <a:rPr lang="en-US" sz="1400" dirty="0">
                <a:solidFill>
                  <a:schemeClr val="bg1"/>
                </a:solidFill>
                <a:latin typeface="Arial" panose="020B0604020202020204" pitchFamily="34" charset="0"/>
                <a:cs typeface="Arial" panose="020B0604020202020204" pitchFamily="34" charset="0"/>
              </a:rPr>
              <a:t>for ensuring that one-time payments are charged to the appropriate Full-accounting Unit (FAU) and are in compliance with University policies and guidelines. </a:t>
            </a:r>
            <a:endParaRPr lang="en-US" sz="1400" dirty="0" smtClean="0">
              <a:solidFill>
                <a:schemeClr val="bg1"/>
              </a:solidFill>
              <a:latin typeface="Arial" panose="020B060402020202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630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3378230" y="18745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7616" y="383458"/>
            <a:ext cx="3608439" cy="5098255"/>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validating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One Time Pay transaction via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AWE and providing support as per the Pilot Support Matrix </a:t>
            </a: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Confirms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the appropriate action and local procedures, documentation, consultations, and communications have taken place prior to approving the request in UCPath.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In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addition, applicable collectives bargaining agreements, personnel policies and academic personnel policies have been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followed.</a:t>
            </a:r>
          </a:p>
          <a:p>
            <a:pPr marL="171450" marR="0" lvl="0" indent="-171450">
              <a:lnSpc>
                <a:spcPct val="107000"/>
              </a:lnSpc>
              <a:spcBef>
                <a:spcPts val="0"/>
              </a:spcBef>
              <a:spcAft>
                <a:spcPts val="0"/>
              </a:spcAft>
              <a:buFont typeface="Arial" panose="020B0604020202020204" pitchFamily="34" charset="0"/>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Responsible </a:t>
            </a:r>
            <a:r>
              <a:rPr lang="en-US" sz="1600" dirty="0">
                <a:solidFill>
                  <a:schemeClr val="bg1"/>
                </a:solidFill>
                <a:latin typeface="Arial" panose="020B0604020202020204" pitchFamily="34" charset="0"/>
                <a:cs typeface="Arial" panose="020B0604020202020204" pitchFamily="34" charset="0"/>
              </a:rPr>
              <a:t>for verifying and maintaining any necessary documentation for person’s one-time payments.</a:t>
            </a:r>
          </a:p>
        </p:txBody>
      </p:sp>
      <p:sp>
        <p:nvSpPr>
          <p:cNvPr id="17" name="Rectangle 16">
            <a:hlinkClick r:id="" action="ppaction://noaction"/>
          </p:cNvPr>
          <p:cNvSpPr/>
          <p:nvPr/>
        </p:nvSpPr>
        <p:spPr>
          <a:xfrm>
            <a:off x="612648" y="2561308"/>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3: </a:t>
            </a:r>
            <a:r>
              <a:rPr lang="en-US" sz="1600" b="1" dirty="0">
                <a:ea typeface="Calibri" panose="020F0502020204030204" pitchFamily="34" charset="0"/>
                <a:cs typeface="Times New Roman" panose="02020603050405020304" pitchFamily="18" charset="0"/>
              </a:rPr>
              <a:t>UCR Business &amp; Financial Services</a:t>
            </a:r>
          </a:p>
        </p:txBody>
      </p:sp>
      <p:sp>
        <p:nvSpPr>
          <p:cNvPr id="18" name="Rectangle 17">
            <a:hlinkClick r:id="" action="ppaction://noaction"/>
          </p:cNvPr>
          <p:cNvSpPr/>
          <p:nvPr/>
        </p:nvSpPr>
        <p:spPr>
          <a:xfrm>
            <a:off x="612648" y="32461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4</a:t>
            </a:r>
            <a:r>
              <a:rPr lang="en-US" sz="1600" b="1" dirty="0" smtClean="0">
                <a:cs typeface="Arial" panose="020B0604020202020204" pitchFamily="34" charset="0"/>
              </a:rPr>
              <a:t>: Shared Services Center</a:t>
            </a:r>
            <a:endParaRPr lang="en-US" sz="1600" b="1" dirty="0">
              <a:cs typeface="Arial" panose="020B0604020202020204" pitchFamily="34" charset="0"/>
            </a:endParaRPr>
          </a:p>
        </p:txBody>
      </p:sp>
      <p:sp>
        <p:nvSpPr>
          <p:cNvPr id="19" name="Rectangle 18">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a:t>
            </a:r>
            <a:r>
              <a:rPr lang="en-US" sz="1600" b="1" dirty="0">
                <a:cs typeface="Arial" panose="020B0604020202020204" pitchFamily="34" charset="0"/>
              </a:rPr>
              <a:t>Central Office</a:t>
            </a:r>
          </a:p>
        </p:txBody>
      </p:sp>
      <p:sp>
        <p:nvSpPr>
          <p:cNvPr id="20" name="Rectangle 19">
            <a:hlinkClick r:id="" action="ppaction://noaction"/>
          </p:cNvPr>
          <p:cNvSpPr/>
          <p:nvPr/>
        </p:nvSpPr>
        <p:spPr>
          <a:xfrm>
            <a:off x="615351"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 Employee</a:t>
            </a:r>
          </a:p>
        </p:txBody>
      </p:sp>
      <p:sp>
        <p:nvSpPr>
          <p:cNvPr id="21" name="Rectangle 20">
            <a:hlinkClick r:id="" action="ppaction://noaction"/>
          </p:cNvPr>
          <p:cNvSpPr/>
          <p:nvPr/>
        </p:nvSpPr>
        <p:spPr>
          <a:xfrm>
            <a:off x="615351"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Tree>
    <p:extLst>
      <p:ext uri="{BB962C8B-B14F-4D97-AF65-F5344CB8AC3E}">
        <p14:creationId xmlns:p14="http://schemas.microsoft.com/office/powerpoint/2010/main" val="3110923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3378217" y="25603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3</a:t>
            </a:r>
            <a:r>
              <a:rPr lang="en-US" sz="1600" b="1" dirty="0" smtClean="0">
                <a:cs typeface="Arial" panose="020B0604020202020204" pitchFamily="34" charset="0"/>
              </a:rPr>
              <a:t>: </a:t>
            </a:r>
            <a:r>
              <a:rPr lang="en-US" sz="1600" b="1" dirty="0" smtClean="0">
                <a:ea typeface="Calibri" panose="020F0502020204030204" pitchFamily="34" charset="0"/>
                <a:cs typeface="Times New Roman" panose="02020603050405020304" pitchFamily="18" charset="0"/>
              </a:rPr>
              <a:t>UCR Business &amp; Financial Services</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4</a:t>
            </a:r>
            <a:r>
              <a:rPr lang="en-US" sz="1600" b="1" dirty="0" smtClean="0">
                <a:cs typeface="Arial" panose="020B0604020202020204" pitchFamily="34" charset="0"/>
              </a:rPr>
              <a:t>: Shared Services Center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12648"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12648"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 Employee</a:t>
            </a:r>
          </a:p>
        </p:txBody>
      </p:sp>
      <p:sp>
        <p:nvSpPr>
          <p:cNvPr id="15" name="Rectangle 14">
            <a:hlinkClick r:id="" action="ppaction://noaction"/>
          </p:cNvPr>
          <p:cNvSpPr/>
          <p:nvPr/>
        </p:nvSpPr>
        <p:spPr>
          <a:xfrm>
            <a:off x="612648"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7616" y="383458"/>
            <a:ext cx="3608439" cy="1392432"/>
          </a:xfrm>
          <a:prstGeom prst="rect">
            <a:avLst/>
          </a:prstGeom>
          <a:noFill/>
        </p:spPr>
        <p:txBody>
          <a:bodyPr wrap="square" rtlCol="0">
            <a:spAutoFit/>
          </a:bodyPr>
          <a:lstStyle/>
          <a:p>
            <a:pPr marL="166688" lvl="0" indent="-166688">
              <a:lnSpc>
                <a:spcPct val="107000"/>
              </a:lnSpc>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for disseminating error reports received by the UCPath Center of One Time Pay transactions containing errors.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017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3: </a:t>
            </a:r>
            <a:r>
              <a:rPr lang="en-US" sz="1600" b="1" dirty="0">
                <a:ea typeface="Calibri" panose="020F0502020204030204" pitchFamily="34" charset="0"/>
                <a:cs typeface="Times New Roman" panose="02020603050405020304" pitchFamily="18" charset="0"/>
              </a:rPr>
              <a:t>UCR Business &amp; Financial Services</a:t>
            </a:r>
          </a:p>
        </p:txBody>
      </p:sp>
      <p:sp>
        <p:nvSpPr>
          <p:cNvPr id="11" name="Rectangle 10">
            <a:hlinkClick r:id="" action="ppaction://noaction"/>
          </p:cNvPr>
          <p:cNvSpPr/>
          <p:nvPr/>
        </p:nvSpPr>
        <p:spPr>
          <a:xfrm>
            <a:off x="3378221" y="3246120"/>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4: Shared Services Center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12648"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12648" y="4621804"/>
            <a:ext cx="4740420" cy="424548"/>
          </a:xfrm>
          <a:prstGeom prst="rect">
            <a:avLst/>
          </a:prstGeom>
          <a:solidFill>
            <a:sysClr val="window" lastClr="FFFFFF"/>
          </a:solidFill>
          <a:ln w="25400" cap="flat" cmpd="sng" algn="ctr">
            <a:noFill/>
            <a:prstDash val="solid"/>
          </a:ln>
          <a:effectLst/>
        </p:spPr>
        <p:txBody>
          <a:bodyPr rtlCol="0" anchor="ctr"/>
          <a:lstStyle/>
          <a:p>
            <a:pPr>
              <a:defRPr/>
            </a:pPr>
            <a:endParaRPr lang="en-US" sz="1600" b="1" dirty="0" smtClean="0">
              <a:cs typeface="Arial" panose="020B0604020202020204" pitchFamily="34" charset="0"/>
            </a:endParaRPr>
          </a:p>
          <a:p>
            <a:pPr>
              <a:defRPr/>
            </a:pPr>
            <a:r>
              <a:rPr lang="en-US" sz="1600" b="1" dirty="0" smtClean="0">
                <a:cs typeface="Arial" panose="020B0604020202020204" pitchFamily="34" charset="0"/>
              </a:rPr>
              <a:t>6</a:t>
            </a:r>
            <a:r>
              <a:rPr lang="en-US" sz="1600" b="1" dirty="0">
                <a:cs typeface="Arial" panose="020B0604020202020204" pitchFamily="34" charset="0"/>
              </a:rPr>
              <a:t>: Employee</a:t>
            </a:r>
          </a:p>
          <a:p>
            <a:pPr>
              <a:defRPr/>
            </a:pPr>
            <a:endParaRPr lang="en-US" sz="1600" b="1" dirty="0">
              <a:cs typeface="Arial" panose="020B0604020202020204" pitchFamily="34" charset="0"/>
            </a:endParaRPr>
          </a:p>
        </p:txBody>
      </p:sp>
      <p:sp>
        <p:nvSpPr>
          <p:cNvPr id="15" name="Rectangle 14">
            <a:hlinkClick r:id="" action="ppaction://noaction"/>
          </p:cNvPr>
          <p:cNvSpPr/>
          <p:nvPr/>
        </p:nvSpPr>
        <p:spPr>
          <a:xfrm>
            <a:off x="612648"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7616" y="383458"/>
            <a:ext cx="3608439" cy="1409681"/>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validating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One Time Pay transactions and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providing support as per the Pilot Support Matrix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(Phase 1</a:t>
            </a:r>
            <a:r>
              <a:rPr lang="en-US"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2855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3: </a:t>
            </a:r>
            <a:r>
              <a:rPr lang="en-US" sz="1600" b="1" dirty="0">
                <a:ea typeface="Calibri" panose="020F0502020204030204" pitchFamily="34" charset="0"/>
                <a:cs typeface="Times New Roman" panose="02020603050405020304" pitchFamily="18" charset="0"/>
              </a:rPr>
              <a:t>UCR Business &amp; Financial Services</a:t>
            </a:r>
          </a:p>
        </p:txBody>
      </p:sp>
      <p:sp>
        <p:nvSpPr>
          <p:cNvPr id="11" name="Rectangle 10">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4</a:t>
            </a:r>
            <a:r>
              <a:rPr lang="en-US" sz="1600" b="1" dirty="0" smtClean="0">
                <a:cs typeface="Arial" panose="020B0604020202020204" pitchFamily="34" charset="0"/>
              </a:rPr>
              <a:t>: Shared Services Center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3385557" y="3931920"/>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12648"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 Employee</a:t>
            </a:r>
          </a:p>
        </p:txBody>
      </p:sp>
      <p:sp>
        <p:nvSpPr>
          <p:cNvPr id="15" name="Rectangle 14">
            <a:hlinkClick r:id="" action="ppaction://noaction"/>
          </p:cNvPr>
          <p:cNvSpPr/>
          <p:nvPr/>
        </p:nvSpPr>
        <p:spPr>
          <a:xfrm>
            <a:off x="612648"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7616" y="383458"/>
            <a:ext cx="3608439" cy="1655903"/>
          </a:xfrm>
          <a:prstGeom prst="rect">
            <a:avLst/>
          </a:prstGeom>
          <a:noFill/>
        </p:spPr>
        <p:txBody>
          <a:bodyPr wrap="square" rtlCol="0">
            <a:spAutoFit/>
          </a:bodyPr>
          <a:lstStyle/>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Responsible for process design, and policy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guidelines</a:t>
            </a:r>
          </a:p>
          <a:p>
            <a:pPr marR="0" lvl="0">
              <a:lnSpc>
                <a:spcPct val="107000"/>
              </a:lnSpc>
              <a:spcBef>
                <a:spcPts val="0"/>
              </a:spcBef>
              <a:spcAft>
                <a:spcPts val="0"/>
              </a:spcAft>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Provide subject matter expertise in policy related questions</a:t>
            </a: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680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3: </a:t>
            </a:r>
            <a:r>
              <a:rPr lang="en-US" sz="1600" b="1" dirty="0">
                <a:ea typeface="Calibri" panose="020F0502020204030204" pitchFamily="34" charset="0"/>
                <a:cs typeface="Times New Roman" panose="02020603050405020304" pitchFamily="18" charset="0"/>
              </a:rPr>
              <a:t>UCR Business &amp; Financial Services</a:t>
            </a:r>
          </a:p>
        </p:txBody>
      </p:sp>
      <p:sp>
        <p:nvSpPr>
          <p:cNvPr id="11" name="Rectangle 10">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4</a:t>
            </a:r>
            <a:r>
              <a:rPr lang="en-US" sz="1600" b="1" dirty="0" smtClean="0">
                <a:cs typeface="Arial" panose="020B0604020202020204" pitchFamily="34" charset="0"/>
              </a:rPr>
              <a:t>: Shared Services Center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39319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3375713" y="4617720"/>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6: Employee</a:t>
            </a:r>
          </a:p>
        </p:txBody>
      </p:sp>
      <p:sp>
        <p:nvSpPr>
          <p:cNvPr id="15" name="Rectangle 14">
            <a:hlinkClick r:id="" action="ppaction://noaction"/>
          </p:cNvPr>
          <p:cNvSpPr/>
          <p:nvPr/>
        </p:nvSpPr>
        <p:spPr>
          <a:xfrm>
            <a:off x="612648"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7616" y="383458"/>
            <a:ext cx="3608439" cy="865493"/>
          </a:xfrm>
          <a:prstGeom prst="rect">
            <a:avLst/>
          </a:prstGeom>
          <a:noFill/>
        </p:spPr>
        <p:txBody>
          <a:bodyPr wrap="square" rtlCol="0">
            <a:spAutoFit/>
          </a:bodyPr>
          <a:lstStyle/>
          <a:p>
            <a:pPr marL="228600" marR="0" lvl="0" indent="-228600">
              <a:lnSpc>
                <a:spcPct val="107000"/>
              </a:lnSpc>
              <a:spcBef>
                <a:spcPts val="0"/>
              </a:spcBef>
              <a:spcAft>
                <a:spcPts val="0"/>
              </a:spcAft>
              <a:buFont typeface="Arial" panose="020B0604020202020204" pitchFamily="34" charset="0"/>
              <a:buChar char="•"/>
            </a:pP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Receives One Time Pay earnings on their pay check.</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506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Transactional Unit Initiator</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a:ea typeface="Calibri" panose="020F0502020204030204" pitchFamily="34" charset="0"/>
                <a:cs typeface="Times New Roman" panose="02020603050405020304" pitchFamily="18" charset="0"/>
              </a:rPr>
              <a:t>Transactional Unit Approver (Phase 2)</a:t>
            </a:r>
          </a:p>
        </p:txBody>
      </p:sp>
      <p:sp>
        <p:nvSpPr>
          <p:cNvPr id="9" name="Rectangle 8">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3: </a:t>
            </a:r>
            <a:r>
              <a:rPr lang="en-US" sz="1600" b="1" dirty="0">
                <a:ea typeface="Calibri" panose="020F0502020204030204" pitchFamily="34" charset="0"/>
                <a:cs typeface="Times New Roman" panose="02020603050405020304" pitchFamily="18" charset="0"/>
              </a:rPr>
              <a:t>UCR Business &amp; Financial Services</a:t>
            </a:r>
          </a:p>
        </p:txBody>
      </p:sp>
      <p:sp>
        <p:nvSpPr>
          <p:cNvPr id="11" name="Rectangle 10">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4</a:t>
            </a:r>
            <a:r>
              <a:rPr lang="en-US" sz="1600" b="1" dirty="0" smtClean="0">
                <a:cs typeface="Arial" panose="020B0604020202020204" pitchFamily="34" charset="0"/>
              </a:rPr>
              <a:t>: Shared Services Center</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12648" y="39319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5</a:t>
            </a:r>
            <a:r>
              <a:rPr lang="en-US" sz="1600" b="1" dirty="0" smtClean="0">
                <a:cs typeface="Arial" panose="020B0604020202020204" pitchFamily="34" charset="0"/>
              </a:rPr>
              <a:t>: </a:t>
            </a:r>
            <a:r>
              <a:rPr lang="en-US" sz="1600" b="1" dirty="0">
                <a:cs typeface="Arial" panose="020B0604020202020204" pitchFamily="34" charset="0"/>
              </a:rPr>
              <a:t>Central Office</a:t>
            </a:r>
          </a:p>
        </p:txBody>
      </p:sp>
      <p:sp>
        <p:nvSpPr>
          <p:cNvPr id="13" name="Rectangle 12">
            <a:hlinkClick r:id="" action="ppaction://noaction"/>
          </p:cNvPr>
          <p:cNvSpPr/>
          <p:nvPr/>
        </p:nvSpPr>
        <p:spPr>
          <a:xfrm>
            <a:off x="612648" y="46177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 Employee</a:t>
            </a:r>
          </a:p>
        </p:txBody>
      </p:sp>
      <p:sp>
        <p:nvSpPr>
          <p:cNvPr id="15" name="Rectangle 14">
            <a:hlinkClick r:id="" action="ppaction://noaction"/>
          </p:cNvPr>
          <p:cNvSpPr/>
          <p:nvPr/>
        </p:nvSpPr>
        <p:spPr>
          <a:xfrm>
            <a:off x="3385561" y="5303520"/>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7616" y="383458"/>
            <a:ext cx="3608439" cy="2182842"/>
          </a:xfrm>
          <a:prstGeom prst="rect">
            <a:avLst/>
          </a:prstGeom>
          <a:noFill/>
        </p:spPr>
        <p:txBody>
          <a:bodyPr wrap="square" rtlCol="0">
            <a:spAutoFit/>
          </a:bodyPr>
          <a:lstStyle/>
          <a:p>
            <a:pPr marL="228600" marR="0" lvl="0" indent="-228600">
              <a:lnSpc>
                <a:spcPct val="107000"/>
              </a:lnSpc>
              <a:spcBef>
                <a:spcPts val="0"/>
              </a:spcBef>
              <a:spcAft>
                <a:spcPts val="0"/>
              </a:spcAft>
              <a:buFont typeface="Arial" panose="020B0604020202020204" pitchFamily="34" charset="0"/>
              <a:buChar char="•"/>
            </a:pP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The UCPath Center is not involved in approving One Time Pay transactions.</a:t>
            </a:r>
          </a:p>
          <a:p>
            <a:pPr marL="228600" marR="0" lvl="0" indent="-228600">
              <a:lnSpc>
                <a:spcPct val="107000"/>
              </a:lnSpc>
              <a:spcBef>
                <a:spcPts val="0"/>
              </a:spcBef>
              <a:spcAft>
                <a:spcPts val="0"/>
              </a:spcAft>
              <a:buFont typeface="Arial" panose="020B0604020202020204" pitchFamily="34" charset="0"/>
              <a:buChar char="•"/>
            </a:pPr>
            <a:endPar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nSpc>
                <a:spcPct val="107000"/>
              </a:lnSpc>
              <a:spcBef>
                <a:spcPts val="0"/>
              </a:spcBef>
              <a:spcAft>
                <a:spcPts val="0"/>
              </a:spcAft>
              <a:buFont typeface="Arial" panose="020B0604020202020204" pitchFamily="34" charset="0"/>
              <a:buChar char="•"/>
            </a:pP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Notifies UCR Business &amp; Financial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S</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ervices office of transaction errors.</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437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5" name="TextBox 4"/>
          <p:cNvSpPr txBox="1"/>
          <p:nvPr/>
        </p:nvSpPr>
        <p:spPr>
          <a:xfrm>
            <a:off x="2937848" y="2082570"/>
            <a:ext cx="6781135" cy="1938992"/>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NAME: Andrea Campos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Title</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Business Systems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Department</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Business &amp; Financial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Years at UCR: 3 Years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912" y="2082570"/>
            <a:ext cx="1278732" cy="1918098"/>
          </a:xfrm>
          <a:prstGeom prst="rect">
            <a:avLst/>
          </a:prstGeom>
        </p:spPr>
      </p:pic>
    </p:spTree>
    <p:extLst>
      <p:ext uri="{BB962C8B-B14F-4D97-AF65-F5344CB8AC3E}">
        <p14:creationId xmlns:p14="http://schemas.microsoft.com/office/powerpoint/2010/main" val="2881784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EACS Roles Required</a:t>
            </a:r>
            <a:endParaRPr lang="en-US" sz="7200" b="1" dirty="0">
              <a:solidFill>
                <a:srgbClr val="F1AB00"/>
              </a:solidFill>
            </a:endParaRPr>
          </a:p>
        </p:txBody>
      </p:sp>
    </p:spTree>
    <p:extLst>
      <p:ext uri="{BB962C8B-B14F-4D97-AF65-F5344CB8AC3E}">
        <p14:creationId xmlns:p14="http://schemas.microsoft.com/office/powerpoint/2010/main" val="71881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046" y="98126"/>
            <a:ext cx="11539282" cy="685800"/>
          </a:xfrm>
        </p:spPr>
        <p:txBody>
          <a:bodyPr/>
          <a:lstStyle/>
          <a:p>
            <a:r>
              <a:rPr lang="en-US" dirty="0" smtClean="0">
                <a:solidFill>
                  <a:schemeClr val="accent5"/>
                </a:solidFill>
              </a:rPr>
              <a:t>Enterprise Access Control System EACS</a:t>
            </a:r>
            <a:endParaRPr lang="en-US" dirty="0">
              <a:solidFill>
                <a:schemeClr val="accent5"/>
              </a:solidFill>
            </a:endParaRPr>
          </a:p>
        </p:txBody>
      </p:sp>
      <p:sp>
        <p:nvSpPr>
          <p:cNvPr id="3" name="Content Placeholder 2"/>
          <p:cNvSpPr>
            <a:spLocks noGrp="1"/>
          </p:cNvSpPr>
          <p:nvPr>
            <p:ph idx="1"/>
          </p:nvPr>
        </p:nvSpPr>
        <p:spPr/>
        <p:txBody>
          <a:bodyPr/>
          <a:lstStyle/>
          <a:p>
            <a:r>
              <a:rPr lang="en-US" dirty="0" smtClean="0"/>
              <a:t>The Enterprise Access Control System (EACS) </a:t>
            </a:r>
            <a:r>
              <a:rPr lang="en-US" dirty="0"/>
              <a:t>is a companion system to the campus Enterprise Directory. </a:t>
            </a:r>
            <a:endParaRPr lang="en-US" dirty="0" smtClean="0"/>
          </a:p>
          <a:p>
            <a:r>
              <a:rPr lang="en-US" dirty="0" smtClean="0"/>
              <a:t>The </a:t>
            </a:r>
            <a:r>
              <a:rPr lang="en-US" dirty="0"/>
              <a:t>Enterprise Directory authenticates users via UCR NetID and password, while EACS determines whether or not individual users have the authority to access particular systems and applications. </a:t>
            </a:r>
          </a:p>
        </p:txBody>
      </p:sp>
    </p:spTree>
    <p:extLst>
      <p:ext uri="{BB962C8B-B14F-4D97-AF65-F5344CB8AC3E}">
        <p14:creationId xmlns:p14="http://schemas.microsoft.com/office/powerpoint/2010/main" val="2220769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425287" cy="685800"/>
          </a:xfrm>
        </p:spPr>
        <p:txBody>
          <a:bodyPr/>
          <a:lstStyle/>
          <a:p>
            <a:r>
              <a:rPr lang="en-US" dirty="0" smtClean="0">
                <a:solidFill>
                  <a:schemeClr val="accent5"/>
                </a:solidFill>
              </a:rPr>
              <a:t>EACS ROLES REQUIRED FOR ONE TIME PAY PROCESS</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959556097"/>
              </p:ext>
            </p:extLst>
          </p:nvPr>
        </p:nvGraphicFramePr>
        <p:xfrm>
          <a:off x="1823276" y="2266123"/>
          <a:ext cx="8128000" cy="3319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823276" y="1769166"/>
            <a:ext cx="8128000" cy="369332"/>
          </a:xfrm>
          <a:prstGeom prst="rect">
            <a:avLst/>
          </a:prstGeom>
          <a:solidFill>
            <a:schemeClr val="accent1">
              <a:lumMod val="60000"/>
              <a:lumOff val="40000"/>
            </a:schemeClr>
          </a:solidFill>
        </p:spPr>
        <p:txBody>
          <a:bodyPr wrap="square" rtlCol="0">
            <a:spAutoFit/>
          </a:bodyPr>
          <a:lstStyle/>
          <a:p>
            <a:pPr algn="ctr"/>
            <a:r>
              <a:rPr lang="en-US" b="1" dirty="0" smtClean="0"/>
              <a:t>UCPATH ROLES REQUIRED</a:t>
            </a:r>
            <a:endParaRPr lang="en-US" b="1" dirty="0"/>
          </a:p>
        </p:txBody>
      </p:sp>
    </p:spTree>
    <p:extLst>
      <p:ext uri="{BB962C8B-B14F-4D97-AF65-F5344CB8AC3E}">
        <p14:creationId xmlns:p14="http://schemas.microsoft.com/office/powerpoint/2010/main" val="3072255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425287" cy="685800"/>
          </a:xfrm>
        </p:spPr>
        <p:txBody>
          <a:bodyPr/>
          <a:lstStyle/>
          <a:p>
            <a:r>
              <a:rPr lang="en-US" dirty="0" smtClean="0">
                <a:solidFill>
                  <a:schemeClr val="accent5"/>
                </a:solidFill>
              </a:rPr>
              <a:t>EACS ROLES REQUIRED FOR ONE TIME PAY PROCESS</a:t>
            </a:r>
            <a:endParaRPr lang="en-US" dirty="0">
              <a:solidFill>
                <a:schemeClr val="accent5"/>
              </a:solidFill>
            </a:endParaRPr>
          </a:p>
        </p:txBody>
      </p:sp>
      <p:sp>
        <p:nvSpPr>
          <p:cNvPr id="10" name="TextBox 9"/>
          <p:cNvSpPr txBox="1"/>
          <p:nvPr/>
        </p:nvSpPr>
        <p:spPr>
          <a:xfrm>
            <a:off x="1823276" y="1769166"/>
            <a:ext cx="8128000" cy="369332"/>
          </a:xfrm>
          <a:prstGeom prst="rect">
            <a:avLst/>
          </a:prstGeom>
          <a:solidFill>
            <a:schemeClr val="accent1">
              <a:lumMod val="60000"/>
              <a:lumOff val="40000"/>
            </a:schemeClr>
          </a:solidFill>
        </p:spPr>
        <p:txBody>
          <a:bodyPr wrap="square" rtlCol="0">
            <a:spAutoFit/>
          </a:bodyPr>
          <a:lstStyle/>
          <a:p>
            <a:pPr algn="ctr"/>
            <a:r>
              <a:rPr lang="en-US" b="1" dirty="0" smtClean="0"/>
              <a:t>SERVICELINK ROLES REQUIRED</a:t>
            </a:r>
            <a:endParaRPr lang="en-US" b="1" dirty="0"/>
          </a:p>
        </p:txBody>
      </p:sp>
      <p:graphicFrame>
        <p:nvGraphicFramePr>
          <p:cNvPr id="11" name="Diagram 10"/>
          <p:cNvGraphicFramePr/>
          <p:nvPr>
            <p:extLst>
              <p:ext uri="{D42A27DB-BD31-4B8C-83A1-F6EECF244321}">
                <p14:modId xmlns:p14="http://schemas.microsoft.com/office/powerpoint/2010/main" val="124826669"/>
              </p:ext>
            </p:extLst>
          </p:nvPr>
        </p:nvGraphicFramePr>
        <p:xfrm>
          <a:off x="1823276" y="2278484"/>
          <a:ext cx="8128000" cy="3603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2239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Change Impacts </a:t>
            </a:r>
            <a:endParaRPr lang="en-US" sz="7200" b="1" dirty="0">
              <a:solidFill>
                <a:srgbClr val="F1AB00"/>
              </a:solidFill>
            </a:endParaRPr>
          </a:p>
        </p:txBody>
      </p:sp>
    </p:spTree>
    <p:extLst>
      <p:ext uri="{BB962C8B-B14F-4D97-AF65-F5344CB8AC3E}">
        <p14:creationId xmlns:p14="http://schemas.microsoft.com/office/powerpoint/2010/main" val="984535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CHANGE IMPACTS</a:t>
            </a:r>
            <a:endParaRPr lang="en-US" dirty="0">
              <a:solidFill>
                <a:schemeClr val="accent5"/>
              </a:solidFill>
            </a:endParaRPr>
          </a:p>
        </p:txBody>
      </p:sp>
      <p:graphicFrame>
        <p:nvGraphicFramePr>
          <p:cNvPr id="4" name="Diagram 3"/>
          <p:cNvGraphicFramePr/>
          <p:nvPr>
            <p:extLst>
              <p:ext uri="{D42A27DB-BD31-4B8C-83A1-F6EECF244321}">
                <p14:modId xmlns:p14="http://schemas.microsoft.com/office/powerpoint/2010/main" val="3736198785"/>
              </p:ext>
            </p:extLst>
          </p:nvPr>
        </p:nvGraphicFramePr>
        <p:xfrm>
          <a:off x="-1745583" y="1130437"/>
          <a:ext cx="13478077" cy="4997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483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399701"/>
            <a:ext cx="8425028" cy="376005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Initiate a Generic Request in</a:t>
            </a:r>
            <a:endParaRPr lang="en-US" sz="7200" b="1" dirty="0">
              <a:solidFill>
                <a:srgbClr val="F1AB00"/>
              </a:solidFill>
            </a:endParaRPr>
          </a:p>
          <a:p>
            <a:pPr algn="ctr"/>
            <a:r>
              <a:rPr lang="en-US" sz="7200" b="1" dirty="0" smtClean="0">
                <a:solidFill>
                  <a:srgbClr val="F1AB00"/>
                </a:solidFill>
              </a:rPr>
              <a:t>ServiceLink</a:t>
            </a:r>
            <a:endParaRPr lang="en-US" sz="7200" b="1" dirty="0">
              <a:solidFill>
                <a:srgbClr val="F1AB00"/>
              </a:solidFill>
            </a:endParaRPr>
          </a:p>
        </p:txBody>
      </p:sp>
    </p:spTree>
    <p:extLst>
      <p:ext uri="{BB962C8B-B14F-4D97-AF65-F5344CB8AC3E}">
        <p14:creationId xmlns:p14="http://schemas.microsoft.com/office/powerpoint/2010/main" val="17966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401063" cy="685800"/>
          </a:xfrm>
        </p:spPr>
        <p:txBody>
          <a:bodyPr/>
          <a:lstStyle/>
          <a:p>
            <a:r>
              <a:rPr lang="en-US" dirty="0" smtClean="0">
                <a:solidFill>
                  <a:schemeClr val="accent5"/>
                </a:solidFill>
              </a:rPr>
              <a:t>INITIATE A GENERIC REQUEST IN SERVICELINK</a:t>
            </a:r>
            <a:endParaRPr lang="en-US" dirty="0">
              <a:solidFill>
                <a:schemeClr val="accent5"/>
              </a:solidFill>
            </a:endParaRPr>
          </a:p>
        </p:txBody>
      </p:sp>
      <p:sp>
        <p:nvSpPr>
          <p:cNvPr id="3" name="Content Placeholder 2"/>
          <p:cNvSpPr>
            <a:spLocks noGrp="1"/>
          </p:cNvSpPr>
          <p:nvPr>
            <p:ph idx="1"/>
          </p:nvPr>
        </p:nvSpPr>
        <p:spPr>
          <a:xfrm>
            <a:off x="435979" y="1032427"/>
            <a:ext cx="10972800" cy="5410200"/>
          </a:xfrm>
        </p:spPr>
        <p:txBody>
          <a:bodyPr/>
          <a:lstStyle/>
          <a:p>
            <a:pPr>
              <a:buSzPct val="100000"/>
              <a:buFont typeface="Wingdings" panose="05000000000000000000" pitchFamily="2" charset="2"/>
              <a:buChar char="ü"/>
            </a:pPr>
            <a:r>
              <a:rPr lang="en-US" sz="2000" dirty="0" smtClean="0"/>
              <a:t>The One Time Pay transaction page in UCPath does not have the ability to upload attachments. </a:t>
            </a:r>
          </a:p>
          <a:p>
            <a:pPr>
              <a:buSzPct val="100000"/>
              <a:buFont typeface="Wingdings" panose="05000000000000000000" pitchFamily="2" charset="2"/>
              <a:buChar char="ü"/>
            </a:pPr>
            <a:r>
              <a:rPr lang="en-US" sz="2000" dirty="0" smtClean="0"/>
              <a:t>Supporting Documentation is required for all transactions for audit purposes before transactions can be approved.</a:t>
            </a:r>
          </a:p>
          <a:p>
            <a:pPr>
              <a:buSzPct val="100000"/>
              <a:buFont typeface="Wingdings" panose="05000000000000000000" pitchFamily="2" charset="2"/>
              <a:buChar char="ü"/>
            </a:pPr>
            <a:r>
              <a:rPr lang="en-US" sz="2000" dirty="0" smtClean="0"/>
              <a:t>In Phase 1 of the Pilot Project, Transactional Units are required to create a Generic Request in ServiceLink with supporting documentation attached when submitting One Time Pay transactions. </a:t>
            </a:r>
          </a:p>
          <a:p>
            <a:pPr>
              <a:buSzPct val="100000"/>
              <a:buFont typeface="Wingdings" panose="05000000000000000000" pitchFamily="2" charset="2"/>
              <a:buChar char="ü"/>
            </a:pPr>
            <a:r>
              <a:rPr lang="en-US" sz="2000" dirty="0" smtClean="0"/>
              <a:t>AWE approvers in the SSCs are required to review the supporting documentation prior to approving One Time Pay Transactions in UCPath.</a:t>
            </a:r>
            <a:endParaRPr lang="en-US" sz="2000" dirty="0"/>
          </a:p>
        </p:txBody>
      </p:sp>
    </p:spTree>
    <p:extLst>
      <p:ext uri="{BB962C8B-B14F-4D97-AF65-F5344CB8AC3E}">
        <p14:creationId xmlns:p14="http://schemas.microsoft.com/office/powerpoint/2010/main" val="1205759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401063" cy="685800"/>
          </a:xfrm>
        </p:spPr>
        <p:txBody>
          <a:bodyPr/>
          <a:lstStyle/>
          <a:p>
            <a:r>
              <a:rPr lang="en-US" dirty="0">
                <a:solidFill>
                  <a:schemeClr val="accent5"/>
                </a:solidFill>
              </a:rPr>
              <a:t>INITIATE A GENERIC REQUEST IN SERVICELINK</a:t>
            </a:r>
          </a:p>
        </p:txBody>
      </p:sp>
      <p:sp>
        <p:nvSpPr>
          <p:cNvPr id="3" name="Content Placeholder 2"/>
          <p:cNvSpPr>
            <a:spLocks noGrp="1"/>
          </p:cNvSpPr>
          <p:nvPr>
            <p:ph idx="1"/>
          </p:nvPr>
        </p:nvSpPr>
        <p:spPr>
          <a:xfrm>
            <a:off x="649224" y="1138428"/>
            <a:ext cx="5427493" cy="5231891"/>
          </a:xfrm>
        </p:spPr>
        <p:txBody>
          <a:bodyPr/>
          <a:lstStyle/>
          <a:p>
            <a:pPr marL="290513" indent="-290513">
              <a:buSzPct val="100000"/>
              <a:buFont typeface="+mj-lt"/>
              <a:buAutoNum type="arabicPeriod"/>
            </a:pPr>
            <a:r>
              <a:rPr lang="en-US" sz="2000" dirty="0"/>
              <a:t>Navigate to ServiceLink via the R’Space Portal. You can do this by clicking “Authorized Applications”. (Note: must be provisioned the </a:t>
            </a:r>
            <a:r>
              <a:rPr lang="en-US" sz="2000" i="1" dirty="0"/>
              <a:t>Generic Initiator </a:t>
            </a:r>
            <a:r>
              <a:rPr lang="en-US" sz="2000" dirty="0"/>
              <a:t>role in EACS). </a:t>
            </a:r>
          </a:p>
          <a:p>
            <a:pPr marL="290513" indent="-290513">
              <a:buSzPct val="100000"/>
              <a:buFont typeface="+mj-lt"/>
              <a:buAutoNum type="arabicPeriod"/>
            </a:pPr>
            <a:r>
              <a:rPr lang="en-US" sz="2000" dirty="0"/>
              <a:t>Click on “More Services” under </a:t>
            </a:r>
            <a:r>
              <a:rPr lang="en-US" sz="2000" i="1" dirty="0"/>
              <a:t>Human Resources &amp; Academic Personnel</a:t>
            </a:r>
            <a:r>
              <a:rPr lang="en-US" sz="2000" dirty="0"/>
              <a:t>.</a:t>
            </a:r>
          </a:p>
          <a:p>
            <a:pPr marL="290513" indent="-290513">
              <a:buSzPct val="100000"/>
              <a:buFont typeface="+mj-lt"/>
              <a:buAutoNum type="arabicPeriod"/>
            </a:pPr>
            <a:r>
              <a:rPr lang="en-US" sz="2000" dirty="0"/>
              <a:t>Click on the “Generic Request” icon to begin.</a:t>
            </a:r>
          </a:p>
          <a:p>
            <a:pPr marL="514350" indent="-514350">
              <a:buFont typeface="+mj-lt"/>
              <a:buAutoNum type="arabicPeriod"/>
            </a:pPr>
            <a:endParaRPr lang="en-US" sz="2800" dirty="0"/>
          </a:p>
          <a:p>
            <a:endParaRPr lang="en-US" sz="2800" dirty="0"/>
          </a:p>
        </p:txBody>
      </p:sp>
      <p:pic>
        <p:nvPicPr>
          <p:cNvPr id="4" name="Picture 3"/>
          <p:cNvPicPr>
            <a:picLocks noChangeAspect="1"/>
          </p:cNvPicPr>
          <p:nvPr/>
        </p:nvPicPr>
        <p:blipFill>
          <a:blip r:embed="rId3"/>
          <a:stretch>
            <a:fillRect/>
          </a:stretch>
        </p:blipFill>
        <p:spPr>
          <a:xfrm>
            <a:off x="6831008" y="1138429"/>
            <a:ext cx="2577784" cy="3247338"/>
          </a:xfrm>
          <a:prstGeom prst="rect">
            <a:avLst/>
          </a:prstGeom>
          <a:ln>
            <a:solidFill>
              <a:schemeClr val="accent1"/>
            </a:solidFill>
          </a:ln>
        </p:spPr>
      </p:pic>
      <p:pic>
        <p:nvPicPr>
          <p:cNvPr id="5" name="Picture 4"/>
          <p:cNvPicPr>
            <a:picLocks noChangeAspect="1"/>
          </p:cNvPicPr>
          <p:nvPr/>
        </p:nvPicPr>
        <p:blipFill rotWithShape="1">
          <a:blip r:embed="rId4"/>
          <a:srcRect l="2322" r="5912" b="4811"/>
          <a:stretch/>
        </p:blipFill>
        <p:spPr>
          <a:xfrm>
            <a:off x="6831008" y="4624482"/>
            <a:ext cx="2228850" cy="1332813"/>
          </a:xfrm>
          <a:prstGeom prst="rect">
            <a:avLst/>
          </a:prstGeom>
          <a:ln>
            <a:solidFill>
              <a:schemeClr val="accent1"/>
            </a:solidFill>
          </a:ln>
        </p:spPr>
      </p:pic>
    </p:spTree>
    <p:extLst>
      <p:ext uri="{BB962C8B-B14F-4D97-AF65-F5344CB8AC3E}">
        <p14:creationId xmlns:p14="http://schemas.microsoft.com/office/powerpoint/2010/main" val="2293644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4904" y="292608"/>
            <a:ext cx="11192719" cy="685800"/>
          </a:xfrm>
        </p:spPr>
        <p:txBody>
          <a:bodyPr/>
          <a:lstStyle/>
          <a:p>
            <a:r>
              <a:rPr lang="en-US" dirty="0" smtClean="0">
                <a:solidFill>
                  <a:schemeClr val="accent5"/>
                </a:solidFill>
              </a:rPr>
              <a:t>INITIATE A GENERIC REQUEST IN SERVICELINK</a:t>
            </a:r>
            <a:endParaRPr lang="en-US" dirty="0">
              <a:solidFill>
                <a:schemeClr val="accent5"/>
              </a:solidFill>
            </a:endParaRPr>
          </a:p>
        </p:txBody>
      </p:sp>
      <p:sp>
        <p:nvSpPr>
          <p:cNvPr id="9" name="Content Placeholder 3"/>
          <p:cNvSpPr>
            <a:spLocks noGrp="1"/>
          </p:cNvSpPr>
          <p:nvPr>
            <p:ph idx="1"/>
          </p:nvPr>
        </p:nvSpPr>
        <p:spPr>
          <a:xfrm>
            <a:off x="652109" y="957661"/>
            <a:ext cx="10972800" cy="5410200"/>
          </a:xfrm>
        </p:spPr>
        <p:txBody>
          <a:bodyPr/>
          <a:lstStyle/>
          <a:p>
            <a:pPr marL="290513" indent="-290513">
              <a:buSzPct val="100000"/>
              <a:buFont typeface="+mj-lt"/>
              <a:buAutoNum type="arabicPeriod" startAt="4"/>
            </a:pPr>
            <a:r>
              <a:rPr lang="en-US" sz="2000" dirty="0" smtClean="0"/>
              <a:t>The Generic Request form will now be visible. In the </a:t>
            </a:r>
            <a:r>
              <a:rPr lang="en-US" sz="2000" i="1" dirty="0" smtClean="0"/>
              <a:t>Transaction Type </a:t>
            </a:r>
            <a:r>
              <a:rPr lang="en-US" sz="2000" dirty="0" smtClean="0"/>
              <a:t>dropdown, select the “Other – One Time Pay Attachments” option.</a:t>
            </a:r>
          </a:p>
          <a:p>
            <a:pPr marL="290513" indent="-290513">
              <a:buSzPct val="100000"/>
              <a:buFont typeface="+mj-lt"/>
              <a:buAutoNum type="arabicPeriod" startAt="4"/>
            </a:pPr>
            <a:r>
              <a:rPr lang="en-US" sz="2000" dirty="0" smtClean="0"/>
              <a:t>Enter the appropriate Effective Date for this request.</a:t>
            </a:r>
          </a:p>
          <a:p>
            <a:pPr marL="290513" indent="-290513">
              <a:buSzPct val="100000"/>
              <a:buFont typeface="+mj-lt"/>
              <a:buAutoNum type="arabicPeriod" startAt="4"/>
            </a:pPr>
            <a:r>
              <a:rPr lang="en-US" sz="2000" dirty="0" smtClean="0"/>
              <a:t>Enter the employee’s name (Last Name, First Name) for this request.</a:t>
            </a:r>
          </a:p>
          <a:p>
            <a:pPr marL="514350" indent="-514350">
              <a:buFont typeface="+mj-lt"/>
              <a:buAutoNum type="arabicPeriod" startAt="4"/>
            </a:pPr>
            <a:endParaRPr lang="en-US" dirty="0"/>
          </a:p>
        </p:txBody>
      </p:sp>
      <p:pic>
        <p:nvPicPr>
          <p:cNvPr id="10" name="Picture 9"/>
          <p:cNvPicPr/>
          <p:nvPr/>
        </p:nvPicPr>
        <p:blipFill rotWithShape="1">
          <a:blip r:embed="rId3"/>
          <a:srcRect l="49892" t="9565" b="5550"/>
          <a:stretch/>
        </p:blipFill>
        <p:spPr bwMode="auto">
          <a:xfrm>
            <a:off x="1060021" y="2725835"/>
            <a:ext cx="7742548" cy="3802798"/>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7789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Tree>
    <p:extLst>
      <p:ext uri="{BB962C8B-B14F-4D97-AF65-F5344CB8AC3E}">
        <p14:creationId xmlns:p14="http://schemas.microsoft.com/office/powerpoint/2010/main" val="4258681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39006" cy="685800"/>
          </a:xfrm>
        </p:spPr>
        <p:txBody>
          <a:bodyPr/>
          <a:lstStyle/>
          <a:p>
            <a:r>
              <a:rPr lang="en-US" dirty="0" smtClean="0">
                <a:solidFill>
                  <a:srgbClr val="4472C4"/>
                </a:solidFill>
              </a:rPr>
              <a:t>INITIATE A GENERIC REQUEST IN SERVICELINK</a:t>
            </a:r>
            <a:endParaRPr lang="en-US" dirty="0">
              <a:solidFill>
                <a:srgbClr val="4472C4"/>
              </a:solidFill>
            </a:endParaRPr>
          </a:p>
        </p:txBody>
      </p:sp>
      <p:sp>
        <p:nvSpPr>
          <p:cNvPr id="3" name="Content Placeholder 3"/>
          <p:cNvSpPr>
            <a:spLocks noGrp="1"/>
          </p:cNvSpPr>
          <p:nvPr>
            <p:ph idx="1"/>
          </p:nvPr>
        </p:nvSpPr>
        <p:spPr>
          <a:xfrm>
            <a:off x="515332" y="964575"/>
            <a:ext cx="10972800" cy="5410200"/>
          </a:xfrm>
        </p:spPr>
        <p:txBody>
          <a:bodyPr/>
          <a:lstStyle/>
          <a:p>
            <a:pPr marL="401638" indent="-290513">
              <a:buSzPct val="100000"/>
              <a:buFont typeface="+mj-lt"/>
              <a:buAutoNum type="arabicPeriod" startAt="7"/>
            </a:pPr>
            <a:r>
              <a:rPr lang="en-US" sz="2000" dirty="0" smtClean="0"/>
              <a:t>Select the appropriate Position # for this employee.</a:t>
            </a:r>
          </a:p>
          <a:p>
            <a:pPr marL="401638" indent="-290513">
              <a:buSzPct val="100000"/>
              <a:buFont typeface="+mj-lt"/>
              <a:buAutoNum type="arabicPeriod" startAt="7"/>
            </a:pPr>
            <a:r>
              <a:rPr lang="en-US" sz="2000" dirty="0" smtClean="0"/>
              <a:t>Select the appropriate Accountability Structure.</a:t>
            </a:r>
          </a:p>
          <a:p>
            <a:pPr marL="401638" indent="-290513">
              <a:buSzPct val="100000"/>
              <a:buFont typeface="+mj-lt"/>
              <a:buAutoNum type="arabicPeriod" startAt="7"/>
            </a:pPr>
            <a:r>
              <a:rPr lang="en-US" sz="2000" dirty="0" smtClean="0"/>
              <a:t>Enter all appropriate comments for this request. </a:t>
            </a:r>
          </a:p>
          <a:p>
            <a:pPr marL="346075" indent="-346075">
              <a:buSzPct val="100000"/>
              <a:buFont typeface="+mj-lt"/>
              <a:buAutoNum type="arabicPeriod" startAt="7"/>
            </a:pPr>
            <a:endParaRPr lang="en-US" sz="2000" dirty="0"/>
          </a:p>
          <a:p>
            <a:pPr marL="346075" indent="-346075">
              <a:buSzPct val="100000"/>
              <a:buFont typeface="+mj-lt"/>
              <a:buAutoNum type="arabicPeriod" startAt="7"/>
            </a:pPr>
            <a:endParaRPr lang="en-US" sz="2000" dirty="0" smtClean="0"/>
          </a:p>
          <a:p>
            <a:pPr marL="346075" indent="-346075">
              <a:buSzPct val="100000"/>
              <a:buFont typeface="+mj-lt"/>
              <a:buAutoNum type="arabicPeriod" startAt="7"/>
            </a:pPr>
            <a:endParaRPr lang="en-US" sz="2000" dirty="0" smtClean="0"/>
          </a:p>
          <a:p>
            <a:pPr marL="457200" indent="-457200">
              <a:buSzPct val="100000"/>
              <a:buFont typeface="+mj-lt"/>
              <a:buAutoNum type="arabicPeriod" startAt="7"/>
            </a:pPr>
            <a:r>
              <a:rPr lang="en-US" sz="2000" dirty="0" smtClean="0"/>
              <a:t>Click on the </a:t>
            </a:r>
            <a:r>
              <a:rPr lang="en-US" sz="2000" i="1" dirty="0" smtClean="0"/>
              <a:t>Add Attachment</a:t>
            </a:r>
            <a:r>
              <a:rPr lang="en-US" sz="2000" dirty="0" smtClean="0"/>
              <a:t> button to upload the supporting documentation for this request.</a:t>
            </a:r>
            <a:endParaRPr lang="en-US" sz="2000" dirty="0"/>
          </a:p>
        </p:txBody>
      </p:sp>
      <p:pic>
        <p:nvPicPr>
          <p:cNvPr id="4" name="Picture 3"/>
          <p:cNvPicPr>
            <a:picLocks noChangeAspect="1"/>
          </p:cNvPicPr>
          <p:nvPr/>
        </p:nvPicPr>
        <p:blipFill>
          <a:blip r:embed="rId3"/>
          <a:stretch>
            <a:fillRect/>
          </a:stretch>
        </p:blipFill>
        <p:spPr>
          <a:xfrm>
            <a:off x="3027772" y="4322549"/>
            <a:ext cx="5220682" cy="1594340"/>
          </a:xfrm>
          <a:prstGeom prst="rect">
            <a:avLst/>
          </a:prstGeom>
        </p:spPr>
      </p:pic>
      <p:pic>
        <p:nvPicPr>
          <p:cNvPr id="5" name="Picture 4"/>
          <p:cNvPicPr>
            <a:picLocks noChangeAspect="1"/>
          </p:cNvPicPr>
          <p:nvPr/>
        </p:nvPicPr>
        <p:blipFill>
          <a:blip r:embed="rId4"/>
          <a:stretch>
            <a:fillRect/>
          </a:stretch>
        </p:blipFill>
        <p:spPr>
          <a:xfrm>
            <a:off x="2601996" y="2380974"/>
            <a:ext cx="6667500" cy="1228725"/>
          </a:xfrm>
          <a:prstGeom prst="rect">
            <a:avLst/>
          </a:prstGeom>
          <a:ln>
            <a:solidFill>
              <a:schemeClr val="tx1"/>
            </a:solidFill>
          </a:ln>
        </p:spPr>
      </p:pic>
    </p:spTree>
    <p:extLst>
      <p:ext uri="{BB962C8B-B14F-4D97-AF65-F5344CB8AC3E}">
        <p14:creationId xmlns:p14="http://schemas.microsoft.com/office/powerpoint/2010/main" val="2124572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582400" cy="685800"/>
          </a:xfrm>
        </p:spPr>
        <p:txBody>
          <a:bodyPr/>
          <a:lstStyle/>
          <a:p>
            <a:r>
              <a:rPr lang="en-US" dirty="0" smtClean="0">
                <a:solidFill>
                  <a:srgbClr val="4472C4"/>
                </a:solidFill>
              </a:rPr>
              <a:t>INITIATE A GENERIC REQUEST IN SERVICELINK</a:t>
            </a:r>
            <a:endParaRPr lang="en-US" dirty="0">
              <a:solidFill>
                <a:srgbClr val="4472C4"/>
              </a:solidFill>
            </a:endParaRPr>
          </a:p>
        </p:txBody>
      </p:sp>
      <p:sp>
        <p:nvSpPr>
          <p:cNvPr id="3" name="Content Placeholder 2"/>
          <p:cNvSpPr>
            <a:spLocks noGrp="1"/>
          </p:cNvSpPr>
          <p:nvPr>
            <p:ph idx="1"/>
          </p:nvPr>
        </p:nvSpPr>
        <p:spPr>
          <a:xfrm>
            <a:off x="531543" y="983163"/>
            <a:ext cx="10972800" cy="5410200"/>
          </a:xfrm>
        </p:spPr>
        <p:txBody>
          <a:bodyPr/>
          <a:lstStyle/>
          <a:p>
            <a:pPr marL="457200" indent="-457200">
              <a:buSzPct val="100000"/>
              <a:buFont typeface="+mj-lt"/>
              <a:buAutoNum type="arabicPeriod" startAt="11"/>
            </a:pPr>
            <a:r>
              <a:rPr lang="en-US" sz="2000" dirty="0" smtClean="0"/>
              <a:t>Once all required fields have been filled in and all supporting documentation is attached, click on the “Submit” button.</a:t>
            </a:r>
          </a:p>
          <a:p>
            <a:pPr marL="514350" indent="-514350">
              <a:buFont typeface="+mj-lt"/>
              <a:buAutoNum type="arabicPeriod" startAt="11"/>
            </a:pPr>
            <a:endParaRPr lang="en-US" sz="2000" dirty="0"/>
          </a:p>
          <a:p>
            <a:pPr marL="0" indent="0">
              <a:buNone/>
            </a:pPr>
            <a:endParaRPr lang="en-US" sz="2000" dirty="0"/>
          </a:p>
          <a:p>
            <a:pPr marL="568325" indent="-111125">
              <a:buNone/>
            </a:pPr>
            <a:r>
              <a:rPr lang="en-US" sz="2000" dirty="0" smtClean="0"/>
              <a:t>*For more information about ServiceLink Navigation, refer to the                          </a:t>
            </a:r>
            <a:r>
              <a:rPr lang="en-US" sz="2000" dirty="0" smtClean="0">
                <a:hlinkClick r:id="rId3"/>
              </a:rPr>
              <a:t>FOM|UCPath Training: </a:t>
            </a:r>
            <a:r>
              <a:rPr lang="en-US" sz="2000" i="1" dirty="0" smtClean="0">
                <a:hlinkClick r:id="rId3"/>
              </a:rPr>
              <a:t>ServiceLink Navigation for Initiators</a:t>
            </a:r>
            <a:endParaRPr lang="en-US" sz="2000" i="1" dirty="0"/>
          </a:p>
        </p:txBody>
      </p:sp>
    </p:spTree>
    <p:extLst>
      <p:ext uri="{BB962C8B-B14F-4D97-AF65-F5344CB8AC3E}">
        <p14:creationId xmlns:p14="http://schemas.microsoft.com/office/powerpoint/2010/main" val="538718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3" name="Rectangle 2"/>
          <p:cNvSpPr/>
          <p:nvPr/>
        </p:nvSpPr>
        <p:spPr>
          <a:xfrm>
            <a:off x="612622" y="1111252"/>
            <a:ext cx="11325225" cy="118288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rPr>
              <a:t>True or False</a:t>
            </a:r>
          </a:p>
          <a:p>
            <a:pPr marL="742950" lvl="1" indent="-285750">
              <a:lnSpc>
                <a:spcPct val="107000"/>
              </a:lnSpc>
              <a:spcAft>
                <a:spcPts val="800"/>
              </a:spcAft>
              <a:buFont typeface="Arial" panose="020B0604020202020204" pitchFamily="34" charset="0"/>
              <a:buChar char="•"/>
              <a:defRPr/>
            </a:pPr>
            <a:r>
              <a:rPr kumimoji="0" lang="en-US" sz="2000" i="0" u="none" strike="noStrike" kern="1200" cap="none" spc="0" normalizeH="0" baseline="0" noProof="0" dirty="0" smtClean="0">
                <a:ln>
                  <a:noFill/>
                </a:ln>
                <a:solidFill>
                  <a:prstClr val="black"/>
                </a:solidFill>
                <a:effectLst/>
                <a:uLnTx/>
                <a:uFillTx/>
                <a:latin typeface="Arial"/>
                <a:ea typeface="+mn-ea"/>
                <a:cs typeface="+mn-cs"/>
              </a:rPr>
              <a:t>When submitting a One</a:t>
            </a:r>
            <a:r>
              <a:rPr kumimoji="0" lang="en-US" sz="2000" i="0" u="none" strike="noStrike" kern="1200" cap="none" spc="0" normalizeH="0" noProof="0" dirty="0" smtClean="0">
                <a:ln>
                  <a:noFill/>
                </a:ln>
                <a:solidFill>
                  <a:prstClr val="black"/>
                </a:solidFill>
                <a:effectLst/>
                <a:uLnTx/>
                <a:uFillTx/>
                <a:latin typeface="Arial"/>
                <a:ea typeface="+mn-ea"/>
                <a:cs typeface="+mn-cs"/>
              </a:rPr>
              <a:t> Time Pay transaction in UCPath, transactors can attach supporting documentation to their request.</a:t>
            </a:r>
            <a:endParaRPr kumimoji="0" lang="en-US" sz="200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994805" y="138338"/>
            <a:ext cx="1042416" cy="1042416"/>
          </a:xfrm>
          <a:prstGeom prst="rect">
            <a:avLst/>
          </a:prstGeom>
        </p:spPr>
      </p:pic>
      <p:sp>
        <p:nvSpPr>
          <p:cNvPr id="6" name="Rectangle 5"/>
          <p:cNvSpPr/>
          <p:nvPr/>
        </p:nvSpPr>
        <p:spPr>
          <a:xfrm>
            <a:off x="612622" y="2819497"/>
            <a:ext cx="11325225" cy="161480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rPr>
              <a:t>Answer</a:t>
            </a:r>
          </a:p>
          <a:p>
            <a:pPr marL="742950" lvl="1" indent="-285750">
              <a:lnSpc>
                <a:spcPct val="107000"/>
              </a:lnSpc>
              <a:spcAft>
                <a:spcPts val="800"/>
              </a:spcAft>
              <a:buFont typeface="Arial" panose="020B0604020202020204" pitchFamily="34" charset="0"/>
              <a:buChar char="•"/>
              <a:defRPr/>
            </a:pPr>
            <a:r>
              <a:rPr kumimoji="0" lang="en-US" sz="2000" i="1" u="none" strike="noStrike" kern="1200" cap="none" spc="0" normalizeH="0" baseline="0" noProof="0" dirty="0" smtClean="0">
                <a:ln>
                  <a:noFill/>
                </a:ln>
                <a:solidFill>
                  <a:srgbClr val="FF0000"/>
                </a:solidFill>
                <a:effectLst/>
                <a:uLnTx/>
                <a:uFillTx/>
                <a:latin typeface="Arial"/>
                <a:ea typeface="+mn-ea"/>
                <a:cs typeface="+mn-cs"/>
              </a:rPr>
              <a:t>FALSE</a:t>
            </a:r>
          </a:p>
          <a:p>
            <a:pPr marL="1200150" lvl="2" indent="-285750">
              <a:lnSpc>
                <a:spcPct val="107000"/>
              </a:lnSpc>
              <a:spcAft>
                <a:spcPts val="800"/>
              </a:spcAft>
              <a:buFont typeface="Arial" panose="020B0604020202020204" pitchFamily="34" charset="0"/>
              <a:buChar char="•"/>
              <a:defRPr/>
            </a:pPr>
            <a:r>
              <a:rPr lang="en-US" sz="2000" dirty="0" smtClean="0">
                <a:solidFill>
                  <a:prstClr val="black"/>
                </a:solidFill>
                <a:latin typeface="Arial"/>
              </a:rPr>
              <a:t>There is no ability to attach documents onto a One Time Pay transaction in UCPath, therefore a Generic ServiceLink request is required. </a:t>
            </a:r>
            <a:endParaRPr kumimoji="0" lang="en-US" sz="200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1359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Initiate a One Time Pay Transaction   </a:t>
            </a:r>
            <a:endParaRPr lang="en-US" sz="7200" b="1" dirty="0">
              <a:solidFill>
                <a:srgbClr val="F1AB00"/>
              </a:solidFill>
            </a:endParaRPr>
          </a:p>
        </p:txBody>
      </p:sp>
    </p:spTree>
    <p:extLst>
      <p:ext uri="{BB962C8B-B14F-4D97-AF65-F5344CB8AC3E}">
        <p14:creationId xmlns:p14="http://schemas.microsoft.com/office/powerpoint/2010/main" val="2143028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292608"/>
            <a:ext cx="10963618" cy="685800"/>
          </a:xfrm>
        </p:spPr>
        <p:txBody>
          <a:bodyPr/>
          <a:lstStyle/>
          <a:p>
            <a:r>
              <a:rPr lang="en-US" dirty="0" smtClean="0">
                <a:solidFill>
                  <a:schemeClr val="accent5"/>
                </a:solidFill>
              </a:rPr>
              <a:t>INITIATE A ONE TIME PAY TRANSACTION</a:t>
            </a:r>
            <a:endParaRPr lang="en-US" dirty="0">
              <a:solidFill>
                <a:srgbClr val="F1AB00"/>
              </a:solidFill>
            </a:endParaRPr>
          </a:p>
        </p:txBody>
      </p:sp>
      <p:sp>
        <p:nvSpPr>
          <p:cNvPr id="4" name="Rectangle 3"/>
          <p:cNvSpPr/>
          <p:nvPr/>
        </p:nvSpPr>
        <p:spPr>
          <a:xfrm>
            <a:off x="144779" y="1124635"/>
            <a:ext cx="11751945" cy="369332"/>
          </a:xfrm>
          <a:prstGeom prst="rect">
            <a:avLst/>
          </a:prstGeom>
        </p:spPr>
        <p:txBody>
          <a:bodyPr wrap="square">
            <a:spAutoFit/>
          </a:bodyPr>
          <a:lstStyle/>
          <a:p>
            <a:r>
              <a:rPr lang="en-US" b="1" dirty="0"/>
              <a:t>Navigation: </a:t>
            </a:r>
            <a:r>
              <a:rPr lang="en-US" dirty="0"/>
              <a:t>PeopleSoft Menu &gt; UC Customizations &gt; UC Extensions &gt; </a:t>
            </a:r>
            <a:r>
              <a:rPr lang="en-US" b="1" dirty="0"/>
              <a:t>Self Service Transactions Links</a:t>
            </a:r>
            <a:endParaRPr lang="en-US" dirty="0"/>
          </a:p>
        </p:txBody>
      </p:sp>
      <p:sp>
        <p:nvSpPr>
          <p:cNvPr id="22" name="Rectangle 21"/>
          <p:cNvSpPr/>
          <p:nvPr/>
        </p:nvSpPr>
        <p:spPr>
          <a:xfrm>
            <a:off x="7648815" y="2545587"/>
            <a:ext cx="3689708" cy="685059"/>
          </a:xfrm>
          <a:prstGeom prst="rect">
            <a:avLst/>
          </a:prstGeom>
          <a:solidFill>
            <a:schemeClr val="accent1">
              <a:lumMod val="20000"/>
              <a:lumOff val="80000"/>
            </a:schemeClr>
          </a:solidFill>
          <a:ln>
            <a:solidFill>
              <a:schemeClr val="tx1"/>
            </a:solidFill>
          </a:ln>
        </p:spPr>
        <p:txBody>
          <a:bodyPr wrap="square" anchor="ctr">
            <a:spAutoFit/>
          </a:bodyPr>
          <a:lstStyle/>
          <a:p>
            <a:pPr>
              <a:lnSpc>
                <a:spcPct val="107000"/>
              </a:lnSpc>
              <a:spcAft>
                <a:spcPts val="800"/>
              </a:spcAft>
            </a:pPr>
            <a:r>
              <a:rPr lang="en-US" dirty="0" smtClean="0"/>
              <a:t>Use this </a:t>
            </a:r>
            <a:r>
              <a:rPr lang="en-US" dirty="0"/>
              <a:t>task to submit a one-time payment </a:t>
            </a:r>
            <a:r>
              <a:rPr lang="en-US" dirty="0" smtClean="0"/>
              <a:t>request in UCPath.</a:t>
            </a:r>
            <a:endParaRPr lang="en-US" dirty="0"/>
          </a:p>
        </p:txBody>
      </p:sp>
      <p:grpSp>
        <p:nvGrpSpPr>
          <p:cNvPr id="6" name="Group 2"/>
          <p:cNvGrpSpPr>
            <a:grpSpLocks/>
          </p:cNvGrpSpPr>
          <p:nvPr/>
        </p:nvGrpSpPr>
        <p:grpSpPr bwMode="auto">
          <a:xfrm>
            <a:off x="490189" y="1768450"/>
            <a:ext cx="6685927" cy="4975249"/>
            <a:chOff x="2525" y="299"/>
            <a:chExt cx="7197" cy="539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 y="304"/>
              <a:ext cx="7186" cy="5378"/>
            </a:xfrm>
            <a:prstGeom prst="rect">
              <a:avLst/>
            </a:prstGeom>
            <a:noFill/>
            <a:extLst>
              <a:ext uri="{909E8E84-426E-40DD-AFC4-6F175D3DCCD1}">
                <a14:hiddenFill xmlns:a14="http://schemas.microsoft.com/office/drawing/2010/main">
                  <a:solidFill>
                    <a:srgbClr val="FFFFFF"/>
                  </a:solidFill>
                </a14:hiddenFill>
              </a:ext>
            </a:extLst>
          </p:spPr>
        </p:pic>
        <p:sp>
          <p:nvSpPr>
            <p:cNvPr id="8" name="Line 4"/>
            <p:cNvSpPr>
              <a:spLocks noChangeShapeType="1"/>
            </p:cNvSpPr>
            <p:nvPr/>
          </p:nvSpPr>
          <p:spPr bwMode="auto">
            <a:xfrm>
              <a:off x="2529" y="303"/>
              <a:ext cx="7190" cy="0"/>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5"/>
            <p:cNvSpPr>
              <a:spLocks noChangeShapeType="1"/>
            </p:cNvSpPr>
            <p:nvPr/>
          </p:nvSpPr>
          <p:spPr bwMode="auto">
            <a:xfrm>
              <a:off x="2525" y="299"/>
              <a:ext cx="0" cy="5395"/>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Line 6"/>
            <p:cNvSpPr>
              <a:spLocks noChangeShapeType="1"/>
            </p:cNvSpPr>
            <p:nvPr/>
          </p:nvSpPr>
          <p:spPr bwMode="auto">
            <a:xfrm>
              <a:off x="9722" y="299"/>
              <a:ext cx="0" cy="5395"/>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7"/>
            <p:cNvSpPr>
              <a:spLocks noChangeShapeType="1"/>
            </p:cNvSpPr>
            <p:nvPr/>
          </p:nvSpPr>
          <p:spPr bwMode="auto">
            <a:xfrm>
              <a:off x="2529" y="5691"/>
              <a:ext cx="7190" cy="0"/>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6" name="Rectangle 15"/>
          <p:cNvSpPr/>
          <p:nvPr/>
        </p:nvSpPr>
        <p:spPr>
          <a:xfrm>
            <a:off x="564088" y="2749885"/>
            <a:ext cx="1535126" cy="4430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7111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557212" y="1025011"/>
            <a:ext cx="11325225" cy="1938992"/>
          </a:xfrm>
          <a:prstGeom prst="rect">
            <a:avLst/>
          </a:prstGeom>
          <a:noFill/>
        </p:spPr>
        <p:txBody>
          <a:bodyPr wrap="square">
            <a:spAutoFit/>
          </a:bodyPr>
          <a:lstStyle/>
          <a:p>
            <a:pPr marL="290513" indent="-290513">
              <a:spcAft>
                <a:spcPts val="800"/>
              </a:spcAft>
              <a:buFont typeface="+mj-lt"/>
              <a:buAutoNum type="arabicPeriod"/>
            </a:pPr>
            <a:r>
              <a:rPr lang="en-US" sz="2000" dirty="0"/>
              <a:t>Click the </a:t>
            </a:r>
            <a:r>
              <a:rPr lang="en-US" sz="2000" b="1" dirty="0"/>
              <a:t>One-Time Payments </a:t>
            </a:r>
            <a:r>
              <a:rPr lang="en-US" sz="2000" dirty="0" smtClean="0"/>
              <a:t>link.</a:t>
            </a:r>
          </a:p>
          <a:p>
            <a:pPr marL="290513" indent="-290513">
              <a:spcAft>
                <a:spcPts val="800"/>
              </a:spcAft>
              <a:buFont typeface="+mj-lt"/>
              <a:buAutoNum type="arabicPeriod"/>
            </a:pPr>
            <a:r>
              <a:rPr lang="en-US" sz="2000" dirty="0" smtClean="0"/>
              <a:t>Enter </a:t>
            </a:r>
            <a:r>
              <a:rPr lang="en-US" sz="2000" dirty="0"/>
              <a:t>search criteria for the employee. The fastest way to locate the employee is to enter the employee's </a:t>
            </a:r>
            <a:r>
              <a:rPr lang="en-US" sz="2000" dirty="0" smtClean="0"/>
              <a:t>ID. Click </a:t>
            </a:r>
            <a:r>
              <a:rPr lang="en-US" sz="2000" dirty="0"/>
              <a:t>in the </a:t>
            </a:r>
            <a:r>
              <a:rPr lang="en-US" sz="2000" b="1" dirty="0"/>
              <a:t>Empl ID </a:t>
            </a:r>
            <a:r>
              <a:rPr lang="en-US" sz="2000" dirty="0"/>
              <a:t>field</a:t>
            </a:r>
            <a:r>
              <a:rPr lang="en-US" sz="2000" dirty="0" smtClean="0"/>
              <a:t>.</a:t>
            </a:r>
          </a:p>
          <a:p>
            <a:pPr marL="290513" indent="-290513">
              <a:spcAft>
                <a:spcPts val="800"/>
              </a:spcAft>
              <a:buFont typeface="+mj-lt"/>
              <a:buAutoNum type="arabicPeriod"/>
            </a:pPr>
            <a:r>
              <a:rPr lang="en-US" sz="2000" dirty="0"/>
              <a:t>Enter the desired information into the </a:t>
            </a:r>
            <a:r>
              <a:rPr lang="en-US" sz="2000" b="1" dirty="0"/>
              <a:t>Empl ID </a:t>
            </a:r>
            <a:r>
              <a:rPr lang="en-US" sz="2000" dirty="0"/>
              <a:t>field. </a:t>
            </a:r>
          </a:p>
          <a:p>
            <a:pPr marL="290513" indent="-290513">
              <a:spcAft>
                <a:spcPts val="800"/>
              </a:spcAft>
              <a:buFont typeface="+mj-lt"/>
              <a:buAutoNum type="arabicPeriod"/>
            </a:pPr>
            <a:r>
              <a:rPr lang="en-US" sz="2000" dirty="0"/>
              <a:t>Click the </a:t>
            </a:r>
            <a:r>
              <a:rPr lang="en-US" sz="2000" b="1" dirty="0"/>
              <a:t>Get Employees </a:t>
            </a:r>
            <a:r>
              <a:rPr lang="en-US" sz="2000" dirty="0"/>
              <a:t>button</a:t>
            </a:r>
            <a:r>
              <a:rPr lang="en-US" sz="2000" dirty="0" smtClean="0"/>
              <a:t>.</a:t>
            </a:r>
            <a:endParaRPr lang="en-US" sz="2000" dirty="0"/>
          </a:p>
        </p:txBody>
      </p:sp>
      <p:pic>
        <p:nvPicPr>
          <p:cNvPr id="9" name="Picture 8"/>
          <p:cNvPicPr>
            <a:picLocks noChangeAspect="1"/>
          </p:cNvPicPr>
          <p:nvPr/>
        </p:nvPicPr>
        <p:blipFill>
          <a:blip r:embed="rId3"/>
          <a:stretch>
            <a:fillRect/>
          </a:stretch>
        </p:blipFill>
        <p:spPr>
          <a:xfrm>
            <a:off x="2336707" y="3067305"/>
            <a:ext cx="6665893" cy="3608877"/>
          </a:xfrm>
          <a:prstGeom prst="rect">
            <a:avLst/>
          </a:prstGeom>
          <a:ln>
            <a:solidFill>
              <a:schemeClr val="tx1"/>
            </a:solidFill>
          </a:ln>
        </p:spPr>
      </p:pic>
      <p:sp>
        <p:nvSpPr>
          <p:cNvPr id="10" name="Rectangle 9"/>
          <p:cNvSpPr/>
          <p:nvPr/>
        </p:nvSpPr>
        <p:spPr>
          <a:xfrm>
            <a:off x="2988297" y="4195846"/>
            <a:ext cx="829559" cy="2450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98879" y="5588535"/>
            <a:ext cx="980387" cy="188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3840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557212" y="1002709"/>
            <a:ext cx="11325225" cy="1708160"/>
          </a:xfrm>
          <a:prstGeom prst="rect">
            <a:avLst/>
          </a:prstGeom>
          <a:noFill/>
        </p:spPr>
        <p:txBody>
          <a:bodyPr wrap="square">
            <a:spAutoFit/>
          </a:bodyPr>
          <a:lstStyle/>
          <a:p>
            <a:pPr marL="290513" indent="-290513">
              <a:buFont typeface="+mj-lt"/>
              <a:buAutoNum type="arabicPeriod" startAt="5"/>
            </a:pPr>
            <a:r>
              <a:rPr lang="en-US" sz="2000" dirty="0" smtClean="0"/>
              <a:t>The </a:t>
            </a:r>
            <a:r>
              <a:rPr lang="en-US" sz="2000" dirty="0"/>
              <a:t>system displays the search results at the bottom of the </a:t>
            </a:r>
            <a:r>
              <a:rPr lang="en-US" sz="2000" dirty="0" smtClean="0"/>
              <a:t>page. If </a:t>
            </a:r>
            <a:r>
              <a:rPr lang="en-US" sz="2000" dirty="0"/>
              <a:t>no records match the search criteria, the search grid is blank. If multiple records match the search criteria, the system displays a list of employees who match that </a:t>
            </a:r>
            <a:r>
              <a:rPr lang="en-US" sz="2000" dirty="0" smtClean="0"/>
              <a:t>criteria.</a:t>
            </a:r>
          </a:p>
          <a:p>
            <a:pPr marL="234950" indent="-234950">
              <a:buFont typeface="+mj-lt"/>
              <a:buAutoNum type="arabicPeriod" startAt="5"/>
            </a:pPr>
            <a:endParaRPr lang="en-US" sz="500" dirty="0"/>
          </a:p>
          <a:p>
            <a:r>
              <a:rPr lang="en-US" sz="2000" dirty="0" smtClean="0"/>
              <a:t>In </a:t>
            </a:r>
            <a:r>
              <a:rPr lang="en-US" sz="2000" dirty="0"/>
              <a:t>this example, you entered an employee ID for an employee who has only one employee record (</a:t>
            </a:r>
            <a:r>
              <a:rPr lang="en-US" sz="2000" b="1" dirty="0"/>
              <a:t>Empl Record 0</a:t>
            </a:r>
            <a:r>
              <a:rPr lang="en-US" sz="2000" dirty="0"/>
              <a:t>) in UCPath, so the system returned only one search result</a:t>
            </a:r>
            <a:r>
              <a:rPr lang="en-US" sz="2000" dirty="0" smtClean="0"/>
              <a:t>.</a:t>
            </a:r>
            <a:endParaRPr lang="en-US" sz="2000" dirty="0"/>
          </a:p>
        </p:txBody>
      </p:sp>
      <p:pic>
        <p:nvPicPr>
          <p:cNvPr id="9" name="Picture 8"/>
          <p:cNvPicPr>
            <a:picLocks noChangeAspect="1"/>
          </p:cNvPicPr>
          <p:nvPr/>
        </p:nvPicPr>
        <p:blipFill>
          <a:blip r:embed="rId3"/>
          <a:stretch>
            <a:fillRect/>
          </a:stretch>
        </p:blipFill>
        <p:spPr>
          <a:xfrm>
            <a:off x="2086853" y="2797379"/>
            <a:ext cx="7151419" cy="3871738"/>
          </a:xfrm>
          <a:prstGeom prst="rect">
            <a:avLst/>
          </a:prstGeom>
          <a:ln>
            <a:solidFill>
              <a:schemeClr val="tx1"/>
            </a:solidFill>
          </a:ln>
        </p:spPr>
      </p:pic>
      <p:sp>
        <p:nvSpPr>
          <p:cNvPr id="2" name="Rectangle 1"/>
          <p:cNvSpPr/>
          <p:nvPr/>
        </p:nvSpPr>
        <p:spPr>
          <a:xfrm>
            <a:off x="2141220" y="6263640"/>
            <a:ext cx="7097051" cy="3695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851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068578" y="2897632"/>
            <a:ext cx="7558022" cy="3836041"/>
          </a:xfrm>
          <a:prstGeom prst="rect">
            <a:avLst/>
          </a:prstGeom>
          <a:ln>
            <a:solidFill>
              <a:schemeClr val="tx1"/>
            </a:solidFill>
          </a:ln>
        </p:spPr>
      </p:pic>
      <p:sp>
        <p:nvSpPr>
          <p:cNvPr id="7" name="Rectangle 6"/>
          <p:cNvSpPr/>
          <p:nvPr/>
        </p:nvSpPr>
        <p:spPr>
          <a:xfrm>
            <a:off x="579862" y="1017636"/>
            <a:ext cx="11401805" cy="1841530"/>
          </a:xfrm>
          <a:prstGeom prst="rect">
            <a:avLst/>
          </a:prstGeom>
          <a:noFill/>
        </p:spPr>
        <p:txBody>
          <a:bodyPr wrap="square">
            <a:spAutoFit/>
          </a:bodyPr>
          <a:lstStyle/>
          <a:p>
            <a:pPr marL="290513" indent="-290513">
              <a:lnSpc>
                <a:spcPct val="107000"/>
              </a:lnSpc>
              <a:spcAft>
                <a:spcPts val="800"/>
              </a:spcAft>
              <a:buFont typeface="+mj-lt"/>
              <a:buAutoNum type="arabicPeriod" startAt="6"/>
            </a:pPr>
            <a:r>
              <a:rPr lang="en-US" sz="2000" dirty="0"/>
              <a:t>Use the </a:t>
            </a:r>
            <a:r>
              <a:rPr lang="en-US" sz="2000" b="1" dirty="0"/>
              <a:t>One-Time Payments </a:t>
            </a:r>
            <a:r>
              <a:rPr lang="en-US" sz="2000" dirty="0"/>
              <a:t>page to enter the payment details, including the earnings code and the dollar amount</a:t>
            </a:r>
            <a:r>
              <a:rPr lang="en-US" sz="2000" dirty="0" smtClean="0"/>
              <a:t>.</a:t>
            </a:r>
          </a:p>
          <a:p>
            <a:pPr marL="290513" indent="-290513">
              <a:lnSpc>
                <a:spcPct val="107000"/>
              </a:lnSpc>
              <a:spcAft>
                <a:spcPts val="800"/>
              </a:spcAft>
              <a:buFont typeface="+mj-lt"/>
              <a:buAutoNum type="arabicPeriod" startAt="6"/>
            </a:pPr>
            <a:r>
              <a:rPr lang="en-US" sz="2000" dirty="0"/>
              <a:t>Notice that the </a:t>
            </a:r>
            <a:r>
              <a:rPr lang="en-US" sz="2000" b="1" dirty="0"/>
              <a:t>Transaction ID </a:t>
            </a:r>
            <a:r>
              <a:rPr lang="en-US" sz="2000" dirty="0"/>
              <a:t>field displays </a:t>
            </a:r>
            <a:r>
              <a:rPr lang="en-US" sz="2000" b="1" dirty="0"/>
              <a:t>NEW</a:t>
            </a:r>
            <a:r>
              <a:rPr lang="en-US" sz="2000" dirty="0"/>
              <a:t>. When you successfully complete all required fields and submit the request for review and approval, the system automatically assigns the ID number</a:t>
            </a:r>
            <a:r>
              <a:rPr lang="en-US" sz="2000" dirty="0" smtClean="0"/>
              <a:t>.</a:t>
            </a:r>
          </a:p>
        </p:txBody>
      </p:sp>
      <p:sp>
        <p:nvSpPr>
          <p:cNvPr id="9" name="Rectangle 8"/>
          <p:cNvSpPr/>
          <p:nvPr/>
        </p:nvSpPr>
        <p:spPr>
          <a:xfrm>
            <a:off x="2141508" y="3198354"/>
            <a:ext cx="1070044" cy="2473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Tree>
    <p:extLst>
      <p:ext uri="{BB962C8B-B14F-4D97-AF65-F5344CB8AC3E}">
        <p14:creationId xmlns:p14="http://schemas.microsoft.com/office/powerpoint/2010/main" val="1680540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972403" y="2856514"/>
            <a:ext cx="7568472" cy="3841345"/>
          </a:xfrm>
          <a:prstGeom prst="rect">
            <a:avLst/>
          </a:prstGeom>
          <a:ln>
            <a:solidFill>
              <a:schemeClr val="tx1"/>
            </a:solidFill>
          </a:ln>
        </p:spPr>
      </p:pic>
      <p:sp>
        <p:nvSpPr>
          <p:cNvPr id="7" name="Rectangle 6"/>
          <p:cNvSpPr/>
          <p:nvPr/>
        </p:nvSpPr>
        <p:spPr>
          <a:xfrm>
            <a:off x="568712" y="1014984"/>
            <a:ext cx="11412956" cy="1841530"/>
          </a:xfrm>
          <a:prstGeom prst="rect">
            <a:avLst/>
          </a:prstGeom>
          <a:noFill/>
        </p:spPr>
        <p:txBody>
          <a:bodyPr wrap="square">
            <a:spAutoFit/>
          </a:bodyPr>
          <a:lstStyle/>
          <a:p>
            <a:pPr marL="290513" indent="-290513">
              <a:lnSpc>
                <a:spcPct val="107000"/>
              </a:lnSpc>
              <a:spcAft>
                <a:spcPts val="800"/>
              </a:spcAft>
            </a:pPr>
            <a:r>
              <a:rPr lang="en-US" sz="2000" dirty="0" smtClean="0"/>
              <a:t>8. If </a:t>
            </a:r>
            <a:r>
              <a:rPr lang="en-US" sz="2000" dirty="0"/>
              <a:t>the employee has any current one-time payment requests that are unapproved or unprocessed by payroll, they appear on the right side of the </a:t>
            </a:r>
            <a:r>
              <a:rPr lang="en-US" sz="2000" dirty="0" smtClean="0"/>
              <a:t>page.</a:t>
            </a:r>
          </a:p>
          <a:p>
            <a:pPr marL="290513" indent="-290513">
              <a:lnSpc>
                <a:spcPct val="107000"/>
              </a:lnSpc>
              <a:spcAft>
                <a:spcPts val="800"/>
              </a:spcAft>
            </a:pPr>
            <a:r>
              <a:rPr lang="en-US" sz="2000" dirty="0" smtClean="0"/>
              <a:t>9. If </a:t>
            </a:r>
            <a:r>
              <a:rPr lang="en-US" sz="2000" dirty="0"/>
              <a:t>applicable, select the </a:t>
            </a:r>
            <a:r>
              <a:rPr lang="en-US" sz="2000" b="1" dirty="0"/>
              <a:t>Do you want to override the </a:t>
            </a:r>
            <a:r>
              <a:rPr lang="en-US" sz="2000" b="1" dirty="0" smtClean="0"/>
              <a:t>Chartfield </a:t>
            </a:r>
            <a:r>
              <a:rPr lang="en-US" sz="2000" b="1" dirty="0"/>
              <a:t>values? </a:t>
            </a:r>
            <a:r>
              <a:rPr lang="en-US" sz="2000" dirty="0"/>
              <a:t>check box to display the </a:t>
            </a:r>
            <a:r>
              <a:rPr lang="en-US" sz="2000" b="1" dirty="0" smtClean="0"/>
              <a:t>Chartfield </a:t>
            </a:r>
            <a:r>
              <a:rPr lang="en-US" sz="2000" b="1" dirty="0"/>
              <a:t>Detail </a:t>
            </a:r>
            <a:r>
              <a:rPr lang="en-US" sz="2000" dirty="0"/>
              <a:t>section. Update </a:t>
            </a:r>
            <a:r>
              <a:rPr lang="en-US" sz="2000" dirty="0" smtClean="0"/>
              <a:t>Chartfield </a:t>
            </a:r>
            <a:r>
              <a:rPr lang="en-US" sz="2000" dirty="0"/>
              <a:t>values only when </a:t>
            </a:r>
            <a:r>
              <a:rPr lang="en-US" sz="2000" dirty="0" smtClean="0"/>
              <a:t>directed. For </a:t>
            </a:r>
            <a:r>
              <a:rPr lang="en-US" sz="2000" dirty="0"/>
              <a:t>this example, do not override the </a:t>
            </a:r>
            <a:r>
              <a:rPr lang="en-US" sz="2000" dirty="0" smtClean="0"/>
              <a:t>Chartfield </a:t>
            </a:r>
            <a:r>
              <a:rPr lang="en-US" sz="2000" dirty="0"/>
              <a:t>values.</a:t>
            </a:r>
          </a:p>
        </p:txBody>
      </p:sp>
      <p:sp>
        <p:nvSpPr>
          <p:cNvPr id="5" name="Rectangle 4"/>
          <p:cNvSpPr/>
          <p:nvPr/>
        </p:nvSpPr>
        <p:spPr>
          <a:xfrm>
            <a:off x="2139696" y="3758185"/>
            <a:ext cx="2286000" cy="2004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Tree>
    <p:extLst>
      <p:ext uri="{BB962C8B-B14F-4D97-AF65-F5344CB8AC3E}">
        <p14:creationId xmlns:p14="http://schemas.microsoft.com/office/powerpoint/2010/main" val="523100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20513" y="3657600"/>
            <a:ext cx="7554149" cy="2973697"/>
          </a:xfrm>
          <a:prstGeom prst="rect">
            <a:avLst/>
          </a:prstGeom>
          <a:noFill/>
          <a:ln>
            <a:solidFill>
              <a:schemeClr val="tx1"/>
            </a:solidFill>
          </a:ln>
        </p:spPr>
      </p:pic>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457199" y="979170"/>
            <a:ext cx="11425237" cy="2508379"/>
          </a:xfrm>
          <a:prstGeom prst="rect">
            <a:avLst/>
          </a:prstGeom>
          <a:noFill/>
        </p:spPr>
        <p:txBody>
          <a:bodyPr wrap="square">
            <a:spAutoFit/>
          </a:bodyPr>
          <a:lstStyle/>
          <a:p>
            <a:pPr marL="401638" indent="-401638">
              <a:buFont typeface="+mj-lt"/>
              <a:buAutoNum type="arabicPeriod" startAt="10"/>
            </a:pPr>
            <a:r>
              <a:rPr lang="en-US" sz="2000" dirty="0"/>
              <a:t>In the </a:t>
            </a:r>
            <a:r>
              <a:rPr lang="en-US" sz="2000" b="1" dirty="0"/>
              <a:t>Earnings Code </a:t>
            </a:r>
            <a:r>
              <a:rPr lang="en-US" sz="2000" dirty="0"/>
              <a:t>field, select the appropriate earnings code value from the list. Earnings codes in the list are based on the codes available for the employee’s </a:t>
            </a:r>
            <a:r>
              <a:rPr lang="en-US" sz="2000" b="1" dirty="0"/>
              <a:t>Pay Group</a:t>
            </a:r>
            <a:r>
              <a:rPr lang="en-US" sz="2000" dirty="0"/>
              <a:t>. The list includes only those codes that allow flat </a:t>
            </a:r>
            <a:r>
              <a:rPr lang="en-US" sz="2000" dirty="0" smtClean="0"/>
              <a:t>amounts. Click </a:t>
            </a:r>
            <a:r>
              <a:rPr lang="en-US" sz="2000" dirty="0"/>
              <a:t>in the </a:t>
            </a:r>
            <a:r>
              <a:rPr lang="en-US" sz="2000" b="1" dirty="0"/>
              <a:t>Earnings Code </a:t>
            </a:r>
            <a:r>
              <a:rPr lang="en-US" sz="2000" dirty="0"/>
              <a:t>field</a:t>
            </a:r>
            <a:r>
              <a:rPr lang="en-US" sz="2000" dirty="0" smtClean="0"/>
              <a:t>.</a:t>
            </a:r>
          </a:p>
          <a:p>
            <a:pPr marL="401638" indent="-401638">
              <a:buFont typeface="+mj-lt"/>
              <a:buAutoNum type="arabicPeriod" startAt="10"/>
            </a:pPr>
            <a:endParaRPr lang="en-US" sz="600" dirty="0" smtClean="0"/>
          </a:p>
          <a:p>
            <a:pPr marL="401638" indent="-401638">
              <a:buFont typeface="+mj-lt"/>
              <a:buAutoNum type="arabicPeriod" startAt="10"/>
            </a:pPr>
            <a:r>
              <a:rPr lang="en-US" sz="2000" dirty="0"/>
              <a:t>Enter the desired information into the </a:t>
            </a:r>
            <a:r>
              <a:rPr lang="en-US" sz="2000" b="1" dirty="0"/>
              <a:t>Earnings Code </a:t>
            </a:r>
            <a:r>
              <a:rPr lang="en-US" sz="2000" dirty="0"/>
              <a:t>field. </a:t>
            </a:r>
            <a:endParaRPr lang="en-US" sz="2000" dirty="0" smtClean="0"/>
          </a:p>
          <a:p>
            <a:pPr marL="401638" indent="-401638">
              <a:buFont typeface="+mj-lt"/>
              <a:buAutoNum type="arabicPeriod" startAt="10"/>
            </a:pPr>
            <a:endParaRPr lang="en-US" sz="600" dirty="0"/>
          </a:p>
          <a:p>
            <a:pPr marL="401638" indent="-401638">
              <a:buFont typeface="+mj-lt"/>
              <a:buAutoNum type="arabicPeriod" startAt="10"/>
            </a:pPr>
            <a:r>
              <a:rPr lang="en-US" sz="2000" dirty="0"/>
              <a:t>Press the </a:t>
            </a:r>
            <a:r>
              <a:rPr lang="en-US" sz="2000" b="1" dirty="0"/>
              <a:t>[Tab] </a:t>
            </a:r>
            <a:r>
              <a:rPr lang="en-US" sz="2000" dirty="0" smtClean="0"/>
              <a:t>key.</a:t>
            </a:r>
          </a:p>
          <a:p>
            <a:pPr marL="401638" indent="-401638">
              <a:buFont typeface="+mj-lt"/>
              <a:buAutoNum type="arabicPeriod" startAt="10"/>
            </a:pPr>
            <a:endParaRPr lang="en-US" sz="600" dirty="0" smtClean="0"/>
          </a:p>
          <a:p>
            <a:pPr marL="401638" indent="-401638">
              <a:buFont typeface="+mj-lt"/>
              <a:buAutoNum type="arabicPeriod" startAt="10"/>
            </a:pPr>
            <a:r>
              <a:rPr lang="en-US" sz="2000" dirty="0" smtClean="0"/>
              <a:t>If </a:t>
            </a:r>
            <a:r>
              <a:rPr lang="en-US" sz="2000" dirty="0"/>
              <a:t>applicable, select the </a:t>
            </a:r>
            <a:r>
              <a:rPr lang="en-US" sz="2000" b="1" dirty="0"/>
              <a:t>Gross-Up </a:t>
            </a:r>
            <a:r>
              <a:rPr lang="en-US" sz="2000" dirty="0"/>
              <a:t>check box to indicate that the employee should be reimbursed for the taxes paid on this </a:t>
            </a:r>
            <a:r>
              <a:rPr lang="en-US" sz="2000" dirty="0" smtClean="0"/>
              <a:t>payment. For </a:t>
            </a:r>
            <a:r>
              <a:rPr lang="en-US" sz="2000" dirty="0"/>
              <a:t>this example, do not select the check </a:t>
            </a:r>
            <a:r>
              <a:rPr lang="en-US" sz="2000" dirty="0" smtClean="0"/>
              <a:t>box.</a:t>
            </a:r>
            <a:endParaRPr lang="en-US" sz="2000" dirty="0"/>
          </a:p>
        </p:txBody>
      </p:sp>
      <p:sp>
        <p:nvSpPr>
          <p:cNvPr id="9" name="Rectangle 8"/>
          <p:cNvSpPr/>
          <p:nvPr/>
        </p:nvSpPr>
        <p:spPr>
          <a:xfrm>
            <a:off x="1819505" y="4482791"/>
            <a:ext cx="3533080" cy="442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481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2193845960"/>
              </p:ext>
            </p:extLst>
          </p:nvPr>
        </p:nvGraphicFramePr>
        <p:xfrm>
          <a:off x="378460" y="979170"/>
          <a:ext cx="10999693" cy="4950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0008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20513" y="3657600"/>
            <a:ext cx="7554149" cy="2973697"/>
          </a:xfrm>
          <a:prstGeom prst="rect">
            <a:avLst/>
          </a:prstGeom>
          <a:noFill/>
          <a:ln>
            <a:solidFill>
              <a:schemeClr val="tx1"/>
            </a:solidFill>
          </a:ln>
        </p:spPr>
      </p:pic>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456853" y="980407"/>
            <a:ext cx="11325225" cy="2523768"/>
          </a:xfrm>
          <a:prstGeom prst="rect">
            <a:avLst/>
          </a:prstGeom>
          <a:noFill/>
        </p:spPr>
        <p:txBody>
          <a:bodyPr wrap="square">
            <a:spAutoFit/>
          </a:bodyPr>
          <a:lstStyle/>
          <a:p>
            <a:pPr marL="401638" indent="-401638">
              <a:buFont typeface="+mj-lt"/>
              <a:buAutoNum type="arabicPeriod" startAt="14"/>
            </a:pPr>
            <a:r>
              <a:rPr lang="en-US" sz="2000" dirty="0"/>
              <a:t>In the </a:t>
            </a:r>
            <a:r>
              <a:rPr lang="en-US" sz="2000" b="1" dirty="0"/>
              <a:t>Earnings Amount </a:t>
            </a:r>
            <a:r>
              <a:rPr lang="en-US" sz="2000" dirty="0"/>
              <a:t>field, enter the one-time payment dollar amount. This can be a positive or negative </a:t>
            </a:r>
            <a:r>
              <a:rPr lang="en-US" sz="2000" dirty="0" smtClean="0"/>
              <a:t>amount. Click </a:t>
            </a:r>
            <a:r>
              <a:rPr lang="en-US" sz="2000" dirty="0"/>
              <a:t>in the </a:t>
            </a:r>
            <a:r>
              <a:rPr lang="en-US" sz="2000" b="1" dirty="0"/>
              <a:t>Earnings Amount </a:t>
            </a:r>
            <a:r>
              <a:rPr lang="en-US" sz="2000" dirty="0"/>
              <a:t>field</a:t>
            </a:r>
            <a:r>
              <a:rPr lang="en-US" sz="2000" dirty="0" smtClean="0"/>
              <a:t>.</a:t>
            </a:r>
          </a:p>
          <a:p>
            <a:pPr marL="401638" indent="-401638">
              <a:buFont typeface="+mj-lt"/>
              <a:buAutoNum type="arabicPeriod" startAt="14"/>
            </a:pPr>
            <a:endParaRPr lang="en-US" sz="600" dirty="0" smtClean="0"/>
          </a:p>
          <a:p>
            <a:pPr marL="401638" indent="-401638">
              <a:buFont typeface="+mj-lt"/>
              <a:buAutoNum type="arabicPeriod" startAt="14"/>
            </a:pPr>
            <a:r>
              <a:rPr lang="en-US" sz="2000" dirty="0"/>
              <a:t>Enter the desired information into the </a:t>
            </a:r>
            <a:r>
              <a:rPr lang="en-US" sz="2000" b="1" dirty="0"/>
              <a:t>Earnings Amount </a:t>
            </a:r>
            <a:r>
              <a:rPr lang="en-US" sz="2000" dirty="0"/>
              <a:t>field. </a:t>
            </a:r>
            <a:endParaRPr lang="en-US" sz="2000" dirty="0" smtClean="0"/>
          </a:p>
          <a:p>
            <a:pPr marL="401638" indent="-401638">
              <a:buFont typeface="+mj-lt"/>
              <a:buAutoNum type="arabicPeriod" startAt="14"/>
            </a:pPr>
            <a:endParaRPr lang="en-US" sz="600" dirty="0" smtClean="0"/>
          </a:p>
          <a:p>
            <a:pPr marL="401638" indent="-401638">
              <a:buFont typeface="+mj-lt"/>
              <a:buAutoNum type="arabicPeriod" startAt="14"/>
            </a:pPr>
            <a:r>
              <a:rPr lang="en-US" sz="2000" dirty="0" smtClean="0"/>
              <a:t>The </a:t>
            </a:r>
            <a:r>
              <a:rPr lang="en-US" sz="2000" b="1" dirty="0"/>
              <a:t>Pay End Date </a:t>
            </a:r>
            <a:r>
              <a:rPr lang="en-US" sz="2000" dirty="0"/>
              <a:t>field defaults to the end date of the current pay cycle (monthly or biweekly, based on the employee’s </a:t>
            </a:r>
            <a:r>
              <a:rPr lang="en-US" sz="2000" b="1" dirty="0"/>
              <a:t>Pay Group</a:t>
            </a:r>
            <a:r>
              <a:rPr lang="en-US" sz="2000" dirty="0"/>
              <a:t>). Accept the default </a:t>
            </a:r>
            <a:r>
              <a:rPr lang="en-US" sz="2000" dirty="0" smtClean="0"/>
              <a:t>value. Only </a:t>
            </a:r>
            <a:r>
              <a:rPr lang="en-US" sz="2000" dirty="0"/>
              <a:t>on-cycle pay calendars are referenced; off-cycle pay calendars are ignored</a:t>
            </a:r>
            <a:r>
              <a:rPr lang="en-US" sz="2000" dirty="0" smtClean="0"/>
              <a:t>.</a:t>
            </a:r>
            <a:r>
              <a:rPr lang="en-US" sz="2000" dirty="0"/>
              <a:t> </a:t>
            </a:r>
            <a:endParaRPr lang="en-US" sz="2000" dirty="0" smtClean="0"/>
          </a:p>
          <a:p>
            <a:pPr marL="401638" indent="-401638">
              <a:buFont typeface="+mj-lt"/>
              <a:buAutoNum type="arabicPeriod" startAt="14"/>
            </a:pPr>
            <a:endParaRPr lang="en-US" sz="600" dirty="0" smtClean="0"/>
          </a:p>
          <a:p>
            <a:pPr marL="401638" indent="-401638">
              <a:buFont typeface="+mj-lt"/>
              <a:buAutoNum type="arabicPeriod" startAt="14"/>
            </a:pPr>
            <a:r>
              <a:rPr lang="en-US" sz="2000" dirty="0" smtClean="0"/>
              <a:t>Click </a:t>
            </a:r>
            <a:r>
              <a:rPr lang="en-US" sz="2000" dirty="0"/>
              <a:t>in the </a:t>
            </a:r>
            <a:r>
              <a:rPr lang="en-US" sz="2000" b="1" dirty="0"/>
              <a:t>Earnings Begin </a:t>
            </a:r>
            <a:r>
              <a:rPr lang="en-US" sz="2000" dirty="0"/>
              <a:t>field</a:t>
            </a:r>
            <a:r>
              <a:rPr lang="en-US" sz="2000" dirty="0" smtClean="0"/>
              <a:t>.</a:t>
            </a:r>
            <a:endParaRPr lang="en-US" sz="2000" dirty="0"/>
          </a:p>
        </p:txBody>
      </p:sp>
      <p:sp>
        <p:nvSpPr>
          <p:cNvPr id="10" name="Rectangle 9"/>
          <p:cNvSpPr/>
          <p:nvPr/>
        </p:nvSpPr>
        <p:spPr>
          <a:xfrm>
            <a:off x="1807314" y="5229927"/>
            <a:ext cx="7180574" cy="10005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178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2251"/>
          <a:stretch/>
        </p:blipFill>
        <p:spPr>
          <a:xfrm>
            <a:off x="1620513" y="4047887"/>
            <a:ext cx="7554149" cy="2609385"/>
          </a:xfrm>
          <a:prstGeom prst="rect">
            <a:avLst/>
          </a:prstGeom>
          <a:noFill/>
          <a:ln>
            <a:solidFill>
              <a:schemeClr val="tx1"/>
            </a:solidFill>
          </a:ln>
        </p:spPr>
      </p:pic>
      <p:sp>
        <p:nvSpPr>
          <p:cNvPr id="5" name="Rectangle 4"/>
          <p:cNvSpPr/>
          <p:nvPr/>
        </p:nvSpPr>
        <p:spPr>
          <a:xfrm>
            <a:off x="1807314" y="6066263"/>
            <a:ext cx="7180574" cy="5544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456853" y="978408"/>
            <a:ext cx="11118115" cy="3200876"/>
          </a:xfrm>
          <a:prstGeom prst="rect">
            <a:avLst/>
          </a:prstGeom>
          <a:noFill/>
        </p:spPr>
        <p:txBody>
          <a:bodyPr wrap="square">
            <a:spAutoFit/>
          </a:bodyPr>
          <a:lstStyle/>
          <a:p>
            <a:pPr marL="401638" indent="-401638">
              <a:buFont typeface="+mj-lt"/>
              <a:buAutoNum type="arabicPeriod" startAt="18"/>
            </a:pPr>
            <a:r>
              <a:rPr lang="en-US" sz="2000" dirty="0"/>
              <a:t>For the </a:t>
            </a:r>
            <a:r>
              <a:rPr lang="en-US" sz="2000" b="1" dirty="0"/>
              <a:t>Earnings Begin </a:t>
            </a:r>
            <a:r>
              <a:rPr lang="en-US" sz="2000" dirty="0"/>
              <a:t>and </a:t>
            </a:r>
            <a:r>
              <a:rPr lang="en-US" sz="2000" b="1" dirty="0"/>
              <a:t>Earnings End </a:t>
            </a:r>
            <a:r>
              <a:rPr lang="en-US" sz="2000" dirty="0"/>
              <a:t>fields, enter the dates associated with the payment. </a:t>
            </a:r>
            <a:r>
              <a:rPr lang="en-US" sz="2000" b="1" dirty="0"/>
              <a:t>Earnings Begin </a:t>
            </a:r>
            <a:r>
              <a:rPr lang="en-US" sz="2000" dirty="0"/>
              <a:t>and </a:t>
            </a:r>
            <a:r>
              <a:rPr lang="en-US" sz="2000" b="1" dirty="0"/>
              <a:t>Earnings End </a:t>
            </a:r>
            <a:r>
              <a:rPr lang="en-US" sz="2000" dirty="0"/>
              <a:t>values should not be greater than </a:t>
            </a:r>
            <a:r>
              <a:rPr lang="en-US" sz="2000" b="1" dirty="0"/>
              <a:t>Pay End </a:t>
            </a:r>
            <a:r>
              <a:rPr lang="en-US" sz="2000" b="1" dirty="0" smtClean="0"/>
              <a:t>Date</a:t>
            </a:r>
            <a:r>
              <a:rPr lang="en-US" sz="2000" dirty="0" smtClean="0"/>
              <a:t>. The </a:t>
            </a:r>
            <a:r>
              <a:rPr lang="en-US" sz="2000" dirty="0"/>
              <a:t>dates should fall within either the </a:t>
            </a:r>
            <a:r>
              <a:rPr lang="en-US" sz="2000" b="1" dirty="0"/>
              <a:t>FLSA Calendar </a:t>
            </a:r>
            <a:r>
              <a:rPr lang="en-US" sz="2000" dirty="0"/>
              <a:t>for non-exempt employees </a:t>
            </a:r>
            <a:r>
              <a:rPr lang="en-US" sz="2000" dirty="0" smtClean="0"/>
              <a:t>      (</a:t>
            </a:r>
            <a:r>
              <a:rPr lang="en-US" sz="2000" dirty="0"/>
              <a:t>1 week) or the </a:t>
            </a:r>
            <a:r>
              <a:rPr lang="en-US" sz="2000" b="1" dirty="0"/>
              <a:t>Pay Calendar </a:t>
            </a:r>
            <a:r>
              <a:rPr lang="en-US" sz="2000" dirty="0"/>
              <a:t>for exempt employees (1 month</a:t>
            </a:r>
            <a:r>
              <a:rPr lang="en-US" sz="2000" dirty="0" smtClean="0"/>
              <a:t>). </a:t>
            </a:r>
          </a:p>
          <a:p>
            <a:pPr marL="401638" indent="-401638">
              <a:buFont typeface="+mj-lt"/>
              <a:buAutoNum type="arabicPeriod" startAt="18"/>
            </a:pPr>
            <a:endParaRPr lang="en-US" sz="600" dirty="0" smtClean="0"/>
          </a:p>
          <a:p>
            <a:r>
              <a:rPr lang="en-US" sz="2000" dirty="0" smtClean="0"/>
              <a:t>Enter </a:t>
            </a:r>
            <a:r>
              <a:rPr lang="en-US" sz="2000" dirty="0"/>
              <a:t>the desired information into the </a:t>
            </a:r>
            <a:r>
              <a:rPr lang="en-US" sz="2000" b="1" dirty="0"/>
              <a:t>Earnings Begin </a:t>
            </a:r>
            <a:r>
              <a:rPr lang="en-US" sz="2000" dirty="0"/>
              <a:t>field. </a:t>
            </a:r>
            <a:endParaRPr lang="en-US" sz="2000" dirty="0" smtClean="0"/>
          </a:p>
          <a:p>
            <a:pPr marL="342900" indent="-342900">
              <a:buFont typeface="+mj-lt"/>
              <a:buAutoNum type="arabicPeriod" startAt="18"/>
            </a:pPr>
            <a:endParaRPr lang="en-US" sz="600" dirty="0"/>
          </a:p>
          <a:p>
            <a:pPr marL="401638" indent="-401638">
              <a:buFont typeface="+mj-lt"/>
              <a:buAutoNum type="arabicPeriod" startAt="19"/>
            </a:pPr>
            <a:r>
              <a:rPr lang="en-US" sz="2000" dirty="0" smtClean="0"/>
              <a:t>In </a:t>
            </a:r>
            <a:r>
              <a:rPr lang="en-US" sz="2000" dirty="0"/>
              <a:t>the </a:t>
            </a:r>
            <a:r>
              <a:rPr lang="en-US" sz="2000" b="1" dirty="0"/>
              <a:t>Earnings End </a:t>
            </a:r>
            <a:r>
              <a:rPr lang="en-US" sz="2000" dirty="0"/>
              <a:t>field, enter the other end of date range to which this payment applies. For one-time payments, this date might be the same as the earnings begin date</a:t>
            </a:r>
            <a:r>
              <a:rPr lang="en-US" sz="2000" dirty="0" smtClean="0"/>
              <a:t>.</a:t>
            </a:r>
          </a:p>
          <a:p>
            <a:pPr marL="342900" indent="-342900">
              <a:buFont typeface="+mj-lt"/>
              <a:buAutoNum type="arabicPeriod" startAt="19"/>
            </a:pPr>
            <a:endParaRPr lang="en-US" sz="600" dirty="0"/>
          </a:p>
          <a:p>
            <a:endParaRPr lang="en-US" sz="600" dirty="0" smtClean="0"/>
          </a:p>
          <a:p>
            <a:pPr marL="401638" indent="-401638">
              <a:buFont typeface="+mj-lt"/>
              <a:buAutoNum type="arabicPeriod" startAt="20"/>
            </a:pPr>
            <a:r>
              <a:rPr lang="en-US" sz="2000" dirty="0" smtClean="0"/>
              <a:t>Click in the </a:t>
            </a:r>
            <a:r>
              <a:rPr lang="en-US" sz="2000" b="1" dirty="0" smtClean="0"/>
              <a:t>Earnings End </a:t>
            </a:r>
            <a:r>
              <a:rPr lang="en-US" sz="2000" dirty="0" smtClean="0"/>
              <a:t>field. Enter </a:t>
            </a:r>
            <a:r>
              <a:rPr lang="en-US" sz="2000" dirty="0"/>
              <a:t>the desired information into the </a:t>
            </a:r>
            <a:r>
              <a:rPr lang="en-US" sz="2000" b="1" dirty="0"/>
              <a:t>Earnings End </a:t>
            </a:r>
            <a:r>
              <a:rPr lang="en-US" sz="2000" dirty="0"/>
              <a:t>field. </a:t>
            </a:r>
          </a:p>
          <a:p>
            <a:endParaRPr lang="en-US" dirty="0"/>
          </a:p>
        </p:txBody>
      </p:sp>
    </p:spTree>
    <p:extLst>
      <p:ext uri="{BB962C8B-B14F-4D97-AF65-F5344CB8AC3E}">
        <p14:creationId xmlns:p14="http://schemas.microsoft.com/office/powerpoint/2010/main" val="199923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457200" y="978408"/>
            <a:ext cx="11325225" cy="2923877"/>
          </a:xfrm>
          <a:prstGeom prst="rect">
            <a:avLst/>
          </a:prstGeom>
          <a:noFill/>
        </p:spPr>
        <p:txBody>
          <a:bodyPr wrap="square">
            <a:spAutoFit/>
          </a:bodyPr>
          <a:lstStyle/>
          <a:p>
            <a:pPr marL="457200" indent="-457200">
              <a:buFont typeface="+mj-lt"/>
              <a:buAutoNum type="arabicPeriod" startAt="21"/>
            </a:pPr>
            <a:r>
              <a:rPr lang="en-US" sz="2000" dirty="0"/>
              <a:t>Enter the desired information into the </a:t>
            </a:r>
            <a:r>
              <a:rPr lang="en-US" sz="2000" b="1" dirty="0"/>
              <a:t>Earnings End </a:t>
            </a:r>
            <a:r>
              <a:rPr lang="en-US" sz="2000" dirty="0"/>
              <a:t>field</a:t>
            </a:r>
            <a:r>
              <a:rPr lang="en-US" sz="2000" dirty="0" smtClean="0"/>
              <a:t>.</a:t>
            </a:r>
          </a:p>
          <a:p>
            <a:pPr marL="401638" indent="-401638">
              <a:buFont typeface="+mj-lt"/>
              <a:buAutoNum type="arabicPeriod" startAt="20"/>
            </a:pPr>
            <a:endParaRPr lang="en-US" sz="600" dirty="0" smtClean="0"/>
          </a:p>
          <a:p>
            <a:pPr marL="457200" indent="-457200">
              <a:buFont typeface="+mj-lt"/>
              <a:buAutoNum type="arabicPeriod" startAt="22"/>
            </a:pPr>
            <a:r>
              <a:rPr lang="en-US" sz="2000" dirty="0"/>
              <a:t>In the </a:t>
            </a:r>
            <a:r>
              <a:rPr lang="en-US" sz="2000" b="1" dirty="0"/>
              <a:t>Initiator Comment </a:t>
            </a:r>
            <a:r>
              <a:rPr lang="en-US" sz="2000" dirty="0"/>
              <a:t>field, enter additional information regarding this transaction. This information is specifically for the approver and UCPath Center processors. Be sure to include specific details about the request you are submitting.</a:t>
            </a:r>
            <a:r>
              <a:rPr lang="en-US" sz="2000" dirty="0" smtClean="0"/>
              <a:t> </a:t>
            </a:r>
          </a:p>
          <a:p>
            <a:pPr marL="401638" indent="-401638">
              <a:buFont typeface="+mj-lt"/>
              <a:buAutoNum type="arabicPeriod" startAt="22"/>
            </a:pPr>
            <a:endParaRPr lang="en-US" sz="600" dirty="0" smtClean="0"/>
          </a:p>
          <a:p>
            <a:pPr marL="401638" indent="-401638">
              <a:buFont typeface="+mj-lt"/>
              <a:buAutoNum type="arabicPeriod" startAt="22"/>
            </a:pPr>
            <a:r>
              <a:rPr lang="en-US" sz="2000" dirty="0" smtClean="0"/>
              <a:t>Click in the </a:t>
            </a:r>
            <a:r>
              <a:rPr lang="en-US" sz="2000" b="1" dirty="0" smtClean="0"/>
              <a:t>Initiator Comment </a:t>
            </a:r>
            <a:r>
              <a:rPr lang="en-US" sz="2000" dirty="0" smtClean="0"/>
              <a:t>field.</a:t>
            </a:r>
          </a:p>
          <a:p>
            <a:pPr marL="401638" indent="-401638">
              <a:buFont typeface="+mj-lt"/>
              <a:buAutoNum type="arabicPeriod" startAt="22"/>
            </a:pPr>
            <a:endParaRPr lang="en-US" sz="600" dirty="0" smtClean="0"/>
          </a:p>
          <a:p>
            <a:pPr marL="401638" indent="-401638">
              <a:buFont typeface="+mj-lt"/>
              <a:buAutoNum type="arabicPeriod" startAt="22"/>
            </a:pPr>
            <a:r>
              <a:rPr lang="en-US" sz="2000" dirty="0" smtClean="0"/>
              <a:t>Follow </a:t>
            </a:r>
            <a:r>
              <a:rPr lang="en-US" sz="2000" dirty="0"/>
              <a:t>Location standards when entering comments. The notes are stored with the </a:t>
            </a:r>
            <a:r>
              <a:rPr lang="en-US" sz="2000" dirty="0" smtClean="0"/>
              <a:t>data.</a:t>
            </a:r>
          </a:p>
          <a:p>
            <a:pPr marL="401638" indent="-401638"/>
            <a:r>
              <a:rPr lang="en-US" sz="2000" dirty="0"/>
              <a:t>	</a:t>
            </a:r>
            <a:r>
              <a:rPr lang="en-US" sz="2000" dirty="0" smtClean="0"/>
              <a:t>Enter </a:t>
            </a:r>
            <a:r>
              <a:rPr lang="en-US" sz="2000" dirty="0"/>
              <a:t>the desired information into the Initiator Comment field. </a:t>
            </a:r>
            <a:endParaRPr lang="en-US" sz="2000" dirty="0" smtClean="0"/>
          </a:p>
          <a:p>
            <a:pPr marL="401638" indent="-401638"/>
            <a:endParaRPr lang="en-US" sz="600" dirty="0"/>
          </a:p>
          <a:p>
            <a:pPr marL="457200" indent="-457200">
              <a:buFont typeface="+mj-lt"/>
              <a:buAutoNum type="arabicPeriod" startAt="25"/>
            </a:pPr>
            <a:r>
              <a:rPr lang="en-US" sz="2000" dirty="0"/>
              <a:t>Click the </a:t>
            </a:r>
            <a:r>
              <a:rPr lang="en-US" sz="2000" b="1" dirty="0"/>
              <a:t>Submit </a:t>
            </a:r>
            <a:r>
              <a:rPr lang="en-US" sz="2000" dirty="0"/>
              <a:t>button to initiate approval routing via workflow</a:t>
            </a:r>
            <a:r>
              <a:rPr lang="en-US" sz="2000" dirty="0" smtClean="0"/>
              <a:t>.</a:t>
            </a:r>
            <a:endParaRPr lang="en-US" sz="2000" dirty="0"/>
          </a:p>
        </p:txBody>
      </p:sp>
      <p:pic>
        <p:nvPicPr>
          <p:cNvPr id="4" name="Picture 3"/>
          <p:cNvPicPr>
            <a:picLocks noChangeAspect="1"/>
          </p:cNvPicPr>
          <p:nvPr/>
        </p:nvPicPr>
        <p:blipFill>
          <a:blip r:embed="rId3"/>
          <a:stretch>
            <a:fillRect/>
          </a:stretch>
        </p:blipFill>
        <p:spPr>
          <a:xfrm>
            <a:off x="1584873" y="4409047"/>
            <a:ext cx="7915981" cy="1841263"/>
          </a:xfrm>
          <a:prstGeom prst="rect">
            <a:avLst/>
          </a:prstGeom>
          <a:ln>
            <a:solidFill>
              <a:schemeClr val="accent1"/>
            </a:solidFill>
          </a:ln>
        </p:spPr>
      </p:pic>
    </p:spTree>
    <p:extLst>
      <p:ext uri="{BB962C8B-B14F-4D97-AF65-F5344CB8AC3E}">
        <p14:creationId xmlns:p14="http://schemas.microsoft.com/office/powerpoint/2010/main" val="519322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6985000" y="1225296"/>
            <a:ext cx="5074456" cy="3631763"/>
          </a:xfrm>
          <a:prstGeom prst="rect">
            <a:avLst/>
          </a:prstGeom>
          <a:noFill/>
        </p:spPr>
        <p:txBody>
          <a:bodyPr wrap="square">
            <a:spAutoFit/>
          </a:bodyPr>
          <a:lstStyle/>
          <a:p>
            <a:pPr marL="457200" indent="-457200">
              <a:buFont typeface="+mj-lt"/>
              <a:buAutoNum type="arabicPeriod" startAt="26"/>
            </a:pPr>
            <a:r>
              <a:rPr lang="en-US" sz="2000" dirty="0" smtClean="0"/>
              <a:t>After you click Submit, if there are no errors, the system generates and displays a unique Transaction ID.</a:t>
            </a:r>
          </a:p>
          <a:p>
            <a:pPr marL="457200" indent="-457200">
              <a:buFont typeface="+mj-lt"/>
              <a:buAutoNum type="arabicPeriod" startAt="26"/>
            </a:pPr>
            <a:endParaRPr lang="en-US" sz="600" dirty="0" smtClean="0"/>
          </a:p>
          <a:p>
            <a:pPr marL="457200" indent="-457200">
              <a:buFont typeface="+mj-lt"/>
              <a:buAutoNum type="arabicPeriod" startAt="26"/>
            </a:pPr>
            <a:r>
              <a:rPr lang="en-US" sz="2000" dirty="0" smtClean="0"/>
              <a:t>After </a:t>
            </a:r>
            <a:r>
              <a:rPr lang="en-US" sz="2000" dirty="0"/>
              <a:t>you submit the request for approval, the transaction status and details appear on the right side of the page</a:t>
            </a:r>
            <a:r>
              <a:rPr lang="en-US" sz="2000" dirty="0" smtClean="0"/>
              <a:t>.</a:t>
            </a:r>
          </a:p>
          <a:p>
            <a:pPr marL="457200" indent="-457200">
              <a:buFont typeface="+mj-lt"/>
              <a:buAutoNum type="arabicPeriod" startAt="26"/>
            </a:pPr>
            <a:endParaRPr lang="en-US" sz="600" dirty="0"/>
          </a:p>
          <a:p>
            <a:pPr marL="457200" indent="-457200">
              <a:buFont typeface="+mj-lt"/>
              <a:buAutoNum type="arabicPeriod" startAt="26"/>
            </a:pPr>
            <a:r>
              <a:rPr lang="en-US" sz="2000" dirty="0" smtClean="0"/>
              <a:t>The </a:t>
            </a:r>
            <a:r>
              <a:rPr lang="en-US" sz="2000" b="1" dirty="0"/>
              <a:t>Approval Status </a:t>
            </a:r>
            <a:r>
              <a:rPr lang="en-US" sz="2000" dirty="0"/>
              <a:t>field displays a status of </a:t>
            </a:r>
            <a:r>
              <a:rPr lang="en-US" sz="2000" b="1" dirty="0"/>
              <a:t>Pending </a:t>
            </a:r>
            <a:r>
              <a:rPr lang="en-US" sz="2000" dirty="0"/>
              <a:t>until the request is approved or denied</a:t>
            </a:r>
            <a:r>
              <a:rPr lang="en-US" sz="2000" dirty="0" smtClean="0"/>
              <a:t>.</a:t>
            </a:r>
          </a:p>
          <a:p>
            <a:endParaRPr lang="en-US" dirty="0"/>
          </a:p>
        </p:txBody>
      </p:sp>
      <p:pic>
        <p:nvPicPr>
          <p:cNvPr id="4" name="Picture 3"/>
          <p:cNvPicPr>
            <a:picLocks noChangeAspect="1"/>
          </p:cNvPicPr>
          <p:nvPr/>
        </p:nvPicPr>
        <p:blipFill>
          <a:blip r:embed="rId3"/>
          <a:stretch>
            <a:fillRect/>
          </a:stretch>
        </p:blipFill>
        <p:spPr>
          <a:xfrm>
            <a:off x="275007" y="1227368"/>
            <a:ext cx="6465301" cy="4710434"/>
          </a:xfrm>
          <a:prstGeom prst="rect">
            <a:avLst/>
          </a:prstGeom>
          <a:ln>
            <a:solidFill>
              <a:schemeClr val="tx1"/>
            </a:solidFill>
          </a:ln>
        </p:spPr>
      </p:pic>
    </p:spTree>
    <p:extLst>
      <p:ext uri="{BB962C8B-B14F-4D97-AF65-F5344CB8AC3E}">
        <p14:creationId xmlns:p14="http://schemas.microsoft.com/office/powerpoint/2010/main" val="2163585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6986016" y="1225296"/>
            <a:ext cx="5074456" cy="4739759"/>
          </a:xfrm>
          <a:prstGeom prst="rect">
            <a:avLst/>
          </a:prstGeom>
          <a:noFill/>
        </p:spPr>
        <p:txBody>
          <a:bodyPr wrap="square">
            <a:spAutoFit/>
          </a:bodyPr>
          <a:lstStyle/>
          <a:p>
            <a:pPr marL="457200" indent="-457200">
              <a:buFont typeface="+mj-lt"/>
              <a:buAutoNum type="arabicPeriod" startAt="29"/>
            </a:pPr>
            <a:r>
              <a:rPr lang="en-US" sz="2000" dirty="0" smtClean="0"/>
              <a:t>Notice </a:t>
            </a:r>
            <a:r>
              <a:rPr lang="en-US" sz="2000" dirty="0"/>
              <a:t>that the </a:t>
            </a:r>
            <a:r>
              <a:rPr lang="en-US" sz="2000" b="1" dirty="0"/>
              <a:t>Transaction ID </a:t>
            </a:r>
            <a:r>
              <a:rPr lang="en-US" sz="2000" dirty="0"/>
              <a:t>field on this side of the page also displays the unique, system-generated transaction ID number, which you can use later to access the transaction and check its status</a:t>
            </a:r>
            <a:r>
              <a:rPr lang="en-US" sz="2000" dirty="0" smtClean="0"/>
              <a:t>.</a:t>
            </a:r>
          </a:p>
          <a:p>
            <a:pPr marL="457200" indent="-457200">
              <a:buFont typeface="+mj-lt"/>
              <a:buAutoNum type="arabicPeriod" startAt="29"/>
            </a:pPr>
            <a:endParaRPr lang="en-US" sz="600" dirty="0" smtClean="0"/>
          </a:p>
          <a:p>
            <a:pPr marL="457200" indent="-457200">
              <a:buFont typeface="+mj-lt"/>
              <a:buAutoNum type="arabicPeriod" startAt="29"/>
            </a:pPr>
            <a:r>
              <a:rPr lang="en-US" sz="2000" dirty="0"/>
              <a:t>If you override the existing </a:t>
            </a:r>
            <a:r>
              <a:rPr lang="en-US" sz="2000" dirty="0" smtClean="0"/>
              <a:t>Chartfield </a:t>
            </a:r>
            <a:r>
              <a:rPr lang="en-US" sz="2000" dirty="0"/>
              <a:t>values in your request, the override values appear in the </a:t>
            </a:r>
            <a:r>
              <a:rPr lang="en-US" sz="2000" b="1" dirty="0" smtClean="0"/>
              <a:t>Chartfield </a:t>
            </a:r>
            <a:r>
              <a:rPr lang="en-US" sz="2000" b="1" dirty="0"/>
              <a:t>Detail </a:t>
            </a:r>
            <a:r>
              <a:rPr lang="en-US" sz="2000" dirty="0" smtClean="0"/>
              <a:t>section.</a:t>
            </a:r>
          </a:p>
          <a:p>
            <a:pPr marL="457200" indent="-457200">
              <a:buFont typeface="+mj-lt"/>
              <a:buAutoNum type="arabicPeriod" startAt="29"/>
            </a:pPr>
            <a:endParaRPr lang="en-US" sz="600" dirty="0" smtClean="0"/>
          </a:p>
          <a:p>
            <a:pPr marL="457200" indent="-457200">
              <a:buFont typeface="+mj-lt"/>
              <a:buAutoNum type="arabicPeriod" startAt="29"/>
            </a:pPr>
            <a:r>
              <a:rPr lang="en-US" sz="2000" dirty="0" smtClean="0"/>
              <a:t>If </a:t>
            </a:r>
            <a:r>
              <a:rPr lang="en-US" sz="2000" dirty="0"/>
              <a:t>necessary, scroll down to display additional page details</a:t>
            </a:r>
            <a:r>
              <a:rPr lang="en-US" sz="2000" dirty="0" smtClean="0"/>
              <a:t>.</a:t>
            </a:r>
          </a:p>
          <a:p>
            <a:pPr marL="342900" indent="-342900">
              <a:buFont typeface="+mj-lt"/>
              <a:buAutoNum type="arabicPeriod" startAt="29"/>
            </a:pPr>
            <a:endParaRPr lang="en-US" sz="600" dirty="0"/>
          </a:p>
          <a:p>
            <a:r>
              <a:rPr lang="en-US" sz="2000" dirty="0"/>
              <a:t> </a:t>
            </a:r>
            <a:r>
              <a:rPr lang="en-US" sz="2000" dirty="0" smtClean="0"/>
              <a:t>Click </a:t>
            </a:r>
            <a:r>
              <a:rPr lang="en-US" sz="2000" dirty="0"/>
              <a:t>the scroll bar.</a:t>
            </a:r>
          </a:p>
          <a:p>
            <a:endParaRPr lang="en-US" dirty="0"/>
          </a:p>
        </p:txBody>
      </p:sp>
      <p:pic>
        <p:nvPicPr>
          <p:cNvPr id="4" name="Picture 3"/>
          <p:cNvPicPr>
            <a:picLocks noChangeAspect="1"/>
          </p:cNvPicPr>
          <p:nvPr/>
        </p:nvPicPr>
        <p:blipFill>
          <a:blip r:embed="rId3"/>
          <a:stretch>
            <a:fillRect/>
          </a:stretch>
        </p:blipFill>
        <p:spPr>
          <a:xfrm>
            <a:off x="275007" y="1227368"/>
            <a:ext cx="6465301" cy="4710434"/>
          </a:xfrm>
          <a:prstGeom prst="rect">
            <a:avLst/>
          </a:prstGeom>
          <a:ln>
            <a:solidFill>
              <a:schemeClr val="tx1"/>
            </a:solidFill>
          </a:ln>
        </p:spPr>
      </p:pic>
    </p:spTree>
    <p:extLst>
      <p:ext uri="{BB962C8B-B14F-4D97-AF65-F5344CB8AC3E}">
        <p14:creationId xmlns:p14="http://schemas.microsoft.com/office/powerpoint/2010/main" val="2539581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INITIATE A ONE TIME PAY TRANSACTION</a:t>
            </a:r>
            <a:endParaRPr lang="en-US" dirty="0">
              <a:solidFill>
                <a:schemeClr val="accent5"/>
              </a:solidFill>
            </a:endParaRPr>
          </a:p>
        </p:txBody>
      </p:sp>
      <p:sp>
        <p:nvSpPr>
          <p:cNvPr id="7" name="Rectangle 6"/>
          <p:cNvSpPr/>
          <p:nvPr/>
        </p:nvSpPr>
        <p:spPr>
          <a:xfrm>
            <a:off x="457200" y="978408"/>
            <a:ext cx="9448800" cy="1815882"/>
          </a:xfrm>
          <a:prstGeom prst="rect">
            <a:avLst/>
          </a:prstGeom>
          <a:noFill/>
        </p:spPr>
        <p:txBody>
          <a:bodyPr wrap="square">
            <a:spAutoFit/>
          </a:bodyPr>
          <a:lstStyle/>
          <a:p>
            <a:pPr marL="457200" indent="-457200">
              <a:buFont typeface="+mj-lt"/>
              <a:buAutoNum type="arabicPeriod" startAt="32"/>
            </a:pPr>
            <a:r>
              <a:rPr lang="en-US" sz="2000" dirty="0"/>
              <a:t>The </a:t>
            </a:r>
            <a:r>
              <a:rPr lang="en-US" sz="2000" b="1" dirty="0"/>
              <a:t>Requester ID </a:t>
            </a:r>
            <a:r>
              <a:rPr lang="en-US" sz="2000" dirty="0"/>
              <a:t>and </a:t>
            </a:r>
            <a:r>
              <a:rPr lang="en-US" sz="2000" b="1" dirty="0"/>
              <a:t>Requested </a:t>
            </a:r>
            <a:r>
              <a:rPr lang="en-US" sz="2000" dirty="0"/>
              <a:t>date/time stamp appear</a:t>
            </a:r>
            <a:r>
              <a:rPr lang="en-US" sz="2000" dirty="0" smtClean="0"/>
              <a:t>.</a:t>
            </a:r>
          </a:p>
          <a:p>
            <a:pPr marL="401638" indent="-401638">
              <a:buFont typeface="+mj-lt"/>
              <a:buAutoNum type="arabicPeriod" startAt="32"/>
            </a:pPr>
            <a:endParaRPr lang="en-US" sz="600" dirty="0" smtClean="0"/>
          </a:p>
          <a:p>
            <a:pPr marL="457200" indent="-457200">
              <a:buFont typeface="+mj-lt"/>
              <a:buAutoNum type="arabicPeriod" startAt="32"/>
            </a:pPr>
            <a:r>
              <a:rPr lang="en-US" sz="2000" dirty="0"/>
              <a:t>The </a:t>
            </a:r>
            <a:r>
              <a:rPr lang="en-US" sz="2000" b="1" dirty="0"/>
              <a:t>One Time Pay </a:t>
            </a:r>
            <a:r>
              <a:rPr lang="en-US" sz="2000" dirty="0"/>
              <a:t>approval routing section displays the transaction ID, employee ID, effective date, business unit and status</a:t>
            </a:r>
            <a:r>
              <a:rPr lang="en-US" sz="2000" dirty="0" smtClean="0"/>
              <a:t>.</a:t>
            </a:r>
          </a:p>
          <a:p>
            <a:pPr marL="401638" indent="-401638">
              <a:buFont typeface="+mj-lt"/>
              <a:buAutoNum type="arabicPeriod" startAt="32"/>
            </a:pPr>
            <a:endParaRPr lang="en-US" sz="600" dirty="0" smtClean="0"/>
          </a:p>
          <a:p>
            <a:pPr marL="457200" indent="-457200">
              <a:buFont typeface="+mj-lt"/>
              <a:buAutoNum type="arabicPeriod" startAt="32"/>
            </a:pPr>
            <a:r>
              <a:rPr lang="en-US" sz="2000" dirty="0" smtClean="0"/>
              <a:t>You </a:t>
            </a:r>
            <a:r>
              <a:rPr lang="en-US" sz="2000" dirty="0"/>
              <a:t>have submitted a one-time payment request.</a:t>
            </a:r>
          </a:p>
          <a:p>
            <a:endParaRPr lang="en-US" sz="2000" dirty="0"/>
          </a:p>
        </p:txBody>
      </p:sp>
      <p:pic>
        <p:nvPicPr>
          <p:cNvPr id="2" name="Picture 1"/>
          <p:cNvPicPr>
            <a:picLocks noChangeAspect="1"/>
          </p:cNvPicPr>
          <p:nvPr/>
        </p:nvPicPr>
        <p:blipFill rotWithShape="1">
          <a:blip r:embed="rId3"/>
          <a:srcRect l="1905" t="77015" r="18571"/>
          <a:stretch/>
        </p:blipFill>
        <p:spPr>
          <a:xfrm>
            <a:off x="983799" y="3154872"/>
            <a:ext cx="10132072" cy="2133600"/>
          </a:xfrm>
          <a:prstGeom prst="rect">
            <a:avLst/>
          </a:prstGeom>
          <a:ln>
            <a:solidFill>
              <a:schemeClr val="tx1"/>
            </a:solidFill>
          </a:ln>
        </p:spPr>
      </p:pic>
    </p:spTree>
    <p:extLst>
      <p:ext uri="{BB962C8B-B14F-4D97-AF65-F5344CB8AC3E}">
        <p14:creationId xmlns:p14="http://schemas.microsoft.com/office/powerpoint/2010/main" val="2824267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3" name="Rectangle 2"/>
          <p:cNvSpPr/>
          <p:nvPr/>
        </p:nvSpPr>
        <p:spPr>
          <a:xfrm>
            <a:off x="612622" y="1111252"/>
            <a:ext cx="11325225" cy="118288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rPr>
              <a:t>True or False</a:t>
            </a:r>
          </a:p>
          <a:p>
            <a:pPr marL="742950" lvl="1" indent="-285750">
              <a:lnSpc>
                <a:spcPct val="107000"/>
              </a:lnSpc>
              <a:spcAft>
                <a:spcPts val="800"/>
              </a:spcAft>
              <a:buFont typeface="Arial" panose="020B0604020202020204" pitchFamily="34" charset="0"/>
              <a:buChar char="•"/>
              <a:defRPr/>
            </a:pPr>
            <a:r>
              <a:rPr kumimoji="0" lang="en-US" sz="2000" i="0" u="none" strike="noStrike" kern="1200" cap="none" spc="0" normalizeH="0" noProof="0" dirty="0" smtClean="0">
                <a:ln>
                  <a:noFill/>
                </a:ln>
                <a:solidFill>
                  <a:prstClr val="black"/>
                </a:solidFill>
                <a:effectLst/>
                <a:uLnTx/>
                <a:uFillTx/>
                <a:latin typeface="Arial"/>
                <a:ea typeface="+mn-ea"/>
                <a:cs typeface="+mn-cs"/>
              </a:rPr>
              <a:t>The </a:t>
            </a:r>
            <a:r>
              <a:rPr kumimoji="0" lang="en-US" sz="2000" i="1" u="none" strike="noStrike" kern="1200" cap="none" spc="0" normalizeH="0" noProof="0" dirty="0" smtClean="0">
                <a:ln>
                  <a:noFill/>
                </a:ln>
                <a:solidFill>
                  <a:prstClr val="black"/>
                </a:solidFill>
                <a:effectLst/>
                <a:uLnTx/>
                <a:uFillTx/>
                <a:latin typeface="Arial"/>
                <a:ea typeface="+mn-ea"/>
                <a:cs typeface="+mn-cs"/>
              </a:rPr>
              <a:t>Chartfield Override </a:t>
            </a:r>
            <a:r>
              <a:rPr kumimoji="0" lang="en-US" sz="2000" i="0" u="none" strike="noStrike" kern="1200" cap="none" spc="0" normalizeH="0" noProof="0" dirty="0" smtClean="0">
                <a:ln>
                  <a:noFill/>
                </a:ln>
                <a:solidFill>
                  <a:prstClr val="black"/>
                </a:solidFill>
                <a:effectLst/>
                <a:uLnTx/>
                <a:uFillTx/>
                <a:latin typeface="Arial"/>
                <a:ea typeface="+mn-ea"/>
                <a:cs typeface="+mn-cs"/>
              </a:rPr>
              <a:t>feature allows transactors to override current funding for this One </a:t>
            </a:r>
            <a:r>
              <a:rPr lang="en-US" sz="2000" noProof="0" dirty="0" smtClean="0">
                <a:solidFill>
                  <a:prstClr val="black"/>
                </a:solidFill>
                <a:latin typeface="Arial"/>
              </a:rPr>
              <a:t>Time</a:t>
            </a:r>
            <a:r>
              <a:rPr kumimoji="0" lang="en-US" sz="2000" i="0" u="none" strike="noStrike" kern="1200" cap="none" spc="0" normalizeH="0" noProof="0" dirty="0" smtClean="0">
                <a:ln>
                  <a:noFill/>
                </a:ln>
                <a:solidFill>
                  <a:prstClr val="black"/>
                </a:solidFill>
                <a:effectLst/>
                <a:uLnTx/>
                <a:uFillTx/>
                <a:latin typeface="Arial"/>
                <a:ea typeface="+mn-ea"/>
                <a:cs typeface="+mn-cs"/>
              </a:rPr>
              <a:t> Pay transaction only and will not permanently change</a:t>
            </a:r>
            <a:r>
              <a:rPr lang="en-US" sz="2000" dirty="0" smtClean="0">
                <a:solidFill>
                  <a:prstClr val="black"/>
                </a:solidFill>
                <a:latin typeface="Arial"/>
              </a:rPr>
              <a:t> the employee’s position funding.</a:t>
            </a:r>
            <a:endParaRPr kumimoji="0" lang="en-US" sz="200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994805" y="138338"/>
            <a:ext cx="1042416" cy="1042416"/>
          </a:xfrm>
          <a:prstGeom prst="rect">
            <a:avLst/>
          </a:prstGeom>
        </p:spPr>
      </p:pic>
      <p:sp>
        <p:nvSpPr>
          <p:cNvPr id="6" name="Rectangle 5"/>
          <p:cNvSpPr/>
          <p:nvPr/>
        </p:nvSpPr>
        <p:spPr>
          <a:xfrm>
            <a:off x="612622" y="2819497"/>
            <a:ext cx="11325225" cy="161480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rPr>
              <a:t>Answer</a:t>
            </a:r>
          </a:p>
          <a:p>
            <a:pPr marL="742950" lvl="1" indent="-285750">
              <a:lnSpc>
                <a:spcPct val="107000"/>
              </a:lnSpc>
              <a:spcAft>
                <a:spcPts val="800"/>
              </a:spcAft>
              <a:buFont typeface="Arial" panose="020B0604020202020204" pitchFamily="34" charset="0"/>
              <a:buChar char="•"/>
              <a:defRPr/>
            </a:pPr>
            <a:r>
              <a:rPr kumimoji="0" lang="en-US" sz="2000" i="1" u="none" strike="noStrike" kern="1200" cap="none" spc="0" normalizeH="0" baseline="0" noProof="0" dirty="0" smtClean="0">
                <a:ln>
                  <a:noFill/>
                </a:ln>
                <a:solidFill>
                  <a:srgbClr val="00B050"/>
                </a:solidFill>
                <a:effectLst/>
                <a:uLnTx/>
                <a:uFillTx/>
                <a:latin typeface="Arial"/>
                <a:ea typeface="+mn-ea"/>
                <a:cs typeface="+mn-cs"/>
              </a:rPr>
              <a:t>True</a:t>
            </a:r>
            <a:endParaRPr lang="en-US" sz="2000" dirty="0">
              <a:latin typeface="Arial"/>
            </a:endParaRPr>
          </a:p>
          <a:p>
            <a:pPr marL="1200150" lvl="2" indent="-285750">
              <a:lnSpc>
                <a:spcPct val="107000"/>
              </a:lnSpc>
              <a:spcAft>
                <a:spcPts val="800"/>
              </a:spcAft>
              <a:buFont typeface="Arial" panose="020B0604020202020204" pitchFamily="34" charset="0"/>
              <a:buChar char="•"/>
              <a:defRPr/>
            </a:pPr>
            <a:r>
              <a:rPr lang="en-US" sz="2000" noProof="0" dirty="0" smtClean="0">
                <a:latin typeface="Arial"/>
              </a:rPr>
              <a:t>Transactors can use this feature to charge a One Time Pay transaction to an alternate funding source and it will not change the position’s future funding. </a:t>
            </a:r>
            <a:endParaRPr kumimoji="0" lang="en-US" sz="2000" u="none" strike="noStrike" kern="1200" cap="none" spc="0" normalizeH="0" baseline="0" noProof="0" dirty="0" smtClean="0">
              <a:ln>
                <a:noFill/>
              </a:ln>
              <a:effectLst/>
              <a:uLnTx/>
              <a:uFillTx/>
              <a:latin typeface="Arial"/>
              <a:ea typeface="+mn-ea"/>
              <a:cs typeface="+mn-cs"/>
            </a:endParaRPr>
          </a:p>
        </p:txBody>
      </p:sp>
    </p:spTree>
    <p:extLst>
      <p:ext uri="{BB962C8B-B14F-4D97-AF65-F5344CB8AC3E}">
        <p14:creationId xmlns:p14="http://schemas.microsoft.com/office/powerpoint/2010/main" val="1595580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257300" y="958215"/>
            <a:ext cx="9344025" cy="419481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How to Approve a One Time Pay Transaction </a:t>
            </a:r>
            <a:endParaRPr lang="en-US" sz="7200" b="1" dirty="0">
              <a:solidFill>
                <a:srgbClr val="F1AB00"/>
              </a:solidFill>
            </a:endParaRPr>
          </a:p>
        </p:txBody>
      </p:sp>
    </p:spTree>
    <p:extLst>
      <p:ext uri="{BB962C8B-B14F-4D97-AF65-F5344CB8AC3E}">
        <p14:creationId xmlns:p14="http://schemas.microsoft.com/office/powerpoint/2010/main" val="3377661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801922" y="5698273"/>
            <a:ext cx="2185639" cy="970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AWE APPROVAL ROLE </a:t>
            </a:r>
            <a:endParaRPr lang="en-US" dirty="0">
              <a:solidFill>
                <a:schemeClr val="accent5"/>
              </a:solidFill>
            </a:endParaRPr>
          </a:p>
        </p:txBody>
      </p:sp>
      <p:sp>
        <p:nvSpPr>
          <p:cNvPr id="22" name="Rectangle 21"/>
          <p:cNvSpPr/>
          <p:nvPr/>
        </p:nvSpPr>
        <p:spPr>
          <a:xfrm>
            <a:off x="506800" y="1692819"/>
            <a:ext cx="11225348" cy="1512209"/>
          </a:xfrm>
          <a:prstGeom prst="rect">
            <a:avLst/>
          </a:prstGeom>
          <a:solidFill>
            <a:schemeClr val="accent1">
              <a:lumMod val="20000"/>
              <a:lumOff val="80000"/>
            </a:schemeClr>
          </a:solid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For </a:t>
            </a:r>
            <a:r>
              <a:rPr lang="en-US" sz="2000" b="1" dirty="0" smtClean="0"/>
              <a:t>Phase 1 </a:t>
            </a:r>
            <a:r>
              <a:rPr lang="en-US" sz="2000" dirty="0" smtClean="0"/>
              <a:t>of the Pilot, the Shared Services Center will be responsible for validating and approving the One Time Pay transactions.</a:t>
            </a:r>
          </a:p>
          <a:p>
            <a:pPr marL="285750" indent="-285750">
              <a:lnSpc>
                <a:spcPct val="107000"/>
              </a:lnSpc>
              <a:spcAft>
                <a:spcPts val="800"/>
              </a:spcAft>
              <a:buFont typeface="Arial" panose="020B0604020202020204" pitchFamily="34" charset="0"/>
              <a:buChar char="•"/>
            </a:pPr>
            <a:r>
              <a:rPr lang="en-US" sz="2000" dirty="0" smtClean="0"/>
              <a:t>The </a:t>
            </a:r>
            <a:r>
              <a:rPr lang="en-US" sz="2000" dirty="0"/>
              <a:t>AWE Approver in </a:t>
            </a:r>
            <a:r>
              <a:rPr lang="en-US" sz="2000" dirty="0" smtClean="0"/>
              <a:t>SSC will be responsible for reviewing supporting documentation attached to the corresponding Generic ServiceLink Requests.</a:t>
            </a:r>
            <a:endParaRPr lang="en-US" sz="2000" dirty="0"/>
          </a:p>
        </p:txBody>
      </p:sp>
      <p:sp>
        <p:nvSpPr>
          <p:cNvPr id="5" name="Rectangle 4"/>
          <p:cNvSpPr/>
          <p:nvPr/>
        </p:nvSpPr>
        <p:spPr>
          <a:xfrm>
            <a:off x="537001" y="3897741"/>
            <a:ext cx="11225348" cy="2578847"/>
          </a:xfrm>
          <a:prstGeom prst="rect">
            <a:avLst/>
          </a:prstGeom>
          <a:solidFill>
            <a:schemeClr val="accent1">
              <a:lumMod val="20000"/>
              <a:lumOff val="80000"/>
            </a:schemeClr>
          </a:solidFill>
        </p:spPr>
        <p:txBody>
          <a:bodyPr wrap="square">
            <a:spAutoFit/>
          </a:bodyPr>
          <a:lstStyle/>
          <a:p>
            <a:pPr marL="285750" indent="-285750">
              <a:lnSpc>
                <a:spcPct val="107000"/>
              </a:lnSpc>
              <a:spcAft>
                <a:spcPts val="800"/>
              </a:spcAft>
              <a:buFont typeface="Arial" panose="020B0604020202020204" pitchFamily="34" charset="0"/>
              <a:buChar char="•"/>
            </a:pPr>
            <a:r>
              <a:rPr lang="en-US" sz="2000" dirty="0" smtClean="0"/>
              <a:t>For </a:t>
            </a:r>
            <a:r>
              <a:rPr lang="en-US" sz="2000" b="1" dirty="0" smtClean="0"/>
              <a:t>Phase 2 </a:t>
            </a:r>
            <a:r>
              <a:rPr lang="en-US" sz="2000" dirty="0" smtClean="0"/>
              <a:t>of the Pilot, the Transactional Unit will be responsible for validating and approving </a:t>
            </a:r>
            <a:r>
              <a:rPr lang="en-US" sz="2000" dirty="0"/>
              <a:t>the One Time Pay transactions.</a:t>
            </a:r>
          </a:p>
          <a:p>
            <a:pPr marL="285750" indent="-285750">
              <a:lnSpc>
                <a:spcPct val="107000"/>
              </a:lnSpc>
              <a:spcAft>
                <a:spcPts val="800"/>
              </a:spcAft>
              <a:buFont typeface="Arial" panose="020B0604020202020204" pitchFamily="34" charset="0"/>
              <a:buChar char="•"/>
            </a:pPr>
            <a:r>
              <a:rPr lang="en-US" sz="2000" dirty="0" smtClean="0"/>
              <a:t>The AWE Approver established in the Transactional Unit will be responsible for deleting the attachments the Initiator in the Transactional Unit attached to </a:t>
            </a:r>
            <a:r>
              <a:rPr lang="en-US" sz="2000" dirty="0"/>
              <a:t>the corresponding Generic ServiceLink Requests</a:t>
            </a:r>
            <a:r>
              <a:rPr lang="en-US" sz="2000" dirty="0" smtClean="0"/>
              <a:t>.</a:t>
            </a:r>
          </a:p>
          <a:p>
            <a:pPr marL="742950" lvl="1" indent="-285750">
              <a:lnSpc>
                <a:spcPct val="107000"/>
              </a:lnSpc>
              <a:spcAft>
                <a:spcPts val="800"/>
              </a:spcAft>
              <a:buFont typeface="Arial" panose="020B0604020202020204" pitchFamily="34" charset="0"/>
              <a:buChar char="•"/>
            </a:pPr>
            <a:r>
              <a:rPr lang="en-US" sz="2000" dirty="0" smtClean="0"/>
              <a:t>Note: in Phase 2, there may no longer be a need to create a Generic ServiceLink request for attachments, since Transactional Units will approve their own transactions.</a:t>
            </a:r>
            <a:endParaRPr lang="en-US" sz="2000" dirty="0"/>
          </a:p>
        </p:txBody>
      </p:sp>
      <p:sp>
        <p:nvSpPr>
          <p:cNvPr id="6" name="Rectangle 5"/>
          <p:cNvSpPr/>
          <p:nvPr/>
        </p:nvSpPr>
        <p:spPr>
          <a:xfrm>
            <a:off x="0" y="1112517"/>
            <a:ext cx="12192000" cy="471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78459" y="1161677"/>
            <a:ext cx="3642935" cy="369332"/>
          </a:xfrm>
          <a:prstGeom prst="rect">
            <a:avLst/>
          </a:prstGeom>
          <a:noFill/>
        </p:spPr>
        <p:txBody>
          <a:bodyPr wrap="square" rtlCol="0">
            <a:spAutoFit/>
          </a:bodyPr>
          <a:lstStyle/>
          <a:p>
            <a:r>
              <a:rPr lang="en-US" b="1" dirty="0" smtClean="0">
                <a:solidFill>
                  <a:schemeClr val="bg1"/>
                </a:solidFill>
              </a:rPr>
              <a:t>PHASE 1</a:t>
            </a:r>
            <a:endParaRPr lang="en-US" b="1" dirty="0">
              <a:solidFill>
                <a:schemeClr val="bg1"/>
              </a:solidFill>
            </a:endParaRPr>
          </a:p>
        </p:txBody>
      </p:sp>
      <p:sp>
        <p:nvSpPr>
          <p:cNvPr id="8" name="Rectangle 7"/>
          <p:cNvSpPr/>
          <p:nvPr/>
        </p:nvSpPr>
        <p:spPr>
          <a:xfrm>
            <a:off x="0" y="3292097"/>
            <a:ext cx="12192000" cy="471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78459" y="3341257"/>
            <a:ext cx="3642935" cy="369332"/>
          </a:xfrm>
          <a:prstGeom prst="rect">
            <a:avLst/>
          </a:prstGeom>
          <a:noFill/>
        </p:spPr>
        <p:txBody>
          <a:bodyPr wrap="square" rtlCol="0">
            <a:spAutoFit/>
          </a:bodyPr>
          <a:lstStyle/>
          <a:p>
            <a:r>
              <a:rPr lang="en-US" b="1" dirty="0" smtClean="0">
                <a:solidFill>
                  <a:schemeClr val="bg1"/>
                </a:solidFill>
              </a:rPr>
              <a:t>PHASE 2</a:t>
            </a:r>
            <a:endParaRPr lang="en-US" b="1" dirty="0">
              <a:solidFill>
                <a:schemeClr val="bg1"/>
              </a:solidFill>
            </a:endParaRPr>
          </a:p>
        </p:txBody>
      </p:sp>
    </p:spTree>
    <p:extLst>
      <p:ext uri="{BB962C8B-B14F-4D97-AF65-F5344CB8AC3E}">
        <p14:creationId xmlns:p14="http://schemas.microsoft.com/office/powerpoint/2010/main" val="9739141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APPROVE A ONE TIME PAY TRANSACTION</a:t>
            </a:r>
            <a:endParaRPr lang="en-US" dirty="0">
              <a:solidFill>
                <a:schemeClr val="accent5"/>
              </a:solidFill>
            </a:endParaRPr>
          </a:p>
        </p:txBody>
      </p:sp>
      <p:sp>
        <p:nvSpPr>
          <p:cNvPr id="7" name="Rectangle 6"/>
          <p:cNvSpPr/>
          <p:nvPr/>
        </p:nvSpPr>
        <p:spPr>
          <a:xfrm>
            <a:off x="713842" y="5101702"/>
            <a:ext cx="10229068" cy="1015663"/>
          </a:xfrm>
          <a:prstGeom prst="rect">
            <a:avLst/>
          </a:prstGeom>
          <a:noFill/>
        </p:spPr>
        <p:txBody>
          <a:bodyPr wrap="square">
            <a:spAutoFit/>
          </a:bodyPr>
          <a:lstStyle/>
          <a:p>
            <a:pPr marL="166688" indent="-166688">
              <a:buFont typeface="+mj-lt"/>
              <a:buAutoNum type="arabicPeriod"/>
            </a:pPr>
            <a:r>
              <a:rPr lang="en-US" dirty="0"/>
              <a:t> </a:t>
            </a:r>
            <a:r>
              <a:rPr lang="en-US" sz="2000" dirty="0" smtClean="0"/>
              <a:t>The </a:t>
            </a:r>
            <a:r>
              <a:rPr lang="en-US" sz="2000" b="1" dirty="0"/>
              <a:t>One-Time Payments </a:t>
            </a:r>
            <a:r>
              <a:rPr lang="en-US" sz="2000" dirty="0"/>
              <a:t>page displays details for the pending payment.</a:t>
            </a:r>
          </a:p>
          <a:p>
            <a:pPr marL="290513" indent="-55563"/>
            <a:r>
              <a:rPr lang="en-US" sz="2000" dirty="0"/>
              <a:t> </a:t>
            </a:r>
            <a:r>
              <a:rPr lang="en-US" sz="2000" dirty="0" smtClean="0"/>
              <a:t>As </a:t>
            </a:r>
            <a:r>
              <a:rPr lang="en-US" sz="2000" dirty="0"/>
              <a:t>you review a transaction in UCPath, refer to your local business process, which may include specific approval guidelines</a:t>
            </a:r>
            <a:r>
              <a:rPr lang="en-US" sz="2000" dirty="0" smtClean="0"/>
              <a:t>.</a:t>
            </a:r>
            <a:r>
              <a:rPr lang="en-US" dirty="0"/>
              <a:t> </a:t>
            </a:r>
          </a:p>
        </p:txBody>
      </p:sp>
      <p:sp>
        <p:nvSpPr>
          <p:cNvPr id="5" name="Rectangle 4"/>
          <p:cNvSpPr/>
          <p:nvPr/>
        </p:nvSpPr>
        <p:spPr>
          <a:xfrm>
            <a:off x="0" y="979170"/>
            <a:ext cx="12192000" cy="8877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a:r>
              <a:rPr lang="en-US" b="1" dirty="0">
                <a:solidFill>
                  <a:schemeClr val="tx1"/>
                </a:solidFill>
              </a:rPr>
              <a:t>Navigation</a:t>
            </a:r>
            <a:r>
              <a:rPr lang="en-US" b="1" dirty="0" smtClean="0">
                <a:solidFill>
                  <a:schemeClr val="tx1"/>
                </a:solidFill>
              </a:rPr>
              <a:t>: </a:t>
            </a:r>
            <a:r>
              <a:rPr lang="en-US" dirty="0" smtClean="0">
                <a:solidFill>
                  <a:schemeClr val="tx1"/>
                </a:solidFill>
              </a:rPr>
              <a:t>To </a:t>
            </a:r>
            <a:r>
              <a:rPr lang="en-US" dirty="0">
                <a:solidFill>
                  <a:schemeClr val="tx1"/>
                </a:solidFill>
              </a:rPr>
              <a:t>open a transaction that is pending approval, navigate to your </a:t>
            </a:r>
            <a:r>
              <a:rPr lang="en-US" b="1" dirty="0">
                <a:solidFill>
                  <a:schemeClr val="tx1"/>
                </a:solidFill>
              </a:rPr>
              <a:t>Worklist </a:t>
            </a:r>
            <a:r>
              <a:rPr lang="en-US" dirty="0">
                <a:solidFill>
                  <a:schemeClr val="tx1"/>
                </a:solidFill>
              </a:rPr>
              <a:t>in UCPath and click the appropriate transaction </a:t>
            </a:r>
            <a:r>
              <a:rPr lang="en-US" dirty="0" smtClean="0">
                <a:solidFill>
                  <a:schemeClr val="tx1"/>
                </a:solidFill>
              </a:rPr>
              <a:t>link, </a:t>
            </a:r>
            <a:r>
              <a:rPr lang="en-US" dirty="0">
                <a:solidFill>
                  <a:schemeClr val="tx1"/>
                </a:solidFill>
              </a:rPr>
              <a:t>o</a:t>
            </a:r>
            <a:r>
              <a:rPr lang="en-US" i="1" dirty="0">
                <a:solidFill>
                  <a:schemeClr val="tx1"/>
                </a:solidFill>
              </a:rPr>
              <a:t>r </a:t>
            </a:r>
            <a:r>
              <a:rPr lang="en-US" dirty="0">
                <a:solidFill>
                  <a:schemeClr val="tx1"/>
                </a:solidFill>
              </a:rPr>
              <a:t>Click the transaction link in the system-generated email notification.</a:t>
            </a:r>
          </a:p>
        </p:txBody>
      </p:sp>
      <p:pic>
        <p:nvPicPr>
          <p:cNvPr id="6" name="Picture 5"/>
          <p:cNvPicPr/>
          <p:nvPr/>
        </p:nvPicPr>
        <p:blipFill>
          <a:blip r:embed="rId3"/>
          <a:stretch>
            <a:fillRect/>
          </a:stretch>
        </p:blipFill>
        <p:spPr>
          <a:xfrm>
            <a:off x="478818" y="2043109"/>
            <a:ext cx="11241111" cy="2963789"/>
          </a:xfrm>
          <a:prstGeom prst="rect">
            <a:avLst/>
          </a:prstGeom>
          <a:ln>
            <a:solidFill>
              <a:schemeClr val="tx1"/>
            </a:solidFill>
          </a:ln>
        </p:spPr>
      </p:pic>
    </p:spTree>
    <p:extLst>
      <p:ext uri="{BB962C8B-B14F-4D97-AF65-F5344CB8AC3E}">
        <p14:creationId xmlns:p14="http://schemas.microsoft.com/office/powerpoint/2010/main" val="385609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LEARNING TOPICS </a:t>
            </a:r>
            <a:endParaRPr lang="en-US" dirty="0">
              <a:solidFill>
                <a:schemeClr val="accent5"/>
              </a:solidFill>
            </a:endParaRPr>
          </a:p>
        </p:txBody>
      </p:sp>
      <p:sp>
        <p:nvSpPr>
          <p:cNvPr id="4" name="TextBox 3"/>
          <p:cNvSpPr txBox="1"/>
          <p:nvPr/>
        </p:nvSpPr>
        <p:spPr>
          <a:xfrm>
            <a:off x="462116" y="941070"/>
            <a:ext cx="10707329" cy="511364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000" dirty="0" smtClean="0">
                <a:solidFill>
                  <a:schemeClr val="accent5"/>
                </a:solidFill>
              </a:rPr>
              <a:t>One Time Pay Process Definition</a:t>
            </a:r>
          </a:p>
          <a:p>
            <a:pPr marL="285750" indent="-285750">
              <a:lnSpc>
                <a:spcPct val="150000"/>
              </a:lnSpc>
              <a:buFont typeface="Wingdings" panose="05000000000000000000" pitchFamily="2" charset="2"/>
              <a:buChar char="Ø"/>
            </a:pPr>
            <a:r>
              <a:rPr lang="en-US" sz="2000" dirty="0" smtClean="0">
                <a:solidFill>
                  <a:schemeClr val="accent5"/>
                </a:solidFill>
              </a:rPr>
              <a:t>One Time Pay Process Overview</a:t>
            </a:r>
          </a:p>
          <a:p>
            <a:pPr marL="285750" indent="-285750">
              <a:lnSpc>
                <a:spcPct val="150000"/>
              </a:lnSpc>
              <a:buFont typeface="Wingdings" panose="05000000000000000000" pitchFamily="2" charset="2"/>
              <a:buChar char="Ø"/>
            </a:pPr>
            <a:r>
              <a:rPr lang="en-US" sz="2000" dirty="0" smtClean="0">
                <a:solidFill>
                  <a:schemeClr val="accent5"/>
                </a:solidFill>
              </a:rPr>
              <a:t>Transactions Roles</a:t>
            </a:r>
          </a:p>
          <a:p>
            <a:pPr marL="285750" indent="-285750">
              <a:lnSpc>
                <a:spcPct val="150000"/>
              </a:lnSpc>
              <a:buFont typeface="Wingdings" panose="05000000000000000000" pitchFamily="2" charset="2"/>
              <a:buChar char="Ø"/>
            </a:pPr>
            <a:r>
              <a:rPr lang="en-US" sz="2000" dirty="0" smtClean="0">
                <a:solidFill>
                  <a:schemeClr val="accent5"/>
                </a:solidFill>
              </a:rPr>
              <a:t>EACS Roles</a:t>
            </a:r>
          </a:p>
          <a:p>
            <a:pPr marL="285750" indent="-285750">
              <a:lnSpc>
                <a:spcPct val="150000"/>
              </a:lnSpc>
              <a:buFont typeface="Wingdings" panose="05000000000000000000" pitchFamily="2" charset="2"/>
              <a:buChar char="Ø"/>
            </a:pPr>
            <a:r>
              <a:rPr lang="en-US" sz="2000" dirty="0" smtClean="0">
                <a:solidFill>
                  <a:schemeClr val="accent5"/>
                </a:solidFill>
              </a:rPr>
              <a:t>Change Impacts</a:t>
            </a:r>
          </a:p>
          <a:p>
            <a:pPr marL="285750" indent="-285750">
              <a:lnSpc>
                <a:spcPct val="150000"/>
              </a:lnSpc>
              <a:buFont typeface="Wingdings" panose="05000000000000000000" pitchFamily="2" charset="2"/>
              <a:buChar char="Ø"/>
            </a:pPr>
            <a:r>
              <a:rPr lang="en-US" sz="2000" dirty="0" smtClean="0">
                <a:solidFill>
                  <a:schemeClr val="accent5"/>
                </a:solidFill>
              </a:rPr>
              <a:t>Initiate a Generic Request in ServiceLink</a:t>
            </a:r>
          </a:p>
          <a:p>
            <a:pPr marL="285750" indent="-285750">
              <a:lnSpc>
                <a:spcPct val="150000"/>
              </a:lnSpc>
              <a:buFont typeface="Wingdings" panose="05000000000000000000" pitchFamily="2" charset="2"/>
              <a:buChar char="Ø"/>
            </a:pPr>
            <a:r>
              <a:rPr lang="en-US" sz="2000" dirty="0" smtClean="0">
                <a:solidFill>
                  <a:schemeClr val="accent5"/>
                </a:solidFill>
              </a:rPr>
              <a:t>Initiate One Time Pay Transaction</a:t>
            </a:r>
          </a:p>
          <a:p>
            <a:pPr marL="285750" indent="-285750">
              <a:lnSpc>
                <a:spcPct val="150000"/>
              </a:lnSpc>
              <a:buFont typeface="Wingdings" panose="05000000000000000000" pitchFamily="2" charset="2"/>
              <a:buChar char="Ø"/>
            </a:pPr>
            <a:r>
              <a:rPr lang="en-US" sz="2000" dirty="0" smtClean="0">
                <a:solidFill>
                  <a:schemeClr val="accent5"/>
                </a:solidFill>
              </a:rPr>
              <a:t>How To Approve a One Time Pay Transaction</a:t>
            </a:r>
          </a:p>
          <a:p>
            <a:pPr marL="285750" indent="-285750">
              <a:lnSpc>
                <a:spcPct val="150000"/>
              </a:lnSpc>
              <a:buFont typeface="Wingdings" panose="05000000000000000000" pitchFamily="2" charset="2"/>
              <a:buChar char="Ø"/>
            </a:pPr>
            <a:r>
              <a:rPr lang="en-US" sz="2000" dirty="0">
                <a:solidFill>
                  <a:schemeClr val="accent5"/>
                </a:solidFill>
              </a:rPr>
              <a:t>How To </a:t>
            </a:r>
            <a:r>
              <a:rPr lang="en-US" sz="2000" dirty="0" smtClean="0">
                <a:solidFill>
                  <a:schemeClr val="accent5"/>
                </a:solidFill>
              </a:rPr>
              <a:t>Deny </a:t>
            </a:r>
            <a:r>
              <a:rPr lang="en-US" sz="2000" dirty="0">
                <a:solidFill>
                  <a:schemeClr val="accent5"/>
                </a:solidFill>
              </a:rPr>
              <a:t>a One Time Pay Transaction</a:t>
            </a:r>
          </a:p>
          <a:p>
            <a:pPr marL="285750" indent="-285750">
              <a:lnSpc>
                <a:spcPct val="150000"/>
              </a:lnSpc>
              <a:buFont typeface="Wingdings" panose="05000000000000000000" pitchFamily="2" charset="2"/>
              <a:buChar char="Ø"/>
            </a:pPr>
            <a:r>
              <a:rPr lang="en-US" sz="2000" dirty="0">
                <a:solidFill>
                  <a:schemeClr val="accent5"/>
                </a:solidFill>
              </a:rPr>
              <a:t>How To </a:t>
            </a:r>
            <a:r>
              <a:rPr lang="en-US" sz="2000" dirty="0" smtClean="0">
                <a:solidFill>
                  <a:schemeClr val="accent5"/>
                </a:solidFill>
              </a:rPr>
              <a:t>View </a:t>
            </a:r>
            <a:r>
              <a:rPr lang="en-US" sz="2000" dirty="0">
                <a:solidFill>
                  <a:schemeClr val="accent5"/>
                </a:solidFill>
              </a:rPr>
              <a:t>a One Time Pay Transaction</a:t>
            </a:r>
          </a:p>
          <a:p>
            <a:pPr marL="285750" indent="-285750">
              <a:lnSpc>
                <a:spcPct val="150000"/>
              </a:lnSpc>
              <a:buFont typeface="Wingdings" panose="05000000000000000000" pitchFamily="2" charset="2"/>
              <a:buChar char="Ø"/>
            </a:pPr>
            <a:r>
              <a:rPr lang="en-US" sz="2000" dirty="0" smtClean="0">
                <a:solidFill>
                  <a:schemeClr val="accent5"/>
                </a:solidFill>
              </a:rPr>
              <a:t>SharePoint Instructions</a:t>
            </a:r>
          </a:p>
        </p:txBody>
      </p:sp>
    </p:spTree>
    <p:extLst>
      <p:ext uri="{BB962C8B-B14F-4D97-AF65-F5344CB8AC3E}">
        <p14:creationId xmlns:p14="http://schemas.microsoft.com/office/powerpoint/2010/main" val="42359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APPROVE A ONE TIME PAY TRANSACTION</a:t>
            </a:r>
            <a:endParaRPr lang="en-US" dirty="0">
              <a:solidFill>
                <a:schemeClr val="accent5"/>
              </a:solidFill>
            </a:endParaRPr>
          </a:p>
        </p:txBody>
      </p:sp>
      <p:sp>
        <p:nvSpPr>
          <p:cNvPr id="3" name="Rectangle 2"/>
          <p:cNvSpPr/>
          <p:nvPr/>
        </p:nvSpPr>
        <p:spPr>
          <a:xfrm>
            <a:off x="6840037" y="991558"/>
            <a:ext cx="5169826" cy="5124480"/>
          </a:xfrm>
          <a:prstGeom prst="rect">
            <a:avLst/>
          </a:prstGeom>
          <a:noFill/>
        </p:spPr>
        <p:txBody>
          <a:bodyPr wrap="square">
            <a:spAutoFit/>
          </a:bodyPr>
          <a:lstStyle/>
          <a:p>
            <a:pPr marL="290513" indent="-290513">
              <a:buFont typeface="+mj-lt"/>
              <a:buAutoNum type="arabicPeriod" startAt="2"/>
            </a:pPr>
            <a:r>
              <a:rPr lang="en-US" sz="2000" dirty="0" smtClean="0"/>
              <a:t>The </a:t>
            </a:r>
            <a:r>
              <a:rPr lang="en-US" sz="2000" dirty="0"/>
              <a:t>system displays the </a:t>
            </a:r>
            <a:r>
              <a:rPr lang="en-US" sz="2000" b="1" dirty="0"/>
              <a:t>Requester ID </a:t>
            </a:r>
            <a:r>
              <a:rPr lang="en-US" sz="2000" dirty="0"/>
              <a:t>and </a:t>
            </a:r>
            <a:r>
              <a:rPr lang="en-US" sz="2000" b="1" dirty="0"/>
              <a:t>Name </a:t>
            </a:r>
            <a:r>
              <a:rPr lang="en-US" sz="2000" dirty="0"/>
              <a:t>of the user who submitted the transaction for approval. The system also displays the date and time it was submitted</a:t>
            </a:r>
            <a:r>
              <a:rPr lang="en-US" sz="2000" dirty="0" smtClean="0"/>
              <a:t>.</a:t>
            </a:r>
          </a:p>
          <a:p>
            <a:r>
              <a:rPr lang="en-US" sz="600" dirty="0"/>
              <a:t> </a:t>
            </a:r>
          </a:p>
          <a:p>
            <a:pPr lvl="1" indent="-166688">
              <a:buFont typeface="Arial" panose="020B0604020202020204" pitchFamily="34" charset="0"/>
              <a:buChar char="•"/>
            </a:pPr>
            <a:r>
              <a:rPr lang="en-US" sz="1700" dirty="0"/>
              <a:t>Be sure to review any detail listed in the </a:t>
            </a:r>
            <a:r>
              <a:rPr lang="en-US" sz="1700" b="1" dirty="0"/>
              <a:t>Initiator Comment </a:t>
            </a:r>
            <a:r>
              <a:rPr lang="en-US" sz="1700" dirty="0"/>
              <a:t>field before you begin your review. Initiators use this field to include information that may be useful during the approval process. In this example, the initiator did not enter any comments</a:t>
            </a:r>
            <a:r>
              <a:rPr lang="en-US" sz="1700" dirty="0" smtClean="0"/>
              <a:t>.</a:t>
            </a:r>
            <a:endParaRPr lang="en-US" sz="600" dirty="0" smtClean="0"/>
          </a:p>
          <a:p>
            <a:pPr marL="290512" lvl="1"/>
            <a:r>
              <a:rPr lang="en-US" sz="600" dirty="0"/>
              <a:t>  </a:t>
            </a:r>
            <a:endParaRPr lang="en-US" sz="600" dirty="0" smtClean="0"/>
          </a:p>
          <a:p>
            <a:pPr lvl="1" indent="-166688">
              <a:buFont typeface="Arial" panose="020B0604020202020204" pitchFamily="34" charset="0"/>
              <a:buChar char="•"/>
            </a:pPr>
            <a:r>
              <a:rPr lang="en-US" sz="1700" dirty="0" smtClean="0"/>
              <a:t>For one time pay requests initiated by Pilot Transaction Units, a corresponding Generic ServiceLink Request should have been created to capture supporting documentation for the approval. The Initiator Comments should include the ServiceLink transaction ID. </a:t>
            </a:r>
            <a:r>
              <a:rPr lang="en-US" sz="1600" dirty="0" smtClean="0"/>
              <a:t> </a:t>
            </a:r>
            <a:endParaRPr lang="en-US" sz="1600" dirty="0"/>
          </a:p>
        </p:txBody>
      </p:sp>
      <p:pic>
        <p:nvPicPr>
          <p:cNvPr id="4" name="Picture 3"/>
          <p:cNvPicPr/>
          <p:nvPr/>
        </p:nvPicPr>
        <p:blipFill>
          <a:blip r:embed="rId3"/>
          <a:stretch>
            <a:fillRect/>
          </a:stretch>
        </p:blipFill>
        <p:spPr>
          <a:xfrm>
            <a:off x="251411" y="1080766"/>
            <a:ext cx="6588626" cy="5078734"/>
          </a:xfrm>
          <a:prstGeom prst="rect">
            <a:avLst/>
          </a:prstGeom>
          <a:ln>
            <a:solidFill>
              <a:schemeClr val="tx1"/>
            </a:solidFill>
          </a:ln>
        </p:spPr>
      </p:pic>
    </p:spTree>
    <p:extLst>
      <p:ext uri="{BB962C8B-B14F-4D97-AF65-F5344CB8AC3E}">
        <p14:creationId xmlns:p14="http://schemas.microsoft.com/office/powerpoint/2010/main" val="2181469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APPROVE A ONE TIME PAY TRANSACTION</a:t>
            </a:r>
            <a:endParaRPr lang="en-US" dirty="0">
              <a:solidFill>
                <a:schemeClr val="accent5"/>
              </a:solidFill>
            </a:endParaRPr>
          </a:p>
        </p:txBody>
      </p:sp>
      <p:sp>
        <p:nvSpPr>
          <p:cNvPr id="7" name="Rectangle 6"/>
          <p:cNvSpPr/>
          <p:nvPr/>
        </p:nvSpPr>
        <p:spPr>
          <a:xfrm>
            <a:off x="378458" y="1080766"/>
            <a:ext cx="11318241" cy="984885"/>
          </a:xfrm>
          <a:prstGeom prst="rect">
            <a:avLst/>
          </a:prstGeom>
          <a:noFill/>
        </p:spPr>
        <p:txBody>
          <a:bodyPr wrap="square">
            <a:spAutoFit/>
          </a:bodyPr>
          <a:lstStyle/>
          <a:p>
            <a:pPr marL="290513" indent="-290513">
              <a:buFont typeface="+mj-lt"/>
              <a:buAutoNum type="arabicPeriod" startAt="3"/>
            </a:pPr>
            <a:r>
              <a:rPr lang="en-US" sz="2000" dirty="0" smtClean="0"/>
              <a:t>The </a:t>
            </a:r>
            <a:r>
              <a:rPr lang="en-US" sz="2000" dirty="0"/>
              <a:t>transaction header displays the </a:t>
            </a:r>
            <a:r>
              <a:rPr lang="en-US" sz="2000" b="1" dirty="0"/>
              <a:t>Transaction ID </a:t>
            </a:r>
            <a:r>
              <a:rPr lang="en-US" sz="2000" dirty="0"/>
              <a:t>number, the employee's </a:t>
            </a:r>
            <a:r>
              <a:rPr lang="en-US" sz="2000" b="1" dirty="0"/>
              <a:t>Name</a:t>
            </a:r>
            <a:r>
              <a:rPr lang="en-US" sz="2000" dirty="0"/>
              <a:t>, the </a:t>
            </a:r>
            <a:r>
              <a:rPr lang="en-US" sz="2000" b="1" dirty="0"/>
              <a:t>Employee ID </a:t>
            </a:r>
            <a:r>
              <a:rPr lang="en-US" sz="2000" dirty="0"/>
              <a:t>number and the </a:t>
            </a:r>
            <a:r>
              <a:rPr lang="en-US" sz="2000" b="1" dirty="0"/>
              <a:t>Empl Record </a:t>
            </a:r>
            <a:r>
              <a:rPr lang="en-US" sz="2000" dirty="0"/>
              <a:t>number.</a:t>
            </a:r>
          </a:p>
          <a:p>
            <a:r>
              <a:rPr lang="en-US" dirty="0"/>
              <a:t> </a:t>
            </a:r>
          </a:p>
        </p:txBody>
      </p:sp>
      <p:pic>
        <p:nvPicPr>
          <p:cNvPr id="9" name="Picture 8"/>
          <p:cNvPicPr/>
          <p:nvPr/>
        </p:nvPicPr>
        <p:blipFill rotWithShape="1">
          <a:blip r:embed="rId3"/>
          <a:srcRect l="817" t="881" r="650" b="59126"/>
          <a:stretch/>
        </p:blipFill>
        <p:spPr bwMode="auto">
          <a:xfrm>
            <a:off x="758283" y="2115694"/>
            <a:ext cx="10147610" cy="2956878"/>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10" name="Rectangle 9"/>
          <p:cNvSpPr/>
          <p:nvPr/>
        </p:nvSpPr>
        <p:spPr>
          <a:xfrm>
            <a:off x="820736" y="2400563"/>
            <a:ext cx="3662363" cy="7924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4466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APPROVE A ONE TIME PAY TRANSACTION</a:t>
            </a:r>
            <a:endParaRPr lang="en-US" dirty="0">
              <a:solidFill>
                <a:schemeClr val="accent5"/>
              </a:solidFill>
            </a:endParaRPr>
          </a:p>
        </p:txBody>
      </p:sp>
      <p:sp>
        <p:nvSpPr>
          <p:cNvPr id="3" name="Rectangle 2"/>
          <p:cNvSpPr/>
          <p:nvPr/>
        </p:nvSpPr>
        <p:spPr>
          <a:xfrm>
            <a:off x="374904" y="1078992"/>
            <a:ext cx="11378481" cy="1723549"/>
          </a:xfrm>
          <a:prstGeom prst="rect">
            <a:avLst/>
          </a:prstGeom>
          <a:noFill/>
        </p:spPr>
        <p:txBody>
          <a:bodyPr wrap="square">
            <a:spAutoFit/>
          </a:bodyPr>
          <a:lstStyle/>
          <a:p>
            <a:pPr marL="290513" indent="-290513">
              <a:buFont typeface="+mj-lt"/>
              <a:buAutoNum type="arabicPeriod" startAt="4"/>
            </a:pPr>
            <a:r>
              <a:rPr lang="en-US" sz="2000" dirty="0"/>
              <a:t>I</a:t>
            </a:r>
            <a:r>
              <a:rPr lang="en-US" sz="2000" dirty="0" smtClean="0"/>
              <a:t>f </a:t>
            </a:r>
            <a:r>
              <a:rPr lang="en-US" sz="2000" dirty="0"/>
              <a:t>the initiator edited </a:t>
            </a:r>
            <a:r>
              <a:rPr lang="en-US" sz="2000" dirty="0" smtClean="0"/>
              <a:t>Chartfield </a:t>
            </a:r>
            <a:r>
              <a:rPr lang="en-US" sz="2000" dirty="0"/>
              <a:t>values, the </a:t>
            </a:r>
            <a:r>
              <a:rPr lang="en-US" sz="2000" b="1" dirty="0"/>
              <a:t>Do you want to override the </a:t>
            </a:r>
            <a:r>
              <a:rPr lang="en-US" sz="2000" b="1" dirty="0" smtClean="0"/>
              <a:t>Chartfield </a:t>
            </a:r>
            <a:r>
              <a:rPr lang="en-US" sz="2000" b="1" dirty="0"/>
              <a:t>values? </a:t>
            </a:r>
            <a:r>
              <a:rPr lang="en-US" sz="2000" dirty="0"/>
              <a:t>check box is selected and the </a:t>
            </a:r>
            <a:r>
              <a:rPr lang="en-US" sz="2000" b="1" dirty="0" smtClean="0"/>
              <a:t>Chartfield </a:t>
            </a:r>
            <a:r>
              <a:rPr lang="en-US" sz="2000" b="1" dirty="0"/>
              <a:t>Detail </a:t>
            </a:r>
            <a:r>
              <a:rPr lang="en-US" sz="2000" dirty="0"/>
              <a:t>section displays override details. In this example, the requester did not override the default </a:t>
            </a:r>
            <a:r>
              <a:rPr lang="en-US" sz="2000" dirty="0" smtClean="0"/>
              <a:t>Chartfield </a:t>
            </a:r>
            <a:r>
              <a:rPr lang="en-US" sz="2000" dirty="0"/>
              <a:t>values</a:t>
            </a:r>
            <a:r>
              <a:rPr lang="en-US" sz="2000" dirty="0" smtClean="0"/>
              <a:t>.</a:t>
            </a:r>
          </a:p>
          <a:p>
            <a:pPr marL="290513" indent="-290513"/>
            <a:endParaRPr lang="en-US" sz="600" dirty="0" smtClean="0"/>
          </a:p>
          <a:p>
            <a:pPr marL="290513" indent="-290513">
              <a:buFont typeface="+mj-lt"/>
              <a:buAutoNum type="arabicPeriod" startAt="5"/>
            </a:pPr>
            <a:r>
              <a:rPr lang="en-US" sz="2000" dirty="0"/>
              <a:t>The </a:t>
            </a:r>
            <a:r>
              <a:rPr lang="en-US" sz="2000" b="1" dirty="0"/>
              <a:t>New One Time Payments </a:t>
            </a:r>
            <a:r>
              <a:rPr lang="en-US" sz="2000" dirty="0"/>
              <a:t>section provides details regarding the payment request, including the earnings code and payment amount</a:t>
            </a:r>
            <a:r>
              <a:rPr lang="en-US" sz="2000" dirty="0" smtClean="0"/>
              <a:t>.</a:t>
            </a:r>
            <a:endParaRPr lang="en-US" sz="2000" dirty="0"/>
          </a:p>
        </p:txBody>
      </p:sp>
      <p:pic>
        <p:nvPicPr>
          <p:cNvPr id="4" name="Picture 3"/>
          <p:cNvPicPr/>
          <p:nvPr/>
        </p:nvPicPr>
        <p:blipFill>
          <a:blip r:embed="rId3"/>
          <a:stretch>
            <a:fillRect/>
          </a:stretch>
        </p:blipFill>
        <p:spPr>
          <a:xfrm>
            <a:off x="1705461" y="2902363"/>
            <a:ext cx="4028123" cy="2960914"/>
          </a:xfrm>
          <a:prstGeom prst="rect">
            <a:avLst/>
          </a:prstGeom>
          <a:ln>
            <a:solidFill>
              <a:schemeClr val="tx1"/>
            </a:solidFill>
          </a:ln>
        </p:spPr>
      </p:pic>
      <p:pic>
        <p:nvPicPr>
          <p:cNvPr id="5" name="Picture 4"/>
          <p:cNvPicPr/>
          <p:nvPr/>
        </p:nvPicPr>
        <p:blipFill>
          <a:blip r:embed="rId4"/>
          <a:stretch>
            <a:fillRect/>
          </a:stretch>
        </p:blipFill>
        <p:spPr>
          <a:xfrm>
            <a:off x="6064144" y="2902363"/>
            <a:ext cx="3852863" cy="3075210"/>
          </a:xfrm>
          <a:prstGeom prst="rect">
            <a:avLst/>
          </a:prstGeom>
          <a:ln>
            <a:solidFill>
              <a:schemeClr val="tx1"/>
            </a:solidFill>
          </a:ln>
        </p:spPr>
      </p:pic>
    </p:spTree>
    <p:extLst>
      <p:ext uri="{BB962C8B-B14F-4D97-AF65-F5344CB8AC3E}">
        <p14:creationId xmlns:p14="http://schemas.microsoft.com/office/powerpoint/2010/main" val="24121899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APPROVE A ONE TIME PAY TRANSACTION</a:t>
            </a:r>
            <a:endParaRPr lang="en-US" dirty="0">
              <a:solidFill>
                <a:schemeClr val="accent5"/>
              </a:solidFill>
            </a:endParaRPr>
          </a:p>
        </p:txBody>
      </p:sp>
      <p:sp>
        <p:nvSpPr>
          <p:cNvPr id="3" name="Rectangle 2"/>
          <p:cNvSpPr/>
          <p:nvPr/>
        </p:nvSpPr>
        <p:spPr>
          <a:xfrm>
            <a:off x="374904" y="1078992"/>
            <a:ext cx="11809141" cy="1015663"/>
          </a:xfrm>
          <a:prstGeom prst="rect">
            <a:avLst/>
          </a:prstGeom>
          <a:noFill/>
        </p:spPr>
        <p:txBody>
          <a:bodyPr wrap="square">
            <a:spAutoFit/>
          </a:bodyPr>
          <a:lstStyle/>
          <a:p>
            <a:pPr marL="290513" indent="-290513">
              <a:buFont typeface="+mj-lt"/>
              <a:buAutoNum type="arabicPeriod" startAt="6"/>
            </a:pPr>
            <a:r>
              <a:rPr lang="en-US" sz="2000" dirty="0" smtClean="0"/>
              <a:t>The </a:t>
            </a:r>
            <a:r>
              <a:rPr lang="en-US" sz="2000" b="1" dirty="0"/>
              <a:t>Current One Time Payments </a:t>
            </a:r>
            <a:r>
              <a:rPr lang="en-US" sz="2000" dirty="0"/>
              <a:t>section provides details regarding the employee's current additional payments. In this example, the only additional pay for the employee is the pending payment awaiting approval</a:t>
            </a:r>
            <a:r>
              <a:rPr lang="en-US" sz="2000" dirty="0" smtClean="0"/>
              <a:t>.</a:t>
            </a:r>
            <a:endParaRPr lang="en-US" sz="2000" dirty="0"/>
          </a:p>
        </p:txBody>
      </p:sp>
      <p:pic>
        <p:nvPicPr>
          <p:cNvPr id="6" name="Picture 5"/>
          <p:cNvPicPr/>
          <p:nvPr/>
        </p:nvPicPr>
        <p:blipFill>
          <a:blip r:embed="rId3"/>
          <a:stretch>
            <a:fillRect/>
          </a:stretch>
        </p:blipFill>
        <p:spPr>
          <a:xfrm>
            <a:off x="1705461" y="2368963"/>
            <a:ext cx="4028123" cy="2960914"/>
          </a:xfrm>
          <a:prstGeom prst="rect">
            <a:avLst/>
          </a:prstGeom>
          <a:ln>
            <a:solidFill>
              <a:schemeClr val="tx1"/>
            </a:solidFill>
          </a:ln>
        </p:spPr>
      </p:pic>
      <p:pic>
        <p:nvPicPr>
          <p:cNvPr id="7" name="Picture 6"/>
          <p:cNvPicPr/>
          <p:nvPr/>
        </p:nvPicPr>
        <p:blipFill>
          <a:blip r:embed="rId4"/>
          <a:stretch>
            <a:fillRect/>
          </a:stretch>
        </p:blipFill>
        <p:spPr>
          <a:xfrm>
            <a:off x="6064144" y="2368963"/>
            <a:ext cx="3852863" cy="3075210"/>
          </a:xfrm>
          <a:prstGeom prst="rect">
            <a:avLst/>
          </a:prstGeom>
          <a:ln>
            <a:solidFill>
              <a:schemeClr val="tx1"/>
            </a:solidFill>
          </a:ln>
        </p:spPr>
      </p:pic>
    </p:spTree>
    <p:extLst>
      <p:ext uri="{BB962C8B-B14F-4D97-AF65-F5344CB8AC3E}">
        <p14:creationId xmlns:p14="http://schemas.microsoft.com/office/powerpoint/2010/main" val="1595170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APPROVE A ONE TIME PAY TRANSACTION</a:t>
            </a:r>
            <a:endParaRPr lang="en-US" dirty="0">
              <a:solidFill>
                <a:schemeClr val="accent5"/>
              </a:solidFill>
            </a:endParaRPr>
          </a:p>
        </p:txBody>
      </p:sp>
      <p:sp>
        <p:nvSpPr>
          <p:cNvPr id="3" name="Rectangle 2"/>
          <p:cNvSpPr/>
          <p:nvPr/>
        </p:nvSpPr>
        <p:spPr>
          <a:xfrm>
            <a:off x="378458" y="1080766"/>
            <a:ext cx="11318241" cy="1908215"/>
          </a:xfrm>
          <a:prstGeom prst="rect">
            <a:avLst/>
          </a:prstGeom>
          <a:noFill/>
        </p:spPr>
        <p:txBody>
          <a:bodyPr wrap="square">
            <a:spAutoFit/>
          </a:bodyPr>
          <a:lstStyle/>
          <a:p>
            <a:pPr marL="290513" indent="-290513">
              <a:buFont typeface="+mj-lt"/>
              <a:buAutoNum type="arabicPeriod" startAt="7"/>
            </a:pPr>
            <a:r>
              <a:rPr lang="en-US" sz="2000" dirty="0" smtClean="0"/>
              <a:t>In </a:t>
            </a:r>
            <a:r>
              <a:rPr lang="en-US" sz="2000" dirty="0"/>
              <a:t>this example, there is only one row of data as indicated by the 1 of 1 value. Be sure to verify whether there are multiple rows to review and approve.</a:t>
            </a:r>
          </a:p>
          <a:p>
            <a:r>
              <a:rPr lang="en-US" sz="2000" dirty="0"/>
              <a:t> </a:t>
            </a:r>
          </a:p>
          <a:p>
            <a:r>
              <a:rPr lang="en-US" sz="2000" dirty="0"/>
              <a:t>If there are multiple rows, use the </a:t>
            </a:r>
            <a:r>
              <a:rPr lang="en-US" sz="2000" b="1" dirty="0"/>
              <a:t>View All </a:t>
            </a:r>
            <a:r>
              <a:rPr lang="en-US" sz="2000" dirty="0"/>
              <a:t>link to display all rows of data on a page. When this feature is enabled, the link changes to read </a:t>
            </a:r>
            <a:r>
              <a:rPr lang="en-US" sz="2000" b="1" dirty="0"/>
              <a:t>View 1</a:t>
            </a:r>
            <a:r>
              <a:rPr lang="en-US" sz="2000" dirty="0"/>
              <a:t>, so that you can return to the original setting.</a:t>
            </a:r>
          </a:p>
          <a:p>
            <a:r>
              <a:rPr lang="en-US" dirty="0"/>
              <a:t> </a:t>
            </a:r>
          </a:p>
        </p:txBody>
      </p:sp>
      <p:pic>
        <p:nvPicPr>
          <p:cNvPr id="4" name="Picture 3"/>
          <p:cNvPicPr/>
          <p:nvPr/>
        </p:nvPicPr>
        <p:blipFill rotWithShape="1">
          <a:blip r:embed="rId3"/>
          <a:srcRect l="877" t="990" r="1986" b="57502"/>
          <a:stretch/>
        </p:blipFill>
        <p:spPr bwMode="auto">
          <a:xfrm>
            <a:off x="446049" y="3101792"/>
            <a:ext cx="9143385" cy="3108508"/>
          </a:xfrm>
          <a:prstGeom prst="rect">
            <a:avLst/>
          </a:prstGeom>
          <a:ln>
            <a:solidFill>
              <a:schemeClr val="tx1"/>
            </a:solidFill>
          </a:ln>
          <a:extLst>
            <a:ext uri="{53640926-AAD7-44D8-BBD7-CCE9431645EC}">
              <a14:shadowObscured xmlns:a14="http://schemas.microsoft.com/office/drawing/2010/main"/>
            </a:ext>
          </a:extLst>
        </p:spPr>
      </p:pic>
      <p:sp>
        <p:nvSpPr>
          <p:cNvPr id="5" name="Rectangle 4"/>
          <p:cNvSpPr/>
          <p:nvPr/>
        </p:nvSpPr>
        <p:spPr>
          <a:xfrm>
            <a:off x="567689" y="4398793"/>
            <a:ext cx="4476751" cy="2209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29268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APPROVE A ONE TIME PAY TRANSACTION</a:t>
            </a:r>
            <a:endParaRPr lang="en-US" dirty="0">
              <a:solidFill>
                <a:schemeClr val="accent5"/>
              </a:solidFill>
            </a:endParaRPr>
          </a:p>
        </p:txBody>
      </p:sp>
      <p:sp>
        <p:nvSpPr>
          <p:cNvPr id="3" name="Rectangle 2"/>
          <p:cNvSpPr/>
          <p:nvPr/>
        </p:nvSpPr>
        <p:spPr>
          <a:xfrm>
            <a:off x="285696" y="1013860"/>
            <a:ext cx="11318241" cy="3046988"/>
          </a:xfrm>
          <a:prstGeom prst="rect">
            <a:avLst/>
          </a:prstGeom>
          <a:noFill/>
        </p:spPr>
        <p:txBody>
          <a:bodyPr wrap="square">
            <a:spAutoFit/>
          </a:bodyPr>
          <a:lstStyle/>
          <a:p>
            <a:pPr marL="401638" indent="-290513">
              <a:buFont typeface="+mj-lt"/>
              <a:buAutoNum type="arabicPeriod" startAt="8"/>
            </a:pPr>
            <a:r>
              <a:rPr lang="en-US" sz="2000" dirty="0"/>
              <a:t>In the Initiator Comments section, there should be a reference to a corresponding Generic ServiceLink Request. Locate this request in ServiceLink and ensure that the appropriate supporting documentation is </a:t>
            </a:r>
            <a:r>
              <a:rPr lang="en-US" sz="2000" dirty="0" smtClean="0"/>
              <a:t>attached and is acceptable prior to approving the transaction. </a:t>
            </a:r>
          </a:p>
          <a:p>
            <a:pPr marL="111125"/>
            <a:r>
              <a:rPr lang="en-US" sz="600" dirty="0"/>
              <a:t> </a:t>
            </a:r>
            <a:endParaRPr lang="en-US" sz="600" dirty="0" smtClean="0"/>
          </a:p>
          <a:p>
            <a:pPr marL="401638" indent="-290513">
              <a:buFont typeface="+mj-lt"/>
              <a:buAutoNum type="arabicPeriod" startAt="9"/>
            </a:pPr>
            <a:r>
              <a:rPr lang="en-US" sz="2000" dirty="0"/>
              <a:t>After you </a:t>
            </a:r>
            <a:r>
              <a:rPr lang="en-US" sz="2000" dirty="0" smtClean="0"/>
              <a:t>review the supporting documentation and the </a:t>
            </a:r>
            <a:r>
              <a:rPr lang="en-US" sz="2000" dirty="0"/>
              <a:t>transaction details, you can approve, push back (if applicable) or deny the transaction. If necessary, you can click the </a:t>
            </a:r>
            <a:r>
              <a:rPr lang="en-US" sz="2000" b="1" dirty="0"/>
              <a:t>Return </a:t>
            </a:r>
            <a:r>
              <a:rPr lang="en-US" sz="2000" dirty="0"/>
              <a:t>button to return to the search page to search for another </a:t>
            </a:r>
            <a:r>
              <a:rPr lang="en-US" sz="2000" dirty="0" smtClean="0"/>
              <a:t>transaction. Comments </a:t>
            </a:r>
            <a:r>
              <a:rPr lang="en-US" sz="2000" dirty="0"/>
              <a:t>are required if you push back or deny a transaction</a:t>
            </a:r>
            <a:r>
              <a:rPr lang="en-US" sz="2000" dirty="0" smtClean="0"/>
              <a:t>.</a:t>
            </a:r>
          </a:p>
          <a:p>
            <a:pPr marL="111125"/>
            <a:r>
              <a:rPr lang="en-US" sz="600" dirty="0" smtClean="0"/>
              <a:t> </a:t>
            </a:r>
          </a:p>
          <a:p>
            <a:pPr marL="401638" indent="-401638">
              <a:buFont typeface="+mj-lt"/>
              <a:buAutoNum type="arabicPeriod" startAt="10"/>
            </a:pPr>
            <a:r>
              <a:rPr lang="en-US" sz="2000" dirty="0"/>
              <a:t>When you are ready to approve the transaction, click the </a:t>
            </a:r>
            <a:r>
              <a:rPr lang="en-US" sz="2000" b="1" dirty="0"/>
              <a:t>Approve </a:t>
            </a:r>
            <a:r>
              <a:rPr lang="en-US" sz="2000" dirty="0"/>
              <a:t>button.</a:t>
            </a:r>
          </a:p>
          <a:p>
            <a:endParaRPr lang="en-US" dirty="0"/>
          </a:p>
        </p:txBody>
      </p:sp>
      <p:pic>
        <p:nvPicPr>
          <p:cNvPr id="4" name="image3.png"/>
          <p:cNvPicPr/>
          <p:nvPr/>
        </p:nvPicPr>
        <p:blipFill>
          <a:blip r:embed="rId3" cstate="print"/>
          <a:stretch>
            <a:fillRect/>
          </a:stretch>
        </p:blipFill>
        <p:spPr>
          <a:xfrm>
            <a:off x="9189018" y="3360690"/>
            <a:ext cx="2329263" cy="374650"/>
          </a:xfrm>
          <a:prstGeom prst="rect">
            <a:avLst/>
          </a:prstGeom>
        </p:spPr>
      </p:pic>
      <p:pic>
        <p:nvPicPr>
          <p:cNvPr id="5" name="Picture 4"/>
          <p:cNvPicPr/>
          <p:nvPr/>
        </p:nvPicPr>
        <p:blipFill>
          <a:blip r:embed="rId4"/>
          <a:stretch>
            <a:fillRect/>
          </a:stretch>
        </p:blipFill>
        <p:spPr>
          <a:xfrm>
            <a:off x="2708137" y="3998877"/>
            <a:ext cx="6631940" cy="2542858"/>
          </a:xfrm>
          <a:prstGeom prst="rect">
            <a:avLst/>
          </a:prstGeom>
        </p:spPr>
      </p:pic>
    </p:spTree>
    <p:extLst>
      <p:ext uri="{BB962C8B-B14F-4D97-AF65-F5344CB8AC3E}">
        <p14:creationId xmlns:p14="http://schemas.microsoft.com/office/powerpoint/2010/main" val="3209817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APPROVE A ONE TIME PAY TRANSACTION</a:t>
            </a:r>
            <a:endParaRPr lang="en-US" dirty="0">
              <a:solidFill>
                <a:schemeClr val="accent5"/>
              </a:solidFill>
            </a:endParaRPr>
          </a:p>
        </p:txBody>
      </p:sp>
      <p:sp>
        <p:nvSpPr>
          <p:cNvPr id="3" name="Rectangle 2"/>
          <p:cNvSpPr/>
          <p:nvPr/>
        </p:nvSpPr>
        <p:spPr>
          <a:xfrm>
            <a:off x="7651388" y="1044171"/>
            <a:ext cx="4194927" cy="5401479"/>
          </a:xfrm>
          <a:prstGeom prst="rect">
            <a:avLst/>
          </a:prstGeom>
          <a:noFill/>
        </p:spPr>
        <p:txBody>
          <a:bodyPr wrap="square">
            <a:spAutoFit/>
          </a:bodyPr>
          <a:lstStyle/>
          <a:p>
            <a:pPr marL="401638" indent="-401638">
              <a:buFont typeface="+mj-lt"/>
              <a:buAutoNum type="arabicPeriod" startAt="11"/>
            </a:pPr>
            <a:r>
              <a:rPr lang="en-US" sz="1700" dirty="0"/>
              <a:t>After you approve a transaction, the transaction page no longer displays the approval action </a:t>
            </a:r>
            <a:r>
              <a:rPr lang="en-US" sz="1700" dirty="0" smtClean="0"/>
              <a:t>buttons.</a:t>
            </a:r>
            <a:r>
              <a:rPr lang="en-US" sz="1700" dirty="0"/>
              <a:t> </a:t>
            </a:r>
            <a:r>
              <a:rPr lang="en-US" sz="1700" dirty="0" smtClean="0"/>
              <a:t>The </a:t>
            </a:r>
            <a:r>
              <a:rPr lang="en-US" sz="1700" dirty="0"/>
              <a:t>approval status monitor (the </a:t>
            </a:r>
            <a:r>
              <a:rPr lang="en-US" sz="1700" b="1" dirty="0"/>
              <a:t>One Time Pay </a:t>
            </a:r>
            <a:r>
              <a:rPr lang="en-US" sz="1700" dirty="0"/>
              <a:t>section in this example) remains at the bottom of the </a:t>
            </a:r>
            <a:r>
              <a:rPr lang="en-US" sz="1700" dirty="0" smtClean="0"/>
              <a:t>page. This </a:t>
            </a:r>
            <a:r>
              <a:rPr lang="en-US" sz="1700" dirty="0"/>
              <a:t>section displays the approval workflow details, including completed and pending </a:t>
            </a:r>
            <a:r>
              <a:rPr lang="en-US" sz="1700" dirty="0" smtClean="0"/>
              <a:t>approvals.</a:t>
            </a:r>
          </a:p>
          <a:p>
            <a:pPr marL="401638" indent="-401638">
              <a:buFont typeface="+mj-lt"/>
              <a:buAutoNum type="arabicPeriod" startAt="11"/>
            </a:pPr>
            <a:endParaRPr lang="en-US" sz="500" dirty="0" smtClean="0"/>
          </a:p>
          <a:p>
            <a:pPr marL="401638" indent="-401638">
              <a:buFont typeface="+mj-lt"/>
              <a:buAutoNum type="arabicPeriod" startAt="11"/>
            </a:pPr>
            <a:r>
              <a:rPr lang="en-US" sz="1700" dirty="0" smtClean="0"/>
              <a:t>The </a:t>
            </a:r>
            <a:r>
              <a:rPr lang="en-US" sz="1700" b="1" dirty="0" smtClean="0"/>
              <a:t>Approval Status </a:t>
            </a:r>
            <a:r>
              <a:rPr lang="en-US" sz="1700" dirty="0" smtClean="0"/>
              <a:t>field displays </a:t>
            </a:r>
            <a:r>
              <a:rPr lang="en-US" sz="1700" b="1" dirty="0" smtClean="0"/>
              <a:t>Pending </a:t>
            </a:r>
            <a:r>
              <a:rPr lang="en-US" sz="1700" dirty="0" smtClean="0"/>
              <a:t>until final approval. Upon final approval, this field displays </a:t>
            </a:r>
            <a:r>
              <a:rPr lang="en-US" sz="1700" b="1" dirty="0" smtClean="0"/>
              <a:t>Approved</a:t>
            </a:r>
            <a:r>
              <a:rPr lang="en-US" sz="1700" dirty="0" smtClean="0"/>
              <a:t>.</a:t>
            </a:r>
          </a:p>
          <a:p>
            <a:pPr marL="401638" indent="-401638">
              <a:buFont typeface="+mj-lt"/>
              <a:buAutoNum type="arabicPeriod" startAt="11"/>
            </a:pPr>
            <a:endParaRPr lang="en-US" sz="500" dirty="0" smtClean="0"/>
          </a:p>
          <a:p>
            <a:pPr marL="401638" indent="-401638">
              <a:buFont typeface="+mj-lt"/>
              <a:buAutoNum type="arabicPeriod" startAt="11"/>
            </a:pPr>
            <a:r>
              <a:rPr lang="en-US" sz="1700" dirty="0" smtClean="0"/>
              <a:t>AWE Approvers must also complete the corresponding Generic Request in ServiceLink. It is best to reference the UCPath Transaction ID in the “comments” when completing the request.</a:t>
            </a:r>
          </a:p>
        </p:txBody>
      </p:sp>
      <p:pic>
        <p:nvPicPr>
          <p:cNvPr id="4" name="Picture 3"/>
          <p:cNvPicPr/>
          <p:nvPr/>
        </p:nvPicPr>
        <p:blipFill>
          <a:blip r:embed="rId3"/>
          <a:stretch>
            <a:fillRect/>
          </a:stretch>
        </p:blipFill>
        <p:spPr>
          <a:xfrm>
            <a:off x="264180" y="1164133"/>
            <a:ext cx="7300931" cy="4942962"/>
          </a:xfrm>
          <a:prstGeom prst="rect">
            <a:avLst/>
          </a:prstGeom>
          <a:ln>
            <a:solidFill>
              <a:schemeClr val="tx1"/>
            </a:solidFill>
          </a:ln>
        </p:spPr>
      </p:pic>
    </p:spTree>
    <p:extLst>
      <p:ext uri="{BB962C8B-B14F-4D97-AF65-F5344CB8AC3E}">
        <p14:creationId xmlns:p14="http://schemas.microsoft.com/office/powerpoint/2010/main" val="1862512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333500" y="1043940"/>
            <a:ext cx="9400032" cy="419481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How to Deny a One Time Transaction </a:t>
            </a:r>
            <a:endParaRPr lang="en-US" sz="7200" b="1" dirty="0">
              <a:solidFill>
                <a:srgbClr val="F1AB00"/>
              </a:solidFill>
            </a:endParaRPr>
          </a:p>
        </p:txBody>
      </p:sp>
    </p:spTree>
    <p:extLst>
      <p:ext uri="{BB962C8B-B14F-4D97-AF65-F5344CB8AC3E}">
        <p14:creationId xmlns:p14="http://schemas.microsoft.com/office/powerpoint/2010/main" val="21742547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DENY A ONE TIME PAY TRANSACTION</a:t>
            </a:r>
            <a:endParaRPr lang="en-US" dirty="0">
              <a:solidFill>
                <a:schemeClr val="accent5"/>
              </a:solidFill>
            </a:endParaRPr>
          </a:p>
        </p:txBody>
      </p:sp>
      <p:sp>
        <p:nvSpPr>
          <p:cNvPr id="3" name="Rectangle 2"/>
          <p:cNvSpPr/>
          <p:nvPr/>
        </p:nvSpPr>
        <p:spPr>
          <a:xfrm>
            <a:off x="981466" y="4900984"/>
            <a:ext cx="10229068" cy="1323439"/>
          </a:xfrm>
          <a:prstGeom prst="rect">
            <a:avLst/>
          </a:prstGeom>
          <a:noFill/>
        </p:spPr>
        <p:txBody>
          <a:bodyPr wrap="square">
            <a:spAutoFit/>
          </a:bodyPr>
          <a:lstStyle/>
          <a:p>
            <a:pPr marL="166688" indent="-166688">
              <a:buFont typeface="+mj-lt"/>
              <a:buAutoNum type="arabicPeriod"/>
            </a:pPr>
            <a:r>
              <a:rPr lang="en-US" dirty="0"/>
              <a:t> </a:t>
            </a:r>
            <a:r>
              <a:rPr lang="en-US" sz="2000" dirty="0" smtClean="0"/>
              <a:t>The </a:t>
            </a:r>
            <a:r>
              <a:rPr lang="en-US" sz="2000" b="1" dirty="0"/>
              <a:t>One-Time Payments </a:t>
            </a:r>
            <a:r>
              <a:rPr lang="en-US" sz="2000" dirty="0"/>
              <a:t>page displays details for the pending payment.</a:t>
            </a:r>
          </a:p>
          <a:p>
            <a:pPr marL="290513" indent="-55563"/>
            <a:r>
              <a:rPr lang="en-US" sz="2000" dirty="0"/>
              <a:t> </a:t>
            </a:r>
            <a:r>
              <a:rPr lang="en-US" sz="2000" dirty="0" smtClean="0"/>
              <a:t>As </a:t>
            </a:r>
            <a:r>
              <a:rPr lang="en-US" sz="2000" dirty="0"/>
              <a:t>you review a transaction in UCPath, refer to your local business process, which may include specific approval guidelines.</a:t>
            </a:r>
          </a:p>
          <a:p>
            <a:r>
              <a:rPr lang="en-US" sz="2000" dirty="0"/>
              <a:t> </a:t>
            </a:r>
          </a:p>
        </p:txBody>
      </p:sp>
      <p:sp>
        <p:nvSpPr>
          <p:cNvPr id="4" name="Rectangle 3"/>
          <p:cNvSpPr/>
          <p:nvPr/>
        </p:nvSpPr>
        <p:spPr>
          <a:xfrm>
            <a:off x="0" y="979170"/>
            <a:ext cx="12192000" cy="8877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a:r>
              <a:rPr lang="en-US" b="1" dirty="0">
                <a:solidFill>
                  <a:schemeClr val="tx1"/>
                </a:solidFill>
              </a:rPr>
              <a:t>Navigation</a:t>
            </a:r>
            <a:r>
              <a:rPr lang="en-US" b="1" dirty="0" smtClean="0">
                <a:solidFill>
                  <a:schemeClr val="tx1"/>
                </a:solidFill>
              </a:rPr>
              <a:t>: </a:t>
            </a:r>
            <a:r>
              <a:rPr lang="en-US" dirty="0" smtClean="0">
                <a:solidFill>
                  <a:schemeClr val="tx1"/>
                </a:solidFill>
              </a:rPr>
              <a:t>To </a:t>
            </a:r>
            <a:r>
              <a:rPr lang="en-US" dirty="0">
                <a:solidFill>
                  <a:schemeClr val="tx1"/>
                </a:solidFill>
              </a:rPr>
              <a:t>open a transaction that is pending approval, navigate to your </a:t>
            </a:r>
            <a:r>
              <a:rPr lang="en-US" b="1" dirty="0">
                <a:solidFill>
                  <a:schemeClr val="tx1"/>
                </a:solidFill>
              </a:rPr>
              <a:t>Worklist </a:t>
            </a:r>
            <a:r>
              <a:rPr lang="en-US" dirty="0">
                <a:solidFill>
                  <a:schemeClr val="tx1"/>
                </a:solidFill>
              </a:rPr>
              <a:t>in UCPath and click the appropriate transaction link o</a:t>
            </a:r>
            <a:r>
              <a:rPr lang="en-US" i="1" dirty="0">
                <a:solidFill>
                  <a:schemeClr val="tx1"/>
                </a:solidFill>
              </a:rPr>
              <a:t>r </a:t>
            </a:r>
            <a:r>
              <a:rPr lang="en-US" dirty="0">
                <a:solidFill>
                  <a:schemeClr val="tx1"/>
                </a:solidFill>
              </a:rPr>
              <a:t>Click the transaction link in the system-generated email notification.</a:t>
            </a:r>
          </a:p>
        </p:txBody>
      </p:sp>
      <p:pic>
        <p:nvPicPr>
          <p:cNvPr id="5" name="Picture 4"/>
          <p:cNvPicPr/>
          <p:nvPr/>
        </p:nvPicPr>
        <p:blipFill>
          <a:blip r:embed="rId3"/>
          <a:stretch>
            <a:fillRect/>
          </a:stretch>
        </p:blipFill>
        <p:spPr>
          <a:xfrm>
            <a:off x="802885" y="2043109"/>
            <a:ext cx="10563763" cy="2774218"/>
          </a:xfrm>
          <a:prstGeom prst="rect">
            <a:avLst/>
          </a:prstGeom>
          <a:ln>
            <a:solidFill>
              <a:schemeClr val="tx1"/>
            </a:solidFill>
          </a:ln>
        </p:spPr>
      </p:pic>
    </p:spTree>
    <p:extLst>
      <p:ext uri="{BB962C8B-B14F-4D97-AF65-F5344CB8AC3E}">
        <p14:creationId xmlns:p14="http://schemas.microsoft.com/office/powerpoint/2010/main" val="3113668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DENY A ONE TIME PAY TRANSACTION</a:t>
            </a:r>
            <a:endParaRPr lang="en-US" dirty="0">
              <a:solidFill>
                <a:schemeClr val="accent5"/>
              </a:solidFill>
            </a:endParaRPr>
          </a:p>
        </p:txBody>
      </p:sp>
      <p:sp>
        <p:nvSpPr>
          <p:cNvPr id="3" name="Rectangle 2"/>
          <p:cNvSpPr/>
          <p:nvPr/>
        </p:nvSpPr>
        <p:spPr>
          <a:xfrm>
            <a:off x="6839712" y="1002709"/>
            <a:ext cx="5003799" cy="5493812"/>
          </a:xfrm>
          <a:prstGeom prst="rect">
            <a:avLst/>
          </a:prstGeom>
          <a:noFill/>
        </p:spPr>
        <p:txBody>
          <a:bodyPr wrap="square">
            <a:spAutoFit/>
          </a:bodyPr>
          <a:lstStyle/>
          <a:p>
            <a:pPr marL="290513" indent="-290513">
              <a:buFont typeface="+mj-lt"/>
              <a:buAutoNum type="arabicPeriod" startAt="2"/>
            </a:pPr>
            <a:r>
              <a:rPr lang="en-US" sz="2000" dirty="0" smtClean="0"/>
              <a:t>The </a:t>
            </a:r>
            <a:r>
              <a:rPr lang="en-US" sz="2000" dirty="0"/>
              <a:t>system displays the </a:t>
            </a:r>
            <a:r>
              <a:rPr lang="en-US" sz="2000" b="1" dirty="0"/>
              <a:t>Requester ID </a:t>
            </a:r>
            <a:r>
              <a:rPr lang="en-US" sz="2000" dirty="0"/>
              <a:t>and </a:t>
            </a:r>
            <a:r>
              <a:rPr lang="en-US" sz="2000" b="1" dirty="0"/>
              <a:t>Name </a:t>
            </a:r>
            <a:r>
              <a:rPr lang="en-US" sz="2000" dirty="0"/>
              <a:t>of the user who submitted the transaction for approval. The system also displays the date and time it was submitted.</a:t>
            </a:r>
          </a:p>
          <a:p>
            <a:r>
              <a:rPr lang="en-US" sz="600" dirty="0"/>
              <a:t> </a:t>
            </a:r>
          </a:p>
          <a:p>
            <a:pPr marL="512763" lvl="1" indent="-166688">
              <a:buFont typeface="Arial" panose="020B0604020202020204" pitchFamily="34" charset="0"/>
              <a:buChar char="•"/>
            </a:pPr>
            <a:r>
              <a:rPr lang="en-US" sz="1700" dirty="0"/>
              <a:t>Be sure to review any detail listed in the </a:t>
            </a:r>
            <a:r>
              <a:rPr lang="en-US" sz="1700" b="1" dirty="0"/>
              <a:t>Initiator Comment </a:t>
            </a:r>
            <a:r>
              <a:rPr lang="en-US" sz="1700" dirty="0"/>
              <a:t>field before you begin your review. Initiators use this field to include information that may be useful during the approval process. In this example, the initiator did not enter any comments.</a:t>
            </a:r>
          </a:p>
          <a:p>
            <a:pPr marL="512763" indent="-166688"/>
            <a:r>
              <a:rPr lang="en-US" sz="600" dirty="0"/>
              <a:t> </a:t>
            </a:r>
          </a:p>
          <a:p>
            <a:pPr marL="512763" lvl="1" indent="-166688">
              <a:buFont typeface="Arial" panose="020B0604020202020204" pitchFamily="34" charset="0"/>
              <a:buChar char="•"/>
            </a:pPr>
            <a:r>
              <a:rPr lang="en-US" sz="1700" dirty="0"/>
              <a:t>For one time pay requests initiated by Pilot Transaction Units, a corresponding Generic ServiceLink Request should have been created to capture supporting documentation for the approval. The Initiator Comments should include the ServiceLink transaction ID. </a:t>
            </a:r>
          </a:p>
          <a:p>
            <a:r>
              <a:rPr lang="en-US" dirty="0"/>
              <a:t> </a:t>
            </a:r>
          </a:p>
        </p:txBody>
      </p:sp>
      <p:pic>
        <p:nvPicPr>
          <p:cNvPr id="4" name="Picture 3"/>
          <p:cNvPicPr/>
          <p:nvPr/>
        </p:nvPicPr>
        <p:blipFill>
          <a:blip r:embed="rId3"/>
          <a:stretch>
            <a:fillRect/>
          </a:stretch>
        </p:blipFill>
        <p:spPr>
          <a:xfrm>
            <a:off x="229109" y="1080766"/>
            <a:ext cx="6519545" cy="5078734"/>
          </a:xfrm>
          <a:prstGeom prst="rect">
            <a:avLst/>
          </a:prstGeom>
          <a:ln>
            <a:solidFill>
              <a:schemeClr val="tx1"/>
            </a:solidFill>
          </a:ln>
        </p:spPr>
      </p:pic>
    </p:spTree>
    <p:extLst>
      <p:ext uri="{BB962C8B-B14F-4D97-AF65-F5344CB8AC3E}">
        <p14:creationId xmlns:p14="http://schemas.microsoft.com/office/powerpoint/2010/main" val="1127832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One Time Pay Process Definition  </a:t>
            </a:r>
            <a:endParaRPr lang="en-US" sz="7200" b="1" dirty="0">
              <a:solidFill>
                <a:srgbClr val="F1AB00"/>
              </a:solidFill>
            </a:endParaRPr>
          </a:p>
        </p:txBody>
      </p:sp>
    </p:spTree>
    <p:extLst>
      <p:ext uri="{BB962C8B-B14F-4D97-AF65-F5344CB8AC3E}">
        <p14:creationId xmlns:p14="http://schemas.microsoft.com/office/powerpoint/2010/main" val="2231020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DENY A ONE TIME PAY TRANSACTION</a:t>
            </a:r>
            <a:endParaRPr lang="en-US" dirty="0">
              <a:solidFill>
                <a:schemeClr val="accent5"/>
              </a:solidFill>
            </a:endParaRPr>
          </a:p>
        </p:txBody>
      </p:sp>
      <p:sp>
        <p:nvSpPr>
          <p:cNvPr id="3" name="Rectangle 2"/>
          <p:cNvSpPr/>
          <p:nvPr/>
        </p:nvSpPr>
        <p:spPr>
          <a:xfrm>
            <a:off x="378458" y="978408"/>
            <a:ext cx="11318241" cy="1015663"/>
          </a:xfrm>
          <a:prstGeom prst="rect">
            <a:avLst/>
          </a:prstGeom>
          <a:noFill/>
        </p:spPr>
        <p:txBody>
          <a:bodyPr wrap="square">
            <a:spAutoFit/>
          </a:bodyPr>
          <a:lstStyle/>
          <a:p>
            <a:pPr marL="290513" indent="-290513">
              <a:buFont typeface="+mj-lt"/>
              <a:buAutoNum type="arabicPeriod" startAt="3"/>
            </a:pPr>
            <a:r>
              <a:rPr lang="en-US" sz="2000" dirty="0" smtClean="0"/>
              <a:t>The </a:t>
            </a:r>
            <a:r>
              <a:rPr lang="en-US" sz="2000" dirty="0"/>
              <a:t>transaction header displays the </a:t>
            </a:r>
            <a:r>
              <a:rPr lang="en-US" sz="2000" b="1" dirty="0"/>
              <a:t>Transaction ID </a:t>
            </a:r>
            <a:r>
              <a:rPr lang="en-US" sz="2000" dirty="0"/>
              <a:t>number, the employee's </a:t>
            </a:r>
            <a:r>
              <a:rPr lang="en-US" sz="2000" b="1" dirty="0"/>
              <a:t>Name</a:t>
            </a:r>
            <a:r>
              <a:rPr lang="en-US" sz="2000" dirty="0"/>
              <a:t>, the </a:t>
            </a:r>
            <a:r>
              <a:rPr lang="en-US" sz="2000" b="1" dirty="0"/>
              <a:t>Employee ID </a:t>
            </a:r>
            <a:r>
              <a:rPr lang="en-US" sz="2000" dirty="0"/>
              <a:t>number and the </a:t>
            </a:r>
            <a:r>
              <a:rPr lang="en-US" sz="2000" b="1" dirty="0"/>
              <a:t>Empl Record </a:t>
            </a:r>
            <a:r>
              <a:rPr lang="en-US" sz="2000" dirty="0"/>
              <a:t>number.</a:t>
            </a:r>
          </a:p>
          <a:p>
            <a:r>
              <a:rPr lang="en-US" sz="2000" dirty="0"/>
              <a:t> </a:t>
            </a:r>
          </a:p>
        </p:txBody>
      </p:sp>
      <p:pic>
        <p:nvPicPr>
          <p:cNvPr id="4" name="Picture 3"/>
          <p:cNvPicPr/>
          <p:nvPr/>
        </p:nvPicPr>
        <p:blipFill rotWithShape="1">
          <a:blip r:embed="rId3"/>
          <a:srcRect l="709" t="881" r="759" b="59126"/>
          <a:stretch/>
        </p:blipFill>
        <p:spPr bwMode="auto">
          <a:xfrm>
            <a:off x="747132" y="2427922"/>
            <a:ext cx="10147609" cy="2956878"/>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5" name="Rectangle 4"/>
          <p:cNvSpPr/>
          <p:nvPr/>
        </p:nvSpPr>
        <p:spPr>
          <a:xfrm>
            <a:off x="820736" y="2712791"/>
            <a:ext cx="3662363" cy="7924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06031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DENY A ONE TIME PAY TRANSACTION</a:t>
            </a:r>
            <a:endParaRPr lang="en-US" dirty="0">
              <a:solidFill>
                <a:schemeClr val="accent5"/>
              </a:solidFill>
            </a:endParaRPr>
          </a:p>
        </p:txBody>
      </p:sp>
      <p:sp>
        <p:nvSpPr>
          <p:cNvPr id="3" name="Rectangle 2"/>
          <p:cNvSpPr/>
          <p:nvPr/>
        </p:nvSpPr>
        <p:spPr>
          <a:xfrm>
            <a:off x="378458" y="979166"/>
            <a:ext cx="11318241" cy="1631216"/>
          </a:xfrm>
          <a:prstGeom prst="rect">
            <a:avLst/>
          </a:prstGeom>
          <a:noFill/>
        </p:spPr>
        <p:txBody>
          <a:bodyPr wrap="square">
            <a:spAutoFit/>
          </a:bodyPr>
          <a:lstStyle/>
          <a:p>
            <a:pPr marL="290513" indent="-290513">
              <a:buFont typeface="+mj-lt"/>
              <a:buAutoNum type="arabicPeriod" startAt="4"/>
            </a:pPr>
            <a:r>
              <a:rPr lang="en-US" sz="2000" dirty="0"/>
              <a:t>I</a:t>
            </a:r>
            <a:r>
              <a:rPr lang="en-US" sz="2000" dirty="0" smtClean="0"/>
              <a:t>f </a:t>
            </a:r>
            <a:r>
              <a:rPr lang="en-US" sz="2000" dirty="0"/>
              <a:t>the initiator edited </a:t>
            </a:r>
            <a:r>
              <a:rPr lang="en-US" sz="2000" dirty="0" smtClean="0"/>
              <a:t>Chartfield </a:t>
            </a:r>
            <a:r>
              <a:rPr lang="en-US" sz="2000" dirty="0"/>
              <a:t>values, the </a:t>
            </a:r>
            <a:r>
              <a:rPr lang="en-US" sz="2000" b="1" dirty="0"/>
              <a:t>Do you want to override the </a:t>
            </a:r>
            <a:r>
              <a:rPr lang="en-US" sz="2000" b="1" dirty="0" smtClean="0"/>
              <a:t>Chartfield </a:t>
            </a:r>
            <a:r>
              <a:rPr lang="en-US" sz="2000" b="1" dirty="0"/>
              <a:t>values? </a:t>
            </a:r>
            <a:r>
              <a:rPr lang="en-US" sz="2000" dirty="0"/>
              <a:t>check box is selected and the </a:t>
            </a:r>
            <a:r>
              <a:rPr lang="en-US" sz="2000" b="1" dirty="0" smtClean="0"/>
              <a:t>Chartfield </a:t>
            </a:r>
            <a:r>
              <a:rPr lang="en-US" sz="2000" b="1" dirty="0"/>
              <a:t>Detail </a:t>
            </a:r>
            <a:r>
              <a:rPr lang="en-US" sz="2000" dirty="0"/>
              <a:t>section displays override details. In this example, the requester did not override the default </a:t>
            </a:r>
            <a:r>
              <a:rPr lang="en-US" sz="2000" dirty="0" smtClean="0"/>
              <a:t>Chartfield </a:t>
            </a:r>
            <a:r>
              <a:rPr lang="en-US" sz="2000" dirty="0"/>
              <a:t>values</a:t>
            </a:r>
            <a:r>
              <a:rPr lang="en-US" sz="2000" dirty="0" smtClean="0"/>
              <a:t>.</a:t>
            </a:r>
          </a:p>
          <a:p>
            <a:pPr marL="290513" indent="-290513">
              <a:buFont typeface="+mj-lt"/>
              <a:buAutoNum type="arabicPeriod" startAt="4"/>
            </a:pPr>
            <a:r>
              <a:rPr lang="en-US" sz="2000" dirty="0"/>
              <a:t>The </a:t>
            </a:r>
            <a:r>
              <a:rPr lang="en-US" sz="2000" b="1" dirty="0"/>
              <a:t>New One Time Payments </a:t>
            </a:r>
            <a:r>
              <a:rPr lang="en-US" sz="2000" dirty="0"/>
              <a:t>section provides details regarding the payment request, including the earnings code and payment amount</a:t>
            </a:r>
            <a:r>
              <a:rPr lang="en-US" sz="2000" dirty="0" smtClean="0"/>
              <a:t>.</a:t>
            </a:r>
            <a:endParaRPr lang="en-US" sz="2000" dirty="0"/>
          </a:p>
        </p:txBody>
      </p:sp>
      <p:pic>
        <p:nvPicPr>
          <p:cNvPr id="4" name="Picture 3"/>
          <p:cNvPicPr/>
          <p:nvPr/>
        </p:nvPicPr>
        <p:blipFill>
          <a:blip r:embed="rId3"/>
          <a:stretch>
            <a:fillRect/>
          </a:stretch>
        </p:blipFill>
        <p:spPr>
          <a:xfrm>
            <a:off x="1709928" y="2898648"/>
            <a:ext cx="4028123" cy="2960914"/>
          </a:xfrm>
          <a:prstGeom prst="rect">
            <a:avLst/>
          </a:prstGeom>
          <a:ln>
            <a:solidFill>
              <a:schemeClr val="tx1"/>
            </a:solidFill>
          </a:ln>
        </p:spPr>
      </p:pic>
      <p:pic>
        <p:nvPicPr>
          <p:cNvPr id="5" name="Picture 4"/>
          <p:cNvPicPr/>
          <p:nvPr/>
        </p:nvPicPr>
        <p:blipFill>
          <a:blip r:embed="rId4"/>
          <a:stretch>
            <a:fillRect/>
          </a:stretch>
        </p:blipFill>
        <p:spPr>
          <a:xfrm>
            <a:off x="6062472" y="2898648"/>
            <a:ext cx="3852863" cy="3075210"/>
          </a:xfrm>
          <a:prstGeom prst="rect">
            <a:avLst/>
          </a:prstGeom>
          <a:ln>
            <a:solidFill>
              <a:schemeClr val="tx1"/>
            </a:solidFill>
          </a:ln>
        </p:spPr>
      </p:pic>
    </p:spTree>
    <p:extLst>
      <p:ext uri="{BB962C8B-B14F-4D97-AF65-F5344CB8AC3E}">
        <p14:creationId xmlns:p14="http://schemas.microsoft.com/office/powerpoint/2010/main" val="16946864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DENY A ONE TIME PAY TRANSACTION</a:t>
            </a:r>
            <a:endParaRPr lang="en-US" dirty="0">
              <a:solidFill>
                <a:schemeClr val="accent5"/>
              </a:solidFill>
            </a:endParaRPr>
          </a:p>
        </p:txBody>
      </p:sp>
      <p:sp>
        <p:nvSpPr>
          <p:cNvPr id="3" name="Rectangle 2"/>
          <p:cNvSpPr/>
          <p:nvPr/>
        </p:nvSpPr>
        <p:spPr>
          <a:xfrm>
            <a:off x="378458" y="979166"/>
            <a:ext cx="11318241" cy="1015663"/>
          </a:xfrm>
          <a:prstGeom prst="rect">
            <a:avLst/>
          </a:prstGeom>
          <a:noFill/>
        </p:spPr>
        <p:txBody>
          <a:bodyPr wrap="square">
            <a:spAutoFit/>
          </a:bodyPr>
          <a:lstStyle/>
          <a:p>
            <a:pPr marL="290513" indent="-290513">
              <a:buFont typeface="+mj-lt"/>
              <a:buAutoNum type="arabicPeriod" startAt="6"/>
            </a:pPr>
            <a:r>
              <a:rPr lang="en-US" sz="2000" dirty="0" smtClean="0"/>
              <a:t>The </a:t>
            </a:r>
            <a:r>
              <a:rPr lang="en-US" sz="2000" b="1" dirty="0"/>
              <a:t>Current One Time Payments </a:t>
            </a:r>
            <a:r>
              <a:rPr lang="en-US" sz="2000" dirty="0"/>
              <a:t>section provides details regarding the employee's current additional payments. In this example, the only additional pay for the employee is the pending payment awaiting approval</a:t>
            </a:r>
            <a:r>
              <a:rPr lang="en-US" sz="2000" dirty="0" smtClean="0"/>
              <a:t>.</a:t>
            </a:r>
            <a:endParaRPr lang="en-US" sz="2000" dirty="0"/>
          </a:p>
        </p:txBody>
      </p:sp>
      <p:pic>
        <p:nvPicPr>
          <p:cNvPr id="6" name="Picture 5"/>
          <p:cNvPicPr/>
          <p:nvPr/>
        </p:nvPicPr>
        <p:blipFill>
          <a:blip r:embed="rId3"/>
          <a:stretch>
            <a:fillRect/>
          </a:stretch>
        </p:blipFill>
        <p:spPr>
          <a:xfrm>
            <a:off x="1795653" y="2536698"/>
            <a:ext cx="4028123" cy="2960914"/>
          </a:xfrm>
          <a:prstGeom prst="rect">
            <a:avLst/>
          </a:prstGeom>
          <a:ln>
            <a:solidFill>
              <a:schemeClr val="tx1"/>
            </a:solidFill>
          </a:ln>
        </p:spPr>
      </p:pic>
      <p:pic>
        <p:nvPicPr>
          <p:cNvPr id="7" name="Picture 6"/>
          <p:cNvPicPr/>
          <p:nvPr/>
        </p:nvPicPr>
        <p:blipFill>
          <a:blip r:embed="rId4"/>
          <a:stretch>
            <a:fillRect/>
          </a:stretch>
        </p:blipFill>
        <p:spPr>
          <a:xfrm>
            <a:off x="6148197" y="2536698"/>
            <a:ext cx="3852863" cy="3075210"/>
          </a:xfrm>
          <a:prstGeom prst="rect">
            <a:avLst/>
          </a:prstGeom>
          <a:ln>
            <a:solidFill>
              <a:schemeClr val="tx1"/>
            </a:solidFill>
          </a:ln>
        </p:spPr>
      </p:pic>
    </p:spTree>
    <p:extLst>
      <p:ext uri="{BB962C8B-B14F-4D97-AF65-F5344CB8AC3E}">
        <p14:creationId xmlns:p14="http://schemas.microsoft.com/office/powerpoint/2010/main" val="38164098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DENY A ONE TIME PAY TRANSACTION</a:t>
            </a:r>
            <a:endParaRPr lang="en-US" dirty="0">
              <a:solidFill>
                <a:schemeClr val="accent5"/>
              </a:solidFill>
            </a:endParaRPr>
          </a:p>
        </p:txBody>
      </p:sp>
      <p:sp>
        <p:nvSpPr>
          <p:cNvPr id="3" name="Rectangle 2"/>
          <p:cNvSpPr/>
          <p:nvPr/>
        </p:nvSpPr>
        <p:spPr>
          <a:xfrm>
            <a:off x="378458" y="1080766"/>
            <a:ext cx="11318241" cy="1938992"/>
          </a:xfrm>
          <a:prstGeom prst="rect">
            <a:avLst/>
          </a:prstGeom>
          <a:noFill/>
        </p:spPr>
        <p:txBody>
          <a:bodyPr wrap="square">
            <a:spAutoFit/>
          </a:bodyPr>
          <a:lstStyle/>
          <a:p>
            <a:pPr marL="290513" indent="-290513">
              <a:buFont typeface="+mj-lt"/>
              <a:buAutoNum type="arabicPeriod" startAt="7"/>
            </a:pPr>
            <a:r>
              <a:rPr lang="en-US" sz="2000" dirty="0" smtClean="0"/>
              <a:t>In </a:t>
            </a:r>
            <a:r>
              <a:rPr lang="en-US" sz="2000" dirty="0"/>
              <a:t>this example, there is only one row of data as indicated by the 1 of 1 value. Be sure to verify whether there are multiple rows to review and approve.</a:t>
            </a:r>
          </a:p>
          <a:p>
            <a:r>
              <a:rPr lang="en-US" sz="2000" dirty="0"/>
              <a:t> </a:t>
            </a:r>
          </a:p>
          <a:p>
            <a:r>
              <a:rPr lang="en-US" sz="2000" dirty="0"/>
              <a:t>If there are multiple rows, use the </a:t>
            </a:r>
            <a:r>
              <a:rPr lang="en-US" sz="2000" b="1" dirty="0"/>
              <a:t>View All </a:t>
            </a:r>
            <a:r>
              <a:rPr lang="en-US" sz="2000" dirty="0"/>
              <a:t>link to display all rows of data on a page. When this feature is enabled, the link changes to read </a:t>
            </a:r>
            <a:r>
              <a:rPr lang="en-US" sz="2000" b="1" dirty="0"/>
              <a:t>View 1</a:t>
            </a:r>
            <a:r>
              <a:rPr lang="en-US" sz="2000" dirty="0"/>
              <a:t>, so that you can return to the original setting.</a:t>
            </a:r>
          </a:p>
          <a:p>
            <a:r>
              <a:rPr lang="en-US" sz="2000" dirty="0"/>
              <a:t> </a:t>
            </a:r>
          </a:p>
        </p:txBody>
      </p:sp>
      <p:pic>
        <p:nvPicPr>
          <p:cNvPr id="4" name="Picture 3"/>
          <p:cNvPicPr/>
          <p:nvPr/>
        </p:nvPicPr>
        <p:blipFill rotWithShape="1">
          <a:blip r:embed="rId3"/>
          <a:srcRect l="640" t="990" r="1985" b="57502"/>
          <a:stretch/>
        </p:blipFill>
        <p:spPr bwMode="auto">
          <a:xfrm>
            <a:off x="457200" y="3101792"/>
            <a:ext cx="9165685" cy="3108508"/>
          </a:xfrm>
          <a:prstGeom prst="rect">
            <a:avLst/>
          </a:prstGeom>
          <a:ln>
            <a:solidFill>
              <a:schemeClr val="tx1"/>
            </a:solidFill>
          </a:ln>
          <a:extLst>
            <a:ext uri="{53640926-AAD7-44D8-BBD7-CCE9431645EC}">
              <a14:shadowObscured xmlns:a14="http://schemas.microsoft.com/office/drawing/2010/main"/>
            </a:ext>
          </a:extLst>
        </p:spPr>
      </p:pic>
      <p:sp>
        <p:nvSpPr>
          <p:cNvPr id="5" name="Rectangle 4"/>
          <p:cNvSpPr/>
          <p:nvPr/>
        </p:nvSpPr>
        <p:spPr>
          <a:xfrm>
            <a:off x="520278" y="4398793"/>
            <a:ext cx="4640264" cy="2209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83418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DENY A ONE TIME PAY TRANSACTION</a:t>
            </a:r>
            <a:endParaRPr lang="en-US" dirty="0">
              <a:solidFill>
                <a:schemeClr val="accent5"/>
              </a:solidFill>
            </a:endParaRPr>
          </a:p>
        </p:txBody>
      </p:sp>
      <p:sp>
        <p:nvSpPr>
          <p:cNvPr id="3" name="Rectangle 2"/>
          <p:cNvSpPr/>
          <p:nvPr/>
        </p:nvSpPr>
        <p:spPr>
          <a:xfrm>
            <a:off x="378458" y="1080766"/>
            <a:ext cx="11318241" cy="2739211"/>
          </a:xfrm>
          <a:prstGeom prst="rect">
            <a:avLst/>
          </a:prstGeom>
          <a:noFill/>
        </p:spPr>
        <p:txBody>
          <a:bodyPr wrap="square">
            <a:spAutoFit/>
          </a:bodyPr>
          <a:lstStyle/>
          <a:p>
            <a:pPr marL="457200" indent="-346075">
              <a:buFont typeface="+mj-lt"/>
              <a:buAutoNum type="arabicPeriod" startAt="8"/>
            </a:pPr>
            <a:r>
              <a:rPr lang="en-US" sz="2000" dirty="0"/>
              <a:t>In the Initiator Comments section, there should be a reference to a corresponding Generic ServiceLink Request. Locate this request in ServiceLink and ensure that the appropriate supporting documentation is attached. </a:t>
            </a:r>
            <a:endParaRPr lang="en-US" sz="2000" dirty="0" smtClean="0"/>
          </a:p>
          <a:p>
            <a:r>
              <a:rPr lang="en-US" sz="600" dirty="0"/>
              <a:t> </a:t>
            </a:r>
            <a:endParaRPr lang="en-US" sz="600" dirty="0" smtClean="0"/>
          </a:p>
          <a:p>
            <a:pPr marL="457200" indent="-346075">
              <a:buFont typeface="+mj-lt"/>
              <a:buAutoNum type="arabicPeriod" startAt="9"/>
            </a:pPr>
            <a:r>
              <a:rPr lang="en-US" sz="2000" dirty="0"/>
              <a:t>After you review the transaction details, you can approve, push back (if applicable) or deny the transaction. If necessary, you can click the </a:t>
            </a:r>
            <a:r>
              <a:rPr lang="en-US" sz="2000" b="1" dirty="0"/>
              <a:t>Return </a:t>
            </a:r>
            <a:r>
              <a:rPr lang="en-US" sz="2000" dirty="0"/>
              <a:t>button to return to the search page to search for another </a:t>
            </a:r>
            <a:r>
              <a:rPr lang="en-US" sz="2000" dirty="0" smtClean="0"/>
              <a:t>transaction. Comments </a:t>
            </a:r>
            <a:r>
              <a:rPr lang="en-US" sz="2000" dirty="0"/>
              <a:t>are required if you push back or deny a transaction. </a:t>
            </a:r>
            <a:endParaRPr lang="en-US" sz="2000" dirty="0" smtClean="0"/>
          </a:p>
          <a:p>
            <a:pPr marL="457200" indent="-457200">
              <a:buFont typeface="+mj-lt"/>
              <a:buAutoNum type="arabicPeriod" startAt="9"/>
            </a:pPr>
            <a:endParaRPr lang="en-US" sz="600" dirty="0" smtClean="0"/>
          </a:p>
          <a:p>
            <a:pPr marL="457200" indent="-457200">
              <a:buFont typeface="+mj-lt"/>
              <a:buAutoNum type="arabicPeriod" startAt="9"/>
            </a:pPr>
            <a:r>
              <a:rPr lang="en-US" sz="2000" dirty="0" smtClean="0"/>
              <a:t>If the transaction is not approved, </a:t>
            </a:r>
            <a:r>
              <a:rPr lang="en-US" sz="2000" dirty="0"/>
              <a:t>click the </a:t>
            </a:r>
            <a:r>
              <a:rPr lang="en-US" sz="2000" b="1" dirty="0" smtClean="0"/>
              <a:t>Deny </a:t>
            </a:r>
            <a:r>
              <a:rPr lang="en-US" sz="2000" dirty="0"/>
              <a:t>button.</a:t>
            </a:r>
          </a:p>
          <a:p>
            <a:pPr marL="457200" indent="-457200">
              <a:buFont typeface="+mj-lt"/>
              <a:buAutoNum type="arabicPeriod" startAt="9"/>
            </a:pPr>
            <a:endParaRPr lang="en-US" sz="2000" dirty="0"/>
          </a:p>
        </p:txBody>
      </p:sp>
      <p:pic>
        <p:nvPicPr>
          <p:cNvPr id="4" name="Picture 3"/>
          <p:cNvPicPr>
            <a:picLocks noChangeAspect="1"/>
          </p:cNvPicPr>
          <p:nvPr/>
        </p:nvPicPr>
        <p:blipFill rotWithShape="1">
          <a:blip r:embed="rId3"/>
          <a:srcRect l="45702" t="31686" r="34739" b="42247"/>
          <a:stretch/>
        </p:blipFill>
        <p:spPr>
          <a:xfrm>
            <a:off x="7266566" y="3111194"/>
            <a:ext cx="1533509" cy="390103"/>
          </a:xfrm>
          <a:prstGeom prst="rect">
            <a:avLst/>
          </a:prstGeom>
          <a:ln cap="sq">
            <a:solidFill>
              <a:schemeClr val="tx1"/>
            </a:solidFill>
          </a:ln>
        </p:spPr>
      </p:pic>
    </p:spTree>
    <p:extLst>
      <p:ext uri="{BB962C8B-B14F-4D97-AF65-F5344CB8AC3E}">
        <p14:creationId xmlns:p14="http://schemas.microsoft.com/office/powerpoint/2010/main" val="39800137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DENY A ONE TIME PAY TRANSACTION</a:t>
            </a:r>
            <a:endParaRPr lang="en-US" dirty="0">
              <a:solidFill>
                <a:schemeClr val="accent5"/>
              </a:solidFill>
            </a:endParaRPr>
          </a:p>
        </p:txBody>
      </p:sp>
      <p:sp>
        <p:nvSpPr>
          <p:cNvPr id="3" name="Rectangle 2"/>
          <p:cNvSpPr/>
          <p:nvPr/>
        </p:nvSpPr>
        <p:spPr>
          <a:xfrm>
            <a:off x="378458" y="1080766"/>
            <a:ext cx="11292842" cy="2831544"/>
          </a:xfrm>
          <a:prstGeom prst="rect">
            <a:avLst/>
          </a:prstGeom>
          <a:noFill/>
        </p:spPr>
        <p:txBody>
          <a:bodyPr wrap="square">
            <a:spAutoFit/>
          </a:bodyPr>
          <a:lstStyle/>
          <a:p>
            <a:pPr marL="457200" indent="-457200">
              <a:buFont typeface="+mj-lt"/>
              <a:buAutoNum type="arabicPeriod" startAt="11"/>
            </a:pPr>
            <a:r>
              <a:rPr lang="en-US" sz="2000" dirty="0"/>
              <a:t>After you approve a transaction, the transaction page no longer displays the approval action </a:t>
            </a:r>
            <a:r>
              <a:rPr lang="en-US" sz="2000" dirty="0" smtClean="0"/>
              <a:t>buttons.</a:t>
            </a:r>
            <a:r>
              <a:rPr lang="en-US" sz="2000" dirty="0"/>
              <a:t> </a:t>
            </a:r>
            <a:r>
              <a:rPr lang="en-US" sz="2000" dirty="0" smtClean="0"/>
              <a:t>The </a:t>
            </a:r>
            <a:r>
              <a:rPr lang="en-US" sz="2000" dirty="0"/>
              <a:t>approval status monitor (the </a:t>
            </a:r>
            <a:r>
              <a:rPr lang="en-US" sz="2000" b="1" dirty="0"/>
              <a:t>One Time Pay </a:t>
            </a:r>
            <a:r>
              <a:rPr lang="en-US" sz="2000" dirty="0"/>
              <a:t>section in this example) remains at the bottom of the </a:t>
            </a:r>
            <a:r>
              <a:rPr lang="en-US" sz="2000" dirty="0" smtClean="0"/>
              <a:t>page. This </a:t>
            </a:r>
            <a:r>
              <a:rPr lang="en-US" sz="2000" dirty="0"/>
              <a:t>section displays the approval workflow details, including completed and pending </a:t>
            </a:r>
            <a:r>
              <a:rPr lang="en-US" sz="2000" dirty="0" smtClean="0"/>
              <a:t>approvals.</a:t>
            </a:r>
          </a:p>
          <a:p>
            <a:pPr marL="342900" indent="-342900">
              <a:buFont typeface="+mj-lt"/>
              <a:buAutoNum type="arabicPeriod" startAt="11"/>
            </a:pPr>
            <a:endParaRPr lang="en-US" sz="600" dirty="0" smtClean="0"/>
          </a:p>
          <a:p>
            <a:pPr marL="457200" indent="-457200">
              <a:buFont typeface="+mj-lt"/>
              <a:buAutoNum type="arabicPeriod" startAt="11"/>
            </a:pPr>
            <a:r>
              <a:rPr lang="en-US" sz="2000" dirty="0" smtClean="0"/>
              <a:t>The </a:t>
            </a:r>
            <a:r>
              <a:rPr lang="en-US" sz="2000" b="1" dirty="0" smtClean="0"/>
              <a:t>Transaction Status will</a:t>
            </a:r>
            <a:r>
              <a:rPr lang="en-US" sz="2000" dirty="0" smtClean="0"/>
              <a:t> display as “Denied”</a:t>
            </a:r>
          </a:p>
          <a:p>
            <a:pPr marL="342900" indent="-342900">
              <a:buFont typeface="+mj-lt"/>
              <a:buAutoNum type="arabicPeriod" startAt="11"/>
            </a:pPr>
            <a:endParaRPr lang="en-US" sz="600" dirty="0" smtClean="0"/>
          </a:p>
          <a:p>
            <a:pPr marL="457200" indent="-457200">
              <a:buFont typeface="+mj-lt"/>
              <a:buAutoNum type="arabicPeriod" startAt="11"/>
            </a:pPr>
            <a:r>
              <a:rPr lang="en-US" sz="2000" dirty="0" smtClean="0"/>
              <a:t>When transactions are denied, they cannot be cloned. A new transaction would need to be submitted.</a:t>
            </a:r>
          </a:p>
          <a:p>
            <a:pPr marL="342900" indent="-342900">
              <a:buFont typeface="+mj-lt"/>
              <a:buAutoNum type="arabicPeriod" startAt="11"/>
            </a:pPr>
            <a:endParaRPr lang="en-US" sz="600" dirty="0"/>
          </a:p>
          <a:p>
            <a:r>
              <a:rPr lang="en-US" sz="2000" b="1" dirty="0" smtClean="0"/>
              <a:t>	                                                    End </a:t>
            </a:r>
            <a:r>
              <a:rPr lang="en-US" sz="2000" b="1" dirty="0"/>
              <a:t>of Procedure</a:t>
            </a:r>
            <a:r>
              <a:rPr lang="en-US" sz="2000" b="1" dirty="0" smtClean="0"/>
              <a:t>.</a:t>
            </a:r>
            <a:endParaRPr lang="en-US" sz="2000" dirty="0"/>
          </a:p>
        </p:txBody>
      </p:sp>
      <p:pic>
        <p:nvPicPr>
          <p:cNvPr id="4" name="Picture 3"/>
          <p:cNvPicPr>
            <a:picLocks noChangeAspect="1"/>
          </p:cNvPicPr>
          <p:nvPr/>
        </p:nvPicPr>
        <p:blipFill>
          <a:blip r:embed="rId3"/>
          <a:stretch>
            <a:fillRect/>
          </a:stretch>
        </p:blipFill>
        <p:spPr>
          <a:xfrm>
            <a:off x="800408" y="4007956"/>
            <a:ext cx="8834245" cy="2422894"/>
          </a:xfrm>
          <a:prstGeom prst="rect">
            <a:avLst/>
          </a:prstGeom>
          <a:ln>
            <a:solidFill>
              <a:schemeClr val="tx1"/>
            </a:solidFill>
          </a:ln>
        </p:spPr>
      </p:pic>
    </p:spTree>
    <p:extLst>
      <p:ext uri="{BB962C8B-B14F-4D97-AF65-F5344CB8AC3E}">
        <p14:creationId xmlns:p14="http://schemas.microsoft.com/office/powerpoint/2010/main" val="22549768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174"/>
          <p:cNvSpPr txBox="1"/>
          <p:nvPr/>
        </p:nvSpPr>
        <p:spPr>
          <a:xfrm>
            <a:off x="1371600" y="1101090"/>
            <a:ext cx="9246006" cy="419481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How to View a One Time Transaction </a:t>
            </a:r>
            <a:endParaRPr lang="en-US" sz="7200" b="1" dirty="0">
              <a:solidFill>
                <a:srgbClr val="F1AB00"/>
              </a:solidFill>
            </a:endParaRPr>
          </a:p>
        </p:txBody>
      </p:sp>
    </p:spTree>
    <p:extLst>
      <p:ext uri="{BB962C8B-B14F-4D97-AF65-F5344CB8AC3E}">
        <p14:creationId xmlns:p14="http://schemas.microsoft.com/office/powerpoint/2010/main" val="38683217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VIEW A ONE TIME PAY TRANSACTION</a:t>
            </a:r>
            <a:endParaRPr lang="en-US" dirty="0">
              <a:solidFill>
                <a:schemeClr val="accent5"/>
              </a:solidFill>
            </a:endParaRPr>
          </a:p>
        </p:txBody>
      </p:sp>
      <p:sp>
        <p:nvSpPr>
          <p:cNvPr id="3" name="Rectangle 2"/>
          <p:cNvSpPr/>
          <p:nvPr/>
        </p:nvSpPr>
        <p:spPr>
          <a:xfrm>
            <a:off x="6907875" y="2084696"/>
            <a:ext cx="4878963" cy="3908762"/>
          </a:xfrm>
          <a:prstGeom prst="rect">
            <a:avLst/>
          </a:prstGeom>
          <a:noFill/>
        </p:spPr>
        <p:txBody>
          <a:bodyPr wrap="square">
            <a:spAutoFit/>
          </a:bodyPr>
          <a:lstStyle/>
          <a:p>
            <a:pPr marL="342900" indent="-342900">
              <a:buFont typeface="+mj-lt"/>
              <a:buAutoNum type="arabicPeriod"/>
            </a:pPr>
            <a:r>
              <a:rPr lang="en-US" sz="2000" dirty="0"/>
              <a:t>The </a:t>
            </a:r>
            <a:r>
              <a:rPr lang="en-US" sz="2000" b="1" dirty="0"/>
              <a:t>Self Service Transaction Links </a:t>
            </a:r>
            <a:r>
              <a:rPr lang="en-US" sz="2000" dirty="0"/>
              <a:t>page provides access to several </a:t>
            </a:r>
            <a:r>
              <a:rPr lang="en-US" sz="2000" dirty="0" smtClean="0"/>
              <a:t>payroll-related </a:t>
            </a:r>
            <a:r>
              <a:rPr lang="en-US" sz="2000" dirty="0"/>
              <a:t>pages to initiate requests and also view/approve requests. Users with inquiry-only access use the following approval links to view </a:t>
            </a:r>
            <a:r>
              <a:rPr lang="en-US" sz="2000" dirty="0" smtClean="0"/>
              <a:t>information:</a:t>
            </a:r>
          </a:p>
          <a:p>
            <a:pPr marL="342900" indent="-342900">
              <a:buFont typeface="+mj-lt"/>
              <a:buAutoNum type="arabicPeriod"/>
            </a:pPr>
            <a:endParaRPr lang="en-US" sz="500" dirty="0"/>
          </a:p>
          <a:p>
            <a:pPr lvl="1"/>
            <a:r>
              <a:rPr lang="en-US" sz="2000" b="1" dirty="0"/>
              <a:t>Approve One Time Pay</a:t>
            </a:r>
            <a:endParaRPr lang="en-US" sz="2000" dirty="0"/>
          </a:p>
          <a:p>
            <a:pPr lvl="1"/>
            <a:r>
              <a:rPr lang="en-US" sz="2000" b="1" dirty="0"/>
              <a:t>Approve One Time  File</a:t>
            </a:r>
            <a:endParaRPr lang="en-US" sz="2000" dirty="0"/>
          </a:p>
          <a:p>
            <a:pPr lvl="1"/>
            <a:r>
              <a:rPr lang="en-US" sz="2000" b="1" dirty="0"/>
              <a:t>Approve Payroll </a:t>
            </a:r>
            <a:r>
              <a:rPr lang="en-US" sz="2000" b="1" dirty="0" smtClean="0"/>
              <a:t>Requests</a:t>
            </a:r>
          </a:p>
          <a:p>
            <a:pPr lvl="1"/>
            <a:endParaRPr lang="en-US" sz="500" b="1" dirty="0"/>
          </a:p>
          <a:p>
            <a:pPr marL="342900" indent="-342900">
              <a:buFont typeface="+mj-lt"/>
              <a:buAutoNum type="arabicPeriod"/>
            </a:pPr>
            <a:r>
              <a:rPr lang="en-US" sz="2000" dirty="0"/>
              <a:t>Click the </a:t>
            </a:r>
            <a:r>
              <a:rPr lang="en-US" sz="2000" b="1" dirty="0"/>
              <a:t>Approve One Time Pay </a:t>
            </a:r>
            <a:r>
              <a:rPr lang="en-US" sz="2000" dirty="0"/>
              <a:t>link.</a:t>
            </a:r>
          </a:p>
          <a:p>
            <a:pPr lvl="1"/>
            <a:endParaRPr lang="en-US" dirty="0"/>
          </a:p>
        </p:txBody>
      </p:sp>
      <p:sp>
        <p:nvSpPr>
          <p:cNvPr id="4" name="Rectangle 3"/>
          <p:cNvSpPr/>
          <p:nvPr/>
        </p:nvSpPr>
        <p:spPr>
          <a:xfrm>
            <a:off x="0" y="979170"/>
            <a:ext cx="12192000" cy="7046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34950"/>
            <a:r>
              <a:rPr lang="en-US" b="1" dirty="0">
                <a:solidFill>
                  <a:schemeClr val="tx1"/>
                </a:solidFill>
              </a:rPr>
              <a:t>Navigation: </a:t>
            </a:r>
            <a:r>
              <a:rPr lang="en-US" dirty="0" smtClean="0">
                <a:solidFill>
                  <a:schemeClr val="tx1"/>
                </a:solidFill>
              </a:rPr>
              <a:t>PeopleSoft </a:t>
            </a:r>
            <a:r>
              <a:rPr lang="en-US" dirty="0">
                <a:solidFill>
                  <a:schemeClr val="tx1"/>
                </a:solidFill>
              </a:rPr>
              <a:t>Menu &gt; UC Customizations &gt; UC Extensions &gt; </a:t>
            </a:r>
            <a:r>
              <a:rPr lang="en-US" b="1" dirty="0">
                <a:solidFill>
                  <a:schemeClr val="tx1"/>
                </a:solidFill>
              </a:rPr>
              <a:t>Self Service Transaction Links</a:t>
            </a:r>
            <a:endParaRPr lang="en-US" dirty="0">
              <a:solidFill>
                <a:schemeClr val="tx1"/>
              </a:solidFill>
            </a:endParaRPr>
          </a:p>
        </p:txBody>
      </p:sp>
      <p:grpSp>
        <p:nvGrpSpPr>
          <p:cNvPr id="5" name="Group 2"/>
          <p:cNvGrpSpPr>
            <a:grpSpLocks/>
          </p:cNvGrpSpPr>
          <p:nvPr/>
        </p:nvGrpSpPr>
        <p:grpSpPr bwMode="auto">
          <a:xfrm>
            <a:off x="505183" y="2198244"/>
            <a:ext cx="6015257" cy="4116288"/>
            <a:chOff x="2521" y="245"/>
            <a:chExt cx="7205" cy="5396"/>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 y="249"/>
              <a:ext cx="7186" cy="5379"/>
            </a:xfrm>
            <a:prstGeom prst="rect">
              <a:avLst/>
            </a:prstGeom>
            <a:noFill/>
            <a:extLst>
              <a:ext uri="{909E8E84-426E-40DD-AFC4-6F175D3DCCD1}">
                <a14:hiddenFill xmlns:a14="http://schemas.microsoft.com/office/drawing/2010/main">
                  <a:solidFill>
                    <a:srgbClr val="FFFFFF"/>
                  </a:solidFill>
                </a14:hiddenFill>
              </a:ext>
            </a:extLst>
          </p:spPr>
        </p:pic>
        <p:sp>
          <p:nvSpPr>
            <p:cNvPr id="7" name="Line 4"/>
            <p:cNvSpPr>
              <a:spLocks noChangeShapeType="1"/>
            </p:cNvSpPr>
            <p:nvPr/>
          </p:nvSpPr>
          <p:spPr bwMode="auto">
            <a:xfrm>
              <a:off x="2529" y="248"/>
              <a:ext cx="7190" cy="0"/>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Line 5"/>
            <p:cNvSpPr>
              <a:spLocks noChangeShapeType="1"/>
            </p:cNvSpPr>
            <p:nvPr/>
          </p:nvSpPr>
          <p:spPr bwMode="auto">
            <a:xfrm>
              <a:off x="2525" y="245"/>
              <a:ext cx="0" cy="5395"/>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Line 6"/>
            <p:cNvSpPr>
              <a:spLocks noChangeShapeType="1"/>
            </p:cNvSpPr>
            <p:nvPr/>
          </p:nvSpPr>
          <p:spPr bwMode="auto">
            <a:xfrm>
              <a:off x="9722" y="245"/>
              <a:ext cx="0" cy="5395"/>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7"/>
            <p:cNvSpPr>
              <a:spLocks noChangeShapeType="1"/>
            </p:cNvSpPr>
            <p:nvPr/>
          </p:nvSpPr>
          <p:spPr bwMode="auto">
            <a:xfrm>
              <a:off x="2529" y="5636"/>
              <a:ext cx="7190" cy="0"/>
            </a:xfrm>
            <a:prstGeom prst="line">
              <a:avLst/>
            </a:prstGeom>
            <a:noFill/>
            <a:ln w="457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05135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5220" cy="685800"/>
          </a:xfrm>
        </p:spPr>
        <p:txBody>
          <a:bodyPr/>
          <a:lstStyle/>
          <a:p>
            <a:r>
              <a:rPr lang="en-US" dirty="0" smtClean="0">
                <a:solidFill>
                  <a:schemeClr val="accent5"/>
                </a:solidFill>
              </a:rPr>
              <a:t>VIEW A ONE TIME PAY TRANSACTION</a:t>
            </a:r>
            <a:endParaRPr lang="en-US" dirty="0">
              <a:solidFill>
                <a:schemeClr val="accent5"/>
              </a:solidFill>
            </a:endParaRPr>
          </a:p>
        </p:txBody>
      </p:sp>
      <p:sp>
        <p:nvSpPr>
          <p:cNvPr id="3" name="Rectangle 2"/>
          <p:cNvSpPr/>
          <p:nvPr/>
        </p:nvSpPr>
        <p:spPr>
          <a:xfrm>
            <a:off x="335096" y="1018654"/>
            <a:ext cx="11225348" cy="3831818"/>
          </a:xfrm>
          <a:prstGeom prst="rect">
            <a:avLst/>
          </a:prstGeom>
          <a:noFill/>
        </p:spPr>
        <p:txBody>
          <a:bodyPr wrap="square">
            <a:spAutoFit/>
          </a:bodyPr>
          <a:lstStyle/>
          <a:p>
            <a:pPr marL="290513" indent="-290513">
              <a:buFont typeface="+mj-lt"/>
              <a:buAutoNum type="arabicPeriod" startAt="3"/>
            </a:pPr>
            <a:r>
              <a:rPr lang="en-US" sz="2000" dirty="0"/>
              <a:t>Use the </a:t>
            </a:r>
            <a:r>
              <a:rPr lang="en-US" sz="2000" b="1" dirty="0"/>
              <a:t>Find an Existing Value </a:t>
            </a:r>
            <a:r>
              <a:rPr lang="en-US" sz="2000" dirty="0"/>
              <a:t>tab to search for a one-time pay transaction. If you do not know the </a:t>
            </a:r>
            <a:r>
              <a:rPr lang="en-US" sz="2000" b="1" dirty="0"/>
              <a:t>Transaction ID</a:t>
            </a:r>
            <a:r>
              <a:rPr lang="en-US" sz="2000" dirty="0"/>
              <a:t>, you can search by </a:t>
            </a:r>
            <a:r>
              <a:rPr lang="en-US" sz="2000" b="1" dirty="0"/>
              <a:t>Empl ID</a:t>
            </a:r>
            <a:r>
              <a:rPr lang="en-US" sz="2000" dirty="0"/>
              <a:t>. You may also include the </a:t>
            </a:r>
            <a:r>
              <a:rPr lang="en-US" sz="2000" b="1" dirty="0"/>
              <a:t>Approval Status </a:t>
            </a:r>
            <a:r>
              <a:rPr lang="en-US" sz="2000" dirty="0"/>
              <a:t>in your search criteria</a:t>
            </a:r>
            <a:r>
              <a:rPr lang="en-US" sz="2000" dirty="0" smtClean="0"/>
              <a:t>.</a:t>
            </a:r>
          </a:p>
          <a:p>
            <a:pPr marL="342900" indent="-342900">
              <a:buFont typeface="+mj-lt"/>
              <a:buAutoNum type="arabicPeriod" startAt="3"/>
            </a:pPr>
            <a:endParaRPr lang="en-US" sz="500" dirty="0"/>
          </a:p>
          <a:p>
            <a:pPr lvl="1"/>
            <a:r>
              <a:rPr lang="en-US" sz="2000" dirty="0" smtClean="0"/>
              <a:t>Click </a:t>
            </a:r>
            <a:r>
              <a:rPr lang="en-US" sz="2000" dirty="0"/>
              <a:t>in the </a:t>
            </a:r>
            <a:r>
              <a:rPr lang="en-US" sz="2000" b="1" dirty="0"/>
              <a:t>Empl ID </a:t>
            </a:r>
            <a:r>
              <a:rPr lang="en-US" sz="2000" dirty="0"/>
              <a:t>field</a:t>
            </a:r>
            <a:r>
              <a:rPr lang="en-US" sz="2000" dirty="0" smtClean="0"/>
              <a:t>.</a:t>
            </a:r>
          </a:p>
          <a:p>
            <a:pPr lvl="1"/>
            <a:endParaRPr lang="en-US" sz="500" dirty="0" smtClean="0"/>
          </a:p>
          <a:p>
            <a:pPr marL="290513" indent="-290513">
              <a:buFont typeface="+mj-lt"/>
              <a:buAutoNum type="arabicPeriod" startAt="4"/>
            </a:pPr>
            <a:r>
              <a:rPr lang="en-US" sz="2000" dirty="0"/>
              <a:t>Enter the desired information into the </a:t>
            </a:r>
            <a:r>
              <a:rPr lang="en-US" sz="2000" b="1" dirty="0"/>
              <a:t>Empl ID </a:t>
            </a:r>
            <a:r>
              <a:rPr lang="en-US" sz="2000" dirty="0"/>
              <a:t>field. </a:t>
            </a:r>
            <a:endParaRPr lang="en-US" sz="2000" dirty="0" smtClean="0"/>
          </a:p>
          <a:p>
            <a:pPr marL="342900" indent="-342900">
              <a:buFont typeface="+mj-lt"/>
              <a:buAutoNum type="arabicPeriod" startAt="4"/>
            </a:pPr>
            <a:endParaRPr lang="en-US" sz="500" dirty="0" smtClean="0"/>
          </a:p>
          <a:p>
            <a:pPr marL="290513" indent="-290513">
              <a:buFont typeface="+mj-lt"/>
              <a:buAutoNum type="arabicPeriod" startAt="4"/>
            </a:pPr>
            <a:r>
              <a:rPr lang="en-US" sz="2000" dirty="0"/>
              <a:t>Click the </a:t>
            </a:r>
            <a:r>
              <a:rPr lang="en-US" sz="2000" b="1" dirty="0"/>
              <a:t>Search </a:t>
            </a:r>
            <a:r>
              <a:rPr lang="en-US" sz="2000" dirty="0"/>
              <a:t>button</a:t>
            </a:r>
            <a:r>
              <a:rPr lang="en-US" sz="2000" dirty="0" smtClean="0"/>
              <a:t>.</a:t>
            </a:r>
          </a:p>
          <a:p>
            <a:pPr marL="342900" indent="-342900">
              <a:buFont typeface="+mj-lt"/>
              <a:buAutoNum type="arabicPeriod" startAt="4"/>
            </a:pPr>
            <a:endParaRPr lang="en-US" sz="500" dirty="0"/>
          </a:p>
          <a:p>
            <a:pPr marL="290513" indent="-290513">
              <a:buFont typeface="+mj-lt"/>
              <a:buAutoNum type="arabicPeriod" startAt="4"/>
            </a:pPr>
            <a:r>
              <a:rPr lang="en-US" sz="2000" dirty="0"/>
              <a:t>The </a:t>
            </a:r>
            <a:r>
              <a:rPr lang="en-US" sz="2000" b="1" dirty="0"/>
              <a:t>One-Time Payments </a:t>
            </a:r>
            <a:r>
              <a:rPr lang="en-US" sz="2000" dirty="0"/>
              <a:t>page is comprised of three sections</a:t>
            </a:r>
            <a:r>
              <a:rPr lang="en-US" sz="2000" dirty="0" smtClean="0"/>
              <a:t>:</a:t>
            </a:r>
          </a:p>
          <a:p>
            <a:pPr marL="342900" indent="-342900">
              <a:buFont typeface="+mj-lt"/>
              <a:buAutoNum type="arabicPeriod" startAt="4"/>
            </a:pPr>
            <a:endParaRPr lang="en-US" sz="500" dirty="0"/>
          </a:p>
          <a:p>
            <a:pPr marL="457200" lvl="0" indent="-222250">
              <a:buFont typeface="Arial" panose="020B0604020202020204" pitchFamily="34" charset="0"/>
              <a:buChar char="•"/>
            </a:pPr>
            <a:r>
              <a:rPr lang="en-US" sz="2000" dirty="0"/>
              <a:t>Header information at the top of the page.</a:t>
            </a:r>
          </a:p>
          <a:p>
            <a:pPr marL="457200" lvl="0" indent="-222250">
              <a:buFont typeface="Arial" panose="020B0604020202020204" pitchFamily="34" charset="0"/>
              <a:buChar char="•"/>
            </a:pPr>
            <a:r>
              <a:rPr lang="en-US" sz="2000" b="1" dirty="0"/>
              <a:t>New One Time Payments </a:t>
            </a:r>
            <a:r>
              <a:rPr lang="en-US" sz="2000" dirty="0"/>
              <a:t>section on the left side of the page</a:t>
            </a:r>
          </a:p>
          <a:p>
            <a:pPr marL="457200" indent="-222250">
              <a:buFont typeface="Arial" panose="020B0604020202020204" pitchFamily="34" charset="0"/>
              <a:buChar char="•"/>
            </a:pPr>
            <a:r>
              <a:rPr lang="en-US" sz="2000" b="1" dirty="0"/>
              <a:t>Current One-Time Payments </a:t>
            </a:r>
            <a:r>
              <a:rPr lang="en-US" sz="2000" dirty="0"/>
              <a:t>section on the right side of the page.</a:t>
            </a:r>
          </a:p>
          <a:p>
            <a:pPr lvl="1"/>
            <a:endParaRPr lang="en-US" dirty="0"/>
          </a:p>
        </p:txBody>
      </p:sp>
    </p:spTree>
    <p:extLst>
      <p:ext uri="{BB962C8B-B14F-4D97-AF65-F5344CB8AC3E}">
        <p14:creationId xmlns:p14="http://schemas.microsoft.com/office/powerpoint/2010/main" val="18169627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5220" cy="685800"/>
          </a:xfrm>
        </p:spPr>
        <p:txBody>
          <a:bodyPr/>
          <a:lstStyle/>
          <a:p>
            <a:r>
              <a:rPr lang="en-US" dirty="0" smtClean="0">
                <a:solidFill>
                  <a:schemeClr val="accent5"/>
                </a:solidFill>
              </a:rPr>
              <a:t>VIEW A ONE TIME PAY TRANSACTION</a:t>
            </a:r>
            <a:endParaRPr lang="en-US" dirty="0">
              <a:solidFill>
                <a:schemeClr val="accent5"/>
              </a:solidFill>
            </a:endParaRPr>
          </a:p>
        </p:txBody>
      </p:sp>
      <p:sp>
        <p:nvSpPr>
          <p:cNvPr id="3" name="Rectangle 2"/>
          <p:cNvSpPr/>
          <p:nvPr/>
        </p:nvSpPr>
        <p:spPr>
          <a:xfrm>
            <a:off x="338501" y="1001307"/>
            <a:ext cx="11748529" cy="1631216"/>
          </a:xfrm>
          <a:prstGeom prst="rect">
            <a:avLst/>
          </a:prstGeom>
          <a:noFill/>
        </p:spPr>
        <p:txBody>
          <a:bodyPr wrap="square">
            <a:spAutoFit/>
          </a:bodyPr>
          <a:lstStyle/>
          <a:p>
            <a:pPr marL="290513" indent="-290513">
              <a:buFont typeface="+mj-lt"/>
              <a:buAutoNum type="arabicPeriod" startAt="7"/>
            </a:pPr>
            <a:r>
              <a:rPr lang="en-US" sz="2000" dirty="0"/>
              <a:t>The left side of the page displays the </a:t>
            </a:r>
            <a:r>
              <a:rPr lang="en-US" sz="2000" b="1" dirty="0"/>
              <a:t>New One Time Payments </a:t>
            </a:r>
            <a:r>
              <a:rPr lang="en-US" sz="2000" dirty="0"/>
              <a:t>section. Initiators use this section to create new general deductions.</a:t>
            </a:r>
          </a:p>
          <a:p>
            <a:pPr lvl="1"/>
            <a:r>
              <a:rPr lang="en-US" sz="2000" dirty="0"/>
              <a:t> </a:t>
            </a:r>
            <a:r>
              <a:rPr lang="en-US" sz="2000" dirty="0" smtClean="0"/>
              <a:t>This </a:t>
            </a:r>
            <a:r>
              <a:rPr lang="en-US" sz="2000" dirty="0"/>
              <a:t>section displays the latest entry, which also appears in the </a:t>
            </a:r>
            <a:r>
              <a:rPr lang="en-US" sz="2000" b="1" dirty="0"/>
              <a:t>Current One-Time Payments </a:t>
            </a:r>
            <a:r>
              <a:rPr lang="en-US" sz="2000" dirty="0"/>
              <a:t>section on the right side of the page. If no payments exist for the employee, both sides of the page display no data.</a:t>
            </a:r>
            <a:endParaRPr lang="en-US" sz="2000" dirty="0" smtClean="0"/>
          </a:p>
        </p:txBody>
      </p:sp>
      <p:pic>
        <p:nvPicPr>
          <p:cNvPr id="4" name="Picture 3"/>
          <p:cNvPicPr>
            <a:picLocks noChangeAspect="1"/>
          </p:cNvPicPr>
          <p:nvPr/>
        </p:nvPicPr>
        <p:blipFill>
          <a:blip r:embed="rId3"/>
          <a:stretch>
            <a:fillRect/>
          </a:stretch>
        </p:blipFill>
        <p:spPr>
          <a:xfrm>
            <a:off x="2631914" y="2731729"/>
            <a:ext cx="6857769" cy="3868240"/>
          </a:xfrm>
          <a:prstGeom prst="rect">
            <a:avLst/>
          </a:prstGeom>
          <a:ln>
            <a:solidFill>
              <a:schemeClr val="tx1"/>
            </a:solidFill>
          </a:ln>
        </p:spPr>
      </p:pic>
    </p:spTree>
    <p:extLst>
      <p:ext uri="{BB962C8B-B14F-4D97-AF65-F5344CB8AC3E}">
        <p14:creationId xmlns:p14="http://schemas.microsoft.com/office/powerpoint/2010/main" val="3350831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ONE TIME PAY PROCESS DEFINITION  </a:t>
            </a:r>
            <a:endParaRPr lang="en-US" dirty="0">
              <a:solidFill>
                <a:schemeClr val="accent5"/>
              </a:solidFill>
            </a:endParaRPr>
          </a:p>
        </p:txBody>
      </p:sp>
      <p:sp>
        <p:nvSpPr>
          <p:cNvPr id="4" name="TextBox 3"/>
          <p:cNvSpPr txBox="1"/>
          <p:nvPr/>
        </p:nvSpPr>
        <p:spPr>
          <a:xfrm>
            <a:off x="1619250" y="1112541"/>
            <a:ext cx="9588196" cy="707886"/>
          </a:xfrm>
          <a:prstGeom prst="rect">
            <a:avLst/>
          </a:prstGeom>
          <a:solidFill>
            <a:schemeClr val="accent1">
              <a:lumMod val="20000"/>
              <a:lumOff val="80000"/>
            </a:schemeClr>
          </a:solidFill>
        </p:spPr>
        <p:txBody>
          <a:bodyPr wrap="square" rtlCol="0">
            <a:spAutoFit/>
          </a:bodyPr>
          <a:lstStyle/>
          <a:p>
            <a:r>
              <a:rPr lang="en-US" sz="2000" dirty="0"/>
              <a:t>The </a:t>
            </a:r>
            <a:r>
              <a:rPr lang="en-US" sz="2000" b="1" dirty="0" smtClean="0"/>
              <a:t>One Time </a:t>
            </a:r>
            <a:r>
              <a:rPr lang="en-US" sz="2000" b="1" dirty="0"/>
              <a:t>P</a:t>
            </a:r>
            <a:r>
              <a:rPr lang="en-US" sz="2000" b="1" dirty="0" smtClean="0"/>
              <a:t>ay </a:t>
            </a:r>
            <a:r>
              <a:rPr lang="en-US" sz="2000" dirty="0"/>
              <a:t>process is the method to add a flat dollar amount payment for staff and academic employees to be processed in a specific pay period. </a:t>
            </a:r>
            <a:endParaRPr lang="en-US" sz="2000" dirty="0" smtClean="0"/>
          </a:p>
        </p:txBody>
      </p:sp>
      <p:sp>
        <p:nvSpPr>
          <p:cNvPr id="3" name="Rectangle 2"/>
          <p:cNvSpPr/>
          <p:nvPr/>
        </p:nvSpPr>
        <p:spPr>
          <a:xfrm>
            <a:off x="1206662" y="2194130"/>
            <a:ext cx="9674563" cy="2123658"/>
          </a:xfrm>
          <a:prstGeom prst="rect">
            <a:avLst/>
          </a:prstGeom>
        </p:spPr>
        <p:txBody>
          <a:bodyPr wrap="square">
            <a:spAutoFit/>
          </a:bodyPr>
          <a:lstStyle/>
          <a:p>
            <a:pPr marL="285750" indent="-285750">
              <a:buFont typeface="Arial" panose="020B0604020202020204" pitchFamily="34" charset="0"/>
              <a:buChar char="•"/>
            </a:pPr>
            <a:r>
              <a:rPr lang="en-US" sz="2000" dirty="0"/>
              <a:t>The Transactional Units will have the opportunity to submit one-time payments for employees within their Accountability Structures. </a:t>
            </a:r>
            <a:endParaRPr lang="en-US" sz="2000" dirty="0" smtClean="0"/>
          </a:p>
          <a:p>
            <a:pPr marL="285750"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sz="2000" dirty="0"/>
              <a:t>The process begins when a department initiator in a Transactional Unit submits a one-time payment transaction for an employee in UCPath. </a:t>
            </a:r>
            <a:endParaRPr lang="en-US" sz="2000" dirty="0" smtClean="0"/>
          </a:p>
          <a:p>
            <a:pPr marL="285750"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sz="2000" dirty="0"/>
              <a:t>The process ends when all Payroll processes have been completed for the applicable pay period and the employee receives the payment on their </a:t>
            </a:r>
            <a:r>
              <a:rPr lang="en-US" sz="2000" dirty="0" smtClean="0"/>
              <a:t>paycheck.</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63" y="1112541"/>
            <a:ext cx="914324" cy="914324"/>
          </a:xfrm>
          <a:prstGeom prst="rect">
            <a:avLst/>
          </a:prstGeom>
        </p:spPr>
      </p:pic>
    </p:spTree>
    <p:extLst>
      <p:ext uri="{BB962C8B-B14F-4D97-AF65-F5344CB8AC3E}">
        <p14:creationId xmlns:p14="http://schemas.microsoft.com/office/powerpoint/2010/main" val="11560541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5220" cy="685800"/>
          </a:xfrm>
        </p:spPr>
        <p:txBody>
          <a:bodyPr/>
          <a:lstStyle/>
          <a:p>
            <a:r>
              <a:rPr lang="en-US" dirty="0" smtClean="0">
                <a:solidFill>
                  <a:schemeClr val="accent5"/>
                </a:solidFill>
              </a:rPr>
              <a:t>VIEW A ONE TIME PAY TRANSACTION</a:t>
            </a:r>
            <a:endParaRPr lang="en-US" dirty="0">
              <a:solidFill>
                <a:schemeClr val="accent5"/>
              </a:solidFill>
            </a:endParaRPr>
          </a:p>
        </p:txBody>
      </p:sp>
      <p:sp>
        <p:nvSpPr>
          <p:cNvPr id="3" name="Rectangle 2"/>
          <p:cNvSpPr/>
          <p:nvPr/>
        </p:nvSpPr>
        <p:spPr>
          <a:xfrm>
            <a:off x="335096" y="1018654"/>
            <a:ext cx="11225348" cy="2215991"/>
          </a:xfrm>
          <a:prstGeom prst="rect">
            <a:avLst/>
          </a:prstGeom>
          <a:noFill/>
        </p:spPr>
        <p:txBody>
          <a:bodyPr wrap="square">
            <a:spAutoFit/>
          </a:bodyPr>
          <a:lstStyle/>
          <a:p>
            <a:pPr marL="342900" indent="-342900">
              <a:buFont typeface="+mj-lt"/>
              <a:buAutoNum type="arabicPeriod" startAt="8"/>
            </a:pPr>
            <a:r>
              <a:rPr lang="en-US" sz="2000" dirty="0"/>
              <a:t>The approval process details appear at the bottom of the page. The transaction ID, employee ID, effective date, business unit and status appear in the blue header. The approvers appear in the section details. Click the approver ID number to see the approver details.</a:t>
            </a:r>
          </a:p>
          <a:p>
            <a:r>
              <a:rPr lang="en-US" sz="2000" dirty="0"/>
              <a:t> </a:t>
            </a:r>
          </a:p>
          <a:p>
            <a:r>
              <a:rPr lang="en-US" sz="2000" b="1" dirty="0"/>
              <a:t>Note: </a:t>
            </a:r>
            <a:r>
              <a:rPr lang="en-US" sz="2000" dirty="0"/>
              <a:t>The </a:t>
            </a:r>
            <a:r>
              <a:rPr lang="en-US" sz="2000" b="1" dirty="0"/>
              <a:t>Notify </a:t>
            </a:r>
            <a:r>
              <a:rPr lang="en-US" sz="2000" dirty="0"/>
              <a:t>button at the bottom of the page is not enabled for inquiry-only users</a:t>
            </a:r>
            <a:r>
              <a:rPr lang="en-US" sz="2000" dirty="0" smtClean="0"/>
              <a:t>.</a:t>
            </a:r>
          </a:p>
          <a:p>
            <a:pPr marL="747713"/>
            <a:r>
              <a:rPr lang="en-US" sz="2000" dirty="0"/>
              <a:t>When you are done with your review, click the </a:t>
            </a:r>
            <a:r>
              <a:rPr lang="en-US" sz="2000" b="1" dirty="0"/>
              <a:t>Return </a:t>
            </a:r>
            <a:r>
              <a:rPr lang="en-US" sz="2000" dirty="0"/>
              <a:t>button.</a:t>
            </a:r>
          </a:p>
          <a:p>
            <a:endParaRPr lang="en-US" dirty="0" smtClean="0"/>
          </a:p>
        </p:txBody>
      </p:sp>
      <p:pic>
        <p:nvPicPr>
          <p:cNvPr id="4" name="image8.png"/>
          <p:cNvPicPr/>
          <p:nvPr/>
        </p:nvPicPr>
        <p:blipFill>
          <a:blip r:embed="rId3" cstate="print"/>
          <a:stretch>
            <a:fillRect/>
          </a:stretch>
        </p:blipFill>
        <p:spPr>
          <a:xfrm>
            <a:off x="8191545" y="2644002"/>
            <a:ext cx="1356995" cy="289560"/>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32424226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3" name="Rectangle 2"/>
          <p:cNvSpPr/>
          <p:nvPr/>
        </p:nvSpPr>
        <p:spPr>
          <a:xfrm>
            <a:off x="612622" y="1111252"/>
            <a:ext cx="11325225" cy="85356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rPr>
              <a:t>True or False</a:t>
            </a:r>
          </a:p>
          <a:p>
            <a:pPr marL="742950" lvl="1" indent="-285750">
              <a:lnSpc>
                <a:spcPct val="107000"/>
              </a:lnSpc>
              <a:spcAft>
                <a:spcPts val="800"/>
              </a:spcAft>
              <a:buFont typeface="Arial" panose="020B0604020202020204" pitchFamily="34" charset="0"/>
              <a:buChar char="•"/>
              <a:defRPr/>
            </a:pPr>
            <a:r>
              <a:rPr kumimoji="0" lang="en-US" sz="2000" i="0" u="none" strike="noStrike" kern="1200" cap="none" spc="0" normalizeH="0" noProof="0" dirty="0" smtClean="0">
                <a:ln>
                  <a:noFill/>
                </a:ln>
                <a:solidFill>
                  <a:prstClr val="black"/>
                </a:solidFill>
                <a:effectLst/>
                <a:uLnTx/>
                <a:uFillTx/>
                <a:latin typeface="Arial"/>
                <a:ea typeface="+mn-ea"/>
                <a:cs typeface="+mn-cs"/>
              </a:rPr>
              <a:t>One Time Pay transactions can be cloned.</a:t>
            </a:r>
            <a:endParaRPr kumimoji="0" lang="en-US" sz="200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994805" y="138338"/>
            <a:ext cx="1042416" cy="1042416"/>
          </a:xfrm>
          <a:prstGeom prst="rect">
            <a:avLst/>
          </a:prstGeom>
        </p:spPr>
      </p:pic>
      <p:sp>
        <p:nvSpPr>
          <p:cNvPr id="6" name="Rectangle 5"/>
          <p:cNvSpPr/>
          <p:nvPr/>
        </p:nvSpPr>
        <p:spPr>
          <a:xfrm>
            <a:off x="612622" y="2819497"/>
            <a:ext cx="11325225" cy="171739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rPr>
              <a:t>Answer</a:t>
            </a:r>
          </a:p>
          <a:p>
            <a:pPr marL="742950" lvl="1" indent="-285750">
              <a:lnSpc>
                <a:spcPct val="107000"/>
              </a:lnSpc>
              <a:spcAft>
                <a:spcPts val="800"/>
              </a:spcAft>
              <a:buFont typeface="Arial" panose="020B0604020202020204" pitchFamily="34" charset="0"/>
              <a:buChar char="•"/>
              <a:defRPr/>
            </a:pPr>
            <a:r>
              <a:rPr lang="en-US" sz="2000" i="1" dirty="0" smtClean="0">
                <a:solidFill>
                  <a:srgbClr val="FF0000"/>
                </a:solidFill>
                <a:latin typeface="Arial"/>
              </a:rPr>
              <a:t>False</a:t>
            </a:r>
            <a:endParaRPr lang="en-US" sz="2000" dirty="0">
              <a:solidFill>
                <a:srgbClr val="FF0000"/>
              </a:solidFill>
              <a:latin typeface="Arial"/>
            </a:endParaRPr>
          </a:p>
          <a:p>
            <a:pPr marL="1200150" lvl="2" indent="-285750">
              <a:lnSpc>
                <a:spcPct val="107000"/>
              </a:lnSpc>
              <a:spcAft>
                <a:spcPts val="800"/>
              </a:spcAft>
              <a:buFont typeface="Arial" panose="020B0604020202020204" pitchFamily="34" charset="0"/>
              <a:buChar char="•"/>
              <a:defRPr/>
            </a:pPr>
            <a:r>
              <a:rPr lang="en-US" sz="2000" noProof="0" dirty="0" smtClean="0">
                <a:latin typeface="Arial"/>
              </a:rPr>
              <a:t>One Time Pay transactions cannot be cloned.</a:t>
            </a:r>
          </a:p>
          <a:p>
            <a:pPr marL="1200150" lvl="2" indent="-285750">
              <a:lnSpc>
                <a:spcPct val="107000"/>
              </a:lnSpc>
              <a:spcAft>
                <a:spcPts val="800"/>
              </a:spcAft>
              <a:buFont typeface="Arial" panose="020B0604020202020204" pitchFamily="34" charset="0"/>
              <a:buChar char="•"/>
              <a:defRPr/>
            </a:pPr>
            <a:r>
              <a:rPr lang="en-US" sz="2000" dirty="0" smtClean="0">
                <a:latin typeface="Arial"/>
              </a:rPr>
              <a:t>If a transaction is denied, it must be re-entered.</a:t>
            </a:r>
            <a:r>
              <a:rPr lang="en-US" sz="2000" noProof="0" dirty="0" smtClean="0">
                <a:latin typeface="Arial"/>
              </a:rPr>
              <a:t> </a:t>
            </a:r>
            <a:endParaRPr kumimoji="0" lang="en-US" sz="2000" u="none" strike="noStrike" kern="1200" cap="none" spc="0" normalizeH="0" baseline="0" noProof="0" dirty="0" smtClean="0">
              <a:ln>
                <a:noFill/>
              </a:ln>
              <a:effectLst/>
              <a:uLnTx/>
              <a:uFillTx/>
              <a:latin typeface="Arial"/>
              <a:ea typeface="+mn-ea"/>
              <a:cs typeface="+mn-cs"/>
            </a:endParaRPr>
          </a:p>
        </p:txBody>
      </p:sp>
    </p:spTree>
    <p:extLst>
      <p:ext uri="{BB962C8B-B14F-4D97-AF65-F5344CB8AC3E}">
        <p14:creationId xmlns:p14="http://schemas.microsoft.com/office/powerpoint/2010/main" val="1031555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74342" y="1636334"/>
            <a:ext cx="8425028" cy="352088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SharePoint Instructions and Hands on Training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95384399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342900" marR="0" lvl="0" indent="-342900" algn="l" defTabSz="914400" rtl="0" eaLnBrk="1" fontAlgn="auto" latinLnBrk="0" hangingPunct="1">
              <a:lnSpc>
                <a:spcPct val="107000"/>
              </a:lnSpc>
              <a:spcBef>
                <a:spcPts val="0"/>
              </a:spcBef>
              <a:spcAft>
                <a:spcPts val="80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4"/>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43317722"/>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1974896" y="1288856"/>
            <a:ext cx="8586005"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4472C4"/>
              </a:buClr>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a:blip r:embed="rId3"/>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19090943"/>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 </a:t>
            </a:r>
            <a:r>
              <a:rPr lang="en-US" sz="3200" dirty="0" smtClean="0">
                <a:solidFill>
                  <a:schemeClr val="accent5"/>
                </a:solidFill>
              </a:rPr>
              <a:t>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030515" cy="12778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3"/>
          <a:stretch>
            <a:fillRect/>
          </a:stretch>
        </p:blipFill>
        <p:spPr>
          <a:xfrm>
            <a:off x="983225" y="2861187"/>
            <a:ext cx="10153203" cy="2871019"/>
          </a:xfrm>
          <a:prstGeom prst="rect">
            <a:avLst/>
          </a:prstGeom>
          <a:ln>
            <a:solidFill>
              <a:schemeClr val="tx2"/>
            </a:solidFill>
          </a:ln>
        </p:spPr>
      </p:pic>
      <p:sp>
        <p:nvSpPr>
          <p:cNvPr id="5" name="Left Bracket 4"/>
          <p:cNvSpPr/>
          <p:nvPr/>
        </p:nvSpPr>
        <p:spPr>
          <a:xfrm>
            <a:off x="3224981" y="4277034"/>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316332393"/>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location,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Tree>
    <p:extLst>
      <p:ext uri="{BB962C8B-B14F-4D97-AF65-F5344CB8AC3E}">
        <p14:creationId xmlns:p14="http://schemas.microsoft.com/office/powerpoint/2010/main" val="778330124"/>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8170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216152"/>
            <a:ext cx="11341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59855"/>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28663" y="996297"/>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graphicFrame>
        <p:nvGraphicFramePr>
          <p:cNvPr id="22" name="Diagram 21"/>
          <p:cNvGraphicFramePr/>
          <p:nvPr>
            <p:extLst>
              <p:ext uri="{D42A27DB-BD31-4B8C-83A1-F6EECF244321}">
                <p14:modId xmlns:p14="http://schemas.microsoft.com/office/powerpoint/2010/main" val="3428516802"/>
              </p:ext>
            </p:extLst>
          </p:nvPr>
        </p:nvGraphicFramePr>
        <p:xfrm>
          <a:off x="378460" y="1452162"/>
          <a:ext cx="10999693" cy="4477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1119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71716" y="1195252"/>
            <a:ext cx="1070732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rPr>
              <a:t>One Time Pay Initiators can only submit requests for employees within their accountability structure.</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041364"/>
            <a:ext cx="1042416" cy="1042416"/>
          </a:xfrm>
          <a:prstGeom prst="rect">
            <a:avLst/>
          </a:prstGeom>
        </p:spPr>
      </p:pic>
      <p:sp>
        <p:nvSpPr>
          <p:cNvPr id="6" name="TextBox 5"/>
          <p:cNvSpPr txBox="1"/>
          <p:nvPr/>
        </p:nvSpPr>
        <p:spPr>
          <a:xfrm>
            <a:off x="1071716" y="2288711"/>
            <a:ext cx="1070732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a:rPr>
              <a:t>One Time Pay transactions initiated by Transactional Units will be approved by their Shared Services Center (Phase 1).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2145974"/>
            <a:ext cx="1042416" cy="1042416"/>
          </a:xfrm>
          <a:prstGeom prst="rect">
            <a:avLst/>
          </a:prstGeom>
        </p:spPr>
      </p:pic>
      <p:sp>
        <p:nvSpPr>
          <p:cNvPr id="8" name="TextBox 7"/>
          <p:cNvSpPr txBox="1"/>
          <p:nvPr/>
        </p:nvSpPr>
        <p:spPr>
          <a:xfrm>
            <a:off x="1089843" y="3400020"/>
            <a:ext cx="10707329" cy="707886"/>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Transactional Units must create a generic ServiceLink request to attach supporting documentation for approval. </a:t>
            </a:r>
          </a:p>
        </p:txBody>
      </p: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78460" y="3246132"/>
            <a:ext cx="1042416" cy="1042416"/>
          </a:xfrm>
          <a:prstGeom prst="rect">
            <a:avLst/>
          </a:prstGeom>
        </p:spPr>
      </p:pic>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7915" y="4354672"/>
            <a:ext cx="1042416" cy="1042416"/>
          </a:xfrm>
          <a:prstGeom prst="rect">
            <a:avLst/>
          </a:prstGeom>
        </p:spPr>
      </p:pic>
      <p:sp>
        <p:nvSpPr>
          <p:cNvPr id="12" name="TextBox 11"/>
          <p:cNvSpPr txBox="1"/>
          <p:nvPr/>
        </p:nvSpPr>
        <p:spPr>
          <a:xfrm>
            <a:off x="1402749" y="4511329"/>
            <a:ext cx="10707329" cy="707886"/>
          </a:xfrm>
          <a:prstGeom prst="rect">
            <a:avLst/>
          </a:prstGeom>
          <a:noFill/>
        </p:spPr>
        <p:txBody>
          <a:bodyPr wrap="square" rtlCol="0">
            <a:spAutoFit/>
          </a:bodyPr>
          <a:lstStyle/>
          <a:p>
            <a:pPr>
              <a:defRP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It’s important to review the UCPath Payroll Schedule when submitting transactions to ensure they appear in the correct pay period.   </a:t>
            </a:r>
            <a:endPar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4794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96"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5219460"/>
              </p:ext>
            </p:extLst>
          </p:nvPr>
        </p:nvGraphicFramePr>
        <p:xfrm>
          <a:off x="320040" y="874701"/>
          <a:ext cx="7671060" cy="5780469"/>
        </p:xfrm>
        <a:graphic>
          <a:graphicData uri="http://schemas.openxmlformats.org/drawingml/2006/table">
            <a:tbl>
              <a:tblPr firstRow="1" firstCol="1" bandRow="1">
                <a:tableStyleId>{5C22544A-7EE6-4342-B048-85BDC9FD1C3A}</a:tableStyleId>
              </a:tblPr>
              <a:tblGrid>
                <a:gridCol w="2652610">
                  <a:extLst>
                    <a:ext uri="{9D8B030D-6E8A-4147-A177-3AD203B41FA5}">
                      <a16:colId xmlns:a16="http://schemas.microsoft.com/office/drawing/2014/main" val="2479379262"/>
                    </a:ext>
                  </a:extLst>
                </a:gridCol>
                <a:gridCol w="1618805">
                  <a:extLst>
                    <a:ext uri="{9D8B030D-6E8A-4147-A177-3AD203B41FA5}">
                      <a16:colId xmlns:a16="http://schemas.microsoft.com/office/drawing/2014/main" val="1417277441"/>
                    </a:ext>
                  </a:extLst>
                </a:gridCol>
                <a:gridCol w="1682885">
                  <a:extLst>
                    <a:ext uri="{9D8B030D-6E8A-4147-A177-3AD203B41FA5}">
                      <a16:colId xmlns:a16="http://schemas.microsoft.com/office/drawing/2014/main" val="2677117077"/>
                    </a:ext>
                  </a:extLst>
                </a:gridCol>
                <a:gridCol w="1716760">
                  <a:extLst>
                    <a:ext uri="{9D8B030D-6E8A-4147-A177-3AD203B41FA5}">
                      <a16:colId xmlns:a16="http://schemas.microsoft.com/office/drawing/2014/main" val="3799908444"/>
                    </a:ext>
                  </a:extLst>
                </a:gridCol>
              </a:tblGrid>
              <a:tr h="387659">
                <a:tc>
                  <a:txBody>
                    <a:bodyPr/>
                    <a:lstStyle/>
                    <a:p>
                      <a:pPr marL="0" marR="0" algn="ctr">
                        <a:spcBef>
                          <a:spcPts val="0"/>
                        </a:spcBef>
                        <a:spcAft>
                          <a:spcPts val="0"/>
                        </a:spcAft>
                      </a:pPr>
                      <a:r>
                        <a:rPr lang="en-US" sz="1200" b="1" dirty="0">
                          <a:solidFill>
                            <a:schemeClr val="bg1"/>
                          </a:solidFill>
                          <a:effectLst/>
                        </a:rPr>
                        <a:t>Scenarios</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One Time Payment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Contact UCR Payroll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ServiceLink Request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754651"/>
                  </a:ext>
                </a:extLst>
              </a:tr>
              <a:tr h="487004">
                <a:tc>
                  <a:txBody>
                    <a:bodyPr/>
                    <a:lstStyle/>
                    <a:p>
                      <a:pPr marL="0" marR="0">
                        <a:spcBef>
                          <a:spcPts val="0"/>
                        </a:spcBef>
                        <a:spcAft>
                          <a:spcPts val="0"/>
                        </a:spcAft>
                      </a:pPr>
                      <a:r>
                        <a:rPr lang="en-US" sz="1200" b="0" dirty="0">
                          <a:solidFill>
                            <a:schemeClr val="bg1"/>
                          </a:solidFill>
                          <a:effectLst/>
                        </a:rPr>
                        <a:t>STAR/SPOT award for one employee.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Transactional</a:t>
                      </a:r>
                      <a:r>
                        <a:rPr lang="en-US" sz="1200" baseline="0" dirty="0" smtClean="0">
                          <a:effectLst/>
                          <a:latin typeface="+mn-lt"/>
                          <a:ea typeface="+mn-ea"/>
                          <a:cs typeface="+mn-cs"/>
                        </a:rPr>
                        <a:t> Unit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394678"/>
                  </a:ext>
                </a:extLst>
              </a:tr>
              <a:tr h="474133">
                <a:tc>
                  <a:txBody>
                    <a:bodyPr/>
                    <a:lstStyle/>
                    <a:p>
                      <a:pPr marL="0" marR="0">
                        <a:spcBef>
                          <a:spcPts val="0"/>
                        </a:spcBef>
                        <a:spcAft>
                          <a:spcPts val="0"/>
                        </a:spcAft>
                      </a:pPr>
                      <a:r>
                        <a:rPr lang="en-US" sz="1200" b="0" dirty="0">
                          <a:solidFill>
                            <a:schemeClr val="bg1"/>
                          </a:solidFill>
                          <a:effectLst/>
                        </a:rPr>
                        <a:t>STAR/SPOT awards for entire department.</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To</a:t>
                      </a:r>
                      <a:r>
                        <a:rPr lang="en-US" sz="1200" baseline="0" dirty="0" smtClean="0">
                          <a:effectLst/>
                          <a:latin typeface="+mn-lt"/>
                          <a:ea typeface="+mn-ea"/>
                          <a:cs typeface="+mn-cs"/>
                        </a:rPr>
                        <a:t>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5127262"/>
                  </a:ext>
                </a:extLst>
              </a:tr>
              <a:tr h="508000">
                <a:tc>
                  <a:txBody>
                    <a:bodyPr/>
                    <a:lstStyle/>
                    <a:p>
                      <a:pPr marL="0" marR="0">
                        <a:spcBef>
                          <a:spcPts val="0"/>
                        </a:spcBef>
                        <a:spcAft>
                          <a:spcPts val="0"/>
                        </a:spcAft>
                      </a:pPr>
                      <a:r>
                        <a:rPr lang="en-US" sz="1200" b="0" dirty="0">
                          <a:solidFill>
                            <a:schemeClr val="bg1"/>
                          </a:solidFill>
                          <a:effectLst/>
                        </a:rPr>
                        <a:t>By-agreement Payments/Earnings for UNEX faculty.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To</a:t>
                      </a:r>
                      <a:r>
                        <a:rPr lang="en-US" sz="1200" baseline="0" dirty="0" smtClean="0">
                          <a:effectLst/>
                          <a:latin typeface="+mn-lt"/>
                          <a:ea typeface="+mn-ea"/>
                          <a:cs typeface="+mn-cs"/>
                        </a:rPr>
                        <a:t>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433576"/>
                  </a:ext>
                </a:extLst>
              </a:tr>
              <a:tr h="462845">
                <a:tc>
                  <a:txBody>
                    <a:bodyPr/>
                    <a:lstStyle/>
                    <a:p>
                      <a:pPr marL="0" marR="0">
                        <a:spcBef>
                          <a:spcPts val="0"/>
                        </a:spcBef>
                        <a:spcAft>
                          <a:spcPts val="0"/>
                        </a:spcAft>
                      </a:pPr>
                      <a:r>
                        <a:rPr lang="en-US" sz="1200" b="0" dirty="0">
                          <a:solidFill>
                            <a:schemeClr val="bg1"/>
                          </a:solidFill>
                          <a:effectLst/>
                        </a:rPr>
                        <a:t>Honoraria pay for UCR faculty on pay status</a:t>
                      </a:r>
                      <a:r>
                        <a:rPr lang="en-US" sz="1200" b="0" dirty="0" smtClean="0">
                          <a:solidFill>
                            <a:schemeClr val="bg1"/>
                          </a:solidFill>
                          <a:effectLst/>
                        </a:rPr>
                        <a:t>.</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r>
                        <a:rPr lang="en-US" sz="1200" dirty="0" smtClean="0">
                          <a:effectLst/>
                        </a:rPr>
                        <a:t>To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51319"/>
                  </a:ext>
                </a:extLst>
              </a:tr>
              <a:tr h="508000">
                <a:tc>
                  <a:txBody>
                    <a:bodyPr/>
                    <a:lstStyle/>
                    <a:p>
                      <a:pPr marL="0" marR="0">
                        <a:spcBef>
                          <a:spcPts val="0"/>
                        </a:spcBef>
                        <a:spcAft>
                          <a:spcPts val="0"/>
                        </a:spcAft>
                      </a:pPr>
                      <a:r>
                        <a:rPr lang="en-US" sz="1200" b="0" dirty="0">
                          <a:solidFill>
                            <a:schemeClr val="bg1"/>
                          </a:solidFill>
                          <a:effectLst/>
                        </a:rPr>
                        <a:t>Regular payments for </a:t>
                      </a:r>
                      <a:r>
                        <a:rPr lang="en-US" sz="1200" b="0" dirty="0" smtClean="0">
                          <a:solidFill>
                            <a:schemeClr val="bg1"/>
                          </a:solidFill>
                          <a:effectLst/>
                        </a:rPr>
                        <a:t>instructors in Transactional</a:t>
                      </a:r>
                      <a:r>
                        <a:rPr lang="en-US" sz="1200" b="0" baseline="0" dirty="0" smtClean="0">
                          <a:solidFill>
                            <a:schemeClr val="bg1"/>
                          </a:solidFill>
                          <a:effectLst/>
                        </a:rPr>
                        <a:t> Unit Depts</a:t>
                      </a:r>
                      <a:r>
                        <a:rPr lang="en-US" sz="1200" b="0" dirty="0" smtClean="0">
                          <a:solidFill>
                            <a:schemeClr val="bg1"/>
                          </a:solidFill>
                          <a:effectLst/>
                        </a:rPr>
                        <a:t>. </a:t>
                      </a:r>
                      <a:endParaRPr lang="en-US" sz="1200" b="0" dirty="0">
                        <a:solidFill>
                          <a:schemeClr val="bg1"/>
                        </a:solidFill>
                        <a:effectLst/>
                      </a:endParaRPr>
                    </a:p>
                    <a:p>
                      <a:pPr marL="0" marR="0">
                        <a:spcBef>
                          <a:spcPts val="0"/>
                        </a:spcBef>
                        <a:spcAft>
                          <a:spcPts val="0"/>
                        </a:spcAft>
                      </a:pPr>
                      <a:r>
                        <a:rPr lang="en-US" sz="1200" b="0" dirty="0">
                          <a:solidFill>
                            <a:schemeClr val="bg1"/>
                          </a:solidFill>
                          <a:effectLst/>
                        </a:rPr>
                        <a:t>(i.e. Rec Center Instructors)</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Transactional</a:t>
                      </a:r>
                      <a:r>
                        <a:rPr lang="en-US" sz="1200" baseline="0" dirty="0" smtClean="0">
                          <a:effectLst/>
                          <a:latin typeface="+mn-lt"/>
                          <a:ea typeface="+mn-ea"/>
                          <a:cs typeface="+mn-cs"/>
                        </a:rPr>
                        <a:t> Unit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6061434"/>
                  </a:ext>
                </a:extLst>
              </a:tr>
              <a:tr h="485422">
                <a:tc>
                  <a:txBody>
                    <a:bodyPr/>
                    <a:lstStyle/>
                    <a:p>
                      <a:pPr marL="0" marR="0">
                        <a:spcBef>
                          <a:spcPts val="0"/>
                        </a:spcBef>
                        <a:spcAft>
                          <a:spcPts val="0"/>
                        </a:spcAft>
                      </a:pPr>
                      <a:r>
                        <a:rPr lang="en-US" sz="1200" b="0" dirty="0">
                          <a:solidFill>
                            <a:schemeClr val="bg1"/>
                          </a:solidFill>
                          <a:effectLst/>
                        </a:rPr>
                        <a:t>Interlocation Honoraria Payment for Faculty.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UCR</a:t>
                      </a:r>
                      <a:r>
                        <a:rPr lang="en-US" sz="1200" baseline="0" dirty="0" smtClean="0">
                          <a:effectLst/>
                          <a:latin typeface="+mn-lt"/>
                          <a:ea typeface="+mn-ea"/>
                          <a:cs typeface="+mn-cs"/>
                        </a:rPr>
                        <a:t> Payroll Team (Payroll Coordination &amp; Analysis)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2650"/>
                  </a:ext>
                </a:extLst>
              </a:tr>
              <a:tr h="654756">
                <a:tc>
                  <a:txBody>
                    <a:bodyPr/>
                    <a:lstStyle/>
                    <a:p>
                      <a:pPr marL="0" marR="0">
                        <a:spcBef>
                          <a:spcPts val="0"/>
                        </a:spcBef>
                        <a:spcAft>
                          <a:spcPts val="0"/>
                        </a:spcAft>
                      </a:pPr>
                      <a:r>
                        <a:rPr lang="en-US" sz="1200" b="0" dirty="0">
                          <a:solidFill>
                            <a:schemeClr val="bg1"/>
                          </a:solidFill>
                          <a:effectLst/>
                        </a:rPr>
                        <a:t>Staff Administrative Stipends Exceeding One Pay Period (Recurring Additional Pay).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To</a:t>
                      </a:r>
                      <a:r>
                        <a:rPr lang="en-US" sz="1200" baseline="0" dirty="0" smtClean="0">
                          <a:effectLst/>
                          <a:latin typeface="+mn-lt"/>
                          <a:ea typeface="+mn-ea"/>
                          <a:cs typeface="+mn-cs"/>
                        </a:rPr>
                        <a:t>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4888743"/>
                  </a:ext>
                </a:extLst>
              </a:tr>
              <a:tr h="639233">
                <a:tc>
                  <a:txBody>
                    <a:bodyPr/>
                    <a:lstStyle/>
                    <a:p>
                      <a:pPr marL="0" marR="0">
                        <a:spcBef>
                          <a:spcPts val="0"/>
                        </a:spcBef>
                        <a:spcAft>
                          <a:spcPts val="0"/>
                        </a:spcAft>
                      </a:pPr>
                      <a:r>
                        <a:rPr lang="en-US" sz="1200" b="0" dirty="0">
                          <a:solidFill>
                            <a:schemeClr val="bg1"/>
                          </a:solidFill>
                          <a:effectLst/>
                        </a:rPr>
                        <a:t>Other One-Time Additional Compensations (i.e. Staff Stipend for One Pay Period).</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latin typeface="+mn-lt"/>
                          <a:ea typeface="+mn-ea"/>
                          <a:cs typeface="+mn-cs"/>
                        </a:rPr>
                        <a:t>Transactional</a:t>
                      </a:r>
                      <a:r>
                        <a:rPr lang="en-US" sz="1200" baseline="0" dirty="0" smtClean="0">
                          <a:effectLst/>
                          <a:latin typeface="+mn-lt"/>
                          <a:ea typeface="+mn-ea"/>
                          <a:cs typeface="+mn-cs"/>
                        </a:rPr>
                        <a:t> Unit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817552"/>
                  </a:ext>
                </a:extLst>
              </a:tr>
              <a:tr h="453390">
                <a:tc>
                  <a:txBody>
                    <a:bodyPr/>
                    <a:lstStyle/>
                    <a:p>
                      <a:pPr marL="0" marR="0">
                        <a:spcBef>
                          <a:spcPts val="0"/>
                        </a:spcBef>
                        <a:spcAft>
                          <a:spcPts val="0"/>
                        </a:spcAft>
                      </a:pPr>
                      <a:r>
                        <a:rPr lang="en-US" sz="1200" b="0" dirty="0">
                          <a:solidFill>
                            <a:schemeClr val="bg1"/>
                          </a:solidFill>
                          <a:effectLst/>
                        </a:rPr>
                        <a:t>Summer Session Payments for </a:t>
                      </a:r>
                      <a:r>
                        <a:rPr lang="en-US" sz="1200" b="0" dirty="0" smtClean="0">
                          <a:solidFill>
                            <a:schemeClr val="bg1"/>
                          </a:solidFill>
                          <a:effectLst/>
                        </a:rPr>
                        <a:t>Non-Faculty </a:t>
                      </a:r>
                      <a:r>
                        <a:rPr lang="en-US" sz="1200" b="0" dirty="0">
                          <a:solidFill>
                            <a:schemeClr val="bg1"/>
                          </a:solidFill>
                          <a:effectLst/>
                        </a:rPr>
                        <a:t>Academics </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rPr>
                        <a:t>To SSC</a:t>
                      </a: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3839322"/>
                  </a:ext>
                </a:extLst>
              </a:tr>
              <a:tr h="616169">
                <a:tc>
                  <a:txBody>
                    <a:bodyPr/>
                    <a:lstStyle/>
                    <a:p>
                      <a:pPr marL="0" marR="0">
                        <a:spcBef>
                          <a:spcPts val="0"/>
                        </a:spcBef>
                        <a:spcAft>
                          <a:spcPts val="0"/>
                        </a:spcAft>
                      </a:pPr>
                      <a:r>
                        <a:rPr lang="en-US" sz="1200" b="0" dirty="0">
                          <a:solidFill>
                            <a:schemeClr val="bg1"/>
                          </a:solidFill>
                          <a:effectLst/>
                        </a:rPr>
                        <a:t>Faculty Summer Salary Recurring Additional Payments (Non-research/Payroll Certification)</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latin typeface="+mn-lt"/>
                          <a:ea typeface="+mn-ea"/>
                          <a:cs typeface="+mn-cs"/>
                        </a:rPr>
                        <a:t>To</a:t>
                      </a:r>
                      <a:r>
                        <a:rPr lang="en-US" sz="1200" baseline="0" dirty="0" smtClean="0">
                          <a:effectLst/>
                          <a:latin typeface="+mn-lt"/>
                          <a:ea typeface="+mn-ea"/>
                          <a:cs typeface="+mn-cs"/>
                        </a:rPr>
                        <a:t> SSC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37064966"/>
                  </a:ext>
                </a:extLst>
              </a:tr>
            </a:tbl>
          </a:graphicData>
        </a:graphic>
      </p:graphicFrame>
      <p:sp>
        <p:nvSpPr>
          <p:cNvPr id="4" name="TextBox 3"/>
          <p:cNvSpPr txBox="1"/>
          <p:nvPr/>
        </p:nvSpPr>
        <p:spPr>
          <a:xfrm>
            <a:off x="8494190" y="877824"/>
            <a:ext cx="3136532" cy="3385542"/>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This </a:t>
            </a:r>
            <a:r>
              <a:rPr lang="en-US" dirty="0"/>
              <a:t>matrix walks through common use case scenarios involving non-regular/base </a:t>
            </a:r>
            <a:r>
              <a:rPr lang="en-US" dirty="0" smtClean="0"/>
              <a:t>payments, </a:t>
            </a:r>
            <a:r>
              <a:rPr lang="en-US" dirty="0"/>
              <a:t>and which process they involve. </a:t>
            </a:r>
            <a:endParaRPr lang="en-US" dirty="0" smtClean="0"/>
          </a:p>
          <a:p>
            <a:endParaRPr lang="en-US" sz="800" dirty="0"/>
          </a:p>
          <a:p>
            <a:pPr marL="285750" indent="-285750">
              <a:buFont typeface="Arial" panose="020B0604020202020204" pitchFamily="34" charset="0"/>
              <a:buChar char="•"/>
            </a:pPr>
            <a:r>
              <a:rPr lang="en-US" dirty="0"/>
              <a:t>The scenarios marked under the One Time Payment column are in scope for this Pilot process.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236320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CHECK YOUR UNDERSTANDING   </a:t>
            </a:r>
            <a:endParaRPr lang="en-US" dirty="0">
              <a:solidFill>
                <a:schemeClr val="accent5"/>
              </a:solidFill>
            </a:endParaRPr>
          </a:p>
        </p:txBody>
      </p:sp>
      <p:sp>
        <p:nvSpPr>
          <p:cNvPr id="3" name="Rectangle 2"/>
          <p:cNvSpPr/>
          <p:nvPr/>
        </p:nvSpPr>
        <p:spPr>
          <a:xfrm>
            <a:off x="612622" y="1111252"/>
            <a:ext cx="11325225"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b="1" dirty="0" smtClean="0">
                <a:solidFill>
                  <a:prstClr val="black"/>
                </a:solidFill>
                <a:latin typeface="Arial"/>
                <a:cs typeface="Times New Roman" panose="02020603050405020304" pitchFamily="18" charset="0"/>
              </a:rPr>
              <a:t>Name 1 scenario that In Scope for the Pilot One Time Pay Process for the GRAND PRIZE.</a:t>
            </a:r>
            <a:endPar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994805" y="138338"/>
            <a:ext cx="1042416" cy="1042416"/>
          </a:xfrm>
          <a:prstGeom prst="rect">
            <a:avLst/>
          </a:prstGeom>
        </p:spPr>
      </p:pic>
      <p:sp>
        <p:nvSpPr>
          <p:cNvPr id="6" name="Rectangle 5"/>
          <p:cNvSpPr/>
          <p:nvPr/>
        </p:nvSpPr>
        <p:spPr>
          <a:xfrm>
            <a:off x="612622" y="2819497"/>
            <a:ext cx="11325225" cy="135524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Times New Roman" panose="02020603050405020304" pitchFamily="18" charset="0"/>
              </a:rPr>
              <a:t>Answer</a:t>
            </a:r>
          </a:p>
          <a:p>
            <a:pPr marL="342900" indent="-342900" fontAlgn="ctr">
              <a:buFont typeface="+mj-lt"/>
              <a:buAutoNum type="arabicPeriod"/>
            </a:pPr>
            <a:r>
              <a:rPr lang="en-US" dirty="0">
                <a:solidFill>
                  <a:srgbClr val="00B050"/>
                </a:solidFill>
              </a:rPr>
              <a:t>STAR/SPOT award for one employee.</a:t>
            </a:r>
            <a:endParaRPr lang="en-US" sz="2800" dirty="0">
              <a:solidFill>
                <a:srgbClr val="00B050"/>
              </a:solidFill>
            </a:endParaRPr>
          </a:p>
          <a:p>
            <a:pPr marL="342900" indent="-342900" fontAlgn="ctr">
              <a:buFont typeface="+mj-lt"/>
              <a:buAutoNum type="arabicPeriod"/>
            </a:pPr>
            <a:r>
              <a:rPr lang="en-US" dirty="0" smtClean="0">
                <a:solidFill>
                  <a:srgbClr val="00B050"/>
                </a:solidFill>
              </a:rPr>
              <a:t>Regular </a:t>
            </a:r>
            <a:r>
              <a:rPr lang="en-US" dirty="0">
                <a:solidFill>
                  <a:srgbClr val="00B050"/>
                </a:solidFill>
              </a:rPr>
              <a:t>payments for instructors in Transactional Unit </a:t>
            </a:r>
            <a:r>
              <a:rPr lang="en-US" dirty="0" smtClean="0">
                <a:solidFill>
                  <a:srgbClr val="00B050"/>
                </a:solidFill>
              </a:rPr>
              <a:t>Depts. (i.e</a:t>
            </a:r>
            <a:r>
              <a:rPr lang="en-US" dirty="0">
                <a:solidFill>
                  <a:srgbClr val="00B050"/>
                </a:solidFill>
              </a:rPr>
              <a:t>. Rec Center Instructors)</a:t>
            </a:r>
            <a:endParaRPr lang="en-US" sz="2800" dirty="0">
              <a:solidFill>
                <a:srgbClr val="00B050"/>
              </a:solidFill>
            </a:endParaRPr>
          </a:p>
          <a:p>
            <a:pPr marL="342900" indent="-342900" fontAlgn="ctr">
              <a:buFont typeface="+mj-lt"/>
              <a:buAutoNum type="arabicPeriod"/>
            </a:pPr>
            <a:r>
              <a:rPr lang="en-US" dirty="0" smtClean="0">
                <a:solidFill>
                  <a:srgbClr val="00B050"/>
                </a:solidFill>
              </a:rPr>
              <a:t>Other </a:t>
            </a:r>
            <a:r>
              <a:rPr lang="en-US" dirty="0">
                <a:solidFill>
                  <a:srgbClr val="00B050"/>
                </a:solidFill>
              </a:rPr>
              <a:t>One-Time Additional Compensations (i.e. Staff Stipend for One Pay Period</a:t>
            </a:r>
            <a:r>
              <a:rPr lang="en-US" dirty="0" smtClean="0">
                <a:solidFill>
                  <a:srgbClr val="00B050"/>
                </a:solidFill>
              </a:rPr>
              <a:t>).</a:t>
            </a:r>
            <a:endParaRPr lang="en-US" sz="2800" dirty="0">
              <a:solidFill>
                <a:srgbClr val="00B050"/>
              </a:solidFill>
            </a:endParaRPr>
          </a:p>
        </p:txBody>
      </p:sp>
    </p:spTree>
    <p:extLst>
      <p:ext uri="{BB962C8B-B14F-4D97-AF65-F5344CB8AC3E}">
        <p14:creationId xmlns:p14="http://schemas.microsoft.com/office/powerpoint/2010/main" val="2153128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3170099"/>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smtClean="0"/>
              <a:t>ServiceLink Navigation Training –  </a:t>
            </a:r>
            <a:r>
              <a:rPr lang="en-US" sz="2000" dirty="0" smtClean="0">
                <a:hlinkClick r:id="rId3"/>
              </a:rPr>
              <a:t>FOM|UCPath </a:t>
            </a:r>
            <a:r>
              <a:rPr lang="en-US" sz="2000" dirty="0">
                <a:hlinkClick r:id="rId3"/>
              </a:rPr>
              <a:t>Training: </a:t>
            </a:r>
            <a:r>
              <a:rPr lang="en-US" sz="2000" i="1" dirty="0">
                <a:hlinkClick r:id="rId3"/>
              </a:rPr>
              <a:t>ServiceLink Navigation for </a:t>
            </a:r>
            <a:r>
              <a:rPr lang="en-US" sz="2000" i="1" dirty="0" smtClean="0">
                <a:hlinkClick r:id="rId3"/>
              </a:rPr>
              <a:t>Initiators</a:t>
            </a:r>
            <a:endParaRPr lang="en-US" sz="2000" i="1" dirty="0" smtClean="0"/>
          </a:p>
          <a:p>
            <a:pPr marL="342900" indent="-342900">
              <a:buFont typeface="Arial" panose="020B0604020202020204" pitchFamily="34" charset="0"/>
              <a:buChar char="•"/>
              <a:defRPr/>
            </a:pPr>
            <a:endParaRPr lang="en-US" sz="2000" i="1" dirty="0"/>
          </a:p>
          <a:p>
            <a:pPr marL="285750" indent="-285750">
              <a:buFont typeface="Arial" panose="020B0604020202020204" pitchFamily="34" charset="0"/>
              <a:buChar char="•"/>
            </a:pPr>
            <a:r>
              <a:rPr lang="en-US" sz="2000" dirty="0" smtClean="0"/>
              <a:t>Links to Policies and Procedures</a:t>
            </a:r>
          </a:p>
          <a:p>
            <a:pPr marL="800100" lvl="1" indent="-342900">
              <a:buFont typeface="Courier New" panose="02070309020205020404" pitchFamily="49" charset="0"/>
              <a:buChar char="o"/>
            </a:pPr>
            <a:r>
              <a:rPr lang="en-US" sz="2000" dirty="0" smtClean="0"/>
              <a:t>PPSM </a:t>
            </a:r>
            <a:r>
              <a:rPr lang="en-US" sz="2000" dirty="0"/>
              <a:t>30 - Compensation - </a:t>
            </a:r>
            <a:r>
              <a:rPr lang="en-US" sz="2000" u="sng" dirty="0">
                <a:hlinkClick r:id="rId4"/>
              </a:rPr>
              <a:t>https://policy.ucop.edu/doc/4010400/PPSM-30</a:t>
            </a:r>
            <a:r>
              <a:rPr lang="en-US" sz="2000" dirty="0"/>
              <a:t> </a:t>
            </a:r>
          </a:p>
          <a:p>
            <a:pPr marL="800100" lvl="1" indent="-342900">
              <a:buFont typeface="Courier New" panose="02070309020205020404" pitchFamily="49" charset="0"/>
              <a:buChar char="o"/>
            </a:pPr>
            <a:r>
              <a:rPr lang="en-US" sz="2000" dirty="0" smtClean="0"/>
              <a:t>PPSM </a:t>
            </a:r>
            <a:r>
              <a:rPr lang="en-US" sz="2000" dirty="0"/>
              <a:t>30 Local Guidance – Compensation - </a:t>
            </a:r>
            <a:r>
              <a:rPr lang="en-US" sz="2000" u="sng" dirty="0">
                <a:hlinkClick r:id="rId5"/>
              </a:rPr>
              <a:t>https://hr.ucr.edu/policies/policiesandcontracts/local_guidance_30_compensation.pdf</a:t>
            </a:r>
            <a:r>
              <a:rPr lang="en-US" sz="2000" dirty="0"/>
              <a:t> </a:t>
            </a:r>
          </a:p>
          <a:p>
            <a:pPr marL="800100" lvl="1" indent="-342900">
              <a:buFont typeface="Courier New" panose="02070309020205020404" pitchFamily="49" charset="0"/>
              <a:buChar char="o"/>
            </a:pPr>
            <a:r>
              <a:rPr lang="en-US" sz="2000" dirty="0" smtClean="0"/>
              <a:t>APM </a:t>
            </a:r>
            <a:r>
              <a:rPr lang="en-US" sz="2000" dirty="0"/>
              <a:t>Policy – Additional Compensation Honoraria - </a:t>
            </a:r>
            <a:r>
              <a:rPr lang="en-US" sz="2000" u="sng" dirty="0">
                <a:hlinkClick r:id="rId6"/>
              </a:rPr>
              <a:t>https://www.ucop.edu/academic-personnel-programs/_files/apm/apm-666.pdf</a:t>
            </a:r>
            <a:endParaRPr lang="en-US" sz="2000" dirty="0"/>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594522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89" y="2092664"/>
            <a:ext cx="3479836" cy="2042771"/>
          </a:xfrm>
          <a:prstGeom prst="rect">
            <a:avLst/>
          </a:prstGeom>
        </p:spPr>
      </p:pic>
      <p:sp>
        <p:nvSpPr>
          <p:cNvPr id="6" name="TextBox 5"/>
          <p:cNvSpPr txBox="1"/>
          <p:nvPr/>
        </p:nvSpPr>
        <p:spPr>
          <a:xfrm>
            <a:off x="4471987" y="2390775"/>
            <a:ext cx="745331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kumimoji="0" lang="en-US" sz="4400" b="0" i="0" u="none" strike="noStrike" kern="1200" cap="none" spc="0" normalizeH="0" baseline="0" noProof="0" dirty="0">
                <a:ln>
                  <a:noFill/>
                </a:ln>
                <a:solidFill>
                  <a:prstClr val="black"/>
                </a:solidFill>
                <a:effectLst/>
                <a:uLnTx/>
                <a:uFillTx/>
                <a:latin typeface="Arial"/>
                <a:ea typeface="+mn-ea"/>
                <a:cs typeface="+mn-cs"/>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230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235964"/>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354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5397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One Time Pay Process Overview  </a:t>
            </a:r>
            <a:endParaRPr lang="en-US" sz="7200" b="1" dirty="0">
              <a:solidFill>
                <a:srgbClr val="F1AB00"/>
              </a:solidFill>
            </a:endParaRPr>
          </a:p>
        </p:txBody>
      </p:sp>
    </p:spTree>
    <p:extLst>
      <p:ext uri="{BB962C8B-B14F-4D97-AF65-F5344CB8AC3E}">
        <p14:creationId xmlns:p14="http://schemas.microsoft.com/office/powerpoint/2010/main" val="1136299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2.xml><?xml version="1.0" encoding="utf-8"?>
<ds:datastoreItem xmlns:ds="http://schemas.openxmlformats.org/officeDocument/2006/customXml" ds:itemID="{3F153158-FB73-473A-8AE4-9FA603606C24}">
  <ds:schemaRefs>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FB9903F-A41D-412B-B605-00B09502A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39099</TotalTime>
  <Words>4619</Words>
  <Application>Microsoft Office PowerPoint</Application>
  <PresentationFormat>Widescreen</PresentationFormat>
  <Paragraphs>486</Paragraphs>
  <Slides>84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Arial</vt:lpstr>
      <vt:lpstr>Calibri</vt:lpstr>
      <vt:lpstr>Courier New</vt:lpstr>
      <vt:lpstr>Symbol</vt:lpstr>
      <vt:lpstr>Times New Roman</vt:lpstr>
      <vt:lpstr>Tw Cen MT</vt:lpstr>
      <vt:lpstr>Wingdings</vt:lpstr>
      <vt:lpstr>1_UCRTemplate1</vt:lpstr>
      <vt:lpstr>PowerPoint Presentation</vt:lpstr>
      <vt:lpstr>TRAINER INTRODUCTION</vt:lpstr>
      <vt:lpstr>HOUSEKEEPING</vt:lpstr>
      <vt:lpstr>LEARNING OBJECTIVES</vt:lpstr>
      <vt:lpstr>LEARNING TOPICS </vt:lpstr>
      <vt:lpstr>PowerPoint Presentation</vt:lpstr>
      <vt:lpstr>ONE TIME PAY PROCESS DEFINITION  </vt:lpstr>
      <vt:lpstr>HANDOFF MATRIX</vt:lpstr>
      <vt:lpstr>PowerPoint Presentation</vt:lpstr>
      <vt:lpstr>ONE TIME PAY PROCESS   </vt:lpstr>
      <vt:lpstr>PowerPoint Presentation</vt:lpstr>
      <vt:lpstr>Transaction Roles  </vt:lpstr>
      <vt:lpstr>Transaction Roles  </vt:lpstr>
      <vt:lpstr>Transaction Roles  </vt:lpstr>
      <vt:lpstr>Transaction Roles  </vt:lpstr>
      <vt:lpstr>Transaction Roles  </vt:lpstr>
      <vt:lpstr>Transaction Roles  </vt:lpstr>
      <vt:lpstr>Transaction Roles  </vt:lpstr>
      <vt:lpstr>Transaction Roles  </vt:lpstr>
      <vt:lpstr>PowerPoint Presentation</vt:lpstr>
      <vt:lpstr>Enterprise Access Control System EACS</vt:lpstr>
      <vt:lpstr>EACS ROLES REQUIRED FOR ONE TIME PAY PROCESS</vt:lpstr>
      <vt:lpstr>EACS ROLES REQUIRED FOR ONE TIME PAY PROCESS</vt:lpstr>
      <vt:lpstr>PowerPoint Presentation</vt:lpstr>
      <vt:lpstr>CHANGE IMPACTS</vt:lpstr>
      <vt:lpstr>PowerPoint Presentation</vt:lpstr>
      <vt:lpstr>INITIATE A GENERIC REQUEST IN SERVICELINK</vt:lpstr>
      <vt:lpstr>INITIATE A GENERIC REQUEST IN SERVICELINK</vt:lpstr>
      <vt:lpstr>INITIATE A GENERIC REQUEST IN SERVICELINK</vt:lpstr>
      <vt:lpstr>INITIATE A GENERIC REQUEST IN SERVICELINK</vt:lpstr>
      <vt:lpstr>INITIATE A GENERIC REQUEST IN SERVICELINK</vt:lpstr>
      <vt:lpstr>CHECK YOUR UNDERSTANDING   </vt:lpstr>
      <vt:lpstr>PowerPoint Presentation</vt:lpstr>
      <vt:lpstr>INITIATE A ONE TIME PAY TRANSACTION</vt:lpstr>
      <vt:lpstr>INITIATE A ONE TIME PAY TRANSACTION</vt:lpstr>
      <vt:lpstr>INITIATE A ONE TIME PAY TRANSACTION</vt:lpstr>
      <vt:lpstr>INITIATE A ONE TIME PAY TRANSACTION</vt:lpstr>
      <vt:lpstr>INITIATE A ONE TIME PAY TRANSACTION</vt:lpstr>
      <vt:lpstr>INITIATE A ONE TIME PAY TRANSACTION</vt:lpstr>
      <vt:lpstr>INITIATE A ONE TIME PAY TRANSACTION</vt:lpstr>
      <vt:lpstr>INITIATE A ONE TIME PAY TRANSACTION</vt:lpstr>
      <vt:lpstr>INITIATE A ONE TIME PAY TRANSACTION</vt:lpstr>
      <vt:lpstr>INITIATE A ONE TIME PAY TRANSACTION</vt:lpstr>
      <vt:lpstr>INITIATE A ONE TIME PAY TRANSACTION</vt:lpstr>
      <vt:lpstr>INITIATE A ONE TIME PAY TRANSACTION</vt:lpstr>
      <vt:lpstr>CHECK YOUR UNDERSTANDING   </vt:lpstr>
      <vt:lpstr>PowerPoint Presentation</vt:lpstr>
      <vt:lpstr>AWE APPROVAL ROLE </vt:lpstr>
      <vt:lpstr>APPROVE A ONE TIME PAY TRANSACTION</vt:lpstr>
      <vt:lpstr>APPROVE A ONE TIME PAY TRANSACTION</vt:lpstr>
      <vt:lpstr>APPROVE A ONE TIME PAY TRANSACTION</vt:lpstr>
      <vt:lpstr>APPROVE A ONE TIME PAY TRANSACTION</vt:lpstr>
      <vt:lpstr>APPROVE A ONE TIME PAY TRANSACTION</vt:lpstr>
      <vt:lpstr>APPROVE A ONE TIME PAY TRANSACTION</vt:lpstr>
      <vt:lpstr>APPROVE A ONE TIME PAY TRANSACTION</vt:lpstr>
      <vt:lpstr>APPROVE A ONE TIME PAY TRANSACTION</vt:lpstr>
      <vt:lpstr>PowerPoint Presentation</vt:lpstr>
      <vt:lpstr>DENY A ONE TIME PAY TRANSACTION</vt:lpstr>
      <vt:lpstr>DENY A ONE TIME PAY TRANSACTION</vt:lpstr>
      <vt:lpstr>DENY A ONE TIME PAY TRANSACTION</vt:lpstr>
      <vt:lpstr>DENY A ONE TIME PAY TRANSACTION</vt:lpstr>
      <vt:lpstr>DENY A ONE TIME PAY TRANSACTION</vt:lpstr>
      <vt:lpstr>DENY A ONE TIME PAY TRANSACTION</vt:lpstr>
      <vt:lpstr>DENY A ONE TIME PAY TRANSACTION</vt:lpstr>
      <vt:lpstr>DENY A ONE TIME PAY TRANSACTION</vt:lpstr>
      <vt:lpstr>PowerPoint Presentation</vt:lpstr>
      <vt:lpstr>VIEW A ONE TIME PAY TRANSACTION</vt:lpstr>
      <vt:lpstr>VIEW A ONE TIME PAY TRANSACTION</vt:lpstr>
      <vt:lpstr>VIEW A ONE TIME PAY TRANSACTION</vt:lpstr>
      <vt:lpstr>VIEW A ONE TIME PAY TRANSACTION</vt:lpstr>
      <vt:lpstr>CHECK YOUR UNDERSTANDING   </vt:lpstr>
      <vt:lpstr>PowerPoint Presentation</vt:lpstr>
      <vt:lpstr>SHAREPOINT LIST INSTRUCTIONS</vt:lpstr>
      <vt:lpstr>VIEWING LIST OPTIONS</vt:lpstr>
      <vt:lpstr>VIEWING LIST OPTIONS part 2 </vt:lpstr>
      <vt:lpstr>UPDATING AND EDITING A SHAREPOINT LIST</vt:lpstr>
      <vt:lpstr>UPDATING AND EDITING A SHAREPOINT LIST part 2</vt:lpstr>
      <vt:lpstr>LEARNING OBJECTIVES REVIEW</vt:lpstr>
      <vt:lpstr>THINGS TO REMEMBER</vt:lpstr>
      <vt:lpstr>CHECK YOUR UNDERSTANDING   </vt:lpstr>
      <vt:lpstr>APPENDIX</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Time Pay Training Slide Deck</dc:title>
  <dc:creator>Puja Pannu</dc:creator>
  <cp:lastModifiedBy>Puja Pannu</cp:lastModifiedBy>
  <cp:revision>1313</cp:revision>
  <cp:lastPrinted>2017-10-31T16:36:36Z</cp:lastPrinted>
  <dcterms:created xsi:type="dcterms:W3CDTF">2016-05-04T15:33:48Z</dcterms:created>
  <dcterms:modified xsi:type="dcterms:W3CDTF">2019-07-09T18:11:40Z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