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84"/>
  </p:notesMasterIdLst>
  <p:handoutMasterIdLst>
    <p:handoutMasterId r:id="rId85"/>
  </p:handoutMasterIdLst>
  <p:sldIdLst>
    <p:sldId id="413" r:id="rId5"/>
    <p:sldId id="629" r:id="rId6"/>
    <p:sldId id="630" r:id="rId7"/>
    <p:sldId id="645" r:id="rId8"/>
    <p:sldId id="431" r:id="rId9"/>
    <p:sldId id="604" r:id="rId10"/>
    <p:sldId id="601" r:id="rId11"/>
    <p:sldId id="646" r:id="rId12"/>
    <p:sldId id="463" r:id="rId13"/>
    <p:sldId id="647" r:id="rId14"/>
    <p:sldId id="648" r:id="rId15"/>
    <p:sldId id="649" r:id="rId16"/>
    <p:sldId id="650" r:id="rId17"/>
    <p:sldId id="652" r:id="rId18"/>
    <p:sldId id="653" r:id="rId19"/>
    <p:sldId id="651" r:id="rId20"/>
    <p:sldId id="462" r:id="rId21"/>
    <p:sldId id="439" r:id="rId22"/>
    <p:sldId id="447" r:id="rId23"/>
    <p:sldId id="448" r:id="rId24"/>
    <p:sldId id="449" r:id="rId25"/>
    <p:sldId id="450" r:id="rId26"/>
    <p:sldId id="627" r:id="rId27"/>
    <p:sldId id="465" r:id="rId28"/>
    <p:sldId id="440" r:id="rId29"/>
    <p:sldId id="467" r:id="rId30"/>
    <p:sldId id="537" r:id="rId31"/>
    <p:sldId id="538" r:id="rId32"/>
    <p:sldId id="539" r:id="rId33"/>
    <p:sldId id="540" r:id="rId34"/>
    <p:sldId id="541" r:id="rId35"/>
    <p:sldId id="542" r:id="rId36"/>
    <p:sldId id="626" r:id="rId37"/>
    <p:sldId id="625" r:id="rId38"/>
    <p:sldId id="608" r:id="rId39"/>
    <p:sldId id="607" r:id="rId40"/>
    <p:sldId id="544" r:id="rId41"/>
    <p:sldId id="545" r:id="rId42"/>
    <p:sldId id="612" r:id="rId43"/>
    <p:sldId id="613" r:id="rId44"/>
    <p:sldId id="614" r:id="rId45"/>
    <p:sldId id="615" r:id="rId46"/>
    <p:sldId id="466" r:id="rId47"/>
    <p:sldId id="611" r:id="rId48"/>
    <p:sldId id="523" r:id="rId49"/>
    <p:sldId id="524" r:id="rId50"/>
    <p:sldId id="616" r:id="rId51"/>
    <p:sldId id="526" r:id="rId52"/>
    <p:sldId id="528" r:id="rId53"/>
    <p:sldId id="550" r:id="rId54"/>
    <p:sldId id="644" r:id="rId55"/>
    <p:sldId id="555" r:id="rId56"/>
    <p:sldId id="556" r:id="rId57"/>
    <p:sldId id="557" r:id="rId58"/>
    <p:sldId id="558" r:id="rId59"/>
    <p:sldId id="560" r:id="rId60"/>
    <p:sldId id="561" r:id="rId61"/>
    <p:sldId id="562" r:id="rId62"/>
    <p:sldId id="477" r:id="rId63"/>
    <p:sldId id="478" r:id="rId64"/>
    <p:sldId id="494" r:id="rId65"/>
    <p:sldId id="495" r:id="rId66"/>
    <p:sldId id="551" r:id="rId67"/>
    <p:sldId id="563" r:id="rId68"/>
    <p:sldId id="422" r:id="rId69"/>
    <p:sldId id="527" r:id="rId70"/>
    <p:sldId id="497" r:id="rId71"/>
    <p:sldId id="552" r:id="rId72"/>
    <p:sldId id="564" r:id="rId73"/>
    <p:sldId id="565" r:id="rId74"/>
    <p:sldId id="567" r:id="rId75"/>
    <p:sldId id="569" r:id="rId76"/>
    <p:sldId id="455" r:id="rId77"/>
    <p:sldId id="617" r:id="rId78"/>
    <p:sldId id="636" r:id="rId79"/>
    <p:sldId id="638" r:id="rId80"/>
    <p:sldId id="635" r:id="rId81"/>
    <p:sldId id="507" r:id="rId82"/>
    <p:sldId id="632" r:id="rId8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439987-BF81-4F37-BD75-AC8708CD1EAC}">
          <p14:sldIdLst>
            <p14:sldId id="413"/>
            <p14:sldId id="629"/>
            <p14:sldId id="630"/>
            <p14:sldId id="645"/>
            <p14:sldId id="431"/>
            <p14:sldId id="604"/>
            <p14:sldId id="601"/>
            <p14:sldId id="646"/>
            <p14:sldId id="463"/>
            <p14:sldId id="647"/>
            <p14:sldId id="648"/>
            <p14:sldId id="649"/>
            <p14:sldId id="650"/>
            <p14:sldId id="652"/>
            <p14:sldId id="653"/>
            <p14:sldId id="651"/>
            <p14:sldId id="462"/>
            <p14:sldId id="439"/>
            <p14:sldId id="447"/>
            <p14:sldId id="448"/>
            <p14:sldId id="449"/>
            <p14:sldId id="450"/>
            <p14:sldId id="627"/>
            <p14:sldId id="465"/>
            <p14:sldId id="440"/>
            <p14:sldId id="467"/>
            <p14:sldId id="537"/>
            <p14:sldId id="538"/>
            <p14:sldId id="539"/>
            <p14:sldId id="540"/>
            <p14:sldId id="541"/>
            <p14:sldId id="542"/>
            <p14:sldId id="626"/>
            <p14:sldId id="625"/>
            <p14:sldId id="608"/>
            <p14:sldId id="607"/>
            <p14:sldId id="544"/>
            <p14:sldId id="545"/>
            <p14:sldId id="612"/>
            <p14:sldId id="613"/>
            <p14:sldId id="614"/>
            <p14:sldId id="615"/>
            <p14:sldId id="466"/>
            <p14:sldId id="611"/>
            <p14:sldId id="523"/>
            <p14:sldId id="524"/>
            <p14:sldId id="616"/>
            <p14:sldId id="526"/>
            <p14:sldId id="528"/>
            <p14:sldId id="550"/>
            <p14:sldId id="644"/>
            <p14:sldId id="555"/>
            <p14:sldId id="556"/>
            <p14:sldId id="557"/>
            <p14:sldId id="558"/>
            <p14:sldId id="560"/>
            <p14:sldId id="561"/>
            <p14:sldId id="562"/>
            <p14:sldId id="477"/>
            <p14:sldId id="478"/>
            <p14:sldId id="494"/>
            <p14:sldId id="495"/>
            <p14:sldId id="551"/>
            <p14:sldId id="563"/>
            <p14:sldId id="422"/>
            <p14:sldId id="527"/>
            <p14:sldId id="497"/>
            <p14:sldId id="552"/>
            <p14:sldId id="564"/>
            <p14:sldId id="565"/>
            <p14:sldId id="567"/>
            <p14:sldId id="569"/>
            <p14:sldId id="455"/>
            <p14:sldId id="617"/>
            <p14:sldId id="636"/>
            <p14:sldId id="638"/>
            <p14:sldId id="635"/>
            <p14:sldId id="507"/>
            <p14:sldId id="63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BOAD\Kerean" initials="F" lastIdx="3" clrIdx="0">
    <p:extLst>
      <p:ext uri="{19B8F6BF-5375-455C-9EA6-DF929625EA0E}">
        <p15:presenceInfo xmlns:p15="http://schemas.microsoft.com/office/powerpoint/2012/main" userId="FBOAD\Kerean" providerId="None"/>
      </p:ext>
    </p:extLst>
  </p:cmAuthor>
  <p:cmAuthor id="2" name="Heidie P Rhodes" initials="HPR" lastIdx="1" clrIdx="1">
    <p:extLst>
      <p:ext uri="{19B8F6BF-5375-455C-9EA6-DF929625EA0E}">
        <p15:presenceInfo xmlns:p15="http://schemas.microsoft.com/office/powerpoint/2012/main" userId="S-1-5-21-3758570256-276891776-3938476879-36862" providerId="AD"/>
      </p:ext>
    </p:extLst>
  </p:cmAuthor>
  <p:cmAuthor id="3" name="Puja Pannu" initials="PP" lastIdx="0" clrIdx="2">
    <p:extLst>
      <p:ext uri="{19B8F6BF-5375-455C-9EA6-DF929625EA0E}">
        <p15:presenceInfo xmlns:p15="http://schemas.microsoft.com/office/powerpoint/2012/main" userId="S-1-5-21-98334000-2681454263-4003127818-53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CCC"/>
    <a:srgbClr val="5B9BD5"/>
    <a:srgbClr val="BEB6AF"/>
    <a:srgbClr val="ACB9C4"/>
    <a:srgbClr val="A5A5A5"/>
    <a:srgbClr val="FFFFFF"/>
    <a:srgbClr val="4472C4"/>
    <a:srgbClr val="498426"/>
    <a:srgbClr val="5C739C"/>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931" autoAdjust="0"/>
  </p:normalViewPr>
  <p:slideViewPr>
    <p:cSldViewPr snapToGrid="0">
      <p:cViewPr varScale="1">
        <p:scale>
          <a:sx n="85" d="100"/>
          <a:sy n="85" d="100"/>
        </p:scale>
        <p:origin x="518" y="67"/>
      </p:cViewPr>
      <p:guideLst/>
    </p:cSldViewPr>
  </p:slideViewPr>
  <p:notesTextViewPr>
    <p:cViewPr>
      <p:scale>
        <a:sx n="3" d="2"/>
        <a:sy n="3" d="2"/>
      </p:scale>
      <p:origin x="0" y="0"/>
    </p:cViewPr>
  </p:notesTextViewPr>
  <p:sorterViewPr>
    <p:cViewPr>
      <p:scale>
        <a:sx n="150" d="100"/>
        <a:sy n="150" d="100"/>
      </p:scale>
      <p:origin x="0" y="-81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_rels/data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DD19AD-7F5D-49E7-9CC7-359A3EEC68FF}" type="doc">
      <dgm:prSet loTypeId="urn:microsoft.com/office/officeart/2005/8/layout/vList3" loCatId="list" qsTypeId="urn:microsoft.com/office/officeart/2005/8/quickstyle/simple1" qsCatId="simple" csTypeId="urn:microsoft.com/office/officeart/2005/8/colors/accent1_2" csCatId="accent1" phldr="1"/>
      <dgm:spPr/>
    </dgm:pt>
    <dgm:pt modelId="{BA5C01A7-A944-47EC-983C-3CDE7A0A13B2}">
      <dgm:prSet phldrT="[Text]" custT="1"/>
      <dgm:spPr/>
      <dgm:t>
        <a:bodyPr/>
        <a:lstStyle/>
        <a:p>
          <a:pPr algn="l"/>
          <a:r>
            <a:rPr lang="en-US" sz="2000" dirty="0" smtClean="0">
              <a:ea typeface="Calibri" panose="020F0502020204030204" pitchFamily="34" charset="0"/>
              <a:cs typeface="Times New Roman" panose="02020603050405020304" pitchFamily="18" charset="0"/>
            </a:rPr>
            <a:t>The submission of Salesforce/Case can now be initiated by the Transactional Unit on behalf of the employee, which used to be done by the SSC. This means that the initiator will initiate the process, monitor, and reopen when necessary. </a:t>
          </a:r>
          <a:endParaRPr lang="en-US" sz="2000" dirty="0"/>
        </a:p>
      </dgm:t>
    </dgm:pt>
    <dgm:pt modelId="{3B69BCA2-4863-4AE4-8F16-0C86F4357723}" type="parTrans" cxnId="{C1418BFA-E1F8-4888-821C-D070E87D99C8}">
      <dgm:prSet/>
      <dgm:spPr/>
      <dgm:t>
        <a:bodyPr/>
        <a:lstStyle/>
        <a:p>
          <a:endParaRPr lang="en-US" sz="1800"/>
        </a:p>
      </dgm:t>
    </dgm:pt>
    <dgm:pt modelId="{1DB9B99F-19AA-4C33-9FB6-C34635E4AEFD}" type="sibTrans" cxnId="{C1418BFA-E1F8-4888-821C-D070E87D99C8}">
      <dgm:prSet/>
      <dgm:spPr/>
      <dgm:t>
        <a:bodyPr/>
        <a:lstStyle/>
        <a:p>
          <a:endParaRPr lang="en-US" sz="1800"/>
        </a:p>
      </dgm:t>
    </dgm:pt>
    <dgm:pt modelId="{80C0CF18-E125-46FA-8119-E717646336A6}">
      <dgm:prSet phldrT="[Text]" custT="1"/>
      <dgm:spPr/>
      <dgm:t>
        <a:bodyPr/>
        <a:lstStyle/>
        <a:p>
          <a:pPr algn="l"/>
          <a:r>
            <a:rPr lang="en-US" sz="2000" dirty="0" smtClean="0">
              <a:ea typeface="Calibri" panose="020F0502020204030204" pitchFamily="34" charset="0"/>
              <a:cs typeface="Times New Roman" panose="02020603050405020304" pitchFamily="18" charset="0"/>
            </a:rPr>
            <a:t>SSC’s will continue to enter Cases in Salesforce.</a:t>
          </a:r>
          <a:endParaRPr lang="en-US" sz="2000" dirty="0"/>
        </a:p>
      </dgm:t>
    </dgm:pt>
    <dgm:pt modelId="{BB1D350A-D17D-470C-9304-57B8CE948EC9}" type="parTrans" cxnId="{F3269E78-70E4-4BEB-A96B-45339ECA5200}">
      <dgm:prSet/>
      <dgm:spPr/>
      <dgm:t>
        <a:bodyPr/>
        <a:lstStyle/>
        <a:p>
          <a:endParaRPr lang="en-US" sz="1800"/>
        </a:p>
      </dgm:t>
    </dgm:pt>
    <dgm:pt modelId="{F90C5CD2-B4C7-4874-A9B7-F66DE6D86790}" type="sibTrans" cxnId="{F3269E78-70E4-4BEB-A96B-45339ECA5200}">
      <dgm:prSet/>
      <dgm:spPr/>
      <dgm:t>
        <a:bodyPr/>
        <a:lstStyle/>
        <a:p>
          <a:endParaRPr lang="en-US" sz="1800"/>
        </a:p>
      </dgm:t>
    </dgm:pt>
    <dgm:pt modelId="{08D9D248-58F8-46E7-903B-C3834697F69A}" type="pres">
      <dgm:prSet presAssocID="{45DD19AD-7F5D-49E7-9CC7-359A3EEC68FF}" presName="linearFlow" presStyleCnt="0">
        <dgm:presLayoutVars>
          <dgm:dir/>
          <dgm:resizeHandles val="exact"/>
        </dgm:presLayoutVars>
      </dgm:prSet>
      <dgm:spPr/>
    </dgm:pt>
    <dgm:pt modelId="{F1C2ECD1-3DFD-46F0-A71E-9711A9DD319A}" type="pres">
      <dgm:prSet presAssocID="{BA5C01A7-A944-47EC-983C-3CDE7A0A13B2}" presName="composite" presStyleCnt="0"/>
      <dgm:spPr/>
    </dgm:pt>
    <dgm:pt modelId="{A26C9794-8088-4C0D-87E5-073448B48DC9}" type="pres">
      <dgm:prSet presAssocID="{BA5C01A7-A944-47EC-983C-3CDE7A0A13B2}"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E948423-8879-4549-802F-8EEECD3755C7}" type="pres">
      <dgm:prSet presAssocID="{BA5C01A7-A944-47EC-983C-3CDE7A0A13B2}" presName="txShp" presStyleLbl="node1" presStyleIdx="0" presStyleCnt="2">
        <dgm:presLayoutVars>
          <dgm:bulletEnabled val="1"/>
        </dgm:presLayoutVars>
      </dgm:prSet>
      <dgm:spPr/>
      <dgm:t>
        <a:bodyPr/>
        <a:lstStyle/>
        <a:p>
          <a:endParaRPr lang="en-US"/>
        </a:p>
      </dgm:t>
    </dgm:pt>
    <dgm:pt modelId="{45D3640B-E71F-4E10-B446-F724A046761F}" type="pres">
      <dgm:prSet presAssocID="{1DB9B99F-19AA-4C33-9FB6-C34635E4AEFD}" presName="spacing" presStyleCnt="0"/>
      <dgm:spPr/>
    </dgm:pt>
    <dgm:pt modelId="{6A0B3FFA-561E-42D2-9C1A-70D26645D376}" type="pres">
      <dgm:prSet presAssocID="{80C0CF18-E125-46FA-8119-E717646336A6}" presName="composite" presStyleCnt="0"/>
      <dgm:spPr/>
    </dgm:pt>
    <dgm:pt modelId="{0818C5A6-487B-4CA5-B4BB-151E39508F4C}" type="pres">
      <dgm:prSet presAssocID="{80C0CF18-E125-46FA-8119-E717646336A6}"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9BD3FC5-EC1E-4C47-A2B1-DBA89176ADB3}" type="pres">
      <dgm:prSet presAssocID="{80C0CF18-E125-46FA-8119-E717646336A6}" presName="txShp" presStyleLbl="node1" presStyleIdx="1" presStyleCnt="2">
        <dgm:presLayoutVars>
          <dgm:bulletEnabled val="1"/>
        </dgm:presLayoutVars>
      </dgm:prSet>
      <dgm:spPr/>
      <dgm:t>
        <a:bodyPr/>
        <a:lstStyle/>
        <a:p>
          <a:endParaRPr lang="en-US"/>
        </a:p>
      </dgm:t>
    </dgm:pt>
  </dgm:ptLst>
  <dgm:cxnLst>
    <dgm:cxn modelId="{F3269E78-70E4-4BEB-A96B-45339ECA5200}" srcId="{45DD19AD-7F5D-49E7-9CC7-359A3EEC68FF}" destId="{80C0CF18-E125-46FA-8119-E717646336A6}" srcOrd="1" destOrd="0" parTransId="{BB1D350A-D17D-470C-9304-57B8CE948EC9}" sibTransId="{F90C5CD2-B4C7-4874-A9B7-F66DE6D86790}"/>
    <dgm:cxn modelId="{3BD0EA17-7D16-4134-84B0-38EECCEF54E6}" type="presOf" srcId="{80C0CF18-E125-46FA-8119-E717646336A6}" destId="{99BD3FC5-EC1E-4C47-A2B1-DBA89176ADB3}" srcOrd="0" destOrd="0" presId="urn:microsoft.com/office/officeart/2005/8/layout/vList3"/>
    <dgm:cxn modelId="{FE3A6B50-59B9-441D-BF68-53804C03CAA8}" type="presOf" srcId="{BA5C01A7-A944-47EC-983C-3CDE7A0A13B2}" destId="{8E948423-8879-4549-802F-8EEECD3755C7}" srcOrd="0" destOrd="0" presId="urn:microsoft.com/office/officeart/2005/8/layout/vList3"/>
    <dgm:cxn modelId="{EB894732-FDC0-4E80-8F60-507E81BEEA55}" type="presOf" srcId="{45DD19AD-7F5D-49E7-9CC7-359A3EEC68FF}" destId="{08D9D248-58F8-46E7-903B-C3834697F69A}" srcOrd="0" destOrd="0" presId="urn:microsoft.com/office/officeart/2005/8/layout/vList3"/>
    <dgm:cxn modelId="{C1418BFA-E1F8-4888-821C-D070E87D99C8}" srcId="{45DD19AD-7F5D-49E7-9CC7-359A3EEC68FF}" destId="{BA5C01A7-A944-47EC-983C-3CDE7A0A13B2}" srcOrd="0" destOrd="0" parTransId="{3B69BCA2-4863-4AE4-8F16-0C86F4357723}" sibTransId="{1DB9B99F-19AA-4C33-9FB6-C34635E4AEFD}"/>
    <dgm:cxn modelId="{D07E2E48-C48B-4373-A73C-6C3DAFBF0FDF}" type="presParOf" srcId="{08D9D248-58F8-46E7-903B-C3834697F69A}" destId="{F1C2ECD1-3DFD-46F0-A71E-9711A9DD319A}" srcOrd="0" destOrd="0" presId="urn:microsoft.com/office/officeart/2005/8/layout/vList3"/>
    <dgm:cxn modelId="{C49ADD49-1A29-4167-8A5B-C71CA894BBF0}" type="presParOf" srcId="{F1C2ECD1-3DFD-46F0-A71E-9711A9DD319A}" destId="{A26C9794-8088-4C0D-87E5-073448B48DC9}" srcOrd="0" destOrd="0" presId="urn:microsoft.com/office/officeart/2005/8/layout/vList3"/>
    <dgm:cxn modelId="{A019DB24-1096-4BCF-AAA6-AE1E9A4C6D2F}" type="presParOf" srcId="{F1C2ECD1-3DFD-46F0-A71E-9711A9DD319A}" destId="{8E948423-8879-4549-802F-8EEECD3755C7}" srcOrd="1" destOrd="0" presId="urn:microsoft.com/office/officeart/2005/8/layout/vList3"/>
    <dgm:cxn modelId="{419ABF61-799C-42B7-A715-C962C31FC407}" type="presParOf" srcId="{08D9D248-58F8-46E7-903B-C3834697F69A}" destId="{45D3640B-E71F-4E10-B446-F724A046761F}" srcOrd="1" destOrd="0" presId="urn:microsoft.com/office/officeart/2005/8/layout/vList3"/>
    <dgm:cxn modelId="{797A5288-8332-4960-A8E2-C36C96C14821}" type="presParOf" srcId="{08D9D248-58F8-46E7-903B-C3834697F69A}" destId="{6A0B3FFA-561E-42D2-9C1A-70D26645D376}" srcOrd="2" destOrd="0" presId="urn:microsoft.com/office/officeart/2005/8/layout/vList3"/>
    <dgm:cxn modelId="{6BE4390F-EAC3-444E-8D58-480CE95FD1C8}" type="presParOf" srcId="{6A0B3FFA-561E-42D2-9C1A-70D26645D376}" destId="{0818C5A6-487B-4CA5-B4BB-151E39508F4C}" srcOrd="0" destOrd="0" presId="urn:microsoft.com/office/officeart/2005/8/layout/vList3"/>
    <dgm:cxn modelId="{076A24E1-D266-4028-985D-EB6E30285614}" type="presParOf" srcId="{6A0B3FFA-561E-42D2-9C1A-70D26645D376}" destId="{99BD3FC5-EC1E-4C47-A2B1-DBA89176ADB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48423-8879-4549-802F-8EEECD3755C7}">
      <dsp:nvSpPr>
        <dsp:cNvPr id="0" name=""/>
        <dsp:cNvSpPr/>
      </dsp:nvSpPr>
      <dsp:spPr>
        <a:xfrm rot="10800000">
          <a:off x="2452323" y="397"/>
          <a:ext cx="8299475" cy="14474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8270" tIns="76200" rIns="142240" bIns="76200" numCol="1" spcCol="1270" anchor="ctr" anchorCtr="0">
          <a:noAutofit/>
        </a:bodyPr>
        <a:lstStyle/>
        <a:p>
          <a:pPr lvl="0" algn="l" defTabSz="889000">
            <a:lnSpc>
              <a:spcPct val="90000"/>
            </a:lnSpc>
            <a:spcBef>
              <a:spcPct val="0"/>
            </a:spcBef>
            <a:spcAft>
              <a:spcPct val="35000"/>
            </a:spcAft>
          </a:pPr>
          <a:r>
            <a:rPr lang="en-US" sz="2000" kern="1200" dirty="0" smtClean="0">
              <a:ea typeface="Calibri" panose="020F0502020204030204" pitchFamily="34" charset="0"/>
              <a:cs typeface="Times New Roman" panose="02020603050405020304" pitchFamily="18" charset="0"/>
            </a:rPr>
            <a:t>The submission of Salesforce/Case can now be initiated by the Transactional Unit on behalf of the employee, which used to be done by the SSC. This means that the initiator will initiate the process, monitor, and reopen when necessary. </a:t>
          </a:r>
          <a:endParaRPr lang="en-US" sz="2000" kern="1200" dirty="0"/>
        </a:p>
      </dsp:txBody>
      <dsp:txXfrm rot="10800000">
        <a:off x="2814177" y="397"/>
        <a:ext cx="7937621" cy="1447415"/>
      </dsp:txXfrm>
    </dsp:sp>
    <dsp:sp modelId="{A26C9794-8088-4C0D-87E5-073448B48DC9}">
      <dsp:nvSpPr>
        <dsp:cNvPr id="0" name=""/>
        <dsp:cNvSpPr/>
      </dsp:nvSpPr>
      <dsp:spPr>
        <a:xfrm>
          <a:off x="1728615" y="397"/>
          <a:ext cx="1447415" cy="144741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BD3FC5-EC1E-4C47-A2B1-DBA89176ADB3}">
      <dsp:nvSpPr>
        <dsp:cNvPr id="0" name=""/>
        <dsp:cNvSpPr/>
      </dsp:nvSpPr>
      <dsp:spPr>
        <a:xfrm rot="10800000">
          <a:off x="2452323" y="1809667"/>
          <a:ext cx="8299475" cy="14474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8270" tIns="76200" rIns="142240" bIns="76200" numCol="1" spcCol="1270" anchor="ctr" anchorCtr="0">
          <a:noAutofit/>
        </a:bodyPr>
        <a:lstStyle/>
        <a:p>
          <a:pPr lvl="0" algn="l" defTabSz="889000">
            <a:lnSpc>
              <a:spcPct val="90000"/>
            </a:lnSpc>
            <a:spcBef>
              <a:spcPct val="0"/>
            </a:spcBef>
            <a:spcAft>
              <a:spcPct val="35000"/>
            </a:spcAft>
          </a:pPr>
          <a:r>
            <a:rPr lang="en-US" sz="2000" kern="1200" dirty="0" smtClean="0">
              <a:ea typeface="Calibri" panose="020F0502020204030204" pitchFamily="34" charset="0"/>
              <a:cs typeface="Times New Roman" panose="02020603050405020304" pitchFamily="18" charset="0"/>
            </a:rPr>
            <a:t>SSC’s will continue to enter Cases in Salesforce.</a:t>
          </a:r>
          <a:endParaRPr lang="en-US" sz="2000" kern="1200" dirty="0"/>
        </a:p>
      </dsp:txBody>
      <dsp:txXfrm rot="10800000">
        <a:off x="2814177" y="1809667"/>
        <a:ext cx="7937621" cy="1447415"/>
      </dsp:txXfrm>
    </dsp:sp>
    <dsp:sp modelId="{0818C5A6-487B-4CA5-B4BB-151E39508F4C}">
      <dsp:nvSpPr>
        <dsp:cNvPr id="0" name=""/>
        <dsp:cNvSpPr/>
      </dsp:nvSpPr>
      <dsp:spPr>
        <a:xfrm>
          <a:off x="1728615" y="1809667"/>
          <a:ext cx="1447415" cy="144741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F9A14D3-9A3C-4DC8-85EF-78288077715D}" type="datetimeFigureOut">
              <a:rPr lang="en-US" smtClean="0"/>
              <a:t>7/8/2019</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4269EB0-D125-4A1E-A784-840B94444712}" type="slidenum">
              <a:rPr lang="en-US" smtClean="0"/>
              <a:t>‹#›</a:t>
            </a:fld>
            <a:endParaRPr lang="en-US" dirty="0"/>
          </a:p>
        </p:txBody>
      </p:sp>
    </p:spTree>
    <p:extLst>
      <p:ext uri="{BB962C8B-B14F-4D97-AF65-F5344CB8AC3E}">
        <p14:creationId xmlns:p14="http://schemas.microsoft.com/office/powerpoint/2010/main" val="2460833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FEB862-D2FE-4839-9BC8-3F8D7C1C3216}" type="datetimeFigureOut">
              <a:rPr lang="en-US" smtClean="0"/>
              <a:t>7/8/2019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C722E5-33B6-4C49-8CA3-90737815A4AB}" type="slidenum">
              <a:rPr lang="en-US" smtClean="0"/>
              <a:t>‹#›</a:t>
            </a:fld>
            <a:endParaRPr lang="en-US" dirty="0"/>
          </a:p>
        </p:txBody>
      </p:sp>
    </p:spTree>
    <p:extLst>
      <p:ext uri="{BB962C8B-B14F-4D97-AF65-F5344CB8AC3E}">
        <p14:creationId xmlns:p14="http://schemas.microsoft.com/office/powerpoint/2010/main" val="3590851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C722E5-33B6-4C49-8CA3-90737815A4AB}" type="slidenum">
              <a:rPr lang="en-US" smtClean="0"/>
              <a:t>1</a:t>
            </a:fld>
            <a:endParaRPr lang="en-US" dirty="0"/>
          </a:p>
        </p:txBody>
      </p:sp>
    </p:spTree>
    <p:extLst>
      <p:ext uri="{BB962C8B-B14F-4D97-AF65-F5344CB8AC3E}">
        <p14:creationId xmlns:p14="http://schemas.microsoft.com/office/powerpoint/2010/main" val="2475846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1" descr="ppt_titlepage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711200" y="762000"/>
            <a:ext cx="10769600" cy="2133600"/>
          </a:xfrm>
          <a:prstGeom prst="rect">
            <a:avLst/>
          </a:prstGeom>
          <a:noFill/>
        </p:spPr>
        <p:txBody>
          <a:bodyPr/>
          <a:lstStyle>
            <a:lvl1pPr>
              <a:defRPr sz="6000">
                <a:solidFill>
                  <a:schemeClr val="tx1"/>
                </a:solidFill>
              </a:defRPr>
            </a:lvl1pPr>
          </a:lstStyle>
          <a:p>
            <a:pPr lvl="0"/>
            <a:r>
              <a:rPr lang="en-US" altLang="en-US" noProof="0"/>
              <a:t>Click to edit Master title style</a:t>
            </a:r>
          </a:p>
        </p:txBody>
      </p:sp>
      <p:sp>
        <p:nvSpPr>
          <p:cNvPr id="5124" name="Rectangle 4"/>
          <p:cNvSpPr>
            <a:spLocks noGrp="1" noChangeArrowheads="1"/>
          </p:cNvSpPr>
          <p:nvPr>
            <p:ph type="subTitle" idx="1"/>
          </p:nvPr>
        </p:nvSpPr>
        <p:spPr>
          <a:xfrm>
            <a:off x="711200" y="3124200"/>
            <a:ext cx="10769600" cy="2362200"/>
          </a:xfrm>
        </p:spPr>
        <p:txBody>
          <a:bodyPr/>
          <a:lstStyle>
            <a:lvl1pPr marL="0" indent="0">
              <a:buFont typeface="Wingdings" panose="05000000000000000000" pitchFamily="2" charset="2"/>
              <a:buNone/>
              <a:defRPr sz="3200">
                <a:solidFill>
                  <a:srgbClr val="2D6CC0"/>
                </a:solidFill>
                <a:effectLst>
                  <a:outerShdw blurRad="38100" dist="38100" dir="2700000" algn="tl">
                    <a:srgbClr val="C0C0C0"/>
                  </a:outerShdw>
                </a:effectLst>
              </a:defRPr>
            </a:lvl1pPr>
          </a:lstStyle>
          <a:p>
            <a:pPr lvl="0"/>
            <a:r>
              <a:rPr lang="en-US" altLang="en-US" noProof="0"/>
              <a:t>Click to edit Master subtitle style</a:t>
            </a:r>
          </a:p>
        </p:txBody>
      </p:sp>
      <p:sp>
        <p:nvSpPr>
          <p:cNvPr id="5" name="Rectangle 5"/>
          <p:cNvSpPr>
            <a:spLocks noGrp="1" noChangeArrowheads="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0688DF7C-3B05-4A04-9047-1A879DF05E18}" type="datetime1">
              <a:rPr lang="en-US" altLang="en-US" smtClean="0">
                <a:solidFill>
                  <a:prstClr val="black"/>
                </a:solidFill>
              </a:rPr>
              <a:t>7/8/2019</a:t>
            </a:fld>
            <a:endParaRPr lang="en-US" altLang="en-US" dirty="0">
              <a:solidFill>
                <a:prstClr val="black"/>
              </a:solidFill>
            </a:endParaRPr>
          </a:p>
        </p:txBody>
      </p:sp>
      <p:sp>
        <p:nvSpPr>
          <p:cNvPr id="6" name="Rectangle 6"/>
          <p:cNvSpPr>
            <a:spLocks noGrp="1" noChangeArrowheads="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7" name="Rectangle 7"/>
          <p:cNvSpPr>
            <a:spLocks noGrp="1" noChangeArrowheads="1"/>
          </p:cNvSpPr>
          <p:nvPr>
            <p:ph type="sldNum" sz="quarter" idx="12"/>
          </p:nvPr>
        </p:nvSpPr>
        <p:spPr/>
        <p:txBody>
          <a:bodyPr/>
          <a:lstStyle>
            <a:lvl1pPr>
              <a:defRPr smtClean="0"/>
            </a:lvl1pPr>
          </a:lstStyle>
          <a:p>
            <a:pPr>
              <a:defRPr/>
            </a:pPr>
            <a:fld id="{28021544-2385-4E4D-8699-E1D4C7DDF3FA}"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95128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3875BBF4-7E5A-444F-9895-F8D59E31958E}" type="datetime1">
              <a:rPr lang="en-US" altLang="en-US" smtClean="0">
                <a:solidFill>
                  <a:prstClr val="black"/>
                </a:solidFill>
              </a:rPr>
              <a:t>7/8/2019</a:t>
            </a:fld>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F718C1D4-89C5-4E72-B78A-4C220AB2EAD2}"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
        <p:nvSpPr>
          <p:cNvPr id="9" name="Slide Number Placeholder 6"/>
          <p:cNvSpPr txBox="1">
            <a:spLocks/>
          </p:cNvSpPr>
          <p:nvPr userDrawn="1"/>
        </p:nvSpPr>
        <p:spPr bwMode="auto">
          <a:xfrm>
            <a:off x="-199369" y="6499013"/>
            <a:ext cx="762960" cy="34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100" b="1"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ED6C80B-00C3-4C4B-AFF2-1779CA8EEBA5}" type="slidenum">
              <a:rPr kumimoji="0" lang="en-US" altLang="en-US" sz="11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1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5749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743200" cy="5562600"/>
          </a:xfrm>
          <a:prstGeom prst="rect">
            <a:avLst/>
          </a:prstGeom>
        </p:spPr>
        <p:txBody>
          <a:bodyPr vert="eaVert"/>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685800"/>
            <a:ext cx="8026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2E608817-F840-4EAF-A96E-72A233B4B9D3}" type="datetime1">
              <a:rPr lang="en-US" altLang="en-US" smtClean="0">
                <a:solidFill>
                  <a:prstClr val="black"/>
                </a:solidFill>
              </a:rPr>
              <a:t>7/8/2019</a:t>
            </a:fld>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6002896-40DB-47C2-81A0-7F81CA77E52C}"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13859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4435"/>
          <a:stretch/>
        </p:blipFill>
        <p:spPr>
          <a:xfrm>
            <a:off x="0" y="1"/>
            <a:ext cx="5184237" cy="6860636"/>
          </a:xfrm>
          <a:prstGeom prst="rect">
            <a:avLst/>
          </a:prstGeom>
          <a:effectLst>
            <a:glow>
              <a:schemeClr val="accent1">
                <a:alpha val="99000"/>
              </a:schemeClr>
            </a:glow>
          </a:effectLst>
        </p:spPr>
      </p:pic>
      <p:sp>
        <p:nvSpPr>
          <p:cNvPr id="13" name="Text Placeholder 12"/>
          <p:cNvSpPr>
            <a:spLocks noGrp="1"/>
          </p:cNvSpPr>
          <p:nvPr>
            <p:ph type="body" sz="quarter" idx="10"/>
          </p:nvPr>
        </p:nvSpPr>
        <p:spPr>
          <a:xfrm>
            <a:off x="5184237" y="1986291"/>
            <a:ext cx="6846887" cy="2317695"/>
          </a:xfrm>
        </p:spPr>
        <p:txBody>
          <a:bodyPr/>
          <a:lstStyle>
            <a:lvl1pPr marL="0" indent="0" algn="ctr">
              <a:buNone/>
              <a:defRPr lang="en-US" sz="7200" b="1" kern="1200" cap="all" baseline="0" dirty="0" smtClean="0">
                <a:solidFill>
                  <a:schemeClr val="accent5"/>
                </a:solidFill>
                <a:latin typeface="Tw Cen MT" panose="020B0602020104020603" pitchFamily="34" charset="0"/>
                <a:ea typeface="+mj-ea"/>
                <a:cs typeface="+mj-cs"/>
              </a:defRPr>
            </a:lvl1pPr>
            <a:lvl2pPr marL="457200" indent="0" algn="ctr">
              <a:buNone/>
              <a:defRPr lang="en-US" sz="4400" b="1" i="1" kern="1200" dirty="0" smtClean="0">
                <a:solidFill>
                  <a:schemeClr val="tx1"/>
                </a:solidFill>
                <a:latin typeface="Tw Cen MT" panose="020B0602020104020603" pitchFamily="34" charset="0"/>
                <a:ea typeface="+mj-ea"/>
                <a:cs typeface="+mj-cs"/>
              </a:defRPr>
            </a:lvl2pPr>
          </a:lstStyle>
          <a:p>
            <a:pPr lvl="0"/>
            <a:r>
              <a:rPr lang="en-US"/>
              <a:t>Edit Master text styles</a:t>
            </a:r>
          </a:p>
        </p:txBody>
      </p:sp>
      <p:sp>
        <p:nvSpPr>
          <p:cNvPr id="15" name="Text Placeholder 14"/>
          <p:cNvSpPr>
            <a:spLocks noGrp="1"/>
          </p:cNvSpPr>
          <p:nvPr>
            <p:ph type="body" sz="quarter" idx="11"/>
          </p:nvPr>
        </p:nvSpPr>
        <p:spPr>
          <a:xfrm>
            <a:off x="5184237" y="4319755"/>
            <a:ext cx="6846888" cy="1135062"/>
          </a:xfrm>
        </p:spPr>
        <p:txBody>
          <a:bodyPr>
            <a:noAutofit/>
          </a:bodyPr>
          <a:lstStyle>
            <a:lvl1pPr marL="0" indent="0" algn="ctr">
              <a:buNone/>
              <a:defRPr lang="en-US" sz="4400" b="1" i="1" kern="1200" dirty="0" smtClean="0">
                <a:solidFill>
                  <a:schemeClr val="tx1"/>
                </a:solidFill>
                <a:latin typeface="Tw Cen MT" panose="020B0602020104020603" pitchFamily="34" charset="0"/>
                <a:ea typeface="+mj-ea"/>
                <a:cs typeface="+mj-cs"/>
              </a:defRPr>
            </a:lvl1pPr>
            <a:lvl2pPr marL="457200" indent="0">
              <a:buNone/>
              <a:defRPr lang="en-US" sz="4400" b="1" i="1" kern="1200" dirty="0" smtClean="0">
                <a:solidFill>
                  <a:schemeClr val="tx1"/>
                </a:solidFill>
                <a:latin typeface="Tw Cen MT" panose="020B0602020104020603" pitchFamily="34" charset="0"/>
                <a:ea typeface="+mj-ea"/>
                <a:cs typeface="+mj-cs"/>
              </a:defRPr>
            </a:lvl2pPr>
            <a:lvl3pPr marL="914400" indent="0">
              <a:buNone/>
              <a:defRPr lang="en-US" sz="4400" b="1" i="1" kern="1200" dirty="0" smtClean="0">
                <a:solidFill>
                  <a:schemeClr val="tx1"/>
                </a:solidFill>
                <a:latin typeface="Tw Cen MT" panose="020B0602020104020603" pitchFamily="34" charset="0"/>
                <a:ea typeface="+mj-ea"/>
                <a:cs typeface="+mj-cs"/>
              </a:defRPr>
            </a:lvl3pPr>
            <a:lvl4pPr marL="1371600" indent="0">
              <a:buNone/>
              <a:defRPr lang="en-US" sz="4400" b="1" i="1" kern="1200" dirty="0" smtClean="0">
                <a:solidFill>
                  <a:schemeClr val="tx1"/>
                </a:solidFill>
                <a:latin typeface="Tw Cen MT" panose="020B0602020104020603" pitchFamily="34" charset="0"/>
                <a:ea typeface="+mj-ea"/>
                <a:cs typeface="+mj-cs"/>
              </a:defRPr>
            </a:lvl4pPr>
            <a:lvl5pPr marL="1828800" indent="0">
              <a:buNone/>
              <a:defRPr lang="en-US" sz="4400" b="1" i="1" kern="1200" dirty="0" smtClean="0">
                <a:solidFill>
                  <a:schemeClr val="tx1"/>
                </a:solidFill>
                <a:latin typeface="Tw Cen MT" panose="020B0602020104020603" pitchFamily="34" charset="0"/>
                <a:ea typeface="+mj-ea"/>
                <a:cs typeface="+mj-cs"/>
              </a:defRPr>
            </a:lvl5pPr>
          </a:lstStyle>
          <a:p>
            <a:pPr lvl="0"/>
            <a:r>
              <a:rPr lang="en-US"/>
              <a:t>Edit Master text styles</a:t>
            </a:r>
          </a:p>
        </p:txBody>
      </p:sp>
    </p:spTree>
    <p:extLst>
      <p:ext uri="{BB962C8B-B14F-4D97-AF65-F5344CB8AC3E}">
        <p14:creationId xmlns:p14="http://schemas.microsoft.com/office/powerpoint/2010/main" val="3885931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p:cNvSpPr/>
          <p:nvPr userDrawn="1"/>
        </p:nvSpPr>
        <p:spPr>
          <a:xfrm>
            <a:off x="0" y="6389914"/>
            <a:ext cx="12192000" cy="468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838200" y="987425"/>
            <a:ext cx="5181600" cy="5189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87425"/>
            <a:ext cx="5181600" cy="5189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E60F1D-A96D-4CAB-9DC2-45EBF50DD552}" type="datetime1">
              <a:rPr lang="en-US" smtClean="0"/>
              <a:t>7/8/2019</a:t>
            </a:fld>
            <a:endParaRPr lang="en-US" dirty="0"/>
          </a:p>
        </p:txBody>
      </p:sp>
      <p:sp>
        <p:nvSpPr>
          <p:cNvPr id="6" name="Footer Placeholder 5"/>
          <p:cNvSpPr>
            <a:spLocks noGrp="1"/>
          </p:cNvSpPr>
          <p:nvPr>
            <p:ph type="ftr" sz="quarter" idx="11"/>
          </p:nvPr>
        </p:nvSpPr>
        <p:spPr/>
        <p:txBody>
          <a:bodyPr/>
          <a:lstStyle/>
          <a:p>
            <a:r>
              <a:rPr lang="en-US" dirty="0" smtClean="0"/>
              <a:t>rev. 10/6/2017</a:t>
            </a:r>
            <a:endParaRPr lang="en-US" dirty="0"/>
          </a:p>
        </p:txBody>
      </p:sp>
      <p:sp>
        <p:nvSpPr>
          <p:cNvPr id="7" name="Slide Number Placeholder 6"/>
          <p:cNvSpPr>
            <a:spLocks noGrp="1"/>
          </p:cNvSpPr>
          <p:nvPr>
            <p:ph type="sldNum" sz="quarter" idx="12"/>
          </p:nvPr>
        </p:nvSpPr>
        <p:spPr/>
        <p:txBody>
          <a:bodyPr/>
          <a:lstStyle/>
          <a:p>
            <a:fld id="{3822A5B6-0A2D-4066-959F-A336E38FA35C}" type="slidenum">
              <a:rPr lang="en-US" smtClean="0"/>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12993" y="6471921"/>
            <a:ext cx="572179" cy="304072"/>
          </a:xfrm>
          <a:prstGeom prst="rect">
            <a:avLst/>
          </a:prstGeom>
        </p:spPr>
      </p:pic>
      <p:sp>
        <p:nvSpPr>
          <p:cNvPr id="11" name="Text Placeholder 12"/>
          <p:cNvSpPr>
            <a:spLocks noGrp="1"/>
          </p:cNvSpPr>
          <p:nvPr>
            <p:ph type="body" sz="quarter" idx="13"/>
          </p:nvPr>
        </p:nvSpPr>
        <p:spPr>
          <a:xfrm>
            <a:off x="808831" y="124733"/>
            <a:ext cx="10574338" cy="879475"/>
          </a:xfrm>
        </p:spPr>
        <p:txBody>
          <a:bodyPr>
            <a:noAutofit/>
          </a:bodyPr>
          <a:lstStyle>
            <a:lvl1pPr marL="0" indent="0">
              <a:buNone/>
              <a:defRPr lang="en-US" sz="4800" b="1" kern="1200" cap="all" baseline="0" dirty="0" smtClean="0">
                <a:solidFill>
                  <a:schemeClr val="accent5"/>
                </a:solidFill>
                <a:latin typeface="Tw Cen MT" panose="020B0602020104020603" pitchFamily="34" charset="0"/>
                <a:ea typeface="+mn-ea"/>
                <a:cs typeface="+mn-cs"/>
              </a:defRPr>
            </a:lvl1pPr>
            <a:lvl2pPr marL="457200" indent="0">
              <a:buNone/>
              <a:defRPr lang="en-US" sz="4800" b="1" kern="1200" cap="all" baseline="0" dirty="0" smtClean="0">
                <a:solidFill>
                  <a:schemeClr val="accent5"/>
                </a:solidFill>
                <a:latin typeface="Tw Cen MT" panose="020B0602020104020603" pitchFamily="34" charset="0"/>
                <a:ea typeface="+mn-ea"/>
                <a:cs typeface="+mn-cs"/>
              </a:defRPr>
            </a:lvl2pPr>
            <a:lvl3pPr marL="914400" indent="0">
              <a:buNone/>
              <a:defRPr lang="en-US" sz="4800" b="1" kern="1200" cap="all" baseline="0" dirty="0" smtClean="0">
                <a:solidFill>
                  <a:schemeClr val="accent5"/>
                </a:solidFill>
                <a:latin typeface="Tw Cen MT" panose="020B0602020104020603" pitchFamily="34" charset="0"/>
                <a:ea typeface="+mn-ea"/>
                <a:cs typeface="+mn-cs"/>
              </a:defRPr>
            </a:lvl3pPr>
            <a:lvl4pPr marL="1371600" indent="0">
              <a:buNone/>
              <a:defRPr lang="en-US" sz="4800" b="1" kern="1200" cap="all" baseline="0" dirty="0" smtClean="0">
                <a:solidFill>
                  <a:schemeClr val="accent5"/>
                </a:solidFill>
                <a:latin typeface="Tw Cen MT" panose="020B0602020104020603" pitchFamily="34" charset="0"/>
                <a:ea typeface="+mn-ea"/>
                <a:cs typeface="+mn-cs"/>
              </a:defRPr>
            </a:lvl4pPr>
            <a:lvl5pPr marL="1828800" indent="0">
              <a:buNone/>
              <a:defRPr lang="en-US" sz="4800" b="1" kern="1200" cap="all" baseline="0" dirty="0">
                <a:solidFill>
                  <a:schemeClr val="accent5"/>
                </a:solidFill>
                <a:latin typeface="Tw Cen MT" panose="020B0602020104020603" pitchFamily="34" charset="0"/>
                <a:ea typeface="+mn-ea"/>
                <a:cs typeface="+mn-cs"/>
              </a:defRPr>
            </a:lvl5pPr>
          </a:lstStyle>
          <a:p>
            <a:pPr lvl="0"/>
            <a:r>
              <a:rPr lang="en-US"/>
              <a:t>Edit Master text styles</a:t>
            </a:r>
          </a:p>
        </p:txBody>
      </p:sp>
    </p:spTree>
    <p:extLst>
      <p:ext uri="{BB962C8B-B14F-4D97-AF65-F5344CB8AC3E}">
        <p14:creationId xmlns:p14="http://schemas.microsoft.com/office/powerpoint/2010/main" val="319758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838200"/>
            <a:ext cx="10972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mtClean="0"/>
            </a:lvl1pPr>
          </a:lstStyle>
          <a:p>
            <a:pPr>
              <a:defRPr/>
            </a:pPr>
            <a:fld id="{2AB97FF3-FDBE-4F58-ACAE-B0F0B82E6684}" type="slidenum">
              <a:rPr lang="en-US" altLang="en-US" smtClean="0">
                <a:solidFill>
                  <a:prstClr val="black"/>
                </a:solidFill>
              </a:rPr>
              <a:pPr>
                <a:defRPr/>
              </a:pPr>
              <a:t>‹#›</a:t>
            </a:fld>
            <a:endParaRPr lang="en-US" altLang="en-US" dirty="0">
              <a:solidFill>
                <a:prstClr val="black"/>
              </a:solidFill>
            </a:endParaRPr>
          </a:p>
        </p:txBody>
      </p:sp>
      <p:sp>
        <p:nvSpPr>
          <p:cNvPr id="5" name="Rectangle 4"/>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45047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ED6D023C-6C4C-447D-8D3B-1BC8BD86B306}" type="datetime1">
              <a:rPr lang="en-US" altLang="en-US" smtClean="0">
                <a:solidFill>
                  <a:prstClr val="black"/>
                </a:solidFill>
              </a:rPr>
              <a:t>7/8/2019</a:t>
            </a:fld>
            <a:endParaRPr lang="en-US" altLang="en-US" dirty="0">
              <a:solidFill>
                <a:prstClr val="black"/>
              </a:solidFill>
            </a:endParaRPr>
          </a:p>
        </p:txBody>
      </p:sp>
      <p:sp>
        <p:nvSpPr>
          <p:cNvPr id="5" name="Footer Placeholder 4"/>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204CDB9-FA26-48DB-8344-CF584CC3C03C}" type="slidenum">
              <a:rPr lang="en-US" altLang="en-US" smtClean="0">
                <a:solidFill>
                  <a:prstClr val="black"/>
                </a:solidFill>
              </a:rPr>
              <a:pPr>
                <a:defRPr/>
              </a:pPr>
              <a:t>‹#›</a:t>
            </a:fld>
            <a:endParaRPr lang="en-US" altLang="en-US" dirty="0">
              <a:solidFill>
                <a:prstClr val="black"/>
              </a:solidFill>
            </a:endParaRPr>
          </a:p>
        </p:txBody>
      </p:sp>
      <p:sp>
        <p:nvSpPr>
          <p:cNvPr id="7" name="Rectangle 6"/>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1140217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09600" y="15240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38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44747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A4B7AD16-FF91-4D2C-9068-DC8C54CEC735}" type="datetime1">
              <a:rPr lang="en-US" altLang="en-US" smtClean="0">
                <a:solidFill>
                  <a:prstClr val="black"/>
                </a:solidFill>
              </a:rPr>
              <a:t>7/8/2019</a:t>
            </a:fld>
            <a:endParaRPr lang="en-US" altLang="en-US" dirty="0">
              <a:solidFill>
                <a:prstClr val="black"/>
              </a:solidFill>
            </a:endParaRPr>
          </a:p>
        </p:txBody>
      </p:sp>
      <p:sp>
        <p:nvSpPr>
          <p:cNvPr id="8" name="Footer Placeholder 7"/>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807F07DE-CF00-4F10-96A3-8611486D1C5C}" type="slidenum">
              <a:rPr lang="en-US" altLang="en-US" smtClean="0">
                <a:solidFill>
                  <a:prstClr val="black"/>
                </a:solidFill>
              </a:rPr>
              <a:pPr>
                <a:defRPr/>
              </a:pPr>
              <a:t>‹#›</a:t>
            </a:fld>
            <a:endParaRPr lang="en-US" altLang="en-US" dirty="0">
              <a:solidFill>
                <a:prstClr val="black"/>
              </a:solidFill>
            </a:endParaRPr>
          </a:p>
        </p:txBody>
      </p:sp>
      <p:sp>
        <p:nvSpPr>
          <p:cNvPr id="10" name="Rectangle 9"/>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406623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2400" cy="685800"/>
          </a:xfrm>
          <a:prstGeom prst="rect">
            <a:avLst/>
          </a:prstGeom>
        </p:spPr>
        <p:txBody>
          <a:bodyPr/>
          <a:lstStyle>
            <a:lvl1pPr>
              <a:defRPr>
                <a:solidFill>
                  <a:schemeClr val="tx1"/>
                </a:solidFill>
              </a:defRPr>
            </a:lvl1pPr>
          </a:lstStyle>
          <a:p>
            <a:r>
              <a:rPr lang="en-US"/>
              <a:t>Click to edit Master title style</a:t>
            </a:r>
          </a:p>
        </p:txBody>
      </p:sp>
      <p:sp>
        <p:nvSpPr>
          <p:cNvPr id="3" name="Date Placeholder 2"/>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DE039827-7A2D-4BB5-ADF1-F37D62FE3B53}" type="datetime1">
              <a:rPr lang="en-US" altLang="en-US" smtClean="0">
                <a:solidFill>
                  <a:prstClr val="black"/>
                </a:solidFill>
              </a:rPr>
              <a:t>7/8/2019</a:t>
            </a:fld>
            <a:endParaRPr lang="en-US" altLang="en-US" dirty="0">
              <a:solidFill>
                <a:prstClr val="black"/>
              </a:solidFill>
            </a:endParaRPr>
          </a:p>
        </p:txBody>
      </p:sp>
      <p:sp>
        <p:nvSpPr>
          <p:cNvPr id="4" name="Footer Placeholder 3"/>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08156D9A-717C-4C36-974D-F6EE13F3C2A5}" type="slidenum">
              <a:rPr lang="en-US" altLang="en-US" smtClean="0">
                <a:solidFill>
                  <a:prstClr val="black"/>
                </a:solidFill>
              </a:rPr>
              <a:pPr>
                <a:defRPr/>
              </a:pPr>
              <a:t>‹#›</a:t>
            </a:fld>
            <a:endParaRPr lang="en-US" altLang="en-US" dirty="0">
              <a:solidFill>
                <a:prstClr val="black"/>
              </a:solidFill>
            </a:endParaRPr>
          </a:p>
        </p:txBody>
      </p:sp>
      <p:sp>
        <p:nvSpPr>
          <p:cNvPr id="6" name="Rectangle 5"/>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2145472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4A59DDE2-066C-4CDF-A6C2-F6C5471E438E}" type="datetime1">
              <a:rPr lang="en-US" altLang="en-US" smtClean="0">
                <a:solidFill>
                  <a:prstClr val="black"/>
                </a:solidFill>
              </a:rPr>
              <a:t>7/8/2019</a:t>
            </a:fld>
            <a:endParaRPr lang="en-US" altLang="en-US" dirty="0">
              <a:solidFill>
                <a:prstClr val="black"/>
              </a:solidFill>
            </a:endParaRPr>
          </a:p>
        </p:txBody>
      </p:sp>
      <p:sp>
        <p:nvSpPr>
          <p:cNvPr id="3" name="Footer Placeholder 2"/>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1EC95CF7-5B9D-496A-BE2A-162271493B20}" type="slidenum">
              <a:rPr lang="en-US" altLang="en-US" smtClean="0">
                <a:solidFill>
                  <a:prstClr val="black"/>
                </a:solidFill>
              </a:rPr>
              <a:pPr>
                <a:defRPr/>
              </a:pPr>
              <a:t>‹#›</a:t>
            </a:fld>
            <a:endParaRPr lang="en-US" altLang="en-US" dirty="0">
              <a:solidFill>
                <a:prstClr val="black"/>
              </a:solidFill>
            </a:endParaRPr>
          </a:p>
        </p:txBody>
      </p:sp>
      <p:sp>
        <p:nvSpPr>
          <p:cNvPr id="5" name="Rectangle 4"/>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3810307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lstStyle>
            <a:lvl1pPr>
              <a:defRPr sz="32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EE69AEFD-8625-491A-9ED9-5491FA6FB77F}" type="datetime1">
              <a:rPr lang="en-US" altLang="en-US" smtClean="0">
                <a:solidFill>
                  <a:prstClr val="black"/>
                </a:solidFill>
              </a:rPr>
              <a:t>7/8/2019</a:t>
            </a:fld>
            <a:endParaRPr lang="en-US" altLang="en-US" dirty="0">
              <a:solidFill>
                <a:prstClr val="black"/>
              </a:solidFill>
            </a:endParaRPr>
          </a:p>
        </p:txBody>
      </p:sp>
      <p:sp>
        <p:nvSpPr>
          <p:cNvPr id="6" name="Footer Placeholder 5"/>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FC857601-E987-45F4-A4DC-0E47CE2BA7BD}"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61385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09600" y="6400800"/>
            <a:ext cx="2844800" cy="304800"/>
          </a:xfrm>
          <a:prstGeom prst="rect">
            <a:avLst/>
          </a:prstGeom>
        </p:spPr>
        <p:txBody>
          <a:bodyPr/>
          <a:lstStyle>
            <a:lvl1pPr eaLnBrk="1" hangingPunct="1">
              <a:defRPr smtClean="0"/>
            </a:lvl1pPr>
          </a:lstStyle>
          <a:p>
            <a:pPr fontAlgn="base">
              <a:spcBef>
                <a:spcPct val="0"/>
              </a:spcBef>
              <a:spcAft>
                <a:spcPct val="0"/>
              </a:spcAft>
              <a:defRPr/>
            </a:pPr>
            <a:fld id="{2E57E6EC-4C1B-4A2D-889F-978BAF19FADA}" type="datetime1">
              <a:rPr lang="en-US" altLang="en-US" smtClean="0">
                <a:solidFill>
                  <a:prstClr val="black"/>
                </a:solidFill>
              </a:rPr>
              <a:t>7/8/2019</a:t>
            </a:fld>
            <a:endParaRPr lang="en-US" altLang="en-US" dirty="0">
              <a:solidFill>
                <a:prstClr val="black"/>
              </a:solidFill>
            </a:endParaRPr>
          </a:p>
        </p:txBody>
      </p:sp>
      <p:sp>
        <p:nvSpPr>
          <p:cNvPr id="6" name="Footer Placeholder 5"/>
          <p:cNvSpPr>
            <a:spLocks noGrp="1"/>
          </p:cNvSpPr>
          <p:nvPr>
            <p:ph type="ftr" sz="quarter" idx="11"/>
          </p:nvPr>
        </p:nvSpPr>
        <p:spPr>
          <a:xfrm>
            <a:off x="4165600" y="6400800"/>
            <a:ext cx="3860800" cy="304800"/>
          </a:xfrm>
          <a:prstGeom prst="rect">
            <a:avLst/>
          </a:prstGeom>
        </p:spPr>
        <p:txBody>
          <a:bodyPr/>
          <a:lstStyle>
            <a:lvl1pPr eaLnBrk="1" hangingPunct="1">
              <a:defRPr smtClean="0"/>
            </a:lvl1pPr>
          </a:lstStyle>
          <a:p>
            <a:pPr fontAlgn="base">
              <a:spcBef>
                <a:spcPct val="0"/>
              </a:spcBef>
              <a:spcAft>
                <a:spcPct val="0"/>
              </a:spcAft>
              <a:defRPr/>
            </a:pPr>
            <a:r>
              <a:rPr lang="en-US" altLang="en-US" dirty="0" smtClean="0">
                <a:solidFill>
                  <a:prstClr val="black"/>
                </a:solidFill>
              </a:rPr>
              <a:t>rev. 10/6/2017</a:t>
            </a:r>
            <a:endParaRPr lang="en-US" altLang="en-US" dirty="0">
              <a:solidFill>
                <a:prstClr val="black"/>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04B79EA1-C1E2-4A8C-B70F-BEED27045EFD}" type="slidenum">
              <a:rPr lang="en-US" altLang="en-US" smtClean="0">
                <a:solidFill>
                  <a:prstClr val="black"/>
                </a:solidFill>
              </a:rPr>
              <a:pPr>
                <a:defRPr/>
              </a:pPr>
              <a:t>‹#›</a:t>
            </a:fld>
            <a:endParaRPr lang="en-US" altLang="en-US" dirty="0">
              <a:solidFill>
                <a:prstClr val="black"/>
              </a:solidFill>
            </a:endParaRPr>
          </a:p>
        </p:txBody>
      </p:sp>
      <p:sp>
        <p:nvSpPr>
          <p:cNvPr id="8" name="Rectangle 7"/>
          <p:cNvSpPr/>
          <p:nvPr userDrawn="1"/>
        </p:nvSpPr>
        <p:spPr>
          <a:xfrm>
            <a:off x="0" y="6496326"/>
            <a:ext cx="12192000" cy="3510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4051" y="6537329"/>
            <a:ext cx="572179" cy="228054"/>
          </a:xfrm>
          <a:prstGeom prst="rect">
            <a:avLst/>
          </a:prstGeom>
        </p:spPr>
      </p:pic>
    </p:spTree>
    <p:extLst>
      <p:ext uri="{BB962C8B-B14F-4D97-AF65-F5344CB8AC3E}">
        <p14:creationId xmlns:p14="http://schemas.microsoft.com/office/powerpoint/2010/main" val="183188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4"/>
          <p:cNvSpPr>
            <a:spLocks noGrp="1" noChangeArrowheads="1"/>
          </p:cNvSpPr>
          <p:nvPr>
            <p:ph type="body" idx="1"/>
          </p:nvPr>
        </p:nvSpPr>
        <p:spPr bwMode="auto">
          <a:xfrm>
            <a:off x="609600" y="1524000"/>
            <a:ext cx="10972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p:cNvSpPr>
            <a:spLocks noGrp="1" noChangeArrowheads="1"/>
          </p:cNvSpPr>
          <p:nvPr>
            <p:ph type="sldNum" sz="quarter" idx="4"/>
          </p:nvPr>
        </p:nvSpPr>
        <p:spPr bwMode="auto">
          <a:xfrm>
            <a:off x="8737600" y="6481763"/>
            <a:ext cx="284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defRPr sz="1100" b="1" smtClean="0">
                <a:solidFill>
                  <a:schemeClr val="tx1"/>
                </a:solidFill>
              </a:defRPr>
            </a:lvl1pPr>
          </a:lstStyle>
          <a:p>
            <a:pPr fontAlgn="base">
              <a:spcBef>
                <a:spcPct val="0"/>
              </a:spcBef>
              <a:spcAft>
                <a:spcPct val="0"/>
              </a:spcAft>
              <a:defRPr/>
            </a:pPr>
            <a:fld id="{6380F8C3-0615-4737-B0DD-A702104CF99D}" type="slidenum">
              <a:rPr lang="en-US" altLang="en-US" smtClean="0">
                <a:solidFill>
                  <a:prstClr val="black"/>
                </a:solidFill>
              </a:rPr>
              <a:pPr fontAlgn="base">
                <a:spcBef>
                  <a:spcPct val="0"/>
                </a:spcBef>
                <a:spcAft>
                  <a:spcPct val="0"/>
                </a:spcAft>
                <a:defRPr/>
              </a:pPr>
              <a:t>‹#›</a:t>
            </a:fld>
            <a:endParaRPr lang="en-US" altLang="en-US" dirty="0">
              <a:solidFill>
                <a:prstClr val="black"/>
              </a:solidFill>
            </a:endParaRPr>
          </a:p>
        </p:txBody>
      </p:sp>
    </p:spTree>
    <p:extLst>
      <p:ext uri="{BB962C8B-B14F-4D97-AF65-F5344CB8AC3E}">
        <p14:creationId xmlns:p14="http://schemas.microsoft.com/office/powerpoint/2010/main" val="26144637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13" r:id="rId12"/>
    <p:sldLayoutId id="2147483715" r:id="rId13"/>
  </p:sldLayoutIdLst>
  <p:hf sldNum="0" hdr="0" ftr="0" dt="0"/>
  <p:txStyles>
    <p:title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900" b="1">
          <a:solidFill>
            <a:schemeClr val="tx1"/>
          </a:solidFill>
          <a:latin typeface="Arial" panose="020B0604020202020204" pitchFamily="34" charset="0"/>
        </a:defRPr>
      </a:lvl2pPr>
      <a:lvl3pPr algn="l" rtl="0" eaLnBrk="0" fontAlgn="base" hangingPunct="0">
        <a:spcBef>
          <a:spcPct val="0"/>
        </a:spcBef>
        <a:spcAft>
          <a:spcPct val="0"/>
        </a:spcAft>
        <a:defRPr sz="3900" b="1">
          <a:solidFill>
            <a:schemeClr val="tx1"/>
          </a:solidFill>
          <a:latin typeface="Arial" panose="020B0604020202020204" pitchFamily="34" charset="0"/>
        </a:defRPr>
      </a:lvl3pPr>
      <a:lvl4pPr algn="l" rtl="0" eaLnBrk="0" fontAlgn="base" hangingPunct="0">
        <a:spcBef>
          <a:spcPct val="0"/>
        </a:spcBef>
        <a:spcAft>
          <a:spcPct val="0"/>
        </a:spcAft>
        <a:defRPr sz="3900" b="1">
          <a:solidFill>
            <a:schemeClr val="tx1"/>
          </a:solidFill>
          <a:latin typeface="Arial" panose="020B0604020202020204" pitchFamily="34" charset="0"/>
        </a:defRPr>
      </a:lvl4pPr>
      <a:lvl5pPr algn="l" rtl="0" eaLnBrk="0" fontAlgn="base" hangingPunct="0">
        <a:spcBef>
          <a:spcPct val="0"/>
        </a:spcBef>
        <a:spcAft>
          <a:spcPct val="0"/>
        </a:spcAft>
        <a:defRPr sz="3900" b="1">
          <a:solidFill>
            <a:schemeClr val="tx1"/>
          </a:solidFill>
          <a:latin typeface="Arial" panose="020B0604020202020204" pitchFamily="34" charset="0"/>
        </a:defRPr>
      </a:lvl5pPr>
      <a:lvl6pPr marL="457200" algn="l" rtl="0" fontAlgn="base">
        <a:spcBef>
          <a:spcPct val="0"/>
        </a:spcBef>
        <a:spcAft>
          <a:spcPct val="0"/>
        </a:spcAft>
        <a:defRPr sz="3900" b="1">
          <a:solidFill>
            <a:schemeClr val="tx1"/>
          </a:solidFill>
          <a:latin typeface="Arial" panose="020B0604020202020204" pitchFamily="34" charset="0"/>
        </a:defRPr>
      </a:lvl6pPr>
      <a:lvl7pPr marL="914400" algn="l" rtl="0" fontAlgn="base">
        <a:spcBef>
          <a:spcPct val="0"/>
        </a:spcBef>
        <a:spcAft>
          <a:spcPct val="0"/>
        </a:spcAft>
        <a:defRPr sz="3900" b="1">
          <a:solidFill>
            <a:schemeClr val="tx1"/>
          </a:solidFill>
          <a:latin typeface="Arial" panose="020B0604020202020204" pitchFamily="34" charset="0"/>
        </a:defRPr>
      </a:lvl7pPr>
      <a:lvl8pPr marL="1371600" algn="l" rtl="0" fontAlgn="base">
        <a:spcBef>
          <a:spcPct val="0"/>
        </a:spcBef>
        <a:spcAft>
          <a:spcPct val="0"/>
        </a:spcAft>
        <a:defRPr sz="3900" b="1">
          <a:solidFill>
            <a:schemeClr val="tx1"/>
          </a:solidFill>
          <a:latin typeface="Arial" panose="020B0604020202020204" pitchFamily="34" charset="0"/>
        </a:defRPr>
      </a:lvl8pPr>
      <a:lvl9pPr marL="1828800" algn="l" rtl="0" fontAlgn="base">
        <a:spcBef>
          <a:spcPct val="0"/>
        </a:spcBef>
        <a:spcAft>
          <a:spcPct val="0"/>
        </a:spcAft>
        <a:defRPr sz="3900" b="1">
          <a:solidFill>
            <a:schemeClr val="tx1"/>
          </a:solidFill>
          <a:latin typeface="Arial" panose="020B0604020202020204" pitchFamily="34" charset="0"/>
        </a:defRPr>
      </a:lvl9pPr>
    </p:titleStyle>
    <p:bodyStyle>
      <a:lvl1pPr marL="342900" indent="-342900" algn="l" rtl="0" eaLnBrk="0" fontAlgn="base" hangingPunct="0">
        <a:spcBef>
          <a:spcPts val="1200"/>
        </a:spcBef>
        <a:spcAft>
          <a:spcPct val="0"/>
        </a:spcAft>
        <a:buClr>
          <a:schemeClr val="tx2"/>
        </a:buClr>
        <a:buSzPct val="70000"/>
        <a:buFont typeface="Wingdings" panose="05000000000000000000" pitchFamily="2" charset="2"/>
        <a:buBlip>
          <a:blip r:embed="rId15"/>
        </a:buBlip>
        <a:defRPr sz="3000" kern="1200">
          <a:solidFill>
            <a:schemeClr val="tx1"/>
          </a:solidFill>
          <a:latin typeface="+mn-lt"/>
          <a:ea typeface="+mn-ea"/>
          <a:cs typeface="+mn-cs"/>
        </a:defRPr>
      </a:lvl1pPr>
      <a:lvl2pPr marL="692150" indent="-347663" algn="l" rtl="0" eaLnBrk="0" fontAlgn="base" hangingPunct="0">
        <a:spcBef>
          <a:spcPts val="1200"/>
        </a:spcBef>
        <a:spcAft>
          <a:spcPct val="0"/>
        </a:spcAft>
        <a:buClr>
          <a:schemeClr val="accent2"/>
        </a:buClr>
        <a:buSzPct val="70000"/>
        <a:buFont typeface="Wingdings" panose="05000000000000000000" pitchFamily="2" charset="2"/>
        <a:buBlip>
          <a:blip r:embed="rId16"/>
        </a:buBlip>
        <a:defRPr sz="2600" kern="1200">
          <a:solidFill>
            <a:schemeClr val="tx1"/>
          </a:solidFill>
          <a:latin typeface="+mn-lt"/>
          <a:ea typeface="+mn-ea"/>
          <a:cs typeface="+mn-cs"/>
        </a:defRPr>
      </a:lvl2pPr>
      <a:lvl3pPr marL="987425" indent="-293688" algn="l" rtl="0" eaLnBrk="0" fontAlgn="base" hangingPunct="0">
        <a:spcBef>
          <a:spcPts val="1200"/>
        </a:spcBef>
        <a:spcAft>
          <a:spcPct val="0"/>
        </a:spcAft>
        <a:buClr>
          <a:schemeClr val="accent1"/>
        </a:buClr>
        <a:buSzPct val="70000"/>
        <a:buFont typeface="Wingdings" panose="05000000000000000000" pitchFamily="2" charset="2"/>
        <a:buBlip>
          <a:blip r:embed="rId17"/>
        </a:buBlip>
        <a:defRPr sz="2300" kern="1200">
          <a:solidFill>
            <a:schemeClr val="tx1"/>
          </a:solidFill>
          <a:latin typeface="+mn-lt"/>
          <a:ea typeface="+mn-ea"/>
          <a:cs typeface="+mn-cs"/>
        </a:defRPr>
      </a:lvl3pPr>
      <a:lvl4pPr marL="1281113" indent="-292100" algn="l" rtl="0" eaLnBrk="0" fontAlgn="base" hangingPunct="0">
        <a:spcBef>
          <a:spcPts val="1200"/>
        </a:spcBef>
        <a:spcAft>
          <a:spcPct val="0"/>
        </a:spcAft>
        <a:buClr>
          <a:schemeClr val="tx2"/>
        </a:buClr>
        <a:buSzPct val="75000"/>
        <a:buFont typeface="Wingdings" panose="05000000000000000000" pitchFamily="2" charset="2"/>
        <a:buBlip>
          <a:blip r:embed="rId16"/>
        </a:buBlip>
        <a:defRPr sz="2000" kern="1200">
          <a:solidFill>
            <a:schemeClr val="tx1"/>
          </a:solidFill>
          <a:latin typeface="+mn-lt"/>
          <a:ea typeface="+mn-ea"/>
          <a:cs typeface="+mn-cs"/>
        </a:defRPr>
      </a:lvl4pPr>
      <a:lvl5pPr marL="1598613" indent="-315913" algn="l" rtl="0" eaLnBrk="0" fontAlgn="base" hangingPunct="0">
        <a:spcBef>
          <a:spcPts val="1200"/>
        </a:spcBef>
        <a:spcAft>
          <a:spcPct val="0"/>
        </a:spcAft>
        <a:buClr>
          <a:schemeClr val="folHlink"/>
        </a:buClr>
        <a:buSzPct val="80000"/>
        <a:buFont typeface="Wingdings" panose="05000000000000000000" pitchFamily="2" charset="2"/>
        <a:buBlip>
          <a:blip r:embed="rId17"/>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2.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slide" Target="slide6.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slide" Target="slide6.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slide" Target="slide6.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slide" Target="slide6.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slide" Target="slide6.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8.xml"/><Relationship Id="rId7" Type="http://schemas.openxmlformats.org/officeDocument/2006/relationships/slide" Target="slide26.xml"/><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18.xml"/><Relationship Id="rId4" Type="http://schemas.openxmlformats.org/officeDocument/2006/relationships/slide" Target="slide10.xml"/><Relationship Id="rId9" Type="http://schemas.openxmlformats.org/officeDocument/2006/relationships/slide" Target="slide6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mailto:shannon.minter@ucr.edu" TargetMode="External"/><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hyperlink" Target="https://ucpathsupport.force.com/askucpath/s/"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ucrshare.ucr.edu/sites/FOM_UCPath/Pages/PD.aspx?RootFolder=%2Fsites%2FFOM%5FUCPath%2FPostDeploy%2FTransaction%20Pilot%2F2%20%2D%20On%20Behalf%20Case%20Management%2FOn%20Behalf%20Case%20Management%20%2D%20Process%20Maps&amp;FolderCTID=0x0120001A1F5F6DF353CC46BE7B38AEE07BC3CD&amp;View=%7BF3E1E8B1%2D51EB%2D4100%2DA3C7%2DC5312B151588%7D" TargetMode="External"/><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hyperlink" Target="https://ucrshare.ucr.edu/sites/FOM_UCPath/Pages/PD.aspx?RootFolder=%2Fsites%2FFOM%5FUCPath%2FPostDeploy%2FTransaction%20Pilot%2F2%20%2D%20On%20Behalf%20Case%20Management%2FOn%20Behalf%20Case%20Management%20%2D%20Infographics&amp;FolderCTID=0x0120001A1F5F6DF353CC46BE7B38AEE07BC3CD&amp;View=%7BF3E1E8B1%2D51EB%2D4100%2DA3C7%2DC5312B151588%7D"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364600" y="2390987"/>
            <a:ext cx="6511047" cy="2370794"/>
          </a:xfrm>
        </p:spPr>
        <p:txBody>
          <a:bodyPr>
            <a:noAutofit/>
          </a:bodyPr>
          <a:lstStyle/>
          <a:p>
            <a:pPr algn="l"/>
            <a:r>
              <a:rPr lang="en-US" sz="2800" dirty="0" smtClean="0">
                <a:latin typeface="+mj-lt"/>
              </a:rPr>
              <a:t>Ucr ucpath transaction pilot</a:t>
            </a:r>
          </a:p>
          <a:p>
            <a:pPr algn="l"/>
            <a:r>
              <a:rPr lang="en-US" sz="4800" dirty="0" smtClean="0">
                <a:solidFill>
                  <a:schemeClr val="tx1"/>
                </a:solidFill>
                <a:latin typeface="+mj-lt"/>
              </a:rPr>
              <a:t>ON BEHALF OF case management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2576" y="6235429"/>
            <a:ext cx="1617067" cy="527389"/>
          </a:xfrm>
          <a:prstGeom prst="rect">
            <a:avLst/>
          </a:prstGeom>
        </p:spPr>
      </p:pic>
    </p:spTree>
    <p:extLst>
      <p:ext uri="{BB962C8B-B14F-4D97-AF65-F5344CB8AC3E}">
        <p14:creationId xmlns:p14="http://schemas.microsoft.com/office/powerpoint/2010/main" val="162518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1727816" cy="685800"/>
          </a:xfrm>
        </p:spPr>
        <p:txBody>
          <a:bodyPr/>
          <a:lstStyle/>
          <a:p>
            <a:r>
              <a:rPr lang="en-US" sz="3400" dirty="0" smtClean="0">
                <a:solidFill>
                  <a:schemeClr val="accent5"/>
                </a:solidFill>
              </a:rPr>
              <a:t>ON BEHALF OF CASE MANAGEMENT MATRIX</a:t>
            </a:r>
            <a:endParaRPr lang="en-US" sz="3400"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937993290"/>
              </p:ext>
            </p:extLst>
          </p:nvPr>
        </p:nvGraphicFramePr>
        <p:xfrm>
          <a:off x="548640" y="1097280"/>
          <a:ext cx="10983310" cy="2743458"/>
        </p:xfrm>
        <a:graphic>
          <a:graphicData uri="http://schemas.openxmlformats.org/drawingml/2006/table">
            <a:tbl>
              <a:tblPr firstRow="1" bandRow="1">
                <a:tableStyleId>{5C22544A-7EE6-4342-B048-85BDC9FD1C3A}</a:tableStyleId>
              </a:tblPr>
              <a:tblGrid>
                <a:gridCol w="1923393">
                  <a:extLst>
                    <a:ext uri="{9D8B030D-6E8A-4147-A177-3AD203B41FA5}">
                      <a16:colId xmlns:a16="http://schemas.microsoft.com/office/drawing/2014/main" val="3884135806"/>
                    </a:ext>
                  </a:extLst>
                </a:gridCol>
                <a:gridCol w="1252373">
                  <a:extLst>
                    <a:ext uri="{9D8B030D-6E8A-4147-A177-3AD203B41FA5}">
                      <a16:colId xmlns:a16="http://schemas.microsoft.com/office/drawing/2014/main" val="2484764591"/>
                    </a:ext>
                  </a:extLst>
                </a:gridCol>
                <a:gridCol w="5327103">
                  <a:extLst>
                    <a:ext uri="{9D8B030D-6E8A-4147-A177-3AD203B41FA5}">
                      <a16:colId xmlns:a16="http://schemas.microsoft.com/office/drawing/2014/main" val="2175200115"/>
                    </a:ext>
                  </a:extLst>
                </a:gridCol>
                <a:gridCol w="2480441">
                  <a:extLst>
                    <a:ext uri="{9D8B030D-6E8A-4147-A177-3AD203B41FA5}">
                      <a16:colId xmlns:a16="http://schemas.microsoft.com/office/drawing/2014/main" val="504981678"/>
                    </a:ext>
                  </a:extLst>
                </a:gridCol>
              </a:tblGrid>
              <a:tr h="701298">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Category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Purview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General </a:t>
                      </a:r>
                      <a:r>
                        <a:rPr lang="en-US" sz="2000" b="1" i="0" u="none" strike="noStrike" dirty="0" smtClean="0">
                          <a:solidFill>
                            <a:schemeClr val="bg1"/>
                          </a:solidFill>
                          <a:effectLst/>
                          <a:latin typeface="Arial" panose="020B0604020202020204" pitchFamily="34" charset="0"/>
                          <a:cs typeface="Arial" panose="020B0604020202020204" pitchFamily="34" charset="0"/>
                        </a:rPr>
                        <a:t>Approach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Transaction Update Types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153733"/>
                  </a:ext>
                </a:extLst>
              </a:tr>
              <a:tr h="1798982">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Cases related to STANDARD transaction entry that requires </a:t>
                      </a:r>
                      <a:r>
                        <a:rPr lang="en-US" sz="1600" b="0" i="0" u="none" strike="noStrike" dirty="0" smtClean="0">
                          <a:solidFill>
                            <a:srgbClr val="000000"/>
                          </a:solidFill>
                          <a:effectLst/>
                          <a:latin typeface="Arial" panose="020B0604020202020204" pitchFamily="34" charset="0"/>
                          <a:cs typeface="Arial" panose="020B0604020202020204" pitchFamily="34" charset="0"/>
                        </a:rPr>
                        <a:t>a Case in SalesForce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Transactional Unit</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Any transactions initiated at the Transactional Unit that involves STANDARD corrections or require a case for non-pay impacting non-benefit related issues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   For example: </a:t>
                      </a:r>
                    </a:p>
                    <a:p>
                      <a:pPr marL="166688" indent="-166688" algn="l" fontAlgn="t"/>
                      <a:r>
                        <a:rPr lang="en-US" sz="1600" b="0" i="0" u="none" strike="noStrike" dirty="0">
                          <a:solidFill>
                            <a:srgbClr val="000000"/>
                          </a:solidFill>
                          <a:effectLst/>
                          <a:latin typeface="Arial" panose="020B0604020202020204" pitchFamily="34" charset="0"/>
                          <a:cs typeface="Arial" panose="020B0604020202020204" pitchFamily="34" charset="0"/>
                        </a:rPr>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Personal Data Updates, i.e. DOB, SSN, Address, Email etc. </a:t>
                      </a:r>
                    </a:p>
                    <a:p>
                      <a:pPr algn="l" fontAlgn="t"/>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7044740"/>
                  </a:ext>
                </a:extLst>
              </a:tr>
            </a:tbl>
          </a:graphicData>
        </a:graphic>
      </p:graphicFrame>
    </p:spTree>
    <p:extLst>
      <p:ext uri="{BB962C8B-B14F-4D97-AF65-F5344CB8AC3E}">
        <p14:creationId xmlns:p14="http://schemas.microsoft.com/office/powerpoint/2010/main" val="95612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1727816" cy="685800"/>
          </a:xfrm>
        </p:spPr>
        <p:txBody>
          <a:bodyPr/>
          <a:lstStyle/>
          <a:p>
            <a:r>
              <a:rPr lang="en-US" sz="3400" dirty="0" smtClean="0">
                <a:solidFill>
                  <a:schemeClr val="accent5"/>
                </a:solidFill>
              </a:rPr>
              <a:t>ON BEHALF OF CASE MANAGEMENT MATRIX </a:t>
            </a:r>
            <a:r>
              <a:rPr lang="en-US" sz="2400" dirty="0">
                <a:solidFill>
                  <a:srgbClr val="4472C4"/>
                </a:solidFill>
              </a:rPr>
              <a:t>(continued) </a:t>
            </a:r>
            <a:endParaRPr lang="en-US" sz="3400"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317276006"/>
              </p:ext>
            </p:extLst>
          </p:nvPr>
        </p:nvGraphicFramePr>
        <p:xfrm>
          <a:off x="548640" y="1097280"/>
          <a:ext cx="10983310" cy="4693920"/>
        </p:xfrm>
        <a:graphic>
          <a:graphicData uri="http://schemas.openxmlformats.org/drawingml/2006/table">
            <a:tbl>
              <a:tblPr firstRow="1" bandRow="1">
                <a:tableStyleId>{5C22544A-7EE6-4342-B048-85BDC9FD1C3A}</a:tableStyleId>
              </a:tblPr>
              <a:tblGrid>
                <a:gridCol w="1671144">
                  <a:extLst>
                    <a:ext uri="{9D8B030D-6E8A-4147-A177-3AD203B41FA5}">
                      <a16:colId xmlns:a16="http://schemas.microsoft.com/office/drawing/2014/main" val="3884135806"/>
                    </a:ext>
                  </a:extLst>
                </a:gridCol>
                <a:gridCol w="1261242">
                  <a:extLst>
                    <a:ext uri="{9D8B030D-6E8A-4147-A177-3AD203B41FA5}">
                      <a16:colId xmlns:a16="http://schemas.microsoft.com/office/drawing/2014/main" val="2484764591"/>
                    </a:ext>
                  </a:extLst>
                </a:gridCol>
                <a:gridCol w="5570483">
                  <a:extLst>
                    <a:ext uri="{9D8B030D-6E8A-4147-A177-3AD203B41FA5}">
                      <a16:colId xmlns:a16="http://schemas.microsoft.com/office/drawing/2014/main" val="2175200115"/>
                    </a:ext>
                  </a:extLst>
                </a:gridCol>
                <a:gridCol w="2480441">
                  <a:extLst>
                    <a:ext uri="{9D8B030D-6E8A-4147-A177-3AD203B41FA5}">
                      <a16:colId xmlns:a16="http://schemas.microsoft.com/office/drawing/2014/main" val="504981678"/>
                    </a:ext>
                  </a:extLst>
                </a:gridCol>
              </a:tblGrid>
              <a:tr h="278128">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Category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Purview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General </a:t>
                      </a:r>
                      <a:r>
                        <a:rPr lang="en-US" sz="2000" b="1" i="0" u="none" strike="noStrike" dirty="0" smtClean="0">
                          <a:solidFill>
                            <a:schemeClr val="bg1"/>
                          </a:solidFill>
                          <a:effectLst/>
                          <a:latin typeface="Arial" panose="020B0604020202020204" pitchFamily="34" charset="0"/>
                          <a:cs typeface="Arial" panose="020B0604020202020204" pitchFamily="34" charset="0"/>
                        </a:rPr>
                        <a:t>Approach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Transaction Update Types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153733"/>
                  </a:ext>
                </a:extLst>
              </a:tr>
              <a:tr h="3222538">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Cases related to ESCALATED transaction entry that </a:t>
                      </a:r>
                      <a:r>
                        <a:rPr lang="en-US" sz="1600" b="0" i="0" u="none" strike="noStrike" dirty="0" smtClean="0">
                          <a:solidFill>
                            <a:srgbClr val="000000"/>
                          </a:solidFill>
                          <a:effectLst/>
                          <a:latin typeface="Arial" panose="020B0604020202020204" pitchFamily="34" charset="0"/>
                          <a:cs typeface="Arial" panose="020B0604020202020204" pitchFamily="34" charset="0"/>
                        </a:rPr>
                        <a:t>requires</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a Case in SalesForce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SSC</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a:t>
                      </a:r>
                      <a:r>
                        <a:rPr lang="en-US" sz="1600" b="0" i="0" u="none" strike="noStrike" dirty="0">
                          <a:solidFill>
                            <a:srgbClr val="000000"/>
                          </a:solidFill>
                          <a:effectLst/>
                          <a:latin typeface="Arial" panose="020B0604020202020204" pitchFamily="34" charset="0"/>
                          <a:cs typeface="Arial" panose="020B0604020202020204" pitchFamily="34" charset="0"/>
                        </a:rPr>
                        <a:t>transactions defined as ESCALATED to the SSC and INITIATED by the </a:t>
                      </a:r>
                      <a:r>
                        <a:rPr lang="en-US" sz="1600" b="0" i="0" u="none" strike="noStrike" dirty="0" smtClean="0">
                          <a:solidFill>
                            <a:srgbClr val="000000"/>
                          </a:solidFill>
                          <a:effectLst/>
                          <a:latin typeface="Arial" panose="020B0604020202020204" pitchFamily="34" charset="0"/>
                          <a:cs typeface="Arial" panose="020B0604020202020204" pitchFamily="34" charset="0"/>
                        </a:rPr>
                        <a:t>SSC or</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a transaction that</a:t>
                      </a:r>
                      <a:r>
                        <a:rPr lang="en-US" sz="1600" b="0" i="0" u="none" strike="noStrike" dirty="0" smtClean="0">
                          <a:solidFill>
                            <a:srgbClr val="000000"/>
                          </a:solidFill>
                          <a:effectLst/>
                          <a:latin typeface="Arial" panose="020B0604020202020204" pitchFamily="34" charset="0"/>
                          <a:cs typeface="Arial" panose="020B0604020202020204" pitchFamily="34" charset="0"/>
                        </a:rPr>
                        <a:t> </a:t>
                      </a:r>
                      <a:r>
                        <a:rPr lang="en-US" sz="1600" b="0" i="0" u="none" strike="noStrike" dirty="0">
                          <a:solidFill>
                            <a:srgbClr val="000000"/>
                          </a:solidFill>
                          <a:effectLst/>
                          <a:latin typeface="Arial" panose="020B0604020202020204" pitchFamily="34" charset="0"/>
                          <a:cs typeface="Arial" panose="020B0604020202020204" pitchFamily="34" charset="0"/>
                        </a:rPr>
                        <a:t>needs to be corrected </a:t>
                      </a:r>
                      <a:r>
                        <a:rPr lang="en-US" sz="1600" b="0" i="0" u="none" strike="noStrike" dirty="0" smtClean="0">
                          <a:solidFill>
                            <a:srgbClr val="000000"/>
                          </a:solidFill>
                          <a:effectLst/>
                          <a:latin typeface="Arial" panose="020B0604020202020204" pitchFamily="34" charset="0"/>
                          <a:cs typeface="Arial" panose="020B0604020202020204" pitchFamily="34" charset="0"/>
                        </a:rPr>
                        <a:t>can</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be</a:t>
                      </a:r>
                      <a:r>
                        <a:rPr lang="en-US" sz="1600" b="0" i="0" u="none" strike="noStrike" dirty="0" smtClean="0">
                          <a:solidFill>
                            <a:srgbClr val="000000"/>
                          </a:solidFill>
                          <a:effectLst/>
                          <a:latin typeface="Arial" panose="020B0604020202020204" pitchFamily="34" charset="0"/>
                          <a:cs typeface="Arial" panose="020B0604020202020204" pitchFamily="34" charset="0"/>
                        </a:rPr>
                        <a:t> opened </a:t>
                      </a:r>
                      <a:r>
                        <a:rPr lang="en-US" sz="1600" b="0" i="0" u="none" strike="noStrike" dirty="0">
                          <a:solidFill>
                            <a:srgbClr val="000000"/>
                          </a:solidFill>
                          <a:effectLst/>
                          <a:latin typeface="Arial" panose="020B0604020202020204" pitchFamily="34" charset="0"/>
                          <a:cs typeface="Arial" panose="020B0604020202020204" pitchFamily="34" charset="0"/>
                        </a:rPr>
                        <a:t>by the </a:t>
                      </a:r>
                      <a:r>
                        <a:rPr lang="en-US" sz="1600" b="0" i="0" u="none" strike="noStrike" dirty="0" smtClean="0">
                          <a:solidFill>
                            <a:srgbClr val="000000"/>
                          </a:solidFill>
                          <a:effectLst/>
                          <a:latin typeface="Arial" panose="020B0604020202020204" pitchFamily="34" charset="0"/>
                          <a:cs typeface="Arial" panose="020B0604020202020204" pitchFamily="34" charset="0"/>
                        </a:rPr>
                        <a:t>SSC. </a:t>
                      </a:r>
                      <a:r>
                        <a:rPr lang="en-US" sz="1600" b="0" i="0" u="none" strike="noStrike" dirty="0">
                          <a:solidFill>
                            <a:srgbClr val="000000"/>
                          </a:solidFill>
                          <a:effectLst/>
                          <a:latin typeface="Arial" panose="020B0604020202020204" pitchFamily="34" charset="0"/>
                          <a:cs typeface="Arial" panose="020B0604020202020204" pitchFamily="34" charset="0"/>
                        </a:rPr>
                        <a:t>Transactional units should NOT open cases for these escalated </a:t>
                      </a:r>
                      <a:r>
                        <a:rPr lang="en-US" sz="1600" b="0" i="0" u="none" strike="noStrike" dirty="0" smtClean="0">
                          <a:solidFill>
                            <a:srgbClr val="000000"/>
                          </a:solidFill>
                          <a:effectLst/>
                          <a:latin typeface="Arial" panose="020B0604020202020204" pitchFamily="34" charset="0"/>
                          <a:cs typeface="Arial" panose="020B0604020202020204" pitchFamily="34" charset="0"/>
                        </a:rPr>
                        <a:t>items</a:t>
                      </a:r>
                    </a:p>
                    <a:p>
                      <a:pPr marL="0" indent="0" algn="l" fontAlgn="t">
                        <a:buNone/>
                      </a:pP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p>
                      <a:pPr marL="171450" lvl="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a:t>
                      </a:r>
                      <a:r>
                        <a:rPr lang="en-US" sz="1600" b="0" i="0" u="none" strike="noStrike" dirty="0">
                          <a:solidFill>
                            <a:srgbClr val="000000"/>
                          </a:solidFill>
                          <a:effectLst/>
                          <a:latin typeface="Arial" panose="020B0604020202020204" pitchFamily="34" charset="0"/>
                          <a:cs typeface="Arial" panose="020B0604020202020204" pitchFamily="34" charset="0"/>
                        </a:rPr>
                        <a:t>PAY related transactions that require a correction or a case that involves the following fields: </a:t>
                      </a: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p>
                      <a:pPr marL="228600" lvl="0" indent="-228600" algn="l" fontAlgn="t">
                        <a:buNone/>
                      </a:pPr>
                      <a:r>
                        <a:rPr lang="en-US" sz="1600" b="0" i="0" u="none" strike="noStrike" dirty="0">
                          <a:solidFill>
                            <a:srgbClr val="000000"/>
                          </a:solidFill>
                          <a:effectLst/>
                          <a:latin typeface="Arial" panose="020B0604020202020204" pitchFamily="34" charset="0"/>
                          <a:cs typeface="Arial" panose="020B0604020202020204" pitchFamily="34" charset="0"/>
                        </a:rPr>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Comp </a:t>
                      </a:r>
                      <a:r>
                        <a:rPr lang="en-US" sz="1600" b="0" i="0" u="none" strike="noStrike" dirty="0" smtClean="0">
                          <a:solidFill>
                            <a:srgbClr val="000000"/>
                          </a:solidFill>
                          <a:effectLst/>
                          <a:latin typeface="Arial" panose="020B0604020202020204" pitchFamily="34" charset="0"/>
                          <a:cs typeface="Arial" panose="020B0604020202020204" pitchFamily="34" charset="0"/>
                        </a:rPr>
                        <a:t>Rate                        </a:t>
                      </a:r>
                      <a:r>
                        <a:rPr lang="en-US" sz="1600" b="0" i="0" u="none" strike="noStrike" dirty="0">
                          <a:solidFill>
                            <a:srgbClr val="000000"/>
                          </a:solidFill>
                          <a:effectLst/>
                          <a:latin typeface="Arial" panose="020B0604020202020204" pitchFamily="34" charset="0"/>
                          <a:cs typeface="Arial" panose="020B0604020202020204" pitchFamily="34" charset="0"/>
                        </a:rPr>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Effective </a:t>
                      </a:r>
                      <a:r>
                        <a:rPr lang="en-US" sz="1600" b="0" i="0" u="none" strike="noStrike" dirty="0" smtClean="0">
                          <a:solidFill>
                            <a:srgbClr val="000000"/>
                          </a:solidFill>
                          <a:effectLst/>
                          <a:latin typeface="Arial" panose="020B0604020202020204" pitchFamily="34" charset="0"/>
                          <a:cs typeface="Arial" panose="020B0604020202020204" pitchFamily="34" charset="0"/>
                        </a:rPr>
                        <a:t>Date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Pay Group                         </a:t>
                      </a:r>
                      <a:r>
                        <a:rPr lang="en-US" sz="1600" b="0" i="0" u="none" strike="noStrike" dirty="0">
                          <a:solidFill>
                            <a:srgbClr val="000000"/>
                          </a:solidFill>
                          <a:effectLst/>
                          <a:latin typeface="Arial" panose="020B0604020202020204" pitchFamily="34" charset="0"/>
                          <a:cs typeface="Arial" panose="020B0604020202020204" pitchFamily="34" charset="0"/>
                        </a:rPr>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One-Time </a:t>
                      </a:r>
                      <a:r>
                        <a:rPr lang="en-US" sz="1600" b="0" i="0" u="none" strike="noStrike" dirty="0" smtClean="0">
                          <a:solidFill>
                            <a:srgbClr val="000000"/>
                          </a:solidFill>
                          <a:effectLst/>
                          <a:latin typeface="Arial" panose="020B0604020202020204" pitchFamily="34" charset="0"/>
                          <a:cs typeface="Arial" panose="020B0604020202020204" pitchFamily="34" charset="0"/>
                        </a:rPr>
                        <a:t>Pay</a:t>
                      </a:r>
                    </a:p>
                    <a:p>
                      <a:pPr marL="0" indent="0" algn="l" fontAlgn="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Job Frequency</a:t>
                      </a:r>
                    </a:p>
                    <a:p>
                      <a:pPr marL="0" indent="0" algn="l" fontAlgn="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FTE</a:t>
                      </a:r>
                    </a:p>
                    <a:p>
                      <a:pPr marL="0" indent="0" algn="l" fontAlgn="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Additional Pay</a:t>
                      </a:r>
                    </a:p>
                    <a:p>
                      <a:pPr marL="0" indent="0" algn="l" fontAlgn="t">
                        <a:buNone/>
                      </a:pP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Retroactive Compensation Changes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Overpayments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Off Cycle Checks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Final Pay</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Next Day Checks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Missed Pay resolution</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Leave of Absence Issues Requests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Sabbatical Credit Adjustments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3580558"/>
                  </a:ext>
                </a:extLst>
              </a:tr>
            </a:tbl>
          </a:graphicData>
        </a:graphic>
      </p:graphicFrame>
    </p:spTree>
    <p:extLst>
      <p:ext uri="{BB962C8B-B14F-4D97-AF65-F5344CB8AC3E}">
        <p14:creationId xmlns:p14="http://schemas.microsoft.com/office/powerpoint/2010/main" val="2194914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1727816" cy="685800"/>
          </a:xfrm>
        </p:spPr>
        <p:txBody>
          <a:bodyPr/>
          <a:lstStyle/>
          <a:p>
            <a:r>
              <a:rPr lang="en-US" sz="3400" dirty="0" smtClean="0">
                <a:solidFill>
                  <a:schemeClr val="accent5"/>
                </a:solidFill>
              </a:rPr>
              <a:t>ON BEHALF OF CASE MANAGEMENT MATRIX </a:t>
            </a:r>
            <a:r>
              <a:rPr lang="en-US" sz="2400" dirty="0">
                <a:solidFill>
                  <a:srgbClr val="4472C4"/>
                </a:solidFill>
              </a:rPr>
              <a:t>(continued) </a:t>
            </a:r>
            <a:endParaRPr lang="en-US" sz="3400"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49396551"/>
              </p:ext>
            </p:extLst>
          </p:nvPr>
        </p:nvGraphicFramePr>
        <p:xfrm>
          <a:off x="548640" y="1097280"/>
          <a:ext cx="10983310" cy="3923578"/>
        </p:xfrm>
        <a:graphic>
          <a:graphicData uri="http://schemas.openxmlformats.org/drawingml/2006/table">
            <a:tbl>
              <a:tblPr firstRow="1" bandRow="1">
                <a:tableStyleId>{5C22544A-7EE6-4342-B048-85BDC9FD1C3A}</a:tableStyleId>
              </a:tblPr>
              <a:tblGrid>
                <a:gridCol w="1671144">
                  <a:extLst>
                    <a:ext uri="{9D8B030D-6E8A-4147-A177-3AD203B41FA5}">
                      <a16:colId xmlns:a16="http://schemas.microsoft.com/office/drawing/2014/main" val="3884135806"/>
                    </a:ext>
                  </a:extLst>
                </a:gridCol>
                <a:gridCol w="1261242">
                  <a:extLst>
                    <a:ext uri="{9D8B030D-6E8A-4147-A177-3AD203B41FA5}">
                      <a16:colId xmlns:a16="http://schemas.microsoft.com/office/drawing/2014/main" val="2484764591"/>
                    </a:ext>
                  </a:extLst>
                </a:gridCol>
                <a:gridCol w="5570483">
                  <a:extLst>
                    <a:ext uri="{9D8B030D-6E8A-4147-A177-3AD203B41FA5}">
                      <a16:colId xmlns:a16="http://schemas.microsoft.com/office/drawing/2014/main" val="2175200115"/>
                    </a:ext>
                  </a:extLst>
                </a:gridCol>
                <a:gridCol w="2480441">
                  <a:extLst>
                    <a:ext uri="{9D8B030D-6E8A-4147-A177-3AD203B41FA5}">
                      <a16:colId xmlns:a16="http://schemas.microsoft.com/office/drawing/2014/main" val="504981678"/>
                    </a:ext>
                  </a:extLst>
                </a:gridCol>
              </a:tblGrid>
              <a:tr h="278128">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Category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Purview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General </a:t>
                      </a:r>
                      <a:r>
                        <a:rPr lang="en-US" sz="2000" b="1" i="0" u="none" strike="noStrike" dirty="0" smtClean="0">
                          <a:solidFill>
                            <a:schemeClr val="bg1"/>
                          </a:solidFill>
                          <a:effectLst/>
                          <a:latin typeface="Arial" panose="020B0604020202020204" pitchFamily="34" charset="0"/>
                          <a:cs typeface="Arial" panose="020B0604020202020204" pitchFamily="34" charset="0"/>
                        </a:rPr>
                        <a:t>Approach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Transaction Update Types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7153733"/>
                  </a:ext>
                </a:extLst>
              </a:tr>
              <a:tr h="3222538">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Cases related to ESCALATED transaction entry that </a:t>
                      </a:r>
                      <a:r>
                        <a:rPr lang="en-US" sz="1600" b="0" i="0" u="none" strike="noStrike" dirty="0" smtClean="0">
                          <a:solidFill>
                            <a:srgbClr val="000000"/>
                          </a:solidFill>
                          <a:effectLst/>
                          <a:latin typeface="Arial" panose="020B0604020202020204" pitchFamily="34" charset="0"/>
                          <a:cs typeface="Arial" panose="020B0604020202020204" pitchFamily="34" charset="0"/>
                        </a:rPr>
                        <a:t>requires</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a Case in SalesForce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SSC</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ACCRUAL or BENEFITS related issues that require a correction. </a:t>
                      </a:r>
                    </a:p>
                    <a:p>
                      <a:pPr marL="403225"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For example:</a:t>
                      </a:r>
                    </a:p>
                    <a:p>
                      <a:pPr marL="403225"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DCP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Cancellation of Benefits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Deductions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Damage Payments               </a:t>
                      </a:r>
                    </a:p>
                    <a:p>
                      <a:pPr marL="403225"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Retirement</a:t>
                      </a:r>
                    </a:p>
                    <a:p>
                      <a:pPr marL="403225"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Issues with reinstatement</a:t>
                      </a:r>
                    </a:p>
                    <a:p>
                      <a:pPr marL="403225"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A lapse in benefits coverage</a:t>
                      </a:r>
                    </a:p>
                    <a:p>
                      <a:pPr marL="403225"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Service Credit Adjustments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Retroactive Compensation Changes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Overpayments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Off Cycle Checks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Final Pay</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Next Day Checks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Missed Pay resolution</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Leave of Absence Issues Requests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Sabbatical Credit Adjustments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3580558"/>
                  </a:ext>
                </a:extLst>
              </a:tr>
            </a:tbl>
          </a:graphicData>
        </a:graphic>
      </p:graphicFrame>
    </p:spTree>
    <p:extLst>
      <p:ext uri="{BB962C8B-B14F-4D97-AF65-F5344CB8AC3E}">
        <p14:creationId xmlns:p14="http://schemas.microsoft.com/office/powerpoint/2010/main" val="1258615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737341" cy="685800"/>
          </a:xfrm>
        </p:spPr>
        <p:txBody>
          <a:bodyPr/>
          <a:lstStyle/>
          <a:p>
            <a:r>
              <a:rPr lang="en-US" sz="3400" dirty="0" smtClean="0">
                <a:solidFill>
                  <a:schemeClr val="accent5"/>
                </a:solidFill>
              </a:rPr>
              <a:t>ON BEHALF OF CASE MANAGEMENT MATRIX </a:t>
            </a:r>
            <a:r>
              <a:rPr lang="en-US" sz="2400" dirty="0" smtClean="0">
                <a:solidFill>
                  <a:schemeClr val="accent5"/>
                </a:solidFill>
              </a:rPr>
              <a:t>(continued)  </a:t>
            </a:r>
            <a:endParaRPr lang="en-US" sz="2400"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700005558"/>
              </p:ext>
            </p:extLst>
          </p:nvPr>
        </p:nvGraphicFramePr>
        <p:xfrm>
          <a:off x="548640" y="1097280"/>
          <a:ext cx="11054800" cy="3043726"/>
        </p:xfrm>
        <a:graphic>
          <a:graphicData uri="http://schemas.openxmlformats.org/drawingml/2006/table">
            <a:tbl>
              <a:tblPr firstRow="1" bandRow="1">
                <a:tableStyleId>{5C22544A-7EE6-4342-B048-85BDC9FD1C3A}</a:tableStyleId>
              </a:tblPr>
              <a:tblGrid>
                <a:gridCol w="2110318">
                  <a:extLst>
                    <a:ext uri="{9D8B030D-6E8A-4147-A177-3AD203B41FA5}">
                      <a16:colId xmlns:a16="http://schemas.microsoft.com/office/drawing/2014/main" val="3884135806"/>
                    </a:ext>
                  </a:extLst>
                </a:gridCol>
                <a:gridCol w="1548269">
                  <a:extLst>
                    <a:ext uri="{9D8B030D-6E8A-4147-A177-3AD203B41FA5}">
                      <a16:colId xmlns:a16="http://schemas.microsoft.com/office/drawing/2014/main" val="2484764591"/>
                    </a:ext>
                  </a:extLst>
                </a:gridCol>
                <a:gridCol w="4248299">
                  <a:extLst>
                    <a:ext uri="{9D8B030D-6E8A-4147-A177-3AD203B41FA5}">
                      <a16:colId xmlns:a16="http://schemas.microsoft.com/office/drawing/2014/main" val="2175200115"/>
                    </a:ext>
                  </a:extLst>
                </a:gridCol>
                <a:gridCol w="3147914">
                  <a:extLst>
                    <a:ext uri="{9D8B030D-6E8A-4147-A177-3AD203B41FA5}">
                      <a16:colId xmlns:a16="http://schemas.microsoft.com/office/drawing/2014/main" val="504981678"/>
                    </a:ext>
                  </a:extLst>
                </a:gridCol>
              </a:tblGrid>
              <a:tr h="757726">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Category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Purview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General </a:t>
                      </a:r>
                      <a:r>
                        <a:rPr lang="en-US" sz="2000" b="1" i="0" u="none" strike="noStrike" dirty="0" smtClean="0">
                          <a:solidFill>
                            <a:schemeClr val="bg1"/>
                          </a:solidFill>
                          <a:effectLst/>
                          <a:latin typeface="Arial" panose="020B0604020202020204" pitchFamily="34" charset="0"/>
                          <a:cs typeface="Arial" panose="020B0604020202020204" pitchFamily="34" charset="0"/>
                        </a:rPr>
                        <a:t>Approach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Transaction Update Types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153733"/>
                  </a:ext>
                </a:extLst>
              </a:tr>
              <a:tr h="2207290">
                <a:tc>
                  <a:txBody>
                    <a:bodyPr/>
                    <a:lstStyle/>
                    <a:p>
                      <a:pPr marL="57150" indent="0" algn="l" fontAlgn="t"/>
                      <a:r>
                        <a:rPr lang="en-US" sz="1600" b="0" i="0" u="none" strike="noStrike" dirty="0" smtClean="0">
                          <a:solidFill>
                            <a:srgbClr val="000000"/>
                          </a:solidFill>
                          <a:effectLst/>
                          <a:latin typeface="Arial" panose="020B0604020202020204" pitchFamily="34" charset="0"/>
                          <a:cs typeface="Arial" panose="020B0604020202020204" pitchFamily="34" charset="0"/>
                        </a:rPr>
                        <a:t>Cases </a:t>
                      </a:r>
                      <a:r>
                        <a:rPr lang="en-US" sz="1600" b="0" i="0" u="none" strike="noStrike" dirty="0">
                          <a:solidFill>
                            <a:srgbClr val="000000"/>
                          </a:solidFill>
                          <a:effectLst/>
                          <a:latin typeface="Arial" panose="020B0604020202020204" pitchFamily="34" charset="0"/>
                          <a:cs typeface="Arial" panose="020B0604020202020204" pitchFamily="34" charset="0"/>
                        </a:rPr>
                        <a:t>related to ESCALATED transaction entry that requires UCPC entry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600" b="0" i="0" u="none" strike="noStrike" dirty="0" smtClean="0">
                          <a:solidFill>
                            <a:srgbClr val="000000"/>
                          </a:solidFill>
                          <a:effectLst/>
                          <a:latin typeface="Arial" panose="020B0604020202020204" pitchFamily="34" charset="0"/>
                          <a:cs typeface="Arial" panose="020B0604020202020204" pitchFamily="34" charset="0"/>
                        </a:rPr>
                        <a:t>Central </a:t>
                      </a:r>
                      <a:r>
                        <a:rPr lang="en-US" sz="1600" b="0" i="0" u="none" strike="noStrike" dirty="0">
                          <a:solidFill>
                            <a:srgbClr val="000000"/>
                          </a:solidFill>
                          <a:effectLst/>
                          <a:latin typeface="Arial" panose="020B0604020202020204" pitchFamily="34" charset="0"/>
                          <a:cs typeface="Arial" panose="020B0604020202020204" pitchFamily="34" charset="0"/>
                        </a:rPr>
                        <a:t>Office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a:t>
                      </a:r>
                      <a:r>
                        <a:rPr lang="en-US" sz="1600" b="0" i="0" u="none" strike="noStrike" dirty="0">
                          <a:solidFill>
                            <a:srgbClr val="000000"/>
                          </a:solidFill>
                          <a:effectLst/>
                          <a:latin typeface="Arial" panose="020B0604020202020204" pitchFamily="34" charset="0"/>
                          <a:cs typeface="Arial" panose="020B0604020202020204" pitchFamily="34" charset="0"/>
                        </a:rPr>
                        <a:t>transactions entered in the central office needs to be corrected by the central office </a:t>
                      </a: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p>
                      <a:pPr marL="17145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a:t>
                      </a:r>
                      <a:r>
                        <a:rPr lang="en-US" sz="1600" b="0" i="0" u="none" strike="noStrike" dirty="0">
                          <a:solidFill>
                            <a:srgbClr val="000000"/>
                          </a:solidFill>
                          <a:effectLst/>
                          <a:latin typeface="Arial" panose="020B0604020202020204" pitchFamily="34" charset="0"/>
                          <a:cs typeface="Arial" panose="020B0604020202020204" pitchFamily="34" charset="0"/>
                        </a:rPr>
                        <a:t>transactions managed by the central office</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   For example</a:t>
                      </a:r>
                      <a:r>
                        <a:rPr lang="en-US" sz="1600" b="0" i="0" u="none" strike="noStrike" dirty="0">
                          <a:solidFill>
                            <a:srgbClr val="000000"/>
                          </a:solidFill>
                          <a:effectLst/>
                          <a:latin typeface="Arial" panose="020B0604020202020204" pitchFamily="34" charset="0"/>
                          <a:cs typeface="Arial" panose="020B0604020202020204" pitchFamily="34" charset="0"/>
                        </a:rPr>
                        <a:t>: </a:t>
                      </a: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p>
                      <a:pPr marL="0" indent="0" algn="l" fontAlgn="t">
                        <a:buFont typeface="Arial" panose="020B0604020202020204" pitchFamily="34" charset="0"/>
                        <a:buNone/>
                      </a:pPr>
                      <a:r>
                        <a:rPr lang="en-US" sz="1600" b="0" i="0" u="none" strike="noStrike" dirty="0">
                          <a:solidFill>
                            <a:srgbClr val="000000"/>
                          </a:solidFill>
                          <a:effectLst/>
                          <a:latin typeface="Arial" panose="020B0604020202020204" pitchFamily="34" charset="0"/>
                          <a:cs typeface="Arial" panose="020B0604020202020204" pitchFamily="34" charset="0"/>
                        </a:rPr>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      Glacier </a:t>
                      </a:r>
                      <a:r>
                        <a:rPr lang="en-US" sz="1600" b="0" i="0" u="none" strike="noStrike" dirty="0">
                          <a:solidFill>
                            <a:srgbClr val="000000"/>
                          </a:solidFill>
                          <a:effectLst/>
                          <a:latin typeface="Arial" panose="020B0604020202020204" pitchFamily="34" charset="0"/>
                          <a:cs typeface="Arial" panose="020B0604020202020204" pitchFamily="34" charset="0"/>
                        </a:rPr>
                        <a:t>Issues</a:t>
                      </a:r>
                      <a:br>
                        <a:rPr lang="en-US" sz="1600" b="0" i="0" u="none" strike="noStrike" dirty="0">
                          <a:solidFill>
                            <a:srgbClr val="000000"/>
                          </a:solidFill>
                          <a:effectLst/>
                          <a:latin typeface="Arial" panose="020B0604020202020204" pitchFamily="34" charset="0"/>
                          <a:cs typeface="Arial" panose="020B0604020202020204" pitchFamily="34" charset="0"/>
                        </a:rPr>
                      </a:b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Merit and Promotion updates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Minimum wage increases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Range Adjustments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Certain Benefits </a:t>
                      </a:r>
                      <a:r>
                        <a:rPr lang="en-US" sz="1600" b="0" i="0" u="none" strike="noStrike" dirty="0" smtClean="0">
                          <a:solidFill>
                            <a:srgbClr val="000000"/>
                          </a:solidFill>
                          <a:effectLst/>
                          <a:latin typeface="Arial" panose="020B0604020202020204" pitchFamily="34" charset="0"/>
                          <a:cs typeface="Arial" panose="020B0604020202020204" pitchFamily="34" charset="0"/>
                        </a:rPr>
                        <a:t>Issue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520648"/>
                  </a:ext>
                </a:extLst>
              </a:tr>
            </a:tbl>
          </a:graphicData>
        </a:graphic>
      </p:graphicFrame>
    </p:spTree>
    <p:extLst>
      <p:ext uri="{BB962C8B-B14F-4D97-AF65-F5344CB8AC3E}">
        <p14:creationId xmlns:p14="http://schemas.microsoft.com/office/powerpoint/2010/main" val="4139596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737341" cy="685800"/>
          </a:xfrm>
        </p:spPr>
        <p:txBody>
          <a:bodyPr/>
          <a:lstStyle/>
          <a:p>
            <a:r>
              <a:rPr lang="en-US" sz="3400" dirty="0" smtClean="0">
                <a:solidFill>
                  <a:schemeClr val="accent5"/>
                </a:solidFill>
              </a:rPr>
              <a:t>ON BEHALF OF CASE MANAGEMENT MATRIX </a:t>
            </a:r>
            <a:r>
              <a:rPr lang="en-US" sz="2400" dirty="0" smtClean="0">
                <a:solidFill>
                  <a:schemeClr val="accent5"/>
                </a:solidFill>
              </a:rPr>
              <a:t>(continued)  </a:t>
            </a:r>
            <a:endParaRPr lang="en-US" sz="2400"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089170177"/>
              </p:ext>
            </p:extLst>
          </p:nvPr>
        </p:nvGraphicFramePr>
        <p:xfrm>
          <a:off x="548640" y="1097280"/>
          <a:ext cx="11063257" cy="4450080"/>
        </p:xfrm>
        <a:graphic>
          <a:graphicData uri="http://schemas.openxmlformats.org/drawingml/2006/table">
            <a:tbl>
              <a:tblPr firstRow="1" bandRow="1">
                <a:tableStyleId>{5C22544A-7EE6-4342-B048-85BDC9FD1C3A}</a:tableStyleId>
              </a:tblPr>
              <a:tblGrid>
                <a:gridCol w="2111932">
                  <a:extLst>
                    <a:ext uri="{9D8B030D-6E8A-4147-A177-3AD203B41FA5}">
                      <a16:colId xmlns:a16="http://schemas.microsoft.com/office/drawing/2014/main" val="3884135806"/>
                    </a:ext>
                  </a:extLst>
                </a:gridCol>
                <a:gridCol w="1549454">
                  <a:extLst>
                    <a:ext uri="{9D8B030D-6E8A-4147-A177-3AD203B41FA5}">
                      <a16:colId xmlns:a16="http://schemas.microsoft.com/office/drawing/2014/main" val="2484764591"/>
                    </a:ext>
                  </a:extLst>
                </a:gridCol>
                <a:gridCol w="4251549">
                  <a:extLst>
                    <a:ext uri="{9D8B030D-6E8A-4147-A177-3AD203B41FA5}">
                      <a16:colId xmlns:a16="http://schemas.microsoft.com/office/drawing/2014/main" val="2175200115"/>
                    </a:ext>
                  </a:extLst>
                </a:gridCol>
                <a:gridCol w="3150322">
                  <a:extLst>
                    <a:ext uri="{9D8B030D-6E8A-4147-A177-3AD203B41FA5}">
                      <a16:colId xmlns:a16="http://schemas.microsoft.com/office/drawing/2014/main" val="504981678"/>
                    </a:ext>
                  </a:extLst>
                </a:gridCol>
              </a:tblGrid>
              <a:tr h="289455">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Category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Purview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General </a:t>
                      </a:r>
                      <a:r>
                        <a:rPr lang="en-US" sz="2000" b="1" i="0" u="none" strike="noStrike" dirty="0" smtClean="0">
                          <a:solidFill>
                            <a:schemeClr val="bg1"/>
                          </a:solidFill>
                          <a:effectLst/>
                          <a:latin typeface="Arial" panose="020B0604020202020204" pitchFamily="34" charset="0"/>
                          <a:cs typeface="Arial" panose="020B0604020202020204" pitchFamily="34" charset="0"/>
                        </a:rPr>
                        <a:t>Approach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Transaction Update Types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153733"/>
                  </a:ext>
                </a:extLst>
              </a:tr>
              <a:tr h="1808858">
                <a:tc>
                  <a:txBody>
                    <a:bodyPr/>
                    <a:lstStyle/>
                    <a:p>
                      <a:pPr marL="0" indent="57150" algn="l" fontAlgn="t"/>
                      <a:r>
                        <a:rPr lang="en-US" sz="1600" b="0" i="0" u="none" strike="noStrike" dirty="0">
                          <a:solidFill>
                            <a:srgbClr val="000000"/>
                          </a:solidFill>
                          <a:effectLst/>
                          <a:latin typeface="Arial" panose="020B0604020202020204" pitchFamily="34" charset="0"/>
                          <a:cs typeface="Arial" panose="020B0604020202020204" pitchFamily="34" charset="0"/>
                        </a:rPr>
                        <a:t>On Behalf of Cases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600" b="0" i="0" u="none" strike="noStrike" dirty="0" smtClean="0">
                          <a:solidFill>
                            <a:srgbClr val="000000"/>
                          </a:solidFill>
                          <a:effectLst/>
                          <a:latin typeface="Arial" panose="020B0604020202020204" pitchFamily="34" charset="0"/>
                          <a:cs typeface="Arial" panose="020B0604020202020204" pitchFamily="34" charset="0"/>
                        </a:rPr>
                        <a:t>Employee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Issues </a:t>
                      </a:r>
                      <a:r>
                        <a:rPr lang="en-US" sz="1600" b="0" i="0" u="none" strike="noStrike" dirty="0">
                          <a:solidFill>
                            <a:srgbClr val="000000"/>
                          </a:solidFill>
                          <a:effectLst/>
                          <a:latin typeface="Arial" panose="020B0604020202020204" pitchFamily="34" charset="0"/>
                          <a:cs typeface="Arial" panose="020B0604020202020204" pitchFamily="34" charset="0"/>
                        </a:rPr>
                        <a:t>that the employee has tried to resolve or needs resolved where they need assistance on STANDARD cases the transaction unit can assist by opening on behalf of cases to help the employee as requested. For cases related to ESCALATED transaction types of issues the transactional units should coordinate with the SSC regarding who will open the case on behalf of the employee.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     For example:</a:t>
                      </a:r>
                    </a:p>
                    <a:p>
                      <a:pPr marL="0" indent="0" algn="l" fontAlgn="t">
                        <a:buFont typeface="Arial" panose="020B0604020202020204" pitchFamily="34" charset="0"/>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a:t>
                      </a:r>
                    </a:p>
                    <a:p>
                      <a:pPr marL="457200" lvl="1" indent="0" algn="l" fontAlgn="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EE</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needs to update personal data</a:t>
                      </a:r>
                      <a:r>
                        <a:rPr lang="en-US" sz="1600" b="0" i="0" u="none" strike="noStrike" dirty="0">
                          <a:solidFill>
                            <a:srgbClr val="000000"/>
                          </a:solidFill>
                          <a:effectLst/>
                          <a:latin typeface="Arial" panose="020B0604020202020204" pitchFamily="34" charset="0"/>
                          <a:cs typeface="Arial" panose="020B0604020202020204" pitchFamily="34" charset="0"/>
                        </a:rPr>
                        <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EE needs W-2 or other tax </a:t>
                      </a:r>
                      <a:r>
                        <a:rPr lang="en-US" sz="1600" b="0" i="0" u="none" strike="noStrike" dirty="0" smtClean="0">
                          <a:solidFill>
                            <a:srgbClr val="000000"/>
                          </a:solidFill>
                          <a:effectLst/>
                          <a:latin typeface="Arial" panose="020B0604020202020204" pitchFamily="34" charset="0"/>
                          <a:cs typeface="Arial" panose="020B0604020202020204" pitchFamily="34" charset="0"/>
                        </a:rPr>
                        <a:t>document</a:t>
                      </a:r>
                    </a:p>
                    <a:p>
                      <a:pPr marL="457200" lvl="1" indent="0" algn="l" fontAlgn="t">
                        <a:buNone/>
                      </a:pP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Arial" panose="020B0604020202020204" pitchFamily="34" charset="0"/>
                          <a:cs typeface="Arial" panose="020B0604020202020204" pitchFamily="34" charset="0"/>
                        </a:rPr>
                        <a:t>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21839261"/>
                  </a:ext>
                </a:extLst>
              </a:tr>
            </a:tbl>
          </a:graphicData>
        </a:graphic>
      </p:graphicFrame>
    </p:spTree>
    <p:extLst>
      <p:ext uri="{BB962C8B-B14F-4D97-AF65-F5344CB8AC3E}">
        <p14:creationId xmlns:p14="http://schemas.microsoft.com/office/powerpoint/2010/main" val="7773328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737341" cy="685800"/>
          </a:xfrm>
        </p:spPr>
        <p:txBody>
          <a:bodyPr/>
          <a:lstStyle/>
          <a:p>
            <a:r>
              <a:rPr lang="en-US" sz="3400" dirty="0" smtClean="0">
                <a:solidFill>
                  <a:schemeClr val="accent5"/>
                </a:solidFill>
              </a:rPr>
              <a:t>ON BEHALF OF CASE MANAGEMENT MATRIX </a:t>
            </a:r>
            <a:r>
              <a:rPr lang="en-US" sz="2400" dirty="0" smtClean="0">
                <a:solidFill>
                  <a:schemeClr val="accent5"/>
                </a:solidFill>
              </a:rPr>
              <a:t>(continued)  </a:t>
            </a:r>
            <a:endParaRPr lang="en-US" sz="2400"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33978932"/>
              </p:ext>
            </p:extLst>
          </p:nvPr>
        </p:nvGraphicFramePr>
        <p:xfrm>
          <a:off x="539678" y="978408"/>
          <a:ext cx="10846946" cy="4937760"/>
        </p:xfrm>
        <a:graphic>
          <a:graphicData uri="http://schemas.openxmlformats.org/drawingml/2006/table">
            <a:tbl>
              <a:tblPr firstRow="1" bandRow="1">
                <a:tableStyleId>{5C22544A-7EE6-4342-B048-85BDC9FD1C3A}</a:tableStyleId>
              </a:tblPr>
              <a:tblGrid>
                <a:gridCol w="2070639">
                  <a:extLst>
                    <a:ext uri="{9D8B030D-6E8A-4147-A177-3AD203B41FA5}">
                      <a16:colId xmlns:a16="http://schemas.microsoft.com/office/drawing/2014/main" val="3884135806"/>
                    </a:ext>
                  </a:extLst>
                </a:gridCol>
                <a:gridCol w="1195420">
                  <a:extLst>
                    <a:ext uri="{9D8B030D-6E8A-4147-A177-3AD203B41FA5}">
                      <a16:colId xmlns:a16="http://schemas.microsoft.com/office/drawing/2014/main" val="2484764591"/>
                    </a:ext>
                  </a:extLst>
                </a:gridCol>
                <a:gridCol w="4258817">
                  <a:extLst>
                    <a:ext uri="{9D8B030D-6E8A-4147-A177-3AD203B41FA5}">
                      <a16:colId xmlns:a16="http://schemas.microsoft.com/office/drawing/2014/main" val="2175200115"/>
                    </a:ext>
                  </a:extLst>
                </a:gridCol>
                <a:gridCol w="3322070">
                  <a:extLst>
                    <a:ext uri="{9D8B030D-6E8A-4147-A177-3AD203B41FA5}">
                      <a16:colId xmlns:a16="http://schemas.microsoft.com/office/drawing/2014/main" val="504981678"/>
                    </a:ext>
                  </a:extLst>
                </a:gridCol>
              </a:tblGrid>
              <a:tr h="289455">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Category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Purview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General </a:t>
                      </a:r>
                      <a:r>
                        <a:rPr lang="en-US" sz="2000" b="1" i="0" u="none" strike="noStrike" dirty="0" smtClean="0">
                          <a:solidFill>
                            <a:schemeClr val="bg1"/>
                          </a:solidFill>
                          <a:effectLst/>
                          <a:latin typeface="Arial" panose="020B0604020202020204" pitchFamily="34" charset="0"/>
                          <a:cs typeface="Arial" panose="020B0604020202020204" pitchFamily="34" charset="0"/>
                        </a:rPr>
                        <a:t>Approach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Transaction Update Types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153733"/>
                  </a:ext>
                </a:extLst>
              </a:tr>
              <a:tr h="2300153">
                <a:tc>
                  <a:txBody>
                    <a:bodyPr/>
                    <a:lstStyle/>
                    <a:p>
                      <a:pPr marL="57150" indent="0" algn="l" fontAlgn="t"/>
                      <a:r>
                        <a:rPr lang="en-US" sz="1600" b="0" i="0" u="none" strike="noStrike" dirty="0" smtClean="0">
                          <a:solidFill>
                            <a:srgbClr val="000000"/>
                          </a:solidFill>
                          <a:effectLst/>
                          <a:latin typeface="Arial" panose="020B0604020202020204" pitchFamily="34" charset="0"/>
                          <a:cs typeface="Arial" panose="020B0604020202020204" pitchFamily="34" charset="0"/>
                        </a:rPr>
                        <a:t>Cases related to ESCALATED transaction entry that requires</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a Case in SalesForce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57150" indent="-57150" algn="l" fontAlgn="t"/>
                      <a:r>
                        <a:rPr lang="en-US" sz="1600" b="0" i="0" u="none" strike="noStrike" dirty="0" smtClean="0">
                          <a:solidFill>
                            <a:srgbClr val="000000"/>
                          </a:solidFill>
                          <a:effectLst/>
                          <a:latin typeface="Arial" panose="020B0604020202020204" pitchFamily="34" charset="0"/>
                          <a:cs typeface="Arial" panose="020B0604020202020204" pitchFamily="34" charset="0"/>
                        </a:rPr>
                        <a:t> Campus Support  Center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transactions defined as ESCALATED can be sent to the CSC. The transaction can be INITIATED by Transactional</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Unit, SSC or Employee. This can include when a transaction </a:t>
                      </a:r>
                      <a:r>
                        <a:rPr lang="en-US" sz="1600" b="0" i="0" u="none" strike="noStrike" dirty="0" smtClean="0">
                          <a:solidFill>
                            <a:srgbClr val="000000"/>
                          </a:solidFill>
                          <a:effectLst/>
                          <a:latin typeface="Arial" panose="020B0604020202020204" pitchFamily="34" charset="0"/>
                          <a:cs typeface="Arial" panose="020B0604020202020204" pitchFamily="34" charset="0"/>
                        </a:rPr>
                        <a:t>needs to be corrected.</a:t>
                      </a:r>
                    </a:p>
                    <a:p>
                      <a:pPr marL="0" indent="0" algn="l" fontAlgn="t">
                        <a:buNone/>
                      </a:pP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p>
                      <a:pPr marL="171450" lvl="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PAY related transactions that require a correction or a case that involves the following fields:</a:t>
                      </a:r>
                    </a:p>
                    <a:p>
                      <a:pPr marL="166688" lvl="0" indent="166688" algn="l" fontAlgn="t">
                        <a:buFont typeface="Arial" panose="020B0604020202020204" pitchFamily="34" charset="0"/>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Comp Rate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Job Frequency</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Effective Date</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FTE</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Pay Group</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Additional Pay</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One-Time Pay</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Arial" panose="020B0604020202020204" pitchFamily="34" charset="0"/>
                          <a:cs typeface="Arial" panose="020B0604020202020204" pitchFamily="34" charset="0"/>
                        </a:rPr>
                        <a:t>Merit and Promotion updates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Minimum wage increases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Range Adjustments</a:t>
                      </a:r>
                    </a:p>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Arial" panose="020B0604020202020204" pitchFamily="34" charset="0"/>
                          <a:cs typeface="Arial" panose="020B0604020202020204" pitchFamily="34" charset="0"/>
                        </a:rPr>
                        <a:t>Retroactive Compensation Changes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Overpayments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Off Cycle Checks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Final Pay</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Next Day Checks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Missed Pay resolution</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Leave of Absence Issues Requests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Sabbatical Credit Adjustments </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600" b="0" i="0" u="none" strike="noStrike" dirty="0" smtClean="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98015835"/>
                  </a:ext>
                </a:extLst>
              </a:tr>
            </a:tbl>
          </a:graphicData>
        </a:graphic>
      </p:graphicFrame>
    </p:spTree>
    <p:extLst>
      <p:ext uri="{BB962C8B-B14F-4D97-AF65-F5344CB8AC3E}">
        <p14:creationId xmlns:p14="http://schemas.microsoft.com/office/powerpoint/2010/main" val="1095156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8" y="293370"/>
            <a:ext cx="11718291" cy="685800"/>
          </a:xfrm>
        </p:spPr>
        <p:txBody>
          <a:bodyPr/>
          <a:lstStyle/>
          <a:p>
            <a:r>
              <a:rPr lang="en-US" sz="3400" dirty="0" smtClean="0">
                <a:solidFill>
                  <a:schemeClr val="accent5"/>
                </a:solidFill>
              </a:rPr>
              <a:t>ON BEHALF OF CASE MANAGEMENT MATRIX </a:t>
            </a:r>
            <a:r>
              <a:rPr lang="en-US" sz="2400" dirty="0">
                <a:solidFill>
                  <a:srgbClr val="4472C4"/>
                </a:solidFill>
              </a:rPr>
              <a:t>(continued) </a:t>
            </a:r>
            <a:endParaRPr lang="en-US" sz="2400" dirty="0">
              <a:solidFill>
                <a:schemeClr val="accent5"/>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41099121"/>
              </p:ext>
            </p:extLst>
          </p:nvPr>
        </p:nvGraphicFramePr>
        <p:xfrm>
          <a:off x="552362" y="1097280"/>
          <a:ext cx="10803896" cy="3962400"/>
        </p:xfrm>
        <a:graphic>
          <a:graphicData uri="http://schemas.openxmlformats.org/drawingml/2006/table">
            <a:tbl>
              <a:tblPr firstRow="1" bandRow="1">
                <a:tableStyleId>{5C22544A-7EE6-4342-B048-85BDC9FD1C3A}</a:tableStyleId>
              </a:tblPr>
              <a:tblGrid>
                <a:gridCol w="2486693">
                  <a:extLst>
                    <a:ext uri="{9D8B030D-6E8A-4147-A177-3AD203B41FA5}">
                      <a16:colId xmlns:a16="http://schemas.microsoft.com/office/drawing/2014/main" val="3884135806"/>
                    </a:ext>
                  </a:extLst>
                </a:gridCol>
                <a:gridCol w="1283350">
                  <a:extLst>
                    <a:ext uri="{9D8B030D-6E8A-4147-A177-3AD203B41FA5}">
                      <a16:colId xmlns:a16="http://schemas.microsoft.com/office/drawing/2014/main" val="2484764591"/>
                    </a:ext>
                  </a:extLst>
                </a:gridCol>
                <a:gridCol w="4680387">
                  <a:extLst>
                    <a:ext uri="{9D8B030D-6E8A-4147-A177-3AD203B41FA5}">
                      <a16:colId xmlns:a16="http://schemas.microsoft.com/office/drawing/2014/main" val="2175200115"/>
                    </a:ext>
                  </a:extLst>
                </a:gridCol>
                <a:gridCol w="2353466">
                  <a:extLst>
                    <a:ext uri="{9D8B030D-6E8A-4147-A177-3AD203B41FA5}">
                      <a16:colId xmlns:a16="http://schemas.microsoft.com/office/drawing/2014/main" val="504981678"/>
                    </a:ext>
                  </a:extLst>
                </a:gridCol>
              </a:tblGrid>
              <a:tr h="404336">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Category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Purview</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General </a:t>
                      </a:r>
                      <a:r>
                        <a:rPr lang="en-US" sz="2000" b="1" i="0" u="none" strike="noStrike" dirty="0" smtClean="0">
                          <a:solidFill>
                            <a:schemeClr val="bg1"/>
                          </a:solidFill>
                          <a:effectLst/>
                          <a:latin typeface="Arial" panose="020B0604020202020204" pitchFamily="34" charset="0"/>
                          <a:cs typeface="Arial" panose="020B0604020202020204" pitchFamily="34" charset="0"/>
                        </a:rPr>
                        <a:t>Approach </a:t>
                      </a:r>
                      <a:endParaRPr lang="en-US" sz="2000" b="1" i="0" u="none" strike="noStrike" dirty="0">
                        <a:solidFill>
                          <a:schemeClr val="bg1"/>
                        </a:solidFill>
                        <a:effectLst/>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US" sz="2000" b="1" i="0" u="none" strike="noStrike" dirty="0">
                          <a:solidFill>
                            <a:schemeClr val="bg1"/>
                          </a:solidFill>
                          <a:effectLst/>
                          <a:latin typeface="Arial" panose="020B0604020202020204" pitchFamily="34" charset="0"/>
                          <a:cs typeface="Arial" panose="020B0604020202020204" pitchFamily="34" charset="0"/>
                        </a:rPr>
                        <a:t>Transaction Update Types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153733"/>
                  </a:ext>
                </a:extLst>
              </a:tr>
              <a:tr h="2018913">
                <a:tc>
                  <a:txBody>
                    <a:bodyPr/>
                    <a:lstStyle/>
                    <a:p>
                      <a:pPr algn="l" fontAlgn="t"/>
                      <a:r>
                        <a:rPr lang="en-US" sz="1600" b="0" i="0" u="none" strike="noStrike" dirty="0" smtClean="0">
                          <a:solidFill>
                            <a:srgbClr val="000000"/>
                          </a:solidFill>
                          <a:effectLst/>
                          <a:latin typeface="Arial" panose="020B0604020202020204" pitchFamily="34" charset="0"/>
                          <a:cs typeface="Arial" panose="020B0604020202020204" pitchFamily="34" charset="0"/>
                        </a:rPr>
                        <a:t>Cases related to ESCALATED transaction entry that requires</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a Case in SalesForce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r>
                        <a:rPr lang="en-US" sz="1600" b="0" i="0" u="none" strike="noStrike" dirty="0" smtClean="0">
                          <a:solidFill>
                            <a:srgbClr val="000000"/>
                          </a:solidFill>
                          <a:effectLst/>
                          <a:latin typeface="Arial" panose="020B0604020202020204" pitchFamily="34" charset="0"/>
                          <a:cs typeface="Arial" panose="020B0604020202020204" pitchFamily="34" charset="0"/>
                        </a:rPr>
                        <a:t>Campus Support Center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600" b="0" i="0" u="none" strike="noStrike" dirty="0" smtClean="0">
                          <a:solidFill>
                            <a:srgbClr val="000000"/>
                          </a:solidFill>
                          <a:effectLst/>
                          <a:latin typeface="Arial" panose="020B0604020202020204" pitchFamily="34" charset="0"/>
                          <a:cs typeface="Arial" panose="020B0604020202020204" pitchFamily="34" charset="0"/>
                        </a:rPr>
                        <a:t>Any ACCRUAL or BENEFITS related issues that require a correction. </a:t>
                      </a:r>
                    </a:p>
                    <a:p>
                      <a:pPr marL="457200"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For example:</a:t>
                      </a:r>
                    </a:p>
                    <a:p>
                      <a:pPr marL="457200"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DCP</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Retirement</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Cancellation of Benefits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Issues with reinstatement</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Deductions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A lapse in benefits coverage</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Damage Payments</a:t>
                      </a:r>
                      <a:br>
                        <a:rPr lang="en-US" sz="1600" b="0" i="0" u="none" strike="noStrike" dirty="0" smtClean="0">
                          <a:solidFill>
                            <a:srgbClr val="000000"/>
                          </a:solidFill>
                          <a:effectLst/>
                          <a:latin typeface="Arial" panose="020B0604020202020204" pitchFamily="34" charset="0"/>
                          <a:cs typeface="Arial" panose="020B0604020202020204" pitchFamily="34" charset="0"/>
                        </a:rPr>
                      </a:br>
                      <a:r>
                        <a:rPr lang="en-US" sz="1600" b="0" i="0" u="none" strike="noStrike" dirty="0" smtClean="0">
                          <a:solidFill>
                            <a:srgbClr val="000000"/>
                          </a:solidFill>
                          <a:effectLst/>
                          <a:latin typeface="Arial" panose="020B0604020202020204" pitchFamily="34" charset="0"/>
                          <a:cs typeface="Arial" panose="020B0604020202020204" pitchFamily="34" charset="0"/>
                        </a:rPr>
                        <a:t>Service Credit Adjustments</a:t>
                      </a:r>
                    </a:p>
                    <a:p>
                      <a:pPr marL="457200" lvl="1" indent="0" algn="l" fontAlgn="t">
                        <a:buFont typeface="+mj-lt"/>
                        <a:buNone/>
                      </a:pPr>
                      <a:r>
                        <a:rPr lang="en-US" sz="1600" b="0" i="0" u="none" strike="noStrike" dirty="0" smtClean="0">
                          <a:solidFill>
                            <a:srgbClr val="000000"/>
                          </a:solidFill>
                          <a:effectLst/>
                          <a:latin typeface="Arial" panose="020B0604020202020204" pitchFamily="34" charset="0"/>
                          <a:cs typeface="Arial" panose="020B0604020202020204" pitchFamily="34" charset="0"/>
                        </a:rPr>
                        <a:t>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fontAlgn="t"/>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98015835"/>
                  </a:ext>
                </a:extLst>
              </a:tr>
            </a:tbl>
          </a:graphicData>
        </a:graphic>
      </p:graphicFrame>
    </p:spTree>
    <p:extLst>
      <p:ext uri="{BB962C8B-B14F-4D97-AF65-F5344CB8AC3E}">
        <p14:creationId xmlns:p14="http://schemas.microsoft.com/office/powerpoint/2010/main" val="2986071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Roles  </a:t>
            </a:r>
            <a:endParaRPr lang="en-US" sz="7200" b="1" dirty="0">
              <a:solidFill>
                <a:srgbClr val="F1AB00"/>
              </a:solidFill>
            </a:endParaRPr>
          </a:p>
        </p:txBody>
      </p:sp>
    </p:spTree>
    <p:extLst>
      <p:ext uri="{BB962C8B-B14F-4D97-AF65-F5344CB8AC3E}">
        <p14:creationId xmlns:p14="http://schemas.microsoft.com/office/powerpoint/2010/main" val="417146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9959" cy="6858000"/>
          </a:xfrm>
          <a:prstGeom prst="rect">
            <a:avLst/>
          </a:prstGeom>
        </p:spPr>
      </p:pic>
      <p:pic>
        <p:nvPicPr>
          <p:cNvPr id="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6856"/>
          <a:stretch/>
        </p:blipFill>
        <p:spPr bwMode="auto">
          <a:xfrm>
            <a:off x="6607621" y="2175869"/>
            <a:ext cx="4005961" cy="25399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5" action="ppaction://hlinksldjump"/>
          </p:cNvPr>
          <p:cNvSpPr/>
          <p:nvPr/>
        </p:nvSpPr>
        <p:spPr>
          <a:xfrm>
            <a:off x="615351" y="1185705"/>
            <a:ext cx="4740420" cy="424548"/>
          </a:xfrm>
          <a:prstGeom prst="rect">
            <a:avLst/>
          </a:prstGeom>
          <a:solidFill>
            <a:sysClr val="window" lastClr="FFFFFF"/>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Employee</a:t>
            </a:r>
            <a:endParaRPr lang="en-US" sz="1600" b="1" dirty="0">
              <a:cs typeface="Arial" panose="020B0604020202020204" pitchFamily="34" charset="0"/>
            </a:endParaRPr>
          </a:p>
        </p:txBody>
      </p:sp>
      <p:sp>
        <p:nvSpPr>
          <p:cNvPr id="8" name="Rectangle 7">
            <a:hlinkClick r:id="rId6" action="ppaction://hlinksldjump"/>
          </p:cNvPr>
          <p:cNvSpPr/>
          <p:nvPr/>
        </p:nvSpPr>
        <p:spPr>
          <a:xfrm>
            <a:off x="615351" y="1863649"/>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a:ea typeface="Calibri" panose="020F0502020204030204" pitchFamily="34" charset="0"/>
                <a:cs typeface="Times New Roman" panose="02020603050405020304" pitchFamily="18" charset="0"/>
              </a:rPr>
              <a:t>Transactional </a:t>
            </a:r>
            <a:r>
              <a:rPr lang="en-US" sz="1600" b="1" dirty="0" smtClean="0">
                <a:ea typeface="Calibri" panose="020F0502020204030204" pitchFamily="34" charset="0"/>
                <a:cs typeface="Times New Roman" panose="02020603050405020304" pitchFamily="18" charset="0"/>
              </a:rPr>
              <a:t>Unit</a:t>
            </a:r>
            <a:endParaRPr lang="en-US" sz="1600" b="1" dirty="0">
              <a:ea typeface="Calibri" panose="020F0502020204030204" pitchFamily="34" charset="0"/>
              <a:cs typeface="Times New Roman" panose="02020603050405020304" pitchFamily="18" charset="0"/>
            </a:endParaRPr>
          </a:p>
        </p:txBody>
      </p:sp>
      <p:sp>
        <p:nvSpPr>
          <p:cNvPr id="9" name="Rectangle 8">
            <a:hlinkClick r:id="" action="ppaction://noaction"/>
          </p:cNvPr>
          <p:cNvSpPr/>
          <p:nvPr/>
        </p:nvSpPr>
        <p:spPr>
          <a:xfrm>
            <a:off x="615351" y="3265023"/>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41593"/>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 Center </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bg1"/>
                </a:solidFill>
              </a:rPr>
              <a:t>Transaction Roles  </a:t>
            </a:r>
            <a:endParaRPr lang="en-US" sz="4800" dirty="0">
              <a:solidFill>
                <a:schemeClr val="bg1"/>
              </a:solidFill>
            </a:endParaRPr>
          </a:p>
        </p:txBody>
      </p:sp>
      <p:sp>
        <p:nvSpPr>
          <p:cNvPr id="11" name="Rectangle 10">
            <a:hlinkClick r:id="" action="ppaction://noaction"/>
          </p:cNvPr>
          <p:cNvSpPr/>
          <p:nvPr/>
        </p:nvSpPr>
        <p:spPr>
          <a:xfrm>
            <a:off x="615351" y="3984347"/>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5: UCPath </a:t>
            </a:r>
            <a:r>
              <a:rPr lang="en-US" sz="1600" b="1" dirty="0" smtClean="0">
                <a:cs typeface="Times New Roman" panose="02020603050405020304" pitchFamily="18" charset="0"/>
              </a:rPr>
              <a:t>Campus Support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3049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4" action="ppaction://hlinksldjump"/>
          </p:cNvPr>
          <p:cNvSpPr/>
          <p:nvPr/>
        </p:nvSpPr>
        <p:spPr>
          <a:xfrm>
            <a:off x="3378219" y="1185705"/>
            <a:ext cx="4740420" cy="424548"/>
          </a:xfrm>
          <a:prstGeom prst="rect">
            <a:avLst/>
          </a:prstGeom>
          <a:solidFill>
            <a:schemeClr val="accent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Employee</a:t>
            </a:r>
            <a:endParaRPr lang="en-US" sz="1600" b="1" dirty="0">
              <a:cs typeface="Arial" panose="020B0604020202020204" pitchFamily="34" charset="0"/>
            </a:endParaRPr>
          </a:p>
        </p:txBody>
      </p:sp>
      <p:sp>
        <p:nvSpPr>
          <p:cNvPr id="8" name="Rectangle 7">
            <a:hlinkClick r:id="rId5" action="ppaction://hlinksldjump"/>
          </p:cNvPr>
          <p:cNvSpPr/>
          <p:nvPr/>
        </p:nvSpPr>
        <p:spPr>
          <a:xfrm>
            <a:off x="615351" y="1863649"/>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Transactional Unit </a:t>
            </a:r>
            <a:endParaRPr lang="en-US" sz="1600" b="1" dirty="0">
              <a:ea typeface="Calibri" panose="020F0502020204030204" pitchFamily="34" charset="0"/>
              <a:cs typeface="Times New Roman" panose="02020603050405020304" pitchFamily="18" charset="0"/>
            </a:endParaRPr>
          </a:p>
        </p:txBody>
      </p:sp>
      <p:sp>
        <p:nvSpPr>
          <p:cNvPr id="9" name="Rectangle 8">
            <a:hlinkClick r:id="" action="ppaction://noaction"/>
          </p:cNvPr>
          <p:cNvSpPr/>
          <p:nvPr/>
        </p:nvSpPr>
        <p:spPr>
          <a:xfrm>
            <a:off x="615351" y="3268389"/>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Central Office</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41593"/>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Shared Service Center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bg1"/>
                </a:solidFill>
              </a:rPr>
              <a:t>Transaction Roles  </a:t>
            </a:r>
            <a:endParaRPr lang="en-US" sz="4800" dirty="0">
              <a:solidFill>
                <a:schemeClr val="bg1"/>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351814" y="532316"/>
            <a:ext cx="3608439" cy="6063198"/>
          </a:xfrm>
          <a:prstGeom prst="rect">
            <a:avLst/>
          </a:prstGeom>
          <a:noFill/>
        </p:spPr>
        <p:txBody>
          <a:bodyPr wrap="square" rtlCol="0">
            <a:spAutoFit/>
          </a:bodyPr>
          <a:lstStyle/>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Employee has question or needs personal data updated in UCPath, they can open a Case on their own behalf</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If an employee needs help to resolve an issue or has an urgent need they can email the following for support:</a:t>
            </a:r>
          </a:p>
          <a:p>
            <a:r>
              <a:rPr lang="en-US" dirty="0" smtClean="0">
                <a:solidFill>
                  <a:schemeClr val="bg1"/>
                </a:solidFill>
              </a:rPr>
              <a:t> </a:t>
            </a:r>
          </a:p>
          <a:p>
            <a:pPr marL="742950" lvl="1" indent="-285750">
              <a:buFont typeface="Arial" panose="020B0604020202020204" pitchFamily="34" charset="0"/>
              <a:buChar char="•"/>
            </a:pPr>
            <a:r>
              <a:rPr lang="en-US" dirty="0" smtClean="0">
                <a:solidFill>
                  <a:schemeClr val="bg1"/>
                </a:solidFill>
              </a:rPr>
              <a:t>UCPathhelp@ucr.edu for Academic Personnel</a:t>
            </a:r>
          </a:p>
          <a:p>
            <a:pPr marL="742950" lvl="1" indent="-285750">
              <a:buFont typeface="Arial" panose="020B0604020202020204" pitchFamily="34" charset="0"/>
              <a:buChar char="•"/>
            </a:pPr>
            <a:r>
              <a:rPr lang="en-US" dirty="0" smtClean="0">
                <a:solidFill>
                  <a:schemeClr val="bg1"/>
                </a:solidFill>
              </a:rPr>
              <a:t>FOMUCPath@ucr.edu for Staff</a:t>
            </a:r>
          </a:p>
          <a:p>
            <a:pPr marL="742950" lvl="1" indent="-285750">
              <a:buFont typeface="Arial" panose="020B0604020202020204" pitchFamily="34" charset="0"/>
              <a:buChar char="•"/>
            </a:pPr>
            <a:r>
              <a:rPr lang="en-US" b="1" dirty="0" smtClean="0">
                <a:solidFill>
                  <a:schemeClr val="bg1"/>
                </a:solidFill>
              </a:rPr>
              <a:t>After July 1</a:t>
            </a:r>
            <a:r>
              <a:rPr lang="en-US" b="1" baseline="30000" dirty="0" smtClean="0">
                <a:solidFill>
                  <a:schemeClr val="bg1"/>
                </a:solidFill>
              </a:rPr>
              <a:t>st</a:t>
            </a:r>
            <a:r>
              <a:rPr lang="en-US" b="1" dirty="0" smtClean="0">
                <a:solidFill>
                  <a:schemeClr val="bg1"/>
                </a:solidFill>
              </a:rPr>
              <a:t> they will only use: UCPathhelp@ucr.edu</a:t>
            </a:r>
          </a:p>
          <a:p>
            <a:pPr marL="742950" lvl="1" indent="-285750">
              <a:buFont typeface="Arial" panose="020B0604020202020204" pitchFamily="34" charset="0"/>
              <a:buChar char="•"/>
            </a:pPr>
            <a:endParaRPr lang="en-US" dirty="0" smtClean="0">
              <a:solidFill>
                <a:schemeClr val="bg1"/>
              </a:solidFill>
            </a:endParaRPr>
          </a:p>
          <a:p>
            <a:endParaRPr lang="en-US" dirty="0" smtClean="0">
              <a:solidFill>
                <a:schemeClr val="bg1"/>
              </a:solidFill>
            </a:endParaRPr>
          </a:p>
          <a:p>
            <a:endParaRPr lang="en-US" sz="1400" dirty="0" smtClean="0">
              <a:solidFill>
                <a:schemeClr val="bg1"/>
              </a:solidFill>
              <a:latin typeface="Arial" panose="020B0604020202020204" pitchFamily="34" charset="0"/>
              <a:cs typeface="Arial" panose="020B0604020202020204" pitchFamily="34" charset="0"/>
            </a:endParaRPr>
          </a:p>
          <a:p>
            <a:endParaRPr lang="en-US" sz="1400" dirty="0">
              <a:solidFill>
                <a:schemeClr val="bg1"/>
              </a:solidFill>
              <a:latin typeface="Arial" panose="020B0604020202020204" pitchFamily="34" charset="0"/>
              <a:cs typeface="Arial" panose="020B0604020202020204" pitchFamily="34" charset="0"/>
            </a:endParaRPr>
          </a:p>
        </p:txBody>
      </p:sp>
      <p:sp>
        <p:nvSpPr>
          <p:cNvPr id="11" name="Rectangle 10">
            <a:hlinkClick r:id="" action="ppaction://noaction"/>
          </p:cNvPr>
          <p:cNvSpPr/>
          <p:nvPr/>
        </p:nvSpPr>
        <p:spPr>
          <a:xfrm>
            <a:off x="615351" y="3984347"/>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UCPath </a:t>
            </a:r>
            <a:r>
              <a:rPr lang="en-US" sz="1600" b="1" dirty="0" smtClean="0">
                <a:cs typeface="Times New Roman" panose="02020603050405020304" pitchFamily="18" charset="0"/>
              </a:rPr>
              <a:t>Campus Support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2630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TRAINER INTRODUCTION</a:t>
            </a:r>
            <a:endParaRPr lang="en-US" dirty="0">
              <a:solidFill>
                <a:schemeClr val="accent5"/>
              </a:solidFill>
            </a:endParaRPr>
          </a:p>
        </p:txBody>
      </p:sp>
      <p:sp>
        <p:nvSpPr>
          <p:cNvPr id="5" name="TextBox 4"/>
          <p:cNvSpPr txBox="1"/>
          <p:nvPr/>
        </p:nvSpPr>
        <p:spPr>
          <a:xfrm>
            <a:off x="2285861" y="1964695"/>
            <a:ext cx="7606481" cy="2769989"/>
          </a:xfrm>
          <a:prstGeom prst="rect">
            <a:avLst/>
          </a:prstGeom>
          <a:solidFill>
            <a:schemeClr val="accent1">
              <a:lumMod val="20000"/>
              <a:lumOff val="80000"/>
            </a:schemeClr>
          </a:solidFill>
          <a:ln>
            <a:solidFill>
              <a:srgbClr val="5B9BD5"/>
            </a:solidFill>
          </a:ln>
        </p:spPr>
        <p:txBody>
          <a:bodyPr wrap="square" tIns="182880" bIns="0" rtlCol="0">
            <a:spAutoFit/>
          </a:bodyPr>
          <a:lstStyle/>
          <a:p>
            <a:pPr lvl="0"/>
            <a:r>
              <a:rPr lang="en-US" sz="2400" b="1" dirty="0" smtClean="0">
                <a:solidFill>
                  <a:srgbClr val="FFC000">
                    <a:lumMod val="75000"/>
                  </a:srgbClr>
                </a:solidFill>
              </a:rPr>
              <a:t>Sonya </a:t>
            </a:r>
            <a:r>
              <a:rPr lang="en-US" sz="2400" b="1" dirty="0">
                <a:solidFill>
                  <a:srgbClr val="FFC000">
                    <a:lumMod val="75000"/>
                  </a:srgbClr>
                </a:solidFill>
              </a:rPr>
              <a:t>Potter </a:t>
            </a:r>
          </a:p>
          <a:p>
            <a:pPr lvl="0"/>
            <a:r>
              <a:rPr lang="en-US" dirty="0">
                <a:solidFill>
                  <a:prstClr val="black">
                    <a:lumMod val="50000"/>
                    <a:lumOff val="50000"/>
                  </a:prstClr>
                </a:solidFill>
              </a:rPr>
              <a:t>Title: UCPath </a:t>
            </a:r>
            <a:r>
              <a:rPr lang="en-US" dirty="0" smtClean="0">
                <a:solidFill>
                  <a:prstClr val="black">
                    <a:lumMod val="50000"/>
                    <a:lumOff val="50000"/>
                  </a:prstClr>
                </a:solidFill>
              </a:rPr>
              <a:t>Business Support Analyst, Graduate Student Support Lead</a:t>
            </a:r>
            <a:endParaRPr lang="en-US" dirty="0">
              <a:solidFill>
                <a:prstClr val="black">
                  <a:lumMod val="50000"/>
                  <a:lumOff val="50000"/>
                </a:prstClr>
              </a:solidFill>
            </a:endParaRPr>
          </a:p>
          <a:p>
            <a:pPr lvl="0"/>
            <a:r>
              <a:rPr lang="en-US" dirty="0">
                <a:solidFill>
                  <a:prstClr val="black">
                    <a:lumMod val="50000"/>
                    <a:lumOff val="50000"/>
                  </a:prstClr>
                </a:solidFill>
              </a:rPr>
              <a:t>Department: </a:t>
            </a:r>
            <a:r>
              <a:rPr lang="en-US" dirty="0" smtClean="0">
                <a:solidFill>
                  <a:prstClr val="black">
                    <a:lumMod val="50000"/>
                    <a:lumOff val="50000"/>
                  </a:prstClr>
                </a:solidFill>
              </a:rPr>
              <a:t>UCPath Campus Support Center</a:t>
            </a:r>
            <a:endParaRPr lang="en-US" dirty="0">
              <a:solidFill>
                <a:prstClr val="black">
                  <a:lumMod val="50000"/>
                  <a:lumOff val="50000"/>
                </a:prstClr>
              </a:solidFill>
            </a:endParaRPr>
          </a:p>
          <a:p>
            <a:pPr lvl="0"/>
            <a:r>
              <a:rPr lang="en-US" dirty="0" smtClean="0">
                <a:solidFill>
                  <a:prstClr val="black">
                    <a:lumMod val="50000"/>
                    <a:lumOff val="50000"/>
                  </a:prstClr>
                </a:solidFill>
              </a:rPr>
              <a:t>Years </a:t>
            </a:r>
            <a:r>
              <a:rPr lang="en-US" dirty="0">
                <a:solidFill>
                  <a:prstClr val="black">
                    <a:lumMod val="50000"/>
                    <a:lumOff val="50000"/>
                  </a:prstClr>
                </a:solidFill>
              </a:rPr>
              <a:t>@UC: 2 years</a:t>
            </a:r>
          </a:p>
          <a:p>
            <a:pPr lvl="0"/>
            <a:r>
              <a:rPr lang="en-US" dirty="0">
                <a:solidFill>
                  <a:prstClr val="black">
                    <a:lumMod val="50000"/>
                    <a:lumOff val="50000"/>
                  </a:prstClr>
                </a:solidFill>
              </a:rPr>
              <a:t>Previous Experience: 16+ years of experience in creating detailed business processes, re-case business flow into system specifications, develop job aids, training, and testing documents for established national industry competitive technology platforms. </a:t>
            </a:r>
            <a:endParaRPr lang="en-US" sz="16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97832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4"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Employee</a:t>
            </a:r>
            <a:endParaRPr lang="en-US" sz="1600" b="1" dirty="0">
              <a:cs typeface="Arial" panose="020B0604020202020204" pitchFamily="34" charset="0"/>
            </a:endParaRPr>
          </a:p>
        </p:txBody>
      </p:sp>
      <p:sp>
        <p:nvSpPr>
          <p:cNvPr id="8" name="Rectangle 7">
            <a:hlinkClick r:id="rId5" action="ppaction://hlinksldjump"/>
          </p:cNvPr>
          <p:cNvSpPr/>
          <p:nvPr/>
        </p:nvSpPr>
        <p:spPr>
          <a:xfrm>
            <a:off x="3378230" y="1863649"/>
            <a:ext cx="4740420" cy="424548"/>
          </a:xfrm>
          <a:prstGeom prst="rect">
            <a:avLst/>
          </a:prstGeom>
          <a:solidFill>
            <a:schemeClr val="accent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a:ea typeface="Calibri" panose="020F0502020204030204" pitchFamily="34" charset="0"/>
                <a:cs typeface="Times New Roman" panose="02020603050405020304" pitchFamily="18" charset="0"/>
              </a:rPr>
              <a:t>Transactional Unit </a:t>
            </a:r>
          </a:p>
        </p:txBody>
      </p:sp>
      <p:sp>
        <p:nvSpPr>
          <p:cNvPr id="9" name="Rectangle 8">
            <a:hlinkClick r:id="" action="ppaction://noaction"/>
          </p:cNvPr>
          <p:cNvSpPr/>
          <p:nvPr/>
        </p:nvSpPr>
        <p:spPr>
          <a:xfrm>
            <a:off x="615351" y="3268389"/>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a:cs typeface="Arial" panose="020B0604020202020204" pitchFamily="34" charset="0"/>
              </a:rPr>
              <a:t>Central </a:t>
            </a:r>
            <a:r>
              <a:rPr lang="en-US" sz="1600" b="1" dirty="0" smtClean="0">
                <a:cs typeface="Arial" panose="020B0604020202020204" pitchFamily="34" charset="0"/>
              </a:rPr>
              <a:t>Office</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41593"/>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a:cs typeface="Arial" panose="020B0604020202020204" pitchFamily="34" charset="0"/>
              </a:rPr>
              <a:t>Shared Service Center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bg1"/>
                </a:solidFill>
              </a:rPr>
              <a:t>Transaction Roles  </a:t>
            </a:r>
            <a:endParaRPr lang="en-US" sz="4800" dirty="0">
              <a:solidFill>
                <a:schemeClr val="bg1"/>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426245" y="383458"/>
            <a:ext cx="3608439" cy="255454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Transactional Unit receives employee request(s) and opens a Case on Behalf of </a:t>
            </a:r>
            <a:r>
              <a:rPr lang="en-US" dirty="0" smtClean="0">
                <a:solidFill>
                  <a:schemeClr val="bg1"/>
                </a:solidFill>
              </a:rPr>
              <a:t>Employee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Transactional Unit can open a Case on Transactions that need a correction in UCPath </a:t>
            </a:r>
            <a:endParaRPr lang="en-US" dirty="0">
              <a:solidFill>
                <a:schemeClr val="bg1"/>
              </a:solidFill>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11" name="Rectangle 10">
            <a:hlinkClick r:id="" action="ppaction://noaction"/>
          </p:cNvPr>
          <p:cNvSpPr/>
          <p:nvPr/>
        </p:nvSpPr>
        <p:spPr>
          <a:xfrm>
            <a:off x="615351" y="3984347"/>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UCPath </a:t>
            </a:r>
            <a:r>
              <a:rPr lang="en-US" sz="1600" b="1" dirty="0" smtClean="0">
                <a:cs typeface="Times New Roman" panose="02020603050405020304" pitchFamily="18" charset="0"/>
              </a:rPr>
              <a:t>Campus Support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0923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4"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Employee</a:t>
            </a:r>
            <a:endParaRPr lang="en-US" sz="1600" b="1" dirty="0">
              <a:cs typeface="Arial" panose="020B0604020202020204" pitchFamily="34" charset="0"/>
            </a:endParaRPr>
          </a:p>
        </p:txBody>
      </p:sp>
      <p:sp>
        <p:nvSpPr>
          <p:cNvPr id="8" name="Rectangle 7">
            <a:hlinkClick r:id="rId5" action="ppaction://hlinksldjump"/>
          </p:cNvPr>
          <p:cNvSpPr/>
          <p:nvPr/>
        </p:nvSpPr>
        <p:spPr>
          <a:xfrm>
            <a:off x="615351" y="1863649"/>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a:ea typeface="Calibri" panose="020F0502020204030204" pitchFamily="34" charset="0"/>
                <a:cs typeface="Times New Roman" panose="02020603050405020304" pitchFamily="18" charset="0"/>
              </a:rPr>
              <a:t>Transactional Unit </a:t>
            </a:r>
          </a:p>
        </p:txBody>
      </p:sp>
      <p:sp>
        <p:nvSpPr>
          <p:cNvPr id="9" name="Rectangle 8">
            <a:hlinkClick r:id="" action="ppaction://noaction"/>
          </p:cNvPr>
          <p:cNvSpPr/>
          <p:nvPr/>
        </p:nvSpPr>
        <p:spPr>
          <a:xfrm>
            <a:off x="615351" y="3264408"/>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3387740" y="2541593"/>
            <a:ext cx="4740420" cy="424548"/>
          </a:xfrm>
          <a:prstGeom prst="rect">
            <a:avLst/>
          </a:prstGeom>
          <a:solidFill>
            <a:schemeClr val="accent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 Center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bg1"/>
                </a:solidFill>
              </a:rPr>
              <a:t>Transaction Roles  </a:t>
            </a:r>
            <a:endParaRPr lang="en-US" sz="4800" dirty="0">
              <a:solidFill>
                <a:schemeClr val="bg1"/>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426245" y="383458"/>
            <a:ext cx="3608439" cy="5324535"/>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SSC opens </a:t>
            </a:r>
            <a:r>
              <a:rPr lang="en-US" dirty="0" smtClean="0">
                <a:solidFill>
                  <a:schemeClr val="bg1"/>
                </a:solidFill>
              </a:rPr>
              <a:t>Cases </a:t>
            </a:r>
            <a:r>
              <a:rPr lang="en-US" dirty="0">
                <a:solidFill>
                  <a:schemeClr val="bg1"/>
                </a:solidFill>
              </a:rPr>
              <a:t>on behalf of </a:t>
            </a:r>
            <a:r>
              <a:rPr lang="en-US" dirty="0" smtClean="0">
                <a:solidFill>
                  <a:schemeClr val="bg1"/>
                </a:solidFill>
              </a:rPr>
              <a:t>employee or escalates Cases when employee reaches out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SSC reaches out to department so they can open a case on behalf of </a:t>
            </a:r>
            <a:r>
              <a:rPr lang="en-US" dirty="0" smtClean="0">
                <a:solidFill>
                  <a:schemeClr val="bg1"/>
                </a:solidFill>
              </a:rPr>
              <a:t>employee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SSC opens Escalated Cases that falls within SSC purview (i.e. Next Day check, Overpayment etc.) </a:t>
            </a:r>
          </a:p>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SSC opens Cases when a transaction needs correction  </a:t>
            </a:r>
          </a:p>
          <a:p>
            <a:endParaRPr lang="en-US" dirty="0" smtClean="0">
              <a:solidFill>
                <a:schemeClr val="bg1"/>
              </a:solidFill>
            </a:endParaRPr>
          </a:p>
          <a:p>
            <a:pPr marL="285750" indent="-285750">
              <a:buFont typeface="Arial" panose="020B0604020202020204" pitchFamily="34" charset="0"/>
              <a:buChar char="•"/>
            </a:pPr>
            <a:endParaRPr lang="en-US" dirty="0">
              <a:solidFill>
                <a:schemeClr val="bg1"/>
              </a:solidFill>
            </a:endParaRPr>
          </a:p>
          <a:p>
            <a:endParaRPr lang="en-US" sz="1600" dirty="0">
              <a:solidFill>
                <a:schemeClr val="bg1"/>
              </a:solidFill>
              <a:latin typeface="Arial" panose="020B0604020202020204" pitchFamily="34" charset="0"/>
              <a:cs typeface="Arial" panose="020B0604020202020204" pitchFamily="34" charset="0"/>
            </a:endParaRPr>
          </a:p>
        </p:txBody>
      </p:sp>
      <p:sp>
        <p:nvSpPr>
          <p:cNvPr id="11" name="Rectangle 10">
            <a:hlinkClick r:id="" action="ppaction://noaction"/>
          </p:cNvPr>
          <p:cNvSpPr/>
          <p:nvPr/>
        </p:nvSpPr>
        <p:spPr>
          <a:xfrm>
            <a:off x="615351" y="3984347"/>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a:t>
            </a:r>
            <a:r>
              <a:rPr lang="en-US" sz="1600" b="1" dirty="0" smtClean="0">
                <a:cs typeface="Times New Roman" panose="02020603050405020304" pitchFamily="18" charset="0"/>
              </a:rPr>
              <a:t>Campus Support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4497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4"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Employee</a:t>
            </a:r>
            <a:endParaRPr lang="en-US" sz="1600" b="1" dirty="0">
              <a:cs typeface="Arial" panose="020B0604020202020204" pitchFamily="34" charset="0"/>
            </a:endParaRPr>
          </a:p>
        </p:txBody>
      </p:sp>
      <p:sp>
        <p:nvSpPr>
          <p:cNvPr id="8" name="Rectangle 7">
            <a:hlinkClick r:id="rId5" action="ppaction://hlinksldjump"/>
          </p:cNvPr>
          <p:cNvSpPr/>
          <p:nvPr/>
        </p:nvSpPr>
        <p:spPr>
          <a:xfrm>
            <a:off x="615351" y="1863649"/>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a:ea typeface="Calibri" panose="020F0502020204030204" pitchFamily="34" charset="0"/>
                <a:cs typeface="Times New Roman" panose="02020603050405020304" pitchFamily="18" charset="0"/>
              </a:rPr>
              <a:t>Transactional Unit </a:t>
            </a:r>
          </a:p>
        </p:txBody>
      </p:sp>
      <p:sp>
        <p:nvSpPr>
          <p:cNvPr id="9" name="Rectangle 8">
            <a:hlinkClick r:id="" action="ppaction://noaction"/>
          </p:cNvPr>
          <p:cNvSpPr/>
          <p:nvPr/>
        </p:nvSpPr>
        <p:spPr>
          <a:xfrm>
            <a:off x="3378217" y="3264408"/>
            <a:ext cx="4740420" cy="424548"/>
          </a:xfrm>
          <a:prstGeom prst="rect">
            <a:avLst/>
          </a:prstGeom>
          <a:solidFill>
            <a:schemeClr val="accent1"/>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 </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41593"/>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 Center </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bg1"/>
                </a:solidFill>
              </a:rPr>
              <a:t>Transaction Roles  </a:t>
            </a:r>
            <a:endParaRPr lang="en-US" sz="4800" dirty="0">
              <a:solidFill>
                <a:schemeClr val="bg1"/>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426245" y="383458"/>
            <a:ext cx="3608439" cy="310854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Central Office is contacted by Employee with an issue </a:t>
            </a:r>
            <a:r>
              <a:rPr lang="en-US" dirty="0">
                <a:solidFill>
                  <a:schemeClr val="bg1"/>
                </a:solidFill>
              </a:rPr>
              <a:t>and </a:t>
            </a:r>
            <a:r>
              <a:rPr lang="en-US" dirty="0" smtClean="0">
                <a:solidFill>
                  <a:schemeClr val="bg1"/>
                </a:solidFill>
              </a:rPr>
              <a:t>the Central Office opens </a:t>
            </a:r>
            <a:r>
              <a:rPr lang="en-US" dirty="0">
                <a:solidFill>
                  <a:schemeClr val="bg1"/>
                </a:solidFill>
              </a:rPr>
              <a:t>up a ticket on behalf of employee with </a:t>
            </a:r>
            <a:r>
              <a:rPr lang="en-US" dirty="0" smtClean="0">
                <a:solidFill>
                  <a:schemeClr val="bg1"/>
                </a:solidFill>
              </a:rPr>
              <a:t>UCPath</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Receives </a:t>
            </a:r>
            <a:r>
              <a:rPr lang="en-US" dirty="0" smtClean="0">
                <a:solidFill>
                  <a:schemeClr val="bg1"/>
                </a:solidFill>
              </a:rPr>
              <a:t>escalated Cases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Opens </a:t>
            </a:r>
            <a:r>
              <a:rPr lang="en-US" dirty="0" smtClean="0">
                <a:solidFill>
                  <a:schemeClr val="bg1"/>
                </a:solidFill>
              </a:rPr>
              <a:t>Cases </a:t>
            </a:r>
            <a:r>
              <a:rPr lang="en-US" dirty="0">
                <a:solidFill>
                  <a:schemeClr val="bg1"/>
                </a:solidFill>
              </a:rPr>
              <a:t>that fall within </a:t>
            </a:r>
            <a:r>
              <a:rPr lang="en-US" dirty="0" smtClean="0">
                <a:solidFill>
                  <a:schemeClr val="bg1"/>
                </a:solidFill>
              </a:rPr>
              <a:t>the Central </a:t>
            </a:r>
            <a:r>
              <a:rPr lang="en-US" dirty="0">
                <a:solidFill>
                  <a:schemeClr val="bg1"/>
                </a:solidFill>
              </a:rPr>
              <a:t>Office purview</a:t>
            </a:r>
          </a:p>
          <a:p>
            <a:endParaRPr lang="en-US" sz="1600" dirty="0">
              <a:solidFill>
                <a:schemeClr val="bg1"/>
              </a:solidFill>
              <a:latin typeface="Arial" panose="020B0604020202020204" pitchFamily="34" charset="0"/>
              <a:cs typeface="Arial" panose="020B0604020202020204" pitchFamily="34" charset="0"/>
            </a:endParaRPr>
          </a:p>
        </p:txBody>
      </p:sp>
      <p:sp>
        <p:nvSpPr>
          <p:cNvPr id="11" name="Rectangle 10">
            <a:hlinkClick r:id="" action="ppaction://noaction"/>
          </p:cNvPr>
          <p:cNvSpPr/>
          <p:nvPr/>
        </p:nvSpPr>
        <p:spPr>
          <a:xfrm>
            <a:off x="615351" y="3984347"/>
            <a:ext cx="4740420" cy="424548"/>
          </a:xfrm>
          <a:prstGeom prst="rect">
            <a:avLst/>
          </a:prstGeom>
          <a:solidFill>
            <a:sysClr val="window" lastClr="FFFFFF"/>
          </a:solidFill>
          <a:ln w="25400" cap="flat" cmpd="sng" algn="ctr">
            <a:no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UCPath </a:t>
            </a:r>
            <a:r>
              <a:rPr lang="en-US" sz="1600" b="1" dirty="0" smtClean="0">
                <a:cs typeface="Times New Roman" panose="02020603050405020304" pitchFamily="18" charset="0"/>
              </a:rPr>
              <a:t>Campus Support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017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 y="0"/>
            <a:ext cx="12199959" cy="6858000"/>
          </a:xfrm>
          <a:prstGeom prst="rect">
            <a:avLst/>
          </a:prstGeom>
        </p:spPr>
      </p:pic>
      <p:sp>
        <p:nvSpPr>
          <p:cNvPr id="7" name="Rectangle 6">
            <a:hlinkClick r:id="rId4" action="ppaction://hlinksldjump"/>
          </p:cNvPr>
          <p:cNvSpPr/>
          <p:nvPr/>
        </p:nvSpPr>
        <p:spPr>
          <a:xfrm>
            <a:off x="615351" y="1185705"/>
            <a:ext cx="4740420" cy="424548"/>
          </a:xfrm>
          <a:prstGeom prst="rect">
            <a:avLst/>
          </a:prstGeom>
          <a:solidFill>
            <a:schemeClr val="bg1"/>
          </a:solidFill>
          <a:ln w="25400" cap="flat" cmpd="sng" algn="ctr">
            <a:noFill/>
            <a:prstDash val="solid"/>
          </a:ln>
          <a:effectLst/>
        </p:spPr>
        <p:txBody>
          <a:bodyPr rtlCol="0" anchor="ctr"/>
          <a:lstStyle/>
          <a:p>
            <a:pPr>
              <a:defRPr/>
            </a:pPr>
            <a:r>
              <a:rPr lang="en-US" sz="1600" b="1" dirty="0">
                <a:cs typeface="Arial" panose="020B0604020202020204" pitchFamily="34" charset="0"/>
              </a:rPr>
              <a:t>1: </a:t>
            </a:r>
            <a:r>
              <a:rPr lang="en-US" sz="1600" b="1" dirty="0" smtClean="0">
                <a:cs typeface="Arial" panose="020B0604020202020204" pitchFamily="34" charset="0"/>
              </a:rPr>
              <a:t>Employee</a:t>
            </a:r>
            <a:endParaRPr lang="en-US" sz="1600" b="1" dirty="0">
              <a:cs typeface="Arial" panose="020B0604020202020204" pitchFamily="34" charset="0"/>
            </a:endParaRPr>
          </a:p>
        </p:txBody>
      </p:sp>
      <p:sp>
        <p:nvSpPr>
          <p:cNvPr id="8" name="Rectangle 7">
            <a:hlinkClick r:id="rId5" action="ppaction://hlinksldjump"/>
          </p:cNvPr>
          <p:cNvSpPr/>
          <p:nvPr/>
        </p:nvSpPr>
        <p:spPr>
          <a:xfrm>
            <a:off x="615351" y="1863649"/>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2: </a:t>
            </a:r>
            <a:r>
              <a:rPr lang="en-US" sz="1600" b="1" dirty="0">
                <a:ea typeface="Calibri" panose="020F0502020204030204" pitchFamily="34" charset="0"/>
                <a:cs typeface="Times New Roman" panose="02020603050405020304" pitchFamily="18" charset="0"/>
              </a:rPr>
              <a:t>Transactional Unit </a:t>
            </a:r>
          </a:p>
        </p:txBody>
      </p:sp>
      <p:sp>
        <p:nvSpPr>
          <p:cNvPr id="9" name="Rectangle 8">
            <a:hlinkClick r:id="" action="ppaction://noaction"/>
          </p:cNvPr>
          <p:cNvSpPr/>
          <p:nvPr/>
        </p:nvSpPr>
        <p:spPr>
          <a:xfrm>
            <a:off x="615351" y="3264408"/>
            <a:ext cx="4740420" cy="424548"/>
          </a:xfrm>
          <a:prstGeom prst="rect">
            <a:avLst/>
          </a:prstGeom>
          <a:solidFill>
            <a:schemeClr val="bg1"/>
          </a:solidFill>
          <a:ln w="25400" cap="flat" cmpd="sng" algn="ctr">
            <a:solidFill>
              <a:schemeClr val="bg1"/>
            </a:solidFill>
            <a:prstDash val="solid"/>
          </a:ln>
          <a:effectLst/>
        </p:spPr>
        <p:txBody>
          <a:bodyPr rtlCol="0" anchor="ctr"/>
          <a:lstStyle/>
          <a:p>
            <a:pPr>
              <a:lnSpc>
                <a:spcPct val="107000"/>
              </a:lnSpc>
            </a:pPr>
            <a:r>
              <a:rPr lang="en-US" sz="1600" b="1" dirty="0">
                <a:cs typeface="Arial" panose="020B0604020202020204" pitchFamily="34" charset="0"/>
              </a:rPr>
              <a:t>4</a:t>
            </a:r>
            <a:r>
              <a:rPr lang="en-US" sz="1600" b="1" dirty="0" smtClean="0">
                <a:cs typeface="Arial" panose="020B0604020202020204" pitchFamily="34" charset="0"/>
              </a:rPr>
              <a:t>: </a:t>
            </a:r>
            <a:r>
              <a:rPr lang="en-US" sz="1600" b="1" dirty="0" smtClean="0">
                <a:cs typeface="Times New Roman" panose="02020603050405020304" pitchFamily="18" charset="0"/>
              </a:rPr>
              <a:t>Central Office </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10" name="Rectangle 9">
            <a:hlinkClick r:id="" action="ppaction://noaction"/>
          </p:cNvPr>
          <p:cNvSpPr/>
          <p:nvPr/>
        </p:nvSpPr>
        <p:spPr>
          <a:xfrm>
            <a:off x="615351" y="2541593"/>
            <a:ext cx="4740420" cy="424548"/>
          </a:xfrm>
          <a:prstGeom prst="rect">
            <a:avLst/>
          </a:prstGeom>
          <a:solidFill>
            <a:schemeClr val="bg1"/>
          </a:solidFill>
          <a:ln w="25400" cap="flat" cmpd="sng" algn="ctr">
            <a:noFill/>
            <a:prstDash val="solid"/>
          </a:ln>
          <a:effectLst/>
        </p:spPr>
        <p:txBody>
          <a:bodyPr rtlCol="0" anchor="ctr"/>
          <a:lstStyle/>
          <a:p>
            <a:pPr>
              <a:lnSpc>
                <a:spcPct val="107000"/>
              </a:lnSpc>
            </a:pPr>
            <a:r>
              <a:rPr lang="en-US" sz="1600" b="1" dirty="0" smtClean="0">
                <a:cs typeface="Arial" panose="020B0604020202020204" pitchFamily="34" charset="0"/>
              </a:rPr>
              <a:t>3: </a:t>
            </a:r>
            <a:r>
              <a:rPr lang="en-US" sz="1600" b="1" dirty="0" smtClean="0">
                <a:cs typeface="Times New Roman" panose="02020603050405020304" pitchFamily="18" charset="0"/>
              </a:rPr>
              <a:t>Shared Service Center </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63706" y="114961"/>
            <a:ext cx="10963618" cy="685800"/>
          </a:xfrm>
        </p:spPr>
        <p:txBody>
          <a:bodyPr/>
          <a:lstStyle/>
          <a:p>
            <a:r>
              <a:rPr lang="en-US" sz="4800" dirty="0" smtClean="0">
                <a:solidFill>
                  <a:schemeClr val="bg1"/>
                </a:solidFill>
              </a:rPr>
              <a:t>Transaction Roles  </a:t>
            </a:r>
            <a:endParaRPr lang="en-US" sz="4800" dirty="0">
              <a:solidFill>
                <a:schemeClr val="bg1"/>
              </a:solidFill>
            </a:endParaRPr>
          </a:p>
        </p:txBody>
      </p:sp>
      <p:sp>
        <p:nvSpPr>
          <p:cNvPr id="3" name="Rectangle 2"/>
          <p:cNvSpPr/>
          <p:nvPr/>
        </p:nvSpPr>
        <p:spPr>
          <a:xfrm>
            <a:off x="8121445" y="0"/>
            <a:ext cx="40785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426245" y="383458"/>
            <a:ext cx="3608439" cy="421653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UCPath Campus Support Center (CSC) is contacted by Employee with an urgent issue </a:t>
            </a:r>
            <a:r>
              <a:rPr lang="en-US" dirty="0">
                <a:solidFill>
                  <a:schemeClr val="bg1"/>
                </a:solidFill>
              </a:rPr>
              <a:t>and </a:t>
            </a:r>
            <a:r>
              <a:rPr lang="en-US" dirty="0" smtClean="0">
                <a:solidFill>
                  <a:schemeClr val="bg1"/>
                </a:solidFill>
              </a:rPr>
              <a:t>the CSC opens </a:t>
            </a:r>
            <a:r>
              <a:rPr lang="en-US" dirty="0">
                <a:solidFill>
                  <a:schemeClr val="bg1"/>
                </a:solidFill>
              </a:rPr>
              <a:t>up a ticket on behalf of employee with </a:t>
            </a:r>
            <a:r>
              <a:rPr lang="en-US" dirty="0" smtClean="0">
                <a:solidFill>
                  <a:schemeClr val="bg1"/>
                </a:solidFill>
              </a:rPr>
              <a:t>UCPath</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Receives </a:t>
            </a:r>
            <a:r>
              <a:rPr lang="en-US" dirty="0" smtClean="0">
                <a:solidFill>
                  <a:schemeClr val="bg1"/>
                </a:solidFill>
              </a:rPr>
              <a:t>escalated Cases from SSC or Transactional Unit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Opens </a:t>
            </a:r>
            <a:r>
              <a:rPr lang="en-US" dirty="0" smtClean="0">
                <a:solidFill>
                  <a:schemeClr val="bg1"/>
                </a:solidFill>
              </a:rPr>
              <a:t>Cases </a:t>
            </a:r>
            <a:r>
              <a:rPr lang="en-US" dirty="0">
                <a:solidFill>
                  <a:schemeClr val="bg1"/>
                </a:solidFill>
              </a:rPr>
              <a:t>that fall within </a:t>
            </a:r>
            <a:r>
              <a:rPr lang="en-US" dirty="0" smtClean="0">
                <a:solidFill>
                  <a:schemeClr val="bg1"/>
                </a:solidFill>
              </a:rPr>
              <a:t>the UCPath Campus Support Center </a:t>
            </a:r>
            <a:r>
              <a:rPr lang="en-US" dirty="0">
                <a:solidFill>
                  <a:schemeClr val="bg1"/>
                </a:solidFill>
              </a:rPr>
              <a:t>purview</a:t>
            </a:r>
          </a:p>
          <a:p>
            <a:endParaRPr lang="en-US" sz="1600" dirty="0">
              <a:solidFill>
                <a:schemeClr val="bg1"/>
              </a:solidFill>
              <a:latin typeface="Arial" panose="020B0604020202020204" pitchFamily="34" charset="0"/>
              <a:cs typeface="Arial" panose="020B0604020202020204" pitchFamily="34" charset="0"/>
            </a:endParaRPr>
          </a:p>
        </p:txBody>
      </p:sp>
      <p:sp>
        <p:nvSpPr>
          <p:cNvPr id="11" name="Rectangle 10">
            <a:hlinkClick r:id="" action="ppaction://noaction"/>
          </p:cNvPr>
          <p:cNvSpPr/>
          <p:nvPr/>
        </p:nvSpPr>
        <p:spPr>
          <a:xfrm>
            <a:off x="3378217" y="4021852"/>
            <a:ext cx="4740420" cy="424548"/>
          </a:xfrm>
          <a:prstGeom prst="rect">
            <a:avLst/>
          </a:prstGeom>
          <a:solidFill>
            <a:srgbClr val="5B9BD5"/>
          </a:solidFill>
          <a:ln w="25400" cap="flat" cmpd="sng" algn="ctr">
            <a:solidFill>
              <a:schemeClr val="accent1"/>
            </a:solidFill>
            <a:prstDash val="solid"/>
          </a:ln>
          <a:effectLst/>
        </p:spPr>
        <p:txBody>
          <a:bodyPr rtlCol="0" anchor="ctr"/>
          <a:lstStyle/>
          <a:p>
            <a:pPr>
              <a:lnSpc>
                <a:spcPct val="107000"/>
              </a:lnSpc>
            </a:pPr>
            <a:r>
              <a:rPr lang="en-US" sz="1600" b="1" dirty="0">
                <a:cs typeface="Arial" panose="020B0604020202020204" pitchFamily="34" charset="0"/>
              </a:rPr>
              <a:t>5</a:t>
            </a:r>
            <a:r>
              <a:rPr lang="en-US" sz="1600" b="1" dirty="0" smtClean="0">
                <a:cs typeface="Arial" panose="020B0604020202020204" pitchFamily="34" charset="0"/>
              </a:rPr>
              <a:t>: UCPath </a:t>
            </a:r>
            <a:r>
              <a:rPr lang="en-US" sz="1600" b="1" dirty="0" smtClean="0">
                <a:cs typeface="Times New Roman" panose="02020603050405020304" pitchFamily="18" charset="0"/>
              </a:rPr>
              <a:t>Campus Support Center</a:t>
            </a:r>
            <a:r>
              <a:rPr lang="en-US" sz="1600" b="1" dirty="0" smtClean="0">
                <a:ea typeface="Calibri" panose="020F0502020204030204" pitchFamily="34" charset="0"/>
                <a:cs typeface="Times New Roman" panose="02020603050405020304" pitchFamily="18" charset="0"/>
              </a:rPr>
              <a:t> </a:t>
            </a:r>
            <a:endParaRPr lang="en-US"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2173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Change Impacts </a:t>
            </a:r>
            <a:endParaRPr lang="en-US" sz="7200" b="1" dirty="0">
              <a:solidFill>
                <a:srgbClr val="F1AB00"/>
              </a:solidFill>
            </a:endParaRPr>
          </a:p>
        </p:txBody>
      </p:sp>
    </p:spTree>
    <p:extLst>
      <p:ext uri="{BB962C8B-B14F-4D97-AF65-F5344CB8AC3E}">
        <p14:creationId xmlns:p14="http://schemas.microsoft.com/office/powerpoint/2010/main" val="984535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2608"/>
            <a:ext cx="10963618" cy="685800"/>
          </a:xfrm>
        </p:spPr>
        <p:txBody>
          <a:bodyPr/>
          <a:lstStyle/>
          <a:p>
            <a:r>
              <a:rPr lang="en-US" dirty="0" smtClean="0">
                <a:solidFill>
                  <a:schemeClr val="accent5"/>
                </a:solidFill>
              </a:rPr>
              <a:t>CHANGE IMPACTS  </a:t>
            </a:r>
            <a:endParaRPr lang="en-US" dirty="0">
              <a:solidFill>
                <a:schemeClr val="accent5"/>
              </a:solidFill>
            </a:endParaRPr>
          </a:p>
        </p:txBody>
      </p:sp>
      <p:graphicFrame>
        <p:nvGraphicFramePr>
          <p:cNvPr id="5" name="Diagram 4"/>
          <p:cNvGraphicFramePr/>
          <p:nvPr>
            <p:extLst>
              <p:ext uri="{D42A27DB-BD31-4B8C-83A1-F6EECF244321}">
                <p14:modId xmlns:p14="http://schemas.microsoft.com/office/powerpoint/2010/main" val="3766158309"/>
              </p:ext>
            </p:extLst>
          </p:nvPr>
        </p:nvGraphicFramePr>
        <p:xfrm>
          <a:off x="-1035665" y="1347019"/>
          <a:ext cx="12480414" cy="3257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4196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Initiate an On Behalf Of Case   </a:t>
            </a:r>
            <a:endParaRPr lang="en-US" sz="7200" b="1" dirty="0">
              <a:solidFill>
                <a:srgbClr val="F1AB00"/>
              </a:solidFill>
            </a:endParaRPr>
          </a:p>
        </p:txBody>
      </p:sp>
    </p:spTree>
    <p:extLst>
      <p:ext uri="{BB962C8B-B14F-4D97-AF65-F5344CB8AC3E}">
        <p14:creationId xmlns:p14="http://schemas.microsoft.com/office/powerpoint/2010/main" val="17966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387" y="292608"/>
            <a:ext cx="10963618" cy="685800"/>
          </a:xfrm>
        </p:spPr>
        <p:txBody>
          <a:bodyPr/>
          <a:lstStyle/>
          <a:p>
            <a:r>
              <a:rPr lang="en-US" dirty="0" smtClean="0">
                <a:solidFill>
                  <a:schemeClr val="accent5"/>
                </a:solidFill>
              </a:rPr>
              <a:t>ON BEHALF OF ASK UCPATH</a:t>
            </a:r>
            <a:endParaRPr lang="en-US" dirty="0">
              <a:solidFill>
                <a:schemeClr val="accent5"/>
              </a:solidFill>
            </a:endParaRPr>
          </a:p>
        </p:txBody>
      </p:sp>
      <p:sp>
        <p:nvSpPr>
          <p:cNvPr id="4" name="Rectangle 3"/>
          <p:cNvSpPr/>
          <p:nvPr/>
        </p:nvSpPr>
        <p:spPr>
          <a:xfrm>
            <a:off x="0" y="1007675"/>
            <a:ext cx="12191999" cy="400110"/>
          </a:xfrm>
          <a:prstGeom prst="rect">
            <a:avLst/>
          </a:prstGeom>
          <a:solidFill>
            <a:schemeClr val="accent1">
              <a:lumMod val="20000"/>
              <a:lumOff val="80000"/>
            </a:schemeClr>
          </a:solidFill>
        </p:spPr>
        <p:txBody>
          <a:bodyPr wrap="square">
            <a:spAutoFit/>
          </a:bodyPr>
          <a:lstStyle/>
          <a:p>
            <a:pPr marL="215900" marR="180975">
              <a:spcBef>
                <a:spcPts val="0"/>
              </a:spcBef>
              <a:spcAft>
                <a:spcPts val="0"/>
              </a:spcAft>
            </a:pPr>
            <a:r>
              <a:rPr lang="en-US" sz="2000" b="1" dirty="0">
                <a:ea typeface="Times New Roman" panose="02020603050405020304" pitchFamily="18" charset="0"/>
              </a:rPr>
              <a:t>Navigation: </a:t>
            </a:r>
            <a:r>
              <a:rPr lang="en-US" sz="2000" dirty="0" smtClean="0">
                <a:ea typeface="Times New Roman" panose="02020603050405020304" pitchFamily="18" charset="0"/>
              </a:rPr>
              <a:t>Ask UCPath Center </a:t>
            </a:r>
            <a:endParaRPr lang="en-US" sz="2000" dirty="0">
              <a:ea typeface="Times New Roman" panose="02020603050405020304" pitchFamily="18" charset="0"/>
            </a:endParaRPr>
          </a:p>
        </p:txBody>
      </p:sp>
      <p:sp>
        <p:nvSpPr>
          <p:cNvPr id="22" name="Rectangle 21"/>
          <p:cNvSpPr/>
          <p:nvPr/>
        </p:nvSpPr>
        <p:spPr>
          <a:xfrm>
            <a:off x="433387" y="1559408"/>
            <a:ext cx="11325225" cy="72705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2000" dirty="0"/>
              <a:t>Note: This example uses sample images as seen on a computer. Sample images appear differently on a tablet or smartphone, but the steps remain the same.</a:t>
            </a:r>
          </a:p>
        </p:txBody>
      </p:sp>
      <p:sp>
        <p:nvSpPr>
          <p:cNvPr id="8" name="TextBox 7"/>
          <p:cNvSpPr txBox="1"/>
          <p:nvPr/>
        </p:nvSpPr>
        <p:spPr>
          <a:xfrm>
            <a:off x="9816948" y="2632869"/>
            <a:ext cx="1862616" cy="738664"/>
          </a:xfrm>
          <a:prstGeom prst="rect">
            <a:avLst/>
          </a:prstGeom>
          <a:solidFill>
            <a:schemeClr val="accent1">
              <a:lumMod val="20000"/>
              <a:lumOff val="80000"/>
            </a:schemeClr>
          </a:solidFill>
          <a:ln>
            <a:solidFill>
              <a:schemeClr val="tx1">
                <a:lumMod val="50000"/>
                <a:lumOff val="50000"/>
              </a:schemeClr>
            </a:solidFill>
          </a:ln>
        </p:spPr>
        <p:txBody>
          <a:bodyPr wrap="square" rtlCol="0">
            <a:spAutoFit/>
          </a:bodyPr>
          <a:lstStyle/>
          <a:p>
            <a:r>
              <a:rPr lang="en-US" sz="1400" dirty="0" smtClean="0"/>
              <a:t>Click the               </a:t>
            </a:r>
            <a:r>
              <a:rPr lang="en-US" sz="1400" b="1" dirty="0" smtClean="0"/>
              <a:t>Ask UCPath Center </a:t>
            </a:r>
            <a:r>
              <a:rPr lang="en-US" sz="1400" dirty="0" smtClean="0"/>
              <a:t>Button</a:t>
            </a:r>
            <a:endParaRPr lang="en-US" sz="1400" dirty="0"/>
          </a:p>
        </p:txBody>
      </p:sp>
      <p:pic>
        <p:nvPicPr>
          <p:cNvPr id="7" name="Picture 6"/>
          <p:cNvPicPr>
            <a:picLocks noChangeAspect="1"/>
          </p:cNvPicPr>
          <p:nvPr/>
        </p:nvPicPr>
        <p:blipFill>
          <a:blip r:embed="rId3"/>
          <a:stretch>
            <a:fillRect/>
          </a:stretch>
        </p:blipFill>
        <p:spPr>
          <a:xfrm>
            <a:off x="524764" y="2438090"/>
            <a:ext cx="8698886" cy="3264441"/>
          </a:xfrm>
          <a:prstGeom prst="rect">
            <a:avLst/>
          </a:prstGeom>
          <a:ln>
            <a:solidFill>
              <a:schemeClr val="tx1"/>
            </a:solidFill>
          </a:ln>
        </p:spPr>
      </p:pic>
      <p:cxnSp>
        <p:nvCxnSpPr>
          <p:cNvPr id="10" name="Straight Arrow Connector 9"/>
          <p:cNvCxnSpPr>
            <a:stCxn id="8" idx="1"/>
          </p:cNvCxnSpPr>
          <p:nvPr/>
        </p:nvCxnSpPr>
        <p:spPr>
          <a:xfrm flipH="1">
            <a:off x="9153375" y="3002201"/>
            <a:ext cx="663573" cy="98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30415" y="3002201"/>
            <a:ext cx="893235" cy="214824"/>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66898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1362545" cy="685800"/>
          </a:xfrm>
        </p:spPr>
        <p:txBody>
          <a:bodyPr/>
          <a:lstStyle/>
          <a:p>
            <a:r>
              <a:rPr lang="en-US" dirty="0" smtClean="0">
                <a:solidFill>
                  <a:schemeClr val="accent5"/>
                </a:solidFill>
              </a:rPr>
              <a:t>ON BEHALF OF HOW CAN WE HELP YOU TODAY?</a:t>
            </a:r>
            <a:endParaRPr lang="en-US" dirty="0">
              <a:solidFill>
                <a:schemeClr val="accent5"/>
              </a:solidFill>
            </a:endParaRPr>
          </a:p>
        </p:txBody>
      </p:sp>
      <p:sp>
        <p:nvSpPr>
          <p:cNvPr id="22" name="Rectangle 21"/>
          <p:cNvSpPr/>
          <p:nvPr/>
        </p:nvSpPr>
        <p:spPr>
          <a:xfrm>
            <a:off x="8778967" y="1636120"/>
            <a:ext cx="3093524" cy="3557512"/>
          </a:xfrm>
          <a:prstGeom prst="rect">
            <a:avLst/>
          </a:prstGeom>
          <a:solidFill>
            <a:schemeClr val="accent1">
              <a:lumMod val="20000"/>
              <a:lumOff val="80000"/>
            </a:schemeClr>
          </a:solidFill>
          <a:ln>
            <a:solidFill>
              <a:schemeClr val="tx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a:t>If you are authorized to submit an </a:t>
            </a:r>
            <a:r>
              <a:rPr lang="en-US" dirty="0" smtClean="0"/>
              <a:t>issue </a:t>
            </a:r>
            <a:r>
              <a:rPr lang="en-US" dirty="0"/>
              <a:t>for an employee, the </a:t>
            </a:r>
            <a:r>
              <a:rPr lang="en-US" dirty="0" smtClean="0"/>
              <a:t>“</a:t>
            </a:r>
            <a:r>
              <a:rPr lang="en-US" b="1" dirty="0" smtClean="0"/>
              <a:t>Ask </a:t>
            </a:r>
            <a:r>
              <a:rPr lang="en-US" b="1" dirty="0"/>
              <a:t>UCPath Center, How can we help you today</a:t>
            </a:r>
            <a:r>
              <a:rPr lang="en-US" b="1" dirty="0" smtClean="0"/>
              <a:t>?</a:t>
            </a:r>
            <a:r>
              <a:rPr lang="en-US" dirty="0" smtClean="0"/>
              <a:t>” </a:t>
            </a:r>
            <a:r>
              <a:rPr lang="en-US" dirty="0"/>
              <a:t>pane appears. </a:t>
            </a:r>
            <a:endParaRPr lang="en-US" dirty="0" smtClean="0"/>
          </a:p>
          <a:p>
            <a:pPr marL="285750" indent="-285750">
              <a:lnSpc>
                <a:spcPct val="107000"/>
              </a:lnSpc>
              <a:spcAft>
                <a:spcPts val="800"/>
              </a:spcAft>
              <a:buFont typeface="Arial" panose="020B0604020202020204" pitchFamily="34" charset="0"/>
              <a:buChar char="•"/>
            </a:pPr>
            <a:r>
              <a:rPr lang="en-US" dirty="0" smtClean="0"/>
              <a:t>In </a:t>
            </a:r>
            <a:r>
              <a:rPr lang="en-US" dirty="0"/>
              <a:t>this example, </a:t>
            </a:r>
            <a:r>
              <a:rPr lang="en-US" dirty="0" smtClean="0"/>
              <a:t>we will submit </a:t>
            </a:r>
            <a:r>
              <a:rPr lang="en-US" dirty="0"/>
              <a:t>a payroll question for an employee. </a:t>
            </a:r>
            <a:endParaRPr lang="en-US" dirty="0" smtClean="0"/>
          </a:p>
          <a:p>
            <a:pPr marL="285750" indent="-285750">
              <a:lnSpc>
                <a:spcPct val="107000"/>
              </a:lnSpc>
              <a:spcAft>
                <a:spcPts val="800"/>
              </a:spcAft>
              <a:buFont typeface="Arial" panose="020B0604020202020204" pitchFamily="34" charset="0"/>
              <a:buChar char="•"/>
            </a:pPr>
            <a:r>
              <a:rPr lang="en-US" dirty="0" smtClean="0"/>
              <a:t>Click </a:t>
            </a:r>
            <a:r>
              <a:rPr lang="en-US" dirty="0"/>
              <a:t>the </a:t>
            </a:r>
            <a:r>
              <a:rPr lang="en-US" b="1" dirty="0"/>
              <a:t>For an Employee </a:t>
            </a:r>
            <a:r>
              <a:rPr lang="en-US" dirty="0"/>
              <a:t>button.</a:t>
            </a:r>
            <a:endParaRPr lang="en-US" dirty="0">
              <a:solidFill>
                <a:prstClr val="black"/>
              </a:solidFill>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04703" y="1418958"/>
            <a:ext cx="7961609" cy="4010136"/>
          </a:xfrm>
          <a:prstGeom prst="rect">
            <a:avLst/>
          </a:prstGeom>
        </p:spPr>
      </p:pic>
      <p:sp>
        <p:nvSpPr>
          <p:cNvPr id="3" name="TextBox 2"/>
          <p:cNvSpPr txBox="1"/>
          <p:nvPr/>
        </p:nvSpPr>
        <p:spPr>
          <a:xfrm>
            <a:off x="3372348" y="3133481"/>
            <a:ext cx="1200647" cy="1192696"/>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65666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FIND EMPLOYEE </a:t>
            </a:r>
            <a:endParaRPr lang="en-US" dirty="0">
              <a:solidFill>
                <a:schemeClr val="accent5"/>
              </a:solidFill>
            </a:endParaRPr>
          </a:p>
        </p:txBody>
      </p:sp>
      <p:pic>
        <p:nvPicPr>
          <p:cNvPr id="3" name="Picture 2"/>
          <p:cNvPicPr>
            <a:picLocks noChangeAspect="1"/>
          </p:cNvPicPr>
          <p:nvPr/>
        </p:nvPicPr>
        <p:blipFill>
          <a:blip r:embed="rId3"/>
          <a:stretch>
            <a:fillRect/>
          </a:stretch>
        </p:blipFill>
        <p:spPr>
          <a:xfrm>
            <a:off x="407974" y="1053546"/>
            <a:ext cx="8139936" cy="4648808"/>
          </a:xfrm>
          <a:prstGeom prst="rect">
            <a:avLst/>
          </a:prstGeom>
        </p:spPr>
      </p:pic>
      <p:sp>
        <p:nvSpPr>
          <p:cNvPr id="20" name="Rectangle 19"/>
          <p:cNvSpPr/>
          <p:nvPr/>
        </p:nvSpPr>
        <p:spPr>
          <a:xfrm>
            <a:off x="9088341" y="1053546"/>
            <a:ext cx="2557394" cy="3802494"/>
          </a:xfrm>
          <a:prstGeom prst="rect">
            <a:avLst/>
          </a:prstGeom>
          <a:solidFill>
            <a:schemeClr val="accent1">
              <a:lumMod val="20000"/>
              <a:lumOff val="80000"/>
            </a:schemeClr>
          </a:solidFill>
          <a:ln>
            <a:solidFill>
              <a:schemeClr val="tx1"/>
            </a:solidFill>
          </a:ln>
        </p:spPr>
        <p:txBody>
          <a:bodyPr wrap="square">
            <a:spAutoFit/>
          </a:bodyPr>
          <a:lstStyle/>
          <a:p>
            <a:pPr marL="285750" indent="-285750">
              <a:lnSpc>
                <a:spcPct val="107000"/>
              </a:lnSpc>
              <a:spcAft>
                <a:spcPts val="800"/>
              </a:spcAft>
              <a:buFont typeface="Arial" panose="020B0604020202020204" pitchFamily="34" charset="0"/>
              <a:buChar char="•"/>
            </a:pPr>
            <a:r>
              <a:rPr lang="en-US" dirty="0"/>
              <a:t>On the </a:t>
            </a:r>
            <a:r>
              <a:rPr lang="en-US" b="1" dirty="0"/>
              <a:t>Find Employee </a:t>
            </a:r>
            <a:r>
              <a:rPr lang="en-US" dirty="0"/>
              <a:t>page, search for the employee by name or by location </a:t>
            </a:r>
            <a:r>
              <a:rPr lang="en-US" dirty="0" smtClean="0"/>
              <a:t>and department.</a:t>
            </a:r>
          </a:p>
          <a:p>
            <a:pPr marL="285750" indent="-285750">
              <a:lnSpc>
                <a:spcPct val="107000"/>
              </a:lnSpc>
              <a:spcAft>
                <a:spcPts val="800"/>
              </a:spcAft>
              <a:buFont typeface="Arial" panose="020B0604020202020204" pitchFamily="34" charset="0"/>
              <a:buChar char="•"/>
            </a:pPr>
            <a:r>
              <a:rPr lang="en-US" dirty="0" smtClean="0"/>
              <a:t>For this example, enter name </a:t>
            </a:r>
            <a:r>
              <a:rPr lang="en-US" b="1" dirty="0" smtClean="0">
                <a:solidFill>
                  <a:srgbClr val="FF0000"/>
                </a:solidFill>
              </a:rPr>
              <a:t>Sonya Potter </a:t>
            </a:r>
            <a:r>
              <a:rPr lang="en-US" dirty="0" smtClean="0"/>
              <a:t>in the </a:t>
            </a:r>
            <a:r>
              <a:rPr lang="en-US" b="1" dirty="0" smtClean="0"/>
              <a:t>Employee Name </a:t>
            </a:r>
            <a:r>
              <a:rPr lang="en-US" dirty="0" smtClean="0"/>
              <a:t>field and click </a:t>
            </a:r>
            <a:r>
              <a:rPr lang="en-US" b="1" dirty="0" smtClean="0"/>
              <a:t>Search</a:t>
            </a:r>
            <a:r>
              <a:rPr lang="en-US" dirty="0" smtClean="0"/>
              <a:t>.</a:t>
            </a:r>
            <a:endParaRPr lang="en-US" dirty="0"/>
          </a:p>
        </p:txBody>
      </p:sp>
      <p:sp>
        <p:nvSpPr>
          <p:cNvPr id="6" name="TextBox 5"/>
          <p:cNvSpPr txBox="1"/>
          <p:nvPr/>
        </p:nvSpPr>
        <p:spPr>
          <a:xfrm>
            <a:off x="7795783" y="3297082"/>
            <a:ext cx="609077" cy="320040"/>
          </a:xfrm>
          <a:prstGeom prst="rect">
            <a:avLst/>
          </a:prstGeom>
          <a:noFill/>
          <a:ln w="28575">
            <a:solidFill>
              <a:srgbClr val="FF0000"/>
            </a:solidFill>
          </a:ln>
        </p:spPr>
        <p:txBody>
          <a:bodyPr wrap="square" rtlCol="0">
            <a:spAutoFit/>
          </a:bodyPr>
          <a:lstStyle/>
          <a:p>
            <a:endParaRPr lang="en-US" dirty="0">
              <a:solidFill>
                <a:srgbClr val="FF0000"/>
              </a:solidFill>
            </a:endParaRPr>
          </a:p>
        </p:txBody>
      </p:sp>
      <p:sp>
        <p:nvSpPr>
          <p:cNvPr id="4" name="TextBox 3"/>
          <p:cNvSpPr txBox="1"/>
          <p:nvPr/>
        </p:nvSpPr>
        <p:spPr>
          <a:xfrm>
            <a:off x="2138901" y="2488758"/>
            <a:ext cx="1526650" cy="612251"/>
          </a:xfrm>
          <a:prstGeom prst="rect">
            <a:avLst/>
          </a:prstGeom>
          <a:noFill/>
          <a:ln w="28575">
            <a:solidFill>
              <a:srgbClr val="FF0000"/>
            </a:solidFill>
          </a:ln>
        </p:spPr>
        <p:txBody>
          <a:bodyPr wrap="square" rtlCol="0">
            <a:spAutoFit/>
          </a:bodyPr>
          <a:lstStyle/>
          <a:p>
            <a:endParaRPr lang="en-US" dirty="0"/>
          </a:p>
        </p:txBody>
      </p:sp>
      <p:sp>
        <p:nvSpPr>
          <p:cNvPr id="7" name="TextBox 6"/>
          <p:cNvSpPr txBox="1"/>
          <p:nvPr/>
        </p:nvSpPr>
        <p:spPr>
          <a:xfrm>
            <a:off x="3729162" y="1848770"/>
            <a:ext cx="1335819" cy="461665"/>
          </a:xfrm>
          <a:prstGeom prst="rect">
            <a:avLst/>
          </a:prstGeom>
          <a:solidFill>
            <a:schemeClr val="accent1">
              <a:lumMod val="20000"/>
              <a:lumOff val="80000"/>
            </a:schemeClr>
          </a:solidFill>
          <a:ln>
            <a:solidFill>
              <a:schemeClr val="tx1"/>
            </a:solidFill>
          </a:ln>
        </p:spPr>
        <p:txBody>
          <a:bodyPr wrap="square" rtlCol="0">
            <a:spAutoFit/>
          </a:bodyPr>
          <a:lstStyle/>
          <a:p>
            <a:r>
              <a:rPr lang="en-US" sz="1200" dirty="0" smtClean="0"/>
              <a:t>Enter Employee Name</a:t>
            </a:r>
            <a:endParaRPr lang="en-US" sz="1200" dirty="0"/>
          </a:p>
        </p:txBody>
      </p:sp>
      <p:cxnSp>
        <p:nvCxnSpPr>
          <p:cNvPr id="11" name="Straight Arrow Connector 10"/>
          <p:cNvCxnSpPr/>
          <p:nvPr/>
        </p:nvCxnSpPr>
        <p:spPr>
          <a:xfrm flipH="1">
            <a:off x="3474720" y="2310435"/>
            <a:ext cx="477078" cy="484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bject 8"/>
          <p:cNvSpPr/>
          <p:nvPr/>
        </p:nvSpPr>
        <p:spPr>
          <a:xfrm>
            <a:off x="6241304" y="2705555"/>
            <a:ext cx="1554480" cy="498475"/>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lstStyle/>
          <a:p>
            <a:endParaRPr dirty="0">
              <a:solidFill>
                <a:prstClr val="black"/>
              </a:solidFill>
              <a:latin typeface="Calibri"/>
            </a:endParaRPr>
          </a:p>
        </p:txBody>
      </p:sp>
      <p:cxnSp>
        <p:nvCxnSpPr>
          <p:cNvPr id="14" name="Straight Arrow Connector 13"/>
          <p:cNvCxnSpPr>
            <a:endCxn id="6" idx="0"/>
          </p:cNvCxnSpPr>
          <p:nvPr/>
        </p:nvCxnSpPr>
        <p:spPr>
          <a:xfrm>
            <a:off x="7784327" y="2954793"/>
            <a:ext cx="315995" cy="3422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05384" y="2794883"/>
            <a:ext cx="1383359" cy="276999"/>
          </a:xfrm>
          <a:prstGeom prst="rect">
            <a:avLst/>
          </a:prstGeom>
          <a:solidFill>
            <a:schemeClr val="accent1">
              <a:lumMod val="20000"/>
              <a:lumOff val="80000"/>
            </a:schemeClr>
          </a:solidFill>
        </p:spPr>
        <p:txBody>
          <a:bodyPr wrap="square" rtlCol="0">
            <a:spAutoFit/>
          </a:bodyPr>
          <a:lstStyle/>
          <a:p>
            <a:r>
              <a:rPr lang="en-US" sz="1200" dirty="0" smtClean="0"/>
              <a:t>Click Search </a:t>
            </a:r>
            <a:endParaRPr lang="en-US" sz="1200" dirty="0"/>
          </a:p>
        </p:txBody>
      </p:sp>
      <p:sp>
        <p:nvSpPr>
          <p:cNvPr id="16" name="Rectangle 15"/>
          <p:cNvSpPr/>
          <p:nvPr/>
        </p:nvSpPr>
        <p:spPr>
          <a:xfrm>
            <a:off x="461009" y="1093088"/>
            <a:ext cx="8086901" cy="459028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091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097" y="311675"/>
            <a:ext cx="10641051" cy="685800"/>
          </a:xfrm>
        </p:spPr>
        <p:txBody>
          <a:bodyPr/>
          <a:lstStyle/>
          <a:p>
            <a:r>
              <a:rPr lang="en-US" dirty="0" smtClean="0">
                <a:solidFill>
                  <a:schemeClr val="accent5"/>
                </a:solidFill>
              </a:rPr>
              <a:t>HOUSEKEEPING</a:t>
            </a:r>
            <a:endParaRPr lang="en-US" dirty="0">
              <a:solidFill>
                <a:schemeClr val="accent5"/>
              </a:solidFill>
            </a:endParaRPr>
          </a:p>
        </p:txBody>
      </p:sp>
      <p:pic>
        <p:nvPicPr>
          <p:cNvPr id="3" name="Picture 2"/>
          <p:cNvPicPr>
            <a:picLocks noChangeAspect="1"/>
          </p:cNvPicPr>
          <p:nvPr/>
        </p:nvPicPr>
        <p:blipFill>
          <a:blip r:embed="rId3"/>
          <a:stretch>
            <a:fillRect/>
          </a:stretch>
        </p:blipFill>
        <p:spPr>
          <a:xfrm>
            <a:off x="1304761" y="1847054"/>
            <a:ext cx="9496425" cy="3676650"/>
          </a:xfrm>
          <a:prstGeom prst="rect">
            <a:avLst/>
          </a:prstGeom>
        </p:spPr>
      </p:pic>
    </p:spTree>
    <p:extLst>
      <p:ext uri="{BB962C8B-B14F-4D97-AF65-F5344CB8AC3E}">
        <p14:creationId xmlns:p14="http://schemas.microsoft.com/office/powerpoint/2010/main" val="35735105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636" y="298233"/>
            <a:ext cx="11774158" cy="685800"/>
          </a:xfrm>
        </p:spPr>
        <p:txBody>
          <a:bodyPr/>
          <a:lstStyle/>
          <a:p>
            <a:r>
              <a:rPr lang="en-US" dirty="0" smtClean="0">
                <a:solidFill>
                  <a:schemeClr val="accent5"/>
                </a:solidFill>
              </a:rPr>
              <a:t>ON BEHALF OF SEARCH AND CREATE AN INQUIRY</a:t>
            </a:r>
            <a:endParaRPr lang="en-US" dirty="0">
              <a:solidFill>
                <a:schemeClr val="accent5"/>
              </a:solidFill>
            </a:endParaRPr>
          </a:p>
        </p:txBody>
      </p:sp>
      <p:sp>
        <p:nvSpPr>
          <p:cNvPr id="32" name="Rectangle 31"/>
          <p:cNvSpPr/>
          <p:nvPr/>
        </p:nvSpPr>
        <p:spPr>
          <a:xfrm>
            <a:off x="2875530" y="4997608"/>
            <a:ext cx="758888" cy="106531"/>
          </a:xfrm>
          <a:prstGeom prst="rect">
            <a:avLst/>
          </a:prstGeom>
          <a:solidFill>
            <a:schemeClr val="bg1">
              <a:alpha val="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9805191" y="1256305"/>
            <a:ext cx="2011842" cy="1676741"/>
          </a:xfrm>
          <a:prstGeom prst="rect">
            <a:avLst/>
          </a:prstGeom>
          <a:solidFill>
            <a:schemeClr val="accent1">
              <a:lumMod val="20000"/>
              <a:lumOff val="80000"/>
            </a:schemeClr>
          </a:solidFill>
          <a:ln>
            <a:solidFill>
              <a:schemeClr val="tx1"/>
            </a:solidFill>
          </a:ln>
        </p:spPr>
        <p:txBody>
          <a:bodyPr wrap="square">
            <a:spAutoFit/>
          </a:bodyPr>
          <a:lstStyle/>
          <a:p>
            <a:pPr marL="169863" indent="-169863">
              <a:lnSpc>
                <a:spcPct val="107000"/>
              </a:lnSpc>
              <a:spcAft>
                <a:spcPts val="800"/>
              </a:spcAft>
              <a:buFont typeface="Arial" panose="020B0604020202020204" pitchFamily="34" charset="0"/>
              <a:buChar char="•"/>
            </a:pPr>
            <a:r>
              <a:rPr lang="en-US" dirty="0" smtClean="0"/>
              <a:t>UCPath returned one result. </a:t>
            </a:r>
          </a:p>
          <a:p>
            <a:pPr marL="169863" indent="-169863">
              <a:lnSpc>
                <a:spcPct val="107000"/>
              </a:lnSpc>
              <a:spcAft>
                <a:spcPts val="800"/>
              </a:spcAft>
              <a:buFont typeface="Arial" panose="020B0604020202020204" pitchFamily="34" charset="0"/>
              <a:buChar char="•"/>
            </a:pPr>
            <a:r>
              <a:rPr lang="en-US" dirty="0" smtClean="0"/>
              <a:t>Click </a:t>
            </a:r>
            <a:r>
              <a:rPr lang="en-US" b="1" dirty="0" smtClean="0"/>
              <a:t>Create an Inquiry</a:t>
            </a:r>
            <a:r>
              <a:rPr lang="en-US" dirty="0" smtClean="0"/>
              <a:t>. </a:t>
            </a:r>
          </a:p>
        </p:txBody>
      </p:sp>
      <p:pic>
        <p:nvPicPr>
          <p:cNvPr id="4" name="Picture 3"/>
          <p:cNvPicPr>
            <a:picLocks noChangeAspect="1"/>
          </p:cNvPicPr>
          <p:nvPr/>
        </p:nvPicPr>
        <p:blipFill>
          <a:blip r:embed="rId2"/>
          <a:stretch>
            <a:fillRect/>
          </a:stretch>
        </p:blipFill>
        <p:spPr>
          <a:xfrm>
            <a:off x="374904" y="1256305"/>
            <a:ext cx="9326259" cy="4211601"/>
          </a:xfrm>
          <a:prstGeom prst="rect">
            <a:avLst/>
          </a:prstGeom>
          <a:ln>
            <a:solidFill>
              <a:schemeClr val="tx1"/>
            </a:solidFill>
          </a:ln>
        </p:spPr>
      </p:pic>
      <p:sp>
        <p:nvSpPr>
          <p:cNvPr id="35" name="TextBox 34"/>
          <p:cNvSpPr txBox="1"/>
          <p:nvPr/>
        </p:nvSpPr>
        <p:spPr>
          <a:xfrm>
            <a:off x="7619999" y="4648627"/>
            <a:ext cx="1740311" cy="547007"/>
          </a:xfrm>
          <a:prstGeom prst="rect">
            <a:avLst/>
          </a:prstGeom>
          <a:noFill/>
          <a:ln w="28575">
            <a:solidFill>
              <a:srgbClr val="FF0000"/>
            </a:solidFill>
          </a:ln>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10152733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58145" y="260183"/>
            <a:ext cx="10963618" cy="685800"/>
          </a:xfrm>
        </p:spPr>
        <p:txBody>
          <a:bodyPr/>
          <a:lstStyle/>
          <a:p>
            <a:r>
              <a:rPr lang="en-US" dirty="0" smtClean="0">
                <a:solidFill>
                  <a:schemeClr val="accent5"/>
                </a:solidFill>
              </a:rPr>
              <a:t>ON BEHALF OF PHONE NUMBER &amp; EMAIL</a:t>
            </a:r>
            <a:endParaRPr lang="en-US" dirty="0">
              <a:solidFill>
                <a:schemeClr val="accent5"/>
              </a:solidFill>
            </a:endParaRPr>
          </a:p>
        </p:txBody>
      </p:sp>
      <p:grpSp>
        <p:nvGrpSpPr>
          <p:cNvPr id="12" name="Group 11"/>
          <p:cNvGrpSpPr/>
          <p:nvPr/>
        </p:nvGrpSpPr>
        <p:grpSpPr>
          <a:xfrm>
            <a:off x="1976731" y="1024263"/>
            <a:ext cx="10023876" cy="4673908"/>
            <a:chOff x="2125263" y="715906"/>
            <a:chExt cx="9757174" cy="4673908"/>
          </a:xfrm>
        </p:grpSpPr>
        <p:sp>
          <p:nvSpPr>
            <p:cNvPr id="7" name="Rectangle 6"/>
            <p:cNvSpPr/>
            <p:nvPr/>
          </p:nvSpPr>
          <p:spPr>
            <a:xfrm>
              <a:off x="9045690" y="715906"/>
              <a:ext cx="2836747" cy="4673908"/>
            </a:xfrm>
            <a:prstGeom prst="rect">
              <a:avLst/>
            </a:prstGeom>
            <a:solidFill>
              <a:schemeClr val="accent1">
                <a:lumMod val="20000"/>
                <a:lumOff val="80000"/>
              </a:schemeClr>
            </a:solidFill>
            <a:ln>
              <a:solidFill>
                <a:schemeClr val="tx1"/>
              </a:solidFill>
            </a:ln>
          </p:spPr>
          <p:txBody>
            <a:bodyPr wrap="square">
              <a:spAutoFit/>
            </a:bodyPr>
            <a:lstStyle/>
            <a:p>
              <a:pPr marL="169863" indent="-169863">
                <a:lnSpc>
                  <a:spcPct val="107000"/>
                </a:lnSpc>
                <a:spcAft>
                  <a:spcPts val="800"/>
                </a:spcAft>
                <a:buFont typeface="Arial" panose="020B0604020202020204" pitchFamily="34" charset="0"/>
                <a:buChar char="•"/>
              </a:pPr>
              <a:r>
                <a:rPr lang="en-US" sz="1600" dirty="0"/>
                <a:t>Your phone number automatically populates </a:t>
              </a:r>
              <a:r>
                <a:rPr lang="en-US" sz="1600" dirty="0" smtClean="0"/>
                <a:t>in the </a:t>
              </a:r>
              <a:r>
                <a:rPr lang="en-US" sz="1600" b="1" dirty="0" smtClean="0"/>
                <a:t>Best Contact Phone Number </a:t>
              </a:r>
              <a:r>
                <a:rPr lang="en-US" sz="1600" dirty="0" smtClean="0"/>
                <a:t>field from </a:t>
              </a:r>
              <a:r>
                <a:rPr lang="en-US" sz="1600" dirty="0"/>
                <a:t>your Salesforce record. You can override with a different number. The phone number field is a text </a:t>
              </a:r>
              <a:r>
                <a:rPr lang="en-US" sz="1600" dirty="0" smtClean="0"/>
                <a:t>field, </a:t>
              </a:r>
              <a:r>
                <a:rPr lang="en-US" sz="1600" dirty="0"/>
                <a:t>so it will not format with dashes or slashes. </a:t>
              </a:r>
              <a:endParaRPr lang="en-US" sz="1600" dirty="0" smtClean="0"/>
            </a:p>
            <a:p>
              <a:pPr marL="169863" indent="-169863">
                <a:lnSpc>
                  <a:spcPct val="107000"/>
                </a:lnSpc>
                <a:spcAft>
                  <a:spcPts val="800"/>
                </a:spcAft>
                <a:buFont typeface="Arial" panose="020B0604020202020204" pitchFamily="34" charset="0"/>
                <a:buChar char="•"/>
              </a:pPr>
              <a:r>
                <a:rPr lang="en-US" sz="1600" dirty="0" smtClean="0"/>
                <a:t>Your </a:t>
              </a:r>
              <a:r>
                <a:rPr lang="en-US" sz="1600" dirty="0"/>
                <a:t>email automatically defaults from your Salesforce record. You can override the email by clicking in the </a:t>
              </a:r>
              <a:r>
                <a:rPr lang="en-US" sz="1600" b="1" dirty="0"/>
                <a:t>Best Contact Email </a:t>
              </a:r>
              <a:r>
                <a:rPr lang="en-US" sz="1600" dirty="0"/>
                <a:t>field and entering a new email </a:t>
              </a:r>
              <a:r>
                <a:rPr lang="en-US" sz="1600" dirty="0" smtClean="0"/>
                <a:t>address.</a:t>
              </a:r>
              <a:endParaRPr lang="en-US" sz="1600" b="1" dirty="0" smtClean="0"/>
            </a:p>
          </p:txBody>
        </p:sp>
        <p:pic>
          <p:nvPicPr>
            <p:cNvPr id="11" name="Picture 10"/>
            <p:cNvPicPr>
              <a:picLocks noChangeAspect="1"/>
            </p:cNvPicPr>
            <p:nvPr/>
          </p:nvPicPr>
          <p:blipFill rotWithShape="1">
            <a:blip r:embed="rId3"/>
            <a:srcRect l="27013" r="20359" b="1125"/>
            <a:stretch/>
          </p:blipFill>
          <p:spPr>
            <a:xfrm>
              <a:off x="2125263" y="1557998"/>
              <a:ext cx="230588" cy="207192"/>
            </a:xfrm>
            <a:prstGeom prst="rect">
              <a:avLst/>
            </a:prstGeom>
          </p:spPr>
        </p:pic>
      </p:grpSp>
      <p:pic>
        <p:nvPicPr>
          <p:cNvPr id="4" name="Picture 3"/>
          <p:cNvPicPr>
            <a:picLocks noChangeAspect="1"/>
          </p:cNvPicPr>
          <p:nvPr/>
        </p:nvPicPr>
        <p:blipFill>
          <a:blip r:embed="rId4"/>
          <a:stretch>
            <a:fillRect/>
          </a:stretch>
        </p:blipFill>
        <p:spPr>
          <a:xfrm>
            <a:off x="367645" y="1027688"/>
            <a:ext cx="8598362" cy="3197418"/>
          </a:xfrm>
          <a:prstGeom prst="rect">
            <a:avLst/>
          </a:prstGeom>
          <a:ln>
            <a:solidFill>
              <a:schemeClr val="tx1"/>
            </a:solidFill>
          </a:ln>
        </p:spPr>
      </p:pic>
      <p:sp>
        <p:nvSpPr>
          <p:cNvPr id="2" name="TextBox 1"/>
          <p:cNvSpPr txBox="1"/>
          <p:nvPr/>
        </p:nvSpPr>
        <p:spPr>
          <a:xfrm>
            <a:off x="2472856" y="3648501"/>
            <a:ext cx="1534601" cy="261610"/>
          </a:xfrm>
          <a:prstGeom prst="rect">
            <a:avLst/>
          </a:prstGeom>
          <a:solidFill>
            <a:schemeClr val="bg1"/>
          </a:solidFill>
        </p:spPr>
        <p:txBody>
          <a:bodyPr wrap="square" rtlCol="0">
            <a:spAutoFit/>
          </a:bodyPr>
          <a:lstStyle/>
          <a:p>
            <a:r>
              <a:rPr lang="en-US" sz="1100" dirty="0" smtClean="0"/>
              <a:t>951-827-6587</a:t>
            </a:r>
            <a:endParaRPr lang="en-US" sz="1100" dirty="0"/>
          </a:p>
        </p:txBody>
      </p:sp>
    </p:spTree>
    <p:extLst>
      <p:ext uri="{BB962C8B-B14F-4D97-AF65-F5344CB8AC3E}">
        <p14:creationId xmlns:p14="http://schemas.microsoft.com/office/powerpoint/2010/main" val="136480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REQUESTED BY</a:t>
            </a:r>
            <a:endParaRPr lang="en-US" dirty="0">
              <a:solidFill>
                <a:schemeClr val="accent5"/>
              </a:solidFill>
            </a:endParaRPr>
          </a:p>
        </p:txBody>
      </p:sp>
      <p:sp>
        <p:nvSpPr>
          <p:cNvPr id="3" name="TextBox 2"/>
          <p:cNvSpPr txBox="1"/>
          <p:nvPr/>
        </p:nvSpPr>
        <p:spPr>
          <a:xfrm>
            <a:off x="8485204" y="1289026"/>
            <a:ext cx="2647084" cy="2800767"/>
          </a:xfrm>
          <a:prstGeom prst="rect">
            <a:avLst/>
          </a:prstGeom>
          <a:solidFill>
            <a:schemeClr val="accent1">
              <a:lumMod val="20000"/>
              <a:lumOff val="80000"/>
            </a:schemeClr>
          </a:solidFill>
          <a:ln>
            <a:solidFill>
              <a:schemeClr val="accent1">
                <a:shade val="50000"/>
              </a:schemeClr>
            </a:solidFill>
            <a:miter lim="800000"/>
          </a:ln>
        </p:spPr>
        <p:txBody>
          <a:bodyPr wrap="square" rtlCol="0">
            <a:spAutoFit/>
          </a:bodyPr>
          <a:lstStyle/>
          <a:p>
            <a:r>
              <a:rPr lang="en-US" sz="2000" dirty="0" smtClean="0"/>
              <a:t>Click the button to the right of the </a:t>
            </a:r>
            <a:r>
              <a:rPr lang="en-US" sz="2000" b="1" dirty="0" smtClean="0"/>
              <a:t>Requested By</a:t>
            </a:r>
            <a:r>
              <a:rPr lang="en-US" sz="2000" dirty="0" smtClean="0"/>
              <a:t> field.</a:t>
            </a:r>
          </a:p>
          <a:p>
            <a:endParaRPr lang="en-US" sz="800" dirty="0" smtClean="0"/>
          </a:p>
          <a:p>
            <a:r>
              <a:rPr lang="en-US" sz="2000" dirty="0" smtClean="0"/>
              <a:t>Select the Requested By most associated to your request.</a:t>
            </a:r>
          </a:p>
          <a:p>
            <a:endParaRPr lang="en-US" sz="800" dirty="0"/>
          </a:p>
          <a:p>
            <a:r>
              <a:rPr lang="en-US" sz="2000" dirty="0" smtClean="0"/>
              <a:t>In this example, select </a:t>
            </a:r>
            <a:r>
              <a:rPr lang="en-US" sz="2000" b="1" dirty="0" smtClean="0"/>
              <a:t>Location</a:t>
            </a:r>
            <a:r>
              <a:rPr lang="en-US" sz="2000" dirty="0" smtClean="0"/>
              <a:t>.</a:t>
            </a:r>
            <a:endParaRPr lang="en-US" sz="2000" dirty="0"/>
          </a:p>
        </p:txBody>
      </p:sp>
      <p:cxnSp>
        <p:nvCxnSpPr>
          <p:cNvPr id="6" name="Straight Arrow Connector 5"/>
          <p:cNvCxnSpPr/>
          <p:nvPr/>
        </p:nvCxnSpPr>
        <p:spPr>
          <a:xfrm flipH="1">
            <a:off x="6396625" y="3893402"/>
            <a:ext cx="281279" cy="10995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50416" y="4031312"/>
            <a:ext cx="321548" cy="286552"/>
          </a:xfrm>
          <a:prstGeom prst="rect">
            <a:avLst/>
          </a:prstGeom>
          <a:noFill/>
          <a:ln w="38100">
            <a:solidFill>
              <a:srgbClr val="FF0000"/>
            </a:solidFill>
          </a:ln>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646460" y="1272705"/>
            <a:ext cx="7487474" cy="4611259"/>
          </a:xfrm>
          <a:prstGeom prst="rect">
            <a:avLst/>
          </a:prstGeom>
          <a:ln>
            <a:solidFill>
              <a:schemeClr val="accent1">
                <a:shade val="50000"/>
              </a:schemeClr>
            </a:solidFill>
          </a:ln>
        </p:spPr>
      </p:pic>
      <p:cxnSp>
        <p:nvCxnSpPr>
          <p:cNvPr id="12" name="Straight Arrow Connector 11"/>
          <p:cNvCxnSpPr/>
          <p:nvPr/>
        </p:nvCxnSpPr>
        <p:spPr>
          <a:xfrm flipH="1">
            <a:off x="6396626" y="3508310"/>
            <a:ext cx="2088578" cy="625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201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TOPIC</a:t>
            </a:r>
            <a:endParaRPr lang="en-US" dirty="0">
              <a:solidFill>
                <a:schemeClr val="accent5"/>
              </a:solidFill>
            </a:endParaRPr>
          </a:p>
        </p:txBody>
      </p:sp>
      <p:pic>
        <p:nvPicPr>
          <p:cNvPr id="7" name="Picture 6"/>
          <p:cNvPicPr>
            <a:picLocks noChangeAspect="1"/>
          </p:cNvPicPr>
          <p:nvPr/>
        </p:nvPicPr>
        <p:blipFill>
          <a:blip r:embed="rId3"/>
          <a:stretch>
            <a:fillRect/>
          </a:stretch>
        </p:blipFill>
        <p:spPr>
          <a:xfrm>
            <a:off x="507311" y="982067"/>
            <a:ext cx="6485358" cy="5284677"/>
          </a:xfrm>
          <a:prstGeom prst="rect">
            <a:avLst/>
          </a:prstGeom>
          <a:ln>
            <a:solidFill>
              <a:schemeClr val="tx1"/>
            </a:solidFill>
          </a:ln>
        </p:spPr>
      </p:pic>
      <p:sp>
        <p:nvSpPr>
          <p:cNvPr id="14" name="TextBox 13"/>
          <p:cNvSpPr txBox="1"/>
          <p:nvPr/>
        </p:nvSpPr>
        <p:spPr>
          <a:xfrm>
            <a:off x="7160827" y="979170"/>
            <a:ext cx="2084715" cy="2062103"/>
          </a:xfrm>
          <a:prstGeom prst="rect">
            <a:avLst/>
          </a:prstGeom>
          <a:solidFill>
            <a:schemeClr val="accent1">
              <a:lumMod val="20000"/>
              <a:lumOff val="80000"/>
            </a:schemeClr>
          </a:solidFill>
          <a:ln>
            <a:solidFill>
              <a:schemeClr val="tx1"/>
            </a:solidFill>
          </a:ln>
        </p:spPr>
        <p:txBody>
          <a:bodyPr wrap="square" rtlCol="0">
            <a:spAutoFit/>
          </a:bodyPr>
          <a:lstStyle/>
          <a:p>
            <a:r>
              <a:rPr lang="en-US" sz="2000" dirty="0"/>
              <a:t>In </a:t>
            </a:r>
            <a:r>
              <a:rPr lang="en-US" sz="2000" b="1" dirty="0"/>
              <a:t>Topic</a:t>
            </a:r>
            <a:r>
              <a:rPr lang="en-US" sz="2000" dirty="0"/>
              <a:t>, select the topic area associated with your </a:t>
            </a:r>
            <a:r>
              <a:rPr lang="en-US" sz="2000" dirty="0" smtClean="0"/>
              <a:t>inquiry.</a:t>
            </a:r>
          </a:p>
          <a:p>
            <a:endParaRPr lang="en-US" sz="800" dirty="0"/>
          </a:p>
          <a:p>
            <a:r>
              <a:rPr lang="en-US" sz="2000" dirty="0" smtClean="0"/>
              <a:t>In </a:t>
            </a:r>
            <a:r>
              <a:rPr lang="en-US" sz="2000" dirty="0"/>
              <a:t>this </a:t>
            </a:r>
            <a:r>
              <a:rPr lang="en-US" sz="2000" dirty="0" smtClean="0"/>
              <a:t>example, </a:t>
            </a:r>
            <a:r>
              <a:rPr lang="en-US" sz="2000" dirty="0"/>
              <a:t>select </a:t>
            </a:r>
            <a:r>
              <a:rPr lang="en-US" sz="2000" b="1" dirty="0" smtClean="0"/>
              <a:t>Payroll</a:t>
            </a:r>
            <a:r>
              <a:rPr lang="en-US" sz="2000" dirty="0" smtClean="0"/>
              <a:t>.</a:t>
            </a:r>
            <a:endParaRPr lang="en-US" dirty="0"/>
          </a:p>
        </p:txBody>
      </p:sp>
      <p:cxnSp>
        <p:nvCxnSpPr>
          <p:cNvPr id="13" name="Straight Arrow Connector 12"/>
          <p:cNvCxnSpPr/>
          <p:nvPr/>
        </p:nvCxnSpPr>
        <p:spPr>
          <a:xfrm flipH="1">
            <a:off x="6340363" y="2832610"/>
            <a:ext cx="823932" cy="3059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282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2608"/>
            <a:ext cx="10963618" cy="685800"/>
          </a:xfrm>
        </p:spPr>
        <p:txBody>
          <a:bodyPr/>
          <a:lstStyle/>
          <a:p>
            <a:r>
              <a:rPr lang="en-US" dirty="0" smtClean="0">
                <a:solidFill>
                  <a:schemeClr val="accent5"/>
                </a:solidFill>
              </a:rPr>
              <a:t>ON BEHALF OF CATEGORY</a:t>
            </a:r>
            <a:endParaRPr lang="en-US" dirty="0">
              <a:solidFill>
                <a:schemeClr val="accent5"/>
              </a:solidFill>
            </a:endParaRPr>
          </a:p>
        </p:txBody>
      </p:sp>
      <p:sp>
        <p:nvSpPr>
          <p:cNvPr id="19" name="TextBox 18"/>
          <p:cNvSpPr txBox="1"/>
          <p:nvPr/>
        </p:nvSpPr>
        <p:spPr>
          <a:xfrm>
            <a:off x="7175133" y="1095415"/>
            <a:ext cx="2079925" cy="2829493"/>
          </a:xfrm>
          <a:prstGeom prst="rect">
            <a:avLst/>
          </a:prstGeom>
          <a:solidFill>
            <a:schemeClr val="accent1">
              <a:lumMod val="20000"/>
              <a:lumOff val="80000"/>
            </a:schemeClr>
          </a:solidFill>
          <a:ln>
            <a:solidFill>
              <a:schemeClr val="tx1"/>
            </a:solidFill>
          </a:ln>
        </p:spPr>
        <p:txBody>
          <a:bodyPr wrap="square" rtlCol="0">
            <a:spAutoFit/>
          </a:bodyPr>
          <a:lstStyle/>
          <a:p>
            <a:pPr>
              <a:lnSpc>
                <a:spcPct val="107000"/>
              </a:lnSpc>
              <a:spcAft>
                <a:spcPts val="800"/>
              </a:spcAft>
            </a:pPr>
            <a:r>
              <a:rPr lang="en-US" sz="2000" dirty="0"/>
              <a:t>In </a:t>
            </a:r>
            <a:r>
              <a:rPr lang="en-US" sz="2000" b="1" dirty="0"/>
              <a:t>Category</a:t>
            </a:r>
            <a:r>
              <a:rPr lang="en-US" sz="2000" dirty="0"/>
              <a:t>, select the category area associated with your </a:t>
            </a:r>
            <a:r>
              <a:rPr lang="en-US" sz="2000" dirty="0" smtClean="0"/>
              <a:t>inquiry.</a:t>
            </a:r>
          </a:p>
          <a:p>
            <a:pPr>
              <a:lnSpc>
                <a:spcPct val="107000"/>
              </a:lnSpc>
              <a:spcAft>
                <a:spcPts val="800"/>
              </a:spcAft>
            </a:pPr>
            <a:r>
              <a:rPr lang="en-US" sz="2000" dirty="0" smtClean="0"/>
              <a:t>In </a:t>
            </a:r>
            <a:r>
              <a:rPr lang="en-US" sz="2000" dirty="0"/>
              <a:t>this </a:t>
            </a:r>
            <a:r>
              <a:rPr lang="en-US" sz="2000" dirty="0" smtClean="0"/>
              <a:t>example, </a:t>
            </a:r>
            <a:r>
              <a:rPr lang="en-US" sz="2000" dirty="0"/>
              <a:t>select </a:t>
            </a:r>
            <a:r>
              <a:rPr lang="en-US" sz="2000" b="1" dirty="0"/>
              <a:t>General Inquiry </a:t>
            </a:r>
            <a:r>
              <a:rPr lang="en-US" sz="2000" b="1" dirty="0" smtClean="0"/>
              <a:t>Payroll</a:t>
            </a:r>
            <a:r>
              <a:rPr lang="en-US" sz="2000" dirty="0" smtClean="0"/>
              <a:t>.</a:t>
            </a:r>
            <a:endParaRPr lang="en-US" sz="2000" dirty="0"/>
          </a:p>
        </p:txBody>
      </p:sp>
      <p:cxnSp>
        <p:nvCxnSpPr>
          <p:cNvPr id="11" name="Straight Arrow Connector 10"/>
          <p:cNvCxnSpPr/>
          <p:nvPr/>
        </p:nvCxnSpPr>
        <p:spPr>
          <a:xfrm flipH="1">
            <a:off x="6372808" y="3814632"/>
            <a:ext cx="802433" cy="812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508256" y="1093124"/>
            <a:ext cx="6402908" cy="5474324"/>
          </a:xfrm>
          <a:prstGeom prst="rect">
            <a:avLst/>
          </a:prstGeom>
          <a:ln>
            <a:solidFill>
              <a:schemeClr val="tx1"/>
            </a:solidFill>
          </a:ln>
        </p:spPr>
      </p:pic>
    </p:spTree>
    <p:extLst>
      <p:ext uri="{BB962C8B-B14F-4D97-AF65-F5344CB8AC3E}">
        <p14:creationId xmlns:p14="http://schemas.microsoft.com/office/powerpoint/2010/main" val="361074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783097" y="5958348"/>
            <a:ext cx="2189163" cy="717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119712" y="292608"/>
            <a:ext cx="11852548" cy="685800"/>
          </a:xfrm>
        </p:spPr>
        <p:txBody>
          <a:bodyPr/>
          <a:lstStyle/>
          <a:p>
            <a:r>
              <a:rPr lang="en-US" dirty="0" smtClean="0">
                <a:solidFill>
                  <a:schemeClr val="accent5"/>
                </a:solidFill>
              </a:rPr>
              <a:t>ON BEHALF OF TOPICS &amp; CATEGORIES- EMPLOYEE </a:t>
            </a:r>
            <a:endParaRPr lang="en-US" dirty="0">
              <a:solidFill>
                <a:schemeClr val="accent5"/>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43875982"/>
              </p:ext>
            </p:extLst>
          </p:nvPr>
        </p:nvGraphicFramePr>
        <p:xfrm>
          <a:off x="458046" y="1841464"/>
          <a:ext cx="11242342" cy="4326509"/>
        </p:xfrm>
        <a:graphic>
          <a:graphicData uri="http://schemas.openxmlformats.org/drawingml/2006/table">
            <a:tbl>
              <a:tblPr firstRow="1" bandRow="1">
                <a:tableStyleId>{5C22544A-7EE6-4342-B048-85BDC9FD1C3A}</a:tableStyleId>
              </a:tblPr>
              <a:tblGrid>
                <a:gridCol w="1547736">
                  <a:extLst>
                    <a:ext uri="{9D8B030D-6E8A-4147-A177-3AD203B41FA5}">
                      <a16:colId xmlns:a16="http://schemas.microsoft.com/office/drawing/2014/main" val="1153564162"/>
                    </a:ext>
                  </a:extLst>
                </a:gridCol>
                <a:gridCol w="1533832">
                  <a:extLst>
                    <a:ext uri="{9D8B030D-6E8A-4147-A177-3AD203B41FA5}">
                      <a16:colId xmlns:a16="http://schemas.microsoft.com/office/drawing/2014/main" val="2426897934"/>
                    </a:ext>
                  </a:extLst>
                </a:gridCol>
                <a:gridCol w="8160774">
                  <a:extLst>
                    <a:ext uri="{9D8B030D-6E8A-4147-A177-3AD203B41FA5}">
                      <a16:colId xmlns:a16="http://schemas.microsoft.com/office/drawing/2014/main" val="2357555716"/>
                    </a:ext>
                  </a:extLst>
                </a:gridCol>
              </a:tblGrid>
              <a:tr h="370840">
                <a:tc>
                  <a:txBody>
                    <a:bodyPr/>
                    <a:lstStyle/>
                    <a:p>
                      <a:pPr algn="ctr"/>
                      <a:r>
                        <a:rPr lang="en-US" sz="1600" dirty="0" smtClean="0">
                          <a:latin typeface="+mn-lt"/>
                        </a:rPr>
                        <a:t>Requested</a:t>
                      </a:r>
                      <a:r>
                        <a:rPr lang="en-US" sz="1600" baseline="0" dirty="0" smtClean="0">
                          <a:latin typeface="+mn-lt"/>
                        </a:rPr>
                        <a:t> by </a:t>
                      </a:r>
                      <a:endParaRPr lang="en-US" sz="1600" dirty="0">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mn-lt"/>
                        </a:rPr>
                        <a:t>Topic</a:t>
                      </a:r>
                      <a:endParaRPr lang="en-US" sz="1600" dirty="0">
                        <a:latin typeface="+mn-lt"/>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mn-lt"/>
                        </a:rPr>
                        <a:t>Category </a:t>
                      </a:r>
                      <a:endParaRPr lang="en-US" sz="1600" dirty="0">
                        <a:latin typeface="+mn-lt"/>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42353107"/>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Employee</a:t>
                      </a: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Benefits</a:t>
                      </a:r>
                      <a:endParaRPr lang="en-US" sz="1200" b="0" dirty="0">
                        <a:effectLst/>
                        <a:latin typeface="+mn-lt"/>
                        <a:ea typeface="Calibri" panose="020F0502020204030204" pitchFamily="34" charset="0"/>
                        <a:cs typeface="Times New Roman" panose="02020603050405020304" pitchFamily="18" charset="0"/>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General Inquiry Benefits,</a:t>
                      </a:r>
                      <a:r>
                        <a:rPr lang="en-US" sz="1200" b="0" baseline="0" dirty="0" smtClean="0">
                          <a:effectLst/>
                          <a:latin typeface="+mn-lt"/>
                          <a:ea typeface="Calibri" panose="020F0502020204030204" pitchFamily="34" charset="0"/>
                          <a:cs typeface="Times New Roman" panose="02020603050405020304" pitchFamily="18" charset="0"/>
                        </a:rPr>
                        <a:t> Submit EOI – Disability Coverage, Submit HAS Life Insurance and AD &amp; D Form, Submit Health Benefits Life Event, Submit Late Enrollment Request Form, Submit Newly Eligible Enrollment Form, Submit UCPC UBEN109 COBRA Qualifying Event Form</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222264"/>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Feedback: UCPath Help/Training </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Correction, Suggestion</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88163187"/>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Human Resources</a:t>
                      </a:r>
                      <a:endParaRPr lang="en-US" sz="1200" b="0" dirty="0">
                        <a:latin typeface="+mn-lt"/>
                      </a:endParaRPr>
                    </a:p>
                  </a:txBody>
                  <a:tcPr anchor="ctr"/>
                </a:tc>
                <a:tc>
                  <a:txBody>
                    <a:bodyPr/>
                    <a:lstStyle/>
                    <a:p>
                      <a:pPr algn="l"/>
                      <a:r>
                        <a:rPr lang="en-US" sz="1200" b="0" dirty="0" smtClean="0">
                          <a:latin typeface="+mn-lt"/>
                        </a:rPr>
                        <a:t>General Inquiry Human Resources</a:t>
                      </a:r>
                      <a:endParaRPr lang="en-US" sz="1200" b="0" dirty="0">
                        <a:latin typeface="+mn-lt"/>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929789"/>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Leave</a:t>
                      </a:r>
                      <a:r>
                        <a:rPr lang="en-US" sz="1200" b="0" baseline="0" dirty="0" smtClean="0">
                          <a:latin typeface="+mn-lt"/>
                        </a:rPr>
                        <a:t> Balances</a:t>
                      </a:r>
                      <a:endParaRPr lang="en-US" sz="1200" b="0" dirty="0">
                        <a:latin typeface="+mn-lt"/>
                      </a:endParaRPr>
                    </a:p>
                  </a:txBody>
                  <a:tcPr anchor="ctr"/>
                </a:tc>
                <a:tc>
                  <a:txBody>
                    <a:bodyPr/>
                    <a:lstStyle/>
                    <a:p>
                      <a:pPr algn="l"/>
                      <a:r>
                        <a:rPr lang="en-US" sz="1200" b="0" dirty="0" smtClean="0">
                          <a:latin typeface="+mn-lt"/>
                        </a:rPr>
                        <a:t>General Inquiry Leave Balances</a:t>
                      </a:r>
                      <a:endParaRPr lang="en-US" sz="1200" b="0" dirty="0">
                        <a:latin typeface="+mn-lt"/>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04755452"/>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Leaves of Absence</a:t>
                      </a:r>
                      <a:endParaRPr lang="en-US" sz="1200" b="0" dirty="0">
                        <a:latin typeface="+mn-lt"/>
                      </a:endParaRPr>
                    </a:p>
                  </a:txBody>
                  <a:tcPr anchor="ctr"/>
                </a:tc>
                <a:tc>
                  <a:txBody>
                    <a:bodyPr/>
                    <a:lstStyle/>
                    <a:p>
                      <a:pPr algn="l"/>
                      <a:r>
                        <a:rPr lang="en-US" sz="1200" b="0" dirty="0" smtClean="0">
                          <a:latin typeface="+mn-lt"/>
                        </a:rPr>
                        <a:t>Disability/Life Insurance, Leave of Absence with Pay, Leave of Absence</a:t>
                      </a:r>
                      <a:r>
                        <a:rPr lang="en-US" sz="1200" b="0" baseline="0" dirty="0" smtClean="0">
                          <a:latin typeface="+mn-lt"/>
                        </a:rPr>
                        <a:t> Without Pay</a:t>
                      </a:r>
                      <a:endParaRPr lang="en-US" sz="1200" b="0" dirty="0">
                        <a:latin typeface="+mn-lt"/>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8395171"/>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Open Enrollment </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COBRA,</a:t>
                      </a:r>
                      <a:r>
                        <a:rPr lang="en-US" sz="1200" b="0" baseline="0" dirty="0" smtClean="0">
                          <a:effectLst/>
                          <a:latin typeface="+mn-lt"/>
                          <a:ea typeface="Calibri" panose="020F0502020204030204" pitchFamily="34" charset="0"/>
                          <a:cs typeface="Times New Roman" panose="02020603050405020304" pitchFamily="18" charset="0"/>
                        </a:rPr>
                        <a:t> Enrollment Confirmation, General Question, Leave of Absence, Life Event, New Hire, Open Enrollment Form, Other</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57555648"/>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Payroll</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General Inquiry Payroll, Submit NRA Withholding Allowance, Submit Out-of-State Income Tax Withholding Form, Submit a Form Payroll Administration</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75327513"/>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Portal </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Access Issue, General Inquiry Portal</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17944332"/>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r>
                        <a:rPr lang="en-US" sz="1200" b="0" dirty="0" smtClean="0">
                          <a:latin typeface="+mn-lt"/>
                        </a:rPr>
                        <a:t>Records Request</a:t>
                      </a:r>
                      <a:endParaRPr lang="en-US" sz="1200" b="0" dirty="0">
                        <a:latin typeface="+mn-lt"/>
                      </a:endParaRPr>
                    </a:p>
                  </a:txBody>
                  <a:tcPr anchor="ctr">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Submit a Form Records Request </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095806"/>
                  </a:ext>
                </a:extLst>
              </a:tr>
            </a:tbl>
          </a:graphicData>
        </a:graphic>
      </p:graphicFrame>
      <p:sp>
        <p:nvSpPr>
          <p:cNvPr id="2" name="TextBox 1"/>
          <p:cNvSpPr txBox="1"/>
          <p:nvPr/>
        </p:nvSpPr>
        <p:spPr>
          <a:xfrm>
            <a:off x="391886" y="1046914"/>
            <a:ext cx="10819039" cy="707886"/>
          </a:xfrm>
          <a:prstGeom prst="rect">
            <a:avLst/>
          </a:prstGeom>
          <a:noFill/>
        </p:spPr>
        <p:txBody>
          <a:bodyPr wrap="square" rtlCol="0">
            <a:spAutoFit/>
          </a:bodyPr>
          <a:lstStyle/>
          <a:p>
            <a:pPr marL="171450" indent="-171450">
              <a:buFont typeface="Arial" panose="020B0604020202020204" pitchFamily="34" charset="0"/>
              <a:buChar char="•"/>
            </a:pPr>
            <a:r>
              <a:rPr lang="en-US" sz="2000" dirty="0" smtClean="0"/>
              <a:t>Please instruct employees to use this option in the Requested by drop down when opening a Case for themselves.</a:t>
            </a:r>
            <a:endParaRPr lang="en-US" sz="2000" dirty="0"/>
          </a:p>
        </p:txBody>
      </p:sp>
    </p:spTree>
    <p:extLst>
      <p:ext uri="{BB962C8B-B14F-4D97-AF65-F5344CB8AC3E}">
        <p14:creationId xmlns:p14="http://schemas.microsoft.com/office/powerpoint/2010/main" val="4154698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783097" y="5958348"/>
            <a:ext cx="2189163" cy="717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118872" y="292608"/>
            <a:ext cx="11662002" cy="685800"/>
          </a:xfrm>
        </p:spPr>
        <p:txBody>
          <a:bodyPr/>
          <a:lstStyle/>
          <a:p>
            <a:r>
              <a:rPr lang="en-US" dirty="0" smtClean="0">
                <a:solidFill>
                  <a:schemeClr val="accent5"/>
                </a:solidFill>
              </a:rPr>
              <a:t>ON BEHALF OF TOPICS &amp; CATEGORIES- LOCATION </a:t>
            </a:r>
            <a:endParaRPr lang="en-US" dirty="0">
              <a:solidFill>
                <a:schemeClr val="accent5"/>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76876550"/>
              </p:ext>
            </p:extLst>
          </p:nvPr>
        </p:nvGraphicFramePr>
        <p:xfrm>
          <a:off x="525034" y="1640036"/>
          <a:ext cx="11145855" cy="4645852"/>
        </p:xfrm>
        <a:graphic>
          <a:graphicData uri="http://schemas.openxmlformats.org/drawingml/2006/table">
            <a:tbl>
              <a:tblPr firstRow="1" bandRow="1">
                <a:tableStyleId>{5C22544A-7EE6-4342-B048-85BDC9FD1C3A}</a:tableStyleId>
              </a:tblPr>
              <a:tblGrid>
                <a:gridCol w="1925591">
                  <a:extLst>
                    <a:ext uri="{9D8B030D-6E8A-4147-A177-3AD203B41FA5}">
                      <a16:colId xmlns:a16="http://schemas.microsoft.com/office/drawing/2014/main" val="1153564162"/>
                    </a:ext>
                  </a:extLst>
                </a:gridCol>
                <a:gridCol w="1439667">
                  <a:extLst>
                    <a:ext uri="{9D8B030D-6E8A-4147-A177-3AD203B41FA5}">
                      <a16:colId xmlns:a16="http://schemas.microsoft.com/office/drawing/2014/main" val="2426897934"/>
                    </a:ext>
                  </a:extLst>
                </a:gridCol>
                <a:gridCol w="7780597">
                  <a:extLst>
                    <a:ext uri="{9D8B030D-6E8A-4147-A177-3AD203B41FA5}">
                      <a16:colId xmlns:a16="http://schemas.microsoft.com/office/drawing/2014/main" val="2357555716"/>
                    </a:ext>
                  </a:extLst>
                </a:gridCol>
              </a:tblGrid>
              <a:tr h="443930">
                <a:tc>
                  <a:txBody>
                    <a:bodyPr/>
                    <a:lstStyle/>
                    <a:p>
                      <a:pPr algn="ctr"/>
                      <a:r>
                        <a:rPr lang="en-US" sz="1600" dirty="0" smtClean="0">
                          <a:latin typeface="+mn-lt"/>
                        </a:rPr>
                        <a:t>Requested</a:t>
                      </a:r>
                      <a:r>
                        <a:rPr lang="en-US" sz="1600" baseline="0" dirty="0" smtClean="0">
                          <a:latin typeface="+mn-lt"/>
                        </a:rPr>
                        <a:t> by </a:t>
                      </a:r>
                      <a:endParaRPr lang="en-US" sz="1600" dirty="0">
                        <a:latin typeface="+mn-lt"/>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mn-lt"/>
                        </a:rPr>
                        <a:t>Topic</a:t>
                      </a:r>
                      <a:endParaRPr lang="en-US" sz="1600" dirty="0">
                        <a:latin typeface="+mn-lt"/>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smtClean="0">
                          <a:latin typeface="+mn-lt"/>
                        </a:rPr>
                        <a:t>Category </a:t>
                      </a:r>
                      <a:endParaRPr lang="en-US" sz="1600" dirty="0">
                        <a:latin typeface="+mn-lt"/>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42353107"/>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Calibri" panose="020F0502020204030204" pitchFamily="34" charset="0"/>
                          <a:cs typeface="Times New Roman" panose="02020603050405020304" pitchFamily="18" charset="0"/>
                        </a:rPr>
                        <a:t>Location </a:t>
                      </a: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Benefits Administration </a:t>
                      </a:r>
                      <a:endParaRPr lang="en-US" sz="1200" b="0" dirty="0">
                        <a:effectLst/>
                        <a:latin typeface="+mn-lt"/>
                        <a:ea typeface="Calibri" panose="020F0502020204030204" pitchFamily="34" charset="0"/>
                        <a:cs typeface="Times New Roman" panose="02020603050405020304" pitchFamily="18" charset="0"/>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General Inquiry Benefits Administration, Premium Reconciliation,</a:t>
                      </a:r>
                      <a:r>
                        <a:rPr lang="en-US" sz="1200" b="0" baseline="0" dirty="0" smtClean="0">
                          <a:effectLst/>
                          <a:latin typeface="+mn-lt"/>
                          <a:ea typeface="Calibri" panose="020F0502020204030204" pitchFamily="34" charset="0"/>
                          <a:cs typeface="Times New Roman" panose="02020603050405020304" pitchFamily="18" charset="0"/>
                        </a:rPr>
                        <a:t> Quality Care Unit,  Submit a Form Benefits Administration, UCRP Service Credit Verification</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222264"/>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Feedback: UCPath Help/Training </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Correction, Suggestion</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88163187"/>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General Ledger</a:t>
                      </a:r>
                      <a:endParaRPr lang="en-US" sz="1200" b="0" dirty="0">
                        <a:latin typeface="+mn-lt"/>
                      </a:endParaRPr>
                    </a:p>
                  </a:txBody>
                  <a:tcPr anchor="ctr"/>
                </a:tc>
                <a:tc>
                  <a:txBody>
                    <a:bodyPr/>
                    <a:lstStyle/>
                    <a:p>
                      <a:pPr algn="l"/>
                      <a:r>
                        <a:rPr lang="en-US" sz="1200" b="0" dirty="0" smtClean="0">
                          <a:latin typeface="+mn-lt"/>
                        </a:rPr>
                        <a:t>Cost Recovery, Financial Control Journal, General Inquiry General Ledger, Quality Care Unit, Request an Action in UCPath</a:t>
                      </a:r>
                      <a:endParaRPr lang="en-US" sz="1200" b="0" dirty="0">
                        <a:latin typeface="+mn-lt"/>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5929789"/>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Leave</a:t>
                      </a:r>
                      <a:r>
                        <a:rPr lang="en-US" sz="1200" b="0" baseline="0" dirty="0" smtClean="0">
                          <a:latin typeface="+mn-lt"/>
                        </a:rPr>
                        <a:t> Balances</a:t>
                      </a:r>
                      <a:endParaRPr lang="en-US" sz="1200" b="0" dirty="0">
                        <a:latin typeface="+mn-lt"/>
                      </a:endParaRPr>
                    </a:p>
                  </a:txBody>
                  <a:tcPr anchor="ctr"/>
                </a:tc>
                <a:tc>
                  <a:txBody>
                    <a:bodyPr/>
                    <a:lstStyle/>
                    <a:p>
                      <a:pPr algn="l"/>
                      <a:r>
                        <a:rPr lang="en-US" sz="1200" b="0" dirty="0" smtClean="0">
                          <a:latin typeface="+mn-lt"/>
                        </a:rPr>
                        <a:t>General Inquiry Leave Balances</a:t>
                      </a:r>
                      <a:endParaRPr lang="en-US" sz="1200" b="0" dirty="0">
                        <a:latin typeface="+mn-lt"/>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04755452"/>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Leaves of Absence</a:t>
                      </a:r>
                      <a:endParaRPr lang="en-US" sz="1200" b="0" dirty="0">
                        <a:latin typeface="+mn-lt"/>
                      </a:endParaRPr>
                    </a:p>
                  </a:txBody>
                  <a:tcPr anchor="ctr"/>
                </a:tc>
                <a:tc>
                  <a:txBody>
                    <a:bodyPr/>
                    <a:lstStyle/>
                    <a:p>
                      <a:pPr algn="l"/>
                      <a:r>
                        <a:rPr lang="en-US" sz="1200" b="0" dirty="0" smtClean="0">
                          <a:latin typeface="+mn-lt"/>
                        </a:rPr>
                        <a:t>Disability/Life Insurance, Leave of Absence with Pay, Leave of Absence</a:t>
                      </a:r>
                      <a:r>
                        <a:rPr lang="en-US" sz="1200" b="0" baseline="0" dirty="0" smtClean="0">
                          <a:latin typeface="+mn-lt"/>
                        </a:rPr>
                        <a:t> Without Pay</a:t>
                      </a:r>
                      <a:endParaRPr lang="en-US" sz="1200" b="0" dirty="0">
                        <a:latin typeface="+mn-lt"/>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8395171"/>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Mass Transactions</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Mass Hires, Mass Pay Changes</a:t>
                      </a:r>
                      <a:r>
                        <a:rPr lang="en-US" sz="1200" b="0" baseline="0" dirty="0" smtClean="0">
                          <a:effectLst/>
                          <a:latin typeface="+mn-lt"/>
                          <a:ea typeface="Calibri" panose="020F0502020204030204" pitchFamily="34" charset="0"/>
                          <a:cs typeface="Times New Roman" panose="02020603050405020304" pitchFamily="18" charset="0"/>
                        </a:rPr>
                        <a:t> </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57555648"/>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Payroll</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General Inquiry Payroll, Submit NRA Withholding Allowance, Submit Out-of-State Income Tax Withholding Form, Submit a Form Payroll Administration</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75327513"/>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l"/>
                      <a:r>
                        <a:rPr lang="en-US" sz="1200" b="0" dirty="0" smtClean="0">
                          <a:latin typeface="+mn-lt"/>
                        </a:rPr>
                        <a:t>Payroll</a:t>
                      </a:r>
                      <a:r>
                        <a:rPr lang="en-US" sz="1200" b="0" baseline="0" dirty="0" smtClean="0">
                          <a:latin typeface="+mn-lt"/>
                        </a:rPr>
                        <a:t> Administration</a:t>
                      </a:r>
                      <a:endParaRPr lang="en-US" sz="1200" b="0" dirty="0">
                        <a:latin typeface="+mn-lt"/>
                      </a:endParaRPr>
                    </a:p>
                  </a:txBody>
                  <a:tcPr anchor="ct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Instant</a:t>
                      </a:r>
                      <a:r>
                        <a:rPr lang="en-US" sz="1200" b="0" baseline="0" dirty="0" smtClean="0">
                          <a:effectLst/>
                          <a:latin typeface="+mn-lt"/>
                          <a:ea typeface="Calibri" panose="020F0502020204030204" pitchFamily="34" charset="0"/>
                          <a:cs typeface="Times New Roman" panose="02020603050405020304" pitchFamily="18" charset="0"/>
                        </a:rPr>
                        <a:t> Pay Card, Payroll Admin T&amp;A Batch Error, Payroll Process Errors/Reconciliation, Quality Care Unit, Submit Recurring Additional Pay Correction Request Form, Submit a Form Payroll Administration</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17944332"/>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a:r>
                        <a:rPr lang="en-US" sz="1200" b="0" dirty="0" smtClean="0">
                          <a:latin typeface="+mn-lt"/>
                        </a:rPr>
                        <a:t>Portal </a:t>
                      </a:r>
                      <a:endParaRPr lang="en-US" sz="1200" b="0" dirty="0">
                        <a:latin typeface="+mn-lt"/>
                      </a:endParaRPr>
                    </a:p>
                  </a:txBody>
                  <a:tcPr anchor="ctr">
                    <a:lnB w="12700" cap="flat" cmpd="sng" algn="ctr">
                      <a:solidFill>
                        <a:schemeClr val="tx1"/>
                      </a:solidFill>
                      <a:prstDash val="solid"/>
                      <a:round/>
                      <a:headEnd type="none" w="med" len="med"/>
                      <a:tailEnd type="none" w="med" len="med"/>
                    </a:lnB>
                  </a:tcPr>
                </a:tc>
                <a:tc>
                  <a:txBody>
                    <a:bodyPr/>
                    <a:lstStyle/>
                    <a:p>
                      <a:pPr marL="0" marR="0" algn="l">
                        <a:lnSpc>
                          <a:spcPct val="107000"/>
                        </a:lnSpc>
                        <a:spcBef>
                          <a:spcPts val="0"/>
                        </a:spcBef>
                        <a:spcAft>
                          <a:spcPts val="800"/>
                        </a:spcAft>
                      </a:pPr>
                      <a:r>
                        <a:rPr lang="en-US" sz="1200" b="0" dirty="0" smtClean="0">
                          <a:effectLst/>
                          <a:latin typeface="+mn-lt"/>
                          <a:ea typeface="Calibri" panose="020F0502020204030204" pitchFamily="34" charset="0"/>
                          <a:cs typeface="Times New Roman" panose="02020603050405020304" pitchFamily="18" charset="0"/>
                        </a:rPr>
                        <a:t>Access Issue, General Inquiry Portal</a:t>
                      </a:r>
                      <a:endParaRPr lang="en-US" sz="1200" b="0" dirty="0">
                        <a:effectLst/>
                        <a:latin typeface="+mn-lt"/>
                        <a:ea typeface="Calibri" panose="020F050202020403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095806"/>
                  </a:ext>
                </a:extLst>
              </a:tr>
            </a:tbl>
          </a:graphicData>
        </a:graphic>
      </p:graphicFrame>
      <p:sp>
        <p:nvSpPr>
          <p:cNvPr id="2" name="TextBox 1"/>
          <p:cNvSpPr txBox="1"/>
          <p:nvPr/>
        </p:nvSpPr>
        <p:spPr>
          <a:xfrm>
            <a:off x="176022" y="1006112"/>
            <a:ext cx="11730228" cy="400110"/>
          </a:xfrm>
          <a:prstGeom prst="rect">
            <a:avLst/>
          </a:prstGeom>
          <a:noFill/>
        </p:spPr>
        <p:txBody>
          <a:bodyPr wrap="square" rtlCol="0">
            <a:spAutoFit/>
          </a:bodyPr>
          <a:lstStyle/>
          <a:p>
            <a:pPr marL="171450" indent="-171450">
              <a:buFont typeface="Arial" panose="020B0604020202020204" pitchFamily="34" charset="0"/>
              <a:buChar char="•"/>
            </a:pPr>
            <a:r>
              <a:rPr lang="en-US" sz="2000" dirty="0" smtClean="0"/>
              <a:t>Locations and Shares Service Centers will use these Requested by options when opening a Case.</a:t>
            </a:r>
            <a:endParaRPr lang="en-US" sz="2000" dirty="0"/>
          </a:p>
        </p:txBody>
      </p:sp>
    </p:spTree>
    <p:extLst>
      <p:ext uri="{BB962C8B-B14F-4D97-AF65-F5344CB8AC3E}">
        <p14:creationId xmlns:p14="http://schemas.microsoft.com/office/powerpoint/2010/main" val="831571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SUBJECT</a:t>
            </a:r>
            <a:endParaRPr lang="en-US" dirty="0">
              <a:solidFill>
                <a:schemeClr val="accent5"/>
              </a:solidFill>
            </a:endParaRPr>
          </a:p>
        </p:txBody>
      </p:sp>
      <p:sp>
        <p:nvSpPr>
          <p:cNvPr id="7" name="Rectangle 6"/>
          <p:cNvSpPr/>
          <p:nvPr/>
        </p:nvSpPr>
        <p:spPr>
          <a:xfrm>
            <a:off x="9223512" y="1343770"/>
            <a:ext cx="2658925" cy="2668423"/>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Click in the </a:t>
            </a:r>
            <a:r>
              <a:rPr lang="en-US" b="1" dirty="0" smtClean="0"/>
              <a:t>Subject </a:t>
            </a:r>
            <a:r>
              <a:rPr lang="en-US" dirty="0" smtClean="0"/>
              <a:t>field.</a:t>
            </a:r>
          </a:p>
          <a:p>
            <a:pPr>
              <a:lnSpc>
                <a:spcPct val="107000"/>
              </a:lnSpc>
              <a:spcAft>
                <a:spcPts val="800"/>
              </a:spcAft>
            </a:pPr>
            <a:r>
              <a:rPr lang="en-US" dirty="0" smtClean="0"/>
              <a:t>Enter the desired information in the Subject field.  </a:t>
            </a:r>
          </a:p>
          <a:p>
            <a:pPr>
              <a:lnSpc>
                <a:spcPct val="107000"/>
              </a:lnSpc>
              <a:spcAft>
                <a:spcPts val="800"/>
              </a:spcAft>
            </a:pPr>
            <a:r>
              <a:rPr lang="en-US" dirty="0" smtClean="0"/>
              <a:t>For this example, enter </a:t>
            </a:r>
            <a:r>
              <a:rPr lang="en-US" b="1" dirty="0" smtClean="0"/>
              <a:t>How do I change my state tax withholding</a:t>
            </a:r>
            <a:r>
              <a:rPr lang="en-US" dirty="0" smtClean="0"/>
              <a:t>? </a:t>
            </a:r>
          </a:p>
        </p:txBody>
      </p:sp>
      <p:pic>
        <p:nvPicPr>
          <p:cNvPr id="10" name="Picture 9"/>
          <p:cNvPicPr>
            <a:picLocks noChangeAspect="1"/>
          </p:cNvPicPr>
          <p:nvPr/>
        </p:nvPicPr>
        <p:blipFill>
          <a:blip r:embed="rId3"/>
          <a:stretch>
            <a:fillRect/>
          </a:stretch>
        </p:blipFill>
        <p:spPr>
          <a:xfrm>
            <a:off x="378459" y="1080766"/>
            <a:ext cx="8601075" cy="4019550"/>
          </a:xfrm>
          <a:prstGeom prst="rect">
            <a:avLst/>
          </a:prstGeom>
          <a:ln>
            <a:solidFill>
              <a:schemeClr val="tx1"/>
            </a:solidFill>
          </a:ln>
        </p:spPr>
      </p:pic>
      <p:sp>
        <p:nvSpPr>
          <p:cNvPr id="2" name="TextBox 1"/>
          <p:cNvSpPr txBox="1"/>
          <p:nvPr/>
        </p:nvSpPr>
        <p:spPr>
          <a:xfrm>
            <a:off x="471715" y="2679590"/>
            <a:ext cx="8428382" cy="763325"/>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906848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DESCRIPTION   </a:t>
            </a:r>
            <a:endParaRPr lang="en-US" dirty="0">
              <a:solidFill>
                <a:schemeClr val="accent5"/>
              </a:solidFill>
            </a:endParaRPr>
          </a:p>
        </p:txBody>
      </p:sp>
      <p:sp>
        <p:nvSpPr>
          <p:cNvPr id="7" name="Rectangle 6"/>
          <p:cNvSpPr/>
          <p:nvPr/>
        </p:nvSpPr>
        <p:spPr>
          <a:xfrm>
            <a:off x="8907241" y="1029968"/>
            <a:ext cx="2756676" cy="2668423"/>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a:t>Click in the </a:t>
            </a:r>
            <a:r>
              <a:rPr lang="en-US" b="1" dirty="0"/>
              <a:t>Description</a:t>
            </a:r>
            <a:r>
              <a:rPr lang="en-US" dirty="0"/>
              <a:t> </a:t>
            </a:r>
            <a:r>
              <a:rPr lang="en-US" dirty="0" smtClean="0"/>
              <a:t>field.</a:t>
            </a:r>
          </a:p>
          <a:p>
            <a:pPr>
              <a:lnSpc>
                <a:spcPct val="107000"/>
              </a:lnSpc>
              <a:spcAft>
                <a:spcPts val="800"/>
              </a:spcAft>
            </a:pPr>
            <a:r>
              <a:rPr lang="en-US" dirty="0" smtClean="0"/>
              <a:t>Enter the desired information into the Description field.</a:t>
            </a:r>
          </a:p>
          <a:p>
            <a:pPr>
              <a:lnSpc>
                <a:spcPct val="107000"/>
              </a:lnSpc>
              <a:spcAft>
                <a:spcPts val="800"/>
              </a:spcAft>
            </a:pPr>
            <a:r>
              <a:rPr lang="en-US" dirty="0" smtClean="0"/>
              <a:t>For this example, enter    </a:t>
            </a:r>
            <a:r>
              <a:rPr lang="en-US" b="1" dirty="0" smtClean="0"/>
              <a:t>I want to decrease my deductions.</a:t>
            </a:r>
            <a:endParaRPr lang="en-US" b="1" dirty="0"/>
          </a:p>
        </p:txBody>
      </p:sp>
      <p:pic>
        <p:nvPicPr>
          <p:cNvPr id="2" name="Picture 1"/>
          <p:cNvPicPr>
            <a:picLocks noChangeAspect="1"/>
          </p:cNvPicPr>
          <p:nvPr/>
        </p:nvPicPr>
        <p:blipFill>
          <a:blip r:embed="rId3"/>
          <a:stretch>
            <a:fillRect/>
          </a:stretch>
        </p:blipFill>
        <p:spPr>
          <a:xfrm>
            <a:off x="515318" y="1029968"/>
            <a:ext cx="8147363" cy="4220891"/>
          </a:xfrm>
          <a:prstGeom prst="rect">
            <a:avLst/>
          </a:prstGeom>
          <a:ln>
            <a:solidFill>
              <a:schemeClr val="tx1"/>
            </a:solidFill>
          </a:ln>
        </p:spPr>
      </p:pic>
      <p:sp>
        <p:nvSpPr>
          <p:cNvPr id="3" name="TextBox 2"/>
          <p:cNvSpPr txBox="1"/>
          <p:nvPr/>
        </p:nvSpPr>
        <p:spPr>
          <a:xfrm>
            <a:off x="515506" y="3792772"/>
            <a:ext cx="7990543" cy="1332121"/>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813840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9042400" cy="685800"/>
          </a:xfrm>
        </p:spPr>
        <p:txBody>
          <a:bodyPr/>
          <a:lstStyle/>
          <a:p>
            <a:r>
              <a:rPr lang="en-US" dirty="0" smtClean="0">
                <a:solidFill>
                  <a:schemeClr val="accent5"/>
                </a:solidFill>
              </a:rPr>
              <a:t>ON BEHALF OF ATTACHING A FILE </a:t>
            </a:r>
            <a:endParaRPr lang="en-US" dirty="0"/>
          </a:p>
        </p:txBody>
      </p:sp>
      <p:sp>
        <p:nvSpPr>
          <p:cNvPr id="3" name="Rectangle 2"/>
          <p:cNvSpPr/>
          <p:nvPr/>
        </p:nvSpPr>
        <p:spPr>
          <a:xfrm>
            <a:off x="8557910" y="1071224"/>
            <a:ext cx="3252084" cy="4513030"/>
          </a:xfrm>
          <a:prstGeom prst="rect">
            <a:avLst/>
          </a:prstGeom>
          <a:solidFill>
            <a:schemeClr val="accent1">
              <a:lumMod val="20000"/>
              <a:lumOff val="80000"/>
            </a:schemeClr>
          </a:solidFill>
          <a:ln>
            <a:solidFill>
              <a:schemeClr val="tx1"/>
            </a:solidFill>
          </a:ln>
        </p:spPr>
        <p:txBody>
          <a:bodyPr wrap="square">
            <a:spAutoFit/>
          </a:bodyPr>
          <a:lstStyle/>
          <a:p>
            <a:pPr marL="169863" indent="-169863">
              <a:lnSpc>
                <a:spcPct val="107000"/>
              </a:lnSpc>
              <a:spcAft>
                <a:spcPts val="800"/>
              </a:spcAft>
              <a:buFont typeface="Arial" panose="020B0604020202020204" pitchFamily="34" charset="0"/>
              <a:buChar char="•"/>
            </a:pPr>
            <a:r>
              <a:rPr lang="en-US" sz="1600" dirty="0" smtClean="0"/>
              <a:t>You can </a:t>
            </a:r>
            <a:r>
              <a:rPr lang="en-US" sz="1600" b="1" dirty="0" smtClean="0"/>
              <a:t>ONLY ADD ONE </a:t>
            </a:r>
            <a:r>
              <a:rPr lang="en-US" sz="1600" dirty="0" smtClean="0"/>
              <a:t>attachment when entering on behalf of others Cases. More attachments can be added after you save the initial entry.</a:t>
            </a:r>
          </a:p>
          <a:p>
            <a:pPr marL="169863" indent="-169863">
              <a:lnSpc>
                <a:spcPct val="107000"/>
              </a:lnSpc>
              <a:spcAft>
                <a:spcPts val="800"/>
              </a:spcAft>
              <a:buFont typeface="Arial" panose="020B0604020202020204" pitchFamily="34" charset="0"/>
              <a:buChar char="•"/>
            </a:pPr>
            <a:r>
              <a:rPr lang="en-US" sz="1600" dirty="0" smtClean="0"/>
              <a:t>Accepted formats include: MS Office suite, PDF, JPD, TIFF, PNG, or WAV. </a:t>
            </a:r>
          </a:p>
          <a:p>
            <a:pPr marL="169863" indent="-169863">
              <a:lnSpc>
                <a:spcPct val="107000"/>
              </a:lnSpc>
              <a:spcAft>
                <a:spcPts val="800"/>
              </a:spcAft>
              <a:buFont typeface="Arial" panose="020B0604020202020204" pitchFamily="34" charset="0"/>
              <a:buChar char="•"/>
            </a:pPr>
            <a:r>
              <a:rPr lang="en-US" sz="1600" dirty="0" smtClean="0"/>
              <a:t>By default, the </a:t>
            </a:r>
            <a:r>
              <a:rPr lang="en-US" sz="1600" b="1" dirty="0" smtClean="0"/>
              <a:t>Do not notify check box</a:t>
            </a:r>
            <a:r>
              <a:rPr lang="en-US" sz="1600" dirty="0" smtClean="0"/>
              <a:t> means that the employee will receive no notifications and cannot view the inquiry. If you want the employee to receive notifications and see the inquiry online,</a:t>
            </a:r>
            <a:r>
              <a:rPr lang="en-US" sz="1600" b="1" dirty="0" smtClean="0"/>
              <a:t> Deselect </a:t>
            </a:r>
            <a:r>
              <a:rPr lang="en-US" sz="1600" dirty="0" smtClean="0"/>
              <a:t>the check box. </a:t>
            </a:r>
            <a:endParaRPr lang="en-US" sz="1600" dirty="0"/>
          </a:p>
        </p:txBody>
      </p:sp>
      <p:pic>
        <p:nvPicPr>
          <p:cNvPr id="5" name="Picture 4"/>
          <p:cNvPicPr>
            <a:picLocks noChangeAspect="1"/>
          </p:cNvPicPr>
          <p:nvPr/>
        </p:nvPicPr>
        <p:blipFill>
          <a:blip r:embed="rId3"/>
          <a:stretch>
            <a:fillRect/>
          </a:stretch>
        </p:blipFill>
        <p:spPr>
          <a:xfrm>
            <a:off x="308810" y="1311430"/>
            <a:ext cx="7881034" cy="2919226"/>
          </a:xfrm>
          <a:prstGeom prst="rect">
            <a:avLst/>
          </a:prstGeom>
          <a:ln>
            <a:solidFill>
              <a:schemeClr val="tx1"/>
            </a:solidFill>
          </a:ln>
        </p:spPr>
      </p:pic>
      <p:sp>
        <p:nvSpPr>
          <p:cNvPr id="4" name="TextBox 3"/>
          <p:cNvSpPr txBox="1"/>
          <p:nvPr/>
        </p:nvSpPr>
        <p:spPr>
          <a:xfrm>
            <a:off x="383241" y="1416817"/>
            <a:ext cx="2354877" cy="723568"/>
          </a:xfrm>
          <a:prstGeom prst="rect">
            <a:avLst/>
          </a:prstGeom>
          <a:noFill/>
          <a:ln w="28575">
            <a:solidFill>
              <a:srgbClr val="FF0000"/>
            </a:solidFill>
          </a:ln>
        </p:spPr>
        <p:txBody>
          <a:bodyPr wrap="square" rtlCol="0">
            <a:spAutoFit/>
          </a:bodyPr>
          <a:lstStyle/>
          <a:p>
            <a:endParaRPr lang="en-US" dirty="0"/>
          </a:p>
        </p:txBody>
      </p:sp>
      <p:sp>
        <p:nvSpPr>
          <p:cNvPr id="6" name="TextBox 5"/>
          <p:cNvSpPr txBox="1"/>
          <p:nvPr/>
        </p:nvSpPr>
        <p:spPr>
          <a:xfrm>
            <a:off x="383241" y="3489332"/>
            <a:ext cx="2354877" cy="500932"/>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085453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LEARNING OBJECTIVES</a:t>
            </a:r>
            <a:endParaRPr lang="en-US" dirty="0">
              <a:solidFill>
                <a:schemeClr val="accent5"/>
              </a:solidFill>
            </a:endParaRPr>
          </a:p>
        </p:txBody>
      </p:sp>
      <p:grpSp>
        <p:nvGrpSpPr>
          <p:cNvPr id="5" name="Group 4"/>
          <p:cNvGrpSpPr/>
          <p:nvPr/>
        </p:nvGrpSpPr>
        <p:grpSpPr>
          <a:xfrm>
            <a:off x="452891" y="1382016"/>
            <a:ext cx="9343056" cy="620884"/>
            <a:chOff x="493963" y="2576648"/>
            <a:chExt cx="6915485" cy="826560"/>
          </a:xfrm>
          <a:solidFill>
            <a:schemeClr val="accent1">
              <a:lumMod val="60000"/>
              <a:lumOff val="40000"/>
            </a:schemeClr>
          </a:solidFill>
        </p:grpSpPr>
        <p:sp>
          <p:nvSpPr>
            <p:cNvPr id="6" name="Rounded Rectangle 5"/>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en-US" sz="2800" dirty="0" smtClean="0">
                  <a:solidFill>
                    <a:schemeClr val="tx1"/>
                  </a:solidFill>
                  <a:latin typeface="Arial"/>
                </a:rPr>
                <a:t>Initiate</a:t>
              </a:r>
              <a:r>
                <a:rPr kumimoji="0" lang="en-US" sz="2800" b="0" i="0" u="none" strike="noStrike" kern="1200" cap="none" spc="0" normalizeH="0" baseline="0" noProof="0" dirty="0" smtClean="0">
                  <a:ln>
                    <a:noFill/>
                  </a:ln>
                  <a:solidFill>
                    <a:schemeClr val="tx1"/>
                  </a:solidFill>
                  <a:effectLst/>
                  <a:uLnTx/>
                  <a:uFillTx/>
                  <a:latin typeface="Arial"/>
                  <a:ea typeface="+mn-ea"/>
                  <a:cs typeface="+mn-cs"/>
                </a:rPr>
                <a:t> a UCPath SalesForce Case </a:t>
              </a:r>
              <a:endParaRPr kumimoji="0" lang="en-US" sz="2800" b="0" i="0" u="none" strike="noStrike" kern="1200" cap="none" spc="0" normalizeH="0" baseline="0" noProof="0" dirty="0">
                <a:ln>
                  <a:noFill/>
                </a:ln>
                <a:solidFill>
                  <a:schemeClr val="tx1"/>
                </a:solidFill>
                <a:effectLst/>
                <a:uLnTx/>
                <a:uFillTx/>
                <a:latin typeface="Arial"/>
                <a:ea typeface="+mn-ea"/>
                <a:cs typeface="+mn-cs"/>
              </a:endParaRPr>
            </a:p>
          </p:txBody>
        </p:sp>
      </p:grpSp>
      <p:sp>
        <p:nvSpPr>
          <p:cNvPr id="9" name="TextBox 8"/>
          <p:cNvSpPr txBox="1"/>
          <p:nvPr/>
        </p:nvSpPr>
        <p:spPr>
          <a:xfrm>
            <a:off x="605775" y="1925048"/>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a:ea typeface="+mn-ea"/>
                <a:cs typeface="+mn-cs"/>
              </a:rPr>
              <a:t>Insert Learning Objective Review Topic Here</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 name="Group 9"/>
          <p:cNvGrpSpPr/>
          <p:nvPr/>
        </p:nvGrpSpPr>
        <p:grpSpPr>
          <a:xfrm>
            <a:off x="452891" y="2297533"/>
            <a:ext cx="9343056" cy="620884"/>
            <a:chOff x="493963" y="2576648"/>
            <a:chExt cx="6915485" cy="826560"/>
          </a:xfrm>
          <a:solidFill>
            <a:schemeClr val="accent1">
              <a:lumMod val="60000"/>
              <a:lumOff val="40000"/>
            </a:schemeClr>
          </a:solidFill>
        </p:grpSpPr>
        <p:sp>
          <p:nvSpPr>
            <p:cNvPr id="11" name="Rounded Rectangle 10"/>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Arial"/>
                  <a:ea typeface="+mn-ea"/>
                  <a:cs typeface="+mn-cs"/>
                </a:rPr>
                <a:t>Monitor a UCPath SalesForce Case</a:t>
              </a:r>
              <a:r>
                <a:rPr kumimoji="0" lang="en-US" sz="2800" b="0" i="0" u="none" strike="noStrike" kern="1200" cap="none" spc="0" normalizeH="0" noProof="0" dirty="0" smtClean="0">
                  <a:ln>
                    <a:noFill/>
                  </a:ln>
                  <a:solidFill>
                    <a:schemeClr val="tx1"/>
                  </a:solidFill>
                  <a:effectLst/>
                  <a:uLnTx/>
                  <a:uFillTx/>
                  <a:latin typeface="Arial"/>
                  <a:ea typeface="+mn-ea"/>
                  <a:cs typeface="+mn-cs"/>
                </a:rPr>
                <a:t> </a:t>
              </a:r>
              <a:endParaRPr kumimoji="0" lang="en-US" sz="2800" b="0" i="0" u="none" strike="noStrike" kern="1200" cap="none" spc="0" normalizeH="0" baseline="0" noProof="0" dirty="0">
                <a:ln>
                  <a:noFill/>
                </a:ln>
                <a:solidFill>
                  <a:schemeClr val="tx1"/>
                </a:solidFill>
                <a:effectLst/>
                <a:uLnTx/>
                <a:uFillTx/>
                <a:latin typeface="Arial"/>
                <a:ea typeface="+mn-ea"/>
                <a:cs typeface="+mn-cs"/>
              </a:endParaRPr>
            </a:p>
          </p:txBody>
        </p:sp>
      </p:grpSp>
      <p:sp>
        <p:nvSpPr>
          <p:cNvPr id="13" name="TextBox 12"/>
          <p:cNvSpPr txBox="1"/>
          <p:nvPr/>
        </p:nvSpPr>
        <p:spPr>
          <a:xfrm>
            <a:off x="603504" y="2890792"/>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a:ea typeface="+mn-ea"/>
                <a:cs typeface="+mn-cs"/>
              </a:rPr>
              <a:t>Insert Learning Objective Review Topic Here</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 name="Group 13"/>
          <p:cNvGrpSpPr/>
          <p:nvPr/>
        </p:nvGrpSpPr>
        <p:grpSpPr>
          <a:xfrm>
            <a:off x="452891" y="3238803"/>
            <a:ext cx="9343056" cy="620884"/>
            <a:chOff x="493963" y="2576648"/>
            <a:chExt cx="6915485" cy="826560"/>
          </a:xfrm>
          <a:solidFill>
            <a:schemeClr val="accent1">
              <a:lumMod val="60000"/>
              <a:lumOff val="40000"/>
            </a:schemeClr>
          </a:solidFill>
        </p:grpSpPr>
        <p:sp>
          <p:nvSpPr>
            <p:cNvPr id="15" name="Rounded Rectangle 14"/>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Arial"/>
                  <a:ea typeface="+mn-ea"/>
                  <a:cs typeface="+mn-cs"/>
                </a:rPr>
                <a:t>Reopen a UCPath SalesForce</a:t>
              </a:r>
              <a:r>
                <a:rPr kumimoji="0" lang="en-US" sz="2800" b="0" i="0" u="none" strike="noStrike" kern="1200" cap="none" spc="0" normalizeH="0" noProof="0" dirty="0" smtClean="0">
                  <a:ln>
                    <a:noFill/>
                  </a:ln>
                  <a:solidFill>
                    <a:schemeClr val="tx1"/>
                  </a:solidFill>
                  <a:effectLst/>
                  <a:uLnTx/>
                  <a:uFillTx/>
                  <a:latin typeface="Arial"/>
                  <a:ea typeface="+mn-ea"/>
                  <a:cs typeface="+mn-cs"/>
                </a:rPr>
                <a:t> Case </a:t>
              </a:r>
              <a:endParaRPr kumimoji="0" lang="en-US" sz="2800" b="0" i="0" u="none" strike="noStrike" kern="1200" cap="none" spc="0" normalizeH="0" baseline="0" noProof="0" dirty="0">
                <a:ln>
                  <a:noFill/>
                </a:ln>
                <a:solidFill>
                  <a:schemeClr val="tx1"/>
                </a:solidFill>
                <a:effectLst/>
                <a:uLnTx/>
                <a:uFillTx/>
                <a:latin typeface="Arial"/>
                <a:ea typeface="+mn-ea"/>
                <a:cs typeface="+mn-cs"/>
              </a:endParaRPr>
            </a:p>
          </p:txBody>
        </p:sp>
      </p:grpSp>
      <p:sp>
        <p:nvSpPr>
          <p:cNvPr id="17" name="TextBox 16"/>
          <p:cNvSpPr txBox="1"/>
          <p:nvPr/>
        </p:nvSpPr>
        <p:spPr>
          <a:xfrm>
            <a:off x="603504" y="3904217"/>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a:ea typeface="+mn-ea"/>
                <a:cs typeface="+mn-cs"/>
              </a:rPr>
              <a:t>Insert Learning Objective Review Topic Here</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TextBox 20"/>
          <p:cNvSpPr txBox="1"/>
          <p:nvPr/>
        </p:nvSpPr>
        <p:spPr>
          <a:xfrm>
            <a:off x="603504" y="4901412"/>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a:ea typeface="+mn-ea"/>
                <a:cs typeface="+mn-cs"/>
              </a:rPr>
              <a:t>Insert Learning Objective Review Topic Here</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48667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9042400" cy="685800"/>
          </a:xfrm>
        </p:spPr>
        <p:txBody>
          <a:bodyPr/>
          <a:lstStyle/>
          <a:p>
            <a:r>
              <a:rPr lang="en-US" dirty="0" smtClean="0">
                <a:solidFill>
                  <a:schemeClr val="accent5"/>
                </a:solidFill>
              </a:rPr>
              <a:t>ON BEHALF OF SUBMIT INQUIRY</a:t>
            </a:r>
            <a:endParaRPr lang="en-US" dirty="0"/>
          </a:p>
        </p:txBody>
      </p:sp>
      <p:sp>
        <p:nvSpPr>
          <p:cNvPr id="3" name="Rectangle 2"/>
          <p:cNvSpPr/>
          <p:nvPr/>
        </p:nvSpPr>
        <p:spPr>
          <a:xfrm>
            <a:off x="384654" y="1065233"/>
            <a:ext cx="11325225" cy="397738"/>
          </a:xfrm>
          <a:prstGeom prst="rect">
            <a:avLst/>
          </a:prstGeom>
          <a:noFill/>
        </p:spPr>
        <p:txBody>
          <a:bodyPr wrap="square">
            <a:spAutoFit/>
          </a:bodyPr>
          <a:lstStyle/>
          <a:p>
            <a:pPr>
              <a:lnSpc>
                <a:spcPct val="107000"/>
              </a:lnSpc>
              <a:spcAft>
                <a:spcPts val="800"/>
              </a:spcAft>
            </a:pPr>
            <a:r>
              <a:rPr lang="en-US" sz="2000" dirty="0" smtClean="0"/>
              <a:t>Click the </a:t>
            </a:r>
            <a:r>
              <a:rPr lang="en-US" sz="2000" b="1" dirty="0" smtClean="0"/>
              <a:t>Submit Inquiry </a:t>
            </a:r>
            <a:r>
              <a:rPr lang="en-US" sz="2000" dirty="0" smtClean="0"/>
              <a:t>button when completed.</a:t>
            </a:r>
            <a:endParaRPr lang="en-US" sz="2000" dirty="0"/>
          </a:p>
        </p:txBody>
      </p:sp>
      <p:pic>
        <p:nvPicPr>
          <p:cNvPr id="4" name="Picture 3"/>
          <p:cNvPicPr>
            <a:picLocks noChangeAspect="1"/>
          </p:cNvPicPr>
          <p:nvPr/>
        </p:nvPicPr>
        <p:blipFill>
          <a:blip r:embed="rId3"/>
          <a:stretch>
            <a:fillRect/>
          </a:stretch>
        </p:blipFill>
        <p:spPr>
          <a:xfrm>
            <a:off x="1683091" y="1826038"/>
            <a:ext cx="8943975" cy="3800475"/>
          </a:xfrm>
          <a:prstGeom prst="rect">
            <a:avLst/>
          </a:prstGeom>
          <a:ln>
            <a:solidFill>
              <a:schemeClr val="tx1"/>
            </a:solidFill>
          </a:ln>
        </p:spPr>
      </p:pic>
      <p:sp>
        <p:nvSpPr>
          <p:cNvPr id="5" name="TextBox 4"/>
          <p:cNvSpPr txBox="1"/>
          <p:nvPr/>
        </p:nvSpPr>
        <p:spPr>
          <a:xfrm>
            <a:off x="8339124" y="5007130"/>
            <a:ext cx="1708643" cy="548640"/>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608907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666117" cy="685800"/>
          </a:xfrm>
        </p:spPr>
        <p:txBody>
          <a:bodyPr/>
          <a:lstStyle/>
          <a:p>
            <a:r>
              <a:rPr lang="en-US" dirty="0" smtClean="0">
                <a:solidFill>
                  <a:schemeClr val="accent5"/>
                </a:solidFill>
              </a:rPr>
              <a:t>ON BEHALF OF CASE RESULTS </a:t>
            </a:r>
            <a:endParaRPr lang="en-US" dirty="0"/>
          </a:p>
        </p:txBody>
      </p:sp>
      <p:sp>
        <p:nvSpPr>
          <p:cNvPr id="4" name="Rectangle 3"/>
          <p:cNvSpPr/>
          <p:nvPr/>
        </p:nvSpPr>
        <p:spPr>
          <a:xfrm>
            <a:off x="9274913" y="1160550"/>
            <a:ext cx="2537855" cy="3660105"/>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Results: a </a:t>
            </a:r>
            <a:r>
              <a:rPr lang="en-US" b="1" dirty="0" smtClean="0"/>
              <a:t>Case </a:t>
            </a:r>
            <a:r>
              <a:rPr lang="en-US" b="1" dirty="0"/>
              <a:t>N</a:t>
            </a:r>
            <a:r>
              <a:rPr lang="en-US" b="1" dirty="0" smtClean="0"/>
              <a:t>umber </a:t>
            </a:r>
            <a:r>
              <a:rPr lang="en-US" dirty="0" smtClean="0"/>
              <a:t>was assigned to the inquiry.  </a:t>
            </a:r>
          </a:p>
          <a:p>
            <a:pPr>
              <a:lnSpc>
                <a:spcPct val="107000"/>
              </a:lnSpc>
              <a:spcAft>
                <a:spcPts val="800"/>
              </a:spcAft>
            </a:pPr>
            <a:r>
              <a:rPr lang="en-US" dirty="0" smtClean="0"/>
              <a:t>You can review the inquiry in the Details sections.</a:t>
            </a:r>
          </a:p>
          <a:p>
            <a:pPr>
              <a:lnSpc>
                <a:spcPct val="107000"/>
              </a:lnSpc>
              <a:spcAft>
                <a:spcPts val="800"/>
              </a:spcAft>
            </a:pPr>
            <a:r>
              <a:rPr lang="en-US" dirty="0" smtClean="0"/>
              <a:t>The</a:t>
            </a:r>
            <a:r>
              <a:rPr lang="en-US" b="1" dirty="0" smtClean="0"/>
              <a:t> Submitters Name </a:t>
            </a:r>
            <a:r>
              <a:rPr lang="en-US" dirty="0" smtClean="0"/>
              <a:t>appears.</a:t>
            </a:r>
          </a:p>
          <a:p>
            <a:pPr>
              <a:lnSpc>
                <a:spcPct val="107000"/>
              </a:lnSpc>
              <a:spcAft>
                <a:spcPts val="800"/>
              </a:spcAft>
            </a:pPr>
            <a:r>
              <a:rPr lang="en-US" dirty="0" smtClean="0"/>
              <a:t>You have Submitted an inquiry on behalf of an employee. </a:t>
            </a:r>
            <a:endParaRPr lang="en-US" dirty="0"/>
          </a:p>
        </p:txBody>
      </p:sp>
      <p:pic>
        <p:nvPicPr>
          <p:cNvPr id="5" name="Picture 4"/>
          <p:cNvPicPr>
            <a:picLocks noChangeAspect="1"/>
          </p:cNvPicPr>
          <p:nvPr/>
        </p:nvPicPr>
        <p:blipFill>
          <a:blip r:embed="rId3"/>
          <a:stretch>
            <a:fillRect/>
          </a:stretch>
        </p:blipFill>
        <p:spPr>
          <a:xfrm>
            <a:off x="302244" y="1128651"/>
            <a:ext cx="8715375" cy="4199158"/>
          </a:xfrm>
          <a:prstGeom prst="rect">
            <a:avLst/>
          </a:prstGeom>
          <a:ln>
            <a:solidFill>
              <a:schemeClr val="tx1"/>
            </a:solidFill>
          </a:ln>
        </p:spPr>
      </p:pic>
      <p:sp>
        <p:nvSpPr>
          <p:cNvPr id="6" name="TextBox 5"/>
          <p:cNvSpPr txBox="1"/>
          <p:nvPr/>
        </p:nvSpPr>
        <p:spPr>
          <a:xfrm>
            <a:off x="4740882" y="4978575"/>
            <a:ext cx="874643" cy="230832"/>
          </a:xfrm>
          <a:prstGeom prst="rect">
            <a:avLst/>
          </a:prstGeom>
          <a:solidFill>
            <a:srgbClr val="FFFFFF"/>
          </a:solidFill>
        </p:spPr>
        <p:txBody>
          <a:bodyPr wrap="square" rtlCol="0">
            <a:spAutoFit/>
          </a:bodyPr>
          <a:lstStyle/>
          <a:p>
            <a:r>
              <a:rPr lang="en-US" sz="900" dirty="0" smtClean="0"/>
              <a:t>Sonya Potter</a:t>
            </a:r>
            <a:endParaRPr lang="en-US" sz="900" dirty="0"/>
          </a:p>
        </p:txBody>
      </p:sp>
      <p:sp>
        <p:nvSpPr>
          <p:cNvPr id="7" name="TextBox 6"/>
          <p:cNvSpPr txBox="1"/>
          <p:nvPr/>
        </p:nvSpPr>
        <p:spPr>
          <a:xfrm>
            <a:off x="5018597" y="3832719"/>
            <a:ext cx="874643" cy="230832"/>
          </a:xfrm>
          <a:prstGeom prst="rect">
            <a:avLst/>
          </a:prstGeom>
          <a:solidFill>
            <a:srgbClr val="FFFFFF"/>
          </a:solidFill>
        </p:spPr>
        <p:txBody>
          <a:bodyPr wrap="square" rtlCol="0">
            <a:spAutoFit/>
          </a:bodyPr>
          <a:lstStyle/>
          <a:p>
            <a:r>
              <a:rPr lang="en-US" sz="900" dirty="0" smtClean="0"/>
              <a:t>Sonya Potter</a:t>
            </a:r>
            <a:endParaRPr lang="en-US" sz="900" dirty="0"/>
          </a:p>
        </p:txBody>
      </p:sp>
      <p:sp>
        <p:nvSpPr>
          <p:cNvPr id="8" name="TextBox 7"/>
          <p:cNvSpPr txBox="1"/>
          <p:nvPr/>
        </p:nvSpPr>
        <p:spPr>
          <a:xfrm>
            <a:off x="1375576" y="2421356"/>
            <a:ext cx="633978" cy="381662"/>
          </a:xfrm>
          <a:prstGeom prst="rect">
            <a:avLst/>
          </a:prstGeom>
          <a:noFill/>
          <a:ln w="28575">
            <a:solidFill>
              <a:srgbClr val="FF0000"/>
            </a:solidFill>
          </a:ln>
        </p:spPr>
        <p:txBody>
          <a:bodyPr wrap="square" rtlCol="0">
            <a:spAutoFit/>
          </a:bodyPr>
          <a:lstStyle/>
          <a:p>
            <a:endParaRPr lang="en-US" dirty="0"/>
          </a:p>
        </p:txBody>
      </p:sp>
      <p:sp>
        <p:nvSpPr>
          <p:cNvPr id="12" name="TextBox 11"/>
          <p:cNvSpPr txBox="1"/>
          <p:nvPr/>
        </p:nvSpPr>
        <p:spPr>
          <a:xfrm>
            <a:off x="4740882" y="4978575"/>
            <a:ext cx="874643" cy="230832"/>
          </a:xfrm>
          <a:prstGeom prst="rect">
            <a:avLst/>
          </a:prstGeom>
          <a:noFill/>
          <a:ln w="28575">
            <a:solidFill>
              <a:srgbClr val="FF0000"/>
            </a:solidFill>
          </a:ln>
        </p:spPr>
        <p:txBody>
          <a:bodyPr wrap="square" rtlCol="0">
            <a:spAutoFit/>
          </a:bodyPr>
          <a:lstStyle/>
          <a:p>
            <a:endParaRPr lang="en-US" dirty="0"/>
          </a:p>
        </p:txBody>
      </p:sp>
      <p:cxnSp>
        <p:nvCxnSpPr>
          <p:cNvPr id="15" name="Straight Arrow Connector 14"/>
          <p:cNvCxnSpPr>
            <a:endCxn id="12" idx="1"/>
          </p:cNvCxnSpPr>
          <p:nvPr/>
        </p:nvCxnSpPr>
        <p:spPr>
          <a:xfrm>
            <a:off x="4253948" y="4947497"/>
            <a:ext cx="486934" cy="1464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bject 8"/>
          <p:cNvSpPr/>
          <p:nvPr/>
        </p:nvSpPr>
        <p:spPr>
          <a:xfrm>
            <a:off x="302243" y="2056319"/>
            <a:ext cx="826842" cy="597851"/>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lstStyle/>
          <a:p>
            <a:endParaRPr dirty="0">
              <a:solidFill>
                <a:prstClr val="black"/>
              </a:solidFill>
              <a:latin typeface="Calibri"/>
            </a:endParaRPr>
          </a:p>
        </p:txBody>
      </p:sp>
      <p:sp>
        <p:nvSpPr>
          <p:cNvPr id="3" name="TextBox 2"/>
          <p:cNvSpPr txBox="1"/>
          <p:nvPr/>
        </p:nvSpPr>
        <p:spPr>
          <a:xfrm>
            <a:off x="349449" y="2130950"/>
            <a:ext cx="1026126" cy="523220"/>
          </a:xfrm>
          <a:prstGeom prst="rect">
            <a:avLst/>
          </a:prstGeom>
          <a:noFill/>
        </p:spPr>
        <p:txBody>
          <a:bodyPr wrap="square" rtlCol="0">
            <a:spAutoFit/>
          </a:bodyPr>
          <a:lstStyle/>
          <a:p>
            <a:r>
              <a:rPr lang="en-US" sz="1400" dirty="0" smtClean="0"/>
              <a:t>Case Number</a:t>
            </a:r>
            <a:endParaRPr lang="en-US" sz="1400" dirty="0"/>
          </a:p>
        </p:txBody>
      </p:sp>
      <p:cxnSp>
        <p:nvCxnSpPr>
          <p:cNvPr id="17" name="Straight Arrow Connector 16"/>
          <p:cNvCxnSpPr/>
          <p:nvPr/>
        </p:nvCxnSpPr>
        <p:spPr>
          <a:xfrm>
            <a:off x="1129085" y="2463888"/>
            <a:ext cx="246490" cy="104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70671" y="4585155"/>
            <a:ext cx="1367625" cy="52322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400" dirty="0" smtClean="0"/>
              <a:t>Submitter’s Name</a:t>
            </a:r>
            <a:endParaRPr lang="en-US" sz="1400" dirty="0"/>
          </a:p>
        </p:txBody>
      </p:sp>
    </p:spTree>
    <p:extLst>
      <p:ext uri="{BB962C8B-B14F-4D97-AF65-F5344CB8AC3E}">
        <p14:creationId xmlns:p14="http://schemas.microsoft.com/office/powerpoint/2010/main" val="1276480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9042400" cy="685800"/>
          </a:xfrm>
        </p:spPr>
        <p:txBody>
          <a:bodyPr/>
          <a:lstStyle/>
          <a:p>
            <a:r>
              <a:rPr lang="en-US" dirty="0" smtClean="0">
                <a:solidFill>
                  <a:schemeClr val="accent5"/>
                </a:solidFill>
              </a:rPr>
              <a:t>ON BEHALF OF EMAIL RECEIPT</a:t>
            </a:r>
            <a:endParaRPr lang="en-US" dirty="0"/>
          </a:p>
        </p:txBody>
      </p:sp>
      <p:sp>
        <p:nvSpPr>
          <p:cNvPr id="3" name="Rectangle 2"/>
          <p:cNvSpPr/>
          <p:nvPr/>
        </p:nvSpPr>
        <p:spPr>
          <a:xfrm>
            <a:off x="94937" y="975210"/>
            <a:ext cx="11919851" cy="820609"/>
          </a:xfrm>
          <a:prstGeom prst="rect">
            <a:avLst/>
          </a:prstGeom>
          <a:noFill/>
        </p:spPr>
        <p:txBody>
          <a:bodyPr wrap="square">
            <a:spAutoFit/>
          </a:bodyPr>
          <a:lstStyle/>
          <a:p>
            <a:pPr marL="169863" indent="-169863">
              <a:lnSpc>
                <a:spcPct val="107000"/>
              </a:lnSpc>
              <a:spcAft>
                <a:spcPts val="800"/>
              </a:spcAft>
              <a:buFont typeface="Arial" panose="020B0604020202020204" pitchFamily="34" charset="0"/>
              <a:buChar char="•"/>
            </a:pPr>
            <a:r>
              <a:rPr lang="en-US" sz="1900" dirty="0" smtClean="0"/>
              <a:t>Submitter will receive an email notification from UCPath with Inquiry number and a date to be resolved by.</a:t>
            </a:r>
          </a:p>
          <a:p>
            <a:pPr marL="169863" indent="-169863">
              <a:lnSpc>
                <a:spcPct val="107000"/>
              </a:lnSpc>
              <a:spcAft>
                <a:spcPts val="800"/>
              </a:spcAft>
              <a:buFont typeface="Arial" panose="020B0604020202020204" pitchFamily="34" charset="0"/>
              <a:buChar char="•"/>
            </a:pPr>
            <a:r>
              <a:rPr lang="en-US" sz="1900" dirty="0" smtClean="0"/>
              <a:t>IF you deselected the </a:t>
            </a:r>
            <a:r>
              <a:rPr lang="en-US" sz="1900" b="1" dirty="0" smtClean="0"/>
              <a:t>Do Not Notify checkbox, </a:t>
            </a:r>
            <a:r>
              <a:rPr lang="en-US" sz="1900" dirty="0" smtClean="0"/>
              <a:t>the employee will also receive an email with the same info. </a:t>
            </a:r>
            <a:endParaRPr lang="en-US" sz="1900" dirty="0"/>
          </a:p>
        </p:txBody>
      </p:sp>
      <p:pic>
        <p:nvPicPr>
          <p:cNvPr id="5" name="Picture 4"/>
          <p:cNvPicPr>
            <a:picLocks noChangeAspect="1"/>
          </p:cNvPicPr>
          <p:nvPr/>
        </p:nvPicPr>
        <p:blipFill>
          <a:blip r:embed="rId3"/>
          <a:stretch>
            <a:fillRect/>
          </a:stretch>
        </p:blipFill>
        <p:spPr>
          <a:xfrm>
            <a:off x="2531914" y="1987572"/>
            <a:ext cx="6877050" cy="4524375"/>
          </a:xfrm>
          <a:prstGeom prst="rect">
            <a:avLst/>
          </a:prstGeom>
          <a:ln>
            <a:solidFill>
              <a:schemeClr val="tx1"/>
            </a:solidFill>
          </a:ln>
        </p:spPr>
      </p:pic>
      <p:sp>
        <p:nvSpPr>
          <p:cNvPr id="6" name="TextBox 5"/>
          <p:cNvSpPr txBox="1"/>
          <p:nvPr/>
        </p:nvSpPr>
        <p:spPr>
          <a:xfrm>
            <a:off x="4072593" y="2140985"/>
            <a:ext cx="1645920" cy="276999"/>
          </a:xfrm>
          <a:prstGeom prst="rect">
            <a:avLst/>
          </a:prstGeom>
          <a:solidFill>
            <a:srgbClr val="FFFFFF"/>
          </a:solidFill>
        </p:spPr>
        <p:txBody>
          <a:bodyPr wrap="square" rtlCol="0">
            <a:spAutoFit/>
          </a:bodyPr>
          <a:lstStyle/>
          <a:p>
            <a:r>
              <a:rPr lang="en-US" sz="1200" dirty="0" smtClean="0"/>
              <a:t>00180578</a:t>
            </a:r>
            <a:endParaRPr lang="en-US" sz="1200" dirty="0"/>
          </a:p>
        </p:txBody>
      </p:sp>
      <p:sp>
        <p:nvSpPr>
          <p:cNvPr id="7" name="TextBox 6"/>
          <p:cNvSpPr txBox="1"/>
          <p:nvPr/>
        </p:nvSpPr>
        <p:spPr>
          <a:xfrm>
            <a:off x="4072806" y="2376563"/>
            <a:ext cx="4540195" cy="216206"/>
          </a:xfrm>
          <a:prstGeom prst="rect">
            <a:avLst/>
          </a:prstGeom>
          <a:solidFill>
            <a:srgbClr val="FFFFFF"/>
          </a:solidFill>
        </p:spPr>
        <p:txBody>
          <a:bodyPr wrap="square" rtlCol="0">
            <a:spAutoFit/>
          </a:bodyPr>
          <a:lstStyle/>
          <a:p>
            <a:r>
              <a:rPr lang="en-US" sz="1100" dirty="0" smtClean="0"/>
              <a:t>How do I change my state tax withholding?</a:t>
            </a:r>
            <a:endParaRPr lang="en-US" sz="1100" dirty="0"/>
          </a:p>
        </p:txBody>
      </p:sp>
    </p:spTree>
    <p:extLst>
      <p:ext uri="{BB962C8B-B14F-4D97-AF65-F5344CB8AC3E}">
        <p14:creationId xmlns:p14="http://schemas.microsoft.com/office/powerpoint/2010/main" val="30700799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Monitor UCPath Center Case</a:t>
            </a:r>
            <a:endParaRPr lang="en-US" sz="7200" b="1" dirty="0">
              <a:solidFill>
                <a:srgbClr val="F1AB00"/>
              </a:solidFill>
            </a:endParaRPr>
          </a:p>
        </p:txBody>
      </p:sp>
    </p:spTree>
    <p:extLst>
      <p:ext uri="{BB962C8B-B14F-4D97-AF65-F5344CB8AC3E}">
        <p14:creationId xmlns:p14="http://schemas.microsoft.com/office/powerpoint/2010/main" val="1111498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9042400" cy="685800"/>
          </a:xfrm>
        </p:spPr>
        <p:txBody>
          <a:bodyPr/>
          <a:lstStyle/>
          <a:p>
            <a:r>
              <a:rPr lang="en-US" dirty="0" smtClean="0">
                <a:solidFill>
                  <a:schemeClr val="accent5"/>
                </a:solidFill>
              </a:rPr>
              <a:t>ON BEHALF OF NAVIGATION </a:t>
            </a:r>
            <a:endParaRPr lang="en-US" dirty="0"/>
          </a:p>
        </p:txBody>
      </p:sp>
      <p:pic>
        <p:nvPicPr>
          <p:cNvPr id="3" name="Picture 2"/>
          <p:cNvPicPr>
            <a:picLocks noChangeAspect="1"/>
          </p:cNvPicPr>
          <p:nvPr/>
        </p:nvPicPr>
        <p:blipFill>
          <a:blip r:embed="rId3"/>
          <a:stretch>
            <a:fillRect/>
          </a:stretch>
        </p:blipFill>
        <p:spPr>
          <a:xfrm>
            <a:off x="533871" y="2221865"/>
            <a:ext cx="8958262" cy="4306704"/>
          </a:xfrm>
          <a:prstGeom prst="rect">
            <a:avLst/>
          </a:prstGeom>
        </p:spPr>
      </p:pic>
      <p:sp>
        <p:nvSpPr>
          <p:cNvPr id="5" name="Rectangle 4"/>
          <p:cNvSpPr/>
          <p:nvPr/>
        </p:nvSpPr>
        <p:spPr>
          <a:xfrm>
            <a:off x="0" y="918092"/>
            <a:ext cx="12192000" cy="369332"/>
          </a:xfrm>
          <a:prstGeom prst="rect">
            <a:avLst/>
          </a:prstGeom>
          <a:solidFill>
            <a:schemeClr val="accent1">
              <a:lumMod val="20000"/>
              <a:lumOff val="80000"/>
            </a:schemeClr>
          </a:solidFill>
        </p:spPr>
        <p:txBody>
          <a:bodyPr wrap="square">
            <a:spAutoFit/>
          </a:bodyPr>
          <a:lstStyle/>
          <a:p>
            <a:pPr marL="215900" marR="180975">
              <a:spcBef>
                <a:spcPts val="0"/>
              </a:spcBef>
              <a:spcAft>
                <a:spcPts val="0"/>
              </a:spcAft>
            </a:pPr>
            <a:r>
              <a:rPr lang="en-US" b="1" dirty="0">
                <a:ea typeface="Times New Roman" panose="02020603050405020304" pitchFamily="18" charset="0"/>
              </a:rPr>
              <a:t>Navigation: </a:t>
            </a:r>
            <a:r>
              <a:rPr lang="en-US" dirty="0" smtClean="0">
                <a:ea typeface="Times New Roman" panose="02020603050405020304" pitchFamily="18" charset="0"/>
              </a:rPr>
              <a:t>Help/FAQ&gt; Ask UCPath Center </a:t>
            </a:r>
            <a:endParaRPr lang="en-US" dirty="0">
              <a:ea typeface="Times New Roman" panose="02020603050405020304" pitchFamily="18" charset="0"/>
            </a:endParaRPr>
          </a:p>
        </p:txBody>
      </p:sp>
      <p:sp>
        <p:nvSpPr>
          <p:cNvPr id="8" name="Rectangle 7"/>
          <p:cNvSpPr/>
          <p:nvPr/>
        </p:nvSpPr>
        <p:spPr>
          <a:xfrm>
            <a:off x="245608" y="1377524"/>
            <a:ext cx="11325225" cy="750975"/>
          </a:xfrm>
          <a:prstGeom prst="rect">
            <a:avLst/>
          </a:prstGeom>
          <a:noFill/>
        </p:spPr>
        <p:txBody>
          <a:bodyPr wrap="square">
            <a:spAutoFit/>
          </a:bodyPr>
          <a:lstStyle/>
          <a:p>
            <a:pPr marL="169863" indent="-169863">
              <a:lnSpc>
                <a:spcPct val="107000"/>
              </a:lnSpc>
              <a:spcAft>
                <a:spcPts val="800"/>
              </a:spcAft>
              <a:buFont typeface="Arial" panose="020B0604020202020204" pitchFamily="34" charset="0"/>
              <a:buChar char="•"/>
            </a:pPr>
            <a:r>
              <a:rPr lang="en-US" sz="2000" dirty="0"/>
              <a:t>Note: This example uses sample images as seen on a computer. </a:t>
            </a:r>
            <a:r>
              <a:rPr lang="en-US" sz="2000" dirty="0" smtClean="0"/>
              <a:t>                                            Sample </a:t>
            </a:r>
            <a:r>
              <a:rPr lang="en-US" sz="2000" dirty="0"/>
              <a:t>images appear differently on a tablet or smartphone, but the steps remain the same.</a:t>
            </a:r>
          </a:p>
        </p:txBody>
      </p:sp>
      <p:sp>
        <p:nvSpPr>
          <p:cNvPr id="9" name="TextBox 8"/>
          <p:cNvSpPr txBox="1"/>
          <p:nvPr/>
        </p:nvSpPr>
        <p:spPr>
          <a:xfrm>
            <a:off x="629387" y="4482136"/>
            <a:ext cx="868276" cy="289725"/>
          </a:xfrm>
          <a:prstGeom prst="rect">
            <a:avLst/>
          </a:prstGeom>
          <a:noFill/>
          <a:ln w="28575">
            <a:solidFill>
              <a:srgbClr val="FF0000"/>
            </a:solidFill>
          </a:ln>
        </p:spPr>
        <p:txBody>
          <a:bodyPr wrap="square" rtlCol="0">
            <a:spAutoFit/>
          </a:bodyPr>
          <a:lstStyle/>
          <a:p>
            <a:endParaRPr lang="en-US" dirty="0"/>
          </a:p>
        </p:txBody>
      </p:sp>
      <p:pic>
        <p:nvPicPr>
          <p:cNvPr id="14" name="Picture 13"/>
          <p:cNvPicPr>
            <a:picLocks noChangeAspect="1"/>
          </p:cNvPicPr>
          <p:nvPr/>
        </p:nvPicPr>
        <p:blipFill>
          <a:blip r:embed="rId4"/>
          <a:stretch>
            <a:fillRect/>
          </a:stretch>
        </p:blipFill>
        <p:spPr>
          <a:xfrm>
            <a:off x="1667072" y="4535301"/>
            <a:ext cx="2002293" cy="1710642"/>
          </a:xfrm>
          <a:prstGeom prst="rect">
            <a:avLst/>
          </a:prstGeom>
          <a:ln>
            <a:solidFill>
              <a:schemeClr val="tx1"/>
            </a:solidFill>
          </a:ln>
        </p:spPr>
      </p:pic>
      <p:sp>
        <p:nvSpPr>
          <p:cNvPr id="15" name="TextBox 14"/>
          <p:cNvSpPr txBox="1"/>
          <p:nvPr/>
        </p:nvSpPr>
        <p:spPr>
          <a:xfrm>
            <a:off x="1667072" y="5927928"/>
            <a:ext cx="1118651" cy="369332"/>
          </a:xfrm>
          <a:prstGeom prst="rect">
            <a:avLst/>
          </a:prstGeom>
          <a:noFill/>
          <a:ln w="28575">
            <a:solidFill>
              <a:srgbClr val="FF0000"/>
            </a:solidFill>
          </a:ln>
        </p:spPr>
        <p:txBody>
          <a:bodyPr wrap="square" rtlCol="0">
            <a:spAutoFit/>
          </a:bodyPr>
          <a:lstStyle/>
          <a:p>
            <a:endParaRPr lang="en-US" dirty="0"/>
          </a:p>
        </p:txBody>
      </p:sp>
      <p:sp>
        <p:nvSpPr>
          <p:cNvPr id="6" name="TextBox 5"/>
          <p:cNvSpPr txBox="1"/>
          <p:nvPr/>
        </p:nvSpPr>
        <p:spPr>
          <a:xfrm>
            <a:off x="5309678" y="5106736"/>
            <a:ext cx="5315656" cy="707886"/>
          </a:xfrm>
          <a:prstGeom prst="rect">
            <a:avLst/>
          </a:prstGeom>
          <a:solidFill>
            <a:schemeClr val="accent1">
              <a:lumMod val="20000"/>
              <a:lumOff val="80000"/>
            </a:schemeClr>
          </a:solidFill>
          <a:ln>
            <a:solidFill>
              <a:schemeClr val="tx1"/>
            </a:solidFill>
          </a:ln>
        </p:spPr>
        <p:txBody>
          <a:bodyPr wrap="square" rtlCol="0">
            <a:spAutoFit/>
          </a:bodyPr>
          <a:lstStyle/>
          <a:p>
            <a:r>
              <a:rPr lang="en-US" sz="2000" dirty="0" smtClean="0"/>
              <a:t>Navigate to the </a:t>
            </a:r>
            <a:r>
              <a:rPr lang="en-US" sz="2000" b="1" dirty="0" smtClean="0"/>
              <a:t>Help/FAQ</a:t>
            </a:r>
            <a:r>
              <a:rPr lang="en-US" sz="2000" dirty="0" smtClean="0"/>
              <a:t> Link,</a:t>
            </a:r>
          </a:p>
          <a:p>
            <a:r>
              <a:rPr lang="en-US" sz="2000" dirty="0" smtClean="0"/>
              <a:t>then click on the </a:t>
            </a:r>
            <a:r>
              <a:rPr lang="en-US" sz="2000" b="1" dirty="0" smtClean="0"/>
              <a:t>Ask UCPath Center</a:t>
            </a:r>
            <a:endParaRPr lang="en-US" sz="2000" b="1" dirty="0"/>
          </a:p>
        </p:txBody>
      </p:sp>
      <p:cxnSp>
        <p:nvCxnSpPr>
          <p:cNvPr id="17" name="Straight Arrow Connector 16"/>
          <p:cNvCxnSpPr/>
          <p:nvPr/>
        </p:nvCxnSpPr>
        <p:spPr>
          <a:xfrm flipH="1">
            <a:off x="2892049" y="5460679"/>
            <a:ext cx="2417631" cy="6424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540195" y="4626999"/>
            <a:ext cx="3783782" cy="7800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789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INQUIRE LINK </a:t>
            </a:r>
            <a:endParaRPr lang="en-US" dirty="0">
              <a:solidFill>
                <a:schemeClr val="accent5"/>
              </a:solidFill>
            </a:endParaRPr>
          </a:p>
        </p:txBody>
      </p:sp>
      <p:sp>
        <p:nvSpPr>
          <p:cNvPr id="22" name="Rectangle 21"/>
          <p:cNvSpPr/>
          <p:nvPr/>
        </p:nvSpPr>
        <p:spPr>
          <a:xfrm>
            <a:off x="8066981" y="1104311"/>
            <a:ext cx="3304611" cy="3973652"/>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b="1" dirty="0" smtClean="0"/>
              <a:t>The Welcome To Ask UCPath Center </a:t>
            </a:r>
            <a:r>
              <a:rPr lang="en-US" dirty="0" smtClean="0"/>
              <a:t>page appears.  </a:t>
            </a:r>
          </a:p>
          <a:p>
            <a:pPr>
              <a:lnSpc>
                <a:spcPct val="107000"/>
              </a:lnSpc>
              <a:spcAft>
                <a:spcPts val="800"/>
              </a:spcAft>
            </a:pPr>
            <a:r>
              <a:rPr lang="en-US" dirty="0" smtClean="0"/>
              <a:t>The following links appear at the top of the page: </a:t>
            </a:r>
          </a:p>
          <a:p>
            <a:pPr marL="285750" indent="-285750">
              <a:spcAft>
                <a:spcPts val="800"/>
              </a:spcAft>
              <a:buFont typeface="Arial" panose="020B0604020202020204" pitchFamily="34" charset="0"/>
              <a:buChar char="•"/>
            </a:pPr>
            <a:r>
              <a:rPr lang="en-US" b="1" dirty="0" smtClean="0"/>
              <a:t>Home </a:t>
            </a:r>
          </a:p>
          <a:p>
            <a:pPr marL="285750" indent="-285750">
              <a:spcAft>
                <a:spcPts val="800"/>
              </a:spcAft>
              <a:buFont typeface="Arial" panose="020B0604020202020204" pitchFamily="34" charset="0"/>
              <a:buChar char="•"/>
            </a:pPr>
            <a:r>
              <a:rPr lang="en-US" b="1" dirty="0" smtClean="0"/>
              <a:t>My Inquiries </a:t>
            </a:r>
          </a:p>
          <a:p>
            <a:pPr marL="285750" indent="-285750">
              <a:spcAft>
                <a:spcPts val="800"/>
              </a:spcAft>
              <a:buFont typeface="Arial" panose="020B0604020202020204" pitchFamily="34" charset="0"/>
              <a:buChar char="•"/>
            </a:pPr>
            <a:r>
              <a:rPr lang="en-US" b="1" dirty="0" smtClean="0"/>
              <a:t>Submit an Inquiry </a:t>
            </a:r>
          </a:p>
          <a:p>
            <a:pPr marL="285750" indent="-285750">
              <a:spcAft>
                <a:spcPts val="800"/>
              </a:spcAft>
              <a:buFont typeface="Arial" panose="020B0604020202020204" pitchFamily="34" charset="0"/>
              <a:buChar char="•"/>
            </a:pPr>
            <a:r>
              <a:rPr lang="en-US" b="1" dirty="0" smtClean="0"/>
              <a:t>Topics</a:t>
            </a:r>
            <a:r>
              <a:rPr lang="en-US" dirty="0" smtClean="0"/>
              <a:t> </a:t>
            </a:r>
          </a:p>
          <a:p>
            <a:pPr marL="285750" indent="-285750">
              <a:spcAft>
                <a:spcPts val="800"/>
              </a:spcAft>
              <a:buFont typeface="Arial" panose="020B0604020202020204" pitchFamily="34" charset="0"/>
              <a:buChar char="•"/>
            </a:pPr>
            <a:r>
              <a:rPr lang="en-US" b="1" dirty="0" smtClean="0"/>
              <a:t>UCPath Portal</a:t>
            </a:r>
          </a:p>
          <a:p>
            <a:pPr>
              <a:lnSpc>
                <a:spcPct val="107000"/>
              </a:lnSpc>
              <a:spcAft>
                <a:spcPts val="800"/>
              </a:spcAft>
            </a:pPr>
            <a:r>
              <a:rPr lang="en-US" dirty="0" smtClean="0"/>
              <a:t>Click </a:t>
            </a:r>
            <a:r>
              <a:rPr lang="en-US" b="1" dirty="0" smtClean="0"/>
              <a:t>My Inquiries Link</a:t>
            </a:r>
            <a:r>
              <a:rPr lang="en-US" dirty="0" smtClean="0"/>
              <a:t>.</a:t>
            </a:r>
            <a:endParaRPr lang="en-US" dirty="0"/>
          </a:p>
        </p:txBody>
      </p:sp>
      <p:pic>
        <p:nvPicPr>
          <p:cNvPr id="3" name="Picture 2"/>
          <p:cNvPicPr>
            <a:picLocks noChangeAspect="1"/>
          </p:cNvPicPr>
          <p:nvPr/>
        </p:nvPicPr>
        <p:blipFill>
          <a:blip r:embed="rId3"/>
          <a:stretch>
            <a:fillRect/>
          </a:stretch>
        </p:blipFill>
        <p:spPr>
          <a:xfrm>
            <a:off x="407974" y="1094844"/>
            <a:ext cx="6864848" cy="4405992"/>
          </a:xfrm>
          <a:prstGeom prst="rect">
            <a:avLst/>
          </a:prstGeom>
          <a:ln>
            <a:solidFill>
              <a:schemeClr val="tx1"/>
            </a:solidFill>
          </a:ln>
        </p:spPr>
      </p:pic>
      <p:sp>
        <p:nvSpPr>
          <p:cNvPr id="4" name="TextBox 3"/>
          <p:cNvSpPr txBox="1"/>
          <p:nvPr/>
        </p:nvSpPr>
        <p:spPr>
          <a:xfrm>
            <a:off x="1760220" y="1866805"/>
            <a:ext cx="1828800" cy="274320"/>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972529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OPEN / CLOSED INQUIRIES </a:t>
            </a:r>
            <a:endParaRPr lang="en-US" dirty="0">
              <a:solidFill>
                <a:schemeClr val="accent5"/>
              </a:solidFill>
            </a:endParaRPr>
          </a:p>
        </p:txBody>
      </p:sp>
      <p:sp>
        <p:nvSpPr>
          <p:cNvPr id="22" name="Rectangle 21"/>
          <p:cNvSpPr/>
          <p:nvPr/>
        </p:nvSpPr>
        <p:spPr>
          <a:xfrm>
            <a:off x="8825084" y="1074322"/>
            <a:ext cx="2924712" cy="4513030"/>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sz="1600" dirty="0" smtClean="0">
                <a:solidFill>
                  <a:prstClr val="black"/>
                </a:solidFill>
                <a:ea typeface="Times New Roman" panose="02020603050405020304" pitchFamily="18" charset="0"/>
                <a:cs typeface="Times New Roman" panose="02020603050405020304" pitchFamily="18" charset="0"/>
              </a:rPr>
              <a:t>Tabs appear at the top of the page. Most employees will have </a:t>
            </a:r>
            <a:r>
              <a:rPr lang="en-US" sz="1600" b="1" dirty="0" smtClean="0">
                <a:solidFill>
                  <a:prstClr val="black"/>
                </a:solidFill>
                <a:ea typeface="Times New Roman" panose="02020603050405020304" pitchFamily="18" charset="0"/>
                <a:cs typeface="Times New Roman" panose="02020603050405020304" pitchFamily="18" charset="0"/>
              </a:rPr>
              <a:t>My Open Inquiries </a:t>
            </a:r>
            <a:r>
              <a:rPr lang="en-US" sz="1600" dirty="0" smtClean="0">
                <a:solidFill>
                  <a:prstClr val="black"/>
                </a:solidFill>
                <a:ea typeface="Times New Roman" panose="02020603050405020304" pitchFamily="18" charset="0"/>
                <a:cs typeface="Times New Roman" panose="02020603050405020304" pitchFamily="18" charset="0"/>
              </a:rPr>
              <a:t>and </a:t>
            </a:r>
            <a:r>
              <a:rPr lang="en-US" sz="1600" b="1" dirty="0" smtClean="0">
                <a:solidFill>
                  <a:prstClr val="black"/>
                </a:solidFill>
                <a:ea typeface="Times New Roman" panose="02020603050405020304" pitchFamily="18" charset="0"/>
                <a:cs typeface="Times New Roman" panose="02020603050405020304" pitchFamily="18" charset="0"/>
              </a:rPr>
              <a:t>My Closed Inquiries</a:t>
            </a:r>
            <a:r>
              <a:rPr lang="en-US" sz="1600" dirty="0" smtClean="0">
                <a:solidFill>
                  <a:prstClr val="black"/>
                </a:solidFill>
                <a:ea typeface="Times New Roman" panose="02020603050405020304" pitchFamily="18" charset="0"/>
                <a:cs typeface="Times New Roman" panose="02020603050405020304" pitchFamily="18" charset="0"/>
              </a:rPr>
              <a:t>.</a:t>
            </a:r>
          </a:p>
          <a:p>
            <a:pPr>
              <a:lnSpc>
                <a:spcPct val="107000"/>
              </a:lnSpc>
              <a:spcAft>
                <a:spcPts val="800"/>
              </a:spcAft>
            </a:pPr>
            <a:r>
              <a:rPr lang="en-US" sz="1600" dirty="0" smtClean="0">
                <a:solidFill>
                  <a:prstClr val="black"/>
                </a:solidFill>
                <a:ea typeface="Times New Roman" panose="02020603050405020304" pitchFamily="18" charset="0"/>
                <a:cs typeface="Times New Roman" panose="02020603050405020304" pitchFamily="18" charset="0"/>
              </a:rPr>
              <a:t>If you have the ability to submit inquires on behalf of others, two additional tabs appear: </a:t>
            </a:r>
            <a:r>
              <a:rPr lang="en-US" sz="1600" b="1" dirty="0" smtClean="0">
                <a:solidFill>
                  <a:prstClr val="black"/>
                </a:solidFill>
                <a:ea typeface="Times New Roman" panose="02020603050405020304" pitchFamily="18" charset="0"/>
                <a:cs typeface="Times New Roman" panose="02020603050405020304" pitchFamily="18" charset="0"/>
              </a:rPr>
              <a:t>On behalf of Open Inquiries</a:t>
            </a:r>
            <a:r>
              <a:rPr lang="en-US" sz="1600" dirty="0" smtClean="0">
                <a:solidFill>
                  <a:prstClr val="black"/>
                </a:solidFill>
                <a:ea typeface="Times New Roman" panose="02020603050405020304" pitchFamily="18" charset="0"/>
                <a:cs typeface="Times New Roman" panose="02020603050405020304" pitchFamily="18" charset="0"/>
              </a:rPr>
              <a:t>, and </a:t>
            </a:r>
            <a:r>
              <a:rPr lang="en-US" sz="1600" b="1" dirty="0" smtClean="0">
                <a:solidFill>
                  <a:prstClr val="black"/>
                </a:solidFill>
                <a:ea typeface="Times New Roman" panose="02020603050405020304" pitchFamily="18" charset="0"/>
                <a:cs typeface="Times New Roman" panose="02020603050405020304" pitchFamily="18" charset="0"/>
              </a:rPr>
              <a:t>On Behalf of Closed Inquiries</a:t>
            </a:r>
            <a:r>
              <a:rPr lang="en-US" sz="1600" dirty="0" smtClean="0">
                <a:solidFill>
                  <a:prstClr val="black"/>
                </a:solidFill>
                <a:ea typeface="Times New Roman" panose="02020603050405020304" pitchFamily="18" charset="0"/>
                <a:cs typeface="Times New Roman" panose="02020603050405020304" pitchFamily="18" charset="0"/>
              </a:rPr>
              <a:t>.</a:t>
            </a:r>
            <a:r>
              <a:rPr lang="en-US" sz="1600" b="1" dirty="0" smtClean="0">
                <a:solidFill>
                  <a:prstClr val="black"/>
                </a:solidFill>
                <a:ea typeface="Times New Roman" panose="02020603050405020304" pitchFamily="18" charset="0"/>
                <a:cs typeface="Times New Roman" panose="02020603050405020304" pitchFamily="18" charset="0"/>
              </a:rPr>
              <a:t>  </a:t>
            </a:r>
          </a:p>
          <a:p>
            <a:pPr>
              <a:lnSpc>
                <a:spcPct val="107000"/>
              </a:lnSpc>
              <a:spcAft>
                <a:spcPts val="800"/>
              </a:spcAft>
            </a:pPr>
            <a:r>
              <a:rPr lang="en-US" sz="1600" dirty="0" smtClean="0">
                <a:solidFill>
                  <a:prstClr val="black"/>
                </a:solidFill>
                <a:ea typeface="Times New Roman" panose="02020603050405020304" pitchFamily="18" charset="0"/>
                <a:cs typeface="Times New Roman" panose="02020603050405020304" pitchFamily="18" charset="0"/>
              </a:rPr>
              <a:t>Use the </a:t>
            </a:r>
            <a:r>
              <a:rPr lang="en-US" sz="1600" b="1" dirty="0" smtClean="0">
                <a:solidFill>
                  <a:prstClr val="black"/>
                </a:solidFill>
                <a:ea typeface="Times New Roman" panose="02020603050405020304" pitchFamily="18" charset="0"/>
                <a:cs typeface="Times New Roman" panose="02020603050405020304" pitchFamily="18" charset="0"/>
              </a:rPr>
              <a:t>On Behalf of Open Inquiries </a:t>
            </a:r>
            <a:r>
              <a:rPr lang="en-US" sz="1600" dirty="0" smtClean="0">
                <a:solidFill>
                  <a:prstClr val="black"/>
                </a:solidFill>
                <a:ea typeface="Times New Roman" panose="02020603050405020304" pitchFamily="18" charset="0"/>
                <a:cs typeface="Times New Roman" panose="02020603050405020304" pitchFamily="18" charset="0"/>
              </a:rPr>
              <a:t>page to review the list of your </a:t>
            </a:r>
            <a:r>
              <a:rPr lang="en-US" sz="1600" b="1" dirty="0" smtClean="0">
                <a:solidFill>
                  <a:prstClr val="black"/>
                </a:solidFill>
                <a:ea typeface="Times New Roman" panose="02020603050405020304" pitchFamily="18" charset="0"/>
                <a:cs typeface="Times New Roman" panose="02020603050405020304" pitchFamily="18" charset="0"/>
              </a:rPr>
              <a:t>On Behalf of </a:t>
            </a:r>
            <a:r>
              <a:rPr lang="en-US" sz="1600" dirty="0" smtClean="0">
                <a:solidFill>
                  <a:prstClr val="black"/>
                </a:solidFill>
                <a:ea typeface="Times New Roman" panose="02020603050405020304" pitchFamily="18" charset="0"/>
                <a:cs typeface="Times New Roman" panose="02020603050405020304" pitchFamily="18" charset="0"/>
              </a:rPr>
              <a:t>cases. The inquiry you submitted most recently appears at the top of the list. </a:t>
            </a:r>
            <a:endParaRPr lang="en-US" sz="1600" dirty="0">
              <a:solidFill>
                <a:prstClr val="black"/>
              </a:solidFill>
              <a:ea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484808" y="1151563"/>
            <a:ext cx="7897881" cy="3014226"/>
          </a:xfrm>
          <a:prstGeom prst="rect">
            <a:avLst/>
          </a:prstGeom>
          <a:ln>
            <a:solidFill>
              <a:schemeClr val="tx1"/>
            </a:solidFill>
          </a:ln>
        </p:spPr>
      </p:pic>
      <p:sp>
        <p:nvSpPr>
          <p:cNvPr id="9" name="TextBox 8"/>
          <p:cNvSpPr txBox="1"/>
          <p:nvPr/>
        </p:nvSpPr>
        <p:spPr>
          <a:xfrm>
            <a:off x="3134433" y="4302579"/>
            <a:ext cx="1157151" cy="1918607"/>
          </a:xfrm>
          <a:prstGeom prst="rect">
            <a:avLst/>
          </a:prstGeom>
          <a:solidFill>
            <a:srgbClr val="FFFFFF"/>
          </a:solidFill>
        </p:spPr>
        <p:txBody>
          <a:bodyPr wrap="square" rtlCol="0">
            <a:spAutoFit/>
          </a:bodyPr>
          <a:lstStyle/>
          <a:p>
            <a:endParaRPr lang="en-US" dirty="0"/>
          </a:p>
        </p:txBody>
      </p:sp>
      <p:sp>
        <p:nvSpPr>
          <p:cNvPr id="10" name="TextBox 9"/>
          <p:cNvSpPr txBox="1"/>
          <p:nvPr/>
        </p:nvSpPr>
        <p:spPr>
          <a:xfrm>
            <a:off x="6335654" y="4229101"/>
            <a:ext cx="800100" cy="1992085"/>
          </a:xfrm>
          <a:prstGeom prst="rect">
            <a:avLst/>
          </a:prstGeom>
          <a:solidFill>
            <a:srgbClr val="FFFFFF"/>
          </a:solidFill>
        </p:spPr>
        <p:txBody>
          <a:bodyPr wrap="square" rtlCol="0">
            <a:spAutoFit/>
          </a:bodyPr>
          <a:lstStyle/>
          <a:p>
            <a:endParaRPr lang="en-US" dirty="0"/>
          </a:p>
        </p:txBody>
      </p:sp>
      <p:sp>
        <p:nvSpPr>
          <p:cNvPr id="12" name="TextBox 11"/>
          <p:cNvSpPr txBox="1"/>
          <p:nvPr/>
        </p:nvSpPr>
        <p:spPr>
          <a:xfrm>
            <a:off x="407974" y="6357976"/>
            <a:ext cx="9421586" cy="230832"/>
          </a:xfrm>
          <a:prstGeom prst="rect">
            <a:avLst/>
          </a:prstGeom>
          <a:noFill/>
        </p:spPr>
        <p:txBody>
          <a:bodyPr wrap="square" rtlCol="0">
            <a:spAutoFit/>
          </a:bodyPr>
          <a:lstStyle/>
          <a:p>
            <a:r>
              <a:rPr lang="en-US" sz="900" dirty="0" smtClean="0"/>
              <a:t>NOTE: Employee Names and ID’s removed for security purposes</a:t>
            </a:r>
            <a:endParaRPr lang="en-US" sz="900" dirty="0"/>
          </a:p>
        </p:txBody>
      </p:sp>
      <p:sp>
        <p:nvSpPr>
          <p:cNvPr id="3" name="TextBox 2"/>
          <p:cNvSpPr txBox="1"/>
          <p:nvPr/>
        </p:nvSpPr>
        <p:spPr>
          <a:xfrm>
            <a:off x="484808" y="1498321"/>
            <a:ext cx="5848306" cy="369332"/>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2883888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INQUIRIES LIST </a:t>
            </a:r>
            <a:endParaRPr lang="en-US" dirty="0">
              <a:solidFill>
                <a:schemeClr val="accent5"/>
              </a:solidFill>
            </a:endParaRPr>
          </a:p>
        </p:txBody>
      </p:sp>
      <p:sp>
        <p:nvSpPr>
          <p:cNvPr id="9" name="TextBox 8"/>
          <p:cNvSpPr txBox="1"/>
          <p:nvPr/>
        </p:nvSpPr>
        <p:spPr>
          <a:xfrm>
            <a:off x="3992336" y="3959679"/>
            <a:ext cx="1330778" cy="1608414"/>
          </a:xfrm>
          <a:prstGeom prst="rect">
            <a:avLst/>
          </a:prstGeom>
          <a:solidFill>
            <a:srgbClr val="FFFFFF"/>
          </a:solidFill>
        </p:spPr>
        <p:txBody>
          <a:bodyPr wrap="square" rtlCol="0">
            <a:spAutoFit/>
          </a:bodyPr>
          <a:lstStyle/>
          <a:p>
            <a:endParaRPr lang="en-US" dirty="0"/>
          </a:p>
        </p:txBody>
      </p:sp>
      <p:sp>
        <p:nvSpPr>
          <p:cNvPr id="10" name="TextBox 9"/>
          <p:cNvSpPr txBox="1"/>
          <p:nvPr/>
        </p:nvSpPr>
        <p:spPr>
          <a:xfrm>
            <a:off x="6858000" y="3959679"/>
            <a:ext cx="669471" cy="1608414"/>
          </a:xfrm>
          <a:prstGeom prst="rect">
            <a:avLst/>
          </a:prstGeom>
          <a:solidFill>
            <a:srgbClr val="FFFFFF"/>
          </a:solidFill>
        </p:spPr>
        <p:txBody>
          <a:bodyPr wrap="square" rtlCol="0">
            <a:spAutoFit/>
          </a:bodyPr>
          <a:lstStyle/>
          <a:p>
            <a:endParaRPr lang="en-US" dirty="0"/>
          </a:p>
        </p:txBody>
      </p:sp>
      <p:sp>
        <p:nvSpPr>
          <p:cNvPr id="24" name="TextBox 23"/>
          <p:cNvSpPr txBox="1"/>
          <p:nvPr/>
        </p:nvSpPr>
        <p:spPr>
          <a:xfrm>
            <a:off x="411480" y="6355080"/>
            <a:ext cx="9421586" cy="230832"/>
          </a:xfrm>
          <a:prstGeom prst="rect">
            <a:avLst/>
          </a:prstGeom>
          <a:noFill/>
        </p:spPr>
        <p:txBody>
          <a:bodyPr wrap="square" rtlCol="0">
            <a:spAutoFit/>
          </a:bodyPr>
          <a:lstStyle/>
          <a:p>
            <a:r>
              <a:rPr lang="en-US" sz="900" dirty="0" smtClean="0"/>
              <a:t>NOTE: Employee Names and ID’s removed for security purposes</a:t>
            </a:r>
            <a:endParaRPr lang="en-US" sz="900" dirty="0"/>
          </a:p>
        </p:txBody>
      </p:sp>
      <p:sp>
        <p:nvSpPr>
          <p:cNvPr id="11" name="Rectangle 10"/>
          <p:cNvSpPr/>
          <p:nvPr/>
        </p:nvSpPr>
        <p:spPr>
          <a:xfrm>
            <a:off x="8715253" y="646897"/>
            <a:ext cx="3094148" cy="4893647"/>
          </a:xfrm>
          <a:prstGeom prst="rect">
            <a:avLst/>
          </a:prstGeom>
          <a:solidFill>
            <a:schemeClr val="accent1">
              <a:lumMod val="20000"/>
              <a:lumOff val="80000"/>
            </a:schemeClr>
          </a:solidFill>
          <a:ln>
            <a:solidFill>
              <a:schemeClr val="tx1"/>
            </a:solidFill>
          </a:ln>
        </p:spPr>
        <p:txBody>
          <a:bodyPr wrap="square">
            <a:spAutoFit/>
          </a:bodyPr>
          <a:lstStyle/>
          <a:p>
            <a:pPr lvl="0"/>
            <a:r>
              <a:rPr lang="en-US" sz="1600" dirty="0"/>
              <a:t>To help you locate the specific case you want to </a:t>
            </a:r>
            <a:r>
              <a:rPr lang="en-US" sz="1600" dirty="0" smtClean="0"/>
              <a:t>monitor, </a:t>
            </a:r>
            <a:r>
              <a:rPr lang="en-US" sz="1600" dirty="0"/>
              <a:t>the list displays the </a:t>
            </a:r>
            <a:r>
              <a:rPr lang="en-US" sz="1600" b="1" dirty="0"/>
              <a:t>Date/Time Opened, Case Number, Topic, Subject, Status, Parent Case Number, Case </a:t>
            </a:r>
            <a:r>
              <a:rPr lang="en-US" sz="1600" b="1" dirty="0" smtClean="0"/>
              <a:t>Origin, </a:t>
            </a:r>
            <a:r>
              <a:rPr lang="en-US" sz="1600" dirty="0"/>
              <a:t>and</a:t>
            </a:r>
            <a:r>
              <a:rPr lang="en-US" sz="1600" b="1" dirty="0"/>
              <a:t> Submitter </a:t>
            </a:r>
            <a:r>
              <a:rPr lang="en-US" sz="1600" b="1" dirty="0" smtClean="0"/>
              <a:t>Name.</a:t>
            </a:r>
          </a:p>
          <a:p>
            <a:pPr lvl="0"/>
            <a:endParaRPr lang="en-US" sz="800" dirty="0"/>
          </a:p>
          <a:p>
            <a:r>
              <a:rPr lang="en-US" sz="1600" dirty="0"/>
              <a:t>Click the scroll bar </a:t>
            </a:r>
            <a:r>
              <a:rPr lang="en-US" sz="1600" dirty="0" smtClean="0"/>
              <a:t>at bottom of page to </a:t>
            </a:r>
            <a:r>
              <a:rPr lang="en-US" sz="1600" dirty="0"/>
              <a:t>view more </a:t>
            </a:r>
            <a:r>
              <a:rPr lang="en-US" sz="1600" dirty="0" smtClean="0"/>
              <a:t>columns. </a:t>
            </a:r>
            <a:endParaRPr lang="en-US" sz="1600" dirty="0"/>
          </a:p>
          <a:p>
            <a:pPr lvl="0"/>
            <a:endParaRPr lang="en-US" sz="800" dirty="0" smtClean="0"/>
          </a:p>
          <a:p>
            <a:r>
              <a:rPr lang="en-US" sz="1600" dirty="0"/>
              <a:t>Notice that the list is currently sorted by the date and time the case was opened. </a:t>
            </a:r>
            <a:endParaRPr lang="en-US" sz="1600" dirty="0" smtClean="0"/>
          </a:p>
          <a:p>
            <a:endParaRPr lang="en-US" sz="800" dirty="0"/>
          </a:p>
          <a:p>
            <a:r>
              <a:rPr lang="en-US" sz="1600" dirty="0" smtClean="0"/>
              <a:t>The </a:t>
            </a:r>
            <a:r>
              <a:rPr lang="en-US" sz="1600" dirty="0"/>
              <a:t>arrow next to the </a:t>
            </a:r>
            <a:r>
              <a:rPr lang="en-US" sz="1600" b="1" dirty="0"/>
              <a:t>Date/Time Opened</a:t>
            </a:r>
            <a:r>
              <a:rPr lang="en-US" sz="1600" dirty="0"/>
              <a:t> header indicates the column is sorted in ascending </a:t>
            </a:r>
            <a:r>
              <a:rPr lang="en-US" sz="1600" dirty="0" smtClean="0"/>
              <a:t>order, </a:t>
            </a:r>
            <a:r>
              <a:rPr lang="en-US" sz="1600" dirty="0"/>
              <a:t>with the oldest at the </a:t>
            </a:r>
            <a:r>
              <a:rPr lang="en-US" sz="1600" dirty="0" smtClean="0"/>
              <a:t>top, </a:t>
            </a:r>
            <a:r>
              <a:rPr lang="en-US" sz="1600" dirty="0"/>
              <a:t>and the newest at the bottom. </a:t>
            </a:r>
          </a:p>
        </p:txBody>
      </p:sp>
      <p:pic>
        <p:nvPicPr>
          <p:cNvPr id="12" name="Picture 11"/>
          <p:cNvPicPr>
            <a:picLocks noChangeAspect="1"/>
          </p:cNvPicPr>
          <p:nvPr/>
        </p:nvPicPr>
        <p:blipFill>
          <a:blip r:embed="rId3"/>
          <a:stretch>
            <a:fillRect/>
          </a:stretch>
        </p:blipFill>
        <p:spPr>
          <a:xfrm>
            <a:off x="484803" y="1151563"/>
            <a:ext cx="7897881" cy="3014226"/>
          </a:xfrm>
          <a:prstGeom prst="rect">
            <a:avLst/>
          </a:prstGeom>
          <a:ln>
            <a:solidFill>
              <a:schemeClr val="tx1"/>
            </a:solidFill>
          </a:ln>
        </p:spPr>
      </p:pic>
      <p:sp>
        <p:nvSpPr>
          <p:cNvPr id="3" name="TextBox 2"/>
          <p:cNvSpPr txBox="1"/>
          <p:nvPr/>
        </p:nvSpPr>
        <p:spPr>
          <a:xfrm>
            <a:off x="594782" y="2169698"/>
            <a:ext cx="7707086" cy="274320"/>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9380704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INQUIRIES LIST </a:t>
            </a:r>
            <a:endParaRPr lang="en-US" dirty="0">
              <a:solidFill>
                <a:schemeClr val="accent5"/>
              </a:solidFill>
            </a:endParaRPr>
          </a:p>
        </p:txBody>
      </p:sp>
      <p:sp>
        <p:nvSpPr>
          <p:cNvPr id="18" name="Rectangle 17"/>
          <p:cNvSpPr/>
          <p:nvPr/>
        </p:nvSpPr>
        <p:spPr>
          <a:xfrm>
            <a:off x="8527153" y="1152144"/>
            <a:ext cx="3211197" cy="4158318"/>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sz="1600" dirty="0"/>
              <a:t>Sort your inquiries by clicking any column heading. </a:t>
            </a:r>
            <a:r>
              <a:rPr lang="en-US" sz="1600" dirty="0" smtClean="0"/>
              <a:t>You </a:t>
            </a:r>
            <a:r>
              <a:rPr lang="en-US" sz="1600" dirty="0"/>
              <a:t>can only sort one column at a time; you cannot combine columns to sort. </a:t>
            </a:r>
          </a:p>
          <a:p>
            <a:pPr>
              <a:lnSpc>
                <a:spcPct val="107000"/>
              </a:lnSpc>
              <a:spcAft>
                <a:spcPts val="800"/>
              </a:spcAft>
            </a:pPr>
            <a:r>
              <a:rPr lang="en-US" sz="1600" dirty="0" smtClean="0"/>
              <a:t>Click the </a:t>
            </a:r>
            <a:r>
              <a:rPr lang="en-US" sz="1600" b="1" dirty="0" smtClean="0"/>
              <a:t>Date/Time Opened </a:t>
            </a:r>
            <a:r>
              <a:rPr lang="en-US" sz="1600" dirty="0" smtClean="0"/>
              <a:t>link. </a:t>
            </a:r>
          </a:p>
          <a:p>
            <a:pPr>
              <a:lnSpc>
                <a:spcPct val="107000"/>
              </a:lnSpc>
              <a:spcAft>
                <a:spcPts val="800"/>
              </a:spcAft>
            </a:pPr>
            <a:r>
              <a:rPr lang="en-US" sz="1600" dirty="0" smtClean="0"/>
              <a:t>Now the list is sorted in descending order; the oldest case is at the top of the list.</a:t>
            </a:r>
          </a:p>
          <a:p>
            <a:pPr>
              <a:lnSpc>
                <a:spcPct val="107000"/>
              </a:lnSpc>
              <a:spcAft>
                <a:spcPts val="800"/>
              </a:spcAft>
            </a:pPr>
            <a:r>
              <a:rPr lang="en-US" sz="1600" dirty="0" smtClean="0"/>
              <a:t>Click the </a:t>
            </a:r>
            <a:r>
              <a:rPr lang="en-US" sz="1600" b="1" dirty="0" smtClean="0"/>
              <a:t>Date/Time Opened </a:t>
            </a:r>
            <a:r>
              <a:rPr lang="en-US" sz="1600" dirty="0" smtClean="0"/>
              <a:t>link again to display the list in Ascending order, to place the newest case at the top of the list. </a:t>
            </a:r>
          </a:p>
          <a:p>
            <a:pPr>
              <a:lnSpc>
                <a:spcPct val="107000"/>
              </a:lnSpc>
              <a:spcAft>
                <a:spcPts val="800"/>
              </a:spcAft>
            </a:pPr>
            <a:endParaRPr lang="en-US" sz="1400" dirty="0"/>
          </a:p>
        </p:txBody>
      </p:sp>
      <p:pic>
        <p:nvPicPr>
          <p:cNvPr id="8" name="Picture 7"/>
          <p:cNvPicPr>
            <a:picLocks noChangeAspect="1"/>
          </p:cNvPicPr>
          <p:nvPr/>
        </p:nvPicPr>
        <p:blipFill>
          <a:blip r:embed="rId3"/>
          <a:stretch>
            <a:fillRect/>
          </a:stretch>
        </p:blipFill>
        <p:spPr>
          <a:xfrm>
            <a:off x="484632" y="1152144"/>
            <a:ext cx="7824876" cy="3220665"/>
          </a:xfrm>
          <a:prstGeom prst="rect">
            <a:avLst/>
          </a:prstGeom>
          <a:ln>
            <a:solidFill>
              <a:schemeClr val="tx1"/>
            </a:solidFill>
          </a:ln>
        </p:spPr>
      </p:pic>
      <p:sp>
        <p:nvSpPr>
          <p:cNvPr id="24" name="TextBox 23"/>
          <p:cNvSpPr txBox="1"/>
          <p:nvPr/>
        </p:nvSpPr>
        <p:spPr>
          <a:xfrm>
            <a:off x="374904" y="5396703"/>
            <a:ext cx="9421586" cy="307777"/>
          </a:xfrm>
          <a:prstGeom prst="rect">
            <a:avLst/>
          </a:prstGeom>
          <a:noFill/>
        </p:spPr>
        <p:txBody>
          <a:bodyPr wrap="square" rtlCol="0">
            <a:spAutoFit/>
          </a:bodyPr>
          <a:lstStyle/>
          <a:p>
            <a:r>
              <a:rPr lang="en-US" sz="1400" dirty="0" smtClean="0"/>
              <a:t>NOTE: Employee Names and ID’s removed for security purposes</a:t>
            </a:r>
            <a:endParaRPr lang="en-US" sz="1400" dirty="0"/>
          </a:p>
        </p:txBody>
      </p:sp>
      <p:sp>
        <p:nvSpPr>
          <p:cNvPr id="3" name="TextBox 2"/>
          <p:cNvSpPr txBox="1"/>
          <p:nvPr/>
        </p:nvSpPr>
        <p:spPr>
          <a:xfrm>
            <a:off x="747984" y="2406870"/>
            <a:ext cx="1054359" cy="205274"/>
          </a:xfrm>
          <a:prstGeom prst="rect">
            <a:avLst/>
          </a:prstGeom>
          <a:noFill/>
          <a:ln w="38100">
            <a:solidFill>
              <a:srgbClr val="FF0000"/>
            </a:solidFill>
          </a:ln>
        </p:spPr>
        <p:txBody>
          <a:bodyPr wrap="square" rtlCol="0">
            <a:spAutoFit/>
          </a:bodyPr>
          <a:lstStyle/>
          <a:p>
            <a:endParaRPr lang="en-US" dirty="0"/>
          </a:p>
        </p:txBody>
      </p:sp>
      <p:sp>
        <p:nvSpPr>
          <p:cNvPr id="4" name="TextBox 3"/>
          <p:cNvSpPr txBox="1"/>
          <p:nvPr/>
        </p:nvSpPr>
        <p:spPr>
          <a:xfrm>
            <a:off x="2883877" y="2758831"/>
            <a:ext cx="1289538" cy="1613978"/>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5306646" y="2680677"/>
            <a:ext cx="633046" cy="16256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58431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CASE DISPLAY </a:t>
            </a:r>
            <a:endParaRPr lang="en-US" dirty="0">
              <a:solidFill>
                <a:schemeClr val="accent5"/>
              </a:solidFill>
            </a:endParaRPr>
          </a:p>
        </p:txBody>
      </p:sp>
      <p:sp>
        <p:nvSpPr>
          <p:cNvPr id="7" name="Rectangle 6"/>
          <p:cNvSpPr/>
          <p:nvPr/>
        </p:nvSpPr>
        <p:spPr>
          <a:xfrm>
            <a:off x="387084" y="985070"/>
            <a:ext cx="11325225" cy="397738"/>
          </a:xfrm>
          <a:prstGeom prst="rect">
            <a:avLst/>
          </a:prstGeom>
          <a:noFill/>
        </p:spPr>
        <p:txBody>
          <a:bodyPr wrap="square">
            <a:spAutoFit/>
          </a:bodyPr>
          <a:lstStyle/>
          <a:p>
            <a:pPr>
              <a:lnSpc>
                <a:spcPct val="107000"/>
              </a:lnSpc>
              <a:spcAft>
                <a:spcPts val="800"/>
              </a:spcAft>
            </a:pPr>
            <a:r>
              <a:rPr lang="en-US" sz="2000" dirty="0" smtClean="0"/>
              <a:t>Click a case number to display details for a specific inquiry</a:t>
            </a:r>
          </a:p>
        </p:txBody>
      </p:sp>
      <p:pic>
        <p:nvPicPr>
          <p:cNvPr id="5" name="Picture 4"/>
          <p:cNvPicPr>
            <a:picLocks noChangeAspect="1"/>
          </p:cNvPicPr>
          <p:nvPr/>
        </p:nvPicPr>
        <p:blipFill>
          <a:blip r:embed="rId3"/>
          <a:stretch>
            <a:fillRect/>
          </a:stretch>
        </p:blipFill>
        <p:spPr>
          <a:xfrm>
            <a:off x="484632" y="1549578"/>
            <a:ext cx="8724900" cy="4972050"/>
          </a:xfrm>
          <a:prstGeom prst="rect">
            <a:avLst/>
          </a:prstGeom>
        </p:spPr>
      </p:pic>
    </p:spTree>
    <p:extLst>
      <p:ext uri="{BB962C8B-B14F-4D97-AF65-F5344CB8AC3E}">
        <p14:creationId xmlns:p14="http://schemas.microsoft.com/office/powerpoint/2010/main" val="2324806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LEARNING TOPICS </a:t>
            </a:r>
            <a:endParaRPr lang="en-US" dirty="0">
              <a:solidFill>
                <a:schemeClr val="accent5"/>
              </a:solidFill>
            </a:endParaRPr>
          </a:p>
        </p:txBody>
      </p:sp>
      <p:sp>
        <p:nvSpPr>
          <p:cNvPr id="5" name="TextBox 4"/>
          <p:cNvSpPr txBox="1"/>
          <p:nvPr/>
        </p:nvSpPr>
        <p:spPr>
          <a:xfrm>
            <a:off x="378460" y="979170"/>
            <a:ext cx="7227736" cy="523220"/>
          </a:xfrm>
          <a:prstGeom prst="rect">
            <a:avLst/>
          </a:prstGeom>
          <a:noFill/>
        </p:spPr>
        <p:txBody>
          <a:bodyPr wrap="square" rtlCol="0">
            <a:spAutoFit/>
          </a:bodyPr>
          <a:lstStyle/>
          <a:p>
            <a:r>
              <a:rPr lang="en-US" sz="2800" b="1" dirty="0" smtClean="0">
                <a:solidFill>
                  <a:schemeClr val="accent1">
                    <a:lumMod val="75000"/>
                  </a:schemeClr>
                </a:solidFill>
              </a:rPr>
              <a:t>LECTURE &amp; REVIEW  </a:t>
            </a:r>
            <a:endParaRPr lang="en-US" sz="2800" b="1" dirty="0">
              <a:solidFill>
                <a:schemeClr val="accent1">
                  <a:lumMod val="75000"/>
                </a:schemeClr>
              </a:solidFill>
            </a:endParaRPr>
          </a:p>
        </p:txBody>
      </p:sp>
      <p:sp>
        <p:nvSpPr>
          <p:cNvPr id="3" name="TextBox 2"/>
          <p:cNvSpPr txBox="1"/>
          <p:nvPr/>
        </p:nvSpPr>
        <p:spPr>
          <a:xfrm>
            <a:off x="378460" y="1664970"/>
            <a:ext cx="9621078" cy="4924425"/>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smtClean="0">
                <a:solidFill>
                  <a:srgbClr val="4472C4"/>
                </a:solidFill>
                <a:hlinkClick r:id="rId3" action="ppaction://hlinksldjump"/>
              </a:rPr>
              <a:t>ON BEHALF OF DEFINITION</a:t>
            </a:r>
            <a:endParaRPr lang="en-US" sz="2400" b="1" dirty="0" smtClean="0">
              <a:solidFill>
                <a:srgbClr val="4472C4"/>
              </a:solidFill>
            </a:endParaRPr>
          </a:p>
          <a:p>
            <a:pPr marL="342900" indent="-342900">
              <a:buFont typeface="Wingdings" panose="05000000000000000000" pitchFamily="2" charset="2"/>
              <a:buChar char="Ø"/>
            </a:pPr>
            <a:endParaRPr lang="en-US" sz="1600" b="1" dirty="0" smtClean="0">
              <a:solidFill>
                <a:srgbClr val="4472C4"/>
              </a:solidFill>
            </a:endParaRPr>
          </a:p>
          <a:p>
            <a:pPr marL="342900" indent="-342900">
              <a:buFont typeface="Wingdings" panose="05000000000000000000" pitchFamily="2" charset="2"/>
              <a:buChar char="Ø"/>
            </a:pPr>
            <a:r>
              <a:rPr lang="en-US" sz="2400" b="1" u="sng" dirty="0" smtClean="0">
                <a:solidFill>
                  <a:srgbClr val="4472C4"/>
                </a:solidFill>
                <a:hlinkClick r:id="rId4" action="ppaction://hlinksldjump"/>
              </a:rPr>
              <a:t>CASE MANAGEMENT MATRIX</a:t>
            </a:r>
            <a:endParaRPr lang="en-US" sz="2400" b="1" u="sng" dirty="0" smtClean="0">
              <a:solidFill>
                <a:srgbClr val="4472C4"/>
              </a:solidFill>
            </a:endParaRPr>
          </a:p>
          <a:p>
            <a:pPr marL="342900" indent="-342900">
              <a:buFont typeface="Wingdings" panose="05000000000000000000" pitchFamily="2" charset="2"/>
              <a:buChar char="Ø"/>
            </a:pPr>
            <a:endParaRPr lang="en-US" sz="1600" b="1" u="sng" dirty="0">
              <a:solidFill>
                <a:srgbClr val="4472C4"/>
              </a:solidFill>
            </a:endParaRPr>
          </a:p>
          <a:p>
            <a:pPr marL="342900" indent="-342900">
              <a:buFont typeface="Wingdings" panose="05000000000000000000" pitchFamily="2" charset="2"/>
              <a:buChar char="Ø"/>
            </a:pPr>
            <a:r>
              <a:rPr lang="en-US" sz="2400" b="1" u="sng" dirty="0" smtClean="0">
                <a:solidFill>
                  <a:srgbClr val="4472C4"/>
                </a:solidFill>
                <a:hlinkClick r:id="rId5" action="ppaction://hlinksldjump"/>
              </a:rPr>
              <a:t>ROLES</a:t>
            </a:r>
            <a:endParaRPr lang="en-US" sz="2400" b="1" u="sng" dirty="0" smtClean="0">
              <a:solidFill>
                <a:srgbClr val="4472C4"/>
              </a:solidFill>
            </a:endParaRPr>
          </a:p>
          <a:p>
            <a:pPr marL="342900" indent="-342900">
              <a:buFont typeface="Wingdings" panose="05000000000000000000" pitchFamily="2" charset="2"/>
              <a:buChar char="Ø"/>
            </a:pPr>
            <a:endParaRPr lang="en-US" sz="1600" b="1" u="sng" dirty="0">
              <a:solidFill>
                <a:srgbClr val="4472C4"/>
              </a:solidFill>
            </a:endParaRPr>
          </a:p>
          <a:p>
            <a:pPr marL="342900" indent="-342900">
              <a:buFont typeface="Wingdings" panose="05000000000000000000" pitchFamily="2" charset="2"/>
              <a:buChar char="Ø"/>
            </a:pPr>
            <a:r>
              <a:rPr lang="en-US" sz="2400" b="1" u="sng" dirty="0">
                <a:solidFill>
                  <a:srgbClr val="4472C4"/>
                </a:solidFill>
                <a:hlinkClick r:id="rId6" action="ppaction://hlinksldjump"/>
              </a:rPr>
              <a:t>CHANGE </a:t>
            </a:r>
            <a:r>
              <a:rPr lang="en-US" sz="2400" b="1" u="sng" dirty="0" smtClean="0">
                <a:solidFill>
                  <a:srgbClr val="4472C4"/>
                </a:solidFill>
                <a:hlinkClick r:id="rId6" action="ppaction://hlinksldjump"/>
              </a:rPr>
              <a:t>IMPACTS</a:t>
            </a:r>
            <a:endParaRPr lang="en-US" sz="2400" b="1" u="sng" dirty="0" smtClean="0">
              <a:solidFill>
                <a:srgbClr val="4472C4"/>
              </a:solidFill>
            </a:endParaRPr>
          </a:p>
          <a:p>
            <a:endParaRPr lang="en-US" sz="1600" b="1" u="sng" dirty="0" smtClean="0">
              <a:solidFill>
                <a:srgbClr val="4472C4"/>
              </a:solidFill>
            </a:endParaRPr>
          </a:p>
          <a:p>
            <a:pPr marL="342900" indent="-342900">
              <a:buFont typeface="Wingdings" panose="05000000000000000000" pitchFamily="2" charset="2"/>
              <a:buChar char="Ø"/>
            </a:pPr>
            <a:r>
              <a:rPr lang="en-US" sz="2400" b="1" u="sng" dirty="0" smtClean="0">
                <a:solidFill>
                  <a:srgbClr val="4472C4"/>
                </a:solidFill>
                <a:hlinkClick r:id="rId7" action="ppaction://hlinksldjump"/>
              </a:rPr>
              <a:t>INITIATE ON BEHALF OF CASE</a:t>
            </a:r>
            <a:endParaRPr lang="en-US" sz="2400" b="1" u="sng" dirty="0" smtClean="0">
              <a:solidFill>
                <a:srgbClr val="4472C4"/>
              </a:solidFill>
            </a:endParaRPr>
          </a:p>
          <a:p>
            <a:pPr marL="342900" indent="-342900">
              <a:buFont typeface="Wingdings" panose="05000000000000000000" pitchFamily="2" charset="2"/>
              <a:buChar char="Ø"/>
            </a:pPr>
            <a:endParaRPr lang="en-US" sz="1600" b="1" u="sng" dirty="0" smtClean="0">
              <a:solidFill>
                <a:srgbClr val="4472C4"/>
              </a:solidFill>
            </a:endParaRPr>
          </a:p>
          <a:p>
            <a:pPr marL="342900" indent="-342900">
              <a:buFont typeface="Wingdings" panose="05000000000000000000" pitchFamily="2" charset="2"/>
              <a:buChar char="Ø"/>
            </a:pPr>
            <a:r>
              <a:rPr lang="en-US" sz="2400" b="1" u="sng" dirty="0" smtClean="0">
                <a:solidFill>
                  <a:srgbClr val="4472C4"/>
                </a:solidFill>
                <a:hlinkClick r:id="rId8" action="ppaction://hlinksldjump"/>
              </a:rPr>
              <a:t>MONITOR UCPATH CENTER CASES</a:t>
            </a:r>
            <a:endParaRPr lang="en-US" sz="2400" b="1" u="sng" dirty="0" smtClean="0">
              <a:solidFill>
                <a:srgbClr val="4472C4"/>
              </a:solidFill>
            </a:endParaRPr>
          </a:p>
          <a:p>
            <a:pPr marL="342900" indent="-342900">
              <a:buFont typeface="Wingdings" panose="05000000000000000000" pitchFamily="2" charset="2"/>
              <a:buChar char="Ø"/>
            </a:pPr>
            <a:endParaRPr lang="en-US" sz="1600" b="1" u="sng" dirty="0" smtClean="0">
              <a:solidFill>
                <a:srgbClr val="4472C4"/>
              </a:solidFill>
            </a:endParaRPr>
          </a:p>
          <a:p>
            <a:pPr marL="342900" indent="-342900">
              <a:buFont typeface="Wingdings" panose="05000000000000000000" pitchFamily="2" charset="2"/>
              <a:buChar char="Ø"/>
            </a:pPr>
            <a:r>
              <a:rPr lang="en-US" sz="2400" b="1" u="sng" dirty="0" smtClean="0">
                <a:solidFill>
                  <a:srgbClr val="4472C4"/>
                </a:solidFill>
                <a:hlinkClick r:id="rId9" action="ppaction://hlinksldjump"/>
              </a:rPr>
              <a:t>REOPEN CASE</a:t>
            </a:r>
            <a:endParaRPr lang="en-US" sz="2400" b="1" u="sng" dirty="0" smtClean="0">
              <a:solidFill>
                <a:srgbClr val="4472C4"/>
              </a:solidFill>
            </a:endParaRPr>
          </a:p>
          <a:p>
            <a:pPr marL="342900" indent="-342900">
              <a:buFont typeface="Wingdings" panose="05000000000000000000" pitchFamily="2" charset="2"/>
              <a:buChar char="Ø"/>
            </a:pPr>
            <a:endParaRPr lang="en-US" sz="2400" b="1" u="sng" dirty="0" smtClean="0">
              <a:solidFill>
                <a:srgbClr val="4472C4"/>
              </a:solidFill>
            </a:endParaRPr>
          </a:p>
          <a:p>
            <a:endParaRPr lang="en-US" dirty="0"/>
          </a:p>
        </p:txBody>
      </p:sp>
    </p:spTree>
    <p:extLst>
      <p:ext uri="{BB962C8B-B14F-4D97-AF65-F5344CB8AC3E}">
        <p14:creationId xmlns:p14="http://schemas.microsoft.com/office/powerpoint/2010/main" val="42359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ADD COMMENTS </a:t>
            </a:r>
            <a:endParaRPr lang="en-US" dirty="0">
              <a:solidFill>
                <a:schemeClr val="accent5"/>
              </a:solidFill>
            </a:endParaRPr>
          </a:p>
        </p:txBody>
      </p:sp>
      <p:sp>
        <p:nvSpPr>
          <p:cNvPr id="7" name="Rectangle 6"/>
          <p:cNvSpPr/>
          <p:nvPr/>
        </p:nvSpPr>
        <p:spPr>
          <a:xfrm>
            <a:off x="7251405" y="1188720"/>
            <a:ext cx="4450272" cy="4446602"/>
          </a:xfrm>
          <a:prstGeom prst="rect">
            <a:avLst/>
          </a:prstGeom>
          <a:solidFill>
            <a:schemeClr val="accent1">
              <a:lumMod val="20000"/>
              <a:lumOff val="80000"/>
            </a:schemeClr>
          </a:solidFill>
          <a:ln>
            <a:solidFill>
              <a:schemeClr val="tx1"/>
            </a:solidFill>
          </a:ln>
        </p:spPr>
        <p:txBody>
          <a:bodyPr wrap="square">
            <a:spAutoFit/>
          </a:bodyPr>
          <a:lstStyle/>
          <a:p>
            <a:pPr marL="117475">
              <a:lnSpc>
                <a:spcPct val="107000"/>
              </a:lnSpc>
              <a:spcAft>
                <a:spcPts val="800"/>
              </a:spcAft>
            </a:pPr>
            <a:r>
              <a:rPr lang="en-US" dirty="0" smtClean="0"/>
              <a:t>If </a:t>
            </a:r>
            <a:r>
              <a:rPr lang="en-US" dirty="0"/>
              <a:t>you add comments to a case, the comments are considered public, which means the employee and anyone who works the case can see the comment. </a:t>
            </a:r>
            <a:r>
              <a:rPr lang="en-US" dirty="0" smtClean="0"/>
              <a:t>UCPC employees </a:t>
            </a:r>
            <a:r>
              <a:rPr lang="en-US" dirty="0"/>
              <a:t>who work the cases can choose to mark comments as internal, which means the employee/initiator will not see the </a:t>
            </a:r>
            <a:r>
              <a:rPr lang="en-US" dirty="0" smtClean="0"/>
              <a:t>comment. </a:t>
            </a:r>
          </a:p>
          <a:p>
            <a:pPr marL="117475">
              <a:lnSpc>
                <a:spcPct val="107000"/>
              </a:lnSpc>
              <a:spcAft>
                <a:spcPts val="800"/>
              </a:spcAft>
            </a:pPr>
            <a:r>
              <a:rPr lang="en-US" dirty="0" smtClean="0"/>
              <a:t>Click </a:t>
            </a:r>
            <a:r>
              <a:rPr lang="en-US" dirty="0"/>
              <a:t>in the </a:t>
            </a:r>
            <a:r>
              <a:rPr lang="en-US" b="1" dirty="0"/>
              <a:t>Add a new comment </a:t>
            </a:r>
            <a:r>
              <a:rPr lang="en-US" dirty="0" smtClean="0"/>
              <a:t>field.</a:t>
            </a:r>
          </a:p>
          <a:p>
            <a:pPr marL="117475">
              <a:lnSpc>
                <a:spcPct val="107000"/>
              </a:lnSpc>
              <a:spcAft>
                <a:spcPts val="800"/>
              </a:spcAft>
            </a:pPr>
            <a:r>
              <a:rPr lang="en-US" dirty="0"/>
              <a:t>Enter the desired information into the Add a new comment field. For this example, </a:t>
            </a:r>
            <a:r>
              <a:rPr lang="en-US" dirty="0" smtClean="0"/>
              <a:t>see entry </a:t>
            </a:r>
            <a:r>
              <a:rPr lang="en-US" b="1" dirty="0" smtClean="0"/>
              <a:t>My </a:t>
            </a:r>
            <a:r>
              <a:rPr lang="en-US" b="1" dirty="0"/>
              <a:t>parking </a:t>
            </a:r>
            <a:r>
              <a:rPr lang="en-US" b="1" dirty="0" smtClean="0"/>
              <a:t>deduction</a:t>
            </a:r>
            <a:r>
              <a:rPr lang="en-US" b="1" dirty="0"/>
              <a:t> </a:t>
            </a:r>
            <a:r>
              <a:rPr lang="en-US" b="1" dirty="0" smtClean="0"/>
              <a:t>was taken in January</a:t>
            </a:r>
            <a:r>
              <a:rPr lang="en-US" dirty="0" smtClean="0"/>
              <a:t>.</a:t>
            </a:r>
          </a:p>
        </p:txBody>
      </p:sp>
      <p:pic>
        <p:nvPicPr>
          <p:cNvPr id="2" name="Picture 1"/>
          <p:cNvPicPr>
            <a:picLocks noChangeAspect="1"/>
          </p:cNvPicPr>
          <p:nvPr/>
        </p:nvPicPr>
        <p:blipFill>
          <a:blip r:embed="rId3"/>
          <a:stretch>
            <a:fillRect/>
          </a:stretch>
        </p:blipFill>
        <p:spPr>
          <a:xfrm>
            <a:off x="484632" y="1188720"/>
            <a:ext cx="6505829" cy="3719637"/>
          </a:xfrm>
          <a:prstGeom prst="rect">
            <a:avLst/>
          </a:prstGeom>
        </p:spPr>
      </p:pic>
      <p:sp>
        <p:nvSpPr>
          <p:cNvPr id="3" name="TextBox 2"/>
          <p:cNvSpPr txBox="1"/>
          <p:nvPr/>
        </p:nvSpPr>
        <p:spPr>
          <a:xfrm>
            <a:off x="4631635" y="3101010"/>
            <a:ext cx="1657847" cy="556590"/>
          </a:xfrm>
          <a:prstGeom prst="rect">
            <a:avLst/>
          </a:prstGeom>
          <a:noFill/>
          <a:ln w="28575">
            <a:solidFill>
              <a:srgbClr val="FF0000"/>
            </a:solidFill>
          </a:ln>
        </p:spPr>
        <p:txBody>
          <a:bodyPr wrap="square" rtlCol="0">
            <a:spAutoFit/>
          </a:bodyPr>
          <a:lstStyle/>
          <a:p>
            <a:endParaRPr lang="en-US" dirty="0"/>
          </a:p>
        </p:txBody>
      </p:sp>
      <p:sp>
        <p:nvSpPr>
          <p:cNvPr id="4" name="TextBox 3"/>
          <p:cNvSpPr txBox="1"/>
          <p:nvPr/>
        </p:nvSpPr>
        <p:spPr>
          <a:xfrm>
            <a:off x="4675367" y="3236181"/>
            <a:ext cx="1534602" cy="338554"/>
          </a:xfrm>
          <a:prstGeom prst="rect">
            <a:avLst/>
          </a:prstGeom>
          <a:solidFill>
            <a:schemeClr val="bg1"/>
          </a:solidFill>
        </p:spPr>
        <p:txBody>
          <a:bodyPr wrap="square" rtlCol="0">
            <a:spAutoFit/>
          </a:bodyPr>
          <a:lstStyle/>
          <a:p>
            <a:r>
              <a:rPr lang="en-US" sz="800" dirty="0" smtClean="0"/>
              <a:t>My Parking deduction was taken in January</a:t>
            </a:r>
            <a:endParaRPr lang="en-US" sz="800" dirty="0"/>
          </a:p>
        </p:txBody>
      </p:sp>
    </p:spTree>
    <p:extLst>
      <p:ext uri="{BB962C8B-B14F-4D97-AF65-F5344CB8AC3E}">
        <p14:creationId xmlns:p14="http://schemas.microsoft.com/office/powerpoint/2010/main" val="35109458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ADD COMMENTS </a:t>
            </a:r>
            <a:r>
              <a:rPr lang="en-US" sz="2800" dirty="0" smtClean="0">
                <a:solidFill>
                  <a:schemeClr val="accent5"/>
                </a:solidFill>
              </a:rPr>
              <a:t>(continued) </a:t>
            </a:r>
            <a:endParaRPr lang="en-US" sz="2800" dirty="0">
              <a:solidFill>
                <a:schemeClr val="accent5"/>
              </a:solidFill>
            </a:endParaRPr>
          </a:p>
        </p:txBody>
      </p:sp>
      <p:sp>
        <p:nvSpPr>
          <p:cNvPr id="10" name="Rectangle 9"/>
          <p:cNvSpPr/>
          <p:nvPr/>
        </p:nvSpPr>
        <p:spPr>
          <a:xfrm>
            <a:off x="7917194" y="1797105"/>
            <a:ext cx="2892788" cy="1574149"/>
          </a:xfrm>
          <a:prstGeom prst="rect">
            <a:avLst/>
          </a:prstGeom>
          <a:solidFill>
            <a:schemeClr val="accent1">
              <a:lumMod val="20000"/>
              <a:lumOff val="80000"/>
            </a:schemeClr>
          </a:solidFill>
          <a:ln>
            <a:solidFill>
              <a:schemeClr val="tx1">
                <a:lumMod val="50000"/>
                <a:lumOff val="50000"/>
              </a:schemeClr>
            </a:solidFill>
          </a:ln>
        </p:spPr>
        <p:txBody>
          <a:bodyPr wrap="square">
            <a:spAutoFit/>
          </a:bodyPr>
          <a:lstStyle/>
          <a:p>
            <a:pPr>
              <a:lnSpc>
                <a:spcPct val="107000"/>
              </a:lnSpc>
              <a:spcAft>
                <a:spcPts val="800"/>
              </a:spcAft>
            </a:pPr>
            <a:r>
              <a:rPr lang="en-US" dirty="0"/>
              <a:t>Notice the </a:t>
            </a:r>
            <a:r>
              <a:rPr lang="en-US" b="1" dirty="0"/>
              <a:t>P</a:t>
            </a:r>
            <a:r>
              <a:rPr lang="en-US" b="1" dirty="0" smtClean="0"/>
              <a:t>aperclip </a:t>
            </a:r>
            <a:r>
              <a:rPr lang="en-US" b="1" dirty="0"/>
              <a:t>I</a:t>
            </a:r>
            <a:r>
              <a:rPr lang="en-US" b="1" dirty="0" smtClean="0"/>
              <a:t>con </a:t>
            </a:r>
            <a:r>
              <a:rPr lang="en-US" dirty="0"/>
              <a:t>below the comment text. You can click this button to </a:t>
            </a:r>
            <a:r>
              <a:rPr lang="en-US" dirty="0" smtClean="0"/>
              <a:t>add an attachment with your comment.</a:t>
            </a:r>
          </a:p>
        </p:txBody>
      </p:sp>
      <p:pic>
        <p:nvPicPr>
          <p:cNvPr id="11" name="Picture 10"/>
          <p:cNvPicPr>
            <a:picLocks noChangeAspect="1"/>
          </p:cNvPicPr>
          <p:nvPr/>
        </p:nvPicPr>
        <p:blipFill>
          <a:blip r:embed="rId3"/>
          <a:stretch>
            <a:fillRect/>
          </a:stretch>
        </p:blipFill>
        <p:spPr>
          <a:xfrm>
            <a:off x="1244387" y="1778366"/>
            <a:ext cx="6505829" cy="3719637"/>
          </a:xfrm>
          <a:prstGeom prst="rect">
            <a:avLst/>
          </a:prstGeom>
        </p:spPr>
      </p:pic>
      <p:sp>
        <p:nvSpPr>
          <p:cNvPr id="12" name="TextBox 11"/>
          <p:cNvSpPr txBox="1"/>
          <p:nvPr/>
        </p:nvSpPr>
        <p:spPr>
          <a:xfrm>
            <a:off x="5228166" y="4040350"/>
            <a:ext cx="437322" cy="233940"/>
          </a:xfrm>
          <a:prstGeom prst="rect">
            <a:avLst/>
          </a:prstGeom>
          <a:noFill/>
          <a:ln w="38100">
            <a:solidFill>
              <a:srgbClr val="FF0000"/>
            </a:solidFill>
          </a:ln>
        </p:spPr>
        <p:txBody>
          <a:bodyPr wrap="square" rtlCol="0">
            <a:spAutoFit/>
          </a:bodyPr>
          <a:lstStyle/>
          <a:p>
            <a:endParaRPr lang="en-US" dirty="0"/>
          </a:p>
        </p:txBody>
      </p:sp>
      <p:sp>
        <p:nvSpPr>
          <p:cNvPr id="13" name="TextBox 12"/>
          <p:cNvSpPr txBox="1"/>
          <p:nvPr/>
        </p:nvSpPr>
        <p:spPr>
          <a:xfrm>
            <a:off x="5816007" y="4137998"/>
            <a:ext cx="1362442" cy="445273"/>
          </a:xfrm>
          <a:prstGeom prst="rect">
            <a:avLst/>
          </a:prstGeom>
          <a:noFill/>
          <a:ln w="38100">
            <a:solidFill>
              <a:srgbClr val="FF0000"/>
            </a:solidFill>
          </a:ln>
        </p:spPr>
        <p:txBody>
          <a:bodyPr wrap="square" rtlCol="0">
            <a:spAutoFit/>
          </a:bodyPr>
          <a:lstStyle/>
          <a:p>
            <a:endParaRPr lang="en-US" dirty="0"/>
          </a:p>
        </p:txBody>
      </p:sp>
      <p:sp>
        <p:nvSpPr>
          <p:cNvPr id="14" name="TextBox 13"/>
          <p:cNvSpPr txBox="1"/>
          <p:nvPr/>
        </p:nvSpPr>
        <p:spPr>
          <a:xfrm>
            <a:off x="4876800" y="3296230"/>
            <a:ext cx="1154448" cy="276999"/>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200" dirty="0" smtClean="0"/>
              <a:t>Paperclip Icon</a:t>
            </a:r>
            <a:endParaRPr lang="en-US" sz="1200" dirty="0"/>
          </a:p>
        </p:txBody>
      </p:sp>
      <p:cxnSp>
        <p:nvCxnSpPr>
          <p:cNvPr id="15" name="Straight Arrow Connector 14"/>
          <p:cNvCxnSpPr>
            <a:endCxn id="12" idx="0"/>
          </p:cNvCxnSpPr>
          <p:nvPr/>
        </p:nvCxnSpPr>
        <p:spPr>
          <a:xfrm>
            <a:off x="5228166" y="3573229"/>
            <a:ext cx="218661" cy="4671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bject 8"/>
          <p:cNvSpPr/>
          <p:nvPr/>
        </p:nvSpPr>
        <p:spPr>
          <a:xfrm>
            <a:off x="7927191" y="3905021"/>
            <a:ext cx="2406511" cy="910648"/>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lumMod val="50000"/>
                <a:lumOff val="50000"/>
              </a:schemeClr>
            </a:solidFill>
          </a:ln>
        </p:spPr>
        <p:txBody>
          <a:bodyPr wrap="square" lIns="0" tIns="0" rIns="0" bIns="0" rtlCol="0" anchor="ctr"/>
          <a:lstStyle/>
          <a:p>
            <a:pPr marL="58738">
              <a:lnSpc>
                <a:spcPct val="107000"/>
              </a:lnSpc>
              <a:spcAft>
                <a:spcPts val="800"/>
              </a:spcAft>
            </a:pPr>
            <a:r>
              <a:rPr lang="en-US" dirty="0"/>
              <a:t>Click the </a:t>
            </a:r>
            <a:r>
              <a:rPr lang="en-US" b="1" dirty="0"/>
              <a:t>Submit Comment </a:t>
            </a:r>
            <a:r>
              <a:rPr lang="en-US" dirty="0"/>
              <a:t>to the UCPath Center </a:t>
            </a:r>
            <a:r>
              <a:rPr lang="en-US" dirty="0" smtClean="0"/>
              <a:t>Button.   </a:t>
            </a:r>
            <a:endParaRPr lang="en-US" dirty="0"/>
          </a:p>
        </p:txBody>
      </p:sp>
      <p:cxnSp>
        <p:nvCxnSpPr>
          <p:cNvPr id="17" name="Straight Arrow Connector 16"/>
          <p:cNvCxnSpPr>
            <a:endCxn id="13" idx="3"/>
          </p:cNvCxnSpPr>
          <p:nvPr/>
        </p:nvCxnSpPr>
        <p:spPr>
          <a:xfrm flipH="1">
            <a:off x="7178449" y="4355690"/>
            <a:ext cx="748743" cy="49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0730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2608"/>
            <a:ext cx="10963618" cy="685800"/>
          </a:xfrm>
        </p:spPr>
        <p:txBody>
          <a:bodyPr/>
          <a:lstStyle/>
          <a:p>
            <a:r>
              <a:rPr lang="en-US" dirty="0" smtClean="0">
                <a:solidFill>
                  <a:schemeClr val="accent5"/>
                </a:solidFill>
              </a:rPr>
              <a:t>ON BEHALF OF CASE COMMENT SECTION</a:t>
            </a:r>
            <a:endParaRPr lang="en-US" dirty="0">
              <a:solidFill>
                <a:schemeClr val="accent5"/>
              </a:solidFill>
            </a:endParaRPr>
          </a:p>
        </p:txBody>
      </p:sp>
      <p:pic>
        <p:nvPicPr>
          <p:cNvPr id="4" name="Picture 3"/>
          <p:cNvPicPr>
            <a:picLocks noChangeAspect="1"/>
          </p:cNvPicPr>
          <p:nvPr/>
        </p:nvPicPr>
        <p:blipFill>
          <a:blip r:embed="rId3"/>
          <a:stretch>
            <a:fillRect/>
          </a:stretch>
        </p:blipFill>
        <p:spPr>
          <a:xfrm>
            <a:off x="563744" y="996542"/>
            <a:ext cx="7202302" cy="4061626"/>
          </a:xfrm>
          <a:prstGeom prst="rect">
            <a:avLst/>
          </a:prstGeom>
        </p:spPr>
      </p:pic>
      <p:sp>
        <p:nvSpPr>
          <p:cNvPr id="3" name="TextBox 2"/>
          <p:cNvSpPr txBox="1"/>
          <p:nvPr/>
        </p:nvSpPr>
        <p:spPr>
          <a:xfrm>
            <a:off x="5102359" y="3027355"/>
            <a:ext cx="1892410" cy="367852"/>
          </a:xfrm>
          <a:prstGeom prst="rect">
            <a:avLst/>
          </a:prstGeom>
          <a:noFill/>
          <a:ln w="38100">
            <a:solidFill>
              <a:srgbClr val="FF0000"/>
            </a:solidFill>
          </a:ln>
        </p:spPr>
        <p:txBody>
          <a:bodyPr wrap="square" rtlCol="0">
            <a:spAutoFit/>
          </a:bodyPr>
          <a:lstStyle/>
          <a:p>
            <a:endParaRPr lang="en-US" dirty="0"/>
          </a:p>
        </p:txBody>
      </p:sp>
      <p:sp>
        <p:nvSpPr>
          <p:cNvPr id="5" name="TextBox 4"/>
          <p:cNvSpPr txBox="1"/>
          <p:nvPr/>
        </p:nvSpPr>
        <p:spPr>
          <a:xfrm>
            <a:off x="6557448" y="4222143"/>
            <a:ext cx="604299" cy="369332"/>
          </a:xfrm>
          <a:prstGeom prst="rect">
            <a:avLst/>
          </a:prstGeom>
          <a:noFill/>
          <a:ln w="38100">
            <a:solidFill>
              <a:srgbClr val="FF0000"/>
            </a:solidFill>
          </a:ln>
        </p:spPr>
        <p:txBody>
          <a:bodyPr wrap="square" rtlCol="0">
            <a:spAutoFit/>
          </a:bodyPr>
          <a:lstStyle/>
          <a:p>
            <a:endParaRPr lang="en-US" dirty="0"/>
          </a:p>
        </p:txBody>
      </p:sp>
      <p:sp>
        <p:nvSpPr>
          <p:cNvPr id="9" name="object 8"/>
          <p:cNvSpPr/>
          <p:nvPr/>
        </p:nvSpPr>
        <p:spPr>
          <a:xfrm>
            <a:off x="7331103" y="1966452"/>
            <a:ext cx="3218910" cy="1450378"/>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lumMod val="50000"/>
                <a:lumOff val="50000"/>
              </a:schemeClr>
            </a:solidFill>
          </a:ln>
        </p:spPr>
        <p:txBody>
          <a:bodyPr wrap="square" lIns="0" tIns="0" rIns="0" bIns="0" rtlCol="0" anchor="ctr"/>
          <a:lstStyle/>
          <a:p>
            <a:pPr marL="117475">
              <a:lnSpc>
                <a:spcPct val="107000"/>
              </a:lnSpc>
              <a:spcAft>
                <a:spcPts val="800"/>
              </a:spcAft>
            </a:pPr>
            <a:r>
              <a:rPr lang="en-US" dirty="0"/>
              <a:t>The </a:t>
            </a:r>
            <a:r>
              <a:rPr lang="en-US" b="1" dirty="0"/>
              <a:t>Case Comments </a:t>
            </a:r>
            <a:r>
              <a:rPr lang="en-US" dirty="0"/>
              <a:t>section displays the number of comments you entered, your </a:t>
            </a:r>
            <a:r>
              <a:rPr lang="en-US" dirty="0" smtClean="0"/>
              <a:t>name, </a:t>
            </a:r>
            <a:r>
              <a:rPr lang="en-US" dirty="0"/>
              <a:t>and the creation date. </a:t>
            </a:r>
          </a:p>
        </p:txBody>
      </p:sp>
      <p:sp>
        <p:nvSpPr>
          <p:cNvPr id="10" name="object 8"/>
          <p:cNvSpPr/>
          <p:nvPr/>
        </p:nvSpPr>
        <p:spPr>
          <a:xfrm>
            <a:off x="7888121" y="4077942"/>
            <a:ext cx="2475079" cy="732481"/>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lumMod val="50000"/>
                <a:lumOff val="50000"/>
              </a:schemeClr>
            </a:solidFill>
          </a:ln>
        </p:spPr>
        <p:txBody>
          <a:bodyPr wrap="square" lIns="0" tIns="0" rIns="0" bIns="0" rtlCol="0" anchor="ctr"/>
          <a:lstStyle/>
          <a:p>
            <a:pPr marL="117475">
              <a:lnSpc>
                <a:spcPct val="107000"/>
              </a:lnSpc>
              <a:spcAft>
                <a:spcPts val="800"/>
              </a:spcAft>
            </a:pPr>
            <a:r>
              <a:rPr lang="en-US" dirty="0"/>
              <a:t>To view all comments, click the </a:t>
            </a:r>
            <a:r>
              <a:rPr lang="en-US" b="1" dirty="0"/>
              <a:t>View All</a:t>
            </a:r>
            <a:r>
              <a:rPr lang="en-US" dirty="0"/>
              <a:t> link.</a:t>
            </a:r>
          </a:p>
        </p:txBody>
      </p:sp>
      <p:cxnSp>
        <p:nvCxnSpPr>
          <p:cNvPr id="7" name="Straight Arrow Connector 6"/>
          <p:cNvCxnSpPr/>
          <p:nvPr/>
        </p:nvCxnSpPr>
        <p:spPr>
          <a:xfrm flipH="1">
            <a:off x="7060758" y="3093057"/>
            <a:ext cx="270345" cy="1182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227738" y="4395019"/>
            <a:ext cx="660383" cy="11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9224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ON BEHALF OF CASE COMMENTS</a:t>
            </a:r>
            <a:endParaRPr lang="en-US" dirty="0">
              <a:solidFill>
                <a:schemeClr val="accent5"/>
              </a:solidFill>
            </a:endParaRPr>
          </a:p>
        </p:txBody>
      </p:sp>
      <p:pic>
        <p:nvPicPr>
          <p:cNvPr id="3" name="Picture 2"/>
          <p:cNvPicPr>
            <a:picLocks noChangeAspect="1"/>
          </p:cNvPicPr>
          <p:nvPr/>
        </p:nvPicPr>
        <p:blipFill>
          <a:blip r:embed="rId3"/>
          <a:stretch>
            <a:fillRect/>
          </a:stretch>
        </p:blipFill>
        <p:spPr>
          <a:xfrm>
            <a:off x="607572" y="1187643"/>
            <a:ext cx="6396052" cy="4043235"/>
          </a:xfrm>
          <a:prstGeom prst="rect">
            <a:avLst/>
          </a:prstGeom>
        </p:spPr>
      </p:pic>
      <p:sp>
        <p:nvSpPr>
          <p:cNvPr id="6" name="object 8"/>
          <p:cNvSpPr/>
          <p:nvPr/>
        </p:nvSpPr>
        <p:spPr>
          <a:xfrm>
            <a:off x="7262038" y="1897629"/>
            <a:ext cx="4080039" cy="1592771"/>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nchor="ctr"/>
          <a:lstStyle/>
          <a:p>
            <a:pPr marL="117475">
              <a:lnSpc>
                <a:spcPct val="107000"/>
              </a:lnSpc>
              <a:spcAft>
                <a:spcPts val="800"/>
              </a:spcAft>
            </a:pPr>
            <a:r>
              <a:rPr lang="en-US" dirty="0"/>
              <a:t>The list of all comments appears. Remember that some comments may not be public and do not appear in the list. Click the </a:t>
            </a:r>
            <a:r>
              <a:rPr lang="en-US" b="1" dirty="0"/>
              <a:t>Show More </a:t>
            </a:r>
            <a:r>
              <a:rPr lang="en-US" dirty="0"/>
              <a:t>button.</a:t>
            </a:r>
          </a:p>
        </p:txBody>
      </p:sp>
      <p:sp>
        <p:nvSpPr>
          <p:cNvPr id="8" name="TextBox 7"/>
          <p:cNvSpPr txBox="1"/>
          <p:nvPr/>
        </p:nvSpPr>
        <p:spPr>
          <a:xfrm>
            <a:off x="6070821" y="3021495"/>
            <a:ext cx="214685" cy="174929"/>
          </a:xfrm>
          <a:prstGeom prst="rect">
            <a:avLst/>
          </a:prstGeom>
          <a:noFill/>
          <a:ln w="28575">
            <a:solidFill>
              <a:srgbClr val="FF0000"/>
            </a:solidFill>
          </a:ln>
        </p:spPr>
        <p:txBody>
          <a:bodyPr wrap="square" rtlCol="0">
            <a:spAutoFit/>
          </a:bodyPr>
          <a:lstStyle/>
          <a:p>
            <a:endParaRPr lang="en-US" dirty="0"/>
          </a:p>
        </p:txBody>
      </p:sp>
      <p:sp>
        <p:nvSpPr>
          <p:cNvPr id="11" name="object 8"/>
          <p:cNvSpPr/>
          <p:nvPr/>
        </p:nvSpPr>
        <p:spPr>
          <a:xfrm>
            <a:off x="7309393" y="3757641"/>
            <a:ext cx="3825283" cy="1938685"/>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lstStyle/>
          <a:p>
            <a:pPr marL="117475">
              <a:lnSpc>
                <a:spcPct val="107000"/>
              </a:lnSpc>
              <a:spcAft>
                <a:spcPts val="800"/>
              </a:spcAft>
            </a:pPr>
            <a:r>
              <a:rPr lang="en-US" dirty="0"/>
              <a:t>Depending on your web browser, you may not see any items on the More menu. You cannot edit or delete case comments.</a:t>
            </a:r>
          </a:p>
          <a:p>
            <a:pPr marL="117475">
              <a:lnSpc>
                <a:spcPct val="107000"/>
              </a:lnSpc>
              <a:spcAft>
                <a:spcPts val="800"/>
              </a:spcAft>
            </a:pPr>
            <a:r>
              <a:rPr lang="en-US" dirty="0"/>
              <a:t>To return to the </a:t>
            </a:r>
            <a:r>
              <a:rPr lang="en-US" dirty="0" smtClean="0"/>
              <a:t>details, </a:t>
            </a:r>
            <a:r>
              <a:rPr lang="en-US" dirty="0"/>
              <a:t>click the </a:t>
            </a:r>
            <a:r>
              <a:rPr lang="en-US" b="1" dirty="0"/>
              <a:t>Case Number</a:t>
            </a:r>
            <a:r>
              <a:rPr lang="en-US" dirty="0"/>
              <a:t> </a:t>
            </a:r>
            <a:r>
              <a:rPr lang="en-US" dirty="0" smtClean="0"/>
              <a:t>Link. </a:t>
            </a:r>
            <a:endParaRPr lang="en-US" dirty="0"/>
          </a:p>
        </p:txBody>
      </p:sp>
      <p:cxnSp>
        <p:nvCxnSpPr>
          <p:cNvPr id="13" name="Straight Arrow Connector 12"/>
          <p:cNvCxnSpPr/>
          <p:nvPr/>
        </p:nvCxnSpPr>
        <p:spPr>
          <a:xfrm flipH="1">
            <a:off x="6285506" y="3108959"/>
            <a:ext cx="1023887" cy="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82663" y="2361537"/>
            <a:ext cx="882595" cy="159026"/>
          </a:xfrm>
          <a:prstGeom prst="rect">
            <a:avLst/>
          </a:prstGeom>
          <a:noFill/>
          <a:ln w="28575">
            <a:solidFill>
              <a:srgbClr val="FF0000"/>
            </a:solidFill>
          </a:ln>
        </p:spPr>
        <p:txBody>
          <a:bodyPr wrap="square" rtlCol="0">
            <a:spAutoFit/>
          </a:bodyPr>
          <a:lstStyle/>
          <a:p>
            <a:endParaRPr lang="en-US" dirty="0"/>
          </a:p>
        </p:txBody>
      </p:sp>
      <p:cxnSp>
        <p:nvCxnSpPr>
          <p:cNvPr id="9" name="Straight Arrow Connector 8"/>
          <p:cNvCxnSpPr/>
          <p:nvPr/>
        </p:nvCxnSpPr>
        <p:spPr>
          <a:xfrm flipH="1" flipV="1">
            <a:off x="1965259" y="2441050"/>
            <a:ext cx="5344134" cy="2223244"/>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95569" y="5431692"/>
            <a:ext cx="5455139" cy="369332"/>
          </a:xfrm>
          <a:prstGeom prst="rect">
            <a:avLst/>
          </a:prstGeom>
          <a:noFill/>
        </p:spPr>
        <p:txBody>
          <a:bodyPr wrap="square" rtlCol="0">
            <a:spAutoFit/>
          </a:bodyPr>
          <a:lstStyle/>
          <a:p>
            <a:r>
              <a:rPr lang="en-US" dirty="0" smtClean="0"/>
              <a:t>Note: Best Browsers to use are Firefox or Chrome</a:t>
            </a:r>
            <a:endParaRPr lang="en-US" dirty="0"/>
          </a:p>
        </p:txBody>
      </p:sp>
    </p:spTree>
    <p:extLst>
      <p:ext uri="{BB962C8B-B14F-4D97-AF65-F5344CB8AC3E}">
        <p14:creationId xmlns:p14="http://schemas.microsoft.com/office/powerpoint/2010/main" val="22982219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ON BEHALF OF ATTACHMENTS</a:t>
            </a:r>
            <a:endParaRPr lang="en-US" dirty="0">
              <a:solidFill>
                <a:schemeClr val="accent5"/>
              </a:solidFill>
            </a:endParaRPr>
          </a:p>
        </p:txBody>
      </p:sp>
      <p:pic>
        <p:nvPicPr>
          <p:cNvPr id="3" name="Picture 2"/>
          <p:cNvPicPr>
            <a:picLocks noChangeAspect="1"/>
          </p:cNvPicPr>
          <p:nvPr/>
        </p:nvPicPr>
        <p:blipFill>
          <a:blip r:embed="rId3"/>
          <a:stretch>
            <a:fillRect/>
          </a:stretch>
        </p:blipFill>
        <p:spPr>
          <a:xfrm>
            <a:off x="521281" y="1128032"/>
            <a:ext cx="7602275" cy="4237199"/>
          </a:xfrm>
          <a:prstGeom prst="rect">
            <a:avLst/>
          </a:prstGeom>
        </p:spPr>
      </p:pic>
      <p:sp>
        <p:nvSpPr>
          <p:cNvPr id="4" name="TextBox 3"/>
          <p:cNvSpPr txBox="1"/>
          <p:nvPr/>
        </p:nvSpPr>
        <p:spPr>
          <a:xfrm>
            <a:off x="5206299" y="3095437"/>
            <a:ext cx="2194560" cy="906449"/>
          </a:xfrm>
          <a:prstGeom prst="rect">
            <a:avLst/>
          </a:prstGeom>
          <a:noFill/>
          <a:ln w="28575">
            <a:solidFill>
              <a:srgbClr val="FF0000"/>
            </a:solidFill>
          </a:ln>
        </p:spPr>
        <p:txBody>
          <a:bodyPr wrap="square" rtlCol="0">
            <a:spAutoFit/>
          </a:bodyPr>
          <a:lstStyle/>
          <a:p>
            <a:endParaRPr lang="en-US" dirty="0"/>
          </a:p>
        </p:txBody>
      </p:sp>
      <p:sp>
        <p:nvSpPr>
          <p:cNvPr id="6" name="object 8"/>
          <p:cNvSpPr/>
          <p:nvPr/>
        </p:nvSpPr>
        <p:spPr>
          <a:xfrm>
            <a:off x="8623004" y="2442099"/>
            <a:ext cx="2519917" cy="2363817"/>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nchor="ctr"/>
          <a:lstStyle/>
          <a:p>
            <a:pPr marL="117475">
              <a:lnSpc>
                <a:spcPct val="107000"/>
              </a:lnSpc>
              <a:spcAft>
                <a:spcPts val="800"/>
              </a:spcAft>
            </a:pPr>
            <a:r>
              <a:rPr lang="en-US" dirty="0"/>
              <a:t>When </a:t>
            </a:r>
            <a:r>
              <a:rPr lang="en-US" dirty="0" smtClean="0"/>
              <a:t>you </a:t>
            </a:r>
            <a:r>
              <a:rPr lang="en-US" dirty="0"/>
              <a:t>are back in the </a:t>
            </a:r>
            <a:r>
              <a:rPr lang="en-US" dirty="0" smtClean="0"/>
              <a:t>Case, </a:t>
            </a:r>
            <a:r>
              <a:rPr lang="en-US" dirty="0"/>
              <a:t>click the side scroll </a:t>
            </a:r>
            <a:r>
              <a:rPr lang="en-US" dirty="0" smtClean="0"/>
              <a:t>bar. </a:t>
            </a:r>
            <a:endParaRPr lang="en-US" dirty="0"/>
          </a:p>
          <a:p>
            <a:pPr marL="117475" lvl="1">
              <a:lnSpc>
                <a:spcPct val="107000"/>
              </a:lnSpc>
              <a:spcAft>
                <a:spcPts val="800"/>
              </a:spcAft>
            </a:pPr>
            <a:r>
              <a:rPr lang="en-US" dirty="0"/>
              <a:t>You can add unlimited </a:t>
            </a:r>
            <a:r>
              <a:rPr lang="en-US" b="1" dirty="0" smtClean="0"/>
              <a:t>Attachments</a:t>
            </a:r>
            <a:r>
              <a:rPr lang="en-US" dirty="0" smtClean="0"/>
              <a:t> </a:t>
            </a:r>
            <a:r>
              <a:rPr lang="en-US" dirty="0"/>
              <a:t>after the inquiry is </a:t>
            </a:r>
            <a:r>
              <a:rPr lang="en-US" dirty="0" smtClean="0"/>
              <a:t>saved. </a:t>
            </a:r>
            <a:endParaRPr lang="en-US" dirty="0"/>
          </a:p>
        </p:txBody>
      </p:sp>
    </p:spTree>
    <p:extLst>
      <p:ext uri="{BB962C8B-B14F-4D97-AF65-F5344CB8AC3E}">
        <p14:creationId xmlns:p14="http://schemas.microsoft.com/office/powerpoint/2010/main" val="31203910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ADD A FILE </a:t>
            </a:r>
            <a:endParaRPr lang="en-US" dirty="0">
              <a:solidFill>
                <a:schemeClr val="accent5"/>
              </a:solidFill>
            </a:endParaRPr>
          </a:p>
        </p:txBody>
      </p:sp>
      <p:pic>
        <p:nvPicPr>
          <p:cNvPr id="6" name="Picture 5"/>
          <p:cNvPicPr>
            <a:picLocks noChangeAspect="1"/>
          </p:cNvPicPr>
          <p:nvPr/>
        </p:nvPicPr>
        <p:blipFill>
          <a:blip r:embed="rId3"/>
          <a:stretch>
            <a:fillRect/>
          </a:stretch>
        </p:blipFill>
        <p:spPr>
          <a:xfrm>
            <a:off x="474899" y="1163938"/>
            <a:ext cx="5792131" cy="3234731"/>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924064" y="4708770"/>
            <a:ext cx="4048125" cy="1200150"/>
          </a:xfrm>
          <a:prstGeom prst="rect">
            <a:avLst/>
          </a:prstGeom>
          <a:ln>
            <a:solidFill>
              <a:schemeClr val="tx1"/>
            </a:solidFill>
          </a:ln>
        </p:spPr>
      </p:pic>
      <p:sp>
        <p:nvSpPr>
          <p:cNvPr id="8" name="object 8"/>
          <p:cNvSpPr/>
          <p:nvPr/>
        </p:nvSpPr>
        <p:spPr>
          <a:xfrm>
            <a:off x="6935838" y="1195838"/>
            <a:ext cx="4386574" cy="2856476"/>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nchor="ctr"/>
          <a:lstStyle/>
          <a:p>
            <a:pPr marL="117475">
              <a:lnSpc>
                <a:spcPct val="107000"/>
              </a:lnSpc>
              <a:spcAft>
                <a:spcPts val="800"/>
              </a:spcAft>
            </a:pPr>
            <a:r>
              <a:rPr lang="en-US" dirty="0"/>
              <a:t>Click the </a:t>
            </a:r>
            <a:r>
              <a:rPr lang="en-US" b="1" dirty="0"/>
              <a:t>Upload Files </a:t>
            </a:r>
            <a:r>
              <a:rPr lang="en-US" b="1" dirty="0" smtClean="0"/>
              <a:t>Link.</a:t>
            </a:r>
            <a:endParaRPr lang="en-US" b="1" dirty="0"/>
          </a:p>
          <a:p>
            <a:pPr marL="117475">
              <a:lnSpc>
                <a:spcPct val="107000"/>
              </a:lnSpc>
              <a:spcAft>
                <a:spcPts val="800"/>
              </a:spcAft>
            </a:pPr>
            <a:r>
              <a:rPr lang="en-US" dirty="0"/>
              <a:t>Navigate to and select the appropriate file</a:t>
            </a:r>
            <a:r>
              <a:rPr lang="en-US" dirty="0" smtClean="0"/>
              <a:t>. </a:t>
            </a:r>
            <a:r>
              <a:rPr lang="en-US" dirty="0"/>
              <a:t>Accepted formats include MS Office suite, PDF, JPG, TIFF, PNG or WAV. </a:t>
            </a:r>
          </a:p>
          <a:p>
            <a:pPr marL="117475">
              <a:lnSpc>
                <a:spcPct val="107000"/>
              </a:lnSpc>
              <a:spcAft>
                <a:spcPts val="800"/>
              </a:spcAft>
            </a:pPr>
            <a:r>
              <a:rPr lang="en-US" dirty="0"/>
              <a:t>Click the </a:t>
            </a:r>
            <a:r>
              <a:rPr lang="en-US" b="1" dirty="0"/>
              <a:t>Open </a:t>
            </a:r>
            <a:r>
              <a:rPr lang="en-US" b="1" dirty="0" smtClean="0"/>
              <a:t>Button.</a:t>
            </a:r>
            <a:endParaRPr lang="en-US" b="1" dirty="0"/>
          </a:p>
          <a:p>
            <a:pPr marL="117475">
              <a:lnSpc>
                <a:spcPct val="107000"/>
              </a:lnSpc>
              <a:spcAft>
                <a:spcPts val="800"/>
              </a:spcAft>
            </a:pPr>
            <a:r>
              <a:rPr lang="en-US" dirty="0"/>
              <a:t>A message will confirm the file was </a:t>
            </a:r>
            <a:r>
              <a:rPr lang="en-US" dirty="0" smtClean="0"/>
              <a:t>uploaded. </a:t>
            </a:r>
            <a:endParaRPr lang="en-US" dirty="0"/>
          </a:p>
          <a:p>
            <a:pPr marL="117475">
              <a:lnSpc>
                <a:spcPct val="107000"/>
              </a:lnSpc>
              <a:spcAft>
                <a:spcPts val="800"/>
              </a:spcAft>
            </a:pPr>
            <a:r>
              <a:rPr lang="en-US" b="1" dirty="0"/>
              <a:t>Click </a:t>
            </a:r>
            <a:r>
              <a:rPr lang="en-US" b="1" dirty="0" smtClean="0"/>
              <a:t>Done.   </a:t>
            </a:r>
            <a:endParaRPr lang="en-US" b="1" dirty="0"/>
          </a:p>
        </p:txBody>
      </p:sp>
      <p:sp>
        <p:nvSpPr>
          <p:cNvPr id="3" name="TextBox 2"/>
          <p:cNvSpPr txBox="1"/>
          <p:nvPr/>
        </p:nvSpPr>
        <p:spPr>
          <a:xfrm>
            <a:off x="2162544" y="2855827"/>
            <a:ext cx="998376" cy="369332"/>
          </a:xfrm>
          <a:prstGeom prst="rect">
            <a:avLst/>
          </a:prstGeom>
          <a:noFill/>
          <a:ln w="28575">
            <a:solidFill>
              <a:srgbClr val="FF0000"/>
            </a:solidFill>
          </a:ln>
        </p:spPr>
        <p:txBody>
          <a:bodyPr wrap="square" rtlCol="0">
            <a:spAutoFit/>
          </a:bodyPr>
          <a:lstStyle/>
          <a:p>
            <a:endParaRPr lang="en-US" dirty="0"/>
          </a:p>
        </p:txBody>
      </p:sp>
      <p:sp>
        <p:nvSpPr>
          <p:cNvPr id="4" name="TextBox 3"/>
          <p:cNvSpPr txBox="1"/>
          <p:nvPr/>
        </p:nvSpPr>
        <p:spPr>
          <a:xfrm>
            <a:off x="4392560" y="5524382"/>
            <a:ext cx="579629" cy="384538"/>
          </a:xfrm>
          <a:prstGeom prst="rect">
            <a:avLst/>
          </a:prstGeom>
          <a:noFill/>
          <a:ln w="28575">
            <a:solidFill>
              <a:srgbClr val="FF0000"/>
            </a:solidFill>
          </a:ln>
        </p:spPr>
        <p:txBody>
          <a:bodyPr wrap="square" rtlCol="0">
            <a:spAutoFit/>
          </a:bodyPr>
          <a:lstStyle/>
          <a:p>
            <a:endParaRPr lang="en-US" dirty="0"/>
          </a:p>
        </p:txBody>
      </p:sp>
      <p:sp>
        <p:nvSpPr>
          <p:cNvPr id="5" name="TextBox 4"/>
          <p:cNvSpPr txBox="1"/>
          <p:nvPr/>
        </p:nvSpPr>
        <p:spPr>
          <a:xfrm>
            <a:off x="5073694" y="2764620"/>
            <a:ext cx="561295" cy="279570"/>
          </a:xfrm>
          <a:prstGeom prst="rect">
            <a:avLst/>
          </a:prstGeom>
          <a:noFill/>
          <a:ln w="28575">
            <a:solidFill>
              <a:srgbClr val="FF0000"/>
            </a:solidFill>
          </a:ln>
        </p:spPr>
        <p:txBody>
          <a:bodyPr wrap="square" rtlCol="0">
            <a:spAutoFit/>
          </a:bodyPr>
          <a:lstStyle/>
          <a:p>
            <a:endParaRPr lang="en-US" dirty="0"/>
          </a:p>
        </p:txBody>
      </p:sp>
      <p:sp>
        <p:nvSpPr>
          <p:cNvPr id="9" name="Oval 8"/>
          <p:cNvSpPr/>
          <p:nvPr/>
        </p:nvSpPr>
        <p:spPr>
          <a:xfrm>
            <a:off x="4691140" y="2305321"/>
            <a:ext cx="559837" cy="447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0" name="Oval 9"/>
          <p:cNvSpPr/>
          <p:nvPr/>
        </p:nvSpPr>
        <p:spPr>
          <a:xfrm>
            <a:off x="1994593" y="2417288"/>
            <a:ext cx="503853" cy="4385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1" name="Oval 10"/>
          <p:cNvSpPr/>
          <p:nvPr/>
        </p:nvSpPr>
        <p:spPr>
          <a:xfrm>
            <a:off x="5073695" y="5337770"/>
            <a:ext cx="513184" cy="503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Tree>
    <p:extLst>
      <p:ext uri="{BB962C8B-B14F-4D97-AF65-F5344CB8AC3E}">
        <p14:creationId xmlns:p14="http://schemas.microsoft.com/office/powerpoint/2010/main" val="27524889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ADD A FILE </a:t>
            </a:r>
            <a:r>
              <a:rPr lang="en-US" sz="2800" dirty="0" smtClean="0">
                <a:solidFill>
                  <a:schemeClr val="accent5"/>
                </a:solidFill>
              </a:rPr>
              <a:t>(continued) </a:t>
            </a:r>
            <a:endParaRPr lang="en-US" sz="2800" dirty="0">
              <a:solidFill>
                <a:schemeClr val="accent5"/>
              </a:solidFill>
            </a:endParaRPr>
          </a:p>
        </p:txBody>
      </p:sp>
      <p:pic>
        <p:nvPicPr>
          <p:cNvPr id="3" name="Picture 2"/>
          <p:cNvPicPr>
            <a:picLocks noChangeAspect="1"/>
          </p:cNvPicPr>
          <p:nvPr/>
        </p:nvPicPr>
        <p:blipFill>
          <a:blip r:embed="rId3"/>
          <a:stretch>
            <a:fillRect/>
          </a:stretch>
        </p:blipFill>
        <p:spPr>
          <a:xfrm>
            <a:off x="485029" y="1212851"/>
            <a:ext cx="6465699" cy="3661299"/>
          </a:xfrm>
          <a:prstGeom prst="rect">
            <a:avLst/>
          </a:prstGeom>
        </p:spPr>
      </p:pic>
      <p:sp>
        <p:nvSpPr>
          <p:cNvPr id="9" name="object 8"/>
          <p:cNvSpPr/>
          <p:nvPr/>
        </p:nvSpPr>
        <p:spPr>
          <a:xfrm>
            <a:off x="7234983" y="1212852"/>
            <a:ext cx="4107094" cy="1736826"/>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lstStyle/>
          <a:p>
            <a:pPr marL="285750" indent="-285750">
              <a:lnSpc>
                <a:spcPct val="107000"/>
              </a:lnSpc>
              <a:spcAft>
                <a:spcPts val="800"/>
              </a:spcAft>
              <a:buFont typeface="Arial" panose="020B0604020202020204" pitchFamily="34" charset="0"/>
              <a:buChar char="•"/>
            </a:pPr>
            <a:endParaRPr lang="en-US" sz="800" dirty="0" smtClean="0"/>
          </a:p>
          <a:p>
            <a:pPr marL="117475">
              <a:lnSpc>
                <a:spcPct val="107000"/>
              </a:lnSpc>
              <a:spcAft>
                <a:spcPts val="800"/>
              </a:spcAft>
            </a:pPr>
            <a:r>
              <a:rPr lang="en-US" dirty="0" smtClean="0"/>
              <a:t>Another </a:t>
            </a:r>
            <a:r>
              <a:rPr lang="en-US" dirty="0"/>
              <a:t>message confirms the file was uploaded.</a:t>
            </a:r>
          </a:p>
          <a:p>
            <a:pPr marL="117475">
              <a:lnSpc>
                <a:spcPct val="107000"/>
              </a:lnSpc>
              <a:spcAft>
                <a:spcPts val="800"/>
              </a:spcAft>
            </a:pPr>
            <a:r>
              <a:rPr lang="en-US" dirty="0"/>
              <a:t>If the message does not automatically close, click the </a:t>
            </a:r>
            <a:r>
              <a:rPr lang="en-US" b="1" dirty="0" smtClean="0"/>
              <a:t>X</a:t>
            </a:r>
            <a:r>
              <a:rPr lang="en-US" dirty="0" smtClean="0"/>
              <a:t> to Close. </a:t>
            </a:r>
            <a:endParaRPr lang="en-US" dirty="0"/>
          </a:p>
        </p:txBody>
      </p:sp>
      <p:sp>
        <p:nvSpPr>
          <p:cNvPr id="2" name="TextBox 1"/>
          <p:cNvSpPr txBox="1"/>
          <p:nvPr/>
        </p:nvSpPr>
        <p:spPr>
          <a:xfrm>
            <a:off x="2456953" y="1212851"/>
            <a:ext cx="2417197" cy="369332"/>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9252360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ON BEHALF OF VIEW FILES</a:t>
            </a:r>
            <a:endParaRPr lang="en-US" dirty="0">
              <a:solidFill>
                <a:schemeClr val="accent5"/>
              </a:solidFill>
            </a:endParaRPr>
          </a:p>
        </p:txBody>
      </p:sp>
      <p:pic>
        <p:nvPicPr>
          <p:cNvPr id="4" name="Picture 3"/>
          <p:cNvPicPr>
            <a:picLocks noChangeAspect="1"/>
          </p:cNvPicPr>
          <p:nvPr/>
        </p:nvPicPr>
        <p:blipFill>
          <a:blip r:embed="rId3"/>
          <a:stretch>
            <a:fillRect/>
          </a:stretch>
        </p:blipFill>
        <p:spPr>
          <a:xfrm>
            <a:off x="450124" y="1153880"/>
            <a:ext cx="8064156" cy="4617020"/>
          </a:xfrm>
          <a:prstGeom prst="rect">
            <a:avLst/>
          </a:prstGeom>
          <a:ln>
            <a:solidFill>
              <a:schemeClr val="tx1"/>
            </a:solidFill>
          </a:ln>
        </p:spPr>
      </p:pic>
      <p:sp>
        <p:nvSpPr>
          <p:cNvPr id="6" name="TextBox 5"/>
          <p:cNvSpPr txBox="1"/>
          <p:nvPr/>
        </p:nvSpPr>
        <p:spPr>
          <a:xfrm>
            <a:off x="7194364" y="5080884"/>
            <a:ext cx="644055" cy="369332"/>
          </a:xfrm>
          <a:prstGeom prst="rect">
            <a:avLst/>
          </a:prstGeom>
          <a:noFill/>
          <a:ln w="28575">
            <a:solidFill>
              <a:srgbClr val="FF0000"/>
            </a:solidFill>
          </a:ln>
        </p:spPr>
        <p:txBody>
          <a:bodyPr wrap="square" rtlCol="0">
            <a:spAutoFit/>
          </a:bodyPr>
          <a:lstStyle/>
          <a:p>
            <a:endParaRPr lang="en-US" dirty="0"/>
          </a:p>
        </p:txBody>
      </p:sp>
      <p:sp>
        <p:nvSpPr>
          <p:cNvPr id="7" name="object 8"/>
          <p:cNvSpPr/>
          <p:nvPr/>
        </p:nvSpPr>
        <p:spPr>
          <a:xfrm>
            <a:off x="8868713" y="1467294"/>
            <a:ext cx="2654693" cy="1435393"/>
          </a:xfrm>
          <a:custGeom>
            <a:avLst/>
            <a:gdLst/>
            <a:ahLst/>
            <a:cxnLst/>
            <a:rect l="l" t="t" r="r" b="b"/>
            <a:pathLst>
              <a:path w="1554479" h="498475">
                <a:moveTo>
                  <a:pt x="1554479" y="0"/>
                </a:moveTo>
                <a:lnTo>
                  <a:pt x="0" y="0"/>
                </a:lnTo>
                <a:lnTo>
                  <a:pt x="0" y="498348"/>
                </a:lnTo>
                <a:lnTo>
                  <a:pt x="1554479" y="498348"/>
                </a:lnTo>
                <a:lnTo>
                  <a:pt x="1554479" y="0"/>
                </a:lnTo>
                <a:close/>
              </a:path>
            </a:pathLst>
          </a:custGeom>
          <a:solidFill>
            <a:schemeClr val="accent1">
              <a:lumMod val="20000"/>
              <a:lumOff val="80000"/>
            </a:schemeClr>
          </a:solidFill>
          <a:ln>
            <a:solidFill>
              <a:schemeClr val="tx1"/>
            </a:solidFill>
          </a:ln>
        </p:spPr>
        <p:txBody>
          <a:bodyPr wrap="square" lIns="0" tIns="0" rIns="0" bIns="0" rtlCol="0"/>
          <a:lstStyle/>
          <a:p>
            <a:pPr marL="285750" indent="-285750">
              <a:lnSpc>
                <a:spcPct val="107000"/>
              </a:lnSpc>
              <a:spcAft>
                <a:spcPts val="800"/>
              </a:spcAft>
              <a:buFont typeface="Arial" panose="020B0604020202020204" pitchFamily="34" charset="0"/>
              <a:buChar char="•"/>
            </a:pPr>
            <a:endParaRPr lang="en-US" sz="800" dirty="0" smtClean="0"/>
          </a:p>
          <a:p>
            <a:pPr marL="117475" lvl="1">
              <a:lnSpc>
                <a:spcPct val="107000"/>
              </a:lnSpc>
              <a:spcAft>
                <a:spcPts val="800"/>
              </a:spcAft>
            </a:pPr>
            <a:r>
              <a:rPr lang="en-US" dirty="0" smtClean="0"/>
              <a:t>You </a:t>
            </a:r>
            <a:r>
              <a:rPr lang="en-US" dirty="0"/>
              <a:t>can view all attachments in a </a:t>
            </a:r>
            <a:r>
              <a:rPr lang="en-US" dirty="0" smtClean="0"/>
              <a:t>list.</a:t>
            </a:r>
            <a:endParaRPr lang="en-US" dirty="0"/>
          </a:p>
          <a:p>
            <a:pPr marL="117475">
              <a:lnSpc>
                <a:spcPct val="107000"/>
              </a:lnSpc>
              <a:spcAft>
                <a:spcPts val="800"/>
              </a:spcAft>
            </a:pPr>
            <a:r>
              <a:rPr lang="en-US" dirty="0"/>
              <a:t>Click the </a:t>
            </a:r>
            <a:r>
              <a:rPr lang="en-US" b="1" dirty="0"/>
              <a:t>View All </a:t>
            </a:r>
            <a:r>
              <a:rPr lang="en-US" b="1" dirty="0" smtClean="0"/>
              <a:t>Link.</a:t>
            </a:r>
            <a:endParaRPr lang="en-US" b="1" dirty="0"/>
          </a:p>
        </p:txBody>
      </p:sp>
    </p:spTree>
    <p:extLst>
      <p:ext uri="{BB962C8B-B14F-4D97-AF65-F5344CB8AC3E}">
        <p14:creationId xmlns:p14="http://schemas.microsoft.com/office/powerpoint/2010/main" val="37414818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4904" y="292608"/>
            <a:ext cx="10963618" cy="685800"/>
          </a:xfrm>
        </p:spPr>
        <p:txBody>
          <a:bodyPr/>
          <a:lstStyle/>
          <a:p>
            <a:r>
              <a:rPr lang="en-US" dirty="0" smtClean="0">
                <a:solidFill>
                  <a:schemeClr val="accent5"/>
                </a:solidFill>
              </a:rPr>
              <a:t>ON BEHALF OF VIEW FILES</a:t>
            </a:r>
            <a:endParaRPr lang="en-US" dirty="0">
              <a:solidFill>
                <a:schemeClr val="accent5"/>
              </a:solidFill>
            </a:endParaRPr>
          </a:p>
        </p:txBody>
      </p:sp>
      <p:sp>
        <p:nvSpPr>
          <p:cNvPr id="7" name="Rectangle 6"/>
          <p:cNvSpPr/>
          <p:nvPr/>
        </p:nvSpPr>
        <p:spPr>
          <a:xfrm>
            <a:off x="7800229" y="815911"/>
            <a:ext cx="4018597" cy="4059060"/>
          </a:xfrm>
          <a:prstGeom prst="rect">
            <a:avLst/>
          </a:prstGeom>
          <a:solidFill>
            <a:schemeClr val="accent1">
              <a:lumMod val="20000"/>
              <a:lumOff val="80000"/>
            </a:schemeClr>
          </a:solidFill>
          <a:ln>
            <a:solidFill>
              <a:schemeClr val="bg2">
                <a:lumMod val="75000"/>
              </a:schemeClr>
            </a:solidFill>
          </a:ln>
        </p:spPr>
        <p:txBody>
          <a:bodyPr wrap="square">
            <a:spAutoFit/>
          </a:bodyPr>
          <a:lstStyle/>
          <a:p>
            <a:pPr>
              <a:lnSpc>
                <a:spcPct val="107000"/>
              </a:lnSpc>
              <a:spcAft>
                <a:spcPts val="800"/>
              </a:spcAft>
            </a:pPr>
            <a:r>
              <a:rPr lang="en-US" dirty="0"/>
              <a:t>The Attachments page lists all attachments connected to the </a:t>
            </a:r>
            <a:r>
              <a:rPr lang="en-US" dirty="0" smtClean="0"/>
              <a:t>inquiry.</a:t>
            </a:r>
          </a:p>
          <a:p>
            <a:pPr>
              <a:lnSpc>
                <a:spcPct val="107000"/>
              </a:lnSpc>
              <a:spcAft>
                <a:spcPts val="800"/>
              </a:spcAft>
            </a:pPr>
            <a:r>
              <a:rPr lang="en-US" dirty="0" smtClean="0"/>
              <a:t>Click the Show More Button.</a:t>
            </a:r>
          </a:p>
          <a:p>
            <a:pPr>
              <a:lnSpc>
                <a:spcPct val="107000"/>
              </a:lnSpc>
              <a:spcAft>
                <a:spcPts val="800"/>
              </a:spcAft>
            </a:pPr>
            <a:r>
              <a:rPr lang="en-US" dirty="0"/>
              <a:t>Depending on your web browser, you may not see any items on the More menu. </a:t>
            </a:r>
            <a:endParaRPr lang="en-US" dirty="0" smtClean="0"/>
          </a:p>
          <a:p>
            <a:pPr>
              <a:lnSpc>
                <a:spcPct val="107000"/>
              </a:lnSpc>
              <a:spcAft>
                <a:spcPts val="800"/>
              </a:spcAft>
            </a:pPr>
            <a:r>
              <a:rPr lang="en-US" dirty="0" smtClean="0"/>
              <a:t>You </a:t>
            </a:r>
            <a:r>
              <a:rPr lang="en-US" dirty="0"/>
              <a:t>cannot delete attachments or upload replacement attachments, but you can download a copy of an attached </a:t>
            </a:r>
            <a:r>
              <a:rPr lang="en-US" dirty="0" smtClean="0"/>
              <a:t>file.</a:t>
            </a:r>
            <a:endParaRPr lang="en-US" dirty="0"/>
          </a:p>
          <a:p>
            <a:pPr>
              <a:lnSpc>
                <a:spcPct val="107000"/>
              </a:lnSpc>
              <a:spcAft>
                <a:spcPts val="800"/>
              </a:spcAft>
            </a:pPr>
            <a:r>
              <a:rPr lang="en-US" dirty="0" smtClean="0"/>
              <a:t>Click the </a:t>
            </a:r>
            <a:r>
              <a:rPr lang="en-US" b="1" dirty="0" smtClean="0"/>
              <a:t>Case Link </a:t>
            </a:r>
            <a:r>
              <a:rPr lang="en-US" dirty="0" smtClean="0"/>
              <a:t>to go back to the Case.</a:t>
            </a:r>
          </a:p>
        </p:txBody>
      </p:sp>
      <p:pic>
        <p:nvPicPr>
          <p:cNvPr id="2" name="Picture 1"/>
          <p:cNvPicPr>
            <a:picLocks noChangeAspect="1"/>
          </p:cNvPicPr>
          <p:nvPr/>
        </p:nvPicPr>
        <p:blipFill>
          <a:blip r:embed="rId3"/>
          <a:stretch>
            <a:fillRect/>
          </a:stretch>
        </p:blipFill>
        <p:spPr>
          <a:xfrm>
            <a:off x="373173" y="1078661"/>
            <a:ext cx="6845411" cy="3850544"/>
          </a:xfrm>
          <a:prstGeom prst="rect">
            <a:avLst/>
          </a:prstGeom>
          <a:ln>
            <a:solidFill>
              <a:schemeClr val="bg2">
                <a:lumMod val="75000"/>
              </a:schemeClr>
            </a:solidFill>
          </a:ln>
        </p:spPr>
      </p:pic>
      <p:sp>
        <p:nvSpPr>
          <p:cNvPr id="3" name="Rectangle 2"/>
          <p:cNvSpPr/>
          <p:nvPr/>
        </p:nvSpPr>
        <p:spPr>
          <a:xfrm>
            <a:off x="3048000" y="3105835"/>
            <a:ext cx="6096000" cy="369332"/>
          </a:xfrm>
          <a:prstGeom prst="rect">
            <a:avLst/>
          </a:prstGeom>
        </p:spPr>
        <p:txBody>
          <a:bodyPr>
            <a:spAutoFit/>
          </a:bodyPr>
          <a:lstStyle/>
          <a:p>
            <a:r>
              <a:rPr lang="en-US" dirty="0" smtClean="0"/>
              <a:t>. </a:t>
            </a:r>
            <a:endParaRPr lang="en-US" dirty="0"/>
          </a:p>
        </p:txBody>
      </p:sp>
      <p:sp>
        <p:nvSpPr>
          <p:cNvPr id="4" name="TextBox 3"/>
          <p:cNvSpPr txBox="1"/>
          <p:nvPr/>
        </p:nvSpPr>
        <p:spPr>
          <a:xfrm>
            <a:off x="998376" y="2166195"/>
            <a:ext cx="699795" cy="177282"/>
          </a:xfrm>
          <a:prstGeom prst="rect">
            <a:avLst/>
          </a:prstGeom>
          <a:noFill/>
          <a:ln w="28575">
            <a:solidFill>
              <a:srgbClr val="FF0000"/>
            </a:solidFill>
          </a:ln>
        </p:spPr>
        <p:txBody>
          <a:bodyPr wrap="square" rtlCol="0">
            <a:spAutoFit/>
          </a:bodyPr>
          <a:lstStyle/>
          <a:p>
            <a:endParaRPr lang="en-US" dirty="0"/>
          </a:p>
        </p:txBody>
      </p:sp>
      <p:sp>
        <p:nvSpPr>
          <p:cNvPr id="9" name="TextBox 8"/>
          <p:cNvSpPr txBox="1"/>
          <p:nvPr/>
        </p:nvSpPr>
        <p:spPr>
          <a:xfrm>
            <a:off x="695569" y="5431692"/>
            <a:ext cx="5455139" cy="369332"/>
          </a:xfrm>
          <a:prstGeom prst="rect">
            <a:avLst/>
          </a:prstGeom>
          <a:noFill/>
        </p:spPr>
        <p:txBody>
          <a:bodyPr wrap="square" rtlCol="0">
            <a:spAutoFit/>
          </a:bodyPr>
          <a:lstStyle/>
          <a:p>
            <a:r>
              <a:rPr lang="en-US" dirty="0" smtClean="0"/>
              <a:t>Note: Best Browsers to use are Firefox or Chrome</a:t>
            </a:r>
            <a:endParaRPr lang="en-US" dirty="0"/>
          </a:p>
        </p:txBody>
      </p:sp>
    </p:spTree>
    <p:extLst>
      <p:ext uri="{BB962C8B-B14F-4D97-AF65-F5344CB8AC3E}">
        <p14:creationId xmlns:p14="http://schemas.microsoft.com/office/powerpoint/2010/main" val="24642092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RELATED CASES &amp; EMAILS </a:t>
            </a:r>
            <a:endParaRPr lang="en-US" dirty="0">
              <a:solidFill>
                <a:schemeClr val="accent5"/>
              </a:solidFill>
            </a:endParaRPr>
          </a:p>
        </p:txBody>
      </p:sp>
      <p:sp>
        <p:nvSpPr>
          <p:cNvPr id="22" name="Rectangle 21"/>
          <p:cNvSpPr/>
          <p:nvPr/>
        </p:nvSpPr>
        <p:spPr>
          <a:xfrm>
            <a:off x="8845421" y="1050478"/>
            <a:ext cx="2875139" cy="5039328"/>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Click the side scroll bar to view the </a:t>
            </a:r>
            <a:r>
              <a:rPr lang="en-US" b="1" dirty="0" smtClean="0"/>
              <a:t>Related Cases and Emails</a:t>
            </a:r>
          </a:p>
          <a:p>
            <a:pPr>
              <a:lnSpc>
                <a:spcPct val="107000"/>
              </a:lnSpc>
              <a:spcAft>
                <a:spcPts val="800"/>
              </a:spcAft>
            </a:pPr>
            <a:r>
              <a:rPr lang="en-US" b="1" dirty="0" smtClean="0"/>
              <a:t>Related Cases </a:t>
            </a:r>
            <a:r>
              <a:rPr lang="en-US" dirty="0" smtClean="0"/>
              <a:t>are linked to another Case. They could be a Parent or Child Case, or a Case UCPC deemed related </a:t>
            </a:r>
          </a:p>
          <a:p>
            <a:pPr>
              <a:lnSpc>
                <a:spcPct val="107000"/>
              </a:lnSpc>
              <a:spcAft>
                <a:spcPts val="800"/>
              </a:spcAft>
            </a:pPr>
            <a:r>
              <a:rPr lang="en-US" dirty="0" smtClean="0"/>
              <a:t>The </a:t>
            </a:r>
            <a:r>
              <a:rPr lang="en-US" b="1" dirty="0" smtClean="0"/>
              <a:t>Emails </a:t>
            </a:r>
            <a:r>
              <a:rPr lang="en-US" dirty="0" smtClean="0"/>
              <a:t>section displays any email messages associated with the case. However, UCPC can decide to make an email internal, which would not be viewable to a user. </a:t>
            </a:r>
          </a:p>
        </p:txBody>
      </p:sp>
      <p:pic>
        <p:nvPicPr>
          <p:cNvPr id="3" name="Picture 2"/>
          <p:cNvPicPr>
            <a:picLocks noChangeAspect="1"/>
          </p:cNvPicPr>
          <p:nvPr/>
        </p:nvPicPr>
        <p:blipFill>
          <a:blip r:embed="rId2"/>
          <a:stretch>
            <a:fillRect/>
          </a:stretch>
        </p:blipFill>
        <p:spPr>
          <a:xfrm>
            <a:off x="413073" y="1061679"/>
            <a:ext cx="8330300" cy="4716825"/>
          </a:xfrm>
          <a:prstGeom prst="rect">
            <a:avLst/>
          </a:prstGeom>
          <a:ln>
            <a:solidFill>
              <a:schemeClr val="tx1"/>
            </a:solidFill>
          </a:ln>
        </p:spPr>
      </p:pic>
      <p:sp>
        <p:nvSpPr>
          <p:cNvPr id="4" name="Rectangle 3"/>
          <p:cNvSpPr/>
          <p:nvPr/>
        </p:nvSpPr>
        <p:spPr>
          <a:xfrm>
            <a:off x="5712455" y="3572683"/>
            <a:ext cx="2230017" cy="409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731116" y="4075533"/>
            <a:ext cx="2211356" cy="1129005"/>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713960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LEARNING TOPICS </a:t>
            </a:r>
            <a:endParaRPr lang="en-US" dirty="0">
              <a:solidFill>
                <a:schemeClr val="accent5"/>
              </a:solidFill>
            </a:endParaRPr>
          </a:p>
        </p:txBody>
      </p:sp>
      <p:sp>
        <p:nvSpPr>
          <p:cNvPr id="3" name="TextBox 2"/>
          <p:cNvSpPr txBox="1"/>
          <p:nvPr/>
        </p:nvSpPr>
        <p:spPr>
          <a:xfrm>
            <a:off x="374904" y="978408"/>
            <a:ext cx="7895645" cy="523220"/>
          </a:xfrm>
          <a:prstGeom prst="rect">
            <a:avLst/>
          </a:prstGeom>
          <a:noFill/>
        </p:spPr>
        <p:txBody>
          <a:bodyPr wrap="square" rtlCol="0">
            <a:spAutoFit/>
          </a:bodyPr>
          <a:lstStyle/>
          <a:p>
            <a:r>
              <a:rPr lang="en-US" sz="2800" b="1" dirty="0" smtClean="0">
                <a:solidFill>
                  <a:schemeClr val="accent1">
                    <a:lumMod val="75000"/>
                  </a:schemeClr>
                </a:solidFill>
                <a:latin typeface="+mj-lt"/>
              </a:rPr>
              <a:t>Demo </a:t>
            </a:r>
            <a:endParaRPr lang="en-US" sz="2800" b="1" dirty="0">
              <a:solidFill>
                <a:schemeClr val="accent1">
                  <a:lumMod val="75000"/>
                </a:schemeClr>
              </a:solidFill>
              <a:latin typeface="+mj-lt"/>
            </a:endParaRPr>
          </a:p>
        </p:txBody>
      </p:sp>
      <p:sp>
        <p:nvSpPr>
          <p:cNvPr id="4" name="Rectangle 3"/>
          <p:cNvSpPr/>
          <p:nvPr/>
        </p:nvSpPr>
        <p:spPr>
          <a:xfrm>
            <a:off x="374904" y="1664208"/>
            <a:ext cx="6096000" cy="892552"/>
          </a:xfrm>
          <a:prstGeom prst="rect">
            <a:avLst/>
          </a:prstGeom>
        </p:spPr>
        <p:txBody>
          <a:bodyPr>
            <a:spAutoFit/>
          </a:bodyPr>
          <a:lstStyle/>
          <a:p>
            <a:pPr marL="346075" lvl="0" indent="-346075" eaLnBrk="0" fontAlgn="base" hangingPunct="0">
              <a:spcBef>
                <a:spcPct val="0"/>
              </a:spcBef>
              <a:spcAft>
                <a:spcPct val="0"/>
              </a:spcAft>
              <a:buFont typeface="Wingdings" panose="05000000000000000000" pitchFamily="2" charset="2"/>
              <a:buChar char="Ø"/>
              <a:defRPr/>
            </a:pPr>
            <a:r>
              <a:rPr lang="en-US" sz="2400" b="1" dirty="0" smtClean="0">
                <a:solidFill>
                  <a:srgbClr val="4472C4"/>
                </a:solidFill>
              </a:rPr>
              <a:t>Demo</a:t>
            </a:r>
            <a:endParaRPr lang="en-US" sz="2400" b="1" dirty="0">
              <a:solidFill>
                <a:srgbClr val="4472C4"/>
              </a:solidFill>
            </a:endParaRPr>
          </a:p>
          <a:p>
            <a:pPr lvl="1">
              <a:defRPr/>
            </a:pPr>
            <a:endParaRPr lang="en-US" sz="2800" dirty="0">
              <a:solidFill>
                <a:srgbClr val="4472C4"/>
              </a:solidFill>
            </a:endParaRPr>
          </a:p>
        </p:txBody>
      </p:sp>
    </p:spTree>
    <p:extLst>
      <p:ext uri="{BB962C8B-B14F-4D97-AF65-F5344CB8AC3E}">
        <p14:creationId xmlns:p14="http://schemas.microsoft.com/office/powerpoint/2010/main" val="28909993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ON BEHALF OF RELATED CASES AND EMAILS  </a:t>
            </a:r>
            <a:endParaRPr lang="en-US" dirty="0">
              <a:solidFill>
                <a:schemeClr val="accent5"/>
              </a:solidFill>
            </a:endParaRPr>
          </a:p>
        </p:txBody>
      </p:sp>
      <p:sp>
        <p:nvSpPr>
          <p:cNvPr id="22" name="Rectangle 21"/>
          <p:cNvSpPr/>
          <p:nvPr/>
        </p:nvSpPr>
        <p:spPr>
          <a:xfrm>
            <a:off x="433836" y="926005"/>
            <a:ext cx="11325225" cy="85356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2000" dirty="0" smtClean="0"/>
              <a:t>Click the Email link to review the email information as you scroll down the page via the scroll bar.</a:t>
            </a:r>
          </a:p>
          <a:p>
            <a:pPr marL="285750" indent="-285750">
              <a:lnSpc>
                <a:spcPct val="107000"/>
              </a:lnSpc>
              <a:spcAft>
                <a:spcPts val="800"/>
              </a:spcAft>
              <a:buFont typeface="Arial" panose="020B0604020202020204" pitchFamily="34" charset="0"/>
              <a:buChar char="•"/>
            </a:pPr>
            <a:r>
              <a:rPr lang="en-US" sz="2000" dirty="0" smtClean="0"/>
              <a:t>Click the Case number to return to the details of the case.</a:t>
            </a:r>
          </a:p>
        </p:txBody>
      </p:sp>
      <p:pic>
        <p:nvPicPr>
          <p:cNvPr id="3" name="Picture 2"/>
          <p:cNvPicPr>
            <a:picLocks noChangeAspect="1"/>
          </p:cNvPicPr>
          <p:nvPr/>
        </p:nvPicPr>
        <p:blipFill>
          <a:blip r:embed="rId3"/>
          <a:stretch>
            <a:fillRect/>
          </a:stretch>
        </p:blipFill>
        <p:spPr>
          <a:xfrm>
            <a:off x="557212" y="1814371"/>
            <a:ext cx="5539237" cy="4174794"/>
          </a:xfrm>
          <a:prstGeom prst="rect">
            <a:avLst/>
          </a:prstGeom>
        </p:spPr>
      </p:pic>
      <p:pic>
        <p:nvPicPr>
          <p:cNvPr id="5" name="Picture 4"/>
          <p:cNvPicPr>
            <a:picLocks noChangeAspect="1"/>
          </p:cNvPicPr>
          <p:nvPr/>
        </p:nvPicPr>
        <p:blipFill>
          <a:blip r:embed="rId4"/>
          <a:stretch>
            <a:fillRect/>
          </a:stretch>
        </p:blipFill>
        <p:spPr>
          <a:xfrm>
            <a:off x="6313880" y="1792094"/>
            <a:ext cx="5443904" cy="4230485"/>
          </a:xfrm>
          <a:prstGeom prst="rect">
            <a:avLst/>
          </a:prstGeom>
        </p:spPr>
      </p:pic>
    </p:spTree>
    <p:extLst>
      <p:ext uri="{BB962C8B-B14F-4D97-AF65-F5344CB8AC3E}">
        <p14:creationId xmlns:p14="http://schemas.microsoft.com/office/powerpoint/2010/main" val="3997641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ON BEHALF OF CLOSED INQUIRES</a:t>
            </a:r>
            <a:endParaRPr lang="en-US" dirty="0">
              <a:solidFill>
                <a:schemeClr val="accent5"/>
              </a:solidFill>
            </a:endParaRPr>
          </a:p>
        </p:txBody>
      </p:sp>
      <p:sp>
        <p:nvSpPr>
          <p:cNvPr id="22" name="Rectangle 21"/>
          <p:cNvSpPr/>
          <p:nvPr/>
        </p:nvSpPr>
        <p:spPr>
          <a:xfrm>
            <a:off x="8420333" y="1298847"/>
            <a:ext cx="3307379" cy="1676741"/>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To review closed inquiries, click the </a:t>
            </a:r>
            <a:r>
              <a:rPr lang="en-US" b="1" dirty="0" smtClean="0"/>
              <a:t>My Inquires link</a:t>
            </a:r>
            <a:r>
              <a:rPr lang="en-US" dirty="0" smtClean="0"/>
              <a:t>, then </a:t>
            </a:r>
            <a:r>
              <a:rPr lang="en-US" b="1" dirty="0" smtClean="0"/>
              <a:t>My Closed Inquires </a:t>
            </a:r>
            <a:r>
              <a:rPr lang="en-US" dirty="0" smtClean="0"/>
              <a:t>tab.</a:t>
            </a:r>
          </a:p>
          <a:p>
            <a:pPr>
              <a:lnSpc>
                <a:spcPct val="107000"/>
              </a:lnSpc>
              <a:spcAft>
                <a:spcPts val="800"/>
              </a:spcAft>
            </a:pPr>
            <a:r>
              <a:rPr lang="en-US" dirty="0"/>
              <a:t>To review </a:t>
            </a:r>
            <a:r>
              <a:rPr lang="en-US" b="1" dirty="0"/>
              <a:t>Closed </a:t>
            </a:r>
            <a:r>
              <a:rPr lang="en-US" b="1" dirty="0" smtClean="0"/>
              <a:t>Inquires</a:t>
            </a:r>
            <a:r>
              <a:rPr lang="en-US" dirty="0" smtClean="0"/>
              <a:t>,</a:t>
            </a:r>
            <a:r>
              <a:rPr lang="en-US" b="1" dirty="0" smtClean="0"/>
              <a:t> </a:t>
            </a:r>
            <a:r>
              <a:rPr lang="en-US" dirty="0" smtClean="0"/>
              <a:t>click </a:t>
            </a:r>
            <a:r>
              <a:rPr lang="en-US" dirty="0"/>
              <a:t>the </a:t>
            </a:r>
            <a:r>
              <a:rPr lang="en-US" b="1" dirty="0" smtClean="0"/>
              <a:t>Case Number </a:t>
            </a:r>
            <a:r>
              <a:rPr lang="en-US" dirty="0" smtClean="0"/>
              <a:t>Link.</a:t>
            </a:r>
            <a:endParaRPr lang="en-US" sz="800" dirty="0" smtClean="0"/>
          </a:p>
        </p:txBody>
      </p:sp>
      <p:pic>
        <p:nvPicPr>
          <p:cNvPr id="4" name="Picture 3"/>
          <p:cNvPicPr>
            <a:picLocks noChangeAspect="1"/>
          </p:cNvPicPr>
          <p:nvPr/>
        </p:nvPicPr>
        <p:blipFill>
          <a:blip r:embed="rId3"/>
          <a:stretch>
            <a:fillRect/>
          </a:stretch>
        </p:blipFill>
        <p:spPr>
          <a:xfrm>
            <a:off x="378459" y="1066073"/>
            <a:ext cx="7944649" cy="4503710"/>
          </a:xfrm>
          <a:prstGeom prst="rect">
            <a:avLst/>
          </a:prstGeom>
        </p:spPr>
      </p:pic>
      <p:sp>
        <p:nvSpPr>
          <p:cNvPr id="6" name="TextBox 5"/>
          <p:cNvSpPr txBox="1"/>
          <p:nvPr/>
        </p:nvSpPr>
        <p:spPr>
          <a:xfrm>
            <a:off x="1334278" y="2062189"/>
            <a:ext cx="695820" cy="262351"/>
          </a:xfrm>
          <a:prstGeom prst="rect">
            <a:avLst/>
          </a:prstGeom>
          <a:noFill/>
          <a:ln w="28575">
            <a:solidFill>
              <a:srgbClr val="FF0000"/>
            </a:solidFill>
          </a:ln>
        </p:spPr>
        <p:txBody>
          <a:bodyPr wrap="square" rtlCol="0">
            <a:spAutoFit/>
          </a:bodyPr>
          <a:lstStyle/>
          <a:p>
            <a:endParaRPr lang="en-US" dirty="0"/>
          </a:p>
        </p:txBody>
      </p:sp>
      <p:sp>
        <p:nvSpPr>
          <p:cNvPr id="9" name="TextBox 8"/>
          <p:cNvSpPr txBox="1"/>
          <p:nvPr/>
        </p:nvSpPr>
        <p:spPr>
          <a:xfrm>
            <a:off x="1868840" y="2324540"/>
            <a:ext cx="1049572" cy="357809"/>
          </a:xfrm>
          <a:prstGeom prst="rect">
            <a:avLst/>
          </a:prstGeom>
          <a:noFill/>
          <a:ln w="28575">
            <a:solidFill>
              <a:srgbClr val="FF0000"/>
            </a:solidFill>
          </a:ln>
        </p:spPr>
        <p:txBody>
          <a:bodyPr wrap="square" rtlCol="0">
            <a:spAutoFit/>
          </a:bodyPr>
          <a:lstStyle/>
          <a:p>
            <a:endParaRPr lang="en-US" dirty="0"/>
          </a:p>
        </p:txBody>
      </p:sp>
      <p:sp>
        <p:nvSpPr>
          <p:cNvPr id="3" name="TextBox 2"/>
          <p:cNvSpPr txBox="1"/>
          <p:nvPr/>
        </p:nvSpPr>
        <p:spPr>
          <a:xfrm>
            <a:off x="3004457" y="2864498"/>
            <a:ext cx="550506" cy="401216"/>
          </a:xfrm>
          <a:prstGeom prst="rect">
            <a:avLst/>
          </a:prstGeom>
          <a:noFill/>
          <a:ln w="38100">
            <a:solidFill>
              <a:srgbClr val="FF0000"/>
            </a:solidFill>
          </a:ln>
        </p:spPr>
        <p:txBody>
          <a:bodyPr wrap="square" rtlCol="0">
            <a:spAutoFit/>
          </a:bodyPr>
          <a:lstStyle/>
          <a:p>
            <a:endParaRPr lang="en-US" dirty="0"/>
          </a:p>
        </p:txBody>
      </p:sp>
      <p:sp>
        <p:nvSpPr>
          <p:cNvPr id="5" name="Oval 4"/>
          <p:cNvSpPr/>
          <p:nvPr/>
        </p:nvSpPr>
        <p:spPr>
          <a:xfrm>
            <a:off x="1250302" y="1735494"/>
            <a:ext cx="410547" cy="326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7" name="Oval 6"/>
          <p:cNvSpPr/>
          <p:nvPr/>
        </p:nvSpPr>
        <p:spPr>
          <a:xfrm>
            <a:off x="3004457" y="2248678"/>
            <a:ext cx="448517" cy="433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8" name="Oval 7"/>
          <p:cNvSpPr/>
          <p:nvPr/>
        </p:nvSpPr>
        <p:spPr>
          <a:xfrm>
            <a:off x="3629608" y="2864498"/>
            <a:ext cx="485192" cy="401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Tree>
    <p:extLst>
      <p:ext uri="{BB962C8B-B14F-4D97-AF65-F5344CB8AC3E}">
        <p14:creationId xmlns:p14="http://schemas.microsoft.com/office/powerpoint/2010/main" val="2189198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ON BEHALF OF CLOSED INQUIRES </a:t>
            </a:r>
            <a:r>
              <a:rPr lang="en-US" sz="2800" dirty="0" smtClean="0">
                <a:solidFill>
                  <a:schemeClr val="accent5"/>
                </a:solidFill>
              </a:rPr>
              <a:t>(continued)</a:t>
            </a:r>
            <a:endParaRPr lang="en-US" sz="2800" dirty="0">
              <a:solidFill>
                <a:schemeClr val="accent5"/>
              </a:solidFill>
            </a:endParaRPr>
          </a:p>
        </p:txBody>
      </p:sp>
      <p:sp>
        <p:nvSpPr>
          <p:cNvPr id="22" name="Rectangle 21"/>
          <p:cNvSpPr/>
          <p:nvPr/>
        </p:nvSpPr>
        <p:spPr>
          <a:xfrm>
            <a:off x="7511142" y="1601427"/>
            <a:ext cx="3343671" cy="1973104"/>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Notice the Status is </a:t>
            </a:r>
            <a:r>
              <a:rPr lang="en-US" b="1" dirty="0" smtClean="0"/>
              <a:t>Closed Resolved. </a:t>
            </a:r>
          </a:p>
          <a:p>
            <a:pPr>
              <a:lnSpc>
                <a:spcPct val="107000"/>
              </a:lnSpc>
              <a:spcAft>
                <a:spcPts val="800"/>
              </a:spcAft>
            </a:pPr>
            <a:r>
              <a:rPr lang="en-US" dirty="0" smtClean="0"/>
              <a:t>Use the side scroll bar to view </a:t>
            </a:r>
            <a:r>
              <a:rPr lang="en-US" b="1" dirty="0" smtClean="0"/>
              <a:t>Case Comments, Attachments, Related Cases</a:t>
            </a:r>
            <a:r>
              <a:rPr lang="en-US" dirty="0" smtClean="0"/>
              <a:t>, </a:t>
            </a:r>
            <a:r>
              <a:rPr lang="en-US" b="1" dirty="0" smtClean="0"/>
              <a:t>and Emails</a:t>
            </a:r>
            <a:r>
              <a:rPr lang="en-US" dirty="0" smtClean="0"/>
              <a:t>.</a:t>
            </a:r>
            <a:endParaRPr lang="en-US" sz="800" dirty="0" smtClean="0"/>
          </a:p>
        </p:txBody>
      </p:sp>
      <p:pic>
        <p:nvPicPr>
          <p:cNvPr id="6" name="Picture 5"/>
          <p:cNvPicPr>
            <a:picLocks noChangeAspect="1"/>
          </p:cNvPicPr>
          <p:nvPr/>
        </p:nvPicPr>
        <p:blipFill>
          <a:blip r:embed="rId3"/>
          <a:stretch>
            <a:fillRect/>
          </a:stretch>
        </p:blipFill>
        <p:spPr>
          <a:xfrm>
            <a:off x="638532" y="1132534"/>
            <a:ext cx="6483407" cy="3728317"/>
          </a:xfrm>
          <a:prstGeom prst="rect">
            <a:avLst/>
          </a:prstGeom>
          <a:ln>
            <a:solidFill>
              <a:schemeClr val="accent1">
                <a:lumMod val="75000"/>
              </a:schemeClr>
            </a:solidFill>
          </a:ln>
        </p:spPr>
      </p:pic>
      <p:sp>
        <p:nvSpPr>
          <p:cNvPr id="8" name="TextBox 7"/>
          <p:cNvSpPr txBox="1"/>
          <p:nvPr/>
        </p:nvSpPr>
        <p:spPr>
          <a:xfrm>
            <a:off x="2145310" y="2935638"/>
            <a:ext cx="652007" cy="413468"/>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41803781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3370"/>
            <a:ext cx="10963618" cy="685800"/>
          </a:xfrm>
        </p:spPr>
        <p:txBody>
          <a:bodyPr/>
          <a:lstStyle/>
          <a:p>
            <a:r>
              <a:rPr lang="en-US" dirty="0" smtClean="0">
                <a:solidFill>
                  <a:schemeClr val="accent5"/>
                </a:solidFill>
              </a:rPr>
              <a:t>ON BEHALF OF CLOSED INQUIRES </a:t>
            </a:r>
            <a:endParaRPr lang="en-US" dirty="0">
              <a:solidFill>
                <a:schemeClr val="accent5"/>
              </a:solidFill>
            </a:endParaRPr>
          </a:p>
        </p:txBody>
      </p:sp>
      <p:pic>
        <p:nvPicPr>
          <p:cNvPr id="5" name="Picture 4"/>
          <p:cNvPicPr>
            <a:picLocks noChangeAspect="1"/>
          </p:cNvPicPr>
          <p:nvPr/>
        </p:nvPicPr>
        <p:blipFill>
          <a:blip r:embed="rId3"/>
          <a:stretch>
            <a:fillRect/>
          </a:stretch>
        </p:blipFill>
        <p:spPr>
          <a:xfrm>
            <a:off x="3380931" y="1549578"/>
            <a:ext cx="7566057" cy="4067911"/>
          </a:xfrm>
          <a:prstGeom prst="rect">
            <a:avLst/>
          </a:prstGeom>
          <a:ln>
            <a:solidFill>
              <a:schemeClr val="tx1"/>
            </a:solidFill>
          </a:ln>
        </p:spPr>
      </p:pic>
      <p:sp>
        <p:nvSpPr>
          <p:cNvPr id="6" name="TextBox 5"/>
          <p:cNvSpPr txBox="1"/>
          <p:nvPr/>
        </p:nvSpPr>
        <p:spPr>
          <a:xfrm>
            <a:off x="3595151" y="1486800"/>
            <a:ext cx="569168" cy="509951"/>
          </a:xfrm>
          <a:prstGeom prst="rect">
            <a:avLst/>
          </a:prstGeom>
          <a:noFill/>
          <a:ln w="28575">
            <a:solidFill>
              <a:srgbClr val="FF0000"/>
            </a:solidFill>
          </a:ln>
        </p:spPr>
        <p:txBody>
          <a:bodyPr wrap="square" rtlCol="0">
            <a:spAutoFit/>
          </a:bodyPr>
          <a:lstStyle/>
          <a:p>
            <a:endParaRPr lang="en-US" dirty="0"/>
          </a:p>
        </p:txBody>
      </p:sp>
      <p:sp>
        <p:nvSpPr>
          <p:cNvPr id="7" name="TextBox 6"/>
          <p:cNvSpPr txBox="1"/>
          <p:nvPr/>
        </p:nvSpPr>
        <p:spPr>
          <a:xfrm>
            <a:off x="7802122" y="3214201"/>
            <a:ext cx="877077" cy="369332"/>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1063250" y="1551619"/>
            <a:ext cx="2215043" cy="646331"/>
          </a:xfrm>
          <a:prstGeom prst="rect">
            <a:avLst/>
          </a:prstGeom>
          <a:solidFill>
            <a:schemeClr val="accent1">
              <a:lumMod val="20000"/>
              <a:lumOff val="80000"/>
            </a:schemeClr>
          </a:solidFill>
          <a:ln>
            <a:solidFill>
              <a:schemeClr val="tx1"/>
            </a:solidFill>
          </a:ln>
        </p:spPr>
        <p:txBody>
          <a:bodyPr wrap="square" rtlCol="0">
            <a:spAutoFit/>
          </a:bodyPr>
          <a:lstStyle/>
          <a:p>
            <a:r>
              <a:rPr lang="en-US" dirty="0" smtClean="0"/>
              <a:t>Click on the </a:t>
            </a:r>
            <a:r>
              <a:rPr lang="en-US" b="1" dirty="0" smtClean="0"/>
              <a:t>Home</a:t>
            </a:r>
            <a:r>
              <a:rPr lang="en-US" dirty="0" smtClean="0"/>
              <a:t> tab to exit the Case.</a:t>
            </a:r>
            <a:endParaRPr lang="en-US" dirty="0"/>
          </a:p>
        </p:txBody>
      </p:sp>
      <p:cxnSp>
        <p:nvCxnSpPr>
          <p:cNvPr id="10" name="Straight Arrow Connector 9"/>
          <p:cNvCxnSpPr>
            <a:endCxn id="6" idx="1"/>
          </p:cNvCxnSpPr>
          <p:nvPr/>
        </p:nvCxnSpPr>
        <p:spPr>
          <a:xfrm flipV="1">
            <a:off x="3240585" y="1741776"/>
            <a:ext cx="354566" cy="133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2161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466850"/>
            <a:ext cx="8784514" cy="3160470"/>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Reopen Closed UCPath Center Case</a:t>
            </a:r>
            <a:endParaRPr lang="en-US" sz="7200" b="1" dirty="0">
              <a:solidFill>
                <a:srgbClr val="F1AB00"/>
              </a:solidFill>
            </a:endParaRPr>
          </a:p>
        </p:txBody>
      </p:sp>
    </p:spTree>
    <p:extLst>
      <p:ext uri="{BB962C8B-B14F-4D97-AF65-F5344CB8AC3E}">
        <p14:creationId xmlns:p14="http://schemas.microsoft.com/office/powerpoint/2010/main" val="13011068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REOPEN CLOSED UCPATH CENTER CASE</a:t>
            </a:r>
            <a:endParaRPr lang="en-US" dirty="0">
              <a:solidFill>
                <a:schemeClr val="accent5"/>
              </a:solidFill>
            </a:endParaRPr>
          </a:p>
        </p:txBody>
      </p:sp>
      <p:sp>
        <p:nvSpPr>
          <p:cNvPr id="7" name="Rectangle 6"/>
          <p:cNvSpPr/>
          <p:nvPr/>
        </p:nvSpPr>
        <p:spPr>
          <a:xfrm rot="10800000" flipV="1">
            <a:off x="9606115" y="2196272"/>
            <a:ext cx="2215587" cy="1870512"/>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If you have additional questions regarding a closed inquiry, click the </a:t>
            </a:r>
            <a:r>
              <a:rPr lang="en-US" b="1" dirty="0" smtClean="0"/>
              <a:t>My Inquiries </a:t>
            </a:r>
            <a:r>
              <a:rPr lang="en-US" dirty="0" smtClean="0"/>
              <a:t>link, or </a:t>
            </a:r>
            <a:r>
              <a:rPr lang="en-US" b="1" dirty="0" smtClean="0"/>
              <a:t>Ask UCPath</a:t>
            </a:r>
            <a:r>
              <a:rPr lang="en-US" dirty="0" smtClean="0"/>
              <a:t>.</a:t>
            </a:r>
            <a:r>
              <a:rPr lang="en-US" b="1" dirty="0" smtClean="0"/>
              <a:t>  </a:t>
            </a:r>
          </a:p>
        </p:txBody>
      </p:sp>
      <p:sp>
        <p:nvSpPr>
          <p:cNvPr id="3" name="TextBox 2"/>
          <p:cNvSpPr txBox="1"/>
          <p:nvPr/>
        </p:nvSpPr>
        <p:spPr>
          <a:xfrm>
            <a:off x="0" y="1504538"/>
            <a:ext cx="12191999" cy="369332"/>
          </a:xfrm>
          <a:prstGeom prst="rect">
            <a:avLst/>
          </a:prstGeom>
          <a:solidFill>
            <a:schemeClr val="accent1">
              <a:lumMod val="20000"/>
              <a:lumOff val="80000"/>
            </a:schemeClr>
          </a:solidFill>
          <a:effectLst>
            <a:outerShdw blurRad="50800" dist="50800" dir="5400000" algn="ctr" rotWithShape="0">
              <a:schemeClr val="accent1">
                <a:lumMod val="20000"/>
                <a:lumOff val="80000"/>
              </a:schemeClr>
            </a:outerShdw>
          </a:effectLst>
        </p:spPr>
        <p:txBody>
          <a:bodyPr wrap="square" rtlCol="0" anchor="ctr">
            <a:spAutoFit/>
          </a:bodyPr>
          <a:lstStyle/>
          <a:p>
            <a:r>
              <a:rPr lang="en-US" dirty="0" smtClean="0"/>
              <a:t>       </a:t>
            </a:r>
            <a:r>
              <a:rPr lang="en-US" b="1" dirty="0" smtClean="0"/>
              <a:t>Navigation</a:t>
            </a:r>
            <a:r>
              <a:rPr lang="en-US" dirty="0" smtClean="0"/>
              <a:t>: Ask UCPath Center or Help/FAQ &gt; Ask UCPath Center </a:t>
            </a:r>
            <a:endParaRPr lang="en-US" dirty="0"/>
          </a:p>
        </p:txBody>
      </p:sp>
      <p:pic>
        <p:nvPicPr>
          <p:cNvPr id="2" name="Picture 1"/>
          <p:cNvPicPr>
            <a:picLocks noChangeAspect="1"/>
          </p:cNvPicPr>
          <p:nvPr/>
        </p:nvPicPr>
        <p:blipFill>
          <a:blip r:embed="rId3"/>
          <a:stretch>
            <a:fillRect/>
          </a:stretch>
        </p:blipFill>
        <p:spPr>
          <a:xfrm>
            <a:off x="548145" y="2174033"/>
            <a:ext cx="8667459" cy="4274689"/>
          </a:xfrm>
          <a:prstGeom prst="rect">
            <a:avLst/>
          </a:prstGeom>
          <a:ln>
            <a:solidFill>
              <a:schemeClr val="tx1"/>
            </a:solidFill>
          </a:ln>
        </p:spPr>
      </p:pic>
      <p:sp>
        <p:nvSpPr>
          <p:cNvPr id="6" name="TextBox 5"/>
          <p:cNvSpPr txBox="1"/>
          <p:nvPr/>
        </p:nvSpPr>
        <p:spPr>
          <a:xfrm>
            <a:off x="2660959" y="2939143"/>
            <a:ext cx="578498" cy="369332"/>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0783303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227630" y="346704"/>
            <a:ext cx="10963618" cy="685800"/>
          </a:xfrm>
        </p:spPr>
        <p:txBody>
          <a:bodyPr/>
          <a:lstStyle/>
          <a:p>
            <a:r>
              <a:rPr lang="en-US" dirty="0" smtClean="0">
                <a:solidFill>
                  <a:schemeClr val="accent5"/>
                </a:solidFill>
              </a:rPr>
              <a:t>ON BEHALF OF CLOSED INQUIRES</a:t>
            </a:r>
            <a:endParaRPr lang="en-US" dirty="0">
              <a:solidFill>
                <a:schemeClr val="accent5"/>
              </a:solidFill>
            </a:endParaRPr>
          </a:p>
        </p:txBody>
      </p:sp>
      <p:sp>
        <p:nvSpPr>
          <p:cNvPr id="7" name="Rectangle 6"/>
          <p:cNvSpPr/>
          <p:nvPr/>
        </p:nvSpPr>
        <p:spPr>
          <a:xfrm>
            <a:off x="9280943" y="1080766"/>
            <a:ext cx="2476838" cy="2862194"/>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Click the </a:t>
            </a:r>
            <a:r>
              <a:rPr lang="en-US" b="1" dirty="0" smtClean="0"/>
              <a:t>My Closed Inquires </a:t>
            </a:r>
            <a:r>
              <a:rPr lang="en-US" dirty="0" smtClean="0"/>
              <a:t>or if you have access to On </a:t>
            </a:r>
            <a:r>
              <a:rPr lang="en-US" b="1" dirty="0" smtClean="0"/>
              <a:t>Behalf of Closed Case Inquiries</a:t>
            </a:r>
            <a:r>
              <a:rPr lang="en-US" dirty="0" smtClean="0"/>
              <a:t>. </a:t>
            </a:r>
          </a:p>
          <a:p>
            <a:pPr>
              <a:lnSpc>
                <a:spcPct val="107000"/>
              </a:lnSpc>
              <a:spcAft>
                <a:spcPts val="800"/>
              </a:spcAft>
            </a:pPr>
            <a:r>
              <a:rPr lang="en-US" dirty="0" smtClean="0"/>
              <a:t>Click on the </a:t>
            </a:r>
            <a:r>
              <a:rPr lang="en-US" b="1" dirty="0" smtClean="0"/>
              <a:t>Case Number </a:t>
            </a:r>
            <a:r>
              <a:rPr lang="en-US" dirty="0" smtClean="0"/>
              <a:t>link of the case you would like to view. </a:t>
            </a:r>
          </a:p>
        </p:txBody>
      </p:sp>
      <p:pic>
        <p:nvPicPr>
          <p:cNvPr id="2" name="Picture 1"/>
          <p:cNvPicPr>
            <a:picLocks noChangeAspect="1"/>
          </p:cNvPicPr>
          <p:nvPr/>
        </p:nvPicPr>
        <p:blipFill>
          <a:blip r:embed="rId3"/>
          <a:stretch>
            <a:fillRect/>
          </a:stretch>
        </p:blipFill>
        <p:spPr>
          <a:xfrm>
            <a:off x="398853" y="1080766"/>
            <a:ext cx="8456958" cy="3695809"/>
          </a:xfrm>
          <a:prstGeom prst="rect">
            <a:avLst/>
          </a:prstGeom>
          <a:ln>
            <a:solidFill>
              <a:schemeClr val="tx1"/>
            </a:solidFill>
          </a:ln>
        </p:spPr>
      </p:pic>
      <p:sp>
        <p:nvSpPr>
          <p:cNvPr id="4" name="TextBox 3"/>
          <p:cNvSpPr txBox="1"/>
          <p:nvPr/>
        </p:nvSpPr>
        <p:spPr>
          <a:xfrm>
            <a:off x="1522911" y="2258008"/>
            <a:ext cx="1315616" cy="369332"/>
          </a:xfrm>
          <a:prstGeom prst="rect">
            <a:avLst/>
          </a:prstGeom>
          <a:noFill/>
          <a:ln w="28575">
            <a:solidFill>
              <a:srgbClr val="FF0000"/>
            </a:solidFill>
          </a:ln>
        </p:spPr>
        <p:txBody>
          <a:bodyPr wrap="square" rtlCol="0">
            <a:spAutoFit/>
          </a:bodyPr>
          <a:lstStyle/>
          <a:p>
            <a:endParaRPr lang="en-US" dirty="0"/>
          </a:p>
        </p:txBody>
      </p:sp>
      <p:sp>
        <p:nvSpPr>
          <p:cNvPr id="5" name="TextBox 4"/>
          <p:cNvSpPr txBox="1"/>
          <p:nvPr/>
        </p:nvSpPr>
        <p:spPr>
          <a:xfrm>
            <a:off x="3249074" y="3181739"/>
            <a:ext cx="961053" cy="369332"/>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557224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59" y="293370"/>
            <a:ext cx="10963618" cy="685800"/>
          </a:xfrm>
        </p:spPr>
        <p:txBody>
          <a:bodyPr/>
          <a:lstStyle/>
          <a:p>
            <a:r>
              <a:rPr lang="en-US" dirty="0" smtClean="0">
                <a:solidFill>
                  <a:schemeClr val="accent5"/>
                </a:solidFill>
              </a:rPr>
              <a:t>ON BEHALF OF REOPEN REASON </a:t>
            </a:r>
            <a:endParaRPr lang="en-US" dirty="0">
              <a:solidFill>
                <a:schemeClr val="accent5"/>
              </a:solidFill>
            </a:endParaRPr>
          </a:p>
        </p:txBody>
      </p:sp>
      <p:sp>
        <p:nvSpPr>
          <p:cNvPr id="22" name="Rectangle 21"/>
          <p:cNvSpPr/>
          <p:nvPr/>
        </p:nvSpPr>
        <p:spPr>
          <a:xfrm>
            <a:off x="7669465" y="1155240"/>
            <a:ext cx="3545632" cy="4560607"/>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If the inquiry can be reopened, a banner appears at the top of the page.</a:t>
            </a:r>
          </a:p>
          <a:p>
            <a:pPr>
              <a:lnSpc>
                <a:spcPct val="107000"/>
              </a:lnSpc>
              <a:spcAft>
                <a:spcPts val="800"/>
              </a:spcAft>
            </a:pPr>
            <a:r>
              <a:rPr lang="en-US" dirty="0" smtClean="0"/>
              <a:t>Click the </a:t>
            </a:r>
            <a:r>
              <a:rPr lang="en-US" b="1" dirty="0" smtClean="0"/>
              <a:t>Select Your Reopen Reason</a:t>
            </a:r>
            <a:r>
              <a:rPr lang="en-US" dirty="0" smtClean="0"/>
              <a:t> button and select a reason associated with your inquiry.</a:t>
            </a:r>
          </a:p>
          <a:p>
            <a:pPr>
              <a:lnSpc>
                <a:spcPct val="107000"/>
              </a:lnSpc>
              <a:spcAft>
                <a:spcPts val="800"/>
              </a:spcAft>
            </a:pPr>
            <a:r>
              <a:rPr lang="en-US" dirty="0" smtClean="0"/>
              <a:t>Reasons include: </a:t>
            </a:r>
          </a:p>
          <a:p>
            <a:pPr marL="509588" lvl="1" indent="-168275">
              <a:lnSpc>
                <a:spcPct val="107000"/>
              </a:lnSpc>
              <a:spcAft>
                <a:spcPts val="800"/>
              </a:spcAft>
              <a:buFont typeface="Arial" panose="020B0604020202020204" pitchFamily="34" charset="0"/>
              <a:buChar char="•"/>
            </a:pPr>
            <a:r>
              <a:rPr lang="en-US" dirty="0" smtClean="0"/>
              <a:t>Additional question(s)</a:t>
            </a:r>
          </a:p>
          <a:p>
            <a:pPr marL="509588" lvl="1" indent="-169863">
              <a:lnSpc>
                <a:spcPct val="107000"/>
              </a:lnSpc>
              <a:spcAft>
                <a:spcPts val="800"/>
              </a:spcAft>
              <a:buFont typeface="Arial" panose="020B0604020202020204" pitchFamily="34" charset="0"/>
              <a:buChar char="•"/>
            </a:pPr>
            <a:r>
              <a:rPr lang="en-US" dirty="0" smtClean="0"/>
              <a:t>Incorrect information </a:t>
            </a:r>
            <a:r>
              <a:rPr lang="en-US" dirty="0"/>
              <a:t>p</a:t>
            </a:r>
            <a:r>
              <a:rPr lang="en-US" dirty="0" smtClean="0"/>
              <a:t>rovided</a:t>
            </a:r>
          </a:p>
          <a:p>
            <a:pPr marL="509588" lvl="1" indent="-169863">
              <a:lnSpc>
                <a:spcPct val="107000"/>
              </a:lnSpc>
              <a:spcAft>
                <a:spcPts val="800"/>
              </a:spcAft>
              <a:buFont typeface="Arial" panose="020B0604020202020204" pitchFamily="34" charset="0"/>
              <a:buChar char="•"/>
            </a:pPr>
            <a:r>
              <a:rPr lang="en-US" dirty="0" smtClean="0"/>
              <a:t>New Information received</a:t>
            </a:r>
          </a:p>
          <a:p>
            <a:pPr marL="509588" lvl="1" indent="-169863">
              <a:lnSpc>
                <a:spcPct val="107000"/>
              </a:lnSpc>
              <a:spcAft>
                <a:spcPts val="800"/>
              </a:spcAft>
              <a:buFont typeface="Arial" panose="020B0604020202020204" pitchFamily="34" charset="0"/>
              <a:buChar char="•"/>
            </a:pPr>
            <a:r>
              <a:rPr lang="en-US" dirty="0" smtClean="0"/>
              <a:t>Not resolved to satisfaction</a:t>
            </a:r>
          </a:p>
        </p:txBody>
      </p:sp>
      <p:pic>
        <p:nvPicPr>
          <p:cNvPr id="4" name="Picture 3"/>
          <p:cNvPicPr>
            <a:picLocks noChangeAspect="1"/>
          </p:cNvPicPr>
          <p:nvPr/>
        </p:nvPicPr>
        <p:blipFill>
          <a:blip r:embed="rId3"/>
          <a:stretch>
            <a:fillRect/>
          </a:stretch>
        </p:blipFill>
        <p:spPr>
          <a:xfrm>
            <a:off x="548617" y="1155241"/>
            <a:ext cx="6305840" cy="4401341"/>
          </a:xfrm>
          <a:prstGeom prst="rect">
            <a:avLst/>
          </a:prstGeom>
          <a:ln w="12700">
            <a:noFill/>
          </a:ln>
        </p:spPr>
      </p:pic>
      <p:sp>
        <p:nvSpPr>
          <p:cNvPr id="6" name="TextBox 5"/>
          <p:cNvSpPr txBox="1"/>
          <p:nvPr/>
        </p:nvSpPr>
        <p:spPr>
          <a:xfrm>
            <a:off x="5629956" y="1929881"/>
            <a:ext cx="1224501" cy="1311966"/>
          </a:xfrm>
          <a:prstGeom prst="rect">
            <a:avLst/>
          </a:prstGeom>
          <a:noFill/>
          <a:ln w="38100">
            <a:solidFill>
              <a:srgbClr val="FF0000"/>
            </a:solidFill>
          </a:ln>
        </p:spPr>
        <p:txBody>
          <a:bodyPr wrap="square" rtlCol="0">
            <a:spAutoFit/>
          </a:bodyPr>
          <a:lstStyle/>
          <a:p>
            <a:endParaRPr lang="en-US" dirty="0"/>
          </a:p>
        </p:txBody>
      </p:sp>
      <p:sp>
        <p:nvSpPr>
          <p:cNvPr id="7" name="TextBox 6"/>
          <p:cNvSpPr txBox="1"/>
          <p:nvPr/>
        </p:nvSpPr>
        <p:spPr>
          <a:xfrm>
            <a:off x="4480765" y="3921994"/>
            <a:ext cx="659958" cy="135172"/>
          </a:xfrm>
          <a:prstGeom prst="rect">
            <a:avLst/>
          </a:prstGeom>
          <a:solidFill>
            <a:schemeClr val="bg1"/>
          </a:solidFill>
        </p:spPr>
        <p:txBody>
          <a:bodyPr wrap="square" rtlCol="0">
            <a:spAutoFit/>
          </a:bodyPr>
          <a:lstStyle/>
          <a:p>
            <a:endParaRPr lang="en-US" dirty="0"/>
          </a:p>
        </p:txBody>
      </p:sp>
      <p:sp>
        <p:nvSpPr>
          <p:cNvPr id="3" name="TextBox 2"/>
          <p:cNvSpPr txBox="1"/>
          <p:nvPr/>
        </p:nvSpPr>
        <p:spPr>
          <a:xfrm>
            <a:off x="2890504" y="3504550"/>
            <a:ext cx="811033" cy="200055"/>
          </a:xfrm>
          <a:prstGeom prst="rect">
            <a:avLst/>
          </a:prstGeom>
          <a:solidFill>
            <a:schemeClr val="bg1"/>
          </a:solidFill>
        </p:spPr>
        <p:txBody>
          <a:bodyPr wrap="square" rtlCol="0">
            <a:spAutoFit/>
          </a:bodyPr>
          <a:lstStyle/>
          <a:p>
            <a:r>
              <a:rPr lang="en-US" sz="700" b="1" dirty="0" smtClean="0"/>
              <a:t>00180567</a:t>
            </a:r>
            <a:endParaRPr lang="en-US" sz="700" b="1" dirty="0"/>
          </a:p>
        </p:txBody>
      </p:sp>
      <p:sp>
        <p:nvSpPr>
          <p:cNvPr id="9" name="TextBox 8"/>
          <p:cNvSpPr txBox="1"/>
          <p:nvPr/>
        </p:nvSpPr>
        <p:spPr>
          <a:xfrm>
            <a:off x="4429081" y="3964255"/>
            <a:ext cx="803082" cy="276999"/>
          </a:xfrm>
          <a:prstGeom prst="rect">
            <a:avLst/>
          </a:prstGeom>
          <a:solidFill>
            <a:schemeClr val="bg1"/>
          </a:solidFill>
        </p:spPr>
        <p:txBody>
          <a:bodyPr wrap="square" rtlCol="0">
            <a:spAutoFit/>
          </a:bodyPr>
          <a:lstStyle/>
          <a:p>
            <a:r>
              <a:rPr lang="en-US" sz="600" dirty="0" smtClean="0"/>
              <a:t>Employee Name</a:t>
            </a:r>
          </a:p>
          <a:p>
            <a:r>
              <a:rPr lang="en-US" sz="600" dirty="0" smtClean="0"/>
              <a:t>John Employee</a:t>
            </a:r>
            <a:endParaRPr lang="en-US" sz="600" dirty="0"/>
          </a:p>
        </p:txBody>
      </p:sp>
      <p:sp>
        <p:nvSpPr>
          <p:cNvPr id="5" name="TextBox 4"/>
          <p:cNvSpPr txBox="1"/>
          <p:nvPr/>
        </p:nvSpPr>
        <p:spPr>
          <a:xfrm>
            <a:off x="2628111" y="4856272"/>
            <a:ext cx="636104" cy="184666"/>
          </a:xfrm>
          <a:prstGeom prst="rect">
            <a:avLst/>
          </a:prstGeom>
          <a:solidFill>
            <a:schemeClr val="bg1"/>
          </a:solidFill>
        </p:spPr>
        <p:txBody>
          <a:bodyPr wrap="square" rtlCol="0">
            <a:spAutoFit/>
          </a:bodyPr>
          <a:lstStyle/>
          <a:p>
            <a:r>
              <a:rPr lang="en-US" sz="600" dirty="0" smtClean="0"/>
              <a:t>Payroll</a:t>
            </a:r>
            <a:endParaRPr lang="en-US" sz="600" dirty="0"/>
          </a:p>
        </p:txBody>
      </p:sp>
      <p:sp>
        <p:nvSpPr>
          <p:cNvPr id="11" name="TextBox 10"/>
          <p:cNvSpPr txBox="1"/>
          <p:nvPr/>
        </p:nvSpPr>
        <p:spPr>
          <a:xfrm>
            <a:off x="2628111" y="5112892"/>
            <a:ext cx="1447138" cy="184666"/>
          </a:xfrm>
          <a:prstGeom prst="rect">
            <a:avLst/>
          </a:prstGeom>
          <a:solidFill>
            <a:schemeClr val="bg1"/>
          </a:solidFill>
        </p:spPr>
        <p:txBody>
          <a:bodyPr wrap="square" rtlCol="0">
            <a:spAutoFit/>
          </a:bodyPr>
          <a:lstStyle/>
          <a:p>
            <a:r>
              <a:rPr lang="en-US" sz="600" dirty="0" smtClean="0"/>
              <a:t>General Inquiry Payroll</a:t>
            </a:r>
            <a:endParaRPr lang="en-US" sz="600" dirty="0"/>
          </a:p>
        </p:txBody>
      </p:sp>
      <p:sp>
        <p:nvSpPr>
          <p:cNvPr id="12" name="TextBox 11"/>
          <p:cNvSpPr txBox="1"/>
          <p:nvPr/>
        </p:nvSpPr>
        <p:spPr>
          <a:xfrm>
            <a:off x="2628111" y="5577722"/>
            <a:ext cx="1073426" cy="184666"/>
          </a:xfrm>
          <a:prstGeom prst="rect">
            <a:avLst/>
          </a:prstGeom>
          <a:solidFill>
            <a:schemeClr val="bg1"/>
          </a:solidFill>
        </p:spPr>
        <p:txBody>
          <a:bodyPr wrap="square" rtlCol="0">
            <a:spAutoFit/>
          </a:bodyPr>
          <a:lstStyle/>
          <a:p>
            <a:r>
              <a:rPr lang="en-US" sz="600" dirty="0" smtClean="0"/>
              <a:t>Direct deposit </a:t>
            </a:r>
            <a:r>
              <a:rPr lang="en-US" sz="600" dirty="0"/>
              <a:t>s</a:t>
            </a:r>
            <a:r>
              <a:rPr lang="en-US" sz="600" dirty="0" smtClean="0"/>
              <a:t>tart date?</a:t>
            </a:r>
            <a:endParaRPr lang="en-US" sz="600" dirty="0"/>
          </a:p>
        </p:txBody>
      </p:sp>
      <p:sp>
        <p:nvSpPr>
          <p:cNvPr id="13" name="TextBox 12"/>
          <p:cNvSpPr txBox="1"/>
          <p:nvPr/>
        </p:nvSpPr>
        <p:spPr>
          <a:xfrm>
            <a:off x="4703401" y="5577722"/>
            <a:ext cx="1144988" cy="184666"/>
          </a:xfrm>
          <a:prstGeom prst="rect">
            <a:avLst/>
          </a:prstGeom>
          <a:solidFill>
            <a:schemeClr val="bg1"/>
          </a:solidFill>
        </p:spPr>
        <p:txBody>
          <a:bodyPr wrap="square" rtlCol="0">
            <a:spAutoFit/>
          </a:bodyPr>
          <a:lstStyle/>
          <a:p>
            <a:r>
              <a:rPr lang="en-US" sz="600" dirty="0" smtClean="0"/>
              <a:t>Portal</a:t>
            </a:r>
            <a:endParaRPr lang="en-US" sz="600" dirty="0"/>
          </a:p>
        </p:txBody>
      </p:sp>
      <p:sp>
        <p:nvSpPr>
          <p:cNvPr id="14" name="TextBox 13"/>
          <p:cNvSpPr txBox="1"/>
          <p:nvPr/>
        </p:nvSpPr>
        <p:spPr>
          <a:xfrm>
            <a:off x="4703401" y="5848066"/>
            <a:ext cx="834887" cy="184666"/>
          </a:xfrm>
          <a:prstGeom prst="rect">
            <a:avLst/>
          </a:prstGeom>
          <a:solidFill>
            <a:schemeClr val="bg1"/>
          </a:solidFill>
        </p:spPr>
        <p:txBody>
          <a:bodyPr wrap="square" rtlCol="0">
            <a:spAutoFit/>
          </a:bodyPr>
          <a:lstStyle/>
          <a:p>
            <a:r>
              <a:rPr lang="en-US" sz="600" dirty="0" smtClean="0"/>
              <a:t>Close/Resolved</a:t>
            </a:r>
            <a:endParaRPr lang="en-US" sz="600" dirty="0"/>
          </a:p>
        </p:txBody>
      </p:sp>
      <p:sp>
        <p:nvSpPr>
          <p:cNvPr id="15" name="TextBox 14"/>
          <p:cNvSpPr txBox="1"/>
          <p:nvPr/>
        </p:nvSpPr>
        <p:spPr>
          <a:xfrm>
            <a:off x="2628111" y="5893676"/>
            <a:ext cx="1852654" cy="184666"/>
          </a:xfrm>
          <a:prstGeom prst="rect">
            <a:avLst/>
          </a:prstGeom>
          <a:solidFill>
            <a:schemeClr val="bg1"/>
          </a:solidFill>
        </p:spPr>
        <p:txBody>
          <a:bodyPr wrap="square" rtlCol="0">
            <a:spAutoFit/>
          </a:bodyPr>
          <a:lstStyle/>
          <a:p>
            <a:r>
              <a:rPr lang="en-US" sz="600" dirty="0" smtClean="0"/>
              <a:t>Only one of my two</a:t>
            </a:r>
            <a:endParaRPr lang="en-US" sz="600" dirty="0"/>
          </a:p>
        </p:txBody>
      </p:sp>
      <p:sp>
        <p:nvSpPr>
          <p:cNvPr id="16" name="TextBox 15"/>
          <p:cNvSpPr txBox="1"/>
          <p:nvPr/>
        </p:nvSpPr>
        <p:spPr>
          <a:xfrm>
            <a:off x="4703401" y="4856272"/>
            <a:ext cx="1073426" cy="184666"/>
          </a:xfrm>
          <a:prstGeom prst="rect">
            <a:avLst/>
          </a:prstGeom>
          <a:solidFill>
            <a:schemeClr val="bg1"/>
          </a:solidFill>
        </p:spPr>
        <p:txBody>
          <a:bodyPr wrap="square" rtlCol="0">
            <a:spAutoFit/>
          </a:bodyPr>
          <a:lstStyle/>
          <a:p>
            <a:r>
              <a:rPr lang="en-US" sz="600" dirty="0" smtClean="0"/>
              <a:t>10/13/2017 8:36 AM</a:t>
            </a:r>
            <a:endParaRPr lang="en-US" sz="600" dirty="0"/>
          </a:p>
        </p:txBody>
      </p:sp>
      <p:sp>
        <p:nvSpPr>
          <p:cNvPr id="17" name="TextBox 16"/>
          <p:cNvSpPr txBox="1"/>
          <p:nvPr/>
        </p:nvSpPr>
        <p:spPr>
          <a:xfrm>
            <a:off x="2628111" y="3964255"/>
            <a:ext cx="985961" cy="371142"/>
          </a:xfrm>
          <a:prstGeom prst="rect">
            <a:avLst/>
          </a:prstGeom>
          <a:solidFill>
            <a:schemeClr val="bg1"/>
          </a:solidFill>
        </p:spPr>
        <p:txBody>
          <a:bodyPr wrap="square" rtlCol="0">
            <a:spAutoFit/>
          </a:bodyPr>
          <a:lstStyle/>
          <a:p>
            <a:r>
              <a:rPr lang="en-US" sz="600" dirty="0" smtClean="0"/>
              <a:t>Subject</a:t>
            </a:r>
          </a:p>
          <a:p>
            <a:r>
              <a:rPr lang="en-US" sz="600" dirty="0" smtClean="0"/>
              <a:t>Direct deposit start date?</a:t>
            </a:r>
            <a:endParaRPr lang="en-US" sz="600" dirty="0"/>
          </a:p>
        </p:txBody>
      </p:sp>
      <p:sp>
        <p:nvSpPr>
          <p:cNvPr id="18" name="TextBox 17"/>
          <p:cNvSpPr txBox="1"/>
          <p:nvPr/>
        </p:nvSpPr>
        <p:spPr>
          <a:xfrm>
            <a:off x="3614072" y="3783494"/>
            <a:ext cx="815009" cy="276999"/>
          </a:xfrm>
          <a:prstGeom prst="rect">
            <a:avLst/>
          </a:prstGeom>
          <a:solidFill>
            <a:schemeClr val="bg1"/>
          </a:solidFill>
        </p:spPr>
        <p:txBody>
          <a:bodyPr wrap="square" rtlCol="0">
            <a:spAutoFit/>
          </a:bodyPr>
          <a:lstStyle/>
          <a:p>
            <a:r>
              <a:rPr lang="en-US" sz="600" dirty="0" smtClean="0"/>
              <a:t>Status</a:t>
            </a:r>
          </a:p>
          <a:p>
            <a:r>
              <a:rPr lang="en-US" sz="600" dirty="0" smtClean="0"/>
              <a:t>New</a:t>
            </a:r>
            <a:endParaRPr lang="en-US" sz="600" dirty="0"/>
          </a:p>
        </p:txBody>
      </p:sp>
      <p:sp>
        <p:nvSpPr>
          <p:cNvPr id="8" name="Rectangle 7"/>
          <p:cNvSpPr/>
          <p:nvPr/>
        </p:nvSpPr>
        <p:spPr>
          <a:xfrm>
            <a:off x="557567" y="1155240"/>
            <a:ext cx="6296889" cy="50921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0774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NEW CASE</a:t>
            </a:r>
            <a:endParaRPr lang="en-US" dirty="0">
              <a:solidFill>
                <a:schemeClr val="accent5"/>
              </a:solidFill>
            </a:endParaRPr>
          </a:p>
        </p:txBody>
      </p:sp>
      <p:sp>
        <p:nvSpPr>
          <p:cNvPr id="7" name="Rectangle 6"/>
          <p:cNvSpPr/>
          <p:nvPr/>
        </p:nvSpPr>
        <p:spPr>
          <a:xfrm>
            <a:off x="7935572" y="1449176"/>
            <a:ext cx="3699815" cy="3557512"/>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In this example, we have selected Additional Questions.</a:t>
            </a:r>
          </a:p>
          <a:p>
            <a:pPr>
              <a:lnSpc>
                <a:spcPct val="107000"/>
              </a:lnSpc>
              <a:spcAft>
                <a:spcPts val="800"/>
              </a:spcAft>
            </a:pPr>
            <a:r>
              <a:rPr lang="en-US" dirty="0"/>
              <a:t>Reopened cases receive a new case number. In this example, the original case number ended in </a:t>
            </a:r>
            <a:r>
              <a:rPr lang="en-US" dirty="0" smtClean="0"/>
              <a:t>567; </a:t>
            </a:r>
            <a:r>
              <a:rPr lang="en-US" dirty="0"/>
              <a:t>the new case number ends in 575. </a:t>
            </a:r>
            <a:endParaRPr lang="en-US" dirty="0" smtClean="0"/>
          </a:p>
          <a:p>
            <a:pPr>
              <a:lnSpc>
                <a:spcPct val="107000"/>
              </a:lnSpc>
              <a:spcAft>
                <a:spcPts val="800"/>
              </a:spcAft>
            </a:pPr>
            <a:r>
              <a:rPr lang="en-US" dirty="0" smtClean="0"/>
              <a:t>The </a:t>
            </a:r>
            <a:r>
              <a:rPr lang="en-US" dirty="0"/>
              <a:t>reason you reopened the case appears in the </a:t>
            </a:r>
            <a:r>
              <a:rPr lang="en-US" b="1" dirty="0"/>
              <a:t>Reopen Reason </a:t>
            </a:r>
            <a:r>
              <a:rPr lang="en-US" dirty="0"/>
              <a:t>field to the right of the Employee Name in the header. </a:t>
            </a:r>
            <a:endParaRPr lang="en-US" dirty="0" smtClean="0"/>
          </a:p>
        </p:txBody>
      </p:sp>
      <p:sp>
        <p:nvSpPr>
          <p:cNvPr id="3" name="TextBox 2"/>
          <p:cNvSpPr txBox="1"/>
          <p:nvPr/>
        </p:nvSpPr>
        <p:spPr>
          <a:xfrm>
            <a:off x="5469735" y="4254581"/>
            <a:ext cx="850790" cy="369332"/>
          </a:xfrm>
          <a:prstGeom prst="rect">
            <a:avLst/>
          </a:prstGeom>
          <a:noFill/>
          <a:ln w="38100">
            <a:solidFill>
              <a:srgbClr val="FF0000"/>
            </a:solidFill>
          </a:ln>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378459" y="1336893"/>
            <a:ext cx="7074459" cy="4038076"/>
          </a:xfrm>
          <a:prstGeom prst="rect">
            <a:avLst/>
          </a:prstGeom>
          <a:ln>
            <a:solidFill>
              <a:schemeClr val="tx1"/>
            </a:solidFill>
          </a:ln>
        </p:spPr>
      </p:pic>
      <p:sp>
        <p:nvSpPr>
          <p:cNvPr id="6" name="TextBox 5"/>
          <p:cNvSpPr txBox="1"/>
          <p:nvPr/>
        </p:nvSpPr>
        <p:spPr>
          <a:xfrm>
            <a:off x="3417781" y="2446641"/>
            <a:ext cx="995817" cy="200055"/>
          </a:xfrm>
          <a:prstGeom prst="rect">
            <a:avLst/>
          </a:prstGeom>
          <a:solidFill>
            <a:schemeClr val="bg1"/>
          </a:solidFill>
        </p:spPr>
        <p:txBody>
          <a:bodyPr wrap="square" rtlCol="0">
            <a:spAutoFit/>
          </a:bodyPr>
          <a:lstStyle/>
          <a:p>
            <a:r>
              <a:rPr lang="en-US" sz="700" dirty="0" smtClean="0"/>
              <a:t>Additional Questions</a:t>
            </a:r>
            <a:endParaRPr lang="en-US" sz="700" dirty="0"/>
          </a:p>
        </p:txBody>
      </p:sp>
      <p:sp>
        <p:nvSpPr>
          <p:cNvPr id="10" name="TextBox 9"/>
          <p:cNvSpPr txBox="1"/>
          <p:nvPr/>
        </p:nvSpPr>
        <p:spPr>
          <a:xfrm>
            <a:off x="3455508" y="2287845"/>
            <a:ext cx="858741" cy="200055"/>
          </a:xfrm>
          <a:prstGeom prst="rect">
            <a:avLst/>
          </a:prstGeom>
          <a:solidFill>
            <a:schemeClr val="bg1"/>
          </a:solidFill>
        </p:spPr>
        <p:txBody>
          <a:bodyPr wrap="square" rtlCol="0">
            <a:spAutoFit/>
          </a:bodyPr>
          <a:lstStyle/>
          <a:p>
            <a:r>
              <a:rPr lang="en-US" sz="700" dirty="0" smtClean="0"/>
              <a:t>Reopen Reason</a:t>
            </a:r>
            <a:endParaRPr lang="en-US" sz="700" dirty="0"/>
          </a:p>
        </p:txBody>
      </p:sp>
      <p:sp>
        <p:nvSpPr>
          <p:cNvPr id="11" name="TextBox 10"/>
          <p:cNvSpPr txBox="1"/>
          <p:nvPr/>
        </p:nvSpPr>
        <p:spPr>
          <a:xfrm>
            <a:off x="3304434" y="2280774"/>
            <a:ext cx="1160891" cy="412684"/>
          </a:xfrm>
          <a:prstGeom prst="rect">
            <a:avLst/>
          </a:prstGeom>
          <a:noFill/>
          <a:ln w="28575">
            <a:solidFill>
              <a:srgbClr val="FF0000"/>
            </a:solidFill>
          </a:ln>
        </p:spPr>
        <p:txBody>
          <a:bodyPr wrap="square" rtlCol="0">
            <a:spAutoFit/>
          </a:bodyPr>
          <a:lstStyle/>
          <a:p>
            <a:endParaRPr lang="en-US" dirty="0"/>
          </a:p>
        </p:txBody>
      </p:sp>
      <p:sp>
        <p:nvSpPr>
          <p:cNvPr id="12" name="TextBox 11"/>
          <p:cNvSpPr txBox="1"/>
          <p:nvPr/>
        </p:nvSpPr>
        <p:spPr>
          <a:xfrm>
            <a:off x="4362601" y="4236634"/>
            <a:ext cx="803082" cy="276999"/>
          </a:xfrm>
          <a:prstGeom prst="rect">
            <a:avLst/>
          </a:prstGeom>
          <a:solidFill>
            <a:schemeClr val="bg1"/>
          </a:solidFill>
        </p:spPr>
        <p:txBody>
          <a:bodyPr wrap="square" rtlCol="0">
            <a:spAutoFit/>
          </a:bodyPr>
          <a:lstStyle/>
          <a:p>
            <a:r>
              <a:rPr lang="en-US" sz="600" dirty="0" smtClean="0"/>
              <a:t>Employee Name</a:t>
            </a:r>
          </a:p>
          <a:p>
            <a:r>
              <a:rPr lang="en-US" sz="600" dirty="0" smtClean="0"/>
              <a:t>John Employee</a:t>
            </a:r>
            <a:endParaRPr lang="en-US" sz="600" dirty="0"/>
          </a:p>
        </p:txBody>
      </p:sp>
      <p:sp>
        <p:nvSpPr>
          <p:cNvPr id="13" name="TextBox 12"/>
          <p:cNvSpPr txBox="1"/>
          <p:nvPr/>
        </p:nvSpPr>
        <p:spPr>
          <a:xfrm>
            <a:off x="3806009" y="4236634"/>
            <a:ext cx="628153" cy="276999"/>
          </a:xfrm>
          <a:prstGeom prst="rect">
            <a:avLst/>
          </a:prstGeom>
          <a:solidFill>
            <a:schemeClr val="bg1"/>
          </a:solidFill>
        </p:spPr>
        <p:txBody>
          <a:bodyPr wrap="square" rtlCol="0">
            <a:spAutoFit/>
          </a:bodyPr>
          <a:lstStyle/>
          <a:p>
            <a:r>
              <a:rPr lang="en-US" sz="600" dirty="0" smtClean="0"/>
              <a:t>Status</a:t>
            </a:r>
          </a:p>
          <a:p>
            <a:r>
              <a:rPr lang="en-US" sz="600" dirty="0" smtClean="0"/>
              <a:t>New</a:t>
            </a:r>
            <a:endParaRPr lang="en-US" sz="600" dirty="0"/>
          </a:p>
        </p:txBody>
      </p:sp>
      <p:sp>
        <p:nvSpPr>
          <p:cNvPr id="14" name="TextBox 13"/>
          <p:cNvSpPr txBox="1"/>
          <p:nvPr/>
        </p:nvSpPr>
        <p:spPr>
          <a:xfrm>
            <a:off x="2802860" y="4236634"/>
            <a:ext cx="1003149" cy="369332"/>
          </a:xfrm>
          <a:prstGeom prst="rect">
            <a:avLst/>
          </a:prstGeom>
          <a:solidFill>
            <a:schemeClr val="bg1"/>
          </a:solidFill>
        </p:spPr>
        <p:txBody>
          <a:bodyPr wrap="square" rtlCol="0">
            <a:spAutoFit/>
          </a:bodyPr>
          <a:lstStyle/>
          <a:p>
            <a:r>
              <a:rPr lang="en-US" sz="600" dirty="0" smtClean="0"/>
              <a:t>Subject</a:t>
            </a:r>
          </a:p>
          <a:p>
            <a:r>
              <a:rPr lang="en-US" sz="600" dirty="0" smtClean="0"/>
              <a:t>Direct Deposit Start Date?</a:t>
            </a:r>
            <a:endParaRPr lang="en-US" sz="600" dirty="0"/>
          </a:p>
        </p:txBody>
      </p:sp>
    </p:spTree>
    <p:extLst>
      <p:ext uri="{BB962C8B-B14F-4D97-AF65-F5344CB8AC3E}">
        <p14:creationId xmlns:p14="http://schemas.microsoft.com/office/powerpoint/2010/main" val="15454586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836" y="275846"/>
            <a:ext cx="10963618" cy="685800"/>
          </a:xfrm>
        </p:spPr>
        <p:txBody>
          <a:bodyPr/>
          <a:lstStyle/>
          <a:p>
            <a:r>
              <a:rPr lang="en-US" dirty="0" smtClean="0">
                <a:solidFill>
                  <a:schemeClr val="accent5"/>
                </a:solidFill>
              </a:rPr>
              <a:t>ON BEHALF OF ADD COMMENTS</a:t>
            </a:r>
            <a:endParaRPr lang="en-US" dirty="0">
              <a:solidFill>
                <a:schemeClr val="accent5"/>
              </a:solidFill>
            </a:endParaRPr>
          </a:p>
        </p:txBody>
      </p:sp>
      <p:sp>
        <p:nvSpPr>
          <p:cNvPr id="22" name="Rectangle 21"/>
          <p:cNvSpPr/>
          <p:nvPr/>
        </p:nvSpPr>
        <p:spPr>
          <a:xfrm>
            <a:off x="8319853" y="903773"/>
            <a:ext cx="3536302" cy="4630307"/>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You can now add comments to the case.</a:t>
            </a:r>
          </a:p>
          <a:p>
            <a:pPr>
              <a:lnSpc>
                <a:spcPct val="107000"/>
              </a:lnSpc>
              <a:spcAft>
                <a:spcPts val="800"/>
              </a:spcAft>
            </a:pPr>
            <a:r>
              <a:rPr lang="en-US" dirty="0"/>
              <a:t>Note: If you add comments before picking the reason, you are entering comments on the closed case, not the new case. </a:t>
            </a:r>
            <a:endParaRPr lang="en-US" dirty="0" smtClean="0"/>
          </a:p>
          <a:p>
            <a:pPr>
              <a:lnSpc>
                <a:spcPct val="107000"/>
              </a:lnSpc>
              <a:spcAft>
                <a:spcPts val="800"/>
              </a:spcAft>
            </a:pPr>
            <a:r>
              <a:rPr lang="en-US" dirty="0" smtClean="0"/>
              <a:t>Enter the desired information into the</a:t>
            </a:r>
            <a:r>
              <a:rPr lang="en-US" b="1" dirty="0" smtClean="0"/>
              <a:t> Add a new comment </a:t>
            </a:r>
            <a:r>
              <a:rPr lang="en-US" dirty="0" smtClean="0"/>
              <a:t>field. </a:t>
            </a:r>
          </a:p>
          <a:p>
            <a:pPr>
              <a:lnSpc>
                <a:spcPct val="107000"/>
              </a:lnSpc>
              <a:spcAft>
                <a:spcPts val="800"/>
              </a:spcAft>
            </a:pPr>
            <a:r>
              <a:rPr lang="en-US" dirty="0" smtClean="0"/>
              <a:t>You can add an attachment with the comment by clicking the </a:t>
            </a:r>
            <a:r>
              <a:rPr lang="en-US" b="1" dirty="0" smtClean="0"/>
              <a:t>Paperclip</a:t>
            </a:r>
            <a:r>
              <a:rPr lang="en-US" dirty="0" smtClean="0"/>
              <a:t> attachment icon </a:t>
            </a:r>
          </a:p>
          <a:p>
            <a:pPr>
              <a:lnSpc>
                <a:spcPct val="107000"/>
              </a:lnSpc>
              <a:spcAft>
                <a:spcPts val="800"/>
              </a:spcAft>
            </a:pPr>
            <a:r>
              <a:rPr lang="en-US" dirty="0" smtClean="0"/>
              <a:t>Next click the </a:t>
            </a:r>
            <a:r>
              <a:rPr lang="en-US" b="1" dirty="0" smtClean="0"/>
              <a:t>Submit comment to the UCPath Center</a:t>
            </a:r>
            <a:r>
              <a:rPr lang="en-US" dirty="0" smtClean="0"/>
              <a:t>.</a:t>
            </a:r>
          </a:p>
        </p:txBody>
      </p:sp>
      <p:pic>
        <p:nvPicPr>
          <p:cNvPr id="5" name="Picture 4"/>
          <p:cNvPicPr>
            <a:picLocks noChangeAspect="1"/>
          </p:cNvPicPr>
          <p:nvPr/>
        </p:nvPicPr>
        <p:blipFill>
          <a:blip r:embed="rId2"/>
          <a:stretch>
            <a:fillRect/>
          </a:stretch>
        </p:blipFill>
        <p:spPr>
          <a:xfrm>
            <a:off x="428891" y="1506168"/>
            <a:ext cx="7654311" cy="3217190"/>
          </a:xfrm>
          <a:prstGeom prst="rect">
            <a:avLst/>
          </a:prstGeom>
          <a:ln w="22225">
            <a:solidFill>
              <a:schemeClr val="tx1"/>
            </a:solidFill>
          </a:ln>
        </p:spPr>
      </p:pic>
      <p:sp>
        <p:nvSpPr>
          <p:cNvPr id="7" name="TextBox 6"/>
          <p:cNvSpPr txBox="1"/>
          <p:nvPr/>
        </p:nvSpPr>
        <p:spPr>
          <a:xfrm>
            <a:off x="5562642" y="2979149"/>
            <a:ext cx="2340674" cy="1116990"/>
          </a:xfrm>
          <a:prstGeom prst="rect">
            <a:avLst/>
          </a:prstGeom>
          <a:noFill/>
          <a:ln w="28575">
            <a:solidFill>
              <a:srgbClr val="FF0000"/>
            </a:solidFill>
          </a:ln>
        </p:spPr>
        <p:txBody>
          <a:bodyPr wrap="square" rtlCol="0">
            <a:spAutoFit/>
          </a:bodyPr>
          <a:lstStyle/>
          <a:p>
            <a:endParaRPr lang="en-US" dirty="0"/>
          </a:p>
        </p:txBody>
      </p:sp>
      <p:sp>
        <p:nvSpPr>
          <p:cNvPr id="3" name="TextBox 2"/>
          <p:cNvSpPr txBox="1"/>
          <p:nvPr/>
        </p:nvSpPr>
        <p:spPr>
          <a:xfrm>
            <a:off x="2175220" y="3633746"/>
            <a:ext cx="1176793" cy="215444"/>
          </a:xfrm>
          <a:prstGeom prst="rect">
            <a:avLst/>
          </a:prstGeom>
          <a:solidFill>
            <a:schemeClr val="bg1"/>
          </a:solidFill>
        </p:spPr>
        <p:txBody>
          <a:bodyPr wrap="square" rtlCol="0">
            <a:spAutoFit/>
          </a:bodyPr>
          <a:lstStyle/>
          <a:p>
            <a:r>
              <a:rPr lang="en-US" sz="800" b="1" dirty="0" smtClean="0"/>
              <a:t>00180575</a:t>
            </a:r>
            <a:endParaRPr lang="en-US" sz="800" b="1" dirty="0"/>
          </a:p>
        </p:txBody>
      </p:sp>
      <p:sp>
        <p:nvSpPr>
          <p:cNvPr id="9" name="TextBox 8"/>
          <p:cNvSpPr txBox="1"/>
          <p:nvPr/>
        </p:nvSpPr>
        <p:spPr>
          <a:xfrm>
            <a:off x="5631564" y="3157300"/>
            <a:ext cx="2190382" cy="584775"/>
          </a:xfrm>
          <a:prstGeom prst="rect">
            <a:avLst/>
          </a:prstGeom>
          <a:solidFill>
            <a:schemeClr val="bg1"/>
          </a:solidFill>
        </p:spPr>
        <p:txBody>
          <a:bodyPr wrap="square" rtlCol="0">
            <a:spAutoFit/>
          </a:bodyPr>
          <a:lstStyle/>
          <a:p>
            <a:r>
              <a:rPr lang="en-US" sz="800" dirty="0" smtClean="0"/>
              <a:t>How do I ensure the direct deposit always happens?</a:t>
            </a:r>
          </a:p>
          <a:p>
            <a:endParaRPr lang="en-US" sz="800" dirty="0"/>
          </a:p>
          <a:p>
            <a:endParaRPr lang="en-US" sz="800" dirty="0"/>
          </a:p>
        </p:txBody>
      </p:sp>
      <p:sp>
        <p:nvSpPr>
          <p:cNvPr id="10" name="TextBox 9"/>
          <p:cNvSpPr txBox="1"/>
          <p:nvPr/>
        </p:nvSpPr>
        <p:spPr>
          <a:xfrm>
            <a:off x="5085398" y="5812403"/>
            <a:ext cx="1574358" cy="215444"/>
          </a:xfrm>
          <a:prstGeom prst="rect">
            <a:avLst/>
          </a:prstGeom>
          <a:solidFill>
            <a:schemeClr val="bg1"/>
          </a:solidFill>
        </p:spPr>
        <p:txBody>
          <a:bodyPr wrap="square" rtlCol="0">
            <a:spAutoFit/>
          </a:bodyPr>
          <a:lstStyle/>
          <a:p>
            <a:r>
              <a:rPr lang="en-US" sz="800" dirty="0" smtClean="0"/>
              <a:t>10/13/17 8:36 AM</a:t>
            </a:r>
            <a:endParaRPr lang="en-US" sz="800" dirty="0"/>
          </a:p>
        </p:txBody>
      </p:sp>
      <p:sp>
        <p:nvSpPr>
          <p:cNvPr id="12" name="TextBox 11"/>
          <p:cNvSpPr txBox="1"/>
          <p:nvPr/>
        </p:nvSpPr>
        <p:spPr>
          <a:xfrm>
            <a:off x="5501301" y="4096139"/>
            <a:ext cx="337239" cy="322917"/>
          </a:xfrm>
          <a:prstGeom prst="rect">
            <a:avLst/>
          </a:prstGeom>
          <a:noFill/>
          <a:ln w="28575">
            <a:solidFill>
              <a:srgbClr val="FF0000"/>
            </a:solidFill>
          </a:ln>
        </p:spPr>
        <p:txBody>
          <a:bodyPr wrap="square" rtlCol="0">
            <a:spAutoFit/>
          </a:bodyPr>
          <a:lstStyle/>
          <a:p>
            <a:endParaRPr lang="en-US" dirty="0"/>
          </a:p>
        </p:txBody>
      </p:sp>
      <p:sp>
        <p:nvSpPr>
          <p:cNvPr id="13" name="TextBox 12"/>
          <p:cNvSpPr txBox="1"/>
          <p:nvPr/>
        </p:nvSpPr>
        <p:spPr>
          <a:xfrm>
            <a:off x="6115665" y="4419056"/>
            <a:ext cx="1906197" cy="369332"/>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382298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938086"/>
            <a:ext cx="8425028" cy="2689234"/>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On Behalf of Definition  </a:t>
            </a:r>
            <a:endParaRPr lang="en-US" sz="7200" b="1" dirty="0">
              <a:solidFill>
                <a:srgbClr val="F1AB00"/>
              </a:solidFill>
            </a:endParaRPr>
          </a:p>
        </p:txBody>
      </p:sp>
    </p:spTree>
    <p:extLst>
      <p:ext uri="{BB962C8B-B14F-4D97-AF65-F5344CB8AC3E}">
        <p14:creationId xmlns:p14="http://schemas.microsoft.com/office/powerpoint/2010/main" val="22310207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REFRESH PAGE</a:t>
            </a:r>
            <a:endParaRPr lang="en-US" dirty="0">
              <a:solidFill>
                <a:schemeClr val="accent5"/>
              </a:solidFill>
            </a:endParaRPr>
          </a:p>
        </p:txBody>
      </p:sp>
      <p:sp>
        <p:nvSpPr>
          <p:cNvPr id="22" name="Rectangle 21"/>
          <p:cNvSpPr/>
          <p:nvPr/>
        </p:nvSpPr>
        <p:spPr>
          <a:xfrm>
            <a:off x="8781826" y="836983"/>
            <a:ext cx="2970359" cy="4059060"/>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Comments do not appear in the Case Comments section unless you refresh the page.</a:t>
            </a:r>
          </a:p>
          <a:p>
            <a:pPr>
              <a:lnSpc>
                <a:spcPct val="107000"/>
              </a:lnSpc>
              <a:spcAft>
                <a:spcPts val="800"/>
              </a:spcAft>
            </a:pPr>
            <a:r>
              <a:rPr lang="en-US" dirty="0" smtClean="0"/>
              <a:t>Navigate to the </a:t>
            </a:r>
            <a:r>
              <a:rPr lang="en-US" b="1" dirty="0" smtClean="0"/>
              <a:t>View All </a:t>
            </a:r>
            <a:r>
              <a:rPr lang="en-US" dirty="0" smtClean="0"/>
              <a:t>link at the bottom of the comments section. </a:t>
            </a:r>
          </a:p>
          <a:p>
            <a:pPr>
              <a:lnSpc>
                <a:spcPct val="107000"/>
              </a:lnSpc>
              <a:spcAft>
                <a:spcPts val="800"/>
              </a:spcAft>
            </a:pPr>
            <a:r>
              <a:rPr lang="en-US" dirty="0" smtClean="0"/>
              <a:t>Click </a:t>
            </a:r>
            <a:r>
              <a:rPr lang="en-US" b="1" dirty="0" smtClean="0"/>
              <a:t>View All</a:t>
            </a:r>
            <a:r>
              <a:rPr lang="en-US" dirty="0" smtClean="0"/>
              <a:t>.</a:t>
            </a:r>
          </a:p>
          <a:p>
            <a:pPr>
              <a:lnSpc>
                <a:spcPct val="107000"/>
              </a:lnSpc>
              <a:spcAft>
                <a:spcPts val="800"/>
              </a:spcAft>
            </a:pPr>
            <a:r>
              <a:rPr lang="en-US" dirty="0" smtClean="0"/>
              <a:t>The </a:t>
            </a:r>
            <a:r>
              <a:rPr lang="en-US" b="1" dirty="0" smtClean="0"/>
              <a:t>Case Comments </a:t>
            </a:r>
            <a:r>
              <a:rPr lang="en-US" dirty="0" smtClean="0"/>
              <a:t>window will appear.</a:t>
            </a:r>
          </a:p>
          <a:p>
            <a:pPr>
              <a:lnSpc>
                <a:spcPct val="107000"/>
              </a:lnSpc>
              <a:spcAft>
                <a:spcPts val="800"/>
              </a:spcAft>
            </a:pPr>
            <a:r>
              <a:rPr lang="en-US" dirty="0" smtClean="0"/>
              <a:t>Click the </a:t>
            </a:r>
            <a:r>
              <a:rPr lang="en-US" b="1" dirty="0" smtClean="0"/>
              <a:t>circle arrow icon</a:t>
            </a:r>
            <a:r>
              <a:rPr lang="en-US" dirty="0" smtClean="0"/>
              <a:t>. </a:t>
            </a:r>
          </a:p>
        </p:txBody>
      </p:sp>
      <p:pic>
        <p:nvPicPr>
          <p:cNvPr id="6" name="Picture 5"/>
          <p:cNvPicPr>
            <a:picLocks noChangeAspect="1"/>
          </p:cNvPicPr>
          <p:nvPr/>
        </p:nvPicPr>
        <p:blipFill>
          <a:blip r:embed="rId3"/>
          <a:stretch>
            <a:fillRect/>
          </a:stretch>
        </p:blipFill>
        <p:spPr>
          <a:xfrm>
            <a:off x="443962" y="3106831"/>
            <a:ext cx="7865706" cy="2080025"/>
          </a:xfrm>
          <a:prstGeom prst="rect">
            <a:avLst/>
          </a:prstGeom>
          <a:solidFill>
            <a:srgbClr val="BEB6AF"/>
          </a:solidFill>
          <a:ln w="12700">
            <a:solidFill>
              <a:schemeClr val="tx1"/>
            </a:solidFill>
          </a:ln>
        </p:spPr>
      </p:pic>
      <p:sp>
        <p:nvSpPr>
          <p:cNvPr id="7" name="TextBox 6"/>
          <p:cNvSpPr txBox="1"/>
          <p:nvPr/>
        </p:nvSpPr>
        <p:spPr>
          <a:xfrm>
            <a:off x="7816448" y="4077054"/>
            <a:ext cx="223935" cy="338287"/>
          </a:xfrm>
          <a:prstGeom prst="rect">
            <a:avLst/>
          </a:prstGeom>
          <a:noFill/>
          <a:ln w="38100">
            <a:solidFill>
              <a:srgbClr val="FF0000"/>
            </a:solidFill>
          </a:ln>
        </p:spPr>
        <p:txBody>
          <a:bodyPr wrap="square" rtlCol="0">
            <a:spAutoFit/>
          </a:bodyPr>
          <a:lstStyle/>
          <a:p>
            <a:endParaRPr lang="en-US" dirty="0"/>
          </a:p>
        </p:txBody>
      </p:sp>
      <p:pic>
        <p:nvPicPr>
          <p:cNvPr id="5" name="Picture 4"/>
          <p:cNvPicPr>
            <a:picLocks noChangeAspect="1"/>
          </p:cNvPicPr>
          <p:nvPr/>
        </p:nvPicPr>
        <p:blipFill>
          <a:blip r:embed="rId4"/>
          <a:stretch>
            <a:fillRect/>
          </a:stretch>
        </p:blipFill>
        <p:spPr>
          <a:xfrm>
            <a:off x="474156" y="1037862"/>
            <a:ext cx="2533650" cy="1947483"/>
          </a:xfrm>
          <a:prstGeom prst="rect">
            <a:avLst/>
          </a:prstGeom>
          <a:ln>
            <a:solidFill>
              <a:schemeClr val="tx1"/>
            </a:solidFill>
          </a:ln>
        </p:spPr>
      </p:pic>
      <p:sp>
        <p:nvSpPr>
          <p:cNvPr id="11" name="TextBox 10"/>
          <p:cNvSpPr txBox="1"/>
          <p:nvPr/>
        </p:nvSpPr>
        <p:spPr>
          <a:xfrm>
            <a:off x="2154517" y="2677961"/>
            <a:ext cx="580446" cy="200055"/>
          </a:xfrm>
          <a:prstGeom prst="rect">
            <a:avLst/>
          </a:prstGeom>
          <a:solidFill>
            <a:schemeClr val="bg1"/>
          </a:solidFill>
          <a:ln w="28575">
            <a:solidFill>
              <a:srgbClr val="FF0000"/>
            </a:solidFill>
          </a:ln>
        </p:spPr>
        <p:txBody>
          <a:bodyPr wrap="square" rtlCol="0">
            <a:spAutoFit/>
          </a:bodyPr>
          <a:lstStyle/>
          <a:p>
            <a:r>
              <a:rPr lang="en-US" sz="700" b="1" dirty="0" smtClean="0">
                <a:solidFill>
                  <a:srgbClr val="0070C0"/>
                </a:solidFill>
              </a:rPr>
              <a:t>View All</a:t>
            </a:r>
            <a:endParaRPr lang="en-US" sz="700" b="1" dirty="0">
              <a:solidFill>
                <a:srgbClr val="0070C0"/>
              </a:solidFill>
            </a:endParaRPr>
          </a:p>
        </p:txBody>
      </p:sp>
      <p:pic>
        <p:nvPicPr>
          <p:cNvPr id="4" name="Picture 3"/>
          <p:cNvPicPr>
            <a:picLocks noChangeAspect="1"/>
          </p:cNvPicPr>
          <p:nvPr/>
        </p:nvPicPr>
        <p:blipFill>
          <a:blip r:embed="rId5"/>
          <a:stretch>
            <a:fillRect/>
          </a:stretch>
        </p:blipFill>
        <p:spPr>
          <a:xfrm>
            <a:off x="11522112" y="4229700"/>
            <a:ext cx="200025" cy="266700"/>
          </a:xfrm>
          <a:prstGeom prst="rect">
            <a:avLst/>
          </a:prstGeom>
        </p:spPr>
      </p:pic>
    </p:spTree>
    <p:extLst>
      <p:ext uri="{BB962C8B-B14F-4D97-AF65-F5344CB8AC3E}">
        <p14:creationId xmlns:p14="http://schemas.microsoft.com/office/powerpoint/2010/main" val="18825737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904" y="292608"/>
            <a:ext cx="10963618" cy="685800"/>
          </a:xfrm>
        </p:spPr>
        <p:txBody>
          <a:bodyPr/>
          <a:lstStyle/>
          <a:p>
            <a:r>
              <a:rPr lang="en-US" dirty="0" smtClean="0">
                <a:solidFill>
                  <a:schemeClr val="accent5"/>
                </a:solidFill>
              </a:rPr>
              <a:t>ON BEHALF OF MY INQUIRES</a:t>
            </a:r>
            <a:endParaRPr lang="en-US" dirty="0">
              <a:solidFill>
                <a:schemeClr val="accent5"/>
              </a:solidFill>
            </a:endParaRPr>
          </a:p>
        </p:txBody>
      </p:sp>
      <p:sp>
        <p:nvSpPr>
          <p:cNvPr id="6" name="Rectangle 5"/>
          <p:cNvSpPr/>
          <p:nvPr/>
        </p:nvSpPr>
        <p:spPr>
          <a:xfrm>
            <a:off x="7193031" y="2185255"/>
            <a:ext cx="3763461" cy="2075696"/>
          </a:xfrm>
          <a:prstGeom prst="rect">
            <a:avLst/>
          </a:prstGeom>
          <a:solidFill>
            <a:schemeClr val="accent1">
              <a:lumMod val="20000"/>
              <a:lumOff val="80000"/>
            </a:schemeClr>
          </a:solidFill>
          <a:ln>
            <a:solidFill>
              <a:schemeClr val="tx1"/>
            </a:solidFill>
          </a:ln>
        </p:spPr>
        <p:txBody>
          <a:bodyPr wrap="square">
            <a:spAutoFit/>
          </a:bodyPr>
          <a:lstStyle/>
          <a:p>
            <a:pPr>
              <a:lnSpc>
                <a:spcPct val="107000"/>
              </a:lnSpc>
              <a:spcAft>
                <a:spcPts val="800"/>
              </a:spcAft>
            </a:pPr>
            <a:r>
              <a:rPr lang="en-US" dirty="0" smtClean="0"/>
              <a:t>The Parent Case, which is the closed case, appears in the details of the new case, along with the Reopen Reason.</a:t>
            </a:r>
          </a:p>
          <a:p>
            <a:pPr>
              <a:lnSpc>
                <a:spcPct val="107000"/>
              </a:lnSpc>
              <a:spcAft>
                <a:spcPts val="800"/>
              </a:spcAft>
            </a:pPr>
            <a:r>
              <a:rPr lang="en-US" dirty="0" smtClean="0"/>
              <a:t>Return to the top of the page.</a:t>
            </a:r>
          </a:p>
          <a:p>
            <a:pPr>
              <a:lnSpc>
                <a:spcPct val="107000"/>
              </a:lnSpc>
              <a:spcAft>
                <a:spcPts val="800"/>
              </a:spcAft>
            </a:pPr>
            <a:r>
              <a:rPr lang="en-US" dirty="0" smtClean="0"/>
              <a:t>Click the </a:t>
            </a:r>
            <a:r>
              <a:rPr lang="en-US" b="1" dirty="0" smtClean="0"/>
              <a:t>My Inquires link</a:t>
            </a:r>
            <a:r>
              <a:rPr lang="en-US" dirty="0" smtClean="0"/>
              <a:t>. </a:t>
            </a:r>
          </a:p>
        </p:txBody>
      </p:sp>
      <p:pic>
        <p:nvPicPr>
          <p:cNvPr id="3" name="Picture 2"/>
          <p:cNvPicPr>
            <a:picLocks noChangeAspect="1"/>
          </p:cNvPicPr>
          <p:nvPr/>
        </p:nvPicPr>
        <p:blipFill>
          <a:blip r:embed="rId3"/>
          <a:stretch>
            <a:fillRect/>
          </a:stretch>
        </p:blipFill>
        <p:spPr>
          <a:xfrm>
            <a:off x="598642" y="2583401"/>
            <a:ext cx="5478975" cy="3505366"/>
          </a:xfrm>
          <a:prstGeom prst="rect">
            <a:avLst/>
          </a:prstGeom>
          <a:ln w="12700">
            <a:solidFill>
              <a:schemeClr val="tx1"/>
            </a:solidFill>
          </a:ln>
        </p:spPr>
      </p:pic>
      <p:sp>
        <p:nvSpPr>
          <p:cNvPr id="8" name="TextBox 7"/>
          <p:cNvSpPr txBox="1"/>
          <p:nvPr/>
        </p:nvSpPr>
        <p:spPr>
          <a:xfrm>
            <a:off x="3845086" y="5735514"/>
            <a:ext cx="1129270" cy="215444"/>
          </a:xfrm>
          <a:prstGeom prst="rect">
            <a:avLst/>
          </a:prstGeom>
          <a:noFill/>
        </p:spPr>
        <p:txBody>
          <a:bodyPr wrap="square" rtlCol="0">
            <a:spAutoFit/>
          </a:bodyPr>
          <a:lstStyle/>
          <a:p>
            <a:r>
              <a:rPr lang="en-US" sz="800" dirty="0" smtClean="0"/>
              <a:t>Additional Questions</a:t>
            </a:r>
            <a:endParaRPr lang="en-US" sz="800" dirty="0"/>
          </a:p>
        </p:txBody>
      </p:sp>
      <p:pic>
        <p:nvPicPr>
          <p:cNvPr id="9" name="Picture 8"/>
          <p:cNvPicPr>
            <a:picLocks noChangeAspect="1"/>
          </p:cNvPicPr>
          <p:nvPr/>
        </p:nvPicPr>
        <p:blipFill>
          <a:blip r:embed="rId4"/>
          <a:stretch>
            <a:fillRect/>
          </a:stretch>
        </p:blipFill>
        <p:spPr>
          <a:xfrm>
            <a:off x="597784" y="1273111"/>
            <a:ext cx="5727058" cy="821190"/>
          </a:xfrm>
          <a:prstGeom prst="rect">
            <a:avLst/>
          </a:prstGeom>
          <a:ln>
            <a:solidFill>
              <a:schemeClr val="tx1"/>
            </a:solidFill>
          </a:ln>
        </p:spPr>
      </p:pic>
      <p:sp>
        <p:nvSpPr>
          <p:cNvPr id="10" name="TextBox 9"/>
          <p:cNvSpPr txBox="1"/>
          <p:nvPr/>
        </p:nvSpPr>
        <p:spPr>
          <a:xfrm>
            <a:off x="1070233" y="1177187"/>
            <a:ext cx="522515" cy="369332"/>
          </a:xfrm>
          <a:prstGeom prst="rect">
            <a:avLst/>
          </a:prstGeom>
          <a:noFill/>
          <a:ln w="38100">
            <a:solidFill>
              <a:srgbClr val="FF0000"/>
            </a:solidFill>
          </a:ln>
        </p:spPr>
        <p:txBody>
          <a:bodyPr wrap="square" rtlCol="0">
            <a:spAutoFit/>
          </a:bodyPr>
          <a:lstStyle/>
          <a:p>
            <a:endParaRPr lang="en-US" dirty="0"/>
          </a:p>
        </p:txBody>
      </p:sp>
      <p:sp>
        <p:nvSpPr>
          <p:cNvPr id="4" name="TextBox 3"/>
          <p:cNvSpPr txBox="1"/>
          <p:nvPr/>
        </p:nvSpPr>
        <p:spPr>
          <a:xfrm>
            <a:off x="667690" y="4312230"/>
            <a:ext cx="1523803" cy="215444"/>
          </a:xfrm>
          <a:prstGeom prst="rect">
            <a:avLst/>
          </a:prstGeom>
          <a:solidFill>
            <a:schemeClr val="bg1"/>
          </a:solidFill>
        </p:spPr>
        <p:txBody>
          <a:bodyPr wrap="square" rtlCol="0">
            <a:spAutoFit/>
          </a:bodyPr>
          <a:lstStyle/>
          <a:p>
            <a:r>
              <a:rPr lang="en-US" sz="800" dirty="0" smtClean="0"/>
              <a:t>Direct deposit start date?</a:t>
            </a:r>
            <a:endParaRPr lang="en-US" sz="800" dirty="0"/>
          </a:p>
        </p:txBody>
      </p:sp>
      <p:sp>
        <p:nvSpPr>
          <p:cNvPr id="5" name="TextBox 4"/>
          <p:cNvSpPr txBox="1"/>
          <p:nvPr/>
        </p:nvSpPr>
        <p:spPr>
          <a:xfrm>
            <a:off x="688956" y="4773404"/>
            <a:ext cx="3042502" cy="215444"/>
          </a:xfrm>
          <a:prstGeom prst="rect">
            <a:avLst/>
          </a:prstGeom>
          <a:solidFill>
            <a:schemeClr val="bg1"/>
          </a:solidFill>
        </p:spPr>
        <p:txBody>
          <a:bodyPr wrap="square" rtlCol="0">
            <a:spAutoFit/>
          </a:bodyPr>
          <a:lstStyle/>
          <a:p>
            <a:r>
              <a:rPr lang="en-US" sz="800" dirty="0" smtClean="0"/>
              <a:t>Only one of my two</a:t>
            </a:r>
            <a:endParaRPr lang="en-US" sz="800" dirty="0"/>
          </a:p>
        </p:txBody>
      </p:sp>
      <p:sp>
        <p:nvSpPr>
          <p:cNvPr id="11" name="TextBox 10"/>
          <p:cNvSpPr txBox="1"/>
          <p:nvPr/>
        </p:nvSpPr>
        <p:spPr>
          <a:xfrm>
            <a:off x="721506" y="4943532"/>
            <a:ext cx="2727554" cy="578661"/>
          </a:xfrm>
          <a:prstGeom prst="rect">
            <a:avLst/>
          </a:prstGeom>
          <a:solidFill>
            <a:schemeClr val="bg1"/>
          </a:solidFill>
        </p:spPr>
        <p:txBody>
          <a:bodyPr wrap="square" rtlCol="0">
            <a:spAutoFit/>
          </a:bodyPr>
          <a:lstStyle/>
          <a:p>
            <a:endParaRPr lang="en-US" dirty="0"/>
          </a:p>
        </p:txBody>
      </p:sp>
      <p:sp>
        <p:nvSpPr>
          <p:cNvPr id="12" name="TextBox 11"/>
          <p:cNvSpPr txBox="1"/>
          <p:nvPr/>
        </p:nvSpPr>
        <p:spPr>
          <a:xfrm>
            <a:off x="688954" y="5477739"/>
            <a:ext cx="2962989" cy="552036"/>
          </a:xfrm>
          <a:prstGeom prst="rect">
            <a:avLst/>
          </a:prstGeom>
          <a:noFill/>
          <a:ln w="28575">
            <a:solidFill>
              <a:srgbClr val="FF0000"/>
            </a:solidFill>
          </a:ln>
        </p:spPr>
        <p:txBody>
          <a:bodyPr wrap="square" rtlCol="0">
            <a:spAutoFit/>
          </a:bodyPr>
          <a:lstStyle/>
          <a:p>
            <a:endParaRPr lang="en-US" dirty="0"/>
          </a:p>
        </p:txBody>
      </p:sp>
      <p:sp>
        <p:nvSpPr>
          <p:cNvPr id="13" name="TextBox 12"/>
          <p:cNvSpPr txBox="1"/>
          <p:nvPr/>
        </p:nvSpPr>
        <p:spPr>
          <a:xfrm>
            <a:off x="3749389" y="3540954"/>
            <a:ext cx="1192880" cy="215444"/>
          </a:xfrm>
          <a:prstGeom prst="rect">
            <a:avLst/>
          </a:prstGeom>
          <a:solidFill>
            <a:schemeClr val="bg1"/>
          </a:solidFill>
        </p:spPr>
        <p:txBody>
          <a:bodyPr wrap="square" rtlCol="0">
            <a:spAutoFit/>
          </a:bodyPr>
          <a:lstStyle/>
          <a:p>
            <a:r>
              <a:rPr lang="en-US" sz="800" dirty="0" smtClean="0"/>
              <a:t>10/13/2017 8:36 AM</a:t>
            </a:r>
            <a:endParaRPr lang="en-US" sz="800" dirty="0"/>
          </a:p>
        </p:txBody>
      </p:sp>
      <p:sp>
        <p:nvSpPr>
          <p:cNvPr id="14" name="TextBox 13"/>
          <p:cNvSpPr txBox="1"/>
          <p:nvPr/>
        </p:nvSpPr>
        <p:spPr>
          <a:xfrm>
            <a:off x="3749389" y="3923753"/>
            <a:ext cx="1836936" cy="215444"/>
          </a:xfrm>
          <a:prstGeom prst="rect">
            <a:avLst/>
          </a:prstGeom>
          <a:solidFill>
            <a:schemeClr val="bg1"/>
          </a:solidFill>
        </p:spPr>
        <p:txBody>
          <a:bodyPr wrap="square" rtlCol="0">
            <a:spAutoFit/>
          </a:bodyPr>
          <a:lstStyle/>
          <a:p>
            <a:r>
              <a:rPr lang="en-US" sz="800" dirty="0" smtClean="0"/>
              <a:t>John Employee</a:t>
            </a:r>
            <a:endParaRPr lang="en-US" sz="800" dirty="0"/>
          </a:p>
        </p:txBody>
      </p:sp>
      <p:sp>
        <p:nvSpPr>
          <p:cNvPr id="15" name="TextBox 14"/>
          <p:cNvSpPr txBox="1"/>
          <p:nvPr/>
        </p:nvSpPr>
        <p:spPr>
          <a:xfrm>
            <a:off x="3749389" y="4773404"/>
            <a:ext cx="1407566" cy="215444"/>
          </a:xfrm>
          <a:prstGeom prst="rect">
            <a:avLst/>
          </a:prstGeom>
          <a:solidFill>
            <a:schemeClr val="bg1"/>
          </a:solidFill>
        </p:spPr>
        <p:txBody>
          <a:bodyPr wrap="square" rtlCol="0">
            <a:spAutoFit/>
          </a:bodyPr>
          <a:lstStyle/>
          <a:p>
            <a:r>
              <a:rPr lang="en-US" sz="800" dirty="0" smtClean="0"/>
              <a:t>New</a:t>
            </a:r>
            <a:endParaRPr lang="en-US" sz="800" dirty="0"/>
          </a:p>
        </p:txBody>
      </p:sp>
    </p:spTree>
    <p:extLst>
      <p:ext uri="{BB962C8B-B14F-4D97-AF65-F5344CB8AC3E}">
        <p14:creationId xmlns:p14="http://schemas.microsoft.com/office/powerpoint/2010/main" val="20757084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78459" y="293370"/>
            <a:ext cx="10963618" cy="685800"/>
          </a:xfrm>
        </p:spPr>
        <p:txBody>
          <a:bodyPr/>
          <a:lstStyle/>
          <a:p>
            <a:r>
              <a:rPr lang="en-US" dirty="0" smtClean="0">
                <a:solidFill>
                  <a:schemeClr val="accent5"/>
                </a:solidFill>
              </a:rPr>
              <a:t>ON BEHALF OF END OF LESSON</a:t>
            </a:r>
            <a:endParaRPr lang="en-US" dirty="0">
              <a:solidFill>
                <a:schemeClr val="accent5"/>
              </a:solidFill>
            </a:endParaRPr>
          </a:p>
        </p:txBody>
      </p:sp>
      <p:sp>
        <p:nvSpPr>
          <p:cNvPr id="7" name="Rectangle 6"/>
          <p:cNvSpPr/>
          <p:nvPr/>
        </p:nvSpPr>
        <p:spPr>
          <a:xfrm>
            <a:off x="481241" y="955948"/>
            <a:ext cx="11710759" cy="85356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2000" dirty="0" smtClean="0"/>
              <a:t>The new inquiry appears in the My Open Inquires or Open Inquires list.</a:t>
            </a:r>
          </a:p>
          <a:p>
            <a:pPr marL="285750" indent="-285750">
              <a:lnSpc>
                <a:spcPct val="107000"/>
              </a:lnSpc>
              <a:spcAft>
                <a:spcPts val="800"/>
              </a:spcAft>
              <a:buFont typeface="Arial" panose="020B0604020202020204" pitchFamily="34" charset="0"/>
              <a:buChar char="•"/>
            </a:pPr>
            <a:r>
              <a:rPr lang="en-US" sz="2000" dirty="0" smtClean="0"/>
              <a:t>Note: the picture displays the My Open Inquiries.</a:t>
            </a:r>
          </a:p>
        </p:txBody>
      </p:sp>
      <p:pic>
        <p:nvPicPr>
          <p:cNvPr id="3" name="Picture 2"/>
          <p:cNvPicPr>
            <a:picLocks noChangeAspect="1"/>
          </p:cNvPicPr>
          <p:nvPr/>
        </p:nvPicPr>
        <p:blipFill>
          <a:blip r:embed="rId3"/>
          <a:stretch>
            <a:fillRect/>
          </a:stretch>
        </p:blipFill>
        <p:spPr>
          <a:xfrm>
            <a:off x="1439351" y="1988676"/>
            <a:ext cx="7744406" cy="4438661"/>
          </a:xfrm>
          <a:prstGeom prst="rect">
            <a:avLst/>
          </a:prstGeom>
        </p:spPr>
      </p:pic>
      <p:sp>
        <p:nvSpPr>
          <p:cNvPr id="4" name="TextBox 3"/>
          <p:cNvSpPr txBox="1"/>
          <p:nvPr/>
        </p:nvSpPr>
        <p:spPr>
          <a:xfrm>
            <a:off x="2035533" y="3737112"/>
            <a:ext cx="882595" cy="184666"/>
          </a:xfrm>
          <a:prstGeom prst="rect">
            <a:avLst/>
          </a:prstGeom>
          <a:solidFill>
            <a:schemeClr val="bg1"/>
          </a:solidFill>
        </p:spPr>
        <p:txBody>
          <a:bodyPr wrap="square" rtlCol="0">
            <a:spAutoFit/>
          </a:bodyPr>
          <a:lstStyle/>
          <a:p>
            <a:r>
              <a:rPr lang="en-US" sz="600" dirty="0" smtClean="0"/>
              <a:t>Date/Time Opened</a:t>
            </a:r>
            <a:endParaRPr lang="en-US" sz="600" dirty="0"/>
          </a:p>
        </p:txBody>
      </p:sp>
      <p:sp>
        <p:nvSpPr>
          <p:cNvPr id="5" name="TextBox 4"/>
          <p:cNvSpPr txBox="1"/>
          <p:nvPr/>
        </p:nvSpPr>
        <p:spPr>
          <a:xfrm>
            <a:off x="2122998" y="4699221"/>
            <a:ext cx="5510254" cy="369332"/>
          </a:xfrm>
          <a:prstGeom prst="rect">
            <a:avLst/>
          </a:prstGeom>
          <a:noFill/>
          <a:ln w="381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7825885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2" descr="Image result for question and ans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332" y="1359789"/>
            <a:ext cx="5835322" cy="437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666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74"/>
          <p:cNvSpPr txBox="1"/>
          <p:nvPr/>
        </p:nvSpPr>
        <p:spPr>
          <a:xfrm>
            <a:off x="1463039" y="1170432"/>
            <a:ext cx="9278113" cy="4194810"/>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On </a:t>
            </a:r>
            <a:r>
              <a:rPr lang="en-US" sz="7200" b="1" smtClean="0">
                <a:solidFill>
                  <a:srgbClr val="F1AB00"/>
                </a:solidFill>
              </a:rPr>
              <a:t>Behalf of Demo</a:t>
            </a:r>
            <a:endParaRPr lang="en-US" sz="7200" b="1" dirty="0">
              <a:solidFill>
                <a:srgbClr val="F1AB00"/>
              </a:solidFill>
            </a:endParaRPr>
          </a:p>
        </p:txBody>
      </p:sp>
      <p:pic>
        <p:nvPicPr>
          <p:cNvPr id="4" name="Picture 3"/>
          <p:cNvPicPr>
            <a:picLocks noChangeAspect="1"/>
          </p:cNvPicPr>
          <p:nvPr/>
        </p:nvPicPr>
        <p:blipFill>
          <a:blip r:embed="rId2"/>
          <a:stretch>
            <a:fillRect/>
          </a:stretch>
        </p:blipFill>
        <p:spPr>
          <a:xfrm>
            <a:off x="0" y="5990977"/>
            <a:ext cx="12192000" cy="867023"/>
          </a:xfrm>
          <a:prstGeom prst="rect">
            <a:avLst/>
          </a:prstGeom>
        </p:spPr>
      </p:pic>
    </p:spTree>
    <p:extLst>
      <p:ext uri="{BB962C8B-B14F-4D97-AF65-F5344CB8AC3E}">
        <p14:creationId xmlns:p14="http://schemas.microsoft.com/office/powerpoint/2010/main" val="280899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LEARNING OBJECTIVES REVIEW</a:t>
            </a:r>
            <a:endParaRPr lang="en-US" dirty="0">
              <a:solidFill>
                <a:schemeClr val="accent5"/>
              </a:solidFill>
            </a:endParaRPr>
          </a:p>
        </p:txBody>
      </p:sp>
      <p:sp>
        <p:nvSpPr>
          <p:cNvPr id="4" name="TextBox 3"/>
          <p:cNvSpPr txBox="1"/>
          <p:nvPr/>
        </p:nvSpPr>
        <p:spPr>
          <a:xfrm>
            <a:off x="462116" y="1052052"/>
            <a:ext cx="107073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mn-ea"/>
                <a:cs typeface="+mn-cs"/>
              </a:rPr>
              <a:t>Having completed this course, you should be able to:</a:t>
            </a:r>
          </a:p>
        </p:txBody>
      </p:sp>
      <p:grpSp>
        <p:nvGrpSpPr>
          <p:cNvPr id="5" name="Group 4"/>
          <p:cNvGrpSpPr/>
          <p:nvPr/>
        </p:nvGrpSpPr>
        <p:grpSpPr>
          <a:xfrm>
            <a:off x="452891" y="1824594"/>
            <a:ext cx="9343056" cy="620884"/>
            <a:chOff x="493963" y="2576648"/>
            <a:chExt cx="6915485" cy="826560"/>
          </a:xfrm>
          <a:solidFill>
            <a:schemeClr val="accent1">
              <a:lumMod val="60000"/>
              <a:lumOff val="40000"/>
            </a:schemeClr>
          </a:solidFill>
        </p:grpSpPr>
        <p:sp>
          <p:nvSpPr>
            <p:cNvPr id="6" name="Rounded Rectangle 5"/>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9" name="TextBox 8"/>
          <p:cNvSpPr txBox="1"/>
          <p:nvPr/>
        </p:nvSpPr>
        <p:spPr>
          <a:xfrm>
            <a:off x="605775" y="1925048"/>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rPr>
              <a:t>Initiate a UCPath SalesForce Case</a:t>
            </a:r>
            <a:endParaRPr kumimoji="0" lang="en-US" sz="2000" b="0" i="0" u="none" strike="noStrike" kern="1200" cap="none" spc="0" normalizeH="0" baseline="0" noProof="0" dirty="0">
              <a:ln>
                <a:noFill/>
              </a:ln>
              <a:effectLst/>
              <a:uLnTx/>
              <a:uFillTx/>
              <a:latin typeface="Arial"/>
            </a:endParaRPr>
          </a:p>
        </p:txBody>
      </p:sp>
      <p:grpSp>
        <p:nvGrpSpPr>
          <p:cNvPr id="10" name="Group 9"/>
          <p:cNvGrpSpPr/>
          <p:nvPr/>
        </p:nvGrpSpPr>
        <p:grpSpPr>
          <a:xfrm>
            <a:off x="452891" y="2790338"/>
            <a:ext cx="9343056" cy="620884"/>
            <a:chOff x="493963" y="2576648"/>
            <a:chExt cx="6915485" cy="826560"/>
          </a:xfrm>
          <a:solidFill>
            <a:schemeClr val="accent1">
              <a:lumMod val="60000"/>
              <a:lumOff val="40000"/>
            </a:schemeClr>
          </a:solidFill>
        </p:grpSpPr>
        <p:sp>
          <p:nvSpPr>
            <p:cNvPr id="11" name="Rounded Rectangle 10"/>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 name="TextBox 12"/>
          <p:cNvSpPr txBox="1"/>
          <p:nvPr/>
        </p:nvSpPr>
        <p:spPr>
          <a:xfrm>
            <a:off x="603504" y="2890792"/>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rPr>
              <a:t>Monitor a UCPath SalesForce Case</a:t>
            </a:r>
            <a:endParaRPr kumimoji="0" lang="en-US" sz="2000" b="0" i="0" u="none" strike="noStrike" kern="1200" cap="none" spc="0" normalizeH="0" baseline="0" noProof="0" dirty="0">
              <a:ln>
                <a:noFill/>
              </a:ln>
              <a:effectLst/>
              <a:uLnTx/>
              <a:uFillTx/>
              <a:latin typeface="Arial"/>
            </a:endParaRPr>
          </a:p>
        </p:txBody>
      </p:sp>
      <p:grpSp>
        <p:nvGrpSpPr>
          <p:cNvPr id="14" name="Group 13"/>
          <p:cNvGrpSpPr/>
          <p:nvPr/>
        </p:nvGrpSpPr>
        <p:grpSpPr>
          <a:xfrm>
            <a:off x="452891" y="3803763"/>
            <a:ext cx="9343056" cy="620884"/>
            <a:chOff x="493963" y="2576648"/>
            <a:chExt cx="6915485" cy="826560"/>
          </a:xfrm>
          <a:solidFill>
            <a:schemeClr val="accent1">
              <a:lumMod val="60000"/>
              <a:lumOff val="40000"/>
            </a:schemeClr>
          </a:solidFill>
        </p:grpSpPr>
        <p:sp>
          <p:nvSpPr>
            <p:cNvPr id="15" name="Rounded Rectangle 14"/>
            <p:cNvSpPr/>
            <p:nvPr/>
          </p:nvSpPr>
          <p:spPr>
            <a:xfrm>
              <a:off x="493963" y="2576648"/>
              <a:ext cx="6915485" cy="82656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txBox="1"/>
            <p:nvPr/>
          </p:nvSpPr>
          <p:spPr>
            <a:xfrm>
              <a:off x="534312" y="2616997"/>
              <a:ext cx="6834787" cy="7458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1389" tIns="0" rIns="261389" bIns="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TextBox 16"/>
          <p:cNvSpPr txBox="1"/>
          <p:nvPr/>
        </p:nvSpPr>
        <p:spPr>
          <a:xfrm>
            <a:off x="603504" y="3904217"/>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rPr>
              <a:t>Reopen a UCPath SalesForce Case</a:t>
            </a:r>
            <a:endParaRPr kumimoji="0" lang="en-US" sz="2000" b="0" i="0" u="none" strike="noStrike" kern="1200" cap="none" spc="0" normalizeH="0" baseline="0" noProof="0" dirty="0">
              <a:ln>
                <a:noFill/>
              </a:ln>
              <a:effectLst/>
              <a:uLnTx/>
              <a:uFillTx/>
              <a:latin typeface="Arial"/>
            </a:endParaRPr>
          </a:p>
        </p:txBody>
      </p:sp>
      <p:sp>
        <p:nvSpPr>
          <p:cNvPr id="21" name="TextBox 20"/>
          <p:cNvSpPr txBox="1"/>
          <p:nvPr/>
        </p:nvSpPr>
        <p:spPr>
          <a:xfrm>
            <a:off x="603504" y="4901412"/>
            <a:ext cx="889133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prstClr val="white"/>
                </a:solidFill>
                <a:latin typeface="Arial"/>
              </a:rPr>
              <a:t>How to Edit SharePoint testing list</a:t>
            </a:r>
            <a:r>
              <a:rPr kumimoji="0" lang="en-US" sz="2000" b="0" i="0" u="none" strike="noStrike" kern="1200" cap="none" spc="0" normalizeH="0" baseline="0" noProof="0" dirty="0" smtClean="0">
                <a:ln>
                  <a:noFill/>
                </a:ln>
                <a:solidFill>
                  <a:prstClr val="white"/>
                </a:solidFill>
                <a:effectLst/>
                <a:uLnTx/>
                <a:uFillTx/>
                <a:latin typeface="Arial"/>
                <a:ea typeface="+mn-ea"/>
                <a:cs typeface="+mn-cs"/>
              </a:rPr>
              <a:t> </a:t>
            </a: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031710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THINGS TO REMEMBER</a:t>
            </a:r>
            <a:endParaRPr lang="en-US" dirty="0">
              <a:solidFill>
                <a:schemeClr val="accent5"/>
              </a:solidFill>
            </a:endParaRPr>
          </a:p>
        </p:txBody>
      </p:sp>
      <p:sp>
        <p:nvSpPr>
          <p:cNvPr id="4" name="TextBox 3"/>
          <p:cNvSpPr txBox="1"/>
          <p:nvPr/>
        </p:nvSpPr>
        <p:spPr>
          <a:xfrm>
            <a:off x="1014566" y="1052052"/>
            <a:ext cx="10707329" cy="4678204"/>
          </a:xfrm>
          <a:prstGeom prst="rect">
            <a:avLst/>
          </a:prstGeom>
          <a:noFill/>
        </p:spPr>
        <p:txBody>
          <a:bodyPr wrap="square" rtlCol="0">
            <a:spAutoFit/>
          </a:bodyPr>
          <a:lstStyle/>
          <a:p>
            <a:pPr marL="342900" indent="-342900">
              <a:buFont typeface="Arial" panose="020B0604020202020204" pitchFamily="34" charset="0"/>
              <a:buChar char="•"/>
              <a:defRPr/>
            </a:pPr>
            <a:r>
              <a:rPr lang="en-US" sz="2000" dirty="0">
                <a:latin typeface="Arial" panose="020B0604020202020204" pitchFamily="34" charset="0"/>
                <a:ea typeface="Calibri" panose="020F0502020204030204" pitchFamily="34" charset="0"/>
                <a:cs typeface="Times New Roman" panose="02020603050405020304" pitchFamily="18" charset="0"/>
              </a:rPr>
              <a:t>Follow up on your cases weekly, however it can take UCPath a long time to complete a case, keep following up.  If you do not get a response, you should contact Shannon Minter to escalate your matter </a:t>
            </a:r>
            <a:r>
              <a:rPr lang="en-US" sz="2000" u="sng" dirty="0">
                <a:latin typeface="Arial" panose="020B0604020202020204" pitchFamily="34" charset="0"/>
                <a:ea typeface="Calibri" panose="020F0502020204030204" pitchFamily="34" charset="0"/>
                <a:cs typeface="Times New Roman" panose="02020603050405020304" pitchFamily="18" charset="0"/>
                <a:hlinkClick r:id="rId3"/>
              </a:rPr>
              <a:t>shannon.minter@ucr.edu</a:t>
            </a:r>
            <a:r>
              <a:rPr lang="en-US" sz="2000" dirty="0">
                <a:latin typeface="Arial" panose="020B0604020202020204" pitchFamily="34" charset="0"/>
                <a:ea typeface="Calibri" panose="020F0502020204030204" pitchFamily="34" charset="0"/>
                <a:cs typeface="Times New Roman" panose="02020603050405020304" pitchFamily="18" charset="0"/>
              </a:rPr>
              <a:t>.</a:t>
            </a:r>
          </a:p>
          <a:p>
            <a:pPr marL="342900" lvl="0" indent="-342900">
              <a:buFont typeface="Arial" panose="020B0604020202020204" pitchFamily="34" charset="0"/>
              <a:buChar char="•"/>
              <a:defRPr/>
            </a:pPr>
            <a:endParaRPr lang="en-US" dirty="0" smtClean="0"/>
          </a:p>
          <a:p>
            <a:pPr marL="342900" indent="-342900">
              <a:buFont typeface="Arial" panose="020B0604020202020204" pitchFamily="34" charset="0"/>
              <a:buChar char="•"/>
              <a:defRPr/>
            </a:pPr>
            <a:r>
              <a:rPr lang="en-US" sz="2000" dirty="0">
                <a:latin typeface="Arial" panose="020B0604020202020204" pitchFamily="34" charset="0"/>
                <a:ea typeface="Calibri" panose="020F0502020204030204" pitchFamily="34" charset="0"/>
                <a:cs typeface="Times New Roman" panose="02020603050405020304" pitchFamily="18" charset="0"/>
              </a:rPr>
              <a:t>Phone Number to call for UCPC – Employee Service line (ES) 855-982-7284, Quality Care Unit (QCU) – 951-787-5470 used for escalation calls. </a:t>
            </a:r>
          </a:p>
          <a:p>
            <a:pPr marL="342900" lvl="0" indent="-342900">
              <a:buFont typeface="Arial" panose="020B0604020202020204" pitchFamily="34" charset="0"/>
              <a:buChar char="•"/>
              <a:defRPr/>
            </a:pP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defRPr/>
            </a:pPr>
            <a:endParaRPr kumimoji="0" lang="en-US"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en-US" sz="2000" dirty="0">
                <a:latin typeface="Arial" panose="020B0604020202020204" pitchFamily="34" charset="0"/>
                <a:ea typeface="Calibri" panose="020F0502020204030204" pitchFamily="34" charset="0"/>
                <a:cs typeface="Times New Roman" panose="02020603050405020304" pitchFamily="18" charset="0"/>
              </a:rPr>
              <a:t>UCPath Center Portal has an area for Trending Questions and Feature Topics you can use to help to find answers for your questions - </a:t>
            </a:r>
            <a:r>
              <a:rPr lang="en-US" sz="2000" u="sng" dirty="0">
                <a:latin typeface="Arial" panose="020B0604020202020204" pitchFamily="34" charset="0"/>
                <a:ea typeface="Calibri" panose="020F0502020204030204" pitchFamily="34" charset="0"/>
                <a:cs typeface="Times New Roman" panose="02020603050405020304" pitchFamily="18" charset="0"/>
                <a:hlinkClick r:id="rId4"/>
              </a:rPr>
              <a:t>https://ucpathsupport.force.com/askucpath/s/</a:t>
            </a:r>
            <a:endParaRPr lang="en-US" sz="2000" u="sng" dirty="0">
              <a:latin typeface="Arial" panose="020B0604020202020204" pitchFamily="34" charset="0"/>
              <a:ea typeface="Calibri" panose="020F0502020204030204" pitchFamily="34" charset="0"/>
              <a:cs typeface="Times New Roman" panose="02020603050405020304" pitchFamily="18" charset="0"/>
            </a:endParaRPr>
          </a:p>
          <a:p>
            <a:pPr lvl="0">
              <a:defRPr/>
            </a:pP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defRPr/>
            </a:pPr>
            <a:r>
              <a:rPr lang="en-US" sz="2000" dirty="0">
                <a:latin typeface="Arial" panose="020B0604020202020204" pitchFamily="34" charset="0"/>
                <a:ea typeface="Calibri" panose="020F0502020204030204" pitchFamily="34" charset="0"/>
                <a:cs typeface="Times New Roman" panose="02020603050405020304" pitchFamily="18" charset="0"/>
              </a:rPr>
              <a:t>On Behalf of Topics and Categories, please refer to the list of Topics and Categories to categorized your Case correctly. If it is not categorized correctly, it could delay your issue from being reviewed timely by UCPath.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60423" y="1028623"/>
            <a:ext cx="1042416" cy="1042416"/>
          </a:xfrm>
          <a:prstGeom prst="rect">
            <a:avLst/>
          </a:prstGeom>
        </p:spPr>
      </p:pic>
      <p:pic>
        <p:nvPicPr>
          <p:cNvPr id="7" name="Picture 6"/>
          <p:cNvPicPr>
            <a:picLocks noChangeAspect="1"/>
          </p:cNvPicPr>
          <p:nvPr/>
        </p:nvPicPr>
        <p:blipFill>
          <a:blip r:embed="rId6"/>
          <a:stretch>
            <a:fillRect/>
          </a:stretch>
        </p:blipFill>
        <p:spPr>
          <a:xfrm>
            <a:off x="360333" y="2143014"/>
            <a:ext cx="1042506" cy="1042506"/>
          </a:xfrm>
          <a:prstGeom prst="rect">
            <a:avLst/>
          </a:prstGeom>
        </p:spPr>
      </p:pic>
      <p:pic>
        <p:nvPicPr>
          <p:cNvPr id="8" name="Picture 7"/>
          <p:cNvPicPr>
            <a:picLocks noChangeAspect="1"/>
          </p:cNvPicPr>
          <p:nvPr/>
        </p:nvPicPr>
        <p:blipFill>
          <a:blip r:embed="rId6"/>
          <a:stretch>
            <a:fillRect/>
          </a:stretch>
        </p:blipFill>
        <p:spPr>
          <a:xfrm>
            <a:off x="360333" y="3266099"/>
            <a:ext cx="1042506" cy="1042506"/>
          </a:xfrm>
          <a:prstGeom prst="rect">
            <a:avLst/>
          </a:prstGeom>
        </p:spPr>
      </p:pic>
      <p:pic>
        <p:nvPicPr>
          <p:cNvPr id="9" name="Picture 8"/>
          <p:cNvPicPr>
            <a:picLocks noChangeAspect="1"/>
          </p:cNvPicPr>
          <p:nvPr/>
        </p:nvPicPr>
        <p:blipFill>
          <a:blip r:embed="rId6"/>
          <a:stretch>
            <a:fillRect/>
          </a:stretch>
        </p:blipFill>
        <p:spPr>
          <a:xfrm>
            <a:off x="360333" y="4404843"/>
            <a:ext cx="1042506" cy="1042506"/>
          </a:xfrm>
          <a:prstGeom prst="rect">
            <a:avLst/>
          </a:prstGeom>
        </p:spPr>
      </p:pic>
    </p:spTree>
    <p:extLst>
      <p:ext uri="{BB962C8B-B14F-4D97-AF65-F5344CB8AC3E}">
        <p14:creationId xmlns:p14="http://schemas.microsoft.com/office/powerpoint/2010/main" val="38406693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APPENDIX</a:t>
            </a:r>
            <a:endParaRPr lang="en-US" dirty="0">
              <a:solidFill>
                <a:schemeClr val="accent5"/>
              </a:solidFill>
            </a:endParaRPr>
          </a:p>
        </p:txBody>
      </p:sp>
      <p:sp>
        <p:nvSpPr>
          <p:cNvPr id="4" name="TextBox 3"/>
          <p:cNvSpPr txBox="1"/>
          <p:nvPr/>
        </p:nvSpPr>
        <p:spPr>
          <a:xfrm>
            <a:off x="462116" y="1052052"/>
            <a:ext cx="1070732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solidFill>
                  <a:prstClr val="black"/>
                </a:solidFill>
                <a:latin typeface="Arial"/>
                <a:hlinkClick r:id="rId3"/>
              </a:rPr>
              <a:t>On Behalf of Process Map</a:t>
            </a:r>
            <a:endParaRPr lang="en-US" sz="2000" dirty="0" smtClean="0">
              <a:solidFill>
                <a:prstClr val="black"/>
              </a:solidFill>
              <a:latin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solidFill>
                  <a:prstClr val="black"/>
                </a:solidFill>
                <a:latin typeface="Arial"/>
                <a:hlinkClick r:id="rId4"/>
              </a:rPr>
              <a:t>On Behalf of Road Map</a:t>
            </a: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09778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89" y="2092664"/>
            <a:ext cx="3479836" cy="2042771"/>
          </a:xfrm>
          <a:prstGeom prst="rect">
            <a:avLst/>
          </a:prstGeom>
        </p:spPr>
      </p:pic>
      <p:sp>
        <p:nvSpPr>
          <p:cNvPr id="6" name="TextBox 5"/>
          <p:cNvSpPr txBox="1"/>
          <p:nvPr/>
        </p:nvSpPr>
        <p:spPr>
          <a:xfrm>
            <a:off x="4471987" y="2390775"/>
            <a:ext cx="7224713" cy="1384995"/>
          </a:xfrm>
          <a:prstGeom prst="rect">
            <a:avLst/>
          </a:prstGeom>
          <a:noFill/>
        </p:spPr>
        <p:txBody>
          <a:bodyPr wrap="square" rtlCol="0">
            <a:spAutoFit/>
          </a:bodyPr>
          <a:lstStyle/>
          <a:p>
            <a:r>
              <a:rPr lang="en-US" sz="4400" b="1" dirty="0" smtClean="0">
                <a:solidFill>
                  <a:schemeClr val="tx1">
                    <a:lumMod val="65000"/>
                    <a:lumOff val="35000"/>
                  </a:schemeClr>
                </a:solidFill>
              </a:rPr>
              <a:t>Your Feedback Please</a:t>
            </a:r>
            <a:endParaRPr lang="en-US" sz="4400" b="1" dirty="0">
              <a:solidFill>
                <a:schemeClr val="tx1">
                  <a:lumMod val="65000"/>
                  <a:lumOff val="35000"/>
                </a:schemeClr>
              </a:solidFill>
            </a:endParaRPr>
          </a:p>
          <a:p>
            <a:r>
              <a:rPr lang="en-US" sz="4000" dirty="0" smtClean="0"/>
              <a:t>http://bit.ly/ucpathpilottraining </a:t>
            </a:r>
          </a:p>
        </p:txBody>
      </p:sp>
    </p:spTree>
    <p:extLst>
      <p:ext uri="{BB962C8B-B14F-4D97-AF65-F5344CB8AC3E}">
        <p14:creationId xmlns:p14="http://schemas.microsoft.com/office/powerpoint/2010/main" val="22617867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3" name="object 5"/>
          <p:cNvSpPr/>
          <p:nvPr/>
        </p:nvSpPr>
        <p:spPr>
          <a:xfrm>
            <a:off x="2385822" y="1987613"/>
            <a:ext cx="7096124" cy="27806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3699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460" y="293370"/>
            <a:ext cx="9042400" cy="685800"/>
          </a:xfrm>
        </p:spPr>
        <p:txBody>
          <a:bodyPr/>
          <a:lstStyle/>
          <a:p>
            <a:r>
              <a:rPr lang="en-US" dirty="0" smtClean="0">
                <a:solidFill>
                  <a:schemeClr val="accent5"/>
                </a:solidFill>
              </a:rPr>
              <a:t>ON BEHALF OF DEFINITION  </a:t>
            </a:r>
            <a:endParaRPr lang="en-US" dirty="0">
              <a:solidFill>
                <a:schemeClr val="accent5"/>
              </a:solidFill>
            </a:endParaRPr>
          </a:p>
        </p:txBody>
      </p:sp>
      <p:sp>
        <p:nvSpPr>
          <p:cNvPr id="3" name="TextBox 2"/>
          <p:cNvSpPr txBox="1"/>
          <p:nvPr/>
        </p:nvSpPr>
        <p:spPr>
          <a:xfrm>
            <a:off x="1564849" y="1329179"/>
            <a:ext cx="9811074" cy="3785652"/>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On </a:t>
            </a:r>
            <a:r>
              <a:rPr kumimoji="0" lang="en-US" sz="2000" b="1" i="0" u="none" strike="noStrike" kern="1200" cap="none" spc="0" normalizeH="0" baseline="0" noProof="0" dirty="0">
                <a:ln>
                  <a:noFill/>
                </a:ln>
                <a:solidFill>
                  <a:prstClr val="black"/>
                </a:solidFill>
                <a:effectLst/>
                <a:uLnTx/>
                <a:uFillTx/>
                <a:latin typeface="Arial"/>
                <a:ea typeface="+mn-ea"/>
                <a:cs typeface="+mn-cs"/>
              </a:rPr>
              <a:t>Behalf Of Case Management </a:t>
            </a:r>
            <a:r>
              <a:rPr kumimoji="0" lang="en-US" sz="2000" b="0" i="0" u="none" strike="noStrike" kern="1200" cap="none" spc="0" normalizeH="0" baseline="0" noProof="0" dirty="0">
                <a:ln>
                  <a:noFill/>
                </a:ln>
                <a:solidFill>
                  <a:prstClr val="black"/>
                </a:solidFill>
                <a:effectLst/>
                <a:uLnTx/>
                <a:uFillTx/>
                <a:latin typeface="Arial"/>
                <a:ea typeface="+mn-ea"/>
                <a:cs typeface="+mn-cs"/>
              </a:rPr>
              <a:t>is the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task </a:t>
            </a:r>
            <a:r>
              <a:rPr kumimoji="0" lang="en-US" sz="2000" b="0" i="0" u="none" strike="noStrike" kern="1200" cap="none" spc="0" normalizeH="0" baseline="0" noProof="0" dirty="0">
                <a:ln>
                  <a:noFill/>
                </a:ln>
                <a:solidFill>
                  <a:prstClr val="black"/>
                </a:solidFill>
                <a:effectLst/>
                <a:uLnTx/>
                <a:uFillTx/>
                <a:latin typeface="Arial"/>
                <a:ea typeface="+mn-ea"/>
                <a:cs typeface="+mn-cs"/>
              </a:rPr>
              <a:t>of submitting an inquiry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or an update on </a:t>
            </a:r>
            <a:r>
              <a:rPr kumimoji="0" lang="en-US" sz="2000" b="0" i="0" u="none" strike="noStrike" kern="1200" cap="none" spc="0" normalizeH="0" baseline="0" noProof="0" dirty="0">
                <a:ln>
                  <a:noFill/>
                </a:ln>
                <a:solidFill>
                  <a:prstClr val="black"/>
                </a:solidFill>
                <a:effectLst/>
                <a:uLnTx/>
                <a:uFillTx/>
                <a:latin typeface="Arial"/>
                <a:ea typeface="+mn-ea"/>
                <a:cs typeface="+mn-cs"/>
              </a:rPr>
              <a:t>behalf of another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employee or yourself to </a:t>
            </a:r>
            <a:r>
              <a:rPr kumimoji="0" lang="en-US" sz="2000" b="0" i="0" u="none" strike="noStrike" kern="1200" cap="none" spc="0" normalizeH="0" baseline="0" noProof="0" dirty="0">
                <a:ln>
                  <a:noFill/>
                </a:ln>
                <a:solidFill>
                  <a:prstClr val="black"/>
                </a:solidFill>
                <a:effectLst/>
                <a:uLnTx/>
                <a:uFillTx/>
                <a:latin typeface="Arial"/>
                <a:ea typeface="+mn-ea"/>
                <a:cs typeface="+mn-cs"/>
              </a:rPr>
              <a:t>the UCPath Center via the UCPath website. This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process is also </a:t>
            </a:r>
            <a:r>
              <a:rPr kumimoji="0" lang="en-US" sz="2000" b="0" i="0" u="none" strike="noStrike" kern="1200" cap="none" spc="0" normalizeH="0" baseline="0" noProof="0" dirty="0">
                <a:ln>
                  <a:noFill/>
                </a:ln>
                <a:solidFill>
                  <a:prstClr val="black"/>
                </a:solidFill>
                <a:effectLst/>
                <a:uLnTx/>
                <a:uFillTx/>
                <a:latin typeface="Arial"/>
                <a:ea typeface="+mn-ea"/>
                <a:cs typeface="+mn-cs"/>
              </a:rPr>
              <a:t>used </a:t>
            </a:r>
            <a:r>
              <a:rPr kumimoji="0" lang="en-US" sz="2000" b="0" i="0" u="none" strike="noStrike" kern="1200" cap="none" spc="0" normalizeH="0" baseline="0" noProof="0" dirty="0" smtClean="0">
                <a:ln>
                  <a:noFill/>
                </a:ln>
                <a:solidFill>
                  <a:prstClr val="black"/>
                </a:solidFill>
                <a:effectLst/>
                <a:uLnTx/>
                <a:uFillTx/>
                <a:latin typeface="Arial"/>
                <a:ea typeface="+mn-ea"/>
                <a:cs typeface="+mn-cs"/>
              </a:rPr>
              <a:t>for the following common tasks (Not an exhaustive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a:p>
            <a:pPr marL="285750" lvl="0" indent="-285750">
              <a:buFont typeface="Arial" panose="020B0604020202020204" pitchFamily="34" charset="0"/>
              <a:buChar char="•"/>
              <a:defRPr/>
            </a:pPr>
            <a:r>
              <a:rPr lang="en-US" sz="2000" dirty="0">
                <a:solidFill>
                  <a:prstClr val="black"/>
                </a:solidFill>
              </a:rPr>
              <a:t>Update, modify, edit, or change an employee/CWR information. </a:t>
            </a:r>
          </a:p>
          <a:p>
            <a:pPr marL="285750" lvl="0" indent="-285750">
              <a:buFont typeface="Arial" panose="020B0604020202020204" pitchFamily="34" charset="0"/>
              <a:buChar char="•"/>
              <a:defRPr/>
            </a:pPr>
            <a:endParaRPr lang="en-US" sz="2000" dirty="0">
              <a:solidFill>
                <a:prstClr val="black"/>
              </a:solidFill>
            </a:endParaRPr>
          </a:p>
          <a:p>
            <a:pPr marL="285750" lvl="0" indent="-285750">
              <a:buFont typeface="Arial" panose="020B0604020202020204" pitchFamily="34" charset="0"/>
              <a:buChar char="•"/>
              <a:defRPr/>
            </a:pPr>
            <a:r>
              <a:rPr lang="en-US" sz="2000" dirty="0">
                <a:solidFill>
                  <a:prstClr val="black"/>
                </a:solidFill>
              </a:rPr>
              <a:t>Open a Case for Transactions created on behalf of the employee, that did not process correctly, or were improperly cancelled by UCPath</a:t>
            </a:r>
            <a:r>
              <a:rPr lang="en-US" sz="2000" dirty="0" smtClean="0">
                <a:solidFill>
                  <a:prstClr val="black"/>
                </a:solidFill>
              </a:rPr>
              <a:t>.</a:t>
            </a:r>
          </a:p>
          <a:p>
            <a:pPr lvl="0">
              <a:defRPr/>
            </a:pPr>
            <a:endParaRPr lang="en-US" sz="2000" dirty="0">
              <a:solidFill>
                <a:prstClr val="black"/>
              </a:solidFill>
            </a:endParaRPr>
          </a:p>
          <a:p>
            <a:pPr marL="285750" lvl="0" indent="-285750">
              <a:buFont typeface="Arial" panose="020B0604020202020204" pitchFamily="34" charset="0"/>
              <a:buChar char="•"/>
              <a:defRPr/>
            </a:pPr>
            <a:r>
              <a:rPr lang="en-US" sz="2000" dirty="0">
                <a:solidFill>
                  <a:prstClr val="black"/>
                </a:solidFill>
              </a:rPr>
              <a:t>To make specific Personal Data Change updates as defined in the Future State Process Design (FSPD).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83" y="1329179"/>
            <a:ext cx="914324" cy="914324"/>
          </a:xfrm>
          <a:prstGeom prst="rect">
            <a:avLst/>
          </a:prstGeom>
        </p:spPr>
      </p:pic>
    </p:spTree>
    <p:extLst>
      <p:ext uri="{BB962C8B-B14F-4D97-AF65-F5344CB8AC3E}">
        <p14:creationId xmlns:p14="http://schemas.microsoft.com/office/powerpoint/2010/main" val="2420799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hape 174"/>
          <p:cNvSpPr txBox="1"/>
          <p:nvPr/>
        </p:nvSpPr>
        <p:spPr>
          <a:xfrm>
            <a:off x="1883486" y="1679593"/>
            <a:ext cx="8425028" cy="3420689"/>
          </a:xfrm>
          <a:prstGeom prst="rect">
            <a:avLst/>
          </a:prstGeom>
          <a:noFill/>
          <a:ln w="76200">
            <a:solidFill>
              <a:srgbClr val="F1AB00"/>
            </a:solidFill>
          </a:ln>
        </p:spPr>
        <p:txBody>
          <a:bodyPr lIns="91425" tIns="91425" rIns="91425" bIns="91425" anchor="ctr" anchorCtr="0">
            <a:noAutofit/>
          </a:bodyPr>
          <a:lstStyle/>
          <a:p>
            <a:pPr algn="ctr"/>
            <a:r>
              <a:rPr lang="en-US" sz="7200" b="1" dirty="0" smtClean="0">
                <a:solidFill>
                  <a:srgbClr val="F1AB00"/>
                </a:solidFill>
              </a:rPr>
              <a:t>On Behalf </a:t>
            </a:r>
            <a:r>
              <a:rPr lang="en-US" sz="7200" b="1" smtClean="0">
                <a:solidFill>
                  <a:srgbClr val="F1AB00"/>
                </a:solidFill>
              </a:rPr>
              <a:t>of Matrix</a:t>
            </a:r>
            <a:endParaRPr lang="en-US" sz="7200" b="1" dirty="0">
              <a:solidFill>
                <a:srgbClr val="F1AB00"/>
              </a:solidFill>
            </a:endParaRPr>
          </a:p>
        </p:txBody>
      </p:sp>
    </p:spTree>
    <p:extLst>
      <p:ext uri="{BB962C8B-B14F-4D97-AF65-F5344CB8AC3E}">
        <p14:creationId xmlns:p14="http://schemas.microsoft.com/office/powerpoint/2010/main" val="338987417"/>
      </p:ext>
    </p:extLst>
  </p:cSld>
  <p:clrMapOvr>
    <a:masterClrMapping/>
  </p:clrMapOvr>
</p:sld>
</file>

<file path=ppt/theme/theme1.xml><?xml version="1.0" encoding="utf-8"?>
<a:theme xmlns:a="http://schemas.openxmlformats.org/drawingml/2006/main" name="1_UCRTemplat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CR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UCRTemplate1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UCRTemplate1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UCRTemplate1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UCRTemplate1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UCRTemplate1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UCRTemplate1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UCRTemplate1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UCRTemplate1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UCRTemplate1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UCRTemplate1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BB083BF9FF644EB6925F3F8AA77806" ma:contentTypeVersion="0" ma:contentTypeDescription="Create a new document." ma:contentTypeScope="" ma:versionID="a914d227bd1516d8cf6316d3aab9e1f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0C36BF-3066-4EE8-B072-BDBDDDC3AB0F}">
  <ds:schemaRefs>
    <ds:schemaRef ds:uri="http://schemas.microsoft.com/sharepoint/v3/contenttype/forms"/>
  </ds:schemaRefs>
</ds:datastoreItem>
</file>

<file path=customXml/itemProps2.xml><?xml version="1.0" encoding="utf-8"?>
<ds:datastoreItem xmlns:ds="http://schemas.openxmlformats.org/officeDocument/2006/customXml" ds:itemID="{3B93C8F3-FBAB-4F2B-BF03-D1854B0E69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F153158-FB73-473A-8AE4-9FA603606C24}">
  <ds:schemaRefs>
    <ds:schemaRef ds:uri="http://schemas.microsoft.com/office/infopath/2007/PartnerControls"/>
    <ds:schemaRef ds:uri="http://www.w3.org/XML/1998/namespace"/>
    <ds:schemaRef ds:uri="http://purl.org/dc/dcmitype/"/>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39672</TotalTime>
  <Words>3890</Words>
  <Application>Microsoft Office PowerPoint</Application>
  <PresentationFormat>Widescreen</PresentationFormat>
  <Paragraphs>507</Paragraphs>
  <Slides>79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Calibri</vt:lpstr>
      <vt:lpstr>Times New Roman</vt:lpstr>
      <vt:lpstr>Tw Cen MT</vt:lpstr>
      <vt:lpstr>Wingdings</vt:lpstr>
      <vt:lpstr>1_UCRTemplate1</vt:lpstr>
      <vt:lpstr>PowerPoint Presentation</vt:lpstr>
      <vt:lpstr>TRAINER INTRODUCTION</vt:lpstr>
      <vt:lpstr>HOUSEKEEPING</vt:lpstr>
      <vt:lpstr>LEARNING OBJECTIVES</vt:lpstr>
      <vt:lpstr>LEARNING TOPICS </vt:lpstr>
      <vt:lpstr>LEARNING TOPICS </vt:lpstr>
      <vt:lpstr>PowerPoint Presentation</vt:lpstr>
      <vt:lpstr>ON BEHALF OF DEFINITION  </vt:lpstr>
      <vt:lpstr>PowerPoint Presentation</vt:lpstr>
      <vt:lpstr>ON BEHALF OF CASE MANAGEMENT MATRIX</vt:lpstr>
      <vt:lpstr>ON BEHALF OF CASE MANAGEMENT MATRIX (continued) </vt:lpstr>
      <vt:lpstr>ON BEHALF OF CASE MANAGEMENT MATRIX (continued) </vt:lpstr>
      <vt:lpstr>ON BEHALF OF CASE MANAGEMENT MATRIX (continued)  </vt:lpstr>
      <vt:lpstr>ON BEHALF OF CASE MANAGEMENT MATRIX (continued)  </vt:lpstr>
      <vt:lpstr>ON BEHALF OF CASE MANAGEMENT MATRIX (continued)  </vt:lpstr>
      <vt:lpstr>ON BEHALF OF CASE MANAGEMENT MATRIX (continued) </vt:lpstr>
      <vt:lpstr>PowerPoint Presentation</vt:lpstr>
      <vt:lpstr>Transaction Roles  </vt:lpstr>
      <vt:lpstr>Transaction Roles  </vt:lpstr>
      <vt:lpstr>Transaction Roles  </vt:lpstr>
      <vt:lpstr>Transaction Roles  </vt:lpstr>
      <vt:lpstr>Transaction Roles  </vt:lpstr>
      <vt:lpstr>Transaction Roles  </vt:lpstr>
      <vt:lpstr>PowerPoint Presentation</vt:lpstr>
      <vt:lpstr>CHANGE IMPACTS  </vt:lpstr>
      <vt:lpstr>PowerPoint Presentation</vt:lpstr>
      <vt:lpstr>ON BEHALF OF ASK UCPATH</vt:lpstr>
      <vt:lpstr>ON BEHALF OF HOW CAN WE HELP YOU TODAY?</vt:lpstr>
      <vt:lpstr>ON BEHALF OF FIND EMPLOYEE </vt:lpstr>
      <vt:lpstr>ON BEHALF OF SEARCH AND CREATE AN INQUIRY</vt:lpstr>
      <vt:lpstr>ON BEHALF OF PHONE NUMBER &amp; EMAIL</vt:lpstr>
      <vt:lpstr>ON BEHALF OF REQUESTED BY</vt:lpstr>
      <vt:lpstr>ON BEHALF OF TOPIC</vt:lpstr>
      <vt:lpstr>ON BEHALF OF CATEGORY</vt:lpstr>
      <vt:lpstr>ON BEHALF OF TOPICS &amp; CATEGORIES- EMPLOYEE </vt:lpstr>
      <vt:lpstr>ON BEHALF OF TOPICS &amp; CATEGORIES- LOCATION </vt:lpstr>
      <vt:lpstr>ON BEHALF OF SUBJECT</vt:lpstr>
      <vt:lpstr>ON BEHALF OF DESCRIPTION   </vt:lpstr>
      <vt:lpstr>ON BEHALF OF ATTACHING A FILE </vt:lpstr>
      <vt:lpstr>ON BEHALF OF SUBMIT INQUIRY</vt:lpstr>
      <vt:lpstr>ON BEHALF OF CASE RESULTS </vt:lpstr>
      <vt:lpstr>ON BEHALF OF EMAIL RECEIPT</vt:lpstr>
      <vt:lpstr>PowerPoint Presentation</vt:lpstr>
      <vt:lpstr>ON BEHALF OF NAVIGATION </vt:lpstr>
      <vt:lpstr>ON BEHALF OF INQUIRE LINK </vt:lpstr>
      <vt:lpstr>ON BEHALF OF OPEN / CLOSED INQUIRIES </vt:lpstr>
      <vt:lpstr>ON BEHALF OF INQUIRIES LIST </vt:lpstr>
      <vt:lpstr>ON BEHALF OF INQUIRIES LIST </vt:lpstr>
      <vt:lpstr>ON BEHALF OF CASE DISPLAY </vt:lpstr>
      <vt:lpstr>ON BEHALF OF ADD COMMENTS </vt:lpstr>
      <vt:lpstr>ON BEHALF OF ADD COMMENTS (continued) </vt:lpstr>
      <vt:lpstr>ON BEHALF OF CASE COMMENT SECTION</vt:lpstr>
      <vt:lpstr>ON BEHALF OF CASE COMMENTS</vt:lpstr>
      <vt:lpstr>ON BEHALF OF ATTACHMENTS</vt:lpstr>
      <vt:lpstr>ON BEHALF OF ADD A FILE </vt:lpstr>
      <vt:lpstr>ON BEHALF OF ADD A FILE (continued) </vt:lpstr>
      <vt:lpstr>ON BEHALF OF VIEW FILES</vt:lpstr>
      <vt:lpstr>ON BEHALF OF VIEW FILES</vt:lpstr>
      <vt:lpstr>ON BEHALF OF RELATED CASES &amp; EMAILS </vt:lpstr>
      <vt:lpstr>ON BEHALF OF RELATED CASES AND EMAILS  </vt:lpstr>
      <vt:lpstr>ON BEHALF OF CLOSED INQUIRES</vt:lpstr>
      <vt:lpstr>ON BEHALF OF CLOSED INQUIRES (continued)</vt:lpstr>
      <vt:lpstr>ON BEHALF OF CLOSED INQUIRES </vt:lpstr>
      <vt:lpstr>PowerPoint Presentation</vt:lpstr>
      <vt:lpstr>ON BEHALF OF REOPEN CLOSED UCPATH CENTER CASE</vt:lpstr>
      <vt:lpstr>ON BEHALF OF CLOSED INQUIRES</vt:lpstr>
      <vt:lpstr>ON BEHALF OF REOPEN REASON </vt:lpstr>
      <vt:lpstr>ON BEHALF OF NEW CASE</vt:lpstr>
      <vt:lpstr>ON BEHALF OF ADD COMMENTS</vt:lpstr>
      <vt:lpstr>ON BEHALF OF REFRESH PAGE</vt:lpstr>
      <vt:lpstr>ON BEHALF OF MY INQUIRES</vt:lpstr>
      <vt:lpstr>ON BEHALF OF END OF LESSON</vt:lpstr>
      <vt:lpstr>PowerPoint Presentation</vt:lpstr>
      <vt:lpstr>PowerPoint Presentation</vt:lpstr>
      <vt:lpstr>LEARNING OBJECTIVES REVIEW</vt:lpstr>
      <vt:lpstr>THINGS TO REMEMBER</vt:lpstr>
      <vt:lpstr>APPENDIX</vt:lpstr>
      <vt:lpstr>PowerPoint Presentation</vt:lpstr>
      <vt:lpstr>PowerPoint Presentation</vt:lpstr>
    </vt:vector>
  </TitlesOfParts>
  <Company>UC Riverside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STEPS</dc:title>
  <dc:creator>Puja Pannu</dc:creator>
  <cp:lastModifiedBy>Puja Pannu</cp:lastModifiedBy>
  <cp:revision>1384</cp:revision>
  <cp:lastPrinted>2019-06-20T17:46:37Z</cp:lastPrinted>
  <dcterms:created xsi:type="dcterms:W3CDTF">2016-05-04T15:33:48Z</dcterms:created>
  <dcterms:modified xsi:type="dcterms:W3CDTF">2019-07-08T18:46:27Z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0x010100CDBB083BF9FF644EB6925F3F8AA77806</vt:lpwstr>
  </property>
</Properties>
</file>