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10972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67" autoAdjust="0"/>
    <p:restoredTop sz="94660"/>
  </p:normalViewPr>
  <p:slideViewPr>
    <p:cSldViewPr snapToGrid="0">
      <p:cViewPr varScale="1">
        <p:scale>
          <a:sx n="90" d="100"/>
          <a:sy n="90" d="100"/>
        </p:scale>
        <p:origin x="267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95781"/>
            <a:ext cx="6217920" cy="3820160"/>
          </a:xfrm>
        </p:spPr>
        <p:txBody>
          <a:bodyPr anchor="b"/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763261"/>
            <a:ext cx="5486400" cy="2649219"/>
          </a:xfrm>
        </p:spPr>
        <p:txBody>
          <a:bodyPr/>
          <a:lstStyle>
            <a:lvl1pPr marL="0" indent="0" algn="ctr">
              <a:buNone/>
              <a:defRPr sz="1920"/>
            </a:lvl1pPr>
            <a:lvl2pPr marL="365760" indent="0" algn="ctr">
              <a:buNone/>
              <a:defRPr sz="1600"/>
            </a:lvl2pPr>
            <a:lvl3pPr marL="731520" indent="0" algn="ctr">
              <a:buNone/>
              <a:defRPr sz="1440"/>
            </a:lvl3pPr>
            <a:lvl4pPr marL="1097280" indent="0" algn="ctr">
              <a:buNone/>
              <a:defRPr sz="1280"/>
            </a:lvl4pPr>
            <a:lvl5pPr marL="1463040" indent="0" algn="ctr">
              <a:buNone/>
              <a:defRPr sz="1280"/>
            </a:lvl5pPr>
            <a:lvl6pPr marL="1828800" indent="0" algn="ctr">
              <a:buNone/>
              <a:defRPr sz="1280"/>
            </a:lvl6pPr>
            <a:lvl7pPr marL="2194560" indent="0" algn="ctr">
              <a:buNone/>
              <a:defRPr sz="1280"/>
            </a:lvl7pPr>
            <a:lvl8pPr marL="2560320" indent="0" algn="ctr">
              <a:buNone/>
              <a:defRPr sz="1280"/>
            </a:lvl8pPr>
            <a:lvl9pPr marL="2926080" indent="0" algn="ctr">
              <a:buNone/>
              <a:defRPr sz="128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77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718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34940" y="584200"/>
            <a:ext cx="1577340" cy="929894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84200"/>
            <a:ext cx="4640580" cy="929894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7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8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9110" y="2735583"/>
            <a:ext cx="6309360" cy="4564379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9110" y="7343143"/>
            <a:ext cx="6309360" cy="2400299"/>
          </a:xfrm>
        </p:spPr>
        <p:txBody>
          <a:bodyPr/>
          <a:lstStyle>
            <a:lvl1pPr marL="0" indent="0">
              <a:buNone/>
              <a:defRPr sz="1920">
                <a:solidFill>
                  <a:schemeClr val="tx1"/>
                </a:solidFill>
              </a:defRPr>
            </a:lvl1pPr>
            <a:lvl2pPr marL="3657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7315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3pPr>
            <a:lvl4pPr marL="10972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4pPr>
            <a:lvl5pPr marL="146304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5pPr>
            <a:lvl6pPr marL="182880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6pPr>
            <a:lvl7pPr marL="219456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7pPr>
            <a:lvl8pPr marL="256032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8pPr>
            <a:lvl9pPr marL="2926080" indent="0">
              <a:buNone/>
              <a:defRPr sz="12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25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2921000"/>
            <a:ext cx="310896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320" y="2921000"/>
            <a:ext cx="3108960" cy="69621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34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584202"/>
            <a:ext cx="6309360" cy="212090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874" y="2689861"/>
            <a:ext cx="3094672" cy="131825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874" y="4008120"/>
            <a:ext cx="3094672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03320" y="2689861"/>
            <a:ext cx="3109913" cy="1318259"/>
          </a:xfrm>
        </p:spPr>
        <p:txBody>
          <a:bodyPr anchor="b"/>
          <a:lstStyle>
            <a:lvl1pPr marL="0" indent="0">
              <a:buNone/>
              <a:defRPr sz="1920" b="1"/>
            </a:lvl1pPr>
            <a:lvl2pPr marL="365760" indent="0">
              <a:buNone/>
              <a:defRPr sz="1600" b="1"/>
            </a:lvl2pPr>
            <a:lvl3pPr marL="731520" indent="0">
              <a:buNone/>
              <a:defRPr sz="1440" b="1"/>
            </a:lvl3pPr>
            <a:lvl4pPr marL="1097280" indent="0">
              <a:buNone/>
              <a:defRPr sz="1280" b="1"/>
            </a:lvl4pPr>
            <a:lvl5pPr marL="1463040" indent="0">
              <a:buNone/>
              <a:defRPr sz="1280" b="1"/>
            </a:lvl5pPr>
            <a:lvl6pPr marL="1828800" indent="0">
              <a:buNone/>
              <a:defRPr sz="1280" b="1"/>
            </a:lvl6pPr>
            <a:lvl7pPr marL="2194560" indent="0">
              <a:buNone/>
              <a:defRPr sz="1280" b="1"/>
            </a:lvl7pPr>
            <a:lvl8pPr marL="2560320" indent="0">
              <a:buNone/>
              <a:defRPr sz="1280" b="1"/>
            </a:lvl8pPr>
            <a:lvl9pPr marL="2926080" indent="0">
              <a:buNone/>
              <a:defRPr sz="128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03320" y="4008120"/>
            <a:ext cx="3109913" cy="58953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629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47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608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31520"/>
            <a:ext cx="2359342" cy="256032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09913" y="1579882"/>
            <a:ext cx="3703320" cy="7797800"/>
          </a:xfrm>
        </p:spPr>
        <p:txBody>
          <a:bodyPr/>
          <a:lstStyle>
            <a:lvl1pPr>
              <a:defRPr sz="2560"/>
            </a:lvl1pPr>
            <a:lvl2pPr>
              <a:defRPr sz="2240"/>
            </a:lvl2pPr>
            <a:lvl3pPr>
              <a:defRPr sz="192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291840"/>
            <a:ext cx="2359342" cy="6098541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28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873" y="731520"/>
            <a:ext cx="2359342" cy="2560320"/>
          </a:xfrm>
        </p:spPr>
        <p:txBody>
          <a:bodyPr anchor="b"/>
          <a:lstStyle>
            <a:lvl1pPr>
              <a:defRPr sz="256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09913" y="1579882"/>
            <a:ext cx="3703320" cy="7797800"/>
          </a:xfrm>
        </p:spPr>
        <p:txBody>
          <a:bodyPr anchor="t"/>
          <a:lstStyle>
            <a:lvl1pPr marL="0" indent="0">
              <a:buNone/>
              <a:defRPr sz="2560"/>
            </a:lvl1pPr>
            <a:lvl2pPr marL="365760" indent="0">
              <a:buNone/>
              <a:defRPr sz="2240"/>
            </a:lvl2pPr>
            <a:lvl3pPr marL="731520" indent="0">
              <a:buNone/>
              <a:defRPr sz="1920"/>
            </a:lvl3pPr>
            <a:lvl4pPr marL="1097280" indent="0">
              <a:buNone/>
              <a:defRPr sz="1600"/>
            </a:lvl4pPr>
            <a:lvl5pPr marL="1463040" indent="0">
              <a:buNone/>
              <a:defRPr sz="1600"/>
            </a:lvl5pPr>
            <a:lvl6pPr marL="1828800" indent="0">
              <a:buNone/>
              <a:defRPr sz="1600"/>
            </a:lvl6pPr>
            <a:lvl7pPr marL="2194560" indent="0">
              <a:buNone/>
              <a:defRPr sz="1600"/>
            </a:lvl7pPr>
            <a:lvl8pPr marL="2560320" indent="0">
              <a:buNone/>
              <a:defRPr sz="1600"/>
            </a:lvl8pPr>
            <a:lvl9pPr marL="292608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873" y="3291840"/>
            <a:ext cx="2359342" cy="6098541"/>
          </a:xfrm>
        </p:spPr>
        <p:txBody>
          <a:bodyPr/>
          <a:lstStyle>
            <a:lvl1pPr marL="0" indent="0">
              <a:buNone/>
              <a:defRPr sz="1280"/>
            </a:lvl1pPr>
            <a:lvl2pPr marL="365760" indent="0">
              <a:buNone/>
              <a:defRPr sz="1120"/>
            </a:lvl2pPr>
            <a:lvl3pPr marL="731520" indent="0">
              <a:buNone/>
              <a:defRPr sz="960"/>
            </a:lvl3pPr>
            <a:lvl4pPr marL="1097280" indent="0">
              <a:buNone/>
              <a:defRPr sz="800"/>
            </a:lvl4pPr>
            <a:lvl5pPr marL="1463040" indent="0">
              <a:buNone/>
              <a:defRPr sz="800"/>
            </a:lvl5pPr>
            <a:lvl6pPr marL="1828800" indent="0">
              <a:buNone/>
              <a:defRPr sz="800"/>
            </a:lvl6pPr>
            <a:lvl7pPr marL="2194560" indent="0">
              <a:buNone/>
              <a:defRPr sz="800"/>
            </a:lvl7pPr>
            <a:lvl8pPr marL="2560320" indent="0">
              <a:buNone/>
              <a:defRPr sz="800"/>
            </a:lvl8pPr>
            <a:lvl9pPr marL="2926080" indent="0">
              <a:buNone/>
              <a:defRPr sz="8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94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584202"/>
            <a:ext cx="63093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2921000"/>
            <a:ext cx="63093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10170162"/>
            <a:ext cx="16459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0BD4D-F7E3-4977-9111-BEB5F56C05BD}" type="datetimeFigureOut">
              <a:rPr lang="en-US" smtClean="0"/>
              <a:t>12/8/2017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3160" y="10170162"/>
            <a:ext cx="24688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66360" y="10170162"/>
            <a:ext cx="16459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9CF2D-96D9-489A-8403-43C231E737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4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31520" rtl="0" eaLnBrk="1" latinLnBrk="0" hangingPunct="1">
        <a:lnSpc>
          <a:spcPct val="90000"/>
        </a:lnSpc>
        <a:spcBef>
          <a:spcPct val="0"/>
        </a:spcBef>
        <a:buNone/>
        <a:defRPr sz="35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73152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92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182880" algn="l" defTabSz="731520" rtl="0" eaLnBrk="1" latinLnBrk="0" hangingPunct="1">
        <a:lnSpc>
          <a:spcPct val="90000"/>
        </a:lnSpc>
        <a:spcBef>
          <a:spcPts val="4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7pPr>
      <a:lvl8pPr marL="256032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8pPr>
      <a:lvl9pPr marL="2926080" algn="l" defTabSz="731520" rtl="0" eaLnBrk="1" latinLnBrk="0" hangingPunct="1">
        <a:defRPr sz="14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125" y="1235566"/>
            <a:ext cx="2494924" cy="3523438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 bwMode="auto">
          <a:xfrm>
            <a:off x="0" y="0"/>
            <a:ext cx="7315200" cy="765544"/>
          </a:xfrm>
          <a:prstGeom prst="rect">
            <a:avLst/>
          </a:prstGeom>
          <a:solidFill>
            <a:srgbClr val="BF5F5D"/>
          </a:solidFill>
          <a:ln>
            <a:noFill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-12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733" y="10347924"/>
            <a:ext cx="2991548" cy="382132"/>
          </a:xfrm>
          <a:prstGeom prst="rect">
            <a:avLst/>
          </a:prstGeom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54841" y="62890"/>
            <a:ext cx="6271691" cy="63976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7315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bg1"/>
                </a:solidFill>
              </a:rPr>
              <a:t>DISPELLING THE RUMORS   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0454" y="5146369"/>
            <a:ext cx="6545665" cy="49745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 FACTS ABOUT UCPATH </a:t>
            </a:r>
            <a:endParaRPr lang="en-US" sz="36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UCR is committed to paying </a:t>
            </a:r>
            <a:r>
              <a:rPr lang="en-US" sz="1400" b="1" u="sng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Academic and Staff Appointees </a:t>
            </a:r>
            <a:r>
              <a:rPr lang="en-US" sz="14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correctly and on time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January after UCPath go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live.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R="0" lv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We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have the following contingency plans in place to mitigate any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unforeseen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issues.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PPS (our current payroll system) will be run “in parallel”  in order to do a paycheck compare for everyone getting paid in January.  If there is a serious failure during the transition to UCPath, everyone will be paid out of PPS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85750" indent="-2857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there are any unforeseen issues for some appointees, there is a plan in place to provide </a:t>
            </a:r>
            <a:r>
              <a:rPr 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same-day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checks to those who are impacted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120000"/>
              </a:lnSpc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you have any concerns about your paycheck, please first think about the normal January paycheck differences due to changes in benefit choices or 401s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etc.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that you made during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Open </a:t>
            </a:r>
            <a:r>
              <a:rPr lang="en-US" sz="1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Enrollment and,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if those do not explain </a:t>
            </a:r>
            <a:r>
              <a:rPr lang="en-US" sz="140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the </a:t>
            </a:r>
            <a:r>
              <a:rPr lang="en-US" sz="1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difference, </a:t>
            </a:r>
            <a:r>
              <a:rPr 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contact your academic personnel or human resources support staff for resolution (whomever you would normally approach).  Everyone is committed to the smoothest transition 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possible.</a:t>
            </a:r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Oval Callout 9"/>
          <p:cNvSpPr/>
          <p:nvPr/>
        </p:nvSpPr>
        <p:spPr>
          <a:xfrm>
            <a:off x="5238249" y="1252847"/>
            <a:ext cx="1762589" cy="944254"/>
          </a:xfrm>
          <a:prstGeom prst="wedgeEllipseCallout">
            <a:avLst>
              <a:gd name="adj1" fmla="val -50360"/>
              <a:gd name="adj2" fmla="val 4091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Will I get paid on-time?  </a:t>
            </a:r>
            <a:endParaRPr lang="en-US" sz="1400" b="1" dirty="0"/>
          </a:p>
        </p:txBody>
      </p:sp>
      <p:sp>
        <p:nvSpPr>
          <p:cNvPr id="13" name="Oval Callout 12"/>
          <p:cNvSpPr/>
          <p:nvPr/>
        </p:nvSpPr>
        <p:spPr>
          <a:xfrm>
            <a:off x="241301" y="1362419"/>
            <a:ext cx="2159000" cy="1121800"/>
          </a:xfrm>
          <a:prstGeom prst="wedgeEllipseCallout">
            <a:avLst>
              <a:gd name="adj1" fmla="val 57568"/>
              <a:gd name="adj2" fmla="val 3215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Is there someone I can contact if I have questions?   </a:t>
            </a:r>
            <a:endParaRPr lang="en-US" sz="1400" b="1" dirty="0"/>
          </a:p>
        </p:txBody>
      </p:sp>
      <p:sp>
        <p:nvSpPr>
          <p:cNvPr id="15" name="Oval Callout 14"/>
          <p:cNvSpPr/>
          <p:nvPr/>
        </p:nvSpPr>
        <p:spPr>
          <a:xfrm>
            <a:off x="5323451" y="2426675"/>
            <a:ext cx="1801250" cy="1336989"/>
          </a:xfrm>
          <a:prstGeom prst="wedgeEllipseCallout">
            <a:avLst>
              <a:gd name="adj1" fmla="val -55052"/>
              <a:gd name="adj2" fmla="val 28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Is there a plan in place if something goes wrong? </a:t>
            </a:r>
            <a:endParaRPr lang="en-US" sz="1400" b="1" dirty="0"/>
          </a:p>
        </p:txBody>
      </p:sp>
      <p:sp>
        <p:nvSpPr>
          <p:cNvPr id="17" name="Oval Callout 16"/>
          <p:cNvSpPr/>
          <p:nvPr/>
        </p:nvSpPr>
        <p:spPr>
          <a:xfrm>
            <a:off x="596141" y="2928899"/>
            <a:ext cx="1804160" cy="1178080"/>
          </a:xfrm>
          <a:prstGeom prst="wedgeEllipseCallout">
            <a:avLst>
              <a:gd name="adj1" fmla="val 61817"/>
              <a:gd name="adj2" fmla="val 1119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W</a:t>
            </a:r>
            <a:r>
              <a:rPr lang="en-US" sz="1400" b="1" dirty="0" smtClean="0"/>
              <a:t>ill I get paid correctly?   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10114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41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UC Riverside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Marie Rollins</dc:creator>
  <cp:lastModifiedBy>Ameae M Walker</cp:lastModifiedBy>
  <cp:revision>16</cp:revision>
  <dcterms:created xsi:type="dcterms:W3CDTF">2017-12-06T23:24:34Z</dcterms:created>
  <dcterms:modified xsi:type="dcterms:W3CDTF">2017-12-08T17:42:51Z</dcterms:modified>
</cp:coreProperties>
</file>