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5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39474"/>
            <a:ext cx="10515600" cy="51374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3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1044538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 rot="5400000">
            <a:off x="8817400" y="2831306"/>
            <a:ext cx="58118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56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/>
          <a:stretch/>
        </p:blipFill>
        <p:spPr>
          <a:xfrm>
            <a:off x="0" y="1"/>
            <a:ext cx="5184237" cy="6860636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84237" y="1986291"/>
            <a:ext cx="6846887" cy="2317695"/>
          </a:xfrm>
        </p:spPr>
        <p:txBody>
          <a:bodyPr/>
          <a:lstStyle>
            <a:lvl1pPr marL="0" indent="0" algn="ctr">
              <a:buNone/>
              <a:defRPr lang="en-US" sz="72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84237" y="4319755"/>
            <a:ext cx="6846888" cy="1135062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2pPr>
            <a:lvl3pPr marL="9144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3pPr>
            <a:lvl4pPr marL="13716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4pPr>
            <a:lvl5pPr marL="1828800" indent="0">
              <a:buNone/>
              <a:defRPr lang="en-US" sz="4400" b="1" i="1" kern="1200" dirty="0" smtClean="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0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424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39827-7A2D-4BB5-ADF1-F37D62FE3B53}" type="datetime1">
              <a:rPr lang="en-US" altLang="en-US" smtClean="0">
                <a:solidFill>
                  <a:prstClr val="black"/>
                </a:solidFill>
              </a:rPr>
              <a:t>5/15/2019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black"/>
                </a:solidFill>
              </a:rPr>
              <a:t>rev. 10/6/2017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6D9A-717C-4C36-974D-F6EE13F3C2A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96326"/>
            <a:ext cx="12192000" cy="35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51" y="6537329"/>
            <a:ext cx="572179" cy="2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5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90"/>
            <a:ext cx="10515600" cy="5155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90F9C-52AE-4DE4-AF90-F94C6514F8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8478" y="6425358"/>
            <a:ext cx="2743200" cy="365125"/>
          </a:xfrm>
        </p:spPr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C4EAD2D-B8F3-40CE-A2A3-B0016EE7A3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84979F-31F5-4BF7-87D4-46F6D4860B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7425"/>
            <a:ext cx="5181600" cy="5189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9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627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0182"/>
            <a:ext cx="5157787" cy="4369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627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0182"/>
            <a:ext cx="5183188" cy="4369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8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0904" y="64413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6457" y="643542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13FB0E-0069-4FFD-A078-AF88D4CF7A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1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27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89914"/>
            <a:ext cx="12192000" cy="468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93" y="6471921"/>
            <a:ext cx="572179" cy="3040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08831" y="124733"/>
            <a:ext cx="10574338" cy="879475"/>
          </a:xfrm>
        </p:spPr>
        <p:txBody>
          <a:bodyPr>
            <a:noAutofit/>
          </a:bodyPr>
          <a:lstStyle>
            <a:lvl1pPr marL="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4800" b="1" kern="1200" cap="all" baseline="0" dirty="0" smtClean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4800" b="1" kern="1200" cap="all" baseline="0" dirty="0">
                <a:solidFill>
                  <a:schemeClr val="accent5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7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69183"/>
            <a:ext cx="10972800" cy="771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58091"/>
            <a:ext cx="10515600" cy="511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0A4C-0C4A-4A62-B3D0-03269141349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2A5B6-0A2D-4066-959F-A336E38F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kern="1200" cap="all" baseline="0" dirty="0">
          <a:solidFill>
            <a:schemeClr val="accent5"/>
          </a:solidFill>
          <a:latin typeface="Tw Cen MT" panose="020B06020201040206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ONLINE PRE-TRAINING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32929" y="312279"/>
            <a:ext cx="167902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711" y="851171"/>
            <a:ext cx="11212813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Web-based, will be held (for Phase I) from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May 29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to June 4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Access to this training will be 24/7. Online pre-training is expected to be a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of 16 hours.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Composed of online, self-paced courses and resources that introduce future initiators to UCPath basics and navigation and transactional processes. Online pre-training is composed of 8 modules: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After completing each module, participants will be asked to take a 5 question quiz. Participants will need to pass the quiz with a score of at least 80%. All quizzes will be hosted in the LMS.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5943" y="2255851"/>
          <a:ext cx="10448347" cy="30053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5082">
                  <a:extLst>
                    <a:ext uri="{9D8B030D-6E8A-4147-A177-3AD203B41FA5}">
                      <a16:colId xmlns:a16="http://schemas.microsoft.com/office/drawing/2014/main" val="2981179675"/>
                    </a:ext>
                  </a:extLst>
                </a:gridCol>
                <a:gridCol w="7673265">
                  <a:extLst>
                    <a:ext uri="{9D8B030D-6E8A-4147-A177-3AD203B41FA5}">
                      <a16:colId xmlns:a16="http://schemas.microsoft.com/office/drawing/2014/main" val="2061786635"/>
                    </a:ext>
                  </a:extLst>
                </a:gridCol>
              </a:tblGrid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Module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Description</a:t>
                      </a:r>
                      <a:r>
                        <a:rPr lang="en-US" sz="1400" baseline="0"/>
                        <a:t> of Training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483928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 dirty="0"/>
                        <a:t>UCPath Basics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Help Site Overview,</a:t>
                      </a:r>
                      <a:r>
                        <a:rPr lang="en-US" sz="1400" baseline="0"/>
                        <a:t> PeopleSoft Overview, Basics &amp; Navigation, and WFA Overview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75634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Contingent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Adding, Renewing, Extending,</a:t>
                      </a:r>
                      <a:r>
                        <a:rPr lang="en-US" sz="1400" baseline="0"/>
                        <a:t> and Completing CWR appointments (with and without positions)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97859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Position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View Position Info, Initiate New Position</a:t>
                      </a:r>
                      <a:r>
                        <a:rPr lang="en-US" sz="1400" baseline="0"/>
                        <a:t> Control Request, and Update Vacant Position Request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22246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One-Time</a:t>
                      </a:r>
                      <a:r>
                        <a:rPr lang="en-US" sz="1400" baseline="0"/>
                        <a:t> Payment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View One-Time Payment and Submit One-Time</a:t>
                      </a:r>
                      <a:r>
                        <a:rPr lang="en-US" sz="1400" baseline="0"/>
                        <a:t> Payment Requests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72377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Voluntary Termination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Initiate Voluntary</a:t>
                      </a:r>
                      <a:r>
                        <a:rPr lang="en-US" sz="1400" baseline="0"/>
                        <a:t> Termination Template and Retirement Template Transactions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24038"/>
                  </a:ext>
                </a:extLst>
              </a:tr>
              <a:tr h="319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Personal Data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Employee</a:t>
                      </a:r>
                      <a:r>
                        <a:rPr lang="en-US" sz="1400" baseline="0"/>
                        <a:t> Data Inquiry, Initiate Personal Data Change Template Transaction, Update Personal Information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35473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 dirty="0"/>
                        <a:t>On Behalf</a:t>
                      </a:r>
                      <a:r>
                        <a:rPr lang="en-US" sz="1400" baseline="0" dirty="0"/>
                        <a:t> of Case Management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Submit Case, Submit on</a:t>
                      </a:r>
                      <a:r>
                        <a:rPr lang="en-US" sz="1400" baseline="0"/>
                        <a:t> Behalf of Employee, Reopen Closed Cases, Monitor Cases 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844764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r>
                        <a:rPr lang="en-US" sz="1400"/>
                        <a:t>Person of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 POI,</a:t>
                      </a:r>
                      <a:r>
                        <a:rPr lang="en-US" sz="1400" baseline="0" dirty="0"/>
                        <a:t> Add POI Relationship, Approve POI, and Extend or Inactivate POI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62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85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IN-PERSON TRAINING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711" y="851170"/>
            <a:ext cx="11212813" cy="20460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In-Person, will be held (for Phase I) from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June 10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to June 22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Location is TBD, but will likely be on campus. In-person training is expected to be a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of 30 hours.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Composed of lecture-based and hands-on sessions (using the UCPath Training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Environment),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in-person training builds on knowledge acquired during the Online Pre-Training.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In-Person training is composed of 12 courses (see below and next slide for course details).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Shared Services Centers are expected to attend 4 courses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of 10 hours of Training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). These are highlighted below in </a:t>
            </a:r>
            <a:r>
              <a:rPr kumimoji="0" lang="en-U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yellow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86280" y="273810"/>
            <a:ext cx="167902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710" y="3005666"/>
          <a:ext cx="11212814" cy="2880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2750">
                  <a:extLst>
                    <a:ext uri="{9D8B030D-6E8A-4147-A177-3AD203B41FA5}">
                      <a16:colId xmlns:a16="http://schemas.microsoft.com/office/drawing/2014/main" val="1050402155"/>
                    </a:ext>
                  </a:extLst>
                </a:gridCol>
                <a:gridCol w="2458971">
                  <a:extLst>
                    <a:ext uri="{9D8B030D-6E8A-4147-A177-3AD203B41FA5}">
                      <a16:colId xmlns:a16="http://schemas.microsoft.com/office/drawing/2014/main" val="1127712768"/>
                    </a:ext>
                  </a:extLst>
                </a:gridCol>
                <a:gridCol w="1644161">
                  <a:extLst>
                    <a:ext uri="{9D8B030D-6E8A-4147-A177-3AD203B41FA5}">
                      <a16:colId xmlns:a16="http://schemas.microsoft.com/office/drawing/2014/main" val="3794074940"/>
                    </a:ext>
                  </a:extLst>
                </a:gridCol>
                <a:gridCol w="1776046">
                  <a:extLst>
                    <a:ext uri="{9D8B030D-6E8A-4147-A177-3AD203B41FA5}">
                      <a16:colId xmlns:a16="http://schemas.microsoft.com/office/drawing/2014/main" val="1661370766"/>
                    </a:ext>
                  </a:extLst>
                </a:gridCol>
                <a:gridCol w="1696916">
                  <a:extLst>
                    <a:ext uri="{9D8B030D-6E8A-4147-A177-3AD203B41FA5}">
                      <a16:colId xmlns:a16="http://schemas.microsoft.com/office/drawing/2014/main" val="835625019"/>
                    </a:ext>
                  </a:extLst>
                </a:gridCol>
                <a:gridCol w="1863970">
                  <a:extLst>
                    <a:ext uri="{9D8B030D-6E8A-4147-A177-3AD203B41FA5}">
                      <a16:colId xmlns:a16="http://schemas.microsoft.com/office/drawing/2014/main" val="1865466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Course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Duration</a:t>
                      </a:r>
                      <a:r>
                        <a:rPr lang="en-US" sz="1400" baseline="0"/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1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Intro to UCPath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10,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10AM –</a:t>
                      </a:r>
                      <a:r>
                        <a:rPr lang="en-US" sz="1400" baseline="0"/>
                        <a:t> Noon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Lecture 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Handoff Processes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10, 2019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3PM – 5PM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0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Payroll Calendars &amp; Automatic</a:t>
                      </a:r>
                      <a:r>
                        <a:rPr lang="en-US" sz="1400" baseline="0"/>
                        <a:t> Processes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11,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10:30AM –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Lecture</a:t>
                      </a:r>
                      <a:r>
                        <a:rPr lang="en-US" sz="1400" baseline="0"/>
                        <a:t> Based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2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Troubleshooting</a:t>
                      </a:r>
                      <a:r>
                        <a:rPr lang="en-US" sz="1400" baseline="0"/>
                        <a:t> &amp; Understanding Downstream Impacts</a:t>
                      </a:r>
                      <a:endParaRPr lang="en-US" sz="1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11, 2019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2PM</a:t>
                      </a:r>
                      <a:r>
                        <a:rPr lang="en-US" sz="1400" baseline="0"/>
                        <a:t> – 5PM </a:t>
                      </a:r>
                      <a:endParaRPr lang="en-US" sz="1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On Behalf</a:t>
                      </a:r>
                      <a:r>
                        <a:rPr lang="en-US" sz="1400" baseline="0"/>
                        <a:t> Of Case Management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13,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9:30AM – 11:30AM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Scenario Based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3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67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IN-PERSON TRAINING (cont.)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69787" y="276116"/>
            <a:ext cx="167902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7535" y="1072661"/>
          <a:ext cx="11113482" cy="399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9965">
                  <a:extLst>
                    <a:ext uri="{9D8B030D-6E8A-4147-A177-3AD203B41FA5}">
                      <a16:colId xmlns:a16="http://schemas.microsoft.com/office/drawing/2014/main" val="4191870018"/>
                    </a:ext>
                  </a:extLst>
                </a:gridCol>
                <a:gridCol w="2963008">
                  <a:extLst>
                    <a:ext uri="{9D8B030D-6E8A-4147-A177-3AD203B41FA5}">
                      <a16:colId xmlns:a16="http://schemas.microsoft.com/office/drawing/2014/main" val="654268939"/>
                    </a:ext>
                  </a:extLst>
                </a:gridCol>
                <a:gridCol w="1767254">
                  <a:extLst>
                    <a:ext uri="{9D8B030D-6E8A-4147-A177-3AD203B41FA5}">
                      <a16:colId xmlns:a16="http://schemas.microsoft.com/office/drawing/2014/main" val="2933350510"/>
                    </a:ext>
                  </a:extLst>
                </a:gridCol>
                <a:gridCol w="1626576">
                  <a:extLst>
                    <a:ext uri="{9D8B030D-6E8A-4147-A177-3AD203B41FA5}">
                      <a16:colId xmlns:a16="http://schemas.microsoft.com/office/drawing/2014/main" val="2860224471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729469862"/>
                    </a:ext>
                  </a:extLst>
                </a:gridCol>
                <a:gridCol w="1441940">
                  <a:extLst>
                    <a:ext uri="{9D8B030D-6E8A-4147-A177-3AD203B41FA5}">
                      <a16:colId xmlns:a16="http://schemas.microsoft.com/office/drawing/2014/main" val="2670702692"/>
                    </a:ext>
                  </a:extLst>
                </a:gridCol>
              </a:tblGrid>
              <a:tr h="405108">
                <a:tc>
                  <a:txBody>
                    <a:bodyPr/>
                    <a:lstStyle/>
                    <a:p>
                      <a:r>
                        <a:rPr lang="en-US" sz="1400"/>
                        <a:t>Course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Duration</a:t>
                      </a:r>
                      <a:r>
                        <a:rPr lang="en-US" sz="1400" baseline="0"/>
                        <a:t>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Course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1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Position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Position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13,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1PM</a:t>
                      </a:r>
                      <a:r>
                        <a:rPr lang="en-US" sz="1400" baseline="0"/>
                        <a:t> – 5PM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Scenario Based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79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Contingent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Contingent Workers: Add,</a:t>
                      </a:r>
                      <a:r>
                        <a:rPr lang="en-US" sz="1400" baseline="0"/>
                        <a:t> Renew, Extend, and Complete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14,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9AM –</a:t>
                      </a:r>
                      <a:r>
                        <a:rPr lang="en-US" sz="1400" baseline="0"/>
                        <a:t> Noon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Scenario Based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Personal Data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Personal</a:t>
                      </a:r>
                      <a:r>
                        <a:rPr lang="en-US" sz="1400" baseline="0"/>
                        <a:t> Data Changes &amp; Person Profile Approval Role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10AM – Noon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Scenario Based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6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Additional</a:t>
                      </a:r>
                      <a:r>
                        <a:rPr lang="en-US" sz="1400" baseline="0"/>
                        <a:t> Compensation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One-Time</a:t>
                      </a:r>
                      <a:r>
                        <a:rPr lang="en-US" sz="1400" baseline="0"/>
                        <a:t> Payment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1:30PM – 3:30PM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  <a:r>
                        <a:rPr lang="en-US" sz="1400" baseline="0"/>
                        <a:t> hours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Scenario Based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9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Offboarding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Voluntary Termination &amp; 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1PM – 5PM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Scenario Based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4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Person of Interest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Person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10:30AM –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Scenario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1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UCPath Basics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UCPath &amp; Process Overview (Phase</a:t>
                      </a:r>
                      <a:r>
                        <a:rPr lang="en-US" sz="1400" baseline="0"/>
                        <a:t> I Capstone)</a:t>
                      </a:r>
                      <a:endParaRPr lang="en-US" sz="1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</a:t>
                      </a:r>
                      <a:r>
                        <a:rPr lang="en-US" sz="1400" baseline="0"/>
                        <a:t> 21, 2019</a:t>
                      </a:r>
                      <a:endParaRPr lang="en-US" sz="14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2PM – 5PM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 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Lecture Based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4072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7535" y="5292111"/>
            <a:ext cx="9267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Services Centers are expected to attend courses highlighted in </a:t>
            </a:r>
            <a:r>
              <a:rPr kumimoji="0" lang="en-US" sz="1800" b="0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Another meeting session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only the SSCs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also be scheduled during the second week of in-person training for 2 hours.  </a:t>
            </a:r>
          </a:p>
        </p:txBody>
      </p:sp>
    </p:spTree>
    <p:extLst>
      <p:ext uri="{BB962C8B-B14F-4D97-AF65-F5344CB8AC3E}">
        <p14:creationId xmlns:p14="http://schemas.microsoft.com/office/powerpoint/2010/main" val="145756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DRESS </a:t>
            </a:r>
            <a:r>
              <a:rPr lang="en-US" dirty="0">
                <a:solidFill>
                  <a:schemeClr val="accent5"/>
                </a:solidFill>
              </a:rPr>
              <a:t>REHEARSAL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27155" y="289951"/>
            <a:ext cx="167902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711" y="851171"/>
            <a:ext cx="11212813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Dress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Rehearsal will take place the week prior to Phase I Deployment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June 24 – 28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). During the course of the week, various end-to-end scenarios will be tested in the UCPath Testing Environment, including AWE approvals, performed by the Shared Services Centers. Expected duration of the Dressed Rehearsal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20 hours over the course of 1 week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 The following scenarios will be tested: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80853"/>
              </p:ext>
            </p:extLst>
          </p:nvPr>
        </p:nvGraphicFramePr>
        <p:xfrm>
          <a:off x="904297" y="2464525"/>
          <a:ext cx="10471639" cy="302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5471">
                  <a:extLst>
                    <a:ext uri="{9D8B030D-6E8A-4147-A177-3AD203B41FA5}">
                      <a16:colId xmlns:a16="http://schemas.microsoft.com/office/drawing/2014/main" val="793129508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345751436"/>
                    </a:ext>
                  </a:extLst>
                </a:gridCol>
                <a:gridCol w="6910753">
                  <a:extLst>
                    <a:ext uri="{9D8B030D-6E8A-4147-A177-3AD203B41FA5}">
                      <a16:colId xmlns:a16="http://schemas.microsoft.com/office/drawing/2014/main" val="2783249652"/>
                    </a:ext>
                  </a:extLst>
                </a:gridCol>
              </a:tblGrid>
              <a:tr h="310211">
                <a:tc>
                  <a:txBody>
                    <a:bodyPr/>
                    <a:lstStyle/>
                    <a:p>
                      <a:r>
                        <a:rPr lang="en-US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Scenario(s)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Monday, June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Position Control (Create New, Copy Existing, Update Vacant</a:t>
                      </a:r>
                      <a:r>
                        <a:rPr lang="en-US" baseline="0"/>
                        <a:t> Positions, and On Behalf Case Management)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49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Tuesday, June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Contingent Worker (Add, Renew, Extend, Complete CWR Appointment, and On Behalf Case Management)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Wednesday, June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Personal Data Change &amp; Person</a:t>
                      </a:r>
                      <a:r>
                        <a:rPr lang="en-US" baseline="0"/>
                        <a:t> Profile Approval Role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2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Thursday, June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One-Time Payment and Person of Interest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5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Friday,</a:t>
                      </a:r>
                      <a:r>
                        <a:rPr lang="en-US" baseline="0"/>
                        <a:t> June 28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Voluntary Termination and Retirement</a:t>
                      </a:r>
                      <a:r>
                        <a:rPr lang="en-US" baseline="0" dirty="0"/>
                        <a:t> (Initiate Voluntary Termination and Retirement Request, and On Behalf Case Management)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0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7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41" y="165371"/>
            <a:ext cx="10641051" cy="685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/>
                </a:solidFill>
              </a:rPr>
              <a:t>LABS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1911" y="260261"/>
            <a:ext cx="1679021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PHASE 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711" y="851171"/>
            <a:ext cx="11212813" cy="2809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Web-based (via Zoom) and in-person (location(s) TBD, but will likely be on campus), will be held after Phase I Pilot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Deployment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 a weekly basis.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These optional sessions are designed to assist Transactional Unit initiators in transacting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requests in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UCPath Production Environment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Meeting cadence will decrease over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711" y="2513296"/>
          <a:ext cx="10887498" cy="3327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9166">
                  <a:extLst>
                    <a:ext uri="{9D8B030D-6E8A-4147-A177-3AD203B41FA5}">
                      <a16:colId xmlns:a16="http://schemas.microsoft.com/office/drawing/2014/main" val="1751300733"/>
                    </a:ext>
                  </a:extLst>
                </a:gridCol>
                <a:gridCol w="3629166">
                  <a:extLst>
                    <a:ext uri="{9D8B030D-6E8A-4147-A177-3AD203B41FA5}">
                      <a16:colId xmlns:a16="http://schemas.microsoft.com/office/drawing/2014/main" val="705600010"/>
                    </a:ext>
                  </a:extLst>
                </a:gridCol>
                <a:gridCol w="3629166">
                  <a:extLst>
                    <a:ext uri="{9D8B030D-6E8A-4147-A177-3AD203B41FA5}">
                      <a16:colId xmlns:a16="http://schemas.microsoft.com/office/drawing/2014/main" val="553840990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r>
                        <a:rPr lang="en-US" dirty="0"/>
                        <a:t>Week After Phase</a:t>
                      </a:r>
                      <a:r>
                        <a:rPr lang="en-US" baseline="0" dirty="0"/>
                        <a:t> I </a:t>
                      </a:r>
                      <a:r>
                        <a:rPr lang="en-US" baseline="0" dirty="0" smtClean="0"/>
                        <a:t>Deployment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Labs per Week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20565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labs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90040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01771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3854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4242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One In-Person, one via Zoom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47997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In-Person</a:t>
                      </a:r>
                      <a:r>
                        <a:rPr lang="en-US" baseline="0"/>
                        <a:t> &amp; via Zoom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47280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Zoom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87879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en-US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Zoom</a:t>
                      </a:r>
                      <a:r>
                        <a:rPr lang="en-US" baseline="0" dirty="0"/>
                        <a:t> Only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1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5303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M_UCPath Workstream Status Reports - 8.10.2017" id="{2796A459-C7C0-3A4A-BC14-EE9717AB94BC}" vid="{938EF2E8-2524-2E4A-A459-457FC6D0F8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945</Words>
  <Application>Microsoft Office PowerPoint</Application>
  <PresentationFormat>Widescreen</PresentationFormat>
  <Paragraphs>211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1_Office Theme</vt:lpstr>
      <vt:lpstr>ONLINE PRE-TRAINING </vt:lpstr>
      <vt:lpstr>IN-PERSON TRAINING </vt:lpstr>
      <vt:lpstr>IN-PERSON TRAINING (cont.) </vt:lpstr>
      <vt:lpstr>DRESS REHEARSAL</vt:lpstr>
      <vt:lpstr>LABS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PRE-TRAINING</dc:title>
  <dc:creator>Kathleen L Cool</dc:creator>
  <cp:lastModifiedBy>Puja Pannu</cp:lastModifiedBy>
  <cp:revision>4</cp:revision>
  <dcterms:created xsi:type="dcterms:W3CDTF">2019-05-14T16:25:33Z</dcterms:created>
  <dcterms:modified xsi:type="dcterms:W3CDTF">2019-05-15T21:19:19Z</dcterms:modified>
</cp:coreProperties>
</file>