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7" r:id="rId5"/>
    <p:sldId id="319" r:id="rId6"/>
    <p:sldId id="317" r:id="rId7"/>
    <p:sldId id="314" r:id="rId8"/>
    <p:sldId id="318" r:id="rId9"/>
    <p:sldId id="321" r:id="rId10"/>
    <p:sldId id="316" r:id="rId11"/>
    <p:sldId id="32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D41683-0727-4051-8DB5-CBB949494BA5}">
          <p14:sldIdLst>
            <p14:sldId id="257"/>
            <p14:sldId id="319"/>
            <p14:sldId id="317"/>
            <p14:sldId id="314"/>
            <p14:sldId id="318"/>
            <p14:sldId id="321"/>
            <p14:sldId id="316"/>
          </p14:sldIdLst>
        </p14:section>
        <p14:section name="Appendix" id="{77616233-8483-4246-9B94-21C3F38594B5}">
          <p14:sldIdLst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7CD"/>
    <a:srgbClr val="D32A36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" autoAdjust="0"/>
    <p:restoredTop sz="96047" autoAdjust="0"/>
  </p:normalViewPr>
  <p:slideViewPr>
    <p:cSldViewPr snapToGrid="0">
      <p:cViewPr varScale="1">
        <p:scale>
          <a:sx n="82" d="100"/>
          <a:sy n="82" d="100"/>
        </p:scale>
        <p:origin x="11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FE929-A4B5-4B21-9780-275E7D8D8EAC}" type="doc">
      <dgm:prSet loTypeId="urn:microsoft.com/office/officeart/2011/layout/HexagonRadial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6BDD91-4C4A-44FE-A711-A6A7BDB7FB03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/>
            <a:t>IDENTITY MANAGEMENT</a:t>
          </a:r>
        </a:p>
      </dgm:t>
    </dgm:pt>
    <dgm:pt modelId="{0ED2819F-63A3-4830-9B2B-C0A7A26527E5}" type="parTrans" cxnId="{BD38A8DC-2E84-4CE5-B65D-0328ADEE3408}">
      <dgm:prSet/>
      <dgm:spPr/>
      <dgm:t>
        <a:bodyPr/>
        <a:lstStyle/>
        <a:p>
          <a:endParaRPr lang="en-US"/>
        </a:p>
      </dgm:t>
    </dgm:pt>
    <dgm:pt modelId="{A1DC7E18-71D4-4A7F-9FEA-E9BCCAB826C2}" type="sibTrans" cxnId="{BD38A8DC-2E84-4CE5-B65D-0328ADEE3408}">
      <dgm:prSet/>
      <dgm:spPr/>
      <dgm:t>
        <a:bodyPr/>
        <a:lstStyle/>
        <a:p>
          <a:endParaRPr lang="en-US"/>
        </a:p>
      </dgm:t>
    </dgm:pt>
    <dgm:pt modelId="{2A996888-7BCB-436C-80C1-BCF83B8B0E6D}">
      <dgm:prSet phldrT="[Text]"/>
      <dgm:spPr/>
      <dgm:t>
        <a:bodyPr/>
        <a:lstStyle/>
        <a:p>
          <a:r>
            <a:rPr lang="en-US" dirty="0"/>
            <a:t>EMPLID</a:t>
          </a:r>
        </a:p>
      </dgm:t>
    </dgm:pt>
    <dgm:pt modelId="{0FA6AC2E-4C86-4FDC-9942-8C98B746C4F9}" type="parTrans" cxnId="{17FB3E52-BF07-4E56-898D-4A6376ADF856}">
      <dgm:prSet/>
      <dgm:spPr/>
      <dgm:t>
        <a:bodyPr/>
        <a:lstStyle/>
        <a:p>
          <a:endParaRPr lang="en-US"/>
        </a:p>
      </dgm:t>
    </dgm:pt>
    <dgm:pt modelId="{9F4A9237-4071-439C-80CC-7862C79A329D}" type="sibTrans" cxnId="{17FB3E52-BF07-4E56-898D-4A6376ADF856}">
      <dgm:prSet/>
      <dgm:spPr/>
      <dgm:t>
        <a:bodyPr/>
        <a:lstStyle/>
        <a:p>
          <a:endParaRPr lang="en-US"/>
        </a:p>
      </dgm:t>
    </dgm:pt>
    <dgm:pt modelId="{83504571-A197-4259-824A-D17EA24B47FB}">
      <dgm:prSet phldrT="[Text]"/>
      <dgm:spPr/>
      <dgm:t>
        <a:bodyPr/>
        <a:lstStyle/>
        <a:p>
          <a:r>
            <a:rPr lang="en-US" dirty="0"/>
            <a:t>Employee Class</a:t>
          </a:r>
        </a:p>
      </dgm:t>
    </dgm:pt>
    <dgm:pt modelId="{2BB96B60-F2B9-406B-A1D3-E0A24E9622BF}" type="parTrans" cxnId="{CC0F72CD-0F0C-4E9F-995E-DC95EED8ED5E}">
      <dgm:prSet/>
      <dgm:spPr/>
      <dgm:t>
        <a:bodyPr/>
        <a:lstStyle/>
        <a:p>
          <a:endParaRPr lang="en-US"/>
        </a:p>
      </dgm:t>
    </dgm:pt>
    <dgm:pt modelId="{7A9A6084-488B-4234-9C55-15B402E32894}" type="sibTrans" cxnId="{CC0F72CD-0F0C-4E9F-995E-DC95EED8ED5E}">
      <dgm:prSet/>
      <dgm:spPr/>
      <dgm:t>
        <a:bodyPr/>
        <a:lstStyle/>
        <a:p>
          <a:endParaRPr lang="en-US"/>
        </a:p>
      </dgm:t>
    </dgm:pt>
    <dgm:pt modelId="{E9066016-72F7-433D-A4E8-2CB0D6A5C2FD}">
      <dgm:prSet phldrT="[Text]"/>
      <dgm:spPr/>
      <dgm:t>
        <a:bodyPr/>
        <a:lstStyle/>
        <a:p>
          <a:r>
            <a:rPr lang="en-US" dirty="0"/>
            <a:t>DOB</a:t>
          </a:r>
        </a:p>
      </dgm:t>
    </dgm:pt>
    <dgm:pt modelId="{FEA833DA-809A-45D7-B4BA-2611DF54867C}" type="parTrans" cxnId="{65FB8080-0BC4-4006-97A1-1939BA1F39D3}">
      <dgm:prSet/>
      <dgm:spPr/>
      <dgm:t>
        <a:bodyPr/>
        <a:lstStyle/>
        <a:p>
          <a:endParaRPr lang="en-US"/>
        </a:p>
      </dgm:t>
    </dgm:pt>
    <dgm:pt modelId="{C1291C4E-14DF-40ED-A3B4-B1E8D1FBF223}" type="sibTrans" cxnId="{65FB8080-0BC4-4006-97A1-1939BA1F39D3}">
      <dgm:prSet/>
      <dgm:spPr/>
      <dgm:t>
        <a:bodyPr/>
        <a:lstStyle/>
        <a:p>
          <a:endParaRPr lang="en-US"/>
        </a:p>
      </dgm:t>
    </dgm:pt>
    <dgm:pt modelId="{FD5ED953-3842-48A3-A796-5B63564AA2BB}">
      <dgm:prSet phldrT="[Text]"/>
      <dgm:spPr/>
      <dgm:t>
        <a:bodyPr/>
        <a:lstStyle/>
        <a:p>
          <a:r>
            <a:rPr lang="en-US" dirty="0"/>
            <a:t>UC ID</a:t>
          </a:r>
        </a:p>
      </dgm:t>
    </dgm:pt>
    <dgm:pt modelId="{771CFE67-BA98-461E-9348-CB2EE7330815}" type="parTrans" cxnId="{C790DB4E-970A-4146-B8BB-D9DB05FAB7B8}">
      <dgm:prSet/>
      <dgm:spPr/>
      <dgm:t>
        <a:bodyPr/>
        <a:lstStyle/>
        <a:p>
          <a:endParaRPr lang="en-US"/>
        </a:p>
      </dgm:t>
    </dgm:pt>
    <dgm:pt modelId="{FDEFE320-8BA6-42F4-A9D3-18FDA8C51E32}" type="sibTrans" cxnId="{C790DB4E-970A-4146-B8BB-D9DB05FAB7B8}">
      <dgm:prSet/>
      <dgm:spPr/>
      <dgm:t>
        <a:bodyPr/>
        <a:lstStyle/>
        <a:p>
          <a:endParaRPr lang="en-US"/>
        </a:p>
      </dgm:t>
    </dgm:pt>
    <dgm:pt modelId="{A1CAD56D-A7B1-4D93-B1F7-313FAAB299D4}">
      <dgm:prSet phldrT="[Text]"/>
      <dgm:spPr/>
      <dgm:t>
        <a:bodyPr/>
        <a:lstStyle/>
        <a:p>
          <a:r>
            <a:rPr lang="en-US" dirty="0"/>
            <a:t>Person Data</a:t>
          </a:r>
        </a:p>
      </dgm:t>
    </dgm:pt>
    <dgm:pt modelId="{94D9A199-2C45-498F-BF82-B6B195718698}" type="parTrans" cxnId="{D7744105-4EAA-4E5D-9AAF-1B19D039E9E3}">
      <dgm:prSet/>
      <dgm:spPr/>
      <dgm:t>
        <a:bodyPr/>
        <a:lstStyle/>
        <a:p>
          <a:endParaRPr lang="en-US"/>
        </a:p>
      </dgm:t>
    </dgm:pt>
    <dgm:pt modelId="{C47CC9C1-B206-4E92-B182-2450890F45D5}" type="sibTrans" cxnId="{D7744105-4EAA-4E5D-9AAF-1B19D039E9E3}">
      <dgm:prSet/>
      <dgm:spPr/>
      <dgm:t>
        <a:bodyPr/>
        <a:lstStyle/>
        <a:p>
          <a:endParaRPr lang="en-US"/>
        </a:p>
      </dgm:t>
    </dgm:pt>
    <dgm:pt modelId="{C771BFB7-0F35-4D63-A50A-9B072F853F05}">
      <dgm:prSet phldrT="[Text]"/>
      <dgm:spPr/>
      <dgm:t>
        <a:bodyPr/>
        <a:lstStyle/>
        <a:p>
          <a:r>
            <a:rPr lang="en-US" dirty="0"/>
            <a:t>SSN</a:t>
          </a:r>
        </a:p>
      </dgm:t>
    </dgm:pt>
    <dgm:pt modelId="{589FBDD2-6774-4DE6-A8AA-2C48F8A388BC}" type="parTrans" cxnId="{0D65831D-4DF7-4EB3-A57C-D2AD2C4B7966}">
      <dgm:prSet/>
      <dgm:spPr/>
      <dgm:t>
        <a:bodyPr/>
        <a:lstStyle/>
        <a:p>
          <a:endParaRPr lang="en-US"/>
        </a:p>
      </dgm:t>
    </dgm:pt>
    <dgm:pt modelId="{CFA45748-4933-4C43-8705-97C88377EAC4}" type="sibTrans" cxnId="{0D65831D-4DF7-4EB3-A57C-D2AD2C4B7966}">
      <dgm:prSet/>
      <dgm:spPr/>
      <dgm:t>
        <a:bodyPr/>
        <a:lstStyle/>
        <a:p>
          <a:endParaRPr lang="en-US"/>
        </a:p>
      </dgm:t>
    </dgm:pt>
    <dgm:pt modelId="{384108F2-5978-4B16-8536-DFAFEBF7D79E}" type="pres">
      <dgm:prSet presAssocID="{DAFFE929-A4B5-4B21-9780-275E7D8D8EA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86CFC66-C821-4EFB-B14B-44BD4E1B1E7B}" type="pres">
      <dgm:prSet presAssocID="{2C6BDD91-4C4A-44FE-A711-A6A7BDB7FB03}" presName="Parent" presStyleLbl="node0" presStyleIdx="0" presStyleCnt="1">
        <dgm:presLayoutVars>
          <dgm:chMax val="6"/>
          <dgm:chPref val="6"/>
        </dgm:presLayoutVars>
      </dgm:prSet>
      <dgm:spPr/>
    </dgm:pt>
    <dgm:pt modelId="{A1DF9C6F-0EFD-4765-AEAC-F7C5B5A1CB3A}" type="pres">
      <dgm:prSet presAssocID="{2A996888-7BCB-436C-80C1-BCF83B8B0E6D}" presName="Accent1" presStyleCnt="0"/>
      <dgm:spPr/>
    </dgm:pt>
    <dgm:pt modelId="{E1AE08E2-A803-4C99-A309-CC5FB08593CE}" type="pres">
      <dgm:prSet presAssocID="{2A996888-7BCB-436C-80C1-BCF83B8B0E6D}" presName="Accent" presStyleLbl="bgShp" presStyleIdx="0" presStyleCnt="6"/>
      <dgm:spPr/>
    </dgm:pt>
    <dgm:pt modelId="{05C1941A-67C3-48E6-BD35-6D9F22AF6427}" type="pres">
      <dgm:prSet presAssocID="{2A996888-7BCB-436C-80C1-BCF83B8B0E6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73CEDAC-D2A5-457F-AD5B-B328D2F27F7E}" type="pres">
      <dgm:prSet presAssocID="{83504571-A197-4259-824A-D17EA24B47FB}" presName="Accent2" presStyleCnt="0"/>
      <dgm:spPr/>
    </dgm:pt>
    <dgm:pt modelId="{623CE95A-C55C-4B43-A559-6904484C5B4C}" type="pres">
      <dgm:prSet presAssocID="{83504571-A197-4259-824A-D17EA24B47FB}" presName="Accent" presStyleLbl="bgShp" presStyleIdx="1" presStyleCnt="6"/>
      <dgm:spPr/>
    </dgm:pt>
    <dgm:pt modelId="{E6288A16-2F7E-4ED9-A9DE-CE27CEE9C412}" type="pres">
      <dgm:prSet presAssocID="{83504571-A197-4259-824A-D17EA24B47F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BC6AE29-F772-431D-971D-A5DC8F4EC09B}" type="pres">
      <dgm:prSet presAssocID="{E9066016-72F7-433D-A4E8-2CB0D6A5C2FD}" presName="Accent3" presStyleCnt="0"/>
      <dgm:spPr/>
    </dgm:pt>
    <dgm:pt modelId="{789A02F5-F7EE-454C-AAD6-7B1F8031ECD0}" type="pres">
      <dgm:prSet presAssocID="{E9066016-72F7-433D-A4E8-2CB0D6A5C2FD}" presName="Accent" presStyleLbl="bgShp" presStyleIdx="2" presStyleCnt="6"/>
      <dgm:spPr/>
    </dgm:pt>
    <dgm:pt modelId="{4D55DC08-C6D9-4741-B483-97A3F5E18AAA}" type="pres">
      <dgm:prSet presAssocID="{E9066016-72F7-433D-A4E8-2CB0D6A5C2F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5B9F4B4-293A-45C3-B906-580B232F36B4}" type="pres">
      <dgm:prSet presAssocID="{FD5ED953-3842-48A3-A796-5B63564AA2BB}" presName="Accent4" presStyleCnt="0"/>
      <dgm:spPr/>
    </dgm:pt>
    <dgm:pt modelId="{FA253E70-34F4-49C9-8666-B4A19A134FA2}" type="pres">
      <dgm:prSet presAssocID="{FD5ED953-3842-48A3-A796-5B63564AA2BB}" presName="Accent" presStyleLbl="bgShp" presStyleIdx="3" presStyleCnt="6"/>
      <dgm:spPr/>
    </dgm:pt>
    <dgm:pt modelId="{895C49CE-6E29-4875-A6A0-CB5C626E6454}" type="pres">
      <dgm:prSet presAssocID="{FD5ED953-3842-48A3-A796-5B63564AA2B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3FB95BA-0680-4646-8A9E-8440B98280E9}" type="pres">
      <dgm:prSet presAssocID="{A1CAD56D-A7B1-4D93-B1F7-313FAAB299D4}" presName="Accent5" presStyleCnt="0"/>
      <dgm:spPr/>
    </dgm:pt>
    <dgm:pt modelId="{1B160D4E-21CC-4D07-A92B-B8F8245E6B75}" type="pres">
      <dgm:prSet presAssocID="{A1CAD56D-A7B1-4D93-B1F7-313FAAB299D4}" presName="Accent" presStyleLbl="bgShp" presStyleIdx="4" presStyleCnt="6"/>
      <dgm:spPr/>
    </dgm:pt>
    <dgm:pt modelId="{6A768AFE-099B-40CC-A69C-01C7109C0F97}" type="pres">
      <dgm:prSet presAssocID="{A1CAD56D-A7B1-4D93-B1F7-313FAAB299D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A256DB3A-F785-4A00-A13A-B18BC8457FA9}" type="pres">
      <dgm:prSet presAssocID="{C771BFB7-0F35-4D63-A50A-9B072F853F05}" presName="Accent6" presStyleCnt="0"/>
      <dgm:spPr/>
    </dgm:pt>
    <dgm:pt modelId="{79D8A554-2BF3-4844-AEA4-8638B5AD5AED}" type="pres">
      <dgm:prSet presAssocID="{C771BFB7-0F35-4D63-A50A-9B072F853F05}" presName="Accent" presStyleLbl="bgShp" presStyleIdx="5" presStyleCnt="6"/>
      <dgm:spPr/>
    </dgm:pt>
    <dgm:pt modelId="{BFB575B9-AFD7-4CBA-ABF7-2B1321FF50E7}" type="pres">
      <dgm:prSet presAssocID="{C771BFB7-0F35-4D63-A50A-9B072F853F0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7744105-4EAA-4E5D-9AAF-1B19D039E9E3}" srcId="{2C6BDD91-4C4A-44FE-A711-A6A7BDB7FB03}" destId="{A1CAD56D-A7B1-4D93-B1F7-313FAAB299D4}" srcOrd="4" destOrd="0" parTransId="{94D9A199-2C45-498F-BF82-B6B195718698}" sibTransId="{C47CC9C1-B206-4E92-B182-2450890F45D5}"/>
    <dgm:cxn modelId="{0D65831D-4DF7-4EB3-A57C-D2AD2C4B7966}" srcId="{2C6BDD91-4C4A-44FE-A711-A6A7BDB7FB03}" destId="{C771BFB7-0F35-4D63-A50A-9B072F853F05}" srcOrd="5" destOrd="0" parTransId="{589FBDD2-6774-4DE6-A8AA-2C48F8A388BC}" sibTransId="{CFA45748-4933-4C43-8705-97C88377EAC4}"/>
    <dgm:cxn modelId="{674D8821-1A00-4FA6-8411-A58BBCC048FA}" type="presOf" srcId="{A1CAD56D-A7B1-4D93-B1F7-313FAAB299D4}" destId="{6A768AFE-099B-40CC-A69C-01C7109C0F97}" srcOrd="0" destOrd="0" presId="urn:microsoft.com/office/officeart/2011/layout/HexagonRadial"/>
    <dgm:cxn modelId="{5D367026-DDBD-4AED-AE3C-B8164AA9944C}" type="presOf" srcId="{C771BFB7-0F35-4D63-A50A-9B072F853F05}" destId="{BFB575B9-AFD7-4CBA-ABF7-2B1321FF50E7}" srcOrd="0" destOrd="0" presId="urn:microsoft.com/office/officeart/2011/layout/HexagonRadial"/>
    <dgm:cxn modelId="{1FDB0840-D7FB-41CF-B92E-73456CD16459}" type="presOf" srcId="{FD5ED953-3842-48A3-A796-5B63564AA2BB}" destId="{895C49CE-6E29-4875-A6A0-CB5C626E6454}" srcOrd="0" destOrd="0" presId="urn:microsoft.com/office/officeart/2011/layout/HexagonRadial"/>
    <dgm:cxn modelId="{0E385C65-5F45-41EB-92C7-2BAECE5D2CFA}" type="presOf" srcId="{DAFFE929-A4B5-4B21-9780-275E7D8D8EAC}" destId="{384108F2-5978-4B16-8536-DFAFEBF7D79E}" srcOrd="0" destOrd="0" presId="urn:microsoft.com/office/officeart/2011/layout/HexagonRadial"/>
    <dgm:cxn modelId="{B2632269-A851-4F42-9E9E-E620AE10921C}" type="presOf" srcId="{2C6BDD91-4C4A-44FE-A711-A6A7BDB7FB03}" destId="{386CFC66-C821-4EFB-B14B-44BD4E1B1E7B}" srcOrd="0" destOrd="0" presId="urn:microsoft.com/office/officeart/2011/layout/HexagonRadial"/>
    <dgm:cxn modelId="{C790DB4E-970A-4146-B8BB-D9DB05FAB7B8}" srcId="{2C6BDD91-4C4A-44FE-A711-A6A7BDB7FB03}" destId="{FD5ED953-3842-48A3-A796-5B63564AA2BB}" srcOrd="3" destOrd="0" parTransId="{771CFE67-BA98-461E-9348-CB2EE7330815}" sibTransId="{FDEFE320-8BA6-42F4-A9D3-18FDA8C51E32}"/>
    <dgm:cxn modelId="{17FB3E52-BF07-4E56-898D-4A6376ADF856}" srcId="{2C6BDD91-4C4A-44FE-A711-A6A7BDB7FB03}" destId="{2A996888-7BCB-436C-80C1-BCF83B8B0E6D}" srcOrd="0" destOrd="0" parTransId="{0FA6AC2E-4C86-4FDC-9942-8C98B746C4F9}" sibTransId="{9F4A9237-4071-439C-80CC-7862C79A329D}"/>
    <dgm:cxn modelId="{FC73B356-F45E-4F02-9AAD-BE3DCA969236}" type="presOf" srcId="{E9066016-72F7-433D-A4E8-2CB0D6A5C2FD}" destId="{4D55DC08-C6D9-4741-B483-97A3F5E18AAA}" srcOrd="0" destOrd="0" presId="urn:microsoft.com/office/officeart/2011/layout/HexagonRadial"/>
    <dgm:cxn modelId="{65FB8080-0BC4-4006-97A1-1939BA1F39D3}" srcId="{2C6BDD91-4C4A-44FE-A711-A6A7BDB7FB03}" destId="{E9066016-72F7-433D-A4E8-2CB0D6A5C2FD}" srcOrd="2" destOrd="0" parTransId="{FEA833DA-809A-45D7-B4BA-2611DF54867C}" sibTransId="{C1291C4E-14DF-40ED-A3B4-B1E8D1FBF223}"/>
    <dgm:cxn modelId="{034DF6AC-9394-4FFE-A84B-0032D609878F}" type="presOf" srcId="{83504571-A197-4259-824A-D17EA24B47FB}" destId="{E6288A16-2F7E-4ED9-A9DE-CE27CEE9C412}" srcOrd="0" destOrd="0" presId="urn:microsoft.com/office/officeart/2011/layout/HexagonRadial"/>
    <dgm:cxn modelId="{CC0F72CD-0F0C-4E9F-995E-DC95EED8ED5E}" srcId="{2C6BDD91-4C4A-44FE-A711-A6A7BDB7FB03}" destId="{83504571-A197-4259-824A-D17EA24B47FB}" srcOrd="1" destOrd="0" parTransId="{2BB96B60-F2B9-406B-A1D3-E0A24E9622BF}" sibTransId="{7A9A6084-488B-4234-9C55-15B402E32894}"/>
    <dgm:cxn modelId="{BD38A8DC-2E84-4CE5-B65D-0328ADEE3408}" srcId="{DAFFE929-A4B5-4B21-9780-275E7D8D8EAC}" destId="{2C6BDD91-4C4A-44FE-A711-A6A7BDB7FB03}" srcOrd="0" destOrd="0" parTransId="{0ED2819F-63A3-4830-9B2B-C0A7A26527E5}" sibTransId="{A1DC7E18-71D4-4A7F-9FEA-E9BCCAB826C2}"/>
    <dgm:cxn modelId="{9A8C9EF0-3810-4F06-ACE2-EB20DE0681FD}" type="presOf" srcId="{2A996888-7BCB-436C-80C1-BCF83B8B0E6D}" destId="{05C1941A-67C3-48E6-BD35-6D9F22AF6427}" srcOrd="0" destOrd="0" presId="urn:microsoft.com/office/officeart/2011/layout/HexagonRadial"/>
    <dgm:cxn modelId="{F770F483-C840-4A0C-81FA-2895CE70B61F}" type="presParOf" srcId="{384108F2-5978-4B16-8536-DFAFEBF7D79E}" destId="{386CFC66-C821-4EFB-B14B-44BD4E1B1E7B}" srcOrd="0" destOrd="0" presId="urn:microsoft.com/office/officeart/2011/layout/HexagonRadial"/>
    <dgm:cxn modelId="{14FEAEEF-555D-4FB9-A3BC-3FD3FFB6D0F6}" type="presParOf" srcId="{384108F2-5978-4B16-8536-DFAFEBF7D79E}" destId="{A1DF9C6F-0EFD-4765-AEAC-F7C5B5A1CB3A}" srcOrd="1" destOrd="0" presId="urn:microsoft.com/office/officeart/2011/layout/HexagonRadial"/>
    <dgm:cxn modelId="{DC0F35F5-D14C-4C8D-B184-615C036101B6}" type="presParOf" srcId="{A1DF9C6F-0EFD-4765-AEAC-F7C5B5A1CB3A}" destId="{E1AE08E2-A803-4C99-A309-CC5FB08593CE}" srcOrd="0" destOrd="0" presId="urn:microsoft.com/office/officeart/2011/layout/HexagonRadial"/>
    <dgm:cxn modelId="{A7500B94-4B13-4B4D-8866-7159F7008E1E}" type="presParOf" srcId="{384108F2-5978-4B16-8536-DFAFEBF7D79E}" destId="{05C1941A-67C3-48E6-BD35-6D9F22AF6427}" srcOrd="2" destOrd="0" presId="urn:microsoft.com/office/officeart/2011/layout/HexagonRadial"/>
    <dgm:cxn modelId="{87A836FD-6B15-497F-ABA4-008ABB0D9A45}" type="presParOf" srcId="{384108F2-5978-4B16-8536-DFAFEBF7D79E}" destId="{573CEDAC-D2A5-457F-AD5B-B328D2F27F7E}" srcOrd="3" destOrd="0" presId="urn:microsoft.com/office/officeart/2011/layout/HexagonRadial"/>
    <dgm:cxn modelId="{CA9005E5-1B81-40BA-9F03-5F91574FE1AA}" type="presParOf" srcId="{573CEDAC-D2A5-457F-AD5B-B328D2F27F7E}" destId="{623CE95A-C55C-4B43-A559-6904484C5B4C}" srcOrd="0" destOrd="0" presId="urn:microsoft.com/office/officeart/2011/layout/HexagonRadial"/>
    <dgm:cxn modelId="{295B2101-EF85-4BEB-99B1-F349BFF1F079}" type="presParOf" srcId="{384108F2-5978-4B16-8536-DFAFEBF7D79E}" destId="{E6288A16-2F7E-4ED9-A9DE-CE27CEE9C412}" srcOrd="4" destOrd="0" presId="urn:microsoft.com/office/officeart/2011/layout/HexagonRadial"/>
    <dgm:cxn modelId="{ABF6A92F-60FB-4A26-BD5F-69B69004BC2D}" type="presParOf" srcId="{384108F2-5978-4B16-8536-DFAFEBF7D79E}" destId="{CBC6AE29-F772-431D-971D-A5DC8F4EC09B}" srcOrd="5" destOrd="0" presId="urn:microsoft.com/office/officeart/2011/layout/HexagonRadial"/>
    <dgm:cxn modelId="{570C65E2-566A-49B3-90B3-615C8F53B53C}" type="presParOf" srcId="{CBC6AE29-F772-431D-971D-A5DC8F4EC09B}" destId="{789A02F5-F7EE-454C-AAD6-7B1F8031ECD0}" srcOrd="0" destOrd="0" presId="urn:microsoft.com/office/officeart/2011/layout/HexagonRadial"/>
    <dgm:cxn modelId="{E6C3D549-6A24-4A29-9C2C-3F7357CA2D20}" type="presParOf" srcId="{384108F2-5978-4B16-8536-DFAFEBF7D79E}" destId="{4D55DC08-C6D9-4741-B483-97A3F5E18AAA}" srcOrd="6" destOrd="0" presId="urn:microsoft.com/office/officeart/2011/layout/HexagonRadial"/>
    <dgm:cxn modelId="{A5D5F62A-EFCE-43CB-B3C1-B5B3F00AC21D}" type="presParOf" srcId="{384108F2-5978-4B16-8536-DFAFEBF7D79E}" destId="{25B9F4B4-293A-45C3-B906-580B232F36B4}" srcOrd="7" destOrd="0" presId="urn:microsoft.com/office/officeart/2011/layout/HexagonRadial"/>
    <dgm:cxn modelId="{780B2E6A-84FD-4AE0-A929-A4AA20F001B8}" type="presParOf" srcId="{25B9F4B4-293A-45C3-B906-580B232F36B4}" destId="{FA253E70-34F4-49C9-8666-B4A19A134FA2}" srcOrd="0" destOrd="0" presId="urn:microsoft.com/office/officeart/2011/layout/HexagonRadial"/>
    <dgm:cxn modelId="{FA146D4C-950C-40B0-A7C5-28DECF6BB7C2}" type="presParOf" srcId="{384108F2-5978-4B16-8536-DFAFEBF7D79E}" destId="{895C49CE-6E29-4875-A6A0-CB5C626E6454}" srcOrd="8" destOrd="0" presId="urn:microsoft.com/office/officeart/2011/layout/HexagonRadial"/>
    <dgm:cxn modelId="{41614091-6868-48A7-BF12-0A80AB4EE63C}" type="presParOf" srcId="{384108F2-5978-4B16-8536-DFAFEBF7D79E}" destId="{F3FB95BA-0680-4646-8A9E-8440B98280E9}" srcOrd="9" destOrd="0" presId="urn:microsoft.com/office/officeart/2011/layout/HexagonRadial"/>
    <dgm:cxn modelId="{C667E75E-D0CD-45AB-8C23-2361FC517D45}" type="presParOf" srcId="{F3FB95BA-0680-4646-8A9E-8440B98280E9}" destId="{1B160D4E-21CC-4D07-A92B-B8F8245E6B75}" srcOrd="0" destOrd="0" presId="urn:microsoft.com/office/officeart/2011/layout/HexagonRadial"/>
    <dgm:cxn modelId="{8D4F6C1D-30C8-4441-B29F-C3D260C97879}" type="presParOf" srcId="{384108F2-5978-4B16-8536-DFAFEBF7D79E}" destId="{6A768AFE-099B-40CC-A69C-01C7109C0F97}" srcOrd="10" destOrd="0" presId="urn:microsoft.com/office/officeart/2011/layout/HexagonRadial"/>
    <dgm:cxn modelId="{0FAD4906-16F4-42B8-A421-2BCF44346260}" type="presParOf" srcId="{384108F2-5978-4B16-8536-DFAFEBF7D79E}" destId="{A256DB3A-F785-4A00-A13A-B18BC8457FA9}" srcOrd="11" destOrd="0" presId="urn:microsoft.com/office/officeart/2011/layout/HexagonRadial"/>
    <dgm:cxn modelId="{5E1AB9C1-37C7-4C13-8099-9016EFA9AD39}" type="presParOf" srcId="{A256DB3A-F785-4A00-A13A-B18BC8457FA9}" destId="{79D8A554-2BF3-4844-AEA4-8638B5AD5AED}" srcOrd="0" destOrd="0" presId="urn:microsoft.com/office/officeart/2011/layout/HexagonRadial"/>
    <dgm:cxn modelId="{F9442B98-5E61-416E-8597-2A621221735B}" type="presParOf" srcId="{384108F2-5978-4B16-8536-DFAFEBF7D79E}" destId="{BFB575B9-AFD7-4CBA-ABF7-2B1321FF50E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66-C821-4EFB-B14B-44BD4E1B1E7B}">
      <dsp:nvSpPr>
        <dsp:cNvPr id="0" name=""/>
        <dsp:cNvSpPr/>
      </dsp:nvSpPr>
      <dsp:spPr>
        <a:xfrm>
          <a:off x="2876113" y="1666469"/>
          <a:ext cx="2118154" cy="183228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IDENTITY MANAGEMENT</a:t>
          </a:r>
        </a:p>
      </dsp:txBody>
      <dsp:txXfrm>
        <a:off x="3227121" y="1970105"/>
        <a:ext cx="1416138" cy="1225017"/>
      </dsp:txXfrm>
    </dsp:sp>
    <dsp:sp modelId="{623CE95A-C55C-4B43-A559-6904484C5B4C}">
      <dsp:nvSpPr>
        <dsp:cNvPr id="0" name=""/>
        <dsp:cNvSpPr/>
      </dsp:nvSpPr>
      <dsp:spPr>
        <a:xfrm>
          <a:off x="4202485" y="789842"/>
          <a:ext cx="799173" cy="688593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1941A-67C3-48E6-BD35-6D9F22AF6427}">
      <dsp:nvSpPr>
        <dsp:cNvPr id="0" name=""/>
        <dsp:cNvSpPr/>
      </dsp:nvSpPr>
      <dsp:spPr>
        <a:xfrm>
          <a:off x="3071226" y="0"/>
          <a:ext cx="1735812" cy="150168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EMPLID</a:t>
          </a:r>
        </a:p>
      </dsp:txBody>
      <dsp:txXfrm>
        <a:off x="3358887" y="248861"/>
        <a:ext cx="1160490" cy="1003959"/>
      </dsp:txXfrm>
    </dsp:sp>
    <dsp:sp modelId="{789A02F5-F7EE-454C-AAD6-7B1F8031ECD0}">
      <dsp:nvSpPr>
        <dsp:cNvPr id="0" name=""/>
        <dsp:cNvSpPr/>
      </dsp:nvSpPr>
      <dsp:spPr>
        <a:xfrm>
          <a:off x="5135182" y="2077145"/>
          <a:ext cx="799173" cy="688593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88A16-2F7E-4ED9-A9DE-CE27CEE9C412}">
      <dsp:nvSpPr>
        <dsp:cNvPr id="0" name=""/>
        <dsp:cNvSpPr/>
      </dsp:nvSpPr>
      <dsp:spPr>
        <a:xfrm>
          <a:off x="4663167" y="923635"/>
          <a:ext cx="1735812" cy="150168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Employee Class</a:t>
          </a:r>
        </a:p>
      </dsp:txBody>
      <dsp:txXfrm>
        <a:off x="4950828" y="1172496"/>
        <a:ext cx="1160490" cy="1003959"/>
      </dsp:txXfrm>
    </dsp:sp>
    <dsp:sp modelId="{FA253E70-34F4-49C9-8666-B4A19A134FA2}">
      <dsp:nvSpPr>
        <dsp:cNvPr id="0" name=""/>
        <dsp:cNvSpPr/>
      </dsp:nvSpPr>
      <dsp:spPr>
        <a:xfrm>
          <a:off x="4487270" y="3530269"/>
          <a:ext cx="799173" cy="688593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5DC08-C6D9-4741-B483-97A3F5E18AAA}">
      <dsp:nvSpPr>
        <dsp:cNvPr id="0" name=""/>
        <dsp:cNvSpPr/>
      </dsp:nvSpPr>
      <dsp:spPr>
        <a:xfrm>
          <a:off x="4663167" y="2739394"/>
          <a:ext cx="1735812" cy="150168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DOB</a:t>
          </a:r>
        </a:p>
      </dsp:txBody>
      <dsp:txXfrm>
        <a:off x="4950828" y="2988255"/>
        <a:ext cx="1160490" cy="1003959"/>
      </dsp:txXfrm>
    </dsp:sp>
    <dsp:sp modelId="{1B160D4E-21CC-4D07-A92B-B8F8245E6B75}">
      <dsp:nvSpPr>
        <dsp:cNvPr id="0" name=""/>
        <dsp:cNvSpPr/>
      </dsp:nvSpPr>
      <dsp:spPr>
        <a:xfrm>
          <a:off x="2880055" y="3681109"/>
          <a:ext cx="799173" cy="688593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C49CE-6E29-4875-A6A0-CB5C626E6454}">
      <dsp:nvSpPr>
        <dsp:cNvPr id="0" name=""/>
        <dsp:cNvSpPr/>
      </dsp:nvSpPr>
      <dsp:spPr>
        <a:xfrm>
          <a:off x="3071226" y="3664062"/>
          <a:ext cx="1735812" cy="150168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UC ID</a:t>
          </a:r>
        </a:p>
      </dsp:txBody>
      <dsp:txXfrm>
        <a:off x="3358887" y="3912923"/>
        <a:ext cx="1160490" cy="1003959"/>
      </dsp:txXfrm>
    </dsp:sp>
    <dsp:sp modelId="{79D8A554-2BF3-4844-AEA4-8638B5AD5AED}">
      <dsp:nvSpPr>
        <dsp:cNvPr id="0" name=""/>
        <dsp:cNvSpPr/>
      </dsp:nvSpPr>
      <dsp:spPr>
        <a:xfrm>
          <a:off x="1932083" y="2394322"/>
          <a:ext cx="799173" cy="688593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68AFE-099B-40CC-A69C-01C7109C0F97}">
      <dsp:nvSpPr>
        <dsp:cNvPr id="0" name=""/>
        <dsp:cNvSpPr/>
      </dsp:nvSpPr>
      <dsp:spPr>
        <a:xfrm>
          <a:off x="1471893" y="2740427"/>
          <a:ext cx="1735812" cy="150168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Person Data</a:t>
          </a:r>
        </a:p>
      </dsp:txBody>
      <dsp:txXfrm>
        <a:off x="1759554" y="2989288"/>
        <a:ext cx="1160490" cy="1003959"/>
      </dsp:txXfrm>
    </dsp:sp>
    <dsp:sp modelId="{BFB575B9-AFD7-4CBA-ABF7-2B1321FF50E7}">
      <dsp:nvSpPr>
        <dsp:cNvPr id="0" name=""/>
        <dsp:cNvSpPr/>
      </dsp:nvSpPr>
      <dsp:spPr>
        <a:xfrm>
          <a:off x="1471893" y="921568"/>
          <a:ext cx="1735812" cy="150168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SSN</a:t>
          </a:r>
        </a:p>
      </dsp:txBody>
      <dsp:txXfrm>
        <a:off x="1759554" y="1170429"/>
        <a:ext cx="1160490" cy="1003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7D481-898C-481D-95D2-005FB3BDE64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8EE9D-BF06-4BAA-ACE6-F90B36371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4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8EE9D-BF06-4BAA-ACE6-F90B363715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5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Workflow diagram from last Oct</a:t>
            </a:r>
            <a:r>
              <a:rPr lang="en-US" baseline="0" dirty="0"/>
              <a:t> 20, 2021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2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past year, CSC had over 73 tickets where RCA was a failure to match the student employee’s NetID</a:t>
            </a:r>
            <a:r>
              <a:rPr lang="en-US" baseline="0" dirty="0"/>
              <a:t> &amp; EMPLID.</a:t>
            </a:r>
            <a:r>
              <a:rPr lang="en-US" dirty="0"/>
              <a:t> The</a:t>
            </a:r>
            <a:r>
              <a:rPr lang="en-US" baseline="0" dirty="0"/>
              <a:t> </a:t>
            </a:r>
            <a:r>
              <a:rPr lang="en-US" baseline="0" dirty="0" err="1"/>
              <a:t>HelpDesk</a:t>
            </a:r>
            <a:r>
              <a:rPr lang="en-US" baseline="0" dirty="0"/>
              <a:t> and IAM had even more requesting manual reconciliation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8EE9D-BF06-4BAA-ACE6-F90B363715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01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get a UCR NetID when applying to UCR</a:t>
            </a:r>
          </a:p>
          <a:p>
            <a:r>
              <a:rPr lang="en-US" dirty="0"/>
              <a:t>UCR</a:t>
            </a:r>
            <a:r>
              <a:rPr lang="en-US" baseline="0" dirty="0"/>
              <a:t> </a:t>
            </a:r>
            <a:r>
              <a:rPr lang="en-US" baseline="0" dirty="0" err="1"/>
              <a:t>NetIDs</a:t>
            </a:r>
            <a:r>
              <a:rPr lang="en-US" baseline="0" dirty="0"/>
              <a:t> are like a SSN </a:t>
            </a:r>
            <a:r>
              <a:rPr lang="en-US" baseline="0" dirty="0">
                <a:sym typeface="Wingdings" panose="05000000000000000000" pitchFamily="2" charset="2"/>
              </a:rPr>
              <a:t> once you have one assigned, you don’t need another one issued – ever.</a:t>
            </a:r>
            <a:endParaRPr lang="en-US" dirty="0"/>
          </a:p>
          <a:p>
            <a:r>
              <a:rPr lang="en-US" dirty="0"/>
              <a:t>The goal is to have a greater success rate!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8EE9D-BF06-4BAA-ACE6-F90B363715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02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21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SSC question: Can SSCs (limited) be given view</a:t>
            </a:r>
            <a:r>
              <a:rPr lang="en-US" baseline="0" dirty="0"/>
              <a:t> access to Banner (with training)?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8EE9D-BF06-4BAA-ACE6-F90B363715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42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8EE9D-BF06-4BAA-ACE6-F90B363715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7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6A6C-9B9A-4CCF-804A-8CB6D03D04E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AB16-7CE0-4F14-B85B-DBDF9069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6A6C-9B9A-4CCF-804A-8CB6D03D04E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AB16-7CE0-4F14-B85B-DBDF9069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8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6A6C-9B9A-4CCF-804A-8CB6D03D04E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AB16-7CE0-4F14-B85B-DBDF9069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02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18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6A6C-9B9A-4CCF-804A-8CB6D03D04E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AB16-7CE0-4F14-B85B-DBDF9069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0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6A6C-9B9A-4CCF-804A-8CB6D03D04E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AB16-7CE0-4F14-B85B-DBDF9069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4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6A6C-9B9A-4CCF-804A-8CB6D03D04E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AB16-7CE0-4F14-B85B-DBDF9069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7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6A6C-9B9A-4CCF-804A-8CB6D03D04E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AB16-7CE0-4F14-B85B-DBDF9069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1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6A6C-9B9A-4CCF-804A-8CB6D03D04E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AB16-7CE0-4F14-B85B-DBDF9069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3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6A6C-9B9A-4CCF-804A-8CB6D03D04E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AB16-7CE0-4F14-B85B-DBDF9069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8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6A6C-9B9A-4CCF-804A-8CB6D03D04E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AB16-7CE0-4F14-B85B-DBDF9069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0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6A6C-9B9A-4CCF-804A-8CB6D03D04E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AB16-7CE0-4F14-B85B-DBDF9069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0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96A6C-9B9A-4CCF-804A-8CB6D03D04E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BAB16-7CE0-4F14-B85B-DBDF9069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5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6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15.emf"/><Relationship Id="rId4" Type="http://schemas.openxmlformats.org/officeDocument/2006/relationships/image" Target="../media/image7.svg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FC70C9-1AA6-684B-A9B1-35BC658BB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50"/>
          <a:stretch/>
        </p:blipFill>
        <p:spPr>
          <a:xfrm>
            <a:off x="0" y="0"/>
            <a:ext cx="1222269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5882D8-9F74-2A46-BEAB-A118D82D6C70}"/>
              </a:ext>
            </a:extLst>
          </p:cNvPr>
          <p:cNvSpPr/>
          <p:nvPr/>
        </p:nvSpPr>
        <p:spPr>
          <a:xfrm>
            <a:off x="0" y="0"/>
            <a:ext cx="12222694" cy="6858000"/>
          </a:xfrm>
          <a:prstGeom prst="rect">
            <a:avLst/>
          </a:prstGeom>
          <a:solidFill>
            <a:srgbClr val="003DA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1518698" y="2199786"/>
            <a:ext cx="915195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5400" b="1" spc="-150" dirty="0">
                <a:solidFill>
                  <a:schemeClr val="bg1"/>
                </a:solidFill>
                <a:latin typeface="Tw Cen MT" panose="020B0602020104020603" pitchFamily="34" charset="0"/>
                <a:ea typeface="Fira Sans Medium" panose="020B0503050000020004" pitchFamily="34" charset="0"/>
              </a:rPr>
              <a:t>UCPath Banner Match Stakeholder</a:t>
            </a:r>
          </a:p>
          <a:p>
            <a:pPr algn="ctr">
              <a:lnSpc>
                <a:spcPts val="6820"/>
              </a:lnSpc>
            </a:pPr>
            <a:r>
              <a:rPr lang="en-US" sz="5400" b="1" spc="-150" dirty="0">
                <a:solidFill>
                  <a:schemeClr val="bg1"/>
                </a:solidFill>
                <a:latin typeface="Tw Cen MT" panose="020B0602020104020603" pitchFamily="34" charset="0"/>
                <a:ea typeface="Fira Sans Medium" panose="020B0503050000020004" pitchFamily="34" charset="0"/>
              </a:rPr>
              <a:t>2/7/22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432B74-759A-274E-BF69-139B2D231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2221" y="1855853"/>
            <a:ext cx="444904" cy="203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0C9867-7F68-CF4D-92D0-C8C932F5FC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833" y="6038987"/>
            <a:ext cx="1982180" cy="58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874" y="6115231"/>
            <a:ext cx="1679526" cy="4926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560728" y="498319"/>
            <a:ext cx="90671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003DA5"/>
                </a:solidFill>
                <a:latin typeface="Tw Cen MT" panose="020B0602020104020603" pitchFamily="34" charset="0"/>
                <a:ea typeface="Fira Sans Medium" panose="020B0503050000020004" pitchFamily="34" charset="0"/>
              </a:rPr>
              <a:t>Agenda</a:t>
            </a:r>
            <a:endParaRPr lang="en-US" sz="3600" b="1" spc="-150" dirty="0">
              <a:solidFill>
                <a:srgbClr val="003DA5"/>
              </a:solidFill>
              <a:latin typeface="Tw Cen MT" panose="020B0602020104020603" pitchFamily="34" charset="0"/>
              <a:ea typeface="Fira Sans Medium" panose="020B0503050000020004" pitchFamily="34" charset="0"/>
            </a:endParaRPr>
          </a:p>
        </p:txBody>
      </p:sp>
      <p:pic>
        <p:nvPicPr>
          <p:cNvPr id="15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0728" y="306183"/>
            <a:ext cx="280946" cy="128525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560728" y="1584085"/>
            <a:ext cx="11412736" cy="4790836"/>
          </a:xfrm>
        </p:spPr>
        <p:txBody>
          <a:bodyPr>
            <a:normAutofit/>
          </a:bodyPr>
          <a:lstStyle/>
          <a:p>
            <a:r>
              <a:rPr lang="en-US" b="1" dirty="0">
                <a:latin typeface="Tw Cen MT" panose="020B0602020104020603" pitchFamily="34" charset="0"/>
              </a:rPr>
              <a:t>UCPath/Banner Match Job Overview</a:t>
            </a:r>
          </a:p>
          <a:p>
            <a:r>
              <a:rPr lang="en-US" b="1" dirty="0">
                <a:latin typeface="Tw Cen MT" panose="020B0602020104020603" pitchFamily="34" charset="0"/>
              </a:rPr>
              <a:t>Why we are changing</a:t>
            </a:r>
          </a:p>
          <a:p>
            <a:r>
              <a:rPr lang="en-US" b="1" dirty="0">
                <a:latin typeface="Tw Cen MT" panose="020B0602020104020603" pitchFamily="34" charset="0"/>
              </a:rPr>
              <a:t>Specific Changes</a:t>
            </a:r>
          </a:p>
          <a:p>
            <a:r>
              <a:rPr lang="en-US" b="1" dirty="0">
                <a:latin typeface="Tw Cen MT" panose="020B0602020104020603" pitchFamily="34" charset="0"/>
              </a:rPr>
              <a:t>Potential Impacts to Stakeholder groups</a:t>
            </a:r>
          </a:p>
          <a:p>
            <a:r>
              <a:rPr lang="en-US" b="1" dirty="0">
                <a:latin typeface="Tw Cen MT" panose="020B0602020104020603" pitchFamily="34" charset="0"/>
              </a:rPr>
              <a:t>Feedback</a:t>
            </a:r>
          </a:p>
          <a:p>
            <a:endParaRPr lang="en-US" b="1" dirty="0">
              <a:latin typeface="Tw Cen MT" panose="020B0602020104020603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77FB2E0-C8C5-B54F-999D-475D5623CDDB}"/>
              </a:ext>
            </a:extLst>
          </p:cNvPr>
          <p:cNvSpPr/>
          <p:nvPr/>
        </p:nvSpPr>
        <p:spPr>
          <a:xfrm>
            <a:off x="-20457" y="5253362"/>
            <a:ext cx="12212457" cy="1595958"/>
          </a:xfrm>
          <a:custGeom>
            <a:avLst/>
            <a:gdLst>
              <a:gd name="connsiteX0" fmla="*/ 0 w 12212457"/>
              <a:gd name="connsiteY0" fmla="*/ 2718652 h 3835570"/>
              <a:gd name="connsiteX1" fmla="*/ 0 w 12212457"/>
              <a:gd name="connsiteY1" fmla="*/ 3835570 h 3835570"/>
              <a:gd name="connsiteX2" fmla="*/ 153423 w 12212457"/>
              <a:gd name="connsiteY2" fmla="*/ 3835570 h 3835570"/>
              <a:gd name="connsiteX3" fmla="*/ 5443442 w 12212457"/>
              <a:gd name="connsiteY3" fmla="*/ 3835570 h 3835570"/>
              <a:gd name="connsiteX4" fmla="*/ 12212457 w 12212457"/>
              <a:gd name="connsiteY4" fmla="*/ 619828 h 3835570"/>
              <a:gd name="connsiteX5" fmla="*/ 12212457 w 12212457"/>
              <a:gd name="connsiteY5" fmla="*/ 0 h 3835570"/>
              <a:gd name="connsiteX6" fmla="*/ 0 w 12212457"/>
              <a:gd name="connsiteY6" fmla="*/ 2718652 h 38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457" h="3835570">
                <a:moveTo>
                  <a:pt x="0" y="2718652"/>
                </a:moveTo>
                <a:lnTo>
                  <a:pt x="0" y="3835570"/>
                </a:lnTo>
                <a:lnTo>
                  <a:pt x="153423" y="3835570"/>
                </a:lnTo>
                <a:lnTo>
                  <a:pt x="5443442" y="3835570"/>
                </a:lnTo>
                <a:lnTo>
                  <a:pt x="12212457" y="619828"/>
                </a:lnTo>
                <a:lnTo>
                  <a:pt x="12212457" y="0"/>
                </a:lnTo>
                <a:lnTo>
                  <a:pt x="0" y="2718652"/>
                </a:lnTo>
                <a:close/>
              </a:path>
            </a:pathLst>
          </a:cu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5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390986" y="305999"/>
            <a:ext cx="1170360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003DA5"/>
                </a:solidFill>
                <a:latin typeface="Tw Cen MT" panose="020B0602020104020603" pitchFamily="34" charset="0"/>
                <a:ea typeface="Fira Sans Medium" panose="020B0503050000020004" pitchFamily="34" charset="0"/>
              </a:rPr>
              <a:t>Onboarding Life-Cycle UCPath Access</a:t>
            </a:r>
          </a:p>
          <a:p>
            <a:r>
              <a:rPr lang="en-US" sz="2400" b="1" dirty="0">
                <a:solidFill>
                  <a:srgbClr val="003DA5"/>
                </a:solidFill>
                <a:latin typeface="Tw Cen MT" panose="020B0602020104020603" pitchFamily="34" charset="0"/>
                <a:ea typeface="Fira Sans Medium" panose="020B0503050000020004" pitchFamily="34" charset="0"/>
              </a:rPr>
              <a:t>UCR Student Identity Profile Process Flow</a:t>
            </a:r>
          </a:p>
        </p:txBody>
      </p:sp>
      <p:pic>
        <p:nvPicPr>
          <p:cNvPr id="13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986" y="177474"/>
            <a:ext cx="280946" cy="128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874" y="6115231"/>
            <a:ext cx="1679526" cy="492633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477FB2E0-C8C5-B54F-999D-475D5623CDDB}"/>
              </a:ext>
            </a:extLst>
          </p:cNvPr>
          <p:cNvSpPr/>
          <p:nvPr/>
        </p:nvSpPr>
        <p:spPr>
          <a:xfrm>
            <a:off x="-20457" y="5253362"/>
            <a:ext cx="12212457" cy="1595958"/>
          </a:xfrm>
          <a:custGeom>
            <a:avLst/>
            <a:gdLst>
              <a:gd name="connsiteX0" fmla="*/ 0 w 12212457"/>
              <a:gd name="connsiteY0" fmla="*/ 2718652 h 3835570"/>
              <a:gd name="connsiteX1" fmla="*/ 0 w 12212457"/>
              <a:gd name="connsiteY1" fmla="*/ 3835570 h 3835570"/>
              <a:gd name="connsiteX2" fmla="*/ 153423 w 12212457"/>
              <a:gd name="connsiteY2" fmla="*/ 3835570 h 3835570"/>
              <a:gd name="connsiteX3" fmla="*/ 5443442 w 12212457"/>
              <a:gd name="connsiteY3" fmla="*/ 3835570 h 3835570"/>
              <a:gd name="connsiteX4" fmla="*/ 12212457 w 12212457"/>
              <a:gd name="connsiteY4" fmla="*/ 619828 h 3835570"/>
              <a:gd name="connsiteX5" fmla="*/ 12212457 w 12212457"/>
              <a:gd name="connsiteY5" fmla="*/ 0 h 3835570"/>
              <a:gd name="connsiteX6" fmla="*/ 0 w 12212457"/>
              <a:gd name="connsiteY6" fmla="*/ 2718652 h 38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457" h="3835570">
                <a:moveTo>
                  <a:pt x="0" y="2718652"/>
                </a:moveTo>
                <a:lnTo>
                  <a:pt x="0" y="3835570"/>
                </a:lnTo>
                <a:lnTo>
                  <a:pt x="153423" y="3835570"/>
                </a:lnTo>
                <a:lnTo>
                  <a:pt x="5443442" y="3835570"/>
                </a:lnTo>
                <a:lnTo>
                  <a:pt x="12212457" y="619828"/>
                </a:lnTo>
                <a:lnTo>
                  <a:pt x="12212457" y="0"/>
                </a:lnTo>
                <a:lnTo>
                  <a:pt x="0" y="2718652"/>
                </a:lnTo>
                <a:close/>
              </a:path>
            </a:pathLst>
          </a:cu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17" y="1290884"/>
            <a:ext cx="10132115" cy="5281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67902" y="3217026"/>
            <a:ext cx="2603661" cy="3231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Students </a:t>
            </a:r>
            <a:r>
              <a:rPr lang="en-US" sz="1200" u="sng" dirty="0"/>
              <a:t>must</a:t>
            </a:r>
            <a:r>
              <a:rPr lang="en-US" sz="1200" dirty="0"/>
              <a:t> pass the reconciliation job between UCPath and Banner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only data point is SSN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matches the UCPath employee ID to the student NetID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completes the identity profile and allows the student employee to access local systems </a:t>
            </a:r>
            <a:r>
              <a:rPr lang="en-US" sz="1200" u="sng" dirty="0"/>
              <a:t>on start date</a:t>
            </a:r>
            <a:r>
              <a:rPr lang="en-US" sz="1200" dirty="0"/>
              <a:t>:</a:t>
            </a:r>
            <a:br>
              <a:rPr lang="en-US" sz="1200" dirty="0"/>
            </a:br>
            <a:r>
              <a:rPr lang="en-US" sz="1200" dirty="0"/>
              <a:t>- UCPath – Direct Deposit</a:t>
            </a:r>
            <a:br>
              <a:rPr lang="en-US" sz="1200" dirty="0"/>
            </a:br>
            <a:r>
              <a:rPr lang="en-US" sz="1200" dirty="0"/>
              <a:t>- TARS – Timesheet</a:t>
            </a:r>
            <a:br>
              <a:rPr lang="en-US" sz="1200" dirty="0"/>
            </a:br>
            <a:r>
              <a:rPr lang="en-US" sz="1200" dirty="0"/>
              <a:t>- LMS – Required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*If the student does not have an SSN, a helpdesk ticket needs to be opened requesting the IAM team manually associate the EMPLID and NetID</a:t>
            </a:r>
          </a:p>
        </p:txBody>
      </p:sp>
      <p:sp>
        <p:nvSpPr>
          <p:cNvPr id="2" name="Rectangle 1"/>
          <p:cNvSpPr/>
          <p:nvPr/>
        </p:nvSpPr>
        <p:spPr>
          <a:xfrm>
            <a:off x="7703389" y="2249891"/>
            <a:ext cx="1337094" cy="90535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0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477FB2E0-C8C5-B54F-999D-475D5623CDDB}"/>
              </a:ext>
            </a:extLst>
          </p:cNvPr>
          <p:cNvSpPr/>
          <p:nvPr/>
        </p:nvSpPr>
        <p:spPr>
          <a:xfrm>
            <a:off x="-20457" y="5253362"/>
            <a:ext cx="12212457" cy="1595958"/>
          </a:xfrm>
          <a:custGeom>
            <a:avLst/>
            <a:gdLst>
              <a:gd name="connsiteX0" fmla="*/ 0 w 12212457"/>
              <a:gd name="connsiteY0" fmla="*/ 2718652 h 3835570"/>
              <a:gd name="connsiteX1" fmla="*/ 0 w 12212457"/>
              <a:gd name="connsiteY1" fmla="*/ 3835570 h 3835570"/>
              <a:gd name="connsiteX2" fmla="*/ 153423 w 12212457"/>
              <a:gd name="connsiteY2" fmla="*/ 3835570 h 3835570"/>
              <a:gd name="connsiteX3" fmla="*/ 5443442 w 12212457"/>
              <a:gd name="connsiteY3" fmla="*/ 3835570 h 3835570"/>
              <a:gd name="connsiteX4" fmla="*/ 12212457 w 12212457"/>
              <a:gd name="connsiteY4" fmla="*/ 619828 h 3835570"/>
              <a:gd name="connsiteX5" fmla="*/ 12212457 w 12212457"/>
              <a:gd name="connsiteY5" fmla="*/ 0 h 3835570"/>
              <a:gd name="connsiteX6" fmla="*/ 0 w 12212457"/>
              <a:gd name="connsiteY6" fmla="*/ 2718652 h 38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457" h="3835570">
                <a:moveTo>
                  <a:pt x="0" y="2718652"/>
                </a:moveTo>
                <a:lnTo>
                  <a:pt x="0" y="3835570"/>
                </a:lnTo>
                <a:lnTo>
                  <a:pt x="153423" y="3835570"/>
                </a:lnTo>
                <a:lnTo>
                  <a:pt x="5443442" y="3835570"/>
                </a:lnTo>
                <a:lnTo>
                  <a:pt x="12212457" y="619828"/>
                </a:lnTo>
                <a:lnTo>
                  <a:pt x="12212457" y="0"/>
                </a:lnTo>
                <a:lnTo>
                  <a:pt x="0" y="2718652"/>
                </a:lnTo>
                <a:close/>
              </a:path>
            </a:pathLst>
          </a:cu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560728" y="1260505"/>
            <a:ext cx="10515600" cy="4790836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Tw Cen MT" panose="020B0602020104020603" pitchFamily="34" charset="0"/>
              </a:rPr>
              <a:t>Reconciles Student NetID </a:t>
            </a:r>
            <a:br>
              <a:rPr lang="en-US" b="1" dirty="0">
                <a:latin typeface="Tw Cen MT" panose="020B0602020104020603" pitchFamily="34" charset="0"/>
              </a:rPr>
            </a:br>
            <a:r>
              <a:rPr lang="en-US" b="1" dirty="0">
                <a:latin typeface="Tw Cen MT" panose="020B0602020104020603" pitchFamily="34" charset="0"/>
              </a:rPr>
              <a:t>to the UCPath EMPLID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Based on a single data point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 SSN</a:t>
            </a:r>
          </a:p>
          <a:p>
            <a:pPr lvl="1"/>
            <a:r>
              <a:rPr lang="en-US" b="1" dirty="0">
                <a:latin typeface="Tw Cen MT" panose="020B0602020104020603" pitchFamily="34" charset="0"/>
                <a:sym typeface="Wingdings" panose="05000000000000000000" pitchFamily="2" charset="2"/>
              </a:rPr>
              <a:t>Estimated success rate for student</a:t>
            </a:r>
            <a:br>
              <a:rPr lang="en-US" b="1" dirty="0">
                <a:latin typeface="Tw Cen MT" panose="020B0602020104020603" pitchFamily="34" charset="0"/>
                <a:sym typeface="Wingdings" panose="05000000000000000000" pitchFamily="2" charset="2"/>
              </a:rPr>
            </a:br>
            <a:r>
              <a:rPr lang="en-US" b="1" dirty="0">
                <a:latin typeface="Tw Cen MT" panose="020B0602020104020603" pitchFamily="34" charset="0"/>
                <a:sym typeface="Wingdings" panose="05000000000000000000" pitchFamily="2" charset="2"/>
              </a:rPr>
              <a:t>employee match is 60-70%</a:t>
            </a:r>
          </a:p>
          <a:p>
            <a:pPr lvl="1"/>
            <a:r>
              <a:rPr lang="en-US" b="1" dirty="0">
                <a:latin typeface="Tw Cen MT" panose="020B0602020104020603" pitchFamily="34" charset="0"/>
                <a:sym typeface="Wingdings" panose="05000000000000000000" pitchFamily="2" charset="2"/>
              </a:rPr>
              <a:t>30-40% failures are due to no SSN</a:t>
            </a:r>
          </a:p>
          <a:p>
            <a:pPr lvl="1"/>
            <a:r>
              <a:rPr lang="en-US" b="1" dirty="0">
                <a:latin typeface="Tw Cen MT" panose="020B0602020104020603" pitchFamily="34" charset="0"/>
                <a:sym typeface="Wingdings" panose="05000000000000000000" pitchFamily="2" charset="2"/>
              </a:rPr>
              <a:t>Estimated success rate for student CWR</a:t>
            </a:r>
            <a:br>
              <a:rPr lang="en-US" b="1" dirty="0">
                <a:latin typeface="Tw Cen MT" panose="020B0602020104020603" pitchFamily="34" charset="0"/>
                <a:sym typeface="Wingdings" panose="05000000000000000000" pitchFamily="2" charset="2"/>
              </a:rPr>
            </a:br>
            <a:r>
              <a:rPr lang="en-US" b="1" dirty="0">
                <a:latin typeface="Tw Cen MT" panose="020B0602020104020603" pitchFamily="34" charset="0"/>
                <a:sym typeface="Wingdings" panose="05000000000000000000" pitchFamily="2" charset="2"/>
              </a:rPr>
              <a:t>only job is 0</a:t>
            </a:r>
          </a:p>
          <a:p>
            <a:r>
              <a:rPr lang="en-US" b="1" dirty="0">
                <a:latin typeface="Tw Cen MT" panose="020B0602020104020603" pitchFamily="34" charset="0"/>
                <a:sym typeface="Wingdings" panose="05000000000000000000" pitchFamily="2" charset="2"/>
              </a:rPr>
              <a:t>Without reconciliation:</a:t>
            </a:r>
          </a:p>
          <a:p>
            <a:pPr lvl="1"/>
            <a:r>
              <a:rPr lang="en-US" b="1" dirty="0">
                <a:latin typeface="Tw Cen MT" panose="020B0602020104020603" pitchFamily="34" charset="0"/>
                <a:sym typeface="Wingdings" panose="05000000000000000000" pitchFamily="2" charset="2"/>
              </a:rPr>
              <a:t>No UCPath access (Direct Deposit etc.)</a:t>
            </a:r>
          </a:p>
          <a:p>
            <a:pPr lvl="1"/>
            <a:r>
              <a:rPr lang="en-US" b="1" dirty="0">
                <a:latin typeface="Tw Cen MT" panose="020B0602020104020603" pitchFamily="34" charset="0"/>
                <a:sym typeface="Wingdings" panose="05000000000000000000" pitchFamily="2" charset="2"/>
              </a:rPr>
              <a:t>No Timesheet access</a:t>
            </a:r>
          </a:p>
          <a:p>
            <a:pPr lvl="1"/>
            <a:r>
              <a:rPr lang="en-US" b="1" dirty="0">
                <a:latin typeface="Tw Cen MT" panose="020B0602020104020603" pitchFamily="34" charset="0"/>
                <a:sym typeface="Wingdings" panose="05000000000000000000" pitchFamily="2" charset="2"/>
              </a:rPr>
              <a:t>No LMS access</a:t>
            </a:r>
          </a:p>
          <a:p>
            <a:pPr lvl="1"/>
            <a:r>
              <a:rPr lang="en-US" b="1" dirty="0">
                <a:latin typeface="Tw Cen MT" panose="020B0602020104020603" pitchFamily="34" charset="0"/>
                <a:sym typeface="Wingdings" panose="05000000000000000000" pitchFamily="2" charset="2"/>
              </a:rPr>
              <a:t>Additional local system access issues</a:t>
            </a:r>
          </a:p>
          <a:p>
            <a:endParaRPr lang="en-US" b="1" dirty="0"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endParaRPr lang="en-US" b="1" dirty="0">
              <a:latin typeface="Tw Cen MT" panose="020B06020201040206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874" y="6115231"/>
            <a:ext cx="1679526" cy="4926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560727" y="498319"/>
            <a:ext cx="959145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003DA5"/>
                </a:solidFill>
                <a:latin typeface="Tw Cen MT" panose="020B0602020104020603" pitchFamily="34" charset="0"/>
                <a:ea typeface="Fira Sans Medium" panose="020B0503050000020004" pitchFamily="34" charset="0"/>
              </a:rPr>
              <a:t>UCPath – Banner Match Program –</a:t>
            </a:r>
            <a:r>
              <a:rPr lang="en-US" sz="3600" b="1" spc="-150" dirty="0">
                <a:solidFill>
                  <a:srgbClr val="003DA5"/>
                </a:solidFill>
                <a:latin typeface="Tw Cen MT" panose="020B0602020104020603" pitchFamily="34" charset="0"/>
                <a:ea typeface="Fira Sans Medium" panose="020B0503050000020004" pitchFamily="34" charset="0"/>
              </a:rPr>
              <a:t>Why Change??</a:t>
            </a:r>
          </a:p>
        </p:txBody>
      </p:sp>
      <p:pic>
        <p:nvPicPr>
          <p:cNvPr id="15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0728" y="306183"/>
            <a:ext cx="280946" cy="12852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17069190"/>
              </p:ext>
            </p:extLst>
          </p:nvPr>
        </p:nvGraphicFramePr>
        <p:xfrm>
          <a:off x="5157586" y="1266786"/>
          <a:ext cx="7870874" cy="5165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42895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477FB2E0-C8C5-B54F-999D-475D5623CDDB}"/>
              </a:ext>
            </a:extLst>
          </p:cNvPr>
          <p:cNvSpPr/>
          <p:nvPr/>
        </p:nvSpPr>
        <p:spPr>
          <a:xfrm>
            <a:off x="-20457" y="5253362"/>
            <a:ext cx="12212457" cy="1595958"/>
          </a:xfrm>
          <a:custGeom>
            <a:avLst/>
            <a:gdLst>
              <a:gd name="connsiteX0" fmla="*/ 0 w 12212457"/>
              <a:gd name="connsiteY0" fmla="*/ 2718652 h 3835570"/>
              <a:gd name="connsiteX1" fmla="*/ 0 w 12212457"/>
              <a:gd name="connsiteY1" fmla="*/ 3835570 h 3835570"/>
              <a:gd name="connsiteX2" fmla="*/ 153423 w 12212457"/>
              <a:gd name="connsiteY2" fmla="*/ 3835570 h 3835570"/>
              <a:gd name="connsiteX3" fmla="*/ 5443442 w 12212457"/>
              <a:gd name="connsiteY3" fmla="*/ 3835570 h 3835570"/>
              <a:gd name="connsiteX4" fmla="*/ 12212457 w 12212457"/>
              <a:gd name="connsiteY4" fmla="*/ 619828 h 3835570"/>
              <a:gd name="connsiteX5" fmla="*/ 12212457 w 12212457"/>
              <a:gd name="connsiteY5" fmla="*/ 0 h 3835570"/>
              <a:gd name="connsiteX6" fmla="*/ 0 w 12212457"/>
              <a:gd name="connsiteY6" fmla="*/ 2718652 h 38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457" h="3835570">
                <a:moveTo>
                  <a:pt x="0" y="2718652"/>
                </a:moveTo>
                <a:lnTo>
                  <a:pt x="0" y="3835570"/>
                </a:lnTo>
                <a:lnTo>
                  <a:pt x="153423" y="3835570"/>
                </a:lnTo>
                <a:lnTo>
                  <a:pt x="5443442" y="3835570"/>
                </a:lnTo>
                <a:lnTo>
                  <a:pt x="12212457" y="619828"/>
                </a:lnTo>
                <a:lnTo>
                  <a:pt x="12212457" y="0"/>
                </a:lnTo>
                <a:lnTo>
                  <a:pt x="0" y="2718652"/>
                </a:lnTo>
                <a:close/>
              </a:path>
            </a:pathLst>
          </a:cu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560728" y="1584085"/>
            <a:ext cx="11021672" cy="4790836"/>
          </a:xfrm>
        </p:spPr>
        <p:txBody>
          <a:bodyPr>
            <a:normAutofit/>
          </a:bodyPr>
          <a:lstStyle/>
          <a:p>
            <a:r>
              <a:rPr lang="en-US" b="1" dirty="0">
                <a:latin typeface="Tw Cen MT" panose="020B0602020104020603" pitchFamily="34" charset="0"/>
              </a:rPr>
              <a:t>Expand the data point match to include:</a:t>
            </a:r>
          </a:p>
          <a:p>
            <a:endParaRPr lang="en-US" b="1" dirty="0"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endParaRPr lang="en-US" b="1" dirty="0"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endParaRPr lang="en-US" b="1" dirty="0"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endParaRPr lang="en-US" b="1" dirty="0"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Dependency:</a:t>
            </a:r>
            <a:r>
              <a:rPr lang="en-US" b="1" dirty="0">
                <a:latin typeface="Tw Cen MT" panose="020B0602020104020603" pitchFamily="34" charset="0"/>
                <a:sym typeface="Wingdings" panose="05000000000000000000" pitchFamily="2" charset="2"/>
              </a:rPr>
              <a:t> SMART HR Template must include one of the new values in the External System ID field on the Personal Data tab</a:t>
            </a:r>
          </a:p>
          <a:p>
            <a:endParaRPr lang="en-US" b="1" dirty="0">
              <a:latin typeface="Tw Cen MT" panose="020B06020201040206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874" y="6115231"/>
            <a:ext cx="1679526" cy="4926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560728" y="498319"/>
            <a:ext cx="90671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003DA5"/>
                </a:solidFill>
                <a:latin typeface="Tw Cen MT" panose="020B0602020104020603" pitchFamily="34" charset="0"/>
                <a:ea typeface="Fira Sans Medium" panose="020B0503050000020004" pitchFamily="34" charset="0"/>
              </a:rPr>
              <a:t>UCPath – Banner Match Program Changes</a:t>
            </a:r>
          </a:p>
        </p:txBody>
      </p:sp>
      <p:pic>
        <p:nvPicPr>
          <p:cNvPr id="15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0728" y="306183"/>
            <a:ext cx="280946" cy="12852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77981" y="2338673"/>
            <a:ext cx="1735800" cy="1501681"/>
            <a:chOff x="2369094" y="0"/>
            <a:chExt cx="1735800" cy="1501681"/>
          </a:xfrm>
          <a:solidFill>
            <a:srgbClr val="FFC000"/>
          </a:solidFill>
        </p:grpSpPr>
        <p:sp>
          <p:nvSpPr>
            <p:cNvPr id="28" name="Hexagon 27"/>
            <p:cNvSpPr/>
            <p:nvPr/>
          </p:nvSpPr>
          <p:spPr>
            <a:xfrm>
              <a:off x="2369094" y="0"/>
              <a:ext cx="1735800" cy="1501681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Hexagon 4"/>
            <p:cNvSpPr txBox="1"/>
            <p:nvPr/>
          </p:nvSpPr>
          <p:spPr>
            <a:xfrm>
              <a:off x="2656754" y="248861"/>
              <a:ext cx="1160480" cy="10039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/>
                <a:t>UCR NetID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01441" y="2338673"/>
            <a:ext cx="1735800" cy="1501681"/>
            <a:chOff x="3961155" y="923635"/>
            <a:chExt cx="1735800" cy="1501681"/>
          </a:xfrm>
        </p:grpSpPr>
        <p:sp>
          <p:nvSpPr>
            <p:cNvPr id="31" name="Hexagon 30"/>
            <p:cNvSpPr/>
            <p:nvPr/>
          </p:nvSpPr>
          <p:spPr>
            <a:xfrm>
              <a:off x="3961155" y="923635"/>
              <a:ext cx="1735800" cy="1501681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03533"/>
                <a:satOff val="33333"/>
                <a:lumOff val="-4902"/>
                <a:alphaOff val="0"/>
              </a:schemeClr>
            </a:fillRef>
            <a:effectRef idx="0">
              <a:schemeClr val="accent3">
                <a:hueOff val="903533"/>
                <a:satOff val="33333"/>
                <a:lumOff val="-4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Hexagon 4"/>
            <p:cNvSpPr txBox="1"/>
            <p:nvPr/>
          </p:nvSpPr>
          <p:spPr>
            <a:xfrm>
              <a:off x="4248815" y="1172496"/>
              <a:ext cx="1160480" cy="1003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/>
                <a:t>UNEX NetID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24901" y="2338673"/>
            <a:ext cx="1735800" cy="1501681"/>
            <a:chOff x="3961155" y="2739394"/>
            <a:chExt cx="1735800" cy="1501681"/>
          </a:xfrm>
        </p:grpSpPr>
        <p:sp>
          <p:nvSpPr>
            <p:cNvPr id="34" name="Hexagon 33"/>
            <p:cNvSpPr/>
            <p:nvPr/>
          </p:nvSpPr>
          <p:spPr>
            <a:xfrm>
              <a:off x="3961155" y="2739394"/>
              <a:ext cx="1735800" cy="1501681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07066"/>
                <a:satOff val="66667"/>
                <a:lumOff val="-9804"/>
                <a:alphaOff val="0"/>
              </a:schemeClr>
            </a:fillRef>
            <a:effectRef idx="0">
              <a:schemeClr val="accent3">
                <a:hueOff val="1807066"/>
                <a:satOff val="66667"/>
                <a:lumOff val="-9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Hexagon 4"/>
            <p:cNvSpPr txBox="1"/>
            <p:nvPr/>
          </p:nvSpPr>
          <p:spPr>
            <a:xfrm>
              <a:off x="4248815" y="2988255"/>
              <a:ext cx="1160480" cy="1003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/>
                <a:t>Student ID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48361" y="2338673"/>
            <a:ext cx="1735800" cy="1501681"/>
            <a:chOff x="2369094" y="3664062"/>
            <a:chExt cx="1735800" cy="150168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7" name="Hexagon 36"/>
            <p:cNvSpPr/>
            <p:nvPr/>
          </p:nvSpPr>
          <p:spPr>
            <a:xfrm>
              <a:off x="2369094" y="3664062"/>
              <a:ext cx="1735800" cy="1501681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ln w="28575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Hexagon 4"/>
            <p:cNvSpPr txBox="1"/>
            <p:nvPr/>
          </p:nvSpPr>
          <p:spPr>
            <a:xfrm>
              <a:off x="2656754" y="3912923"/>
              <a:ext cx="1160480" cy="1003959"/>
            </a:xfrm>
            <a:prstGeom prst="rect">
              <a:avLst/>
            </a:prstGeom>
            <a:grpFill/>
            <a:ln w="28575">
              <a:noFill/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>
                  <a:solidFill>
                    <a:schemeClr val="accent2">
                      <a:lumMod val="75000"/>
                    </a:schemeClr>
                  </a:solidFill>
                </a:rPr>
                <a:t>SSN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8" y="5020959"/>
            <a:ext cx="7401958" cy="905001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8588921" y="3157267"/>
            <a:ext cx="2993479" cy="3334125"/>
            <a:chOff x="8226240" y="3089514"/>
            <a:chExt cx="3353268" cy="35342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6240" y="3089514"/>
              <a:ext cx="3353268" cy="3534268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8250346" y="5279366"/>
              <a:ext cx="2886356" cy="483079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0" name="Straight Arrow Connector 39"/>
          <p:cNvCxnSpPr>
            <a:stCxn id="6" idx="3"/>
          </p:cNvCxnSpPr>
          <p:nvPr/>
        </p:nvCxnSpPr>
        <p:spPr>
          <a:xfrm flipV="1">
            <a:off x="7962686" y="5473459"/>
            <a:ext cx="56021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60728" y="6115231"/>
            <a:ext cx="75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</a:t>
            </a:r>
            <a:r>
              <a:rPr lang="en-US" sz="1400" dirty="0"/>
              <a:t>The UCR NetID can be a previously issued NetID for a Staff or Academic employee, but a </a:t>
            </a:r>
            <a:r>
              <a:rPr lang="en-US" sz="1400" dirty="0" err="1"/>
              <a:t>HelpDesk</a:t>
            </a:r>
            <a:r>
              <a:rPr lang="en-US" sz="1400" dirty="0"/>
              <a:t> ticket still needs to be opened to prevent a second NetID being issued.</a:t>
            </a:r>
          </a:p>
        </p:txBody>
      </p:sp>
    </p:spTree>
    <p:extLst>
      <p:ext uri="{BB962C8B-B14F-4D97-AF65-F5344CB8AC3E}">
        <p14:creationId xmlns:p14="http://schemas.microsoft.com/office/powerpoint/2010/main" val="207306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390986" y="305999"/>
            <a:ext cx="1048343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003DA5"/>
                </a:solidFill>
                <a:latin typeface="Tw Cen MT" panose="020B0602020104020603" pitchFamily="34" charset="0"/>
                <a:ea typeface="Fira Sans Medium" panose="020B0503050000020004" pitchFamily="34" charset="0"/>
              </a:rPr>
              <a:t>Banner Match Program Changes</a:t>
            </a:r>
            <a:endParaRPr lang="en-US" sz="2400" b="1" dirty="0">
              <a:solidFill>
                <a:srgbClr val="003DA5"/>
              </a:solidFill>
              <a:latin typeface="Tw Cen MT" panose="020B0602020104020603" pitchFamily="34" charset="0"/>
              <a:ea typeface="Fira Sans Medium" panose="020B0503050000020004" pitchFamily="34" charset="0"/>
            </a:endParaRPr>
          </a:p>
        </p:txBody>
      </p:sp>
      <p:pic>
        <p:nvPicPr>
          <p:cNvPr id="13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986" y="177474"/>
            <a:ext cx="280946" cy="128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874" y="6115231"/>
            <a:ext cx="1679526" cy="492633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477FB2E0-C8C5-B54F-999D-475D5623CDDB}"/>
              </a:ext>
            </a:extLst>
          </p:cNvPr>
          <p:cNvSpPr/>
          <p:nvPr/>
        </p:nvSpPr>
        <p:spPr>
          <a:xfrm>
            <a:off x="-20457" y="5253362"/>
            <a:ext cx="12212457" cy="1595958"/>
          </a:xfrm>
          <a:custGeom>
            <a:avLst/>
            <a:gdLst>
              <a:gd name="connsiteX0" fmla="*/ 0 w 12212457"/>
              <a:gd name="connsiteY0" fmla="*/ 2718652 h 3835570"/>
              <a:gd name="connsiteX1" fmla="*/ 0 w 12212457"/>
              <a:gd name="connsiteY1" fmla="*/ 3835570 h 3835570"/>
              <a:gd name="connsiteX2" fmla="*/ 153423 w 12212457"/>
              <a:gd name="connsiteY2" fmla="*/ 3835570 h 3835570"/>
              <a:gd name="connsiteX3" fmla="*/ 5443442 w 12212457"/>
              <a:gd name="connsiteY3" fmla="*/ 3835570 h 3835570"/>
              <a:gd name="connsiteX4" fmla="*/ 12212457 w 12212457"/>
              <a:gd name="connsiteY4" fmla="*/ 619828 h 3835570"/>
              <a:gd name="connsiteX5" fmla="*/ 12212457 w 12212457"/>
              <a:gd name="connsiteY5" fmla="*/ 0 h 3835570"/>
              <a:gd name="connsiteX6" fmla="*/ 0 w 12212457"/>
              <a:gd name="connsiteY6" fmla="*/ 2718652 h 38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457" h="3835570">
                <a:moveTo>
                  <a:pt x="0" y="2718652"/>
                </a:moveTo>
                <a:lnTo>
                  <a:pt x="0" y="3835570"/>
                </a:lnTo>
                <a:lnTo>
                  <a:pt x="153423" y="3835570"/>
                </a:lnTo>
                <a:lnTo>
                  <a:pt x="5443442" y="3835570"/>
                </a:lnTo>
                <a:lnTo>
                  <a:pt x="12212457" y="619828"/>
                </a:lnTo>
                <a:lnTo>
                  <a:pt x="12212457" y="0"/>
                </a:lnTo>
                <a:lnTo>
                  <a:pt x="0" y="2718652"/>
                </a:lnTo>
                <a:close/>
              </a:path>
            </a:pathLst>
          </a:cu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4"/>
          <p:cNvSpPr txBox="1">
            <a:spLocks/>
          </p:cNvSpPr>
          <p:nvPr/>
        </p:nvSpPr>
        <p:spPr>
          <a:xfrm>
            <a:off x="367030" y="2719754"/>
            <a:ext cx="5997535" cy="26463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Coding is in progress and is estimated 3-4 weeks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 – 60% complete</a:t>
            </a:r>
          </a:p>
          <a:p>
            <a:r>
              <a:rPr lang="en-US" b="1" dirty="0">
                <a:latin typeface="Tw Cen MT" panose="020B0602020104020603" pitchFamily="34" charset="0"/>
              </a:rPr>
              <a:t>SSC, IAM and CSC will assist with Testing</a:t>
            </a:r>
          </a:p>
          <a:p>
            <a:pPr lvl="1"/>
            <a:r>
              <a:rPr lang="en-US" b="1" dirty="0">
                <a:latin typeface="Tw Cen MT" panose="020B0602020104020603" pitchFamily="34" charset="0"/>
              </a:rPr>
              <a:t>Would like to include a Banner contact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739818" y="1260419"/>
            <a:ext cx="10591792" cy="4411619"/>
            <a:chOff x="739818" y="1260419"/>
            <a:chExt cx="10591792" cy="4411619"/>
          </a:xfrm>
        </p:grpSpPr>
        <p:sp>
          <p:nvSpPr>
            <p:cNvPr id="4" name="Rectangle 3"/>
            <p:cNvSpPr/>
            <p:nvPr/>
          </p:nvSpPr>
          <p:spPr>
            <a:xfrm>
              <a:off x="739818" y="1489683"/>
              <a:ext cx="1039091" cy="943438"/>
            </a:xfrm>
            <a:prstGeom prst="rect">
              <a:avLst/>
            </a:prstGeom>
            <a:solidFill>
              <a:srgbClr val="355EA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Day 1</a:t>
              </a:r>
            </a:p>
            <a:p>
              <a:pPr algn="ctr"/>
              <a:r>
                <a:rPr lang="en-US" sz="1200" dirty="0"/>
                <a:t>Hire</a:t>
              </a:r>
              <a:r>
                <a:rPr lang="en-US" dirty="0"/>
                <a:t> </a:t>
              </a:r>
              <a:r>
                <a:rPr lang="en-US" sz="1200" dirty="0"/>
                <a:t>Data entered into UCPath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/>
            <a:srcRect r="26576" b="22140"/>
            <a:stretch/>
          </p:blipFill>
          <p:spPr>
            <a:xfrm>
              <a:off x="2055048" y="1453597"/>
              <a:ext cx="540859" cy="9683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953476" y="1260419"/>
              <a:ext cx="7416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1-2 Weeks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69695" y="1489683"/>
              <a:ext cx="1039091" cy="943438"/>
            </a:xfrm>
            <a:prstGeom prst="rect">
              <a:avLst/>
            </a:prstGeom>
            <a:solidFill>
              <a:srgbClr val="6D91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UCPath Processes Hire Request </a:t>
              </a:r>
              <a:r>
                <a:rPr lang="en-US" sz="1150" dirty="0"/>
                <a:t>(HR Template)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92325" y="1504300"/>
              <a:ext cx="2024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Real Time</a:t>
              </a:r>
            </a:p>
            <a:p>
              <a:pPr algn="ctr"/>
              <a:r>
                <a:rPr lang="en-US" sz="1000" dirty="0"/>
                <a:t>Web Service sends employee data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69053" y="1489683"/>
              <a:ext cx="1181100" cy="9525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02772" y="1466237"/>
              <a:ext cx="1409700" cy="990840"/>
            </a:xfrm>
            <a:prstGeom prst="rect">
              <a:avLst/>
            </a:prstGeom>
            <a:noFill/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60060" y="1427644"/>
              <a:ext cx="971550" cy="107632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99974" y="4348063"/>
              <a:ext cx="1304925" cy="1323975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>
            <a:xfrm flipV="1">
              <a:off x="2593557" y="1925316"/>
              <a:ext cx="276138" cy="123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>
              <a:stCxn id="14" idx="3"/>
              <a:endCxn id="17" idx="1"/>
            </p:cNvCxnSpPr>
            <p:nvPr/>
          </p:nvCxnSpPr>
          <p:spPr>
            <a:xfrm>
              <a:off x="3908786" y="1961402"/>
              <a:ext cx="2860267" cy="4531"/>
            </a:xfrm>
            <a:prstGeom prst="line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32" idx="2"/>
              <a:endCxn id="20" idx="3"/>
            </p:cNvCxnSpPr>
            <p:nvPr/>
          </p:nvCxnSpPr>
          <p:spPr>
            <a:xfrm rot="5400000">
              <a:off x="8184577" y="4087005"/>
              <a:ext cx="743369" cy="1102723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7" idx="3"/>
              <a:endCxn id="18" idx="1"/>
            </p:cNvCxnSpPr>
            <p:nvPr/>
          </p:nvCxnSpPr>
          <p:spPr>
            <a:xfrm flipV="1">
              <a:off x="7950153" y="1961657"/>
              <a:ext cx="452619" cy="4276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8" idx="3"/>
              <a:endCxn id="19" idx="1"/>
            </p:cNvCxnSpPr>
            <p:nvPr/>
          </p:nvCxnSpPr>
          <p:spPr>
            <a:xfrm>
              <a:off x="9812472" y="1961657"/>
              <a:ext cx="547588" cy="415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8402772" y="3332123"/>
              <a:ext cx="1409700" cy="9345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02772" y="3433427"/>
              <a:ext cx="1409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New Code:</a:t>
              </a:r>
            </a:p>
            <a:p>
              <a:r>
                <a:rPr lang="en-US" sz="1000" b="1" dirty="0"/>
                <a:t>Student ID Match</a:t>
              </a:r>
            </a:p>
            <a:p>
              <a:r>
                <a:rPr lang="en-US" sz="1000" b="1" dirty="0"/>
                <a:t>Student NetID Match</a:t>
              </a:r>
            </a:p>
            <a:p>
              <a:r>
                <a:rPr lang="en-US" sz="1000" b="1" dirty="0"/>
                <a:t>UNEX NetID Match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9107622" y="2398153"/>
              <a:ext cx="12032" cy="933970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8347475" y="2787666"/>
              <a:ext cx="173879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Failed Match Error Log</a:t>
              </a:r>
            </a:p>
          </p:txBody>
        </p:sp>
        <p:cxnSp>
          <p:nvCxnSpPr>
            <p:cNvPr id="54" name="Straight Arrow Connector 53"/>
            <p:cNvCxnSpPr>
              <a:stCxn id="20" idx="0"/>
              <a:endCxn id="17" idx="2"/>
            </p:cNvCxnSpPr>
            <p:nvPr/>
          </p:nvCxnSpPr>
          <p:spPr>
            <a:xfrm flipV="1">
              <a:off x="7352437" y="2442183"/>
              <a:ext cx="7166" cy="190588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6585937" y="3047645"/>
              <a:ext cx="155507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New or Existing UCR NetID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777142" y="3499275"/>
            <a:ext cx="670112" cy="578148"/>
            <a:chOff x="10777141" y="3391716"/>
            <a:chExt cx="765001" cy="6770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845272" y="3442760"/>
              <a:ext cx="628738" cy="600159"/>
            </a:xfrm>
            <a:prstGeom prst="rect">
              <a:avLst/>
            </a:prstGeom>
          </p:spPr>
        </p:pic>
        <p:sp>
          <p:nvSpPr>
            <p:cNvPr id="5" name="Flowchart: Connector 4"/>
            <p:cNvSpPr/>
            <p:nvPr/>
          </p:nvSpPr>
          <p:spPr>
            <a:xfrm>
              <a:off x="10777141" y="3391716"/>
              <a:ext cx="765001" cy="677081"/>
            </a:xfrm>
            <a:prstGeom prst="flowChartConnector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Arrow Connector 20"/>
          <p:cNvCxnSpPr>
            <a:stCxn id="33" idx="3"/>
            <a:endCxn id="5" idx="2"/>
          </p:cNvCxnSpPr>
          <p:nvPr/>
        </p:nvCxnSpPr>
        <p:spPr>
          <a:xfrm>
            <a:off x="9812472" y="3787370"/>
            <a:ext cx="964670" cy="979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420081" y="4121009"/>
            <a:ext cx="138423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Failed Match Error Log</a:t>
            </a:r>
          </a:p>
          <a:p>
            <a:pPr algn="ctr"/>
            <a:r>
              <a:rPr lang="en-US" sz="1000" dirty="0"/>
              <a:t>Sent to Monitored Slack Channel</a:t>
            </a:r>
          </a:p>
        </p:txBody>
      </p:sp>
    </p:spTree>
    <p:extLst>
      <p:ext uri="{BB962C8B-B14F-4D97-AF65-F5344CB8AC3E}">
        <p14:creationId xmlns:p14="http://schemas.microsoft.com/office/powerpoint/2010/main" val="270120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874" y="6115231"/>
            <a:ext cx="1679526" cy="4926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560728" y="498319"/>
            <a:ext cx="90671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003DA5"/>
                </a:solidFill>
                <a:latin typeface="Tw Cen MT" panose="020B0602020104020603" pitchFamily="34" charset="0"/>
                <a:ea typeface="Fira Sans Medium" panose="020B0503050000020004" pitchFamily="34" charset="0"/>
              </a:rPr>
              <a:t>UCPath – Banner Match Program Impacts</a:t>
            </a:r>
            <a:endParaRPr lang="en-US" sz="3600" b="1" spc="-150" dirty="0">
              <a:solidFill>
                <a:srgbClr val="003DA5"/>
              </a:solidFill>
              <a:latin typeface="Tw Cen MT" panose="020B0602020104020603" pitchFamily="34" charset="0"/>
              <a:ea typeface="Fira Sans Medium" panose="020B0503050000020004" pitchFamily="34" charset="0"/>
            </a:endParaRPr>
          </a:p>
        </p:txBody>
      </p:sp>
      <p:pic>
        <p:nvPicPr>
          <p:cNvPr id="15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0728" y="306183"/>
            <a:ext cx="280946" cy="128525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560728" y="1584085"/>
            <a:ext cx="11412736" cy="4790836"/>
          </a:xfrm>
        </p:spPr>
        <p:txBody>
          <a:bodyPr>
            <a:normAutofit/>
          </a:bodyPr>
          <a:lstStyle/>
          <a:p>
            <a:r>
              <a:rPr lang="en-US" b="1" dirty="0">
                <a:latin typeface="Tw Cen MT" panose="020B0602020104020603" pitchFamily="34" charset="0"/>
              </a:rPr>
              <a:t>Stakeholder Impacts: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lvl="1"/>
            <a:r>
              <a:rPr lang="en-US" b="1" dirty="0">
                <a:latin typeface="Tw Cen MT" panose="020B0602020104020603" pitchFamily="34" charset="0"/>
              </a:rPr>
              <a:t>Reduced requests to add SSN in Banner</a:t>
            </a:r>
          </a:p>
          <a:p>
            <a:pPr lvl="2"/>
            <a:r>
              <a:rPr lang="en-US" b="1" dirty="0">
                <a:latin typeface="Tw Cen MT" panose="020B0602020104020603" pitchFamily="34" charset="0"/>
              </a:rPr>
              <a:t>New </a:t>
            </a:r>
            <a:r>
              <a:rPr lang="en-US" b="1" dirty="0" err="1">
                <a:latin typeface="Tw Cen MT" panose="020B0602020104020603" pitchFamily="34" charset="0"/>
              </a:rPr>
              <a:t>WorkStudy</a:t>
            </a:r>
            <a:r>
              <a:rPr lang="en-US" b="1" dirty="0">
                <a:latin typeface="Tw Cen MT" panose="020B0602020104020603" pitchFamily="34" charset="0"/>
              </a:rPr>
              <a:t> students or other Financial programs will need to ensure SSN is in Banner</a:t>
            </a:r>
          </a:p>
          <a:p>
            <a:pPr lvl="1"/>
            <a:r>
              <a:rPr lang="en-US" b="1" dirty="0">
                <a:latin typeface="Tw Cen MT" panose="020B0602020104020603" pitchFamily="34" charset="0"/>
              </a:rPr>
              <a:t>ZUSESXR report: No longer an SSN indicator</a:t>
            </a:r>
          </a:p>
          <a:p>
            <a:pPr lvl="2"/>
            <a:r>
              <a:rPr lang="en-US" b="1" dirty="0">
                <a:latin typeface="Tw Cen MT" panose="020B0602020104020603" pitchFamily="34" charset="0"/>
              </a:rPr>
              <a:t>New reports may need to be written</a:t>
            </a:r>
          </a:p>
          <a:p>
            <a:pPr lvl="1"/>
            <a:r>
              <a:rPr lang="en-US" b="1" dirty="0">
                <a:latin typeface="Tw Cen MT" panose="020B0602020104020603" pitchFamily="34" charset="0"/>
              </a:rPr>
              <a:t>Other impacts </a:t>
            </a:r>
            <a:r>
              <a:rPr lang="en-US" b="1">
                <a:latin typeface="Tw Cen MT" panose="020B0602020104020603" pitchFamily="34" charset="0"/>
              </a:rPr>
              <a:t>for consideration?</a:t>
            </a:r>
            <a:endParaRPr lang="en-US" b="1" dirty="0">
              <a:latin typeface="Tw Cen MT" panose="020B0602020104020603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77FB2E0-C8C5-B54F-999D-475D5623CDDB}"/>
              </a:ext>
            </a:extLst>
          </p:cNvPr>
          <p:cNvSpPr/>
          <p:nvPr/>
        </p:nvSpPr>
        <p:spPr>
          <a:xfrm>
            <a:off x="-20457" y="5253362"/>
            <a:ext cx="12212457" cy="1595958"/>
          </a:xfrm>
          <a:custGeom>
            <a:avLst/>
            <a:gdLst>
              <a:gd name="connsiteX0" fmla="*/ 0 w 12212457"/>
              <a:gd name="connsiteY0" fmla="*/ 2718652 h 3835570"/>
              <a:gd name="connsiteX1" fmla="*/ 0 w 12212457"/>
              <a:gd name="connsiteY1" fmla="*/ 3835570 h 3835570"/>
              <a:gd name="connsiteX2" fmla="*/ 153423 w 12212457"/>
              <a:gd name="connsiteY2" fmla="*/ 3835570 h 3835570"/>
              <a:gd name="connsiteX3" fmla="*/ 5443442 w 12212457"/>
              <a:gd name="connsiteY3" fmla="*/ 3835570 h 3835570"/>
              <a:gd name="connsiteX4" fmla="*/ 12212457 w 12212457"/>
              <a:gd name="connsiteY4" fmla="*/ 619828 h 3835570"/>
              <a:gd name="connsiteX5" fmla="*/ 12212457 w 12212457"/>
              <a:gd name="connsiteY5" fmla="*/ 0 h 3835570"/>
              <a:gd name="connsiteX6" fmla="*/ 0 w 12212457"/>
              <a:gd name="connsiteY6" fmla="*/ 2718652 h 38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457" h="3835570">
                <a:moveTo>
                  <a:pt x="0" y="2718652"/>
                </a:moveTo>
                <a:lnTo>
                  <a:pt x="0" y="3835570"/>
                </a:lnTo>
                <a:lnTo>
                  <a:pt x="153423" y="3835570"/>
                </a:lnTo>
                <a:lnTo>
                  <a:pt x="5443442" y="3835570"/>
                </a:lnTo>
                <a:lnTo>
                  <a:pt x="12212457" y="619828"/>
                </a:lnTo>
                <a:lnTo>
                  <a:pt x="12212457" y="0"/>
                </a:lnTo>
                <a:lnTo>
                  <a:pt x="0" y="2718652"/>
                </a:lnTo>
                <a:close/>
              </a:path>
            </a:pathLst>
          </a:cu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9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874" y="6115231"/>
            <a:ext cx="1679526" cy="492633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477FB2E0-C8C5-B54F-999D-475D5623CDDB}"/>
              </a:ext>
            </a:extLst>
          </p:cNvPr>
          <p:cNvSpPr/>
          <p:nvPr/>
        </p:nvSpPr>
        <p:spPr>
          <a:xfrm>
            <a:off x="-20457" y="5253362"/>
            <a:ext cx="12212457" cy="1595958"/>
          </a:xfrm>
          <a:custGeom>
            <a:avLst/>
            <a:gdLst>
              <a:gd name="connsiteX0" fmla="*/ 0 w 12212457"/>
              <a:gd name="connsiteY0" fmla="*/ 2718652 h 3835570"/>
              <a:gd name="connsiteX1" fmla="*/ 0 w 12212457"/>
              <a:gd name="connsiteY1" fmla="*/ 3835570 h 3835570"/>
              <a:gd name="connsiteX2" fmla="*/ 153423 w 12212457"/>
              <a:gd name="connsiteY2" fmla="*/ 3835570 h 3835570"/>
              <a:gd name="connsiteX3" fmla="*/ 5443442 w 12212457"/>
              <a:gd name="connsiteY3" fmla="*/ 3835570 h 3835570"/>
              <a:gd name="connsiteX4" fmla="*/ 12212457 w 12212457"/>
              <a:gd name="connsiteY4" fmla="*/ 619828 h 3835570"/>
              <a:gd name="connsiteX5" fmla="*/ 12212457 w 12212457"/>
              <a:gd name="connsiteY5" fmla="*/ 0 h 3835570"/>
              <a:gd name="connsiteX6" fmla="*/ 0 w 12212457"/>
              <a:gd name="connsiteY6" fmla="*/ 2718652 h 38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457" h="3835570">
                <a:moveTo>
                  <a:pt x="0" y="2718652"/>
                </a:moveTo>
                <a:lnTo>
                  <a:pt x="0" y="3835570"/>
                </a:lnTo>
                <a:lnTo>
                  <a:pt x="153423" y="3835570"/>
                </a:lnTo>
                <a:lnTo>
                  <a:pt x="5443442" y="3835570"/>
                </a:lnTo>
                <a:lnTo>
                  <a:pt x="12212457" y="619828"/>
                </a:lnTo>
                <a:lnTo>
                  <a:pt x="12212457" y="0"/>
                </a:lnTo>
                <a:lnTo>
                  <a:pt x="0" y="2718652"/>
                </a:lnTo>
                <a:close/>
              </a:path>
            </a:pathLst>
          </a:cu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07" y="180979"/>
            <a:ext cx="8533339" cy="656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64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BA122F17326644838F3B16CD4CADD8" ma:contentTypeVersion="11" ma:contentTypeDescription="Create a new document." ma:contentTypeScope="" ma:versionID="2e5d628b5847c0512c1caf72530e4394">
  <xsd:schema xmlns:xsd="http://www.w3.org/2001/XMLSchema" xmlns:xs="http://www.w3.org/2001/XMLSchema" xmlns:p="http://schemas.microsoft.com/office/2006/metadata/properties" xmlns:ns3="0f3f5ef7-aadf-447f-bb06-37daf1fa082d" targetNamespace="http://schemas.microsoft.com/office/2006/metadata/properties" ma:root="true" ma:fieldsID="721b5f4e8600dd84277d45da387e2679" ns3:_="">
    <xsd:import namespace="0f3f5ef7-aadf-447f-bb06-37daf1fa08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f5ef7-aadf-447f-bb06-37daf1fa08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DDDDB0-22CC-487B-8003-F4ABC4DEF2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3f5ef7-aadf-447f-bb06-37daf1fa08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26ABCC-CB3C-4DAD-95BC-1307CD39D2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86EF07-374C-4FF6-80FE-249CCD25ED54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www.w3.org/XML/1998/namespace"/>
    <ds:schemaRef ds:uri="0f3f5ef7-aadf-447f-bb06-37daf1fa082d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51167</TotalTime>
  <Words>536</Words>
  <Application>Microsoft Office PowerPoint</Application>
  <PresentationFormat>Widescreen</PresentationFormat>
  <Paragraphs>84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Fira Sans Medium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Ann Marquez</dc:creator>
  <cp:lastModifiedBy>Puja Pannu</cp:lastModifiedBy>
  <cp:revision>419</cp:revision>
  <dcterms:created xsi:type="dcterms:W3CDTF">2021-04-26T18:20:29Z</dcterms:created>
  <dcterms:modified xsi:type="dcterms:W3CDTF">2022-03-03T18:05:15Z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0x0101006DBA122F17326644838F3B16CD4CADD8</vt:lpwstr>
  </property>
</Properties>
</file>