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9" r:id="rId2"/>
    <p:sldId id="260" r:id="rId3"/>
    <p:sldId id="261"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8" autoAdjust="0"/>
    <p:restoredTop sz="94660"/>
  </p:normalViewPr>
  <p:slideViewPr>
    <p:cSldViewPr snapToGrid="0">
      <p:cViewPr varScale="1">
        <p:scale>
          <a:sx n="85" d="100"/>
          <a:sy n="85" d="100"/>
        </p:scale>
        <p:origin x="33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6921CF-72C9-481A-A1B6-FCEA1FEF8747}"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78A43FA-A11A-46F6-BBB2-796767D470A3}">
      <dgm:prSet/>
      <dgm:spPr/>
      <dgm:t>
        <a:bodyPr/>
        <a:lstStyle/>
        <a:p>
          <a:pPr>
            <a:lnSpc>
              <a:spcPct val="100000"/>
            </a:lnSpc>
            <a:defRPr b="1"/>
          </a:pPr>
          <a:r>
            <a:rPr lang="en-US" b="1">
              <a:latin typeface="TW Cen MT"/>
            </a:rPr>
            <a:t>Data Collection Status</a:t>
          </a:r>
          <a:endParaRPr lang="en-US">
            <a:latin typeface="TW Cen MT"/>
          </a:endParaRPr>
        </a:p>
      </dgm:t>
    </dgm:pt>
    <dgm:pt modelId="{3DDEDFD0-42CC-468C-B4E7-61B287D6DBF3}" type="parTrans" cxnId="{A12BCD2A-FB40-4797-8B14-B4A9E8E5B3E5}">
      <dgm:prSet/>
      <dgm:spPr/>
      <dgm:t>
        <a:bodyPr/>
        <a:lstStyle/>
        <a:p>
          <a:endParaRPr lang="en-US"/>
        </a:p>
      </dgm:t>
    </dgm:pt>
    <dgm:pt modelId="{9A048DD8-048C-42C8-BC60-63A148D5BF36}" type="sibTrans" cxnId="{A12BCD2A-FB40-4797-8B14-B4A9E8E5B3E5}">
      <dgm:prSet/>
      <dgm:spPr/>
      <dgm:t>
        <a:bodyPr/>
        <a:lstStyle/>
        <a:p>
          <a:endParaRPr lang="en-US"/>
        </a:p>
      </dgm:t>
    </dgm:pt>
    <dgm:pt modelId="{105B5420-22C1-4032-A0CF-A4CD77DD17AC}">
      <dgm:prSet/>
      <dgm:spPr/>
      <dgm:t>
        <a:bodyPr/>
        <a:lstStyle/>
        <a:p>
          <a:pPr>
            <a:lnSpc>
              <a:spcPct val="100000"/>
            </a:lnSpc>
            <a:defRPr b="1"/>
          </a:pPr>
          <a:r>
            <a:rPr lang="en-US" b="1">
              <a:latin typeface="TW Cen MT"/>
            </a:rPr>
            <a:t>Recent Updates</a:t>
          </a:r>
          <a:endParaRPr lang="en-US">
            <a:latin typeface="TW Cen MT"/>
          </a:endParaRPr>
        </a:p>
      </dgm:t>
    </dgm:pt>
    <dgm:pt modelId="{BC4A7476-EB48-4696-A604-7B1D05A3E18F}" type="parTrans" cxnId="{9EE9F04F-1F33-4DEB-9486-904770F6F0EA}">
      <dgm:prSet/>
      <dgm:spPr/>
      <dgm:t>
        <a:bodyPr/>
        <a:lstStyle/>
        <a:p>
          <a:endParaRPr lang="en-US"/>
        </a:p>
      </dgm:t>
    </dgm:pt>
    <dgm:pt modelId="{AFD26230-53BD-48B6-8635-A9494D8A7810}" type="sibTrans" cxnId="{9EE9F04F-1F33-4DEB-9486-904770F6F0EA}">
      <dgm:prSet/>
      <dgm:spPr/>
      <dgm:t>
        <a:bodyPr/>
        <a:lstStyle/>
        <a:p>
          <a:endParaRPr lang="en-US"/>
        </a:p>
      </dgm:t>
    </dgm:pt>
    <dgm:pt modelId="{565CD8E2-10EB-4153-9052-4B955F9AFAD3}">
      <dgm:prSet/>
      <dgm:spPr/>
      <dgm:t>
        <a:bodyPr/>
        <a:lstStyle/>
        <a:p>
          <a:pPr>
            <a:lnSpc>
              <a:spcPct val="100000"/>
            </a:lnSpc>
            <a:defRPr b="1"/>
          </a:pPr>
          <a:r>
            <a:rPr lang="en-US" b="1">
              <a:latin typeface="TW Cen MT"/>
            </a:rPr>
            <a:t>Next Steps</a:t>
          </a:r>
          <a:endParaRPr lang="en-US">
            <a:latin typeface="TW Cen MT"/>
          </a:endParaRPr>
        </a:p>
      </dgm:t>
    </dgm:pt>
    <dgm:pt modelId="{7E5C1422-2658-44AC-988B-8D098F464C98}" type="parTrans" cxnId="{7173F50C-8688-4E62-8662-9E8FAB1B1AF6}">
      <dgm:prSet/>
      <dgm:spPr/>
      <dgm:t>
        <a:bodyPr/>
        <a:lstStyle/>
        <a:p>
          <a:endParaRPr lang="en-US"/>
        </a:p>
      </dgm:t>
    </dgm:pt>
    <dgm:pt modelId="{78025762-5499-4F60-B373-1E5995735F5A}" type="sibTrans" cxnId="{7173F50C-8688-4E62-8662-9E8FAB1B1AF6}">
      <dgm:prSet/>
      <dgm:spPr/>
      <dgm:t>
        <a:bodyPr/>
        <a:lstStyle/>
        <a:p>
          <a:endParaRPr lang="en-US"/>
        </a:p>
      </dgm:t>
    </dgm:pt>
    <dgm:pt modelId="{A9582C36-1AA0-4732-BE66-8002B4553E0C}" type="pres">
      <dgm:prSet presAssocID="{4E6921CF-72C9-481A-A1B6-FCEA1FEF8747}" presName="root" presStyleCnt="0">
        <dgm:presLayoutVars>
          <dgm:dir/>
          <dgm:resizeHandles val="exact"/>
        </dgm:presLayoutVars>
      </dgm:prSet>
      <dgm:spPr/>
      <dgm:t>
        <a:bodyPr/>
        <a:lstStyle/>
        <a:p>
          <a:endParaRPr lang="en-US"/>
        </a:p>
      </dgm:t>
    </dgm:pt>
    <dgm:pt modelId="{40AD4D9C-2DC8-4CAA-B8F8-84B7BF84AE1B}" type="pres">
      <dgm:prSet presAssocID="{B78A43FA-A11A-46F6-BBB2-796767D470A3}" presName="compNode" presStyleCnt="0"/>
      <dgm:spPr/>
    </dgm:pt>
    <dgm:pt modelId="{FD10EF4F-1606-4A23-9FFE-3EB18CCC32E1}" type="pres">
      <dgm:prSet presAssocID="{B78A43FA-A11A-46F6-BBB2-796767D470A3}" presName="iconRect" presStyleLbl="node1" presStyleIdx="0" presStyleCnt="3" custFlipVert="1" custFlipHor="1" custScaleX="19280" custScaleY="3744" custLinFactX="361682" custLinFactY="-29453" custLinFactNeighborX="400000" custLinFactNeighborY="-100000"/>
      <dgm:spPr>
        <a:noFill/>
        <a:ln>
          <a:noFill/>
        </a:ln>
      </dgm:spPr>
    </dgm:pt>
    <dgm:pt modelId="{9261DB47-BFD5-419C-9A0B-CCDA668BDFA8}" type="pres">
      <dgm:prSet presAssocID="{B78A43FA-A11A-46F6-BBB2-796767D470A3}" presName="iconSpace" presStyleCnt="0"/>
      <dgm:spPr/>
    </dgm:pt>
    <dgm:pt modelId="{06212847-401D-49D2-A651-2CB02C7D171C}" type="pres">
      <dgm:prSet presAssocID="{B78A43FA-A11A-46F6-BBB2-796767D470A3}" presName="parTx" presStyleLbl="revTx" presStyleIdx="0" presStyleCnt="6" custScaleX="66665" custLinFactY="-100000" custLinFactNeighborX="-5576" custLinFactNeighborY="-195953">
        <dgm:presLayoutVars>
          <dgm:chMax val="0"/>
          <dgm:chPref val="0"/>
        </dgm:presLayoutVars>
      </dgm:prSet>
      <dgm:spPr/>
      <dgm:t>
        <a:bodyPr/>
        <a:lstStyle/>
        <a:p>
          <a:endParaRPr lang="en-US"/>
        </a:p>
      </dgm:t>
    </dgm:pt>
    <dgm:pt modelId="{CECDED62-4C34-4941-8D27-C57ADA8207C1}" type="pres">
      <dgm:prSet presAssocID="{B78A43FA-A11A-46F6-BBB2-796767D470A3}" presName="txSpace" presStyleCnt="0"/>
      <dgm:spPr/>
    </dgm:pt>
    <dgm:pt modelId="{47C2502D-31F8-4627-BB5D-FF1CA31B7397}" type="pres">
      <dgm:prSet presAssocID="{B78A43FA-A11A-46F6-BBB2-796767D470A3}" presName="desTx" presStyleLbl="revTx" presStyleIdx="1" presStyleCnt="6" custLinFactNeighborY="0">
        <dgm:presLayoutVars/>
      </dgm:prSet>
      <dgm:spPr/>
    </dgm:pt>
    <dgm:pt modelId="{285BE825-4740-4349-ACBD-7137B57238D6}" type="pres">
      <dgm:prSet presAssocID="{9A048DD8-048C-42C8-BC60-63A148D5BF36}" presName="sibTrans" presStyleCnt="0"/>
      <dgm:spPr/>
    </dgm:pt>
    <dgm:pt modelId="{09ABEDD5-57DE-42CB-826F-9C26B85AE4AA}" type="pres">
      <dgm:prSet presAssocID="{105B5420-22C1-4032-A0CF-A4CD77DD17AC}" presName="compNode" presStyleCnt="0"/>
      <dgm:spPr/>
    </dgm:pt>
    <dgm:pt modelId="{D9B0C18A-FC5D-42AB-93EE-8FFEAA9E7D9D}" type="pres">
      <dgm:prSet presAssocID="{105B5420-22C1-4032-A0CF-A4CD77DD17AC}" presName="iconRect" presStyleLbl="node1" presStyleIdx="1" presStyleCnt="3" custFlipVert="1" custScaleX="32770" custScaleY="27747" custLinFactX="200000" custLinFactNeighborX="204094" custLinFactNeighborY="-70591"/>
      <dgm:spPr>
        <a:solidFill>
          <a:schemeClr val="accent6"/>
        </a:solidFill>
        <a:ln>
          <a:noFill/>
        </a:ln>
      </dgm:spPr>
    </dgm:pt>
    <dgm:pt modelId="{589E70D2-3725-4359-800B-03488D1FFFFC}" type="pres">
      <dgm:prSet presAssocID="{105B5420-22C1-4032-A0CF-A4CD77DD17AC}" presName="iconSpace" presStyleCnt="0"/>
      <dgm:spPr/>
    </dgm:pt>
    <dgm:pt modelId="{9B0995A0-D4C5-47A5-B16D-7AB543981189}" type="pres">
      <dgm:prSet presAssocID="{105B5420-22C1-4032-A0CF-A4CD77DD17AC}" presName="parTx" presStyleLbl="revTx" presStyleIdx="2" presStyleCnt="6" custScaleX="132267" custLinFactY="-100675" custLinFactNeighborX="-16711" custLinFactNeighborY="-200000">
        <dgm:presLayoutVars>
          <dgm:chMax val="0"/>
          <dgm:chPref val="0"/>
        </dgm:presLayoutVars>
      </dgm:prSet>
      <dgm:spPr/>
      <dgm:t>
        <a:bodyPr/>
        <a:lstStyle/>
        <a:p>
          <a:endParaRPr lang="en-US"/>
        </a:p>
      </dgm:t>
    </dgm:pt>
    <dgm:pt modelId="{F0A78900-BBCB-4130-BFB2-219C5E699204}" type="pres">
      <dgm:prSet presAssocID="{105B5420-22C1-4032-A0CF-A4CD77DD17AC}" presName="txSpace" presStyleCnt="0"/>
      <dgm:spPr/>
    </dgm:pt>
    <dgm:pt modelId="{5446599D-F5A7-449C-8241-2E8B7B94DBAE}" type="pres">
      <dgm:prSet presAssocID="{105B5420-22C1-4032-A0CF-A4CD77DD17AC}" presName="desTx" presStyleLbl="revTx" presStyleIdx="3" presStyleCnt="6" custLinFactNeighborY="0">
        <dgm:presLayoutVars/>
      </dgm:prSet>
      <dgm:spPr/>
    </dgm:pt>
    <dgm:pt modelId="{1435588D-56B7-4AF8-ACB4-D2F36F0580DB}" type="pres">
      <dgm:prSet presAssocID="{AFD26230-53BD-48B6-8635-A9494D8A7810}" presName="sibTrans" presStyleCnt="0"/>
      <dgm:spPr/>
    </dgm:pt>
    <dgm:pt modelId="{DD78A5E8-8D63-4312-AE0E-E7EC1806234D}" type="pres">
      <dgm:prSet presAssocID="{565CD8E2-10EB-4153-9052-4B955F9AFAD3}" presName="compNode" presStyleCnt="0"/>
      <dgm:spPr/>
    </dgm:pt>
    <dgm:pt modelId="{4B903A87-B1DF-4DFD-950B-94E0D8D7D720}" type="pres">
      <dgm:prSet presAssocID="{565CD8E2-10EB-4153-9052-4B955F9AFAD3}" presName="iconRect" presStyleLbl="node1" presStyleIdx="2" presStyleCnt="3" custFlipHor="1" custScaleX="41001" custScaleY="3744" custLinFactNeighborX="83069" custLinFactNeighborY="-85148"/>
      <dgm:spPr>
        <a:solidFill>
          <a:schemeClr val="accent6"/>
        </a:solidFill>
        <a:ln>
          <a:noFill/>
        </a:ln>
      </dgm:spPr>
    </dgm:pt>
    <dgm:pt modelId="{3BCA7D34-8202-4DD5-948C-32019C0F1750}" type="pres">
      <dgm:prSet presAssocID="{565CD8E2-10EB-4153-9052-4B955F9AFAD3}" presName="iconSpace" presStyleCnt="0"/>
      <dgm:spPr/>
    </dgm:pt>
    <dgm:pt modelId="{8BEF713C-40CC-425B-9141-CAF1E8C06162}" type="pres">
      <dgm:prSet presAssocID="{565CD8E2-10EB-4153-9052-4B955F9AFAD3}" presName="parTx" presStyleLbl="revTx" presStyleIdx="4" presStyleCnt="6" custScaleY="67214" custLinFactY="-103960" custLinFactNeighborX="-17493" custLinFactNeighborY="-200000">
        <dgm:presLayoutVars>
          <dgm:chMax val="0"/>
          <dgm:chPref val="0"/>
        </dgm:presLayoutVars>
      </dgm:prSet>
      <dgm:spPr/>
      <dgm:t>
        <a:bodyPr/>
        <a:lstStyle/>
        <a:p>
          <a:endParaRPr lang="en-US"/>
        </a:p>
      </dgm:t>
    </dgm:pt>
    <dgm:pt modelId="{9CEEED8D-A1BA-4400-8CB5-1B644AD77D10}" type="pres">
      <dgm:prSet presAssocID="{565CD8E2-10EB-4153-9052-4B955F9AFAD3}" presName="txSpace" presStyleCnt="0"/>
      <dgm:spPr/>
    </dgm:pt>
    <dgm:pt modelId="{F3A18ED1-64BD-4464-84F5-0F3B437ED2FB}" type="pres">
      <dgm:prSet presAssocID="{565CD8E2-10EB-4153-9052-4B955F9AFAD3}" presName="desTx" presStyleLbl="revTx" presStyleIdx="5" presStyleCnt="6" custScaleX="104814" custScaleY="95379" custLinFactNeighborX="17" custLinFactNeighborY="-17395">
        <dgm:presLayoutVars/>
      </dgm:prSet>
      <dgm:spPr/>
    </dgm:pt>
  </dgm:ptLst>
  <dgm:cxnLst>
    <dgm:cxn modelId="{AEF81007-F1FA-42F0-AE1D-171576FE8E2A}" type="presOf" srcId="{565CD8E2-10EB-4153-9052-4B955F9AFAD3}" destId="{8BEF713C-40CC-425B-9141-CAF1E8C06162}" srcOrd="0" destOrd="0" presId="urn:microsoft.com/office/officeart/2018/5/layout/CenteredIconLabelDescriptionList"/>
    <dgm:cxn modelId="{0DBE7E00-A062-4DA4-A6D4-219FC5729E81}" type="presOf" srcId="{4E6921CF-72C9-481A-A1B6-FCEA1FEF8747}" destId="{A9582C36-1AA0-4732-BE66-8002B4553E0C}" srcOrd="0" destOrd="0" presId="urn:microsoft.com/office/officeart/2018/5/layout/CenteredIconLabelDescriptionList"/>
    <dgm:cxn modelId="{A12BCD2A-FB40-4797-8B14-B4A9E8E5B3E5}" srcId="{4E6921CF-72C9-481A-A1B6-FCEA1FEF8747}" destId="{B78A43FA-A11A-46F6-BBB2-796767D470A3}" srcOrd="0" destOrd="0" parTransId="{3DDEDFD0-42CC-468C-B4E7-61B287D6DBF3}" sibTransId="{9A048DD8-048C-42C8-BC60-63A148D5BF36}"/>
    <dgm:cxn modelId="{7173F50C-8688-4E62-8662-9E8FAB1B1AF6}" srcId="{4E6921CF-72C9-481A-A1B6-FCEA1FEF8747}" destId="{565CD8E2-10EB-4153-9052-4B955F9AFAD3}" srcOrd="2" destOrd="0" parTransId="{7E5C1422-2658-44AC-988B-8D098F464C98}" sibTransId="{78025762-5499-4F60-B373-1E5995735F5A}"/>
    <dgm:cxn modelId="{DA4C0FA4-B88C-4034-8E3E-15230D9F90E6}" type="presOf" srcId="{B78A43FA-A11A-46F6-BBB2-796767D470A3}" destId="{06212847-401D-49D2-A651-2CB02C7D171C}" srcOrd="0" destOrd="0" presId="urn:microsoft.com/office/officeart/2018/5/layout/CenteredIconLabelDescriptionList"/>
    <dgm:cxn modelId="{6146B16E-521F-4C29-92E0-44BECCBD0EA5}" type="presOf" srcId="{105B5420-22C1-4032-A0CF-A4CD77DD17AC}" destId="{9B0995A0-D4C5-47A5-B16D-7AB543981189}" srcOrd="0" destOrd="0" presId="urn:microsoft.com/office/officeart/2018/5/layout/CenteredIconLabelDescriptionList"/>
    <dgm:cxn modelId="{9EE9F04F-1F33-4DEB-9486-904770F6F0EA}" srcId="{4E6921CF-72C9-481A-A1B6-FCEA1FEF8747}" destId="{105B5420-22C1-4032-A0CF-A4CD77DD17AC}" srcOrd="1" destOrd="0" parTransId="{BC4A7476-EB48-4696-A604-7B1D05A3E18F}" sibTransId="{AFD26230-53BD-48B6-8635-A9494D8A7810}"/>
    <dgm:cxn modelId="{92E32E42-3EAD-42D1-8B76-951EF852376B}" type="presParOf" srcId="{A9582C36-1AA0-4732-BE66-8002B4553E0C}" destId="{40AD4D9C-2DC8-4CAA-B8F8-84B7BF84AE1B}" srcOrd="0" destOrd="0" presId="urn:microsoft.com/office/officeart/2018/5/layout/CenteredIconLabelDescriptionList"/>
    <dgm:cxn modelId="{B46C279D-0926-414C-93C3-8FCC73C2E9CD}" type="presParOf" srcId="{40AD4D9C-2DC8-4CAA-B8F8-84B7BF84AE1B}" destId="{FD10EF4F-1606-4A23-9FFE-3EB18CCC32E1}" srcOrd="0" destOrd="0" presId="urn:microsoft.com/office/officeart/2018/5/layout/CenteredIconLabelDescriptionList"/>
    <dgm:cxn modelId="{540D9BDC-CA90-4B41-9D03-37081690CE4E}" type="presParOf" srcId="{40AD4D9C-2DC8-4CAA-B8F8-84B7BF84AE1B}" destId="{9261DB47-BFD5-419C-9A0B-CCDA668BDFA8}" srcOrd="1" destOrd="0" presId="urn:microsoft.com/office/officeart/2018/5/layout/CenteredIconLabelDescriptionList"/>
    <dgm:cxn modelId="{2564E7B0-FAB8-4D9D-B425-EB53F2CC63A4}" type="presParOf" srcId="{40AD4D9C-2DC8-4CAA-B8F8-84B7BF84AE1B}" destId="{06212847-401D-49D2-A651-2CB02C7D171C}" srcOrd="2" destOrd="0" presId="urn:microsoft.com/office/officeart/2018/5/layout/CenteredIconLabelDescriptionList"/>
    <dgm:cxn modelId="{425A4E19-3206-48E5-A9F8-A51D10AC65A6}" type="presParOf" srcId="{40AD4D9C-2DC8-4CAA-B8F8-84B7BF84AE1B}" destId="{CECDED62-4C34-4941-8D27-C57ADA8207C1}" srcOrd="3" destOrd="0" presId="urn:microsoft.com/office/officeart/2018/5/layout/CenteredIconLabelDescriptionList"/>
    <dgm:cxn modelId="{A17E5852-BA37-421D-8AB6-E0EBA2554679}" type="presParOf" srcId="{40AD4D9C-2DC8-4CAA-B8F8-84B7BF84AE1B}" destId="{47C2502D-31F8-4627-BB5D-FF1CA31B7397}" srcOrd="4" destOrd="0" presId="urn:microsoft.com/office/officeart/2018/5/layout/CenteredIconLabelDescriptionList"/>
    <dgm:cxn modelId="{75184D2B-CBF5-4BEF-A2ED-DE1FCB5354D6}" type="presParOf" srcId="{A9582C36-1AA0-4732-BE66-8002B4553E0C}" destId="{285BE825-4740-4349-ACBD-7137B57238D6}" srcOrd="1" destOrd="0" presId="urn:microsoft.com/office/officeart/2018/5/layout/CenteredIconLabelDescriptionList"/>
    <dgm:cxn modelId="{47B2C3B0-AC5D-477C-810F-7805F57BAAEC}" type="presParOf" srcId="{A9582C36-1AA0-4732-BE66-8002B4553E0C}" destId="{09ABEDD5-57DE-42CB-826F-9C26B85AE4AA}" srcOrd="2" destOrd="0" presId="urn:microsoft.com/office/officeart/2018/5/layout/CenteredIconLabelDescriptionList"/>
    <dgm:cxn modelId="{E7091610-CF34-4A54-A900-3711B4313449}" type="presParOf" srcId="{09ABEDD5-57DE-42CB-826F-9C26B85AE4AA}" destId="{D9B0C18A-FC5D-42AB-93EE-8FFEAA9E7D9D}" srcOrd="0" destOrd="0" presId="urn:microsoft.com/office/officeart/2018/5/layout/CenteredIconLabelDescriptionList"/>
    <dgm:cxn modelId="{322DD0EC-C988-458F-824B-AB6BABD80FED}" type="presParOf" srcId="{09ABEDD5-57DE-42CB-826F-9C26B85AE4AA}" destId="{589E70D2-3725-4359-800B-03488D1FFFFC}" srcOrd="1" destOrd="0" presId="urn:microsoft.com/office/officeart/2018/5/layout/CenteredIconLabelDescriptionList"/>
    <dgm:cxn modelId="{2BDE1D73-D277-41D3-BB41-9BA72B23A098}" type="presParOf" srcId="{09ABEDD5-57DE-42CB-826F-9C26B85AE4AA}" destId="{9B0995A0-D4C5-47A5-B16D-7AB543981189}" srcOrd="2" destOrd="0" presId="urn:microsoft.com/office/officeart/2018/5/layout/CenteredIconLabelDescriptionList"/>
    <dgm:cxn modelId="{D5BD5F2C-F508-46EC-9FED-D59879942A53}" type="presParOf" srcId="{09ABEDD5-57DE-42CB-826F-9C26B85AE4AA}" destId="{F0A78900-BBCB-4130-BFB2-219C5E699204}" srcOrd="3" destOrd="0" presId="urn:microsoft.com/office/officeart/2018/5/layout/CenteredIconLabelDescriptionList"/>
    <dgm:cxn modelId="{929F6277-5BDD-49A1-8800-E4C2071D851D}" type="presParOf" srcId="{09ABEDD5-57DE-42CB-826F-9C26B85AE4AA}" destId="{5446599D-F5A7-449C-8241-2E8B7B94DBAE}" srcOrd="4" destOrd="0" presId="urn:microsoft.com/office/officeart/2018/5/layout/CenteredIconLabelDescriptionList"/>
    <dgm:cxn modelId="{8CB4E5B7-BD2A-4BFB-A4E1-4725F7D016B9}" type="presParOf" srcId="{A9582C36-1AA0-4732-BE66-8002B4553E0C}" destId="{1435588D-56B7-4AF8-ACB4-D2F36F0580DB}" srcOrd="3" destOrd="0" presId="urn:microsoft.com/office/officeart/2018/5/layout/CenteredIconLabelDescriptionList"/>
    <dgm:cxn modelId="{88F4450B-B315-417D-9F18-6A8C89031390}" type="presParOf" srcId="{A9582C36-1AA0-4732-BE66-8002B4553E0C}" destId="{DD78A5E8-8D63-4312-AE0E-E7EC1806234D}" srcOrd="4" destOrd="0" presId="urn:microsoft.com/office/officeart/2018/5/layout/CenteredIconLabelDescriptionList"/>
    <dgm:cxn modelId="{6F7727D8-33FA-4A9E-A92D-4D7EDB580A93}" type="presParOf" srcId="{DD78A5E8-8D63-4312-AE0E-E7EC1806234D}" destId="{4B903A87-B1DF-4DFD-950B-94E0D8D7D720}" srcOrd="0" destOrd="0" presId="urn:microsoft.com/office/officeart/2018/5/layout/CenteredIconLabelDescriptionList"/>
    <dgm:cxn modelId="{F412E302-0732-4DD5-B98A-6B27328A6119}" type="presParOf" srcId="{DD78A5E8-8D63-4312-AE0E-E7EC1806234D}" destId="{3BCA7D34-8202-4DD5-948C-32019C0F1750}" srcOrd="1" destOrd="0" presId="urn:microsoft.com/office/officeart/2018/5/layout/CenteredIconLabelDescriptionList"/>
    <dgm:cxn modelId="{8951080C-15FF-4BA4-99B9-63E64A84487B}" type="presParOf" srcId="{DD78A5E8-8D63-4312-AE0E-E7EC1806234D}" destId="{8BEF713C-40CC-425B-9141-CAF1E8C06162}" srcOrd="2" destOrd="0" presId="urn:microsoft.com/office/officeart/2018/5/layout/CenteredIconLabelDescriptionList"/>
    <dgm:cxn modelId="{AED94068-9A69-4768-8EB4-3F6612FA6AF5}" type="presParOf" srcId="{DD78A5E8-8D63-4312-AE0E-E7EC1806234D}" destId="{9CEEED8D-A1BA-4400-8CB5-1B644AD77D10}" srcOrd="3" destOrd="0" presId="urn:microsoft.com/office/officeart/2018/5/layout/CenteredIconLabelDescriptionList"/>
    <dgm:cxn modelId="{739A2CB3-280B-4C73-8A0F-BFB0A429F7F6}" type="presParOf" srcId="{DD78A5E8-8D63-4312-AE0E-E7EC1806234D}" destId="{F3A18ED1-64BD-4464-84F5-0F3B437ED2FB}" srcOrd="4" destOrd="0" presId="urn:microsoft.com/office/officeart/2018/5/layout/CenteredIconLabelDescriptionList"/>
  </dgm:cxnLst>
  <dgm:bg>
    <a:solidFill>
      <a:schemeClr val="accent6"/>
    </a:solid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0EF4F-1606-4A23-9FFE-3EB18CCC32E1}">
      <dsp:nvSpPr>
        <dsp:cNvPr id="0" name=""/>
        <dsp:cNvSpPr/>
      </dsp:nvSpPr>
      <dsp:spPr>
        <a:xfrm flipH="1" flipV="1">
          <a:off x="9990137" y="135482"/>
          <a:ext cx="215219" cy="41793"/>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212847-401D-49D2-A651-2CB02C7D171C}">
      <dsp:nvSpPr>
        <dsp:cNvPr id="0" name=""/>
        <dsp:cNvSpPr/>
      </dsp:nvSpPr>
      <dsp:spPr>
        <a:xfrm>
          <a:off x="354295" y="836032"/>
          <a:ext cx="2126196" cy="47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100000"/>
            </a:lnSpc>
            <a:spcBef>
              <a:spcPct val="0"/>
            </a:spcBef>
            <a:spcAft>
              <a:spcPct val="35000"/>
            </a:spcAft>
            <a:defRPr b="1"/>
          </a:pPr>
          <a:r>
            <a:rPr lang="en-US" sz="1800" b="1" kern="1200">
              <a:latin typeface="TW Cen MT"/>
            </a:rPr>
            <a:t>Data Collection Status</a:t>
          </a:r>
          <a:endParaRPr lang="en-US" sz="1800" kern="1200">
            <a:latin typeface="TW Cen MT"/>
          </a:endParaRPr>
        </a:p>
      </dsp:txBody>
      <dsp:txXfrm>
        <a:off x="354295" y="836032"/>
        <a:ext cx="2126196" cy="478406"/>
      </dsp:txXfrm>
    </dsp:sp>
    <dsp:sp modelId="{47C2502D-31F8-4627-BB5D-FF1CA31B7397}">
      <dsp:nvSpPr>
        <dsp:cNvPr id="0" name=""/>
        <dsp:cNvSpPr/>
      </dsp:nvSpPr>
      <dsp:spPr>
        <a:xfrm>
          <a:off x="545" y="2773232"/>
          <a:ext cx="3189375" cy="416843"/>
        </a:xfrm>
        <a:prstGeom prst="rect">
          <a:avLst/>
        </a:prstGeom>
        <a:noFill/>
        <a:ln>
          <a:noFill/>
        </a:ln>
        <a:effectLst/>
      </dsp:spPr>
      <dsp:style>
        <a:lnRef idx="0">
          <a:scrgbClr r="0" g="0" b="0"/>
        </a:lnRef>
        <a:fillRef idx="0">
          <a:scrgbClr r="0" g="0" b="0"/>
        </a:fillRef>
        <a:effectRef idx="0">
          <a:scrgbClr r="0" g="0" b="0"/>
        </a:effectRef>
        <a:fontRef idx="minor"/>
      </dsp:style>
    </dsp:sp>
    <dsp:sp modelId="{D9B0C18A-FC5D-42AB-93EE-8FFEAA9E7D9D}">
      <dsp:nvSpPr>
        <dsp:cNvPr id="0" name=""/>
        <dsp:cNvSpPr/>
      </dsp:nvSpPr>
      <dsp:spPr>
        <a:xfrm flipV="1">
          <a:off x="10185229" y="725562"/>
          <a:ext cx="365805" cy="309734"/>
        </a:xfrm>
        <a:prstGeom prst="rect">
          <a:avLst/>
        </a:prstGeom>
        <a:solidFill>
          <a:schemeClr val="accent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B0995A0-D4C5-47A5-B16D-7AB543981189}">
      <dsp:nvSpPr>
        <dsp:cNvPr id="0" name=""/>
        <dsp:cNvSpPr/>
      </dsp:nvSpPr>
      <dsp:spPr>
        <a:xfrm>
          <a:off x="3215084" y="880427"/>
          <a:ext cx="4218490" cy="47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100000"/>
            </a:lnSpc>
            <a:spcBef>
              <a:spcPct val="0"/>
            </a:spcBef>
            <a:spcAft>
              <a:spcPct val="35000"/>
            </a:spcAft>
            <a:defRPr b="1"/>
          </a:pPr>
          <a:r>
            <a:rPr lang="en-US" sz="1800" b="1" kern="1200">
              <a:latin typeface="TW Cen MT"/>
            </a:rPr>
            <a:t>Recent Updates</a:t>
          </a:r>
          <a:endParaRPr lang="en-US" sz="1800" kern="1200">
            <a:latin typeface="TW Cen MT"/>
          </a:endParaRPr>
        </a:p>
      </dsp:txBody>
      <dsp:txXfrm>
        <a:off x="3215084" y="880427"/>
        <a:ext cx="4218490" cy="478406"/>
      </dsp:txXfrm>
    </dsp:sp>
    <dsp:sp modelId="{5446599D-F5A7-449C-8241-2E8B7B94DBAE}">
      <dsp:nvSpPr>
        <dsp:cNvPr id="0" name=""/>
        <dsp:cNvSpPr/>
      </dsp:nvSpPr>
      <dsp:spPr>
        <a:xfrm>
          <a:off x="4262619" y="2840217"/>
          <a:ext cx="3189375" cy="416843"/>
        </a:xfrm>
        <a:prstGeom prst="rect">
          <a:avLst/>
        </a:prstGeom>
        <a:noFill/>
        <a:ln>
          <a:noFill/>
        </a:ln>
        <a:effectLst/>
      </dsp:spPr>
      <dsp:style>
        <a:lnRef idx="0">
          <a:scrgbClr r="0" g="0" b="0"/>
        </a:lnRef>
        <a:fillRef idx="0">
          <a:scrgbClr r="0" g="0" b="0"/>
        </a:fillRef>
        <a:effectRef idx="0">
          <a:scrgbClr r="0" g="0" b="0"/>
        </a:effectRef>
        <a:fontRef idx="minor"/>
      </dsp:style>
    </dsp:sp>
    <dsp:sp modelId="{4B903A87-B1DF-4DFD-950B-94E0D8D7D720}">
      <dsp:nvSpPr>
        <dsp:cNvPr id="0" name=""/>
        <dsp:cNvSpPr/>
      </dsp:nvSpPr>
      <dsp:spPr>
        <a:xfrm flipH="1">
          <a:off x="10894588" y="634866"/>
          <a:ext cx="457686" cy="41793"/>
        </a:xfrm>
        <a:prstGeom prst="rect">
          <a:avLst/>
        </a:prstGeom>
        <a:solidFill>
          <a:schemeClr val="accent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BEF713C-40CC-425B-9141-CAF1E8C06162}">
      <dsp:nvSpPr>
        <dsp:cNvPr id="0" name=""/>
        <dsp:cNvSpPr/>
      </dsp:nvSpPr>
      <dsp:spPr>
        <a:xfrm>
          <a:off x="8043543" y="880967"/>
          <a:ext cx="3189375" cy="321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100000"/>
            </a:lnSpc>
            <a:spcBef>
              <a:spcPct val="0"/>
            </a:spcBef>
            <a:spcAft>
              <a:spcPct val="35000"/>
            </a:spcAft>
            <a:defRPr b="1"/>
          </a:pPr>
          <a:r>
            <a:rPr lang="en-US" sz="1800" b="1" kern="1200">
              <a:latin typeface="TW Cen MT"/>
            </a:rPr>
            <a:t>Next Steps</a:t>
          </a:r>
          <a:endParaRPr lang="en-US" sz="1800" kern="1200">
            <a:latin typeface="TW Cen MT"/>
          </a:endParaRPr>
        </a:p>
      </dsp:txBody>
      <dsp:txXfrm>
        <a:off x="8043543" y="880967"/>
        <a:ext cx="3189375" cy="321555"/>
      </dsp:txXfrm>
    </dsp:sp>
    <dsp:sp modelId="{F3A18ED1-64BD-4464-84F5-0F3B437ED2FB}">
      <dsp:nvSpPr>
        <dsp:cNvPr id="0" name=""/>
        <dsp:cNvSpPr/>
      </dsp:nvSpPr>
      <dsp:spPr>
        <a:xfrm>
          <a:off x="8525234" y="2715169"/>
          <a:ext cx="3342911" cy="397580"/>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A059D6-FB99-4C26-85D3-8B5DA6098A0B}" type="datetimeFigureOut">
              <a:rPr lang="en-US" smtClean="0"/>
              <a:t>11/9/2021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0534E6-3B80-4EDD-8941-36C6E24B2113}" type="slidenum">
              <a:rPr lang="en-US" smtClean="0"/>
              <a:t>‹#›</a:t>
            </a:fld>
            <a:endParaRPr lang="en-US"/>
          </a:p>
        </p:txBody>
      </p:sp>
    </p:spTree>
    <p:extLst>
      <p:ext uri="{BB962C8B-B14F-4D97-AF65-F5344CB8AC3E}">
        <p14:creationId xmlns:p14="http://schemas.microsoft.com/office/powerpoint/2010/main" val="2856832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endParaRPr lang="en-US"/>
          </a:p>
          <a:p>
            <a:endParaRPr lang="en-US"/>
          </a:p>
        </p:txBody>
      </p:sp>
      <p:sp>
        <p:nvSpPr>
          <p:cNvPr id="4" name="Slide Number Placeholder 3"/>
          <p:cNvSpPr>
            <a:spLocks noGrp="1"/>
          </p:cNvSpPr>
          <p:nvPr>
            <p:ph type="sldNum" sz="quarter" idx="10"/>
          </p:nvPr>
        </p:nvSpPr>
        <p:spPr/>
        <p:txBody>
          <a:bodyPr/>
          <a:lstStyle/>
          <a:p>
            <a:fld id="{E59DA39B-50AA-634B-8E2C-29BE284B4B70}" type="slidenum">
              <a:rPr lang="en-US" smtClean="0"/>
              <a:t>2</a:t>
            </a:fld>
            <a:endParaRPr lang="en-US"/>
          </a:p>
        </p:txBody>
      </p:sp>
    </p:spTree>
    <p:extLst>
      <p:ext uri="{BB962C8B-B14F-4D97-AF65-F5344CB8AC3E}">
        <p14:creationId xmlns:p14="http://schemas.microsoft.com/office/powerpoint/2010/main" val="1354881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endParaRPr lang="en-US"/>
          </a:p>
          <a:p>
            <a:endParaRPr lang="en-US"/>
          </a:p>
        </p:txBody>
      </p:sp>
      <p:sp>
        <p:nvSpPr>
          <p:cNvPr id="4" name="Slide Number Placeholder 3"/>
          <p:cNvSpPr>
            <a:spLocks noGrp="1"/>
          </p:cNvSpPr>
          <p:nvPr>
            <p:ph type="sldNum" sz="quarter" idx="10"/>
          </p:nvPr>
        </p:nvSpPr>
        <p:spPr/>
        <p:txBody>
          <a:bodyPr/>
          <a:lstStyle/>
          <a:p>
            <a:fld id="{E59DA39B-50AA-634B-8E2C-29BE284B4B70}" type="slidenum">
              <a:rPr lang="en-US" smtClean="0"/>
              <a:t>3</a:t>
            </a:fld>
            <a:endParaRPr lang="en-US"/>
          </a:p>
        </p:txBody>
      </p:sp>
    </p:spTree>
    <p:extLst>
      <p:ext uri="{BB962C8B-B14F-4D97-AF65-F5344CB8AC3E}">
        <p14:creationId xmlns:p14="http://schemas.microsoft.com/office/powerpoint/2010/main" val="2842553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5E74908F-B527-42AE-8884-087A190CFB74}" type="slidenum">
              <a:rPr lang="en-US" smtClean="0"/>
              <a:t>4</a:t>
            </a:fld>
            <a:endParaRPr lang="en-US"/>
          </a:p>
        </p:txBody>
      </p:sp>
    </p:spTree>
    <p:extLst>
      <p:ext uri="{BB962C8B-B14F-4D97-AF65-F5344CB8AC3E}">
        <p14:creationId xmlns:p14="http://schemas.microsoft.com/office/powerpoint/2010/main" val="254968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FE1F9F-EA20-406E-B4DC-8D93732888F2}"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320804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FE1F9F-EA20-406E-B4DC-8D93732888F2}"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190162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FE1F9F-EA20-406E-B4DC-8D93732888F2}"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1994692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6969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20990"/>
            <a:ext cx="10515600" cy="51559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12993" y="6471921"/>
            <a:ext cx="572179" cy="304072"/>
          </a:xfrm>
          <a:prstGeom prst="rect">
            <a:avLst/>
          </a:prstGeom>
        </p:spPr>
      </p:pic>
      <p:sp>
        <p:nvSpPr>
          <p:cNvPr id="13" name="Text Placeholder 12"/>
          <p:cNvSpPr>
            <a:spLocks noGrp="1"/>
          </p:cNvSpPr>
          <p:nvPr>
            <p:ph type="body" sz="quarter" idx="13"/>
          </p:nvPr>
        </p:nvSpPr>
        <p:spPr>
          <a:xfrm>
            <a:off x="808831" y="124733"/>
            <a:ext cx="10574338" cy="879475"/>
          </a:xfrm>
        </p:spPr>
        <p:txBody>
          <a:bodyPr>
            <a:noAutofit/>
          </a:bodyPr>
          <a:lstStyle>
            <a:lvl1pPr marL="0" indent="0">
              <a:buNone/>
              <a:defRPr lang="en-US" sz="4800" b="1" kern="1200" cap="all" baseline="0" dirty="0" smtClean="0">
                <a:solidFill>
                  <a:srgbClr val="003DA5"/>
                </a:solidFill>
                <a:latin typeface="Tw Cen MT" panose="020B0602020104020603" pitchFamily="34" charset="0"/>
                <a:ea typeface="+mn-ea"/>
                <a:cs typeface="+mn-cs"/>
              </a:defRPr>
            </a:lvl1pPr>
            <a:lvl2pPr marL="457200" indent="0">
              <a:buNone/>
              <a:defRPr lang="en-US" sz="4800" b="1" kern="1200" cap="all" baseline="0" dirty="0" smtClean="0">
                <a:solidFill>
                  <a:schemeClr val="accent5"/>
                </a:solidFill>
                <a:latin typeface="Tw Cen MT" panose="020B0602020104020603" pitchFamily="34" charset="0"/>
                <a:ea typeface="+mn-ea"/>
                <a:cs typeface="+mn-cs"/>
              </a:defRPr>
            </a:lvl2pPr>
            <a:lvl3pPr marL="914400" indent="0">
              <a:buNone/>
              <a:defRPr lang="en-US" sz="4800" b="1" kern="1200" cap="all" baseline="0" dirty="0" smtClean="0">
                <a:solidFill>
                  <a:schemeClr val="accent5"/>
                </a:solidFill>
                <a:latin typeface="Tw Cen MT" panose="020B0602020104020603" pitchFamily="34" charset="0"/>
                <a:ea typeface="+mn-ea"/>
                <a:cs typeface="+mn-cs"/>
              </a:defRPr>
            </a:lvl3pPr>
            <a:lvl4pPr marL="1371600" indent="0">
              <a:buNone/>
              <a:defRPr lang="en-US" sz="4800" b="1" kern="1200" cap="all" baseline="0" dirty="0" smtClean="0">
                <a:solidFill>
                  <a:schemeClr val="accent5"/>
                </a:solidFill>
                <a:latin typeface="Tw Cen MT" panose="020B0602020104020603" pitchFamily="34" charset="0"/>
                <a:ea typeface="+mn-ea"/>
                <a:cs typeface="+mn-cs"/>
              </a:defRPr>
            </a:lvl4pPr>
            <a:lvl5pPr marL="1828800" indent="0">
              <a:buNone/>
              <a:defRPr lang="en-US" sz="4800" b="1" kern="1200" cap="all" baseline="0" dirty="0">
                <a:solidFill>
                  <a:schemeClr val="accent5"/>
                </a:solidFill>
                <a:latin typeface="Tw Cen MT" panose="020B0602020104020603" pitchFamily="34" charset="0"/>
                <a:ea typeface="+mn-ea"/>
                <a:cs typeface="+mn-cs"/>
              </a:defRPr>
            </a:lvl5pPr>
          </a:lstStyle>
          <a:p>
            <a:pPr lvl="0"/>
            <a:r>
              <a:rPr lang="en-US"/>
              <a:t>Click to edit Master text styles</a:t>
            </a:r>
          </a:p>
        </p:txBody>
      </p:sp>
      <p:sp>
        <p:nvSpPr>
          <p:cNvPr id="9" name="Footer Placeholder 8">
            <a:extLst>
              <a:ext uri="{FF2B5EF4-FFF2-40B4-BE49-F238E27FC236}">
                <a16:creationId xmlns:a16="http://schemas.microsoft.com/office/drawing/2014/main" id="{EC4EAD2D-B8F3-40CE-A2A3-B0016EE7A39B}"/>
              </a:ext>
            </a:extLst>
          </p:cNvPr>
          <p:cNvSpPr>
            <a:spLocks noGrp="1"/>
          </p:cNvSpPr>
          <p:nvPr>
            <p:ph type="ftr" sz="quarter" idx="15"/>
          </p:nvPr>
        </p:nvSpPr>
        <p:spPr/>
        <p:txBody>
          <a:bodyPr/>
          <a:lstStyle/>
          <a:p>
            <a:endParaRPr lang="en-US"/>
          </a:p>
        </p:txBody>
      </p:sp>
      <p:sp>
        <p:nvSpPr>
          <p:cNvPr id="10" name="Slide Number Placeholder 9">
            <a:extLst>
              <a:ext uri="{FF2B5EF4-FFF2-40B4-BE49-F238E27FC236}">
                <a16:creationId xmlns:a16="http://schemas.microsoft.com/office/drawing/2014/main" id="{E184979F-31F5-4BF7-87D4-46F6D4860B3F}"/>
              </a:ext>
            </a:extLst>
          </p:cNvPr>
          <p:cNvSpPr>
            <a:spLocks noGrp="1"/>
          </p:cNvSpPr>
          <p:nvPr>
            <p:ph type="sldNum" sz="quarter" idx="16"/>
          </p:nvPr>
        </p:nvSpPr>
        <p:spPr>
          <a:xfrm>
            <a:off x="231711" y="6356349"/>
            <a:ext cx="2743200" cy="365125"/>
          </a:xfrm>
        </p:spPr>
        <p:txBody>
          <a:bodyPr/>
          <a:lstStyle>
            <a:lvl1pPr algn="l">
              <a:defRPr/>
            </a:lvl1pPr>
          </a:lstStyle>
          <a:p>
            <a:fld id="{3822A5B6-0A2D-4066-959F-A336E38FA35C}" type="slidenum">
              <a:rPr lang="en-US" smtClean="0"/>
              <a:pPr/>
              <a:t>‹#›</a:t>
            </a:fld>
            <a:endParaRPr lang="en-US"/>
          </a:p>
        </p:txBody>
      </p:sp>
    </p:spTree>
    <p:extLst>
      <p:ext uri="{BB962C8B-B14F-4D97-AF65-F5344CB8AC3E}">
        <p14:creationId xmlns:p14="http://schemas.microsoft.com/office/powerpoint/2010/main" val="923265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FE1F9F-EA20-406E-B4DC-8D93732888F2}"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340474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FE1F9F-EA20-406E-B4DC-8D93732888F2}" type="datetimeFigureOut">
              <a:rPr lang="en-US" smtClean="0"/>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2200010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FE1F9F-EA20-406E-B4DC-8D93732888F2}" type="datetimeFigureOut">
              <a:rPr lang="en-US" smtClean="0"/>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3787982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FE1F9F-EA20-406E-B4DC-8D93732888F2}" type="datetimeFigureOut">
              <a:rPr lang="en-US" smtClean="0"/>
              <a:t>11/9/2021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337549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FE1F9F-EA20-406E-B4DC-8D93732888F2}" type="datetimeFigureOut">
              <a:rPr lang="en-US" smtClean="0"/>
              <a:t>11/9/2021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994606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FE1F9F-EA20-406E-B4DC-8D93732888F2}" type="datetimeFigureOut">
              <a:rPr lang="en-US" smtClean="0"/>
              <a:t>11/9/2021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1743580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FE1F9F-EA20-406E-B4DC-8D93732888F2}" type="datetimeFigureOut">
              <a:rPr lang="en-US" smtClean="0"/>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2778578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FE1F9F-EA20-406E-B4DC-8D93732888F2}" type="datetimeFigureOut">
              <a:rPr lang="en-US" smtClean="0"/>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47CF75-0FEE-4A88-95E7-701C5D0E6E63}" type="slidenum">
              <a:rPr lang="en-US" smtClean="0"/>
              <a:t>‹#›</a:t>
            </a:fld>
            <a:endParaRPr lang="en-US"/>
          </a:p>
        </p:txBody>
      </p:sp>
    </p:spTree>
    <p:extLst>
      <p:ext uri="{BB962C8B-B14F-4D97-AF65-F5344CB8AC3E}">
        <p14:creationId xmlns:p14="http://schemas.microsoft.com/office/powerpoint/2010/main" val="3862862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FE1F9F-EA20-406E-B4DC-8D93732888F2}" type="datetimeFigureOut">
              <a:rPr lang="en-US" smtClean="0"/>
              <a:t>11/9/2021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7CF75-0FEE-4A88-95E7-701C5D0E6E63}" type="slidenum">
              <a:rPr lang="en-US" smtClean="0"/>
              <a:t>‹#›</a:t>
            </a:fld>
            <a:endParaRPr lang="en-US"/>
          </a:p>
        </p:txBody>
      </p:sp>
    </p:spTree>
    <p:extLst>
      <p:ext uri="{BB962C8B-B14F-4D97-AF65-F5344CB8AC3E}">
        <p14:creationId xmlns:p14="http://schemas.microsoft.com/office/powerpoint/2010/main" val="643290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7.sv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QuickStyle" Target="../diagrams/quickStyle1.xml"/><Relationship Id="rId11" Type="http://schemas.openxmlformats.org/officeDocument/2006/relationships/image" Target="../media/image7.png"/><Relationship Id="rId5" Type="http://schemas.openxmlformats.org/officeDocument/2006/relationships/diagramLayout" Target="../diagrams/layout1.xml"/><Relationship Id="rId10" Type="http://schemas.openxmlformats.org/officeDocument/2006/relationships/image" Target="../media/image6.png"/><Relationship Id="rId4" Type="http://schemas.openxmlformats.org/officeDocument/2006/relationships/diagramData" Target="../diagrams/data1.xml"/><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hyperlink" Target="mailto:kameron.johnson@ucr.edu"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6C4EEFC9-2203-8C4B-A042-21D4EE65F1C4}"/>
              </a:ext>
            </a:extLst>
          </p:cNvPr>
          <p:cNvPicPr>
            <a:picLocks noChangeAspect="1"/>
          </p:cNvPicPr>
          <p:nvPr/>
        </p:nvPicPr>
        <p:blipFill>
          <a:blip r:embed="rId2"/>
          <a:stretch>
            <a:fillRect/>
          </a:stretch>
        </p:blipFill>
        <p:spPr>
          <a:xfrm>
            <a:off x="0" y="0"/>
            <a:ext cx="12192000" cy="6858000"/>
          </a:xfrm>
          <a:prstGeom prst="rect">
            <a:avLst/>
          </a:prstGeom>
        </p:spPr>
      </p:pic>
      <p:sp>
        <p:nvSpPr>
          <p:cNvPr id="11" name="TextBox 10">
            <a:extLst>
              <a:ext uri="{FF2B5EF4-FFF2-40B4-BE49-F238E27FC236}">
                <a16:creationId xmlns:a16="http://schemas.microsoft.com/office/drawing/2014/main" id="{1B92A8F9-FF41-8F44-BF9E-797DE5FBF7A6}"/>
              </a:ext>
            </a:extLst>
          </p:cNvPr>
          <p:cNvSpPr txBox="1"/>
          <p:nvPr/>
        </p:nvSpPr>
        <p:spPr>
          <a:xfrm>
            <a:off x="1" y="2168065"/>
            <a:ext cx="12191999" cy="2534027"/>
          </a:xfrm>
          <a:prstGeom prst="rect">
            <a:avLst/>
          </a:prstGeom>
          <a:noFill/>
        </p:spPr>
        <p:txBody>
          <a:bodyPr wrap="square" lIns="91440" tIns="45720" rIns="91440" bIns="45720" rtlCol="0" anchor="t">
            <a:spAutoFit/>
          </a:bodyPr>
          <a:lstStyle/>
          <a:p>
            <a:pPr lvl="0" algn="ctr">
              <a:defRPr/>
            </a:pPr>
            <a:r>
              <a:rPr lang="en-US" sz="4800" b="1" smtClean="0">
                <a:solidFill>
                  <a:prstClr val="white"/>
                </a:solidFill>
                <a:latin typeface="Tw Cen MT" panose="020B0602020104020603" pitchFamily="34" charset="0"/>
                <a:cs typeface="Arial" panose="020B0604020202020204" pitchFamily="34" charset="0"/>
              </a:rPr>
              <a:t>AB119 UPDATES</a:t>
            </a:r>
            <a:endParaRPr lang="en-US" sz="4800" spc="-150" dirty="0">
              <a:solidFill>
                <a:prstClr val="white"/>
              </a:solidFill>
              <a:latin typeface="Tw Cen MT" panose="020B0602020104020603" pitchFamily="34" charset="0"/>
              <a:ea typeface="Fira Sans Medium" panose="020B0503050000020004" pitchFamily="34" charset="0"/>
            </a:endParaRPr>
          </a:p>
          <a:p>
            <a:pPr algn="ctr">
              <a:defRPr/>
            </a:pPr>
            <a:endParaRPr lang="en-US" sz="5400" i="1" dirty="0">
              <a:solidFill>
                <a:prstClr val="white"/>
              </a:solidFill>
              <a:latin typeface="Tw Cen MT" panose="020B0602020104020603" pitchFamily="34" charset="0"/>
              <a:cs typeface="Arial" panose="020B0604020202020204" pitchFamily="34" charset="0"/>
            </a:endParaRPr>
          </a:p>
          <a:p>
            <a:pPr marL="0" marR="0" lvl="0" indent="0" algn="ctr" defTabSz="914400" rtl="0" eaLnBrk="1" fontAlgn="auto" latinLnBrk="0" hangingPunct="1">
              <a:lnSpc>
                <a:spcPts val="6820"/>
              </a:lnSpc>
              <a:spcBef>
                <a:spcPts val="0"/>
              </a:spcBef>
              <a:spcAft>
                <a:spcPts val="0"/>
              </a:spcAft>
              <a:buClrTx/>
              <a:buSzTx/>
              <a:buFontTx/>
              <a:buNone/>
              <a:tabLst/>
              <a:defRPr/>
            </a:pPr>
            <a:endParaRPr kumimoji="0" lang="en-US" sz="5400" b="1" i="0" u="none" strike="noStrike" kern="1200" cap="none" spc="-150" normalizeH="0" baseline="0" noProof="0" dirty="0">
              <a:ln>
                <a:noFill/>
              </a:ln>
              <a:solidFill>
                <a:prstClr val="white"/>
              </a:solidFill>
              <a:effectLst/>
              <a:uLnTx/>
              <a:uFillTx/>
              <a:latin typeface="Tw Cen MT" panose="020B0602020104020603" pitchFamily="34" charset="0"/>
              <a:ea typeface="Fira Sans Medium" panose="020B0503050000020004" pitchFamily="34" charset="0"/>
              <a:cs typeface="+mn-cs"/>
            </a:endParaRPr>
          </a:p>
        </p:txBody>
      </p:sp>
      <p:pic>
        <p:nvPicPr>
          <p:cNvPr id="8" name="Graphic 7">
            <a:extLst>
              <a:ext uri="{FF2B5EF4-FFF2-40B4-BE49-F238E27FC236}">
                <a16:creationId xmlns:a16="http://schemas.microsoft.com/office/drawing/2014/main" id="{D8432B74-759A-274E-BF69-139B2D231B46}"/>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5872221" y="1839951"/>
            <a:ext cx="444904" cy="203531"/>
          </a:xfrm>
          <a:prstGeom prst="rect">
            <a:avLst/>
          </a:prstGeom>
        </p:spPr>
      </p:pic>
      <p:pic>
        <p:nvPicPr>
          <p:cNvPr id="6" name="Picture 5">
            <a:extLst>
              <a:ext uri="{FF2B5EF4-FFF2-40B4-BE49-F238E27FC236}">
                <a16:creationId xmlns:a16="http://schemas.microsoft.com/office/drawing/2014/main" id="{1C0C9867-7F68-CF4D-92D0-C8C932F5FC8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56411" y="6255331"/>
            <a:ext cx="1244601" cy="365062"/>
          </a:xfrm>
          <a:prstGeom prst="rect">
            <a:avLst/>
          </a:prstGeom>
        </p:spPr>
      </p:pic>
    </p:spTree>
    <p:extLst>
      <p:ext uri="{BB962C8B-B14F-4D97-AF65-F5344CB8AC3E}">
        <p14:creationId xmlns:p14="http://schemas.microsoft.com/office/powerpoint/2010/main" val="1990770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176FFA79-6D24-E049-BCE9-429F0B3C5BAA}"/>
              </a:ext>
            </a:extLst>
          </p:cNvPr>
          <p:cNvSpPr txBox="1"/>
          <p:nvPr/>
        </p:nvSpPr>
        <p:spPr>
          <a:xfrm>
            <a:off x="241028" y="51097"/>
            <a:ext cx="11090274"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b="1" kern="1200">
                <a:solidFill>
                  <a:srgbClr val="003399"/>
                </a:solidFill>
                <a:latin typeface="TW Cen MT"/>
                <a:ea typeface="+mj-ea"/>
                <a:cs typeface="+mj-cs"/>
              </a:rPr>
              <a:t>AB119 IMPLEMENTATION</a:t>
            </a:r>
          </a:p>
        </p:txBody>
      </p:sp>
      <p:pic>
        <p:nvPicPr>
          <p:cNvPr id="11" name="Graphic 10">
            <a:extLst>
              <a:ext uri="{FF2B5EF4-FFF2-40B4-BE49-F238E27FC236}">
                <a16:creationId xmlns:a16="http://schemas.microsoft.com/office/drawing/2014/main" id="{8918C875-2CBE-A24F-AA8A-DE16D36D780F}"/>
              </a:ext>
            </a:extLst>
          </p:cNvPr>
          <p:cNvPicPr>
            <a:picLocks noChangeAspect="1"/>
          </p:cNvPicPr>
          <p:nvPr/>
        </p:nvPicPr>
        <p:blipFill>
          <a:blip r:embed="rId3"/>
          <a:stretch>
            <a:fillRect/>
          </a:stretch>
        </p:blipFill>
        <p:spPr>
          <a:xfrm>
            <a:off x="353857" y="269218"/>
            <a:ext cx="280946" cy="128525"/>
          </a:xfrm>
          <a:prstGeom prst="rect">
            <a:avLst/>
          </a:prstGeom>
        </p:spPr>
      </p:pic>
      <p:graphicFrame>
        <p:nvGraphicFramePr>
          <p:cNvPr id="16" name="TextBox 13">
            <a:extLst>
              <a:ext uri="{FF2B5EF4-FFF2-40B4-BE49-F238E27FC236}">
                <a16:creationId xmlns:a16="http://schemas.microsoft.com/office/drawing/2014/main" id="{0B6E13D8-1768-4189-829D-98B4127B9D49}"/>
              </a:ext>
            </a:extLst>
          </p:cNvPr>
          <p:cNvGraphicFramePr/>
          <p:nvPr>
            <p:extLst/>
          </p:nvPr>
        </p:nvGraphicFramePr>
        <p:xfrm>
          <a:off x="94027" y="2036286"/>
          <a:ext cx="11868150" cy="477061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Rectangle 1">
            <a:extLst>
              <a:ext uri="{FF2B5EF4-FFF2-40B4-BE49-F238E27FC236}">
                <a16:creationId xmlns:a16="http://schemas.microsoft.com/office/drawing/2014/main" id="{35EB1469-870C-43BE-A53E-81AD455CA9DA}"/>
              </a:ext>
            </a:extLst>
          </p:cNvPr>
          <p:cNvSpPr/>
          <p:nvPr/>
        </p:nvSpPr>
        <p:spPr>
          <a:xfrm>
            <a:off x="241028" y="976677"/>
            <a:ext cx="11232934" cy="1077218"/>
          </a:xfrm>
          <a:prstGeom prst="rect">
            <a:avLst/>
          </a:prstGeom>
        </p:spPr>
        <p:txBody>
          <a:bodyPr wrap="square">
            <a:spAutoFit/>
          </a:bodyPr>
          <a:lstStyle/>
          <a:p>
            <a:r>
              <a:rPr lang="en-US" sz="1600">
                <a:latin typeface="Tw Cen MT" panose="020B0602020104020603" pitchFamily="34" charset="0"/>
              </a:rPr>
              <a:t>State Assembly Bill 119 (AB119) signed into law in 2017,  contains a legal requirement for public institutions to have available the physical location of a represented employee’s “workstation”. UCOP Labor Relations is providing oversight and guidance for this effort and requires each UC location meet the compliance requirement in AB119 by the end of the calendar year (UCOP) to avoid legal ramifications.  </a:t>
            </a:r>
            <a:r>
              <a:rPr lang="en-US" sz="1600" b="1">
                <a:latin typeface="Tw Cen MT" panose="020B0602020104020603" pitchFamily="34" charset="0"/>
              </a:rPr>
              <a:t>This requires updates to the UCPath System no later than December 2021. </a:t>
            </a:r>
            <a:endParaRPr lang="en-US" b="1"/>
          </a:p>
        </p:txBody>
      </p:sp>
      <p:sp>
        <p:nvSpPr>
          <p:cNvPr id="3" name="TextBox 2"/>
          <p:cNvSpPr txBox="1"/>
          <p:nvPr/>
        </p:nvSpPr>
        <p:spPr>
          <a:xfrm>
            <a:off x="241030" y="3238810"/>
            <a:ext cx="2377884" cy="1569660"/>
          </a:xfrm>
          <a:prstGeom prst="rect">
            <a:avLst/>
          </a:prstGeom>
          <a:solidFill>
            <a:schemeClr val="bg1"/>
          </a:solidFill>
        </p:spPr>
        <p:txBody>
          <a:bodyPr wrap="square" lIns="91440" tIns="45720" rIns="91440" bIns="45720" rtlCol="0" anchor="t">
            <a:spAutoFit/>
          </a:bodyPr>
          <a:lstStyle/>
          <a:p>
            <a:pPr marL="285750" indent="-285750">
              <a:buFont typeface="Arial" panose="020B0604020202020204" pitchFamily="34" charset="0"/>
              <a:buChar char="•"/>
            </a:pPr>
            <a:r>
              <a:rPr lang="en-US" sz="1600" b="1">
                <a:latin typeface="TW Cen MT"/>
              </a:rPr>
              <a:t>Received</a:t>
            </a:r>
            <a:r>
              <a:rPr lang="en-US" sz="1600">
                <a:latin typeface="TW Cen MT"/>
              </a:rPr>
              <a:t> Data from 26 ORGs</a:t>
            </a:r>
          </a:p>
          <a:p>
            <a:pPr marL="285750" lvl="0" indent="-285750">
              <a:buFont typeface="Arial" panose="020B0604020202020204" pitchFamily="34" charset="0"/>
              <a:buChar char="•"/>
            </a:pPr>
            <a:endParaRPr lang="en-US" sz="1600">
              <a:latin typeface="TW Cen MT"/>
            </a:endParaRPr>
          </a:p>
          <a:p>
            <a:pPr marL="285750" indent="-285750">
              <a:buFont typeface="Arial" panose="020B0604020202020204" pitchFamily="34" charset="0"/>
              <a:buChar char="•"/>
            </a:pPr>
            <a:r>
              <a:rPr lang="en-US" sz="1600" b="1">
                <a:latin typeface="TW Cen MT"/>
              </a:rPr>
              <a:t>Pending</a:t>
            </a:r>
            <a:r>
              <a:rPr lang="en-US" sz="1600">
                <a:latin typeface="TW Cen MT"/>
              </a:rPr>
              <a:t> Data from 1 ORG</a:t>
            </a:r>
          </a:p>
          <a:p>
            <a:pPr marL="285750" lvl="0" indent="-285750">
              <a:buFont typeface="Arial" panose="020B0604020202020204" pitchFamily="34" charset="0"/>
              <a:buChar char="•"/>
            </a:pPr>
            <a:endParaRPr lang="en-US" sz="1600"/>
          </a:p>
        </p:txBody>
      </p:sp>
      <p:sp>
        <p:nvSpPr>
          <p:cNvPr id="4" name="TextBox 3"/>
          <p:cNvSpPr txBox="1"/>
          <p:nvPr/>
        </p:nvSpPr>
        <p:spPr>
          <a:xfrm>
            <a:off x="2698812" y="3238810"/>
            <a:ext cx="5681960" cy="3046988"/>
          </a:xfrm>
          <a:prstGeom prst="rect">
            <a:avLst/>
          </a:prstGeom>
          <a:solidFill>
            <a:schemeClr val="bg1"/>
          </a:solidFill>
        </p:spPr>
        <p:txBody>
          <a:bodyPr wrap="square" lIns="91440" tIns="45720" rIns="91440" bIns="45720" rtlCol="0" anchor="t">
            <a:spAutoFit/>
          </a:bodyPr>
          <a:lstStyle/>
          <a:p>
            <a:pPr marL="285750" indent="-285750">
              <a:buFont typeface="Arial" panose="020B0604020202020204" pitchFamily="34" charset="0"/>
              <a:buChar char="•"/>
            </a:pPr>
            <a:r>
              <a:rPr lang="en-US" sz="1600" b="1">
                <a:latin typeface="TW Cen MT"/>
              </a:rPr>
              <a:t>Downstream Impacts </a:t>
            </a:r>
            <a:endParaRPr lang="en-US" sz="1600">
              <a:latin typeface="TW Cen MT"/>
              <a:ea typeface="+mn-lt"/>
              <a:cs typeface="+mn-lt"/>
            </a:endParaRPr>
          </a:p>
          <a:p>
            <a:pPr marL="742950" lvl="1" indent="-285750">
              <a:buFont typeface="Arial" panose="020B0604020202020204" pitchFamily="34" charset="0"/>
              <a:buChar char="•"/>
            </a:pPr>
            <a:r>
              <a:rPr lang="en-US" sz="1600">
                <a:latin typeface="TW Cen MT"/>
                <a:ea typeface="+mn-lt"/>
                <a:cs typeface="+mn-lt"/>
              </a:rPr>
              <a:t>Impacts to HRDW have been assessed by ITS and any needed mitigations will be implemented</a:t>
            </a:r>
          </a:p>
          <a:p>
            <a:pPr marL="285750" indent="-285750">
              <a:buFont typeface="Arial" panose="020B0604020202020204" pitchFamily="34" charset="0"/>
              <a:buChar char="•"/>
            </a:pPr>
            <a:r>
              <a:rPr lang="en-US" sz="1600" b="1">
                <a:latin typeface="TW Cen MT"/>
              </a:rPr>
              <a:t>Upstream Impacts</a:t>
            </a:r>
          </a:p>
          <a:p>
            <a:pPr marL="742950" lvl="1" indent="-285750">
              <a:buFont typeface="Arial" panose="020B0604020202020204" pitchFamily="34" charset="0"/>
              <a:buChar char="•"/>
            </a:pPr>
            <a:r>
              <a:rPr lang="en-US" sz="1600">
                <a:latin typeface="TW Cen MT"/>
                <a:ea typeface="+mn-lt"/>
                <a:cs typeface="+mn-lt"/>
              </a:rPr>
              <a:t>Upstream impacts have been assessed and will be mitigated in the short term through interim business process changes. In the long term, changes to upstream systems  (e.g., ServiceLink and Snapshot) are currently being evaluated</a:t>
            </a:r>
            <a:endParaRPr lang="en-US" sz="1600">
              <a:latin typeface="TW Cen MT"/>
            </a:endParaRPr>
          </a:p>
          <a:p>
            <a:pPr marL="285750" indent="-285750">
              <a:buFont typeface="Arial" panose="020B0604020202020204" pitchFamily="34" charset="0"/>
              <a:buChar char="•"/>
            </a:pPr>
            <a:r>
              <a:rPr lang="en-US" sz="1600" b="1">
                <a:latin typeface="TW Cen MT"/>
              </a:rPr>
              <a:t>SOM Affiliates outside of UCR campus</a:t>
            </a:r>
          </a:p>
          <a:p>
            <a:pPr marL="742950" lvl="1" indent="-285750">
              <a:buFont typeface="Arial" panose="020B0604020202020204" pitchFamily="34" charset="0"/>
              <a:buChar char="•"/>
            </a:pPr>
            <a:r>
              <a:rPr lang="en-US" sz="1600">
                <a:latin typeface="TW Cen MT"/>
              </a:rPr>
              <a:t>FMS will be able to handle buildings that are external to UCR, if needed</a:t>
            </a:r>
          </a:p>
        </p:txBody>
      </p:sp>
      <p:sp>
        <p:nvSpPr>
          <p:cNvPr id="5" name="TextBox 4"/>
          <p:cNvSpPr txBox="1"/>
          <p:nvPr/>
        </p:nvSpPr>
        <p:spPr>
          <a:xfrm>
            <a:off x="8504807" y="3248964"/>
            <a:ext cx="3333335" cy="1815882"/>
          </a:xfrm>
          <a:prstGeom prst="rect">
            <a:avLst/>
          </a:prstGeom>
          <a:solidFill>
            <a:schemeClr val="bg1"/>
          </a:solidFill>
        </p:spPr>
        <p:txBody>
          <a:bodyPr wrap="square" lIns="91440" tIns="45720" rIns="91440" bIns="45720" rtlCol="0" anchor="t">
            <a:spAutoFit/>
          </a:bodyPr>
          <a:lstStyle/>
          <a:p>
            <a:pPr marL="285750" indent="-285750">
              <a:buFont typeface="Arial" panose="020B0604020202020204" pitchFamily="34" charset="0"/>
              <a:buChar char="•"/>
            </a:pPr>
            <a:r>
              <a:rPr lang="en-US" sz="1600" b="1">
                <a:latin typeface="TW Cen MT"/>
              </a:rPr>
              <a:t>November 2021</a:t>
            </a:r>
            <a:endParaRPr lang="en-US"/>
          </a:p>
          <a:p>
            <a:pPr marL="742950" lvl="1" indent="-285750">
              <a:buFont typeface="Arial" panose="020B0604020202020204" pitchFamily="34" charset="0"/>
              <a:buChar char="•"/>
            </a:pPr>
            <a:r>
              <a:rPr lang="en-US" sz="1600">
                <a:latin typeface="TW Cen MT"/>
              </a:rPr>
              <a:t>Update configuration tables</a:t>
            </a:r>
            <a:endParaRPr lang="en-US" sz="1600" b="1">
              <a:latin typeface="TW Cen MT"/>
            </a:endParaRPr>
          </a:p>
          <a:p>
            <a:pPr marL="742950" lvl="1" indent="-285750">
              <a:buFont typeface="Arial" panose="020B0604020202020204" pitchFamily="34" charset="0"/>
              <a:buChar char="•"/>
            </a:pPr>
            <a:r>
              <a:rPr lang="en-US" sz="1600">
                <a:latin typeface="TW Cen MT"/>
              </a:rPr>
              <a:t>Central </a:t>
            </a:r>
            <a:r>
              <a:rPr lang="en-US" sz="1600" err="1">
                <a:latin typeface="TW Cen MT"/>
              </a:rPr>
              <a:t>PayPath</a:t>
            </a:r>
            <a:r>
              <a:rPr lang="en-US" sz="1600">
                <a:latin typeface="TW Cen MT"/>
              </a:rPr>
              <a:t> mass update</a:t>
            </a:r>
            <a:endParaRPr lang="en-US" sz="1600" b="1">
              <a:latin typeface="TW Cen MT"/>
            </a:endParaRPr>
          </a:p>
          <a:p>
            <a:pPr marL="742950" lvl="1" indent="-285750">
              <a:buFont typeface="Arial" panose="020B0604020202020204" pitchFamily="34" charset="0"/>
              <a:buChar char="•"/>
            </a:pPr>
            <a:r>
              <a:rPr lang="en-US" sz="1600">
                <a:latin typeface="TW Cen MT"/>
              </a:rPr>
              <a:t>Unit Review &amp; data update</a:t>
            </a:r>
          </a:p>
          <a:p>
            <a:pPr marL="285750" indent="-285750">
              <a:buFont typeface="Arial" panose="020B0604020202020204" pitchFamily="34" charset="0"/>
              <a:buChar char="•"/>
            </a:pPr>
            <a:r>
              <a:rPr lang="en-US" sz="1600" b="1">
                <a:latin typeface="TW Cen MT"/>
              </a:rPr>
              <a:t>December 2021 </a:t>
            </a:r>
          </a:p>
          <a:p>
            <a:pPr marL="742950" lvl="1" indent="-285750">
              <a:buFont typeface="Arial" panose="020B0604020202020204" pitchFamily="34" charset="0"/>
              <a:buChar char="•"/>
            </a:pPr>
            <a:r>
              <a:rPr lang="en-US" sz="1600">
                <a:latin typeface="TW Cen MT"/>
              </a:rPr>
              <a:t>Final Central review of data and confirmation to UCOP</a:t>
            </a:r>
            <a:endParaRPr lang="en-US" sz="1600"/>
          </a:p>
        </p:txBody>
      </p:sp>
      <p:pic>
        <p:nvPicPr>
          <p:cNvPr id="7" name="Graphic 6" descr="Open folder">
            <a:extLst>
              <a:ext uri="{FF2B5EF4-FFF2-40B4-BE49-F238E27FC236}">
                <a16:creationId xmlns:a16="http://schemas.microsoft.com/office/drawing/2014/main" id="{77130F78-42CA-47A3-B3B1-CA46DE9FE42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24322" y="2002314"/>
            <a:ext cx="914400" cy="914400"/>
          </a:xfrm>
          <a:prstGeom prst="rect">
            <a:avLst/>
          </a:prstGeom>
        </p:spPr>
      </p:pic>
      <p:pic>
        <p:nvPicPr>
          <p:cNvPr id="12" name="Graphic 11" descr="Internet">
            <a:extLst>
              <a:ext uri="{FF2B5EF4-FFF2-40B4-BE49-F238E27FC236}">
                <a16:creationId xmlns:a16="http://schemas.microsoft.com/office/drawing/2014/main" id="{A5E9FD06-3CEF-421B-AB18-EBEDB0035A3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45696" y="1966445"/>
            <a:ext cx="1011799" cy="1011799"/>
          </a:xfrm>
          <a:prstGeom prst="rect">
            <a:avLst/>
          </a:prstGeom>
        </p:spPr>
      </p:pic>
      <p:sp>
        <p:nvSpPr>
          <p:cNvPr id="13" name="Rectangle 12">
            <a:extLst>
              <a:ext uri="{FF2B5EF4-FFF2-40B4-BE49-F238E27FC236}">
                <a16:creationId xmlns:a16="http://schemas.microsoft.com/office/drawing/2014/main" id="{EEEF1EEF-4C2A-4132-9875-BD5E387C13D8}"/>
              </a:ext>
            </a:extLst>
          </p:cNvPr>
          <p:cNvSpPr/>
          <p:nvPr/>
        </p:nvSpPr>
        <p:spPr>
          <a:xfrm>
            <a:off x="10982036" y="2036286"/>
            <a:ext cx="415637" cy="172365"/>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Graphic 14" descr="Checkmark">
            <a:extLst>
              <a:ext uri="{FF2B5EF4-FFF2-40B4-BE49-F238E27FC236}">
                <a16:creationId xmlns:a16="http://schemas.microsoft.com/office/drawing/2014/main" id="{416CE2B4-EEAC-4CDE-95A7-8787E267F83F}"/>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59710" y="2113517"/>
            <a:ext cx="914400" cy="914400"/>
          </a:xfrm>
          <a:prstGeom prst="rect">
            <a:avLst/>
          </a:prstGeom>
        </p:spPr>
      </p:pic>
    </p:spTree>
    <p:extLst>
      <p:ext uri="{BB962C8B-B14F-4D97-AF65-F5344CB8AC3E}">
        <p14:creationId xmlns:p14="http://schemas.microsoft.com/office/powerpoint/2010/main" val="1574831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176FFA79-6D24-E049-BCE9-429F0B3C5BAA}"/>
              </a:ext>
            </a:extLst>
          </p:cNvPr>
          <p:cNvSpPr txBox="1"/>
          <p:nvPr/>
        </p:nvSpPr>
        <p:spPr>
          <a:xfrm>
            <a:off x="241028" y="4634"/>
            <a:ext cx="11090274"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b="1" kern="1200">
                <a:solidFill>
                  <a:srgbClr val="003399"/>
                </a:solidFill>
                <a:latin typeface="TW Cen MT"/>
                <a:ea typeface="+mj-ea"/>
                <a:cs typeface="+mj-cs"/>
              </a:rPr>
              <a:t>AB119 IMPLEMENTATION</a:t>
            </a:r>
            <a:r>
              <a:rPr lang="en-US" sz="4000" b="1">
                <a:solidFill>
                  <a:srgbClr val="003399"/>
                </a:solidFill>
                <a:latin typeface="TW Cen MT"/>
                <a:ea typeface="+mj-ea"/>
                <a:cs typeface="+mj-cs"/>
              </a:rPr>
              <a:t> TIMEILNE</a:t>
            </a:r>
            <a:endParaRPr lang="en-US" sz="4000" b="1" kern="1200">
              <a:solidFill>
                <a:srgbClr val="003399"/>
              </a:solidFill>
              <a:latin typeface="TW Cen MT"/>
              <a:ea typeface="+mj-ea"/>
              <a:cs typeface="+mj-cs"/>
            </a:endParaRPr>
          </a:p>
        </p:txBody>
      </p:sp>
      <p:pic>
        <p:nvPicPr>
          <p:cNvPr id="11" name="Graphic 10">
            <a:extLst>
              <a:ext uri="{FF2B5EF4-FFF2-40B4-BE49-F238E27FC236}">
                <a16:creationId xmlns:a16="http://schemas.microsoft.com/office/drawing/2014/main" id="{8918C875-2CBE-A24F-AA8A-DE16D36D780F}"/>
              </a:ext>
            </a:extLst>
          </p:cNvPr>
          <p:cNvPicPr>
            <a:picLocks noChangeAspect="1"/>
          </p:cNvPicPr>
          <p:nvPr/>
        </p:nvPicPr>
        <p:blipFill>
          <a:blip r:embed="rId3"/>
          <a:stretch>
            <a:fillRect/>
          </a:stretch>
        </p:blipFill>
        <p:spPr>
          <a:xfrm>
            <a:off x="353857" y="269218"/>
            <a:ext cx="280946" cy="128525"/>
          </a:xfrm>
          <a:prstGeom prst="rect">
            <a:avLst/>
          </a:prstGeom>
        </p:spPr>
      </p:pic>
      <p:sp>
        <p:nvSpPr>
          <p:cNvPr id="19" name="TextBox 18">
            <a:extLst>
              <a:ext uri="{FF2B5EF4-FFF2-40B4-BE49-F238E27FC236}">
                <a16:creationId xmlns:a16="http://schemas.microsoft.com/office/drawing/2014/main" id="{5C089353-1A65-410C-A1D2-63D9BDF19E73}"/>
              </a:ext>
            </a:extLst>
          </p:cNvPr>
          <p:cNvSpPr txBox="1"/>
          <p:nvPr/>
        </p:nvSpPr>
        <p:spPr>
          <a:xfrm>
            <a:off x="301297" y="1028262"/>
            <a:ext cx="11589406"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u="sng" dirty="0" smtClean="0">
                <a:solidFill>
                  <a:srgbClr val="FFC000"/>
                </a:solidFill>
                <a:latin typeface="TW Cen MT"/>
              </a:rPr>
              <a:t>PHASE 1: </a:t>
            </a:r>
            <a:r>
              <a:rPr lang="en-US" b="1" u="sng" dirty="0" smtClean="0">
                <a:solidFill>
                  <a:srgbClr val="FFC000"/>
                </a:solidFill>
                <a:latin typeface="TW Cen MT"/>
              </a:rPr>
              <a:t>AB119 </a:t>
            </a:r>
            <a:r>
              <a:rPr lang="en-US" b="1" u="sng" dirty="0">
                <a:solidFill>
                  <a:srgbClr val="FFC000"/>
                </a:solidFill>
                <a:latin typeface="TW Cen MT"/>
              </a:rPr>
              <a:t>System &amp; Data </a:t>
            </a:r>
            <a:r>
              <a:rPr lang="en-US" b="1" u="sng" dirty="0" smtClean="0">
                <a:solidFill>
                  <a:srgbClr val="FFC000"/>
                </a:solidFill>
                <a:latin typeface="TW Cen MT"/>
              </a:rPr>
              <a:t>Update</a:t>
            </a:r>
            <a:endParaRPr lang="en-US" b="1" u="sng" dirty="0">
              <a:solidFill>
                <a:srgbClr val="FFC000"/>
              </a:solidFill>
              <a:latin typeface="TW Cen MT"/>
            </a:endParaRPr>
          </a:p>
          <a:p>
            <a:r>
              <a:rPr lang="en-US" b="1" dirty="0">
                <a:latin typeface="TW Cen MT"/>
              </a:rPr>
              <a:t>November 9th </a:t>
            </a:r>
          </a:p>
          <a:p>
            <a:pPr marL="285750" indent="-285750">
              <a:buFont typeface="Arial"/>
              <a:buChar char="•"/>
            </a:pPr>
            <a:r>
              <a:rPr lang="en-US" dirty="0">
                <a:latin typeface="TW Cen MT"/>
              </a:rPr>
              <a:t>Changes to location table data will be seen in UCPath</a:t>
            </a:r>
          </a:p>
          <a:p>
            <a:pPr marL="285750" indent="-285750">
              <a:buFont typeface="Arial"/>
              <a:buChar char="•"/>
            </a:pPr>
            <a:r>
              <a:rPr lang="en-US" dirty="0">
                <a:latin typeface="TW Cen MT"/>
              </a:rPr>
              <a:t>Units that submit new positions can use the default department code (after December 13</a:t>
            </a:r>
            <a:r>
              <a:rPr lang="en-US" baseline="30000" dirty="0">
                <a:latin typeface="TW Cen MT"/>
              </a:rPr>
              <a:t>th</a:t>
            </a:r>
            <a:r>
              <a:rPr lang="en-US" dirty="0">
                <a:latin typeface="TW Cen MT"/>
              </a:rPr>
              <a:t> you will need to comply with new location values)</a:t>
            </a:r>
          </a:p>
          <a:p>
            <a:pPr marL="742950" lvl="1" indent="-285750">
              <a:buFont typeface="Arial"/>
              <a:buChar char="•"/>
            </a:pPr>
            <a:r>
              <a:rPr lang="en-US" dirty="0">
                <a:latin typeface="TW Cen MT"/>
              </a:rPr>
              <a:t>If you do not have a default department code please contact Kameron from the CSC at </a:t>
            </a:r>
            <a:r>
              <a:rPr lang="en-US" dirty="0">
                <a:latin typeface="TW Cen MT"/>
                <a:hlinkClick r:id="rId4"/>
              </a:rPr>
              <a:t>kameron.johnson@ucr.edu</a:t>
            </a:r>
            <a:r>
              <a:rPr lang="en-US" dirty="0">
                <a:latin typeface="TW Cen MT"/>
              </a:rPr>
              <a:t> for guidance during this phase</a:t>
            </a:r>
          </a:p>
          <a:p>
            <a:r>
              <a:rPr lang="en-US" b="1" dirty="0">
                <a:latin typeface="TW Cen MT"/>
              </a:rPr>
              <a:t>November 9th - November 15th </a:t>
            </a:r>
          </a:p>
          <a:p>
            <a:pPr marL="285750" indent="-285750">
              <a:buFont typeface="Arial"/>
              <a:buChar char="•"/>
            </a:pPr>
            <a:r>
              <a:rPr lang="en-US" dirty="0">
                <a:latin typeface="TW Cen MT"/>
              </a:rPr>
              <a:t>Kameron will be updating centrally (mass updates for existing employees from the spreadsheets you submitted)</a:t>
            </a:r>
          </a:p>
          <a:p>
            <a:r>
              <a:rPr lang="en-US" b="1" dirty="0">
                <a:latin typeface="TW Cen MT"/>
              </a:rPr>
              <a:t>November 15th - December 13th</a:t>
            </a:r>
          </a:p>
          <a:p>
            <a:pPr marL="285750" indent="-285750">
              <a:buFont typeface="Arial"/>
              <a:buChar char="•"/>
            </a:pPr>
            <a:r>
              <a:rPr lang="en-US" dirty="0">
                <a:latin typeface="TW Cen MT"/>
              </a:rPr>
              <a:t>CSC will work with your teams to confirm and update any outstanding records centrally for that time period (before December 13</a:t>
            </a:r>
            <a:r>
              <a:rPr lang="en-US" baseline="30000" dirty="0">
                <a:latin typeface="TW Cen MT"/>
              </a:rPr>
              <a:t>th</a:t>
            </a:r>
            <a:r>
              <a:rPr lang="en-US" dirty="0">
                <a:latin typeface="TW Cen MT"/>
              </a:rPr>
              <a:t>) to reach full AB119 compliance</a:t>
            </a:r>
          </a:p>
          <a:p>
            <a:endParaRPr lang="en-US" b="1" dirty="0">
              <a:latin typeface="TW Cen MT"/>
            </a:endParaRPr>
          </a:p>
          <a:p>
            <a:r>
              <a:rPr lang="en-US" b="1" u="sng" dirty="0" smtClean="0">
                <a:solidFill>
                  <a:srgbClr val="FFC000"/>
                </a:solidFill>
                <a:latin typeface="TW Cen MT"/>
              </a:rPr>
              <a:t>PHASE II: AB119 </a:t>
            </a:r>
            <a:r>
              <a:rPr lang="en-US" b="1" u="sng" dirty="0">
                <a:solidFill>
                  <a:srgbClr val="FFC000"/>
                </a:solidFill>
                <a:latin typeface="TW Cen MT"/>
              </a:rPr>
              <a:t>Compliance Rollout</a:t>
            </a:r>
          </a:p>
          <a:p>
            <a:r>
              <a:rPr lang="en-US" b="1" dirty="0">
                <a:latin typeface="TW Cen MT"/>
              </a:rPr>
              <a:t>December 13</a:t>
            </a:r>
            <a:r>
              <a:rPr lang="en-US" b="1" baseline="30000" dirty="0">
                <a:latin typeface="TW Cen MT"/>
              </a:rPr>
              <a:t>th</a:t>
            </a:r>
            <a:r>
              <a:rPr lang="en-US" b="1" dirty="0">
                <a:latin typeface="TW Cen MT"/>
              </a:rPr>
              <a:t> Forward</a:t>
            </a:r>
          </a:p>
          <a:p>
            <a:pPr marL="285750" indent="-285750">
              <a:buFont typeface="Arial"/>
              <a:buChar char="•"/>
            </a:pPr>
            <a:r>
              <a:rPr lang="en-US" dirty="0">
                <a:latin typeface="TW Cen MT"/>
              </a:rPr>
              <a:t>Once there is a finalization, the updates will be submitted directly from the units to SSCs and transacted in UCPath</a:t>
            </a:r>
          </a:p>
        </p:txBody>
      </p:sp>
    </p:spTree>
    <p:extLst>
      <p:ext uri="{BB962C8B-B14F-4D97-AF65-F5344CB8AC3E}">
        <p14:creationId xmlns:p14="http://schemas.microsoft.com/office/powerpoint/2010/main" val="1319949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D259B69-E0A6-419D-9206-B4E9B04DCDC1}"/>
              </a:ext>
            </a:extLst>
          </p:cNvPr>
          <p:cNvSpPr>
            <a:spLocks noGrp="1"/>
          </p:cNvSpPr>
          <p:nvPr>
            <p:ph type="body" sz="quarter" idx="13"/>
          </p:nvPr>
        </p:nvSpPr>
        <p:spPr>
          <a:xfrm>
            <a:off x="180877" y="259319"/>
            <a:ext cx="10574338" cy="500418"/>
          </a:xfrm>
        </p:spPr>
        <p:txBody>
          <a:bodyPr/>
          <a:lstStyle/>
          <a:p>
            <a:r>
              <a:rPr lang="en-US" sz="3600" dirty="0"/>
              <a:t>Project schedule* </a:t>
            </a:r>
          </a:p>
        </p:txBody>
      </p:sp>
      <p:sp>
        <p:nvSpPr>
          <p:cNvPr id="11" name="TextBox 10">
            <a:extLst>
              <a:ext uri="{FF2B5EF4-FFF2-40B4-BE49-F238E27FC236}">
                <a16:creationId xmlns:a16="http://schemas.microsoft.com/office/drawing/2014/main" id="{1F6D75FC-20DA-419C-90EB-85872D102BF3}"/>
              </a:ext>
            </a:extLst>
          </p:cNvPr>
          <p:cNvSpPr txBox="1"/>
          <p:nvPr/>
        </p:nvSpPr>
        <p:spPr>
          <a:xfrm>
            <a:off x="234957" y="6508317"/>
            <a:ext cx="11285694" cy="307777"/>
          </a:xfrm>
          <a:prstGeom prst="rect">
            <a:avLst/>
          </a:prstGeom>
          <a:noFill/>
        </p:spPr>
        <p:txBody>
          <a:bodyPr wrap="square" rtlCol="0">
            <a:spAutoFit/>
          </a:bodyPr>
          <a:lstStyle/>
          <a:p>
            <a:r>
              <a:rPr lang="en-US" sz="1400" i="1" dirty="0">
                <a:latin typeface="Tw Cen MT" panose="020B0602020104020603" pitchFamily="34" charset="0"/>
              </a:rPr>
              <a:t>* Communication Dates </a:t>
            </a:r>
            <a:r>
              <a:rPr lang="en-US" sz="1400" i="1" dirty="0" smtClean="0">
                <a:latin typeface="Tw Cen MT" panose="020B0602020104020603" pitchFamily="34" charset="0"/>
              </a:rPr>
              <a:t>TBD | Dates may be adjusted as needed</a:t>
            </a:r>
            <a:endParaRPr lang="en-US" sz="1400" i="1" dirty="0">
              <a:latin typeface="Tw Cen MT" panose="020B0602020104020603" pitchFamily="34" charset="0"/>
            </a:endParaRPr>
          </a:p>
        </p:txBody>
      </p:sp>
      <p:pic>
        <p:nvPicPr>
          <p:cNvPr id="9" name="Graphic 10">
            <a:extLst>
              <a:ext uri="{FF2B5EF4-FFF2-40B4-BE49-F238E27FC236}">
                <a16:creationId xmlns:a16="http://schemas.microsoft.com/office/drawing/2014/main" id="{8918C875-2CBE-A24F-AA8A-DE16D36D780F}"/>
              </a:ext>
            </a:extLst>
          </p:cNvPr>
          <p:cNvPicPr>
            <a:picLocks noChangeAspect="1"/>
          </p:cNvPicPr>
          <p:nvPr/>
        </p:nvPicPr>
        <p:blipFill>
          <a:blip r:embed="rId3"/>
          <a:stretch>
            <a:fillRect/>
          </a:stretch>
        </p:blipFill>
        <p:spPr>
          <a:xfrm>
            <a:off x="307679" y="181660"/>
            <a:ext cx="327124" cy="149650"/>
          </a:xfrm>
          <a:prstGeom prst="rect">
            <a:avLst/>
          </a:prstGeom>
        </p:spPr>
      </p:pic>
      <p:pic>
        <p:nvPicPr>
          <p:cNvPr id="2" name="Picture 1"/>
          <p:cNvPicPr>
            <a:picLocks noChangeAspect="1"/>
          </p:cNvPicPr>
          <p:nvPr/>
        </p:nvPicPr>
        <p:blipFill>
          <a:blip r:embed="rId4"/>
          <a:stretch>
            <a:fillRect/>
          </a:stretch>
        </p:blipFill>
        <p:spPr>
          <a:xfrm>
            <a:off x="307679" y="744449"/>
            <a:ext cx="11140250" cy="5763868"/>
          </a:xfrm>
          <a:prstGeom prst="rect">
            <a:avLst/>
          </a:prstGeom>
        </p:spPr>
      </p:pic>
    </p:spTree>
    <p:extLst>
      <p:ext uri="{BB962C8B-B14F-4D97-AF65-F5344CB8AC3E}">
        <p14:creationId xmlns:p14="http://schemas.microsoft.com/office/powerpoint/2010/main" val="621114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387</Words>
  <Application>Microsoft Office PowerPoint</Application>
  <PresentationFormat>Widescreen</PresentationFormat>
  <Paragraphs>42</Paragraphs>
  <Slides>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Fira Sans Medium</vt:lpstr>
      <vt:lpstr>Tw Cen MT</vt:lpstr>
      <vt:lpstr>Tw Cen MT</vt:lpstr>
      <vt:lpstr>Office Theme</vt:lpstr>
      <vt:lpstr>PowerPoint Presentation</vt:lpstr>
      <vt:lpstr>PowerPoint Presentation</vt:lpstr>
      <vt:lpstr>PowerPoint Presentation</vt:lpstr>
      <vt:lpstr>PowerPoint Presentation</vt:lpstr>
    </vt:vector>
  </TitlesOfParts>
  <Company>UC Riverside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Puja Pannu</dc:creator>
  <cp:lastModifiedBy>Puja Pannu</cp:lastModifiedBy>
  <cp:revision>6</cp:revision>
  <dcterms:created xsi:type="dcterms:W3CDTF">2021-10-27T18:23:18Z</dcterms:created>
  <dcterms:modified xsi:type="dcterms:W3CDTF">2021-11-09T17:24:31Z</dcterms:modified>
</cp:coreProperties>
</file>