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1" r:id="rId4"/>
  </p:sldMasterIdLst>
  <p:notesMasterIdLst>
    <p:notesMasterId r:id="rId12"/>
  </p:notesMasterIdLst>
  <p:sldIdLst>
    <p:sldId id="259" r:id="rId5"/>
    <p:sldId id="488" r:id="rId6"/>
    <p:sldId id="493" r:id="rId7"/>
    <p:sldId id="494" r:id="rId8"/>
    <p:sldId id="498" r:id="rId9"/>
    <p:sldId id="496" r:id="rId10"/>
    <p:sldId id="484" r:id="rId11"/>
  </p:sldIdLst>
  <p:sldSz cx="12192000" cy="6858000"/>
  <p:notesSz cx="6858000" cy="9144000"/>
  <p:embeddedFontLst>
    <p:embeddedFont>
      <p:font typeface="Fira Sans" panose="020B05030500000200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Book" panose="020B0604020202020204" charset="0"/>
      <p:regular r:id="rId21"/>
    </p:embeddedFont>
    <p:embeddedFont>
      <p:font typeface="Fira Sans Medium" panose="020B0603050000020004" pitchFamily="34" charset="0"/>
      <p:regular r:id="rId22"/>
      <p: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Ann Marquez" initials="CAM" lastIdx="2" clrIdx="0">
    <p:extLst>
      <p:ext uri="{19B8F6BF-5375-455C-9EA6-DF929625EA0E}">
        <p15:presenceInfo xmlns:p15="http://schemas.microsoft.com/office/powerpoint/2012/main" userId="S-1-5-21-3758570256-276891776-3938476879-57687" providerId="AD"/>
      </p:ext>
    </p:extLst>
  </p:cmAuthor>
  <p:cmAuthor id="2" name="Puja Pannu" initials="PP" lastIdx="3" clrIdx="1">
    <p:extLst>
      <p:ext uri="{19B8F6BF-5375-455C-9EA6-DF929625EA0E}">
        <p15:presenceInfo xmlns:p15="http://schemas.microsoft.com/office/powerpoint/2012/main" userId="Puja Pann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D"/>
    <a:srgbClr val="003DA5"/>
    <a:srgbClr val="F4F3F6"/>
    <a:srgbClr val="D3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B6215-C67F-1885-37BE-B260A4963BB9}" v="75" dt="2021-10-15T16:53:1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88"/>
  </p:normalViewPr>
  <p:slideViewPr>
    <p:cSldViewPr snapToGrid="0" snapToObjects="1">
      <p:cViewPr varScale="1">
        <p:scale>
          <a:sx n="95" d="100"/>
          <a:sy n="95" d="100"/>
        </p:scale>
        <p:origin x="336" y="62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UCPathCSC@ucr.edu" TargetMode="External"/><Relationship Id="rId1" Type="http://schemas.openxmlformats.org/officeDocument/2006/relationships/hyperlink" Target="mailto:UCPathhelp@ucr.edu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6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UCPathCSC@ucr.edu" TargetMode="External"/><Relationship Id="rId1" Type="http://schemas.openxmlformats.org/officeDocument/2006/relationships/hyperlink" Target="mailto:UCPathhelp@ucr.edu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6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53A20-8756-4FFF-BB9D-F2FB7F8CD6FC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CBABE25-2376-4780-AF04-620ECED6EA6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Key Dates/Times UCPath System/UCPC Support Services will be Unavailable</a:t>
          </a:r>
          <a:endParaRPr lang="en-US" dirty="0">
            <a:latin typeface="Tw Cen MT" panose="020B0602020104020603" pitchFamily="34" charset="0"/>
          </a:endParaRPr>
        </a:p>
      </dgm:t>
    </dgm:pt>
    <dgm:pt modelId="{7FBAED4B-7B09-4B43-923B-2A65289DFCCB}" type="parTrans" cxnId="{7CF17964-7D0E-49E8-BEDD-C2B95A1460E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0A300FC3-CE33-4135-8191-4BCAB210BA8E}" type="sibTrans" cxnId="{7CF17964-7D0E-49E8-BEDD-C2B95A1460E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B1D4A3F-031A-4185-BAA5-01FF32B22BCF}">
      <dgm:prSet phldrT="[Text]" custT="1"/>
      <dgm:spPr/>
      <dgm:t>
        <a:bodyPr/>
        <a:lstStyle/>
        <a:p>
          <a:r>
            <a:rPr lang="en-US" sz="1600" b="1" dirty="0">
              <a:latin typeface="Tw Cen MT" panose="020B0602020104020603" pitchFamily="34" charset="0"/>
            </a:rPr>
            <a:t>Outage 1: </a:t>
          </a:r>
          <a:r>
            <a:rPr lang="en-US" sz="1600" b="0" dirty="0">
              <a:latin typeface="Tw Cen MT" panose="020B0602020104020603" pitchFamily="34" charset="0"/>
            </a:rPr>
            <a:t>December 10th @ 12:00pm - December13th @ 6am  </a:t>
          </a:r>
        </a:p>
      </dgm:t>
    </dgm:pt>
    <dgm:pt modelId="{BB4F85C1-FE4E-41F7-BE16-D92D9B7D77C9}" type="parTrans" cxnId="{75FEAD62-F7FA-4FD7-83EF-6DAA3136DEA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9F4D4AB-196B-4246-95C7-DEC17E64FFE8}" type="sibTrans" cxnId="{75FEAD62-F7FA-4FD7-83EF-6DAA3136DEA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5F09D09-CF33-48D1-A3A9-A340CB2B211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UCPath Online</a:t>
          </a:r>
          <a:r>
            <a:rPr lang="en-US" dirty="0">
              <a:latin typeface="Tw Cen MT" panose="020B0602020104020603" pitchFamily="34" charset="0"/>
            </a:rPr>
            <a:t>: </a:t>
          </a:r>
          <a:r>
            <a:rPr lang="en-US" b="1" dirty="0">
              <a:latin typeface="Tw Cen MT" panose="020B0602020104020603" pitchFamily="34" charset="0"/>
            </a:rPr>
            <a:t>The self service portal will be unavailable during the key dates noted above. </a:t>
          </a:r>
        </a:p>
      </dgm:t>
    </dgm:pt>
    <dgm:pt modelId="{1EA9097D-E545-45D8-8399-E0D8F8FEC600}" type="parTrans" cxnId="{6578022E-3D77-4136-A137-7E5C1CBB555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4CE283E-D976-4DA3-A772-548B9B672F9D}" type="sibTrans" cxnId="{6578022E-3D77-4136-A137-7E5C1CBB555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F730991-D1F3-4605-A081-0569B72C2FD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You will not be able to update any personal information or view your Earning Statements (paystubs)/download W2s or update other personal information during these times.</a:t>
          </a:r>
        </a:p>
      </dgm:t>
    </dgm:pt>
    <dgm:pt modelId="{4DD391B3-B616-4EC5-A34D-528A7A4D012B}" type="parTrans" cxnId="{9601EE8B-B16E-433D-B415-FB34AB399A1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CA263E3-0985-4A53-BD19-AABD9FCC34DC}" type="sibTrans" cxnId="{9601EE8B-B16E-433D-B415-FB34AB399A12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EAF4EC6-B48F-4261-8004-CEEFE3DEBE3C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For issues that need resolution please email </a:t>
          </a:r>
          <a:r>
            <a:rPr lang="en-US" sz="1600" dirty="0">
              <a:latin typeface="Tw Cen MT" panose="020B0602020104020603" pitchFamily="34" charset="0"/>
              <a:hlinkClick xmlns:r="http://schemas.openxmlformats.org/officeDocument/2006/relationships" r:id="rId1"/>
            </a:rPr>
            <a:t>UCPathhelp@ucr.edu</a:t>
          </a:r>
          <a:r>
            <a:rPr lang="en-US" sz="1600" dirty="0">
              <a:latin typeface="Tw Cen MT" panose="020B0602020104020603" pitchFamily="34" charset="0"/>
            </a:rPr>
            <a:t> </a:t>
          </a:r>
        </a:p>
      </dgm:t>
    </dgm:pt>
    <dgm:pt modelId="{85C11B22-B8A8-4C4E-88A7-6DE05F78D4BE}" type="parTrans" cxnId="{B050723B-700D-4195-A586-3C27379839E0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E212377E-4D73-404F-853A-37E9D4903AAC}" type="sibTrans" cxnId="{B050723B-700D-4195-A586-3C27379839E0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0A3BF17-E0FB-4ADE-8FCC-F8396F6F76BA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If you have an questions or concerns regarding your monthly or biweekly paycheck during this transition period please reach out to the following contacts at the Campus Support Center: </a:t>
          </a:r>
        </a:p>
      </dgm:t>
    </dgm:pt>
    <dgm:pt modelId="{39A4A1C2-E446-4D77-8B5C-2EA06A2AAB67}" type="parTrans" cxnId="{C7BB3DC3-5F7B-4C5E-9ABB-A17E5AE29FC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B4B7CF0-C0ED-4AB0-A268-9509A551C7FA}" type="sibTrans" cxnId="{C7BB3DC3-5F7B-4C5E-9ABB-A17E5AE29FC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B945D35-46F7-464F-B512-93162425B516}">
      <dgm:prSet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For general questions please email  </a:t>
          </a:r>
          <a:r>
            <a:rPr lang="en-US" sz="1600" dirty="0">
              <a:latin typeface="Tw Cen MT" panose="020B0602020104020603" pitchFamily="34" charset="0"/>
              <a:hlinkClick xmlns:r="http://schemas.openxmlformats.org/officeDocument/2006/relationships" r:id="rId2"/>
            </a:rPr>
            <a:t>UCPathCSC@ucr.edu</a:t>
          </a:r>
          <a:r>
            <a:rPr lang="en-US" sz="1600" dirty="0">
              <a:latin typeface="Tw Cen MT" panose="020B0602020104020603" pitchFamily="34" charset="0"/>
            </a:rPr>
            <a:t>  </a:t>
          </a:r>
        </a:p>
      </dgm:t>
    </dgm:pt>
    <dgm:pt modelId="{230F0D9A-AAB3-472C-B547-DA3B4EE7027F}" type="parTrans" cxnId="{9B403AF0-742D-4BAF-B21E-102796279F5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1AB7D2B-8C14-4078-85E7-504D7A45742E}" type="sibTrans" cxnId="{9B403AF0-742D-4BAF-B21E-102796279F5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3D599BE-36FF-4CFC-89C0-2612FED36BB4}">
      <dgm:prSet/>
      <dgm:spPr/>
      <dgm:t>
        <a:bodyPr/>
        <a:lstStyle/>
        <a:p>
          <a:endParaRPr lang="en-US" sz="1500" dirty="0">
            <a:latin typeface="Tw Cen MT" panose="020B0602020104020603" pitchFamily="34" charset="0"/>
          </a:endParaRPr>
        </a:p>
      </dgm:t>
    </dgm:pt>
    <dgm:pt modelId="{EA882F01-9C0E-457F-9374-1B0555CD096E}" type="parTrans" cxnId="{99E8DF18-E1E5-4707-BED8-E6FC06AA846F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6F902D8D-FC58-4614-A6A0-FA6F8027E4CE}" type="sibTrans" cxnId="{99E8DF18-E1E5-4707-BED8-E6FC06AA846F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E7F6A634-37CD-4B84-AD84-F06CED40F389}">
      <dgm:prSet phldrT="[Text]"/>
      <dgm:spPr/>
      <dgm:t>
        <a:bodyPr/>
        <a:lstStyle/>
        <a:p>
          <a:endParaRPr lang="en-US" sz="1500" dirty="0">
            <a:latin typeface="Tw Cen MT" panose="020B0602020104020603" pitchFamily="34" charset="0"/>
          </a:endParaRPr>
        </a:p>
      </dgm:t>
    </dgm:pt>
    <dgm:pt modelId="{BDFBA464-94A6-4550-B6C9-B9435C6864E1}" type="parTrans" cxnId="{5F090723-1B3E-47CA-B0E1-37863C4F58C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3FE8A81-6D54-47D1-B460-05D4B8F06A2E}" type="sibTrans" cxnId="{5F090723-1B3E-47CA-B0E1-37863C4F58C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17B30493-458E-42F5-9F32-EE8A98466D3A}">
      <dgm:prSet custT="1"/>
      <dgm:spPr/>
      <dgm:t>
        <a:bodyPr/>
        <a:lstStyle/>
        <a:p>
          <a:endParaRPr lang="en-US" sz="1600" dirty="0">
            <a:latin typeface="Tw Cen MT" panose="020B0602020104020603" pitchFamily="34" charset="0"/>
          </a:endParaRPr>
        </a:p>
      </dgm:t>
    </dgm:pt>
    <dgm:pt modelId="{FED5E4BC-FB65-45B8-AFCA-24149ED5BE00}" type="parTrans" cxnId="{F3010058-9067-4AA2-84F2-3F2A1D37FD0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9C3AAF45-AC22-44C5-A35C-11F729C44FF8}" type="sibTrans" cxnId="{F3010058-9067-4AA2-84F2-3F2A1D37FD09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B72642FC-C42B-4619-981E-9EBBDE98089C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Service Centers will </a:t>
          </a:r>
          <a:r>
            <a:rPr lang="en-US" sz="1600" u="sng" dirty="0">
              <a:latin typeface="Tw Cen MT" panose="020B0602020104020603" pitchFamily="34" charset="0"/>
            </a:rPr>
            <a:t>not be able </a:t>
          </a:r>
          <a:r>
            <a:rPr lang="en-US" sz="1600" dirty="0">
              <a:latin typeface="Tw Cen MT" panose="020B0602020104020603" pitchFamily="34" charset="0"/>
            </a:rPr>
            <a:t>to enter UCPath transactions during these times either</a:t>
          </a:r>
        </a:p>
      </dgm:t>
    </dgm:pt>
    <dgm:pt modelId="{C867D5BF-D6A3-4776-9479-899BEAC1EED5}" type="parTrans" cxnId="{328AA464-E141-43A9-B63A-4C2306284A9D}">
      <dgm:prSet/>
      <dgm:spPr/>
    </dgm:pt>
    <dgm:pt modelId="{A38338AE-43B6-4D0C-866E-407F828A0A3C}" type="sibTrans" cxnId="{328AA464-E141-43A9-B63A-4C2306284A9D}">
      <dgm:prSet/>
      <dgm:spPr/>
    </dgm:pt>
    <dgm:pt modelId="{5B93B2DA-FB00-45CA-AEEE-AC4D5448B2AE}" type="pres">
      <dgm:prSet presAssocID="{07853A20-8756-4FFF-BB9D-F2FB7F8CD6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2B77D-D484-4F63-90E1-670241626F8D}" type="pres">
      <dgm:prSet presAssocID="{DCBABE25-2376-4780-AF04-620ECED6EA68}" presName="parentLin" presStyleCnt="0"/>
      <dgm:spPr/>
    </dgm:pt>
    <dgm:pt modelId="{D8DB0249-1030-4D21-A84D-23DE17B05589}" type="pres">
      <dgm:prSet presAssocID="{DCBABE25-2376-4780-AF04-620ECED6EA6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CB3DF7-6FA5-4375-AA3F-3A73593A76A8}" type="pres">
      <dgm:prSet presAssocID="{DCBABE25-2376-4780-AF04-620ECED6EA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D0B8-788B-470A-A036-EB6530B87EDE}" type="pres">
      <dgm:prSet presAssocID="{DCBABE25-2376-4780-AF04-620ECED6EA68}" presName="negativeSpace" presStyleCnt="0"/>
      <dgm:spPr/>
    </dgm:pt>
    <dgm:pt modelId="{A50D6CCE-6EC1-482F-B90E-5F1AE0268B6E}" type="pres">
      <dgm:prSet presAssocID="{DCBABE25-2376-4780-AF04-620ECED6EA6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C9BE0-DB1E-4CC8-A584-F3B1ADE31F70}" type="pres">
      <dgm:prSet presAssocID="{0A300FC3-CE33-4135-8191-4BCAB210BA8E}" presName="spaceBetweenRectangles" presStyleCnt="0"/>
      <dgm:spPr/>
    </dgm:pt>
    <dgm:pt modelId="{42DD3604-789B-45A9-B284-B6821E9AC147}" type="pres">
      <dgm:prSet presAssocID="{65F09D09-CF33-48D1-A3A9-A340CB2B2119}" presName="parentLin" presStyleCnt="0"/>
      <dgm:spPr/>
    </dgm:pt>
    <dgm:pt modelId="{332FA819-984F-4EDC-A7BC-6A1F1FB71DD0}" type="pres">
      <dgm:prSet presAssocID="{65F09D09-CF33-48D1-A3A9-A340CB2B21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B619C5-C5BB-45A0-BF1C-CD39ACD68AFB}" type="pres">
      <dgm:prSet presAssocID="{65F09D09-CF33-48D1-A3A9-A340CB2B21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08A0-5F1E-43E5-B968-D5E045BB4828}" type="pres">
      <dgm:prSet presAssocID="{65F09D09-CF33-48D1-A3A9-A340CB2B2119}" presName="negativeSpace" presStyleCnt="0"/>
      <dgm:spPr/>
    </dgm:pt>
    <dgm:pt modelId="{6D1E00BC-02C1-4461-AE59-16ACB13E7FE9}" type="pres">
      <dgm:prSet presAssocID="{65F09D09-CF33-48D1-A3A9-A340CB2B21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3B06-1218-4B7D-A9AF-7C7A60C02D26}" type="pres">
      <dgm:prSet presAssocID="{14CE283E-D976-4DA3-A772-548B9B672F9D}" presName="spaceBetweenRectangles" presStyleCnt="0"/>
      <dgm:spPr/>
    </dgm:pt>
    <dgm:pt modelId="{8C8013B9-4DDE-4070-843B-CEB37E7E0B6E}" type="pres">
      <dgm:prSet presAssocID="{40A3BF17-E0FB-4ADE-8FCC-F8396F6F76BA}" presName="parentLin" presStyleCnt="0"/>
      <dgm:spPr/>
    </dgm:pt>
    <dgm:pt modelId="{C632BDCE-E8EF-4BF9-8FBF-EA711B3E9714}" type="pres">
      <dgm:prSet presAssocID="{40A3BF17-E0FB-4ADE-8FCC-F8396F6F76B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9E8301-AE9A-4409-B18E-E10E4444C3CD}" type="pres">
      <dgm:prSet presAssocID="{40A3BF17-E0FB-4ADE-8FCC-F8396F6F76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CC570-5065-4E60-AF67-3BFC050E898C}" type="pres">
      <dgm:prSet presAssocID="{40A3BF17-E0FB-4ADE-8FCC-F8396F6F76BA}" presName="negativeSpace" presStyleCnt="0"/>
      <dgm:spPr/>
    </dgm:pt>
    <dgm:pt modelId="{925CB824-8BB7-4C1E-A9F4-7B405EEC85C0}" type="pres">
      <dgm:prSet presAssocID="{40A3BF17-E0FB-4ADE-8FCC-F8396F6F76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03AF0-742D-4BAF-B21E-102796279F5E}" srcId="{40A3BF17-E0FB-4ADE-8FCC-F8396F6F76BA}" destId="{BB945D35-46F7-464F-B512-93162425B516}" srcOrd="1" destOrd="0" parTransId="{230F0D9A-AAB3-472C-B547-DA3B4EE7027F}" sibTransId="{11AB7D2B-8C14-4078-85E7-504D7A45742E}"/>
    <dgm:cxn modelId="{199F23C2-9EF3-4265-8576-63C3BA6D293D}" type="presOf" srcId="{33D599BE-36FF-4CFC-89C0-2612FED36BB4}" destId="{A50D6CCE-6EC1-482F-B90E-5F1AE0268B6E}" srcOrd="0" destOrd="1" presId="urn:microsoft.com/office/officeart/2005/8/layout/list1"/>
    <dgm:cxn modelId="{68739D2B-02D1-4EB2-A1C1-9B6127D60D24}" type="presOf" srcId="{5F730991-D1F3-4605-A081-0569B72C2FDD}" destId="{6D1E00BC-02C1-4461-AE59-16ACB13E7FE9}" srcOrd="0" destOrd="0" presId="urn:microsoft.com/office/officeart/2005/8/layout/list1"/>
    <dgm:cxn modelId="{7CF17964-7D0E-49E8-BEDD-C2B95A1460E2}" srcId="{07853A20-8756-4FFF-BB9D-F2FB7F8CD6FC}" destId="{DCBABE25-2376-4780-AF04-620ECED6EA68}" srcOrd="0" destOrd="0" parTransId="{7FBAED4B-7B09-4B43-923B-2A65289DFCCB}" sibTransId="{0A300FC3-CE33-4135-8191-4BCAB210BA8E}"/>
    <dgm:cxn modelId="{C7BB3DC3-5F7B-4C5E-9ABB-A17E5AE29FCE}" srcId="{07853A20-8756-4FFF-BB9D-F2FB7F8CD6FC}" destId="{40A3BF17-E0FB-4ADE-8FCC-F8396F6F76BA}" srcOrd="2" destOrd="0" parTransId="{39A4A1C2-E446-4D77-8B5C-2EA06A2AAB67}" sibTransId="{2B4B7CF0-C0ED-4AB0-A268-9509A551C7FA}"/>
    <dgm:cxn modelId="{75FEAD62-F7FA-4FD7-83EF-6DAA3136DEA2}" srcId="{DCBABE25-2376-4780-AF04-620ECED6EA68}" destId="{6B1D4A3F-031A-4185-BAA5-01FF32B22BCF}" srcOrd="0" destOrd="0" parTransId="{BB4F85C1-FE4E-41F7-BE16-D92D9B7D77C9}" sibTransId="{B9F4D4AB-196B-4246-95C7-DEC17E64FFE8}"/>
    <dgm:cxn modelId="{CAFAA17F-9DBB-4DFB-996B-44A6B8DD8C01}" type="presOf" srcId="{65F09D09-CF33-48D1-A3A9-A340CB2B2119}" destId="{332FA819-984F-4EDC-A7BC-6A1F1FB71DD0}" srcOrd="0" destOrd="0" presId="urn:microsoft.com/office/officeart/2005/8/layout/list1"/>
    <dgm:cxn modelId="{328AA464-E141-43A9-B63A-4C2306284A9D}" srcId="{65F09D09-CF33-48D1-A3A9-A340CB2B2119}" destId="{B72642FC-C42B-4619-981E-9EBBDE98089C}" srcOrd="1" destOrd="0" parTransId="{C867D5BF-D6A3-4776-9479-899BEAC1EED5}" sibTransId="{A38338AE-43B6-4D0C-866E-407F828A0A3C}"/>
    <dgm:cxn modelId="{F0BE9965-4A3A-4283-BBE1-7C237491D38E}" type="presOf" srcId="{40A3BF17-E0FB-4ADE-8FCC-F8396F6F76BA}" destId="{4B9E8301-AE9A-4409-B18E-E10E4444C3CD}" srcOrd="1" destOrd="0" presId="urn:microsoft.com/office/officeart/2005/8/layout/list1"/>
    <dgm:cxn modelId="{8C88D4C4-161F-46D4-8E77-0806EA245709}" type="presOf" srcId="{DCBABE25-2376-4780-AF04-620ECED6EA68}" destId="{D8DB0249-1030-4D21-A84D-23DE17B05589}" srcOrd="0" destOrd="0" presId="urn:microsoft.com/office/officeart/2005/8/layout/list1"/>
    <dgm:cxn modelId="{99E8DF18-E1E5-4707-BED8-E6FC06AA846F}" srcId="{DCBABE25-2376-4780-AF04-620ECED6EA68}" destId="{33D599BE-36FF-4CFC-89C0-2612FED36BB4}" srcOrd="1" destOrd="0" parTransId="{EA882F01-9C0E-457F-9374-1B0555CD096E}" sibTransId="{6F902D8D-FC58-4614-A6A0-FA6F8027E4CE}"/>
    <dgm:cxn modelId="{9601EE8B-B16E-433D-B415-FB34AB399A12}" srcId="{65F09D09-CF33-48D1-A3A9-A340CB2B2119}" destId="{5F730991-D1F3-4605-A081-0569B72C2FDD}" srcOrd="0" destOrd="0" parTransId="{4DD391B3-B616-4EC5-A34D-528A7A4D012B}" sibTransId="{3CA263E3-0985-4A53-BD19-AABD9FCC34DC}"/>
    <dgm:cxn modelId="{6578022E-3D77-4136-A137-7E5C1CBB5553}" srcId="{07853A20-8756-4FFF-BB9D-F2FB7F8CD6FC}" destId="{65F09D09-CF33-48D1-A3A9-A340CB2B2119}" srcOrd="1" destOrd="0" parTransId="{1EA9097D-E545-45D8-8399-E0D8F8FEC600}" sibTransId="{14CE283E-D976-4DA3-A772-548B9B672F9D}"/>
    <dgm:cxn modelId="{F17A11C7-CAF5-4A41-811F-861737DC9DB6}" type="presOf" srcId="{BB945D35-46F7-464F-B512-93162425B516}" destId="{925CB824-8BB7-4C1E-A9F4-7B405EEC85C0}" srcOrd="0" destOrd="1" presId="urn:microsoft.com/office/officeart/2005/8/layout/list1"/>
    <dgm:cxn modelId="{3C25C461-EA5C-4C7F-BD85-67BFDDCDFAEA}" type="presOf" srcId="{6B1D4A3F-031A-4185-BAA5-01FF32B22BCF}" destId="{A50D6CCE-6EC1-482F-B90E-5F1AE0268B6E}" srcOrd="0" destOrd="0" presId="urn:microsoft.com/office/officeart/2005/8/layout/list1"/>
    <dgm:cxn modelId="{2FF75DF2-EF55-4039-8C2A-4B0726B48880}" type="presOf" srcId="{17B30493-458E-42F5-9F32-EE8A98466D3A}" destId="{925CB824-8BB7-4C1E-A9F4-7B405EEC85C0}" srcOrd="0" destOrd="2" presId="urn:microsoft.com/office/officeart/2005/8/layout/list1"/>
    <dgm:cxn modelId="{5F090723-1B3E-47CA-B0E1-37863C4F58CB}" srcId="{65F09D09-CF33-48D1-A3A9-A340CB2B2119}" destId="{E7F6A634-37CD-4B84-AD84-F06CED40F389}" srcOrd="2" destOrd="0" parTransId="{BDFBA464-94A6-4550-B6C9-B9435C6864E1}" sibTransId="{33FE8A81-6D54-47D1-B460-05D4B8F06A2E}"/>
    <dgm:cxn modelId="{73E8D816-AE50-4283-9DF8-57FB89AB8709}" type="presOf" srcId="{40A3BF17-E0FB-4ADE-8FCC-F8396F6F76BA}" destId="{C632BDCE-E8EF-4BF9-8FBF-EA711B3E9714}" srcOrd="0" destOrd="0" presId="urn:microsoft.com/office/officeart/2005/8/layout/list1"/>
    <dgm:cxn modelId="{050579F8-B56F-4477-9A63-2BBCF194ED69}" type="presOf" srcId="{DCBABE25-2376-4780-AF04-620ECED6EA68}" destId="{CFCB3DF7-6FA5-4375-AA3F-3A73593A76A8}" srcOrd="1" destOrd="0" presId="urn:microsoft.com/office/officeart/2005/8/layout/list1"/>
    <dgm:cxn modelId="{B050723B-700D-4195-A586-3C27379839E0}" srcId="{40A3BF17-E0FB-4ADE-8FCC-F8396F6F76BA}" destId="{BEAF4EC6-B48F-4261-8004-CEEFE3DEBE3C}" srcOrd="0" destOrd="0" parTransId="{85C11B22-B8A8-4C4E-88A7-6DE05F78D4BE}" sibTransId="{E212377E-4D73-404F-853A-37E9D4903AAC}"/>
    <dgm:cxn modelId="{59FB9553-2E20-476D-A3EA-6B3F467C8111}" type="presOf" srcId="{E7F6A634-37CD-4B84-AD84-F06CED40F389}" destId="{6D1E00BC-02C1-4461-AE59-16ACB13E7FE9}" srcOrd="0" destOrd="2" presId="urn:microsoft.com/office/officeart/2005/8/layout/list1"/>
    <dgm:cxn modelId="{E9146806-1C6C-4306-B244-A757CC468AED}" type="presOf" srcId="{07853A20-8756-4FFF-BB9D-F2FB7F8CD6FC}" destId="{5B93B2DA-FB00-45CA-AEEE-AC4D5448B2AE}" srcOrd="0" destOrd="0" presId="urn:microsoft.com/office/officeart/2005/8/layout/list1"/>
    <dgm:cxn modelId="{ED7F8B9A-4C66-443A-820C-746781BD5352}" type="presOf" srcId="{B72642FC-C42B-4619-981E-9EBBDE98089C}" destId="{6D1E00BC-02C1-4461-AE59-16ACB13E7FE9}" srcOrd="0" destOrd="1" presId="urn:microsoft.com/office/officeart/2005/8/layout/list1"/>
    <dgm:cxn modelId="{ECE66EC3-1C8D-47C2-84FE-569AADE327EE}" type="presOf" srcId="{BEAF4EC6-B48F-4261-8004-CEEFE3DEBE3C}" destId="{925CB824-8BB7-4C1E-A9F4-7B405EEC85C0}" srcOrd="0" destOrd="0" presId="urn:microsoft.com/office/officeart/2005/8/layout/list1"/>
    <dgm:cxn modelId="{F3010058-9067-4AA2-84F2-3F2A1D37FD09}" srcId="{40A3BF17-E0FB-4ADE-8FCC-F8396F6F76BA}" destId="{17B30493-458E-42F5-9F32-EE8A98466D3A}" srcOrd="2" destOrd="0" parTransId="{FED5E4BC-FB65-45B8-AFCA-24149ED5BE00}" sibTransId="{9C3AAF45-AC22-44C5-A35C-11F729C44FF8}"/>
    <dgm:cxn modelId="{43EFF6F3-1664-4795-90AE-A8A572A909F5}" type="presOf" srcId="{65F09D09-CF33-48D1-A3A9-A340CB2B2119}" destId="{3DB619C5-C5BB-45A0-BF1C-CD39ACD68AFB}" srcOrd="1" destOrd="0" presId="urn:microsoft.com/office/officeart/2005/8/layout/list1"/>
    <dgm:cxn modelId="{CD01F5B0-3B5F-4D85-BAF2-D4B2485B9645}" type="presParOf" srcId="{5B93B2DA-FB00-45CA-AEEE-AC4D5448B2AE}" destId="{8712B77D-D484-4F63-90E1-670241626F8D}" srcOrd="0" destOrd="0" presId="urn:microsoft.com/office/officeart/2005/8/layout/list1"/>
    <dgm:cxn modelId="{69553CB5-B793-4A26-940C-72FD5D967581}" type="presParOf" srcId="{8712B77D-D484-4F63-90E1-670241626F8D}" destId="{D8DB0249-1030-4D21-A84D-23DE17B05589}" srcOrd="0" destOrd="0" presId="urn:microsoft.com/office/officeart/2005/8/layout/list1"/>
    <dgm:cxn modelId="{57C496E9-A746-4146-BE10-C4B7DD0EFC21}" type="presParOf" srcId="{8712B77D-D484-4F63-90E1-670241626F8D}" destId="{CFCB3DF7-6FA5-4375-AA3F-3A73593A76A8}" srcOrd="1" destOrd="0" presId="urn:microsoft.com/office/officeart/2005/8/layout/list1"/>
    <dgm:cxn modelId="{EB9642BE-99F2-472A-9A28-7B16A1E88061}" type="presParOf" srcId="{5B93B2DA-FB00-45CA-AEEE-AC4D5448B2AE}" destId="{913AD0B8-788B-470A-A036-EB6530B87EDE}" srcOrd="1" destOrd="0" presId="urn:microsoft.com/office/officeart/2005/8/layout/list1"/>
    <dgm:cxn modelId="{A20CEF0D-BCF4-4A44-BD10-01309A7F4E5B}" type="presParOf" srcId="{5B93B2DA-FB00-45CA-AEEE-AC4D5448B2AE}" destId="{A50D6CCE-6EC1-482F-B90E-5F1AE0268B6E}" srcOrd="2" destOrd="0" presId="urn:microsoft.com/office/officeart/2005/8/layout/list1"/>
    <dgm:cxn modelId="{C781EF65-400C-4C44-8C58-A6FA8A97E8EF}" type="presParOf" srcId="{5B93B2DA-FB00-45CA-AEEE-AC4D5448B2AE}" destId="{397C9BE0-DB1E-4CC8-A584-F3B1ADE31F70}" srcOrd="3" destOrd="0" presId="urn:microsoft.com/office/officeart/2005/8/layout/list1"/>
    <dgm:cxn modelId="{51C38F91-9D3E-4AA6-8395-97A16AA4967C}" type="presParOf" srcId="{5B93B2DA-FB00-45CA-AEEE-AC4D5448B2AE}" destId="{42DD3604-789B-45A9-B284-B6821E9AC147}" srcOrd="4" destOrd="0" presId="urn:microsoft.com/office/officeart/2005/8/layout/list1"/>
    <dgm:cxn modelId="{9962D920-AFFD-4C00-BD93-7641A6F18A2B}" type="presParOf" srcId="{42DD3604-789B-45A9-B284-B6821E9AC147}" destId="{332FA819-984F-4EDC-A7BC-6A1F1FB71DD0}" srcOrd="0" destOrd="0" presId="urn:microsoft.com/office/officeart/2005/8/layout/list1"/>
    <dgm:cxn modelId="{F6515852-D695-42C5-85F6-840DDDE641D7}" type="presParOf" srcId="{42DD3604-789B-45A9-B284-B6821E9AC147}" destId="{3DB619C5-C5BB-45A0-BF1C-CD39ACD68AFB}" srcOrd="1" destOrd="0" presId="urn:microsoft.com/office/officeart/2005/8/layout/list1"/>
    <dgm:cxn modelId="{CA5C228F-7519-4454-82F7-DBE946351019}" type="presParOf" srcId="{5B93B2DA-FB00-45CA-AEEE-AC4D5448B2AE}" destId="{805608A0-5F1E-43E5-B968-D5E045BB4828}" srcOrd="5" destOrd="0" presId="urn:microsoft.com/office/officeart/2005/8/layout/list1"/>
    <dgm:cxn modelId="{A80B3849-87D7-4B3B-9BF8-0428DD9CD7EA}" type="presParOf" srcId="{5B93B2DA-FB00-45CA-AEEE-AC4D5448B2AE}" destId="{6D1E00BC-02C1-4461-AE59-16ACB13E7FE9}" srcOrd="6" destOrd="0" presId="urn:microsoft.com/office/officeart/2005/8/layout/list1"/>
    <dgm:cxn modelId="{CCB1B9FA-C711-4A06-9FDE-BD5EEBAF9D2C}" type="presParOf" srcId="{5B93B2DA-FB00-45CA-AEEE-AC4D5448B2AE}" destId="{B07C3B06-1218-4B7D-A9AF-7C7A60C02D26}" srcOrd="7" destOrd="0" presId="urn:microsoft.com/office/officeart/2005/8/layout/list1"/>
    <dgm:cxn modelId="{C57BA16A-4D0C-4524-B843-415D51CE129E}" type="presParOf" srcId="{5B93B2DA-FB00-45CA-AEEE-AC4D5448B2AE}" destId="{8C8013B9-4DDE-4070-843B-CEB37E7E0B6E}" srcOrd="8" destOrd="0" presId="urn:microsoft.com/office/officeart/2005/8/layout/list1"/>
    <dgm:cxn modelId="{3003A08D-C874-4124-A95A-60F19EDCE5E6}" type="presParOf" srcId="{8C8013B9-4DDE-4070-843B-CEB37E7E0B6E}" destId="{C632BDCE-E8EF-4BF9-8FBF-EA711B3E9714}" srcOrd="0" destOrd="0" presId="urn:microsoft.com/office/officeart/2005/8/layout/list1"/>
    <dgm:cxn modelId="{07A423B6-6BCF-43B2-B01E-45417CC5A97F}" type="presParOf" srcId="{8C8013B9-4DDE-4070-843B-CEB37E7E0B6E}" destId="{4B9E8301-AE9A-4409-B18E-E10E4444C3CD}" srcOrd="1" destOrd="0" presId="urn:microsoft.com/office/officeart/2005/8/layout/list1"/>
    <dgm:cxn modelId="{54FF3A5E-9E83-4A21-AF40-4E1514045CA5}" type="presParOf" srcId="{5B93B2DA-FB00-45CA-AEEE-AC4D5448B2AE}" destId="{2B4CC570-5065-4E60-AF67-3BFC050E898C}" srcOrd="9" destOrd="0" presId="urn:microsoft.com/office/officeart/2005/8/layout/list1"/>
    <dgm:cxn modelId="{132101FF-1A0E-4697-8FB8-18EA33CC6C07}" type="presParOf" srcId="{5B93B2DA-FB00-45CA-AEEE-AC4D5448B2AE}" destId="{925CB824-8BB7-4C1E-A9F4-7B405EEC85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8447B-C8F6-427A-B7D5-B5B1E5E01228}" type="doc">
      <dgm:prSet loTypeId="urn:microsoft.com/office/officeart/2018/2/layout/IconLabel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3AF0318-1987-46BB-BDCB-BC0C948C8C7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w Cen MT" panose="020B0602020104020603" pitchFamily="34" charset="0"/>
            </a:rPr>
            <a:t>Email to all faculty, staff &amp; student workers on 11/12 &amp; 12/6</a:t>
          </a:r>
        </a:p>
      </dgm:t>
    </dgm:pt>
    <dgm:pt modelId="{2E4BE1E6-1A34-4495-98E3-94FDC2587EF7}" type="parTrans" cxnId="{CCC51723-DA2A-4C9E-B4C7-D0B69080ADE6}">
      <dgm:prSet/>
      <dgm:spPr/>
      <dgm:t>
        <a:bodyPr/>
        <a:lstStyle/>
        <a:p>
          <a:endParaRPr lang="en-US"/>
        </a:p>
      </dgm:t>
    </dgm:pt>
    <dgm:pt modelId="{7E282EAC-2221-420E-AAEC-2B22B89F13CB}" type="sibTrans" cxnId="{CCC51723-DA2A-4C9E-B4C7-D0B69080ADE6}">
      <dgm:prSet/>
      <dgm:spPr/>
      <dgm:t>
        <a:bodyPr/>
        <a:lstStyle/>
        <a:p>
          <a:endParaRPr lang="en-US"/>
        </a:p>
      </dgm:t>
    </dgm:pt>
    <dgm:pt modelId="{4907F2A9-3E57-4B38-ABD1-D145248BC95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20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>Inside </a:t>
          </a:r>
          <a:b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>UCR Emails </a:t>
          </a:r>
        </a:p>
      </dgm:t>
    </dgm:pt>
    <dgm:pt modelId="{94105E82-A1A3-4749-B124-3A88174B76CB}" type="parTrans" cxnId="{BC5318D8-23FC-434C-B858-2D663AEC0DDC}">
      <dgm:prSet/>
      <dgm:spPr/>
      <dgm:t>
        <a:bodyPr/>
        <a:lstStyle/>
        <a:p>
          <a:endParaRPr lang="en-US"/>
        </a:p>
      </dgm:t>
    </dgm:pt>
    <dgm:pt modelId="{640A939D-C107-4D08-B574-FD0316856307}" type="sibTrans" cxnId="{BC5318D8-23FC-434C-B858-2D663AEC0DDC}">
      <dgm:prSet/>
      <dgm:spPr/>
      <dgm:t>
        <a:bodyPr/>
        <a:lstStyle/>
        <a:p>
          <a:endParaRPr lang="en-US"/>
        </a:p>
      </dgm:t>
    </dgm:pt>
    <dgm:pt modelId="{3C7FE173-7C88-4BE8-909E-3486992F0FA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/>
          </a:r>
          <a:b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>CSC Website, UCPath Online</a:t>
          </a:r>
        </a:p>
      </dgm:t>
    </dgm:pt>
    <dgm:pt modelId="{290EC894-D4B3-4DE3-A138-711DF76BAB23}" type="parTrans" cxnId="{7C58040B-E005-41AD-B9A5-A78FA9F2E166}">
      <dgm:prSet/>
      <dgm:spPr/>
      <dgm:t>
        <a:bodyPr/>
        <a:lstStyle/>
        <a:p>
          <a:endParaRPr lang="en-US"/>
        </a:p>
      </dgm:t>
    </dgm:pt>
    <dgm:pt modelId="{49C0615E-695A-4567-8B99-94F93D376C16}" type="sibTrans" cxnId="{7C58040B-E005-41AD-B9A5-A78FA9F2E166}">
      <dgm:prSet/>
      <dgm:spPr/>
      <dgm:t>
        <a:bodyPr/>
        <a:lstStyle/>
        <a:p>
          <a:endParaRPr lang="en-US"/>
        </a:p>
      </dgm:t>
    </dgm:pt>
    <dgm:pt modelId="{8CDCBE98-86B9-4FF6-8FBA-458AB4C3BAD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/>
          </a:r>
          <a:b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dirty="0" err="1">
              <a:solidFill>
                <a:schemeClr val="bg1"/>
              </a:solidFill>
              <a:latin typeface="Tw Cen MT" panose="020B0602020104020603" pitchFamily="34" charset="0"/>
            </a:rPr>
            <a:t>R’Space</a:t>
          </a:r>
          <a:r>
            <a:rPr lang="en-US" sz="2000" dirty="0">
              <a:solidFill>
                <a:schemeClr val="bg1"/>
              </a:solidFill>
              <a:latin typeface="Tw Cen MT" panose="020B0602020104020603" pitchFamily="34" charset="0"/>
            </a:rPr>
            <a:t> Announcement, Tech Alerts</a:t>
          </a:r>
        </a:p>
      </dgm:t>
    </dgm:pt>
    <dgm:pt modelId="{3B505FB3-634F-4453-9FC9-A10668974FAA}" type="parTrans" cxnId="{F2AABBDC-1840-4629-9585-5B8EFD02DCE9}">
      <dgm:prSet/>
      <dgm:spPr/>
      <dgm:t>
        <a:bodyPr/>
        <a:lstStyle/>
        <a:p>
          <a:endParaRPr lang="en-US"/>
        </a:p>
      </dgm:t>
    </dgm:pt>
    <dgm:pt modelId="{E2B7C072-60A5-457D-B122-2CBD58F67A72}" type="sibTrans" cxnId="{F2AABBDC-1840-4629-9585-5B8EFD02DCE9}">
      <dgm:prSet/>
      <dgm:spPr/>
      <dgm:t>
        <a:bodyPr/>
        <a:lstStyle/>
        <a:p>
          <a:endParaRPr lang="en-US"/>
        </a:p>
      </dgm:t>
    </dgm:pt>
    <dgm:pt modelId="{017918CA-0AF1-48E7-8EBC-CD88CEA3EB82}" type="pres">
      <dgm:prSet presAssocID="{72B8447B-C8F6-427A-B7D5-B5B1E5E012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BC0C9-F236-433D-A008-A67E83C173C4}" type="pres">
      <dgm:prSet presAssocID="{03AF0318-1987-46BB-BDCB-BC0C948C8C74}" presName="compNode" presStyleCnt="0"/>
      <dgm:spPr/>
    </dgm:pt>
    <dgm:pt modelId="{FA33A2AC-AE5B-4F85-9C82-AB2F5FF3967B}" type="pres">
      <dgm:prSet presAssocID="{03AF0318-1987-46BB-BDCB-BC0C948C8C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C249BB23-2808-4E5F-A62E-033DD364BBB0}" type="pres">
      <dgm:prSet presAssocID="{03AF0318-1987-46BB-BDCB-BC0C948C8C74}" presName="spaceRect" presStyleCnt="0"/>
      <dgm:spPr/>
    </dgm:pt>
    <dgm:pt modelId="{94EB89D5-880D-4A58-BBB0-51459CDE4A2A}" type="pres">
      <dgm:prSet presAssocID="{03AF0318-1987-46BB-BDCB-BC0C948C8C7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6869374-E2FE-4AEE-9623-1B5C37EA8273}" type="pres">
      <dgm:prSet presAssocID="{7E282EAC-2221-420E-AAEC-2B22B89F13CB}" presName="sibTrans" presStyleCnt="0"/>
      <dgm:spPr/>
    </dgm:pt>
    <dgm:pt modelId="{F60744F1-4A66-42EF-9052-66AFA51E375D}" type="pres">
      <dgm:prSet presAssocID="{4907F2A9-3E57-4B38-ABD1-D145248BC95A}" presName="compNode" presStyleCnt="0"/>
      <dgm:spPr/>
    </dgm:pt>
    <dgm:pt modelId="{7BB89123-1082-42F2-B8DC-07C72A5FC67D}" type="pres">
      <dgm:prSet presAssocID="{4907F2A9-3E57-4B38-ABD1-D145248BC9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77F4468-7031-4BBA-9E93-6B6A4326929E}" type="pres">
      <dgm:prSet presAssocID="{4907F2A9-3E57-4B38-ABD1-D145248BC95A}" presName="spaceRect" presStyleCnt="0"/>
      <dgm:spPr/>
    </dgm:pt>
    <dgm:pt modelId="{036491D6-C454-42B4-BA7E-B99E200E3B03}" type="pres">
      <dgm:prSet presAssocID="{4907F2A9-3E57-4B38-ABD1-D145248BC95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FC466F9-D348-418C-B26F-816ED4DF1DFA}" type="pres">
      <dgm:prSet presAssocID="{640A939D-C107-4D08-B574-FD0316856307}" presName="sibTrans" presStyleCnt="0"/>
      <dgm:spPr/>
    </dgm:pt>
    <dgm:pt modelId="{B2E77DE1-67C5-4AF3-81A0-4A8EA4346DE4}" type="pres">
      <dgm:prSet presAssocID="{8CDCBE98-86B9-4FF6-8FBA-458AB4C3BAD6}" presName="compNode" presStyleCnt="0"/>
      <dgm:spPr/>
    </dgm:pt>
    <dgm:pt modelId="{A60149A4-E51F-42AD-B2B0-AEF33EC8393D}" type="pres">
      <dgm:prSet presAssocID="{8CDCBE98-86B9-4FF6-8FBA-458AB4C3BA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895376B6-F3AB-4070-8202-B43469FC5C47}" type="pres">
      <dgm:prSet presAssocID="{8CDCBE98-86B9-4FF6-8FBA-458AB4C3BAD6}" presName="spaceRect" presStyleCnt="0"/>
      <dgm:spPr/>
    </dgm:pt>
    <dgm:pt modelId="{34408636-C292-41D9-97CF-1BBD86E4BFB3}" type="pres">
      <dgm:prSet presAssocID="{8CDCBE98-86B9-4FF6-8FBA-458AB4C3BAD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C37151C-B6A8-4CF7-B161-27C4667660B9}" type="pres">
      <dgm:prSet presAssocID="{E2B7C072-60A5-457D-B122-2CBD58F67A72}" presName="sibTrans" presStyleCnt="0"/>
      <dgm:spPr/>
    </dgm:pt>
    <dgm:pt modelId="{86986267-CDFB-4032-880F-78A700E8FE4F}" type="pres">
      <dgm:prSet presAssocID="{3C7FE173-7C88-4BE8-909E-3486992F0FAF}" presName="compNode" presStyleCnt="0"/>
      <dgm:spPr/>
    </dgm:pt>
    <dgm:pt modelId="{86A400BB-D5A5-45D7-B6F1-6FB8DDF3F6F2}" type="pres">
      <dgm:prSet presAssocID="{3C7FE173-7C88-4BE8-909E-3486992F0F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E415D0B8-46E1-44CC-8455-AF49B22AA572}" type="pres">
      <dgm:prSet presAssocID="{3C7FE173-7C88-4BE8-909E-3486992F0FAF}" presName="spaceRect" presStyleCnt="0"/>
      <dgm:spPr/>
    </dgm:pt>
    <dgm:pt modelId="{B3A8CA05-F329-4A33-BB4A-A12D4A7B94B7}" type="pres">
      <dgm:prSet presAssocID="{3C7FE173-7C88-4BE8-909E-3486992F0FA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88657-5AA8-4724-8E61-DDBBEDC87896}" type="presOf" srcId="{03AF0318-1987-46BB-BDCB-BC0C948C8C74}" destId="{94EB89D5-880D-4A58-BBB0-51459CDE4A2A}" srcOrd="0" destOrd="0" presId="urn:microsoft.com/office/officeart/2018/2/layout/IconLabelList"/>
    <dgm:cxn modelId="{CCC51723-DA2A-4C9E-B4C7-D0B69080ADE6}" srcId="{72B8447B-C8F6-427A-B7D5-B5B1E5E01228}" destId="{03AF0318-1987-46BB-BDCB-BC0C948C8C74}" srcOrd="0" destOrd="0" parTransId="{2E4BE1E6-1A34-4495-98E3-94FDC2587EF7}" sibTransId="{7E282EAC-2221-420E-AAEC-2B22B89F13CB}"/>
    <dgm:cxn modelId="{7C58040B-E005-41AD-B9A5-A78FA9F2E166}" srcId="{72B8447B-C8F6-427A-B7D5-B5B1E5E01228}" destId="{3C7FE173-7C88-4BE8-909E-3486992F0FAF}" srcOrd="3" destOrd="0" parTransId="{290EC894-D4B3-4DE3-A138-711DF76BAB23}" sibTransId="{49C0615E-695A-4567-8B99-94F93D376C16}"/>
    <dgm:cxn modelId="{F2AABBDC-1840-4629-9585-5B8EFD02DCE9}" srcId="{72B8447B-C8F6-427A-B7D5-B5B1E5E01228}" destId="{8CDCBE98-86B9-4FF6-8FBA-458AB4C3BAD6}" srcOrd="2" destOrd="0" parTransId="{3B505FB3-634F-4453-9FC9-A10668974FAA}" sibTransId="{E2B7C072-60A5-457D-B122-2CBD58F67A72}"/>
    <dgm:cxn modelId="{338181FF-769E-4ED4-944F-D19C882B9BEC}" type="presOf" srcId="{4907F2A9-3E57-4B38-ABD1-D145248BC95A}" destId="{036491D6-C454-42B4-BA7E-B99E200E3B03}" srcOrd="0" destOrd="0" presId="urn:microsoft.com/office/officeart/2018/2/layout/IconLabelList"/>
    <dgm:cxn modelId="{DA7958FC-7D8F-4E2C-83FE-E80A5B7ECD3C}" type="presOf" srcId="{3C7FE173-7C88-4BE8-909E-3486992F0FAF}" destId="{B3A8CA05-F329-4A33-BB4A-A12D4A7B94B7}" srcOrd="0" destOrd="0" presId="urn:microsoft.com/office/officeart/2018/2/layout/IconLabelList"/>
    <dgm:cxn modelId="{BC5318D8-23FC-434C-B858-2D663AEC0DDC}" srcId="{72B8447B-C8F6-427A-B7D5-B5B1E5E01228}" destId="{4907F2A9-3E57-4B38-ABD1-D145248BC95A}" srcOrd="1" destOrd="0" parTransId="{94105E82-A1A3-4749-B124-3A88174B76CB}" sibTransId="{640A939D-C107-4D08-B574-FD0316856307}"/>
    <dgm:cxn modelId="{2DED3517-D665-4A00-BCC1-FB88CADB01FC}" type="presOf" srcId="{8CDCBE98-86B9-4FF6-8FBA-458AB4C3BAD6}" destId="{34408636-C292-41D9-97CF-1BBD86E4BFB3}" srcOrd="0" destOrd="0" presId="urn:microsoft.com/office/officeart/2018/2/layout/IconLabelList"/>
    <dgm:cxn modelId="{050C844D-800B-4704-BE0B-20D1348BB82B}" type="presOf" srcId="{72B8447B-C8F6-427A-B7D5-B5B1E5E01228}" destId="{017918CA-0AF1-48E7-8EBC-CD88CEA3EB82}" srcOrd="0" destOrd="0" presId="urn:microsoft.com/office/officeart/2018/2/layout/IconLabelList"/>
    <dgm:cxn modelId="{D1770A0D-C0BF-4AD3-8E68-184FCCB1D533}" type="presParOf" srcId="{017918CA-0AF1-48E7-8EBC-CD88CEA3EB82}" destId="{B82BC0C9-F236-433D-A008-A67E83C173C4}" srcOrd="0" destOrd="0" presId="urn:microsoft.com/office/officeart/2018/2/layout/IconLabelList"/>
    <dgm:cxn modelId="{1752EEDC-1ED1-4737-84D3-AA34EC2AFECA}" type="presParOf" srcId="{B82BC0C9-F236-433D-A008-A67E83C173C4}" destId="{FA33A2AC-AE5B-4F85-9C82-AB2F5FF3967B}" srcOrd="0" destOrd="0" presId="urn:microsoft.com/office/officeart/2018/2/layout/IconLabelList"/>
    <dgm:cxn modelId="{231417EE-BF13-41B4-865A-F42AA46C8D50}" type="presParOf" srcId="{B82BC0C9-F236-433D-A008-A67E83C173C4}" destId="{C249BB23-2808-4E5F-A62E-033DD364BBB0}" srcOrd="1" destOrd="0" presId="urn:microsoft.com/office/officeart/2018/2/layout/IconLabelList"/>
    <dgm:cxn modelId="{314AA557-04F3-4895-A0B4-E2C00990636B}" type="presParOf" srcId="{B82BC0C9-F236-433D-A008-A67E83C173C4}" destId="{94EB89D5-880D-4A58-BBB0-51459CDE4A2A}" srcOrd="2" destOrd="0" presId="urn:microsoft.com/office/officeart/2018/2/layout/IconLabelList"/>
    <dgm:cxn modelId="{151A8CA6-E28B-4D79-9692-8D1499E96130}" type="presParOf" srcId="{017918CA-0AF1-48E7-8EBC-CD88CEA3EB82}" destId="{66869374-E2FE-4AEE-9623-1B5C37EA8273}" srcOrd="1" destOrd="0" presId="urn:microsoft.com/office/officeart/2018/2/layout/IconLabelList"/>
    <dgm:cxn modelId="{6372524A-26C2-47D4-BA99-532A70A2B39C}" type="presParOf" srcId="{017918CA-0AF1-48E7-8EBC-CD88CEA3EB82}" destId="{F60744F1-4A66-42EF-9052-66AFA51E375D}" srcOrd="2" destOrd="0" presId="urn:microsoft.com/office/officeart/2018/2/layout/IconLabelList"/>
    <dgm:cxn modelId="{0436204E-9230-4A76-82FC-C4299C229E21}" type="presParOf" srcId="{F60744F1-4A66-42EF-9052-66AFA51E375D}" destId="{7BB89123-1082-42F2-B8DC-07C72A5FC67D}" srcOrd="0" destOrd="0" presId="urn:microsoft.com/office/officeart/2018/2/layout/IconLabelList"/>
    <dgm:cxn modelId="{F6B0C730-E41D-4800-8379-9A2000D0CF9C}" type="presParOf" srcId="{F60744F1-4A66-42EF-9052-66AFA51E375D}" destId="{277F4468-7031-4BBA-9E93-6B6A4326929E}" srcOrd="1" destOrd="0" presId="urn:microsoft.com/office/officeart/2018/2/layout/IconLabelList"/>
    <dgm:cxn modelId="{DC82D068-356A-4954-9889-3A78A9A9FB67}" type="presParOf" srcId="{F60744F1-4A66-42EF-9052-66AFA51E375D}" destId="{036491D6-C454-42B4-BA7E-B99E200E3B03}" srcOrd="2" destOrd="0" presId="urn:microsoft.com/office/officeart/2018/2/layout/IconLabelList"/>
    <dgm:cxn modelId="{BE690ED8-09D7-456E-862B-DFC615B390DE}" type="presParOf" srcId="{017918CA-0AF1-48E7-8EBC-CD88CEA3EB82}" destId="{2FC466F9-D348-418C-B26F-816ED4DF1DFA}" srcOrd="3" destOrd="0" presId="urn:microsoft.com/office/officeart/2018/2/layout/IconLabelList"/>
    <dgm:cxn modelId="{69A1F74C-8DA3-465B-A433-5C73654A09DB}" type="presParOf" srcId="{017918CA-0AF1-48E7-8EBC-CD88CEA3EB82}" destId="{B2E77DE1-67C5-4AF3-81A0-4A8EA4346DE4}" srcOrd="4" destOrd="0" presId="urn:microsoft.com/office/officeart/2018/2/layout/IconLabelList"/>
    <dgm:cxn modelId="{BA3EE559-6577-4C5C-B9DF-72FA63410FEE}" type="presParOf" srcId="{B2E77DE1-67C5-4AF3-81A0-4A8EA4346DE4}" destId="{A60149A4-E51F-42AD-B2B0-AEF33EC8393D}" srcOrd="0" destOrd="0" presId="urn:microsoft.com/office/officeart/2018/2/layout/IconLabelList"/>
    <dgm:cxn modelId="{D41CCEFE-6BB7-4D10-85B2-B61374474DEC}" type="presParOf" srcId="{B2E77DE1-67C5-4AF3-81A0-4A8EA4346DE4}" destId="{895376B6-F3AB-4070-8202-B43469FC5C47}" srcOrd="1" destOrd="0" presId="urn:microsoft.com/office/officeart/2018/2/layout/IconLabelList"/>
    <dgm:cxn modelId="{C8F3EF88-C621-4502-9536-F4DEA4FD7CEE}" type="presParOf" srcId="{B2E77DE1-67C5-4AF3-81A0-4A8EA4346DE4}" destId="{34408636-C292-41D9-97CF-1BBD86E4BFB3}" srcOrd="2" destOrd="0" presId="urn:microsoft.com/office/officeart/2018/2/layout/IconLabelList"/>
    <dgm:cxn modelId="{F07C1FD0-9CC9-4D73-A644-26F30D8BC73E}" type="presParOf" srcId="{017918CA-0AF1-48E7-8EBC-CD88CEA3EB82}" destId="{5C37151C-B6A8-4CF7-B161-27C4667660B9}" srcOrd="5" destOrd="0" presId="urn:microsoft.com/office/officeart/2018/2/layout/IconLabelList"/>
    <dgm:cxn modelId="{46C69014-F910-40E8-B603-BD2EC61313E8}" type="presParOf" srcId="{017918CA-0AF1-48E7-8EBC-CD88CEA3EB82}" destId="{86986267-CDFB-4032-880F-78A700E8FE4F}" srcOrd="6" destOrd="0" presId="urn:microsoft.com/office/officeart/2018/2/layout/IconLabelList"/>
    <dgm:cxn modelId="{C558447F-3C42-4726-A95D-B04F52C45102}" type="presParOf" srcId="{86986267-CDFB-4032-880F-78A700E8FE4F}" destId="{86A400BB-D5A5-45D7-B6F1-6FB8DDF3F6F2}" srcOrd="0" destOrd="0" presId="urn:microsoft.com/office/officeart/2018/2/layout/IconLabelList"/>
    <dgm:cxn modelId="{82E60AE1-1C45-4271-A3B2-F072C1257F50}" type="presParOf" srcId="{86986267-CDFB-4032-880F-78A700E8FE4F}" destId="{E415D0B8-46E1-44CC-8455-AF49B22AA572}" srcOrd="1" destOrd="0" presId="urn:microsoft.com/office/officeart/2018/2/layout/IconLabelList"/>
    <dgm:cxn modelId="{001D46CF-8838-4549-8739-1FBA2C228271}" type="presParOf" srcId="{86986267-CDFB-4032-880F-78A700E8FE4F}" destId="{B3A8CA05-F329-4A33-BB4A-A12D4A7B94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6CCE-6EC1-482F-B90E-5F1AE0268B6E}">
      <dsp:nvSpPr>
        <dsp:cNvPr id="0" name=""/>
        <dsp:cNvSpPr/>
      </dsp:nvSpPr>
      <dsp:spPr>
        <a:xfrm>
          <a:off x="0" y="597856"/>
          <a:ext cx="11363961" cy="83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970" tIns="291592" rIns="881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latin typeface="Tw Cen MT" panose="020B0602020104020603" pitchFamily="34" charset="0"/>
            </a:rPr>
            <a:t>Outage 1: </a:t>
          </a:r>
          <a:r>
            <a:rPr lang="en-US" sz="1600" b="0" kern="1200" dirty="0">
              <a:latin typeface="Tw Cen MT" panose="020B0602020104020603" pitchFamily="34" charset="0"/>
            </a:rPr>
            <a:t>December 10th @ 12:00pm - December13th @ 6am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w Cen MT" panose="020B0602020104020603" pitchFamily="34" charset="0"/>
          </a:endParaRPr>
        </a:p>
      </dsp:txBody>
      <dsp:txXfrm>
        <a:off x="0" y="597856"/>
        <a:ext cx="11363961" cy="837900"/>
      </dsp:txXfrm>
    </dsp:sp>
    <dsp:sp modelId="{CFCB3DF7-6FA5-4375-AA3F-3A73593A76A8}">
      <dsp:nvSpPr>
        <dsp:cNvPr id="0" name=""/>
        <dsp:cNvSpPr/>
      </dsp:nvSpPr>
      <dsp:spPr>
        <a:xfrm>
          <a:off x="568198" y="391216"/>
          <a:ext cx="7954772" cy="4132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71" tIns="0" rIns="300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w Cen MT" panose="020B0602020104020603" pitchFamily="34" charset="0"/>
            </a:rPr>
            <a:t>Key Dates/Times UCPath System/UCPC Support Services will be Unavailable</a:t>
          </a:r>
          <a:endParaRPr lang="en-US" sz="1400" kern="1200" dirty="0">
            <a:latin typeface="Tw Cen MT" panose="020B0602020104020603" pitchFamily="34" charset="0"/>
          </a:endParaRPr>
        </a:p>
      </dsp:txBody>
      <dsp:txXfrm>
        <a:off x="588373" y="411391"/>
        <a:ext cx="7914422" cy="372930"/>
      </dsp:txXfrm>
    </dsp:sp>
    <dsp:sp modelId="{6D1E00BC-02C1-4461-AE59-16ACB13E7FE9}">
      <dsp:nvSpPr>
        <dsp:cNvPr id="0" name=""/>
        <dsp:cNvSpPr/>
      </dsp:nvSpPr>
      <dsp:spPr>
        <a:xfrm>
          <a:off x="0" y="1717996"/>
          <a:ext cx="1136396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970" tIns="291592" rIns="881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w Cen MT" panose="020B0602020104020603" pitchFamily="34" charset="0"/>
            </a:rPr>
            <a:t>You will not be able to update any personal information or view your Earning Statements (paystubs)/download W2s or update other personal information during these times.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w Cen MT" panose="020B0602020104020603" pitchFamily="34" charset="0"/>
            </a:rPr>
            <a:t>Shared Service Centers will </a:t>
          </a:r>
          <a:r>
            <a:rPr lang="en-US" sz="1600" u="sng" kern="1200" dirty="0">
              <a:latin typeface="Tw Cen MT" panose="020B0602020104020603" pitchFamily="34" charset="0"/>
            </a:rPr>
            <a:t>not be able </a:t>
          </a:r>
          <a:r>
            <a:rPr lang="en-US" sz="1600" kern="1200" dirty="0">
              <a:latin typeface="Tw Cen MT" panose="020B0602020104020603" pitchFamily="34" charset="0"/>
            </a:rPr>
            <a:t>to enter UCPath transactions during these times either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w Cen MT" panose="020B0602020104020603" pitchFamily="34" charset="0"/>
          </a:endParaRPr>
        </a:p>
      </dsp:txBody>
      <dsp:txXfrm>
        <a:off x="0" y="1717996"/>
        <a:ext cx="11363961" cy="1256850"/>
      </dsp:txXfrm>
    </dsp:sp>
    <dsp:sp modelId="{3DB619C5-C5BB-45A0-BF1C-CD39ACD68AFB}">
      <dsp:nvSpPr>
        <dsp:cNvPr id="0" name=""/>
        <dsp:cNvSpPr/>
      </dsp:nvSpPr>
      <dsp:spPr>
        <a:xfrm>
          <a:off x="568198" y="1511356"/>
          <a:ext cx="7954772" cy="4132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71" tIns="0" rIns="300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w Cen MT" panose="020B0602020104020603" pitchFamily="34" charset="0"/>
            </a:rPr>
            <a:t>UCPath Online</a:t>
          </a:r>
          <a:r>
            <a:rPr lang="en-US" sz="1400" kern="1200" dirty="0">
              <a:latin typeface="Tw Cen MT" panose="020B0602020104020603" pitchFamily="34" charset="0"/>
            </a:rPr>
            <a:t>: </a:t>
          </a:r>
          <a:r>
            <a:rPr lang="en-US" sz="1400" b="1" kern="1200" dirty="0">
              <a:latin typeface="Tw Cen MT" panose="020B0602020104020603" pitchFamily="34" charset="0"/>
            </a:rPr>
            <a:t>The self service portal will be unavailable during the key dates noted above. </a:t>
          </a:r>
        </a:p>
      </dsp:txBody>
      <dsp:txXfrm>
        <a:off x="588373" y="1531531"/>
        <a:ext cx="7914422" cy="372930"/>
      </dsp:txXfrm>
    </dsp:sp>
    <dsp:sp modelId="{925CB824-8BB7-4C1E-A9F4-7B405EEC85C0}">
      <dsp:nvSpPr>
        <dsp:cNvPr id="0" name=""/>
        <dsp:cNvSpPr/>
      </dsp:nvSpPr>
      <dsp:spPr>
        <a:xfrm>
          <a:off x="0" y="3257087"/>
          <a:ext cx="11363961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970" tIns="291592" rIns="881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w Cen MT" panose="020B0602020104020603" pitchFamily="34" charset="0"/>
            </a:rPr>
            <a:t>For issues that need resolution please email </a:t>
          </a:r>
          <a:r>
            <a:rPr lang="en-US" sz="1600" kern="1200" dirty="0">
              <a:latin typeface="Tw Cen MT" panose="020B0602020104020603" pitchFamily="34" charset="0"/>
              <a:hlinkClick xmlns:r="http://schemas.openxmlformats.org/officeDocument/2006/relationships" r:id="rId1"/>
            </a:rPr>
            <a:t>UCPathhelp@ucr.edu</a:t>
          </a:r>
          <a:r>
            <a:rPr lang="en-US" sz="1600" kern="1200" dirty="0">
              <a:latin typeface="Tw Cen MT" panose="020B0602020104020603" pitchFamily="34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w Cen MT" panose="020B0602020104020603" pitchFamily="34" charset="0"/>
            </a:rPr>
            <a:t>For general questions please email  </a:t>
          </a:r>
          <a:r>
            <a:rPr lang="en-US" sz="1600" kern="1200" dirty="0">
              <a:latin typeface="Tw Cen MT" panose="020B0602020104020603" pitchFamily="34" charset="0"/>
              <a:hlinkClick xmlns:r="http://schemas.openxmlformats.org/officeDocument/2006/relationships" r:id="rId2"/>
            </a:rPr>
            <a:t>UCPathCSC@ucr.edu</a:t>
          </a:r>
          <a:r>
            <a:rPr lang="en-US" sz="1600" kern="1200" dirty="0">
              <a:latin typeface="Tw Cen MT" panose="020B0602020104020603" pitchFamily="34" charset="0"/>
            </a:rPr>
            <a:t> 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Tw Cen MT" panose="020B0602020104020603" pitchFamily="34" charset="0"/>
          </a:endParaRPr>
        </a:p>
      </dsp:txBody>
      <dsp:txXfrm>
        <a:off x="0" y="3257087"/>
        <a:ext cx="11363961" cy="1080450"/>
      </dsp:txXfrm>
    </dsp:sp>
    <dsp:sp modelId="{4B9E8301-AE9A-4409-B18E-E10E4444C3CD}">
      <dsp:nvSpPr>
        <dsp:cNvPr id="0" name=""/>
        <dsp:cNvSpPr/>
      </dsp:nvSpPr>
      <dsp:spPr>
        <a:xfrm>
          <a:off x="568198" y="3050447"/>
          <a:ext cx="7954772" cy="41328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671" tIns="0" rIns="3006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w Cen MT" panose="020B0602020104020603" pitchFamily="34" charset="0"/>
            </a:rPr>
            <a:t>If you have an questions or concerns regarding your monthly or biweekly paycheck during this transition period please reach out to the following contacts at the Campus Support Center: </a:t>
          </a:r>
        </a:p>
      </dsp:txBody>
      <dsp:txXfrm>
        <a:off x="588373" y="3070622"/>
        <a:ext cx="7914422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3A2AC-AE5B-4F85-9C82-AB2F5FF3967B}">
      <dsp:nvSpPr>
        <dsp:cNvPr id="0" name=""/>
        <dsp:cNvSpPr/>
      </dsp:nvSpPr>
      <dsp:spPr>
        <a:xfrm>
          <a:off x="489089" y="994580"/>
          <a:ext cx="799716" cy="79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89D5-880D-4A58-BBB0-51459CDE4A2A}">
      <dsp:nvSpPr>
        <dsp:cNvPr id="0" name=""/>
        <dsp:cNvSpPr/>
      </dsp:nvSpPr>
      <dsp:spPr>
        <a:xfrm>
          <a:off x="373" y="2177279"/>
          <a:ext cx="1777148" cy="137034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w Cen MT" panose="020B0602020104020603" pitchFamily="34" charset="0"/>
            </a:rPr>
            <a:t>Email to all faculty, staff &amp; student workers on 11/12 &amp; 12/6</a:t>
          </a:r>
        </a:p>
      </dsp:txBody>
      <dsp:txXfrm>
        <a:off x="373" y="2177279"/>
        <a:ext cx="1777148" cy="1370348"/>
      </dsp:txXfrm>
    </dsp:sp>
    <dsp:sp modelId="{7BB89123-1082-42F2-B8DC-07C72A5FC67D}">
      <dsp:nvSpPr>
        <dsp:cNvPr id="0" name=""/>
        <dsp:cNvSpPr/>
      </dsp:nvSpPr>
      <dsp:spPr>
        <a:xfrm>
          <a:off x="2577238" y="994580"/>
          <a:ext cx="799716" cy="79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491D6-C454-42B4-BA7E-B99E200E3B03}">
      <dsp:nvSpPr>
        <dsp:cNvPr id="0" name=""/>
        <dsp:cNvSpPr/>
      </dsp:nvSpPr>
      <dsp:spPr>
        <a:xfrm>
          <a:off x="2088523" y="2177279"/>
          <a:ext cx="1777148" cy="137034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>Inside </a:t>
          </a:r>
          <a:b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>UCR Emails </a:t>
          </a:r>
        </a:p>
      </dsp:txBody>
      <dsp:txXfrm>
        <a:off x="2088523" y="2177279"/>
        <a:ext cx="1777148" cy="1370348"/>
      </dsp:txXfrm>
    </dsp:sp>
    <dsp:sp modelId="{A60149A4-E51F-42AD-B2B0-AEF33EC8393D}">
      <dsp:nvSpPr>
        <dsp:cNvPr id="0" name=""/>
        <dsp:cNvSpPr/>
      </dsp:nvSpPr>
      <dsp:spPr>
        <a:xfrm>
          <a:off x="4665388" y="994580"/>
          <a:ext cx="799716" cy="79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08636-C292-41D9-97CF-1BBD86E4BFB3}">
      <dsp:nvSpPr>
        <dsp:cNvPr id="0" name=""/>
        <dsp:cNvSpPr/>
      </dsp:nvSpPr>
      <dsp:spPr>
        <a:xfrm>
          <a:off x="4176672" y="2177279"/>
          <a:ext cx="1777148" cy="137034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/>
          </a:r>
          <a:b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kern="1200" dirty="0" err="1">
              <a:solidFill>
                <a:schemeClr val="bg1"/>
              </a:solidFill>
              <a:latin typeface="Tw Cen MT" panose="020B0602020104020603" pitchFamily="34" charset="0"/>
            </a:rPr>
            <a:t>R’Space</a:t>
          </a: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> Announcement, Tech Alerts</a:t>
          </a:r>
        </a:p>
      </dsp:txBody>
      <dsp:txXfrm>
        <a:off x="4176672" y="2177279"/>
        <a:ext cx="1777148" cy="1370348"/>
      </dsp:txXfrm>
    </dsp:sp>
    <dsp:sp modelId="{86A400BB-D5A5-45D7-B6F1-6FB8DDF3F6F2}">
      <dsp:nvSpPr>
        <dsp:cNvPr id="0" name=""/>
        <dsp:cNvSpPr/>
      </dsp:nvSpPr>
      <dsp:spPr>
        <a:xfrm>
          <a:off x="6753537" y="994580"/>
          <a:ext cx="799716" cy="79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CA05-F329-4A33-BB4A-A12D4A7B94B7}">
      <dsp:nvSpPr>
        <dsp:cNvPr id="0" name=""/>
        <dsp:cNvSpPr/>
      </dsp:nvSpPr>
      <dsp:spPr>
        <a:xfrm>
          <a:off x="6264821" y="2177279"/>
          <a:ext cx="1777148" cy="137034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/>
          </a:r>
          <a:b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</a:br>
          <a:r>
            <a:rPr lang="en-US" sz="2000" kern="1200" dirty="0">
              <a:solidFill>
                <a:schemeClr val="bg1"/>
              </a:solidFill>
              <a:latin typeface="Tw Cen MT" panose="020B0602020104020603" pitchFamily="34" charset="0"/>
            </a:rPr>
            <a:t>CSC Website, UCPath Online</a:t>
          </a:r>
        </a:p>
      </dsp:txBody>
      <dsp:txXfrm>
        <a:off x="6264821" y="2177279"/>
        <a:ext cx="1777148" cy="1370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1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5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3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9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4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8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1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2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6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sv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UCPathCSC@ucr.edu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UCPathhelp@ucr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ccounting.ucr.edu/payroll-coordination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408A3-9D25-A44D-A267-54D793457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108" y="6124506"/>
            <a:ext cx="1647905" cy="483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1" y="1979584"/>
            <a:ext cx="6991771" cy="830997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w Cen MT" panose="020B0602020104020603" pitchFamily="34" charset="0"/>
                <a:ea typeface="Fira Sans Medium" panose="020B0604020202020204" charset="0"/>
                <a:cs typeface="Arial" panose="020B0604020202020204" pitchFamily="34" charset="0"/>
              </a:rPr>
              <a:t>PUM 37 CUTOVER</a:t>
            </a:r>
            <a:endParaRPr lang="en-US" sz="6000" b="1" dirty="0">
              <a:solidFill>
                <a:schemeClr val="bg1"/>
              </a:solidFill>
              <a:latin typeface="Tw Cen MT" panose="020B0602020104020603" pitchFamily="34" charset="0"/>
              <a:ea typeface="Fira Sans Medium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06" y="6052144"/>
            <a:ext cx="1894607" cy="5557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0987" y="346391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4472" y="410654"/>
            <a:ext cx="1020950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smtClean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PEOPLESOFT UPDATE MANAGER (</a:t>
            </a:r>
            <a:r>
              <a:rPr lang="en-US" sz="34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PUM) UPDATES</a:t>
            </a:r>
            <a:endParaRPr lang="en-US" sz="34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390987" y="1176495"/>
            <a:ext cx="10610782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Tw Cen MT" panose="020B0602020104020603" pitchFamily="34" charset="0"/>
                <a:ea typeface="Fira Sans" panose="020B0503050000020004" pitchFamily="34" charset="0"/>
              </a:rPr>
              <a:t>PUM UPGRADE 1, GOING WELL AND ON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The </a:t>
            </a:r>
            <a:r>
              <a:rPr lang="en-US" sz="2000" b="1" dirty="0">
                <a:latin typeface="Tw Cen MT" panose="020B0602020104020603" pitchFamily="34" charset="0"/>
                <a:ea typeface="Fira Sans Book" panose="020B0503050000020004" pitchFamily="34" charset="0"/>
              </a:rPr>
              <a:t>PUM UPGRADE aka UCPATH Upgrade </a:t>
            </a: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project is in motion and the first upgrade is targeted for completion by the end of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The </a:t>
            </a:r>
            <a:r>
              <a:rPr lang="en-US" sz="2000" b="1" dirty="0">
                <a:latin typeface="Tw Cen MT" panose="020B0602020104020603" pitchFamily="34" charset="0"/>
                <a:ea typeface="Fira Sans Book" panose="020B0503050000020004" pitchFamily="34" charset="0"/>
              </a:rPr>
              <a:t>PUM UPGRADE </a:t>
            </a: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is necessary because UCPath is 20 versions behind on PeopleSoft and will be moving from version 17 to version 37 this coming December.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This upgrade will: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Improve stability &amp; reduce support efforts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Reduce compliance &amp; Security risks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Expand functionality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Opportunity to reduce manual work &amp; eliminate customization resulting in fewer errors and delays for our campus and the other 19 UCPath locations.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 panose="020B0602020104020603" pitchFamily="34" charset="0"/>
                <a:ea typeface="Fira Sans Book" panose="020B0503050000020004" pitchFamily="34" charset="0"/>
              </a:rPr>
              <a:t>CSC, ITS, BFS and SSC </a:t>
            </a: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teams are working together on the </a:t>
            </a:r>
            <a:r>
              <a:rPr lang="en-US" sz="2000" b="1" dirty="0">
                <a:latin typeface="Tw Cen MT" panose="020B0602020104020603" pitchFamily="34" charset="0"/>
                <a:ea typeface="Fira Sans Book" panose="020B0503050000020004" pitchFamily="34" charset="0"/>
              </a:rPr>
              <a:t>testing efforts </a:t>
            </a: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for this initiative.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 panose="020B0602020104020603" pitchFamily="34" charset="0"/>
                <a:ea typeface="Fira Sans Book" panose="020B0503050000020004" pitchFamily="34" charset="0"/>
              </a:rPr>
              <a:t>Testing</a:t>
            </a:r>
            <a:r>
              <a:rPr lang="en-US" sz="2000" dirty="0">
                <a:latin typeface="Tw Cen MT" panose="020B0602020104020603" pitchFamily="34" charset="0"/>
                <a:ea typeface="Fira Sans Book" panose="020B0503050000020004" pitchFamily="34" charset="0"/>
              </a:rPr>
              <a:t> is currently in progress and going well, with minimal impact to our campus.  </a:t>
            </a:r>
          </a:p>
          <a:p>
            <a:endParaRPr lang="en-US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  <a:p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FF9DB25A-0E24-415D-89C5-11AEB9A75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93978" y="108780"/>
            <a:ext cx="1371208" cy="137120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71247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06" y="6052144"/>
            <a:ext cx="1894607" cy="5557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473" y="31273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4472" y="410654"/>
            <a:ext cx="111727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UCPATH DOWNTIME FOR PUM UPGRADE CUTOVER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34190961"/>
              </p:ext>
            </p:extLst>
          </p:nvPr>
        </p:nvGraphicFramePr>
        <p:xfrm>
          <a:off x="346892" y="1031966"/>
          <a:ext cx="11363961" cy="47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06" y="6052144"/>
            <a:ext cx="1894607" cy="5557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5728" y="305360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4473" y="410654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SYSTEM IMPACTS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71247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37241"/>
              </p:ext>
            </p:extLst>
          </p:nvPr>
        </p:nvGraphicFramePr>
        <p:xfrm>
          <a:off x="385728" y="1102951"/>
          <a:ext cx="10303537" cy="4750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971">
                  <a:extLst>
                    <a:ext uri="{9D8B030D-6E8A-4147-A177-3AD203B41FA5}">
                      <a16:colId xmlns:a16="http://schemas.microsoft.com/office/drawing/2014/main" val="504719806"/>
                    </a:ext>
                  </a:extLst>
                </a:gridCol>
                <a:gridCol w="3398020">
                  <a:extLst>
                    <a:ext uri="{9D8B030D-6E8A-4147-A177-3AD203B41FA5}">
                      <a16:colId xmlns:a16="http://schemas.microsoft.com/office/drawing/2014/main" val="566997988"/>
                    </a:ext>
                  </a:extLst>
                </a:gridCol>
                <a:gridCol w="3368546">
                  <a:extLst>
                    <a:ext uri="{9D8B030D-6E8A-4147-A177-3AD203B41FA5}">
                      <a16:colId xmlns:a16="http://schemas.microsoft.com/office/drawing/2014/main" val="747334671"/>
                    </a:ext>
                  </a:extLst>
                </a:gridCol>
              </a:tblGrid>
              <a:tr h="46625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w Cen MT" panose="020B0602020104020603" pitchFamily="34" charset="0"/>
                        </a:rPr>
                        <a:t>System</a:t>
                      </a:r>
                      <a:endParaRPr lang="en-US" sz="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w Cen MT" panose="020B0602020104020603" pitchFamily="34" charset="0"/>
                        </a:rPr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06250"/>
                  </a:ext>
                </a:extLst>
              </a:tr>
              <a:tr h="527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1" dirty="0">
                          <a:latin typeface="Tw Cen MT" panose="020B0602020104020603" pitchFamily="34" charset="0"/>
                        </a:rPr>
                        <a:t>December 10</a:t>
                      </a:r>
                      <a:r>
                        <a:rPr lang="en-US" sz="1200" b="1" baseline="30000" dirty="0"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 sz="1200" b="1" dirty="0">
                          <a:latin typeface="Tw Cen MT" panose="020B0602020104020603" pitchFamily="34" charset="0"/>
                        </a:rPr>
                        <a:t> @ 12 pm – </a:t>
                      </a:r>
                    </a:p>
                    <a:p>
                      <a:pPr lvl="0" algn="ctr"/>
                      <a:r>
                        <a:rPr lang="en-US" sz="1200" b="1" dirty="0">
                          <a:latin typeface="Tw Cen MT" panose="020B0602020104020603" pitchFamily="34" charset="0"/>
                        </a:rPr>
                        <a:t>December 13</a:t>
                      </a:r>
                      <a:r>
                        <a:rPr lang="en-US" sz="1200" b="1" baseline="30000" dirty="0"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 sz="1200" b="1" dirty="0">
                          <a:latin typeface="Tw Cen MT" panose="020B0602020104020603" pitchFamily="34" charset="0"/>
                        </a:rPr>
                        <a:t> @ 6 am</a:t>
                      </a: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w Cen MT" panose="020B0602020104020603" pitchFamily="34" charset="0"/>
                        </a:rPr>
                        <a:t>After December 13</a:t>
                      </a:r>
                      <a:r>
                        <a:rPr lang="en-US" sz="1200" b="1" baseline="30000" dirty="0">
                          <a:effectLst/>
                          <a:latin typeface="Tw Cen MT" panose="020B0602020104020603" pitchFamily="34" charset="0"/>
                        </a:rPr>
                        <a:t>th</a:t>
                      </a:r>
                      <a:r>
                        <a:rPr lang="en-US" sz="1200" b="1" baseline="0" dirty="0">
                          <a:effectLst/>
                          <a:latin typeface="Tw Cen MT" panose="020B0602020104020603" pitchFamily="34" charset="0"/>
                        </a:rPr>
                        <a:t> 6am</a:t>
                      </a:r>
                      <a:endParaRPr lang="en-US" sz="900" b="1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1138290560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w Cen MT" panose="020B0602020104020603" pitchFamily="34" charset="0"/>
                        </a:rPr>
                        <a:t>UCPath</a:t>
                      </a: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 System/Portal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Not available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Fully Available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3325117989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Cognos/PPS Reports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Not available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Fully Available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2728325860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ServiceLink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Available, but data will not be current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</a:t>
                      </a:r>
                      <a:r>
                        <a:rPr lang="en-US" sz="1200" baseline="0" dirty="0">
                          <a:effectLst/>
                          <a:latin typeface="Tw Cen MT" panose="020B0602020104020603" pitchFamily="34" charset="0"/>
                        </a:rPr>
                        <a:t> during upgrade, but data may be stale until 12/15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2287427542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HRDW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Available, but data will not be current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</a:t>
                      </a:r>
                      <a:r>
                        <a:rPr lang="en-US" sz="1200" baseline="0" dirty="0">
                          <a:effectLst/>
                          <a:latin typeface="Tw Cen MT" panose="020B0602020104020603" pitchFamily="34" charset="0"/>
                        </a:rPr>
                        <a:t> during upgrade, but data may be stale until 12/15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658974284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SuperDope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Not impacted - </a:t>
                      </a:r>
                      <a:r>
                        <a:rPr lang="en-US" sz="1200" i="1" dirty="0" err="1">
                          <a:effectLst/>
                          <a:latin typeface="Tw Cen MT" panose="020B0602020104020603" pitchFamily="34" charset="0"/>
                        </a:rPr>
                        <a:t>SuperDOPE</a:t>
                      </a:r>
                      <a:r>
                        <a:rPr lang="en-US" sz="1200" i="1" dirty="0">
                          <a:effectLst/>
                          <a:latin typeface="Tw Cen MT" panose="020B0602020104020603" pitchFamily="34" charset="0"/>
                        </a:rPr>
                        <a:t> is updated when journals are processed and is not updated daily.</a:t>
                      </a: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Not Impacted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4029515163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TARS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</a:t>
                      </a:r>
                      <a:r>
                        <a:rPr lang="en-US" sz="1200" baseline="0" dirty="0"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200" i="1" dirty="0">
                          <a:effectLst/>
                          <a:latin typeface="Tw Cen MT" panose="020B0602020104020603" pitchFamily="34" charset="0"/>
                        </a:rPr>
                        <a:t>PP End Date 12/11/21 is impacted. Job Data must be processed and approved by Thursday 12/9/21 or earlier if change impacts time and leave reporting</a:t>
                      </a: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Fully</a:t>
                      </a:r>
                      <a:r>
                        <a:rPr lang="en-US" sz="1200" baseline="0" dirty="0">
                          <a:effectLst/>
                          <a:latin typeface="Tw Cen MT" panose="020B0602020104020603" pitchFamily="34" charset="0"/>
                        </a:rPr>
                        <a:t> Available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3590162102"/>
                  </a:ext>
                </a:extLst>
              </a:tr>
              <a:tr h="3417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EACS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Not available for UCPath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Fully Available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2550961483"/>
                  </a:ext>
                </a:extLst>
              </a:tr>
              <a:tr h="386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FAU Tool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New requests are staged</a:t>
                      </a: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Fully</a:t>
                      </a:r>
                      <a:r>
                        <a:rPr lang="en-US" sz="1200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Available, Staged requests will be processed and available on 12/14 in UCPath</a:t>
                      </a: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2379594054"/>
                  </a:ext>
                </a:extLst>
              </a:tr>
              <a:tr h="515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</a:rPr>
                        <a:t>SCT Tool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New requests Not Impacted, Fulfilling requests in UCPath by SSC is impacted during this time</a:t>
                      </a:r>
                    </a:p>
                  </a:txBody>
                  <a:tcPr marL="52732" marR="527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</a:rPr>
                        <a:t>Fully Available</a:t>
                      </a:r>
                      <a:endParaRPr lang="en-US" sz="12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32" marR="52732" marT="0" marB="0" anchor="ctr"/>
                </a:tc>
                <a:extLst>
                  <a:ext uri="{0D108BD9-81ED-4DB2-BD59-A6C34878D82A}">
                    <a16:rowId xmlns:a16="http://schemas.microsoft.com/office/drawing/2014/main" val="388097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2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71247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06" y="6052144"/>
            <a:ext cx="1894607" cy="5557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4473" y="346391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4473" y="410654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PLANNED COMMUNICATION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83046027"/>
              </p:ext>
            </p:extLst>
          </p:nvPr>
        </p:nvGraphicFramePr>
        <p:xfrm>
          <a:off x="1817599" y="964652"/>
          <a:ext cx="8042344" cy="454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5885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06" y="6052144"/>
            <a:ext cx="1894607" cy="5557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5354" y="31721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4473" y="410654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UCR CAMPUS SUPPORT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71247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354" y="1058091"/>
            <a:ext cx="11220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81D"/>
                </a:solidFill>
                <a:latin typeface="Tw Cen MT" panose="020B0602020104020603" pitchFamily="34" charset="0"/>
              </a:rPr>
              <a:t>Shared Services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81D"/>
                </a:solidFill>
                <a:latin typeface="Tw Cen MT" panose="020B0602020104020603" pitchFamily="34" charset="0"/>
              </a:rPr>
              <a:t>BFS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Payroll deadlines: </a:t>
            </a:r>
            <a:r>
              <a:rPr lang="en-US" dirty="0">
                <a:latin typeface="Tw Cen MT" panose="020B0602020104020603" pitchFamily="34" charset="0"/>
                <a:hlinkClick r:id="rId6"/>
              </a:rPr>
              <a:t>https://accounting.ucr.edu/payroll-coordination</a:t>
            </a:r>
            <a:endParaRPr lang="en-US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B81D"/>
                </a:solidFill>
                <a:latin typeface="Tw Cen MT" panose="020B0602020104020603" pitchFamily="34" charset="0"/>
              </a:rPr>
              <a:t>UCPath Campus Support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For escalated issues that need resolution please email </a:t>
            </a:r>
            <a:r>
              <a:rPr lang="en-US" dirty="0">
                <a:latin typeface="Tw Cen MT" panose="020B0602020104020603" pitchFamily="34" charset="0"/>
                <a:hlinkClick r:id="rId7"/>
              </a:rPr>
              <a:t>UCPathhelp@ucr.edu</a:t>
            </a:r>
            <a:r>
              <a:rPr lang="en-US" dirty="0">
                <a:latin typeface="Tw Cen MT" panose="020B06020201040206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For general questions please email  </a:t>
            </a:r>
            <a:r>
              <a:rPr lang="en-US" dirty="0">
                <a:latin typeface="Tw Cen MT" panose="020B0602020104020603" pitchFamily="34" charset="0"/>
                <a:hlinkClick r:id="rId8"/>
              </a:rPr>
              <a:t>UCPathCSC@ucr.edu</a:t>
            </a:r>
            <a:r>
              <a:rPr lang="en-US" dirty="0">
                <a:latin typeface="Tw Cen MT" panose="020B06020201040206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Call at 951.827.9500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354" y="4020539"/>
            <a:ext cx="1090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UCPath phone line is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Chat feature available via UCPath Online when UCPath Online is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“Ask UCPath” is available for questions when UCPath Online is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Employees can request a “call-back” in their “Ask UCPath” inquiries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85354" y="3316965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UCPC SUPPORT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408A3-9D25-A44D-A267-54D793457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94" y="6025830"/>
            <a:ext cx="1984319" cy="582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0" y="2191835"/>
            <a:ext cx="12192000" cy="92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b="1" spc="-150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THANK YOU </a:t>
            </a:r>
            <a:r>
              <a:rPr lang="en-US" sz="5400" b="1" spc="-150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  <a:sym typeface="Wingdings" panose="05000000000000000000" pitchFamily="2" charset="2"/>
              </a:rPr>
              <a:t> </a:t>
            </a:r>
            <a:endParaRPr lang="en-US" sz="54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2221" y="1847902"/>
            <a:ext cx="444904" cy="2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5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aee3a6-029e-43f7-8061-527a26344e1c">AUA42YAH67MV-21-7877</_dlc_DocId>
    <_dlc_DocIdUrl xmlns="35aee3a6-029e-43f7-8061-527a26344e1c">
      <Url>https://ucrshare.ucr.edu/sites/apo/APOStaff/UC_Path/_layouts/15/DocIdRedir.aspx?ID=AUA42YAH67MV-21-7877</Url>
      <Description>AUA42YAH67MV-21-7877</Description>
    </_dlc_DocIdUrl>
    <_dlc_DocIdPersistId xmlns="35aee3a6-029e-43f7-8061-527a26344e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456E60D226445A862C83877B66C33" ma:contentTypeVersion="17" ma:contentTypeDescription="Create a new document." ma:contentTypeScope="" ma:versionID="f44bdc8451a60a2202b8f377c2d9d58c">
  <xsd:schema xmlns:xsd="http://www.w3.org/2001/XMLSchema" xmlns:xs="http://www.w3.org/2001/XMLSchema" xmlns:p="http://schemas.microsoft.com/office/2006/metadata/properties" xmlns:ns2="35aee3a6-029e-43f7-8061-527a26344e1c" xmlns:ns3="2d8cf34f-53fe-4f66-80bd-30e901847c9f" targetNamespace="http://schemas.microsoft.com/office/2006/metadata/properties" ma:root="true" ma:fieldsID="47cd18c7ed4ca2aab1bf067a503412c4" ns2:_="" ns3:_="">
    <xsd:import namespace="35aee3a6-029e-43f7-8061-527a26344e1c"/>
    <xsd:import namespace="2d8cf34f-53fe-4f66-80bd-30e901847c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ee3a6-029e-43f7-8061-527a26344e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f34f-53fe-4f66-80bd-30e901847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E417F-D9BD-4492-845F-488A0C70B3A9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35aee3a6-029e-43f7-8061-527a26344e1c"/>
    <ds:schemaRef ds:uri="http://schemas.microsoft.com/office/infopath/2007/PartnerControls"/>
    <ds:schemaRef ds:uri="2d8cf34f-53fe-4f66-80bd-30e901847c9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069436-B3FA-4731-9C12-613368500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D645A-D391-434A-9B8C-457026B0A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aee3a6-029e-43f7-8061-527a26344e1c"/>
    <ds:schemaRef ds:uri="2d8cf34f-53fe-4f66-80bd-30e901847c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10257</TotalTime>
  <Words>571</Words>
  <Application>Microsoft Office PowerPoint</Application>
  <PresentationFormat>Widescreen</PresentationFormat>
  <Paragraphs>80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Fira Sans</vt:lpstr>
      <vt:lpstr>Calibri</vt:lpstr>
      <vt:lpstr>Fira Sans Book</vt:lpstr>
      <vt:lpstr>Fira Sans Medium</vt:lpstr>
      <vt:lpstr>Calibri Light</vt:lpstr>
      <vt:lpstr>Tw Cen MT</vt:lpstr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Puja Pannu</cp:lastModifiedBy>
  <cp:revision>151</cp:revision>
  <dcterms:created xsi:type="dcterms:W3CDTF">2020-04-15T23:29:48Z</dcterms:created>
  <dcterms:modified xsi:type="dcterms:W3CDTF">2021-11-10T21:31:13Z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0x01010094B456E60D226445A862C83877B66C33</vt:lpwstr>
  </property>
  <property fmtid="{D5CDD505-2E9C-101B-9397-08002B2CF9AE}" pid="3" name="_dlc_DocIdItemGuid">
    <vt:lpwstr>ca8106d9-2719-4143-bc1c-edeb5de9a418</vt:lpwstr>
  </property>
</Properties>
</file>