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handoutMasterIdLst>
    <p:handoutMasterId r:id="rId64"/>
  </p:handoutMasterIdLst>
  <p:sldIdLst>
    <p:sldId id="256" r:id="rId5"/>
    <p:sldId id="271" r:id="rId6"/>
    <p:sldId id="318" r:id="rId7"/>
    <p:sldId id="319" r:id="rId8"/>
    <p:sldId id="320" r:id="rId9"/>
    <p:sldId id="261" r:id="rId10"/>
    <p:sldId id="283" r:id="rId11"/>
    <p:sldId id="270" r:id="rId12"/>
    <p:sldId id="312" r:id="rId13"/>
    <p:sldId id="284" r:id="rId14"/>
    <p:sldId id="285" r:id="rId15"/>
    <p:sldId id="286" r:id="rId16"/>
    <p:sldId id="287" r:id="rId17"/>
    <p:sldId id="288" r:id="rId18"/>
    <p:sldId id="289" r:id="rId19"/>
    <p:sldId id="275" r:id="rId20"/>
    <p:sldId id="276" r:id="rId21"/>
    <p:sldId id="308" r:id="rId22"/>
    <p:sldId id="313" r:id="rId23"/>
    <p:sldId id="274" r:id="rId24"/>
    <p:sldId id="290" r:id="rId25"/>
    <p:sldId id="293" r:id="rId26"/>
    <p:sldId id="321" r:id="rId27"/>
    <p:sldId id="294" r:id="rId28"/>
    <p:sldId id="297" r:id="rId29"/>
    <p:sldId id="298" r:id="rId30"/>
    <p:sldId id="299" r:id="rId31"/>
    <p:sldId id="300" r:id="rId32"/>
    <p:sldId id="301" r:id="rId33"/>
    <p:sldId id="303" r:id="rId34"/>
    <p:sldId id="302" r:id="rId35"/>
    <p:sldId id="295" r:id="rId36"/>
    <p:sldId id="324" r:id="rId37"/>
    <p:sldId id="325" r:id="rId38"/>
    <p:sldId id="304" r:id="rId39"/>
    <p:sldId id="305" r:id="rId40"/>
    <p:sldId id="323" r:id="rId41"/>
    <p:sldId id="309" r:id="rId42"/>
    <p:sldId id="306" r:id="rId43"/>
    <p:sldId id="307" r:id="rId44"/>
    <p:sldId id="291" r:id="rId45"/>
    <p:sldId id="314" r:id="rId46"/>
    <p:sldId id="292" r:id="rId47"/>
    <p:sldId id="310" r:id="rId48"/>
    <p:sldId id="315" r:id="rId49"/>
    <p:sldId id="277" r:id="rId50"/>
    <p:sldId id="265" r:id="rId51"/>
    <p:sldId id="316" r:id="rId52"/>
    <p:sldId id="322" r:id="rId53"/>
    <p:sldId id="264" r:id="rId54"/>
    <p:sldId id="317" r:id="rId55"/>
    <p:sldId id="272" r:id="rId56"/>
    <p:sldId id="282" r:id="rId57"/>
    <p:sldId id="280" r:id="rId58"/>
    <p:sldId id="278" r:id="rId59"/>
    <p:sldId id="279" r:id="rId60"/>
    <p:sldId id="266" r:id="rId61"/>
    <p:sldId id="269" r:id="rId62"/>
    <p:sldId id="311" r:id="rId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4" pos="2832" userDrawn="1">
          <p15:clr>
            <a:srgbClr val="A4A3A4"/>
          </p15:clr>
        </p15:guide>
        <p15:guide id="5" orient="horz" pos="1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die Lee" initials="JL" lastIdx="14" clrIdx="0">
    <p:extLst>
      <p:ext uri="{19B8F6BF-5375-455C-9EA6-DF929625EA0E}">
        <p15:presenceInfo xmlns:p15="http://schemas.microsoft.com/office/powerpoint/2012/main" userId="S-1-5-21-98334000-2681454263-4003127818-1746" providerId="AD"/>
      </p:ext>
    </p:extLst>
  </p:cmAuthor>
  <p:cmAuthor id="2" name="Quincy Kinsey" initials="QK" lastIdx="2" clrIdx="1">
    <p:extLst>
      <p:ext uri="{19B8F6BF-5375-455C-9EA6-DF929625EA0E}">
        <p15:presenceInfo xmlns:p15="http://schemas.microsoft.com/office/powerpoint/2012/main" userId="S-1-5-21-98334000-2681454263-4003127818-5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6CC0"/>
    <a:srgbClr val="FDB813"/>
    <a:srgbClr val="F1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7" autoAdjust="0"/>
    <p:restoredTop sz="91399" autoAdjust="0"/>
  </p:normalViewPr>
  <p:slideViewPr>
    <p:cSldViewPr>
      <p:cViewPr varScale="1">
        <p:scale>
          <a:sx n="77" d="100"/>
          <a:sy n="77" d="100"/>
        </p:scale>
        <p:origin x="951" y="39"/>
      </p:cViewPr>
      <p:guideLst>
        <p:guide orient="horz" pos="2448"/>
        <p:guide pos="2832"/>
        <p:guide orient="horz" pos="18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360410A-387E-4F9A-9CD2-533242B1D140}" type="datetimeFigureOut">
              <a:rPr lang="en-US" smtClean="0"/>
              <a:t>2/3/2020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3C20215-4634-40AA-9051-8A0A0ADE27F9}" type="slidenum">
              <a:rPr lang="en-US" smtClean="0"/>
              <a:t>‹#›</a:t>
            </a:fld>
            <a:endParaRPr lang="en-US" dirty="0"/>
          </a:p>
        </p:txBody>
      </p:sp>
    </p:spTree>
    <p:extLst>
      <p:ext uri="{BB962C8B-B14F-4D97-AF65-F5344CB8AC3E}">
        <p14:creationId xmlns:p14="http://schemas.microsoft.com/office/powerpoint/2010/main" val="8817605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17-07-26T22:36:25.14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43D7522-D916-442A-AC04-FC687D49CB44}" emma:medium="tactile" emma:mode="ink">
          <msink:context xmlns:msink="http://schemas.microsoft.com/ink/2010/main" type="writingRegion" rotatedBoundingBox="10506,13439 10521,13439 10521,13454 10506,13454"/>
        </emma:interpretation>
      </emma:emma>
    </inkml:annotationXML>
    <inkml:traceGroup>
      <inkml:annotationXML>
        <emma:emma xmlns:emma="http://www.w3.org/2003/04/emma" version="1.0">
          <emma:interpretation id="{A404B14C-9526-471D-ACD5-B74639244AA4}" emma:medium="tactile" emma:mode="ink">
            <msink:context xmlns:msink="http://schemas.microsoft.com/ink/2010/main" type="paragraph" rotatedBoundingBox="10506,13439 10521,13439 10521,13454 10506,13454" alignmentLevel="1"/>
          </emma:interpretation>
        </emma:emma>
      </inkml:annotationXML>
      <inkml:traceGroup>
        <inkml:annotationXML>
          <emma:emma xmlns:emma="http://www.w3.org/2003/04/emma" version="1.0">
            <emma:interpretation id="{5E0058A2-FA99-48F0-B407-1B0C56E3ED6F}" emma:medium="tactile" emma:mode="ink">
              <msink:context xmlns:msink="http://schemas.microsoft.com/ink/2010/main" type="line" rotatedBoundingBox="10506,13439 10521,13439 10521,13454 10506,13454"/>
            </emma:interpretation>
          </emma:emma>
        </inkml:annotationXML>
        <inkml:traceGroup>
          <inkml:annotationXML>
            <emma:emma xmlns:emma="http://www.w3.org/2003/04/emma" version="1.0">
              <emma:interpretation id="{0040CF59-3D03-4232-9C0B-23A37C7CC02D}" emma:medium="tactile" emma:mode="ink">
                <msink:context xmlns:msink="http://schemas.microsoft.com/ink/2010/main" type="inkWord" rotatedBoundingBox="10506,13439 10521,13439 10521,13454 10506,13454"/>
              </emma:interpretation>
              <emma:one-of disjunction-type="recognition" id="oneOf0">
                <emma:interpretation id="interp0" emma:lang="" emma:confidence="0">
                  <emma:literal>.</emma:literal>
                </emma:interpretation>
                <emma:interpretation id="interp1" emma:lang="" emma:confidence="0">
                  <emma:literal>v</emma:literal>
                </emma:interpretation>
                <emma:interpretation id="interp2" emma:lang="" emma:confidence="0">
                  <emma:literal>}</emma:literal>
                </emma:interpretation>
                <emma:interpretation id="interp3" emma:lang="" emma:confidence="0">
                  <emma:literal>w</emma:literal>
                </emma:interpretation>
                <emma:interpretation id="interp4" emma:lang="" emma:confidence="0">
                  <emma:literal>3</emma:literal>
                </emma:interpretation>
              </emma:one-of>
            </emma:emma>
          </inkml:annotationXML>
          <inkml:trace contextRef="#ctx0" brushRef="#br0">0 0 0</inkml:trace>
        </inkml:traceGroup>
      </inkml:traceGroup>
    </inkml:traceGroup>
  </inkml:traceGroup>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full_blue_t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76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200400" y="381000"/>
            <a:ext cx="5562600" cy="2743200"/>
          </a:xfrm>
        </p:spPr>
        <p:txBody>
          <a:bodyPr/>
          <a:lstStyle>
            <a:lvl1pPr>
              <a:defRPr sz="4800">
                <a:solidFill>
                  <a:schemeClr val="bg1"/>
                </a:solidFill>
              </a:defRPr>
            </a:lvl1pPr>
          </a:lstStyle>
          <a:p>
            <a:pPr lvl="0"/>
            <a:r>
              <a:rPr lang="en-US" altLang="en-US" noProof="0" smtClean="0"/>
              <a:t>Click to edit Master title style</a:t>
            </a:r>
          </a:p>
        </p:txBody>
      </p:sp>
      <p:sp>
        <p:nvSpPr>
          <p:cNvPr id="5124" name="Rectangle 4"/>
          <p:cNvSpPr>
            <a:spLocks noGrp="1" noChangeArrowheads="1"/>
          </p:cNvSpPr>
          <p:nvPr>
            <p:ph type="subTitle" idx="1"/>
          </p:nvPr>
        </p:nvSpPr>
        <p:spPr>
          <a:xfrm>
            <a:off x="3200400" y="3276600"/>
            <a:ext cx="5562600" cy="2362200"/>
          </a:xfrm>
        </p:spPr>
        <p:txBody>
          <a:bodyPr/>
          <a:lstStyle>
            <a:lvl1pPr marL="0" indent="0">
              <a:buFont typeface="Wingdings" panose="05000000000000000000" pitchFamily="2" charset="2"/>
              <a:buNone/>
              <a:defRPr sz="3200">
                <a:solidFill>
                  <a:srgbClr val="F1AB00"/>
                </a:solidFill>
              </a:defRPr>
            </a:lvl1pPr>
          </a:lstStyle>
          <a:p>
            <a:pPr lvl="0"/>
            <a:r>
              <a:rPr lang="en-US" altLang="en-US" noProof="0" smtClean="0"/>
              <a:t>Click to edit Master subtitle style</a:t>
            </a:r>
          </a:p>
        </p:txBody>
      </p:sp>
      <p:sp>
        <p:nvSpPr>
          <p:cNvPr id="2" name="Rectangle 1"/>
          <p:cNvSpPr/>
          <p:nvPr userDrawn="1"/>
        </p:nvSpPr>
        <p:spPr>
          <a:xfrm>
            <a:off x="3048000" y="6028678"/>
            <a:ext cx="3200400" cy="304800"/>
          </a:xfrm>
          <a:prstGeom prst="rect">
            <a:avLst/>
          </a:prstGeom>
          <a:solidFill>
            <a:srgbClr val="2D6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517" y="6089789"/>
            <a:ext cx="2440578" cy="336090"/>
          </a:xfrm>
          <a:prstGeom prst="rect">
            <a:avLst/>
          </a:prstGeom>
        </p:spPr>
      </p:pic>
      <p:sp>
        <p:nvSpPr>
          <p:cNvPr id="10" name="TextBox 1"/>
          <p:cNvSpPr txBox="1"/>
          <p:nvPr userDrawn="1"/>
        </p:nvSpPr>
        <p:spPr>
          <a:xfrm>
            <a:off x="3547536" y="5833535"/>
            <a:ext cx="521546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i="1" dirty="0" smtClean="0">
                <a:solidFill>
                  <a:schemeClr val="bg1"/>
                </a:solidFill>
              </a:rPr>
              <a:t>We provide HR leadership and expertise to create and support a high-performing, inclusive workplace which advances UCR’s mission and strategic objectives</a:t>
            </a:r>
            <a:r>
              <a:rPr lang="en-US" sz="900" dirty="0" smtClean="0">
                <a:solidFill>
                  <a:schemeClr val="bg1"/>
                </a:solidFill>
              </a:rPr>
              <a:t>.</a:t>
            </a:r>
            <a:endParaRPr lang="en-US" sz="900" dirty="0">
              <a:solidFill>
                <a:schemeClr val="bg1"/>
              </a:solidFill>
            </a:endParaRPr>
          </a:p>
        </p:txBody>
      </p:sp>
      <p:sp>
        <p:nvSpPr>
          <p:cNvPr id="11" name="TextBox 10"/>
          <p:cNvSpPr txBox="1"/>
          <p:nvPr userDrawn="1"/>
        </p:nvSpPr>
        <p:spPr>
          <a:xfrm>
            <a:off x="2974806" y="5914113"/>
            <a:ext cx="623438" cy="230832"/>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bg1"/>
                </a:solidFill>
              </a:rPr>
              <a:t>Mission </a:t>
            </a:r>
            <a:endParaRPr lang="en-US" sz="900" dirty="0">
              <a:solidFill>
                <a:schemeClr val="bg1"/>
              </a:solidFill>
            </a:endParaRPr>
          </a:p>
        </p:txBody>
      </p:sp>
      <p:cxnSp>
        <p:nvCxnSpPr>
          <p:cNvPr id="12" name="Straight Connector 11"/>
          <p:cNvCxnSpPr/>
          <p:nvPr userDrawn="1"/>
        </p:nvCxnSpPr>
        <p:spPr>
          <a:xfrm>
            <a:off x="3562284" y="5890286"/>
            <a:ext cx="0" cy="246836"/>
          </a:xfrm>
          <a:prstGeom prst="line">
            <a:avLst/>
          </a:prstGeom>
          <a:ln w="12700">
            <a:solidFill>
              <a:srgbClr val="FDB813"/>
            </a:solidFill>
          </a:ln>
        </p:spPr>
        <p:style>
          <a:lnRef idx="1">
            <a:schemeClr val="accent1"/>
          </a:lnRef>
          <a:fillRef idx="0">
            <a:schemeClr val="accent1"/>
          </a:fillRef>
          <a:effectRef idx="0">
            <a:schemeClr val="accent1"/>
          </a:effectRef>
          <a:fontRef idx="minor">
            <a:schemeClr val="tx1"/>
          </a:fontRef>
        </p:style>
      </p:cxnSp>
      <p:sp>
        <p:nvSpPr>
          <p:cNvPr id="13" name="TextBox 16"/>
          <p:cNvSpPr txBox="1"/>
          <p:nvPr userDrawn="1"/>
        </p:nvSpPr>
        <p:spPr>
          <a:xfrm>
            <a:off x="3544166" y="6271625"/>
            <a:ext cx="521883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i="1" dirty="0" smtClean="0">
                <a:solidFill>
                  <a:schemeClr val="bg1"/>
                </a:solidFill>
              </a:rPr>
              <a:t>UCR HR is the benchmark in higher education for visionary and innovative HR strategies and exemplary service delivery</a:t>
            </a:r>
            <a:r>
              <a:rPr lang="en-US" sz="900" dirty="0" smtClean="0">
                <a:solidFill>
                  <a:schemeClr val="bg1"/>
                </a:solidFill>
              </a:rPr>
              <a:t>.</a:t>
            </a:r>
            <a:endParaRPr lang="en-US" sz="900" dirty="0">
              <a:solidFill>
                <a:schemeClr val="bg1"/>
              </a:solidFill>
            </a:endParaRPr>
          </a:p>
        </p:txBody>
      </p:sp>
      <p:sp>
        <p:nvSpPr>
          <p:cNvPr id="14" name="TextBox 17"/>
          <p:cNvSpPr txBox="1"/>
          <p:nvPr userDrawn="1"/>
        </p:nvSpPr>
        <p:spPr>
          <a:xfrm>
            <a:off x="3058380" y="6341859"/>
            <a:ext cx="533400" cy="246221"/>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bg1"/>
                </a:solidFill>
              </a:rPr>
              <a:t>Vision</a:t>
            </a:r>
            <a:endParaRPr lang="en-US" sz="1000" dirty="0">
              <a:solidFill>
                <a:schemeClr val="bg1"/>
              </a:solidFill>
            </a:endParaRPr>
          </a:p>
        </p:txBody>
      </p:sp>
      <p:cxnSp>
        <p:nvCxnSpPr>
          <p:cNvPr id="15" name="Straight Connector 14"/>
          <p:cNvCxnSpPr/>
          <p:nvPr userDrawn="1"/>
        </p:nvCxnSpPr>
        <p:spPr>
          <a:xfrm>
            <a:off x="3562284" y="6330145"/>
            <a:ext cx="0" cy="250573"/>
          </a:xfrm>
          <a:prstGeom prst="line">
            <a:avLst/>
          </a:prstGeom>
          <a:ln w="12700">
            <a:solidFill>
              <a:srgbClr val="FDB8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876128"/>
      </p:ext>
    </p:extLst>
  </p:cSld>
  <p:clrMapOvr>
    <a:masterClrMapping/>
  </p:clrMapOvr>
  <p:extLst>
    <p:ext uri="{DCECCB84-F9BA-43D5-87BE-67443E8EF086}">
      <p15:sldGuideLst xmlns:p15="http://schemas.microsoft.com/office/powerpoint/2012/main">
        <p15:guide id="1" orient="horz" pos="393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42425429-6581-4790-8E46-D669B80B862D}" type="slidenum">
              <a:rPr lang="en-US" altLang="en-US"/>
              <a:pPr>
                <a:defRPr/>
              </a:pPr>
              <a:t>‹#›</a:t>
            </a:fld>
            <a:endParaRPr lang="en-US" altLang="en-US" dirty="0"/>
          </a:p>
        </p:txBody>
      </p:sp>
    </p:spTree>
    <p:extLst>
      <p:ext uri="{BB962C8B-B14F-4D97-AF65-F5344CB8AC3E}">
        <p14:creationId xmlns:p14="http://schemas.microsoft.com/office/powerpoint/2010/main" val="211792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F10395FE-5974-421A-A5D4-8DAF1AF68E01}" type="slidenum">
              <a:rPr lang="en-US" altLang="en-US"/>
              <a:pPr>
                <a:defRPr/>
              </a:pPr>
              <a:t>‹#›</a:t>
            </a:fld>
            <a:endParaRPr lang="en-US" altLang="en-US" dirty="0"/>
          </a:p>
        </p:txBody>
      </p:sp>
    </p:spTree>
    <p:extLst>
      <p:ext uri="{BB962C8B-B14F-4D97-AF65-F5344CB8AC3E}">
        <p14:creationId xmlns:p14="http://schemas.microsoft.com/office/powerpoint/2010/main" val="299279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1D29B74-5745-4D29-A8A8-96B68DC6AE1B}" type="slidenum">
              <a:rPr lang="en-US" altLang="en-US"/>
              <a:pPr>
                <a:defRPr/>
              </a:pPr>
              <a:t>‹#›</a:t>
            </a:fld>
            <a:endParaRPr lang="en-US" altLang="en-US" dirty="0"/>
          </a:p>
        </p:txBody>
      </p:sp>
    </p:spTree>
    <p:extLst>
      <p:ext uri="{BB962C8B-B14F-4D97-AF65-F5344CB8AC3E}">
        <p14:creationId xmlns:p14="http://schemas.microsoft.com/office/powerpoint/2010/main" val="14612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81A7928-367A-433B-89C9-B326324B7457}" type="slidenum">
              <a:rPr lang="en-US" altLang="en-US"/>
              <a:pPr>
                <a:defRPr/>
              </a:pPr>
              <a:t>‹#›</a:t>
            </a:fld>
            <a:endParaRPr lang="en-US" altLang="en-US" dirty="0"/>
          </a:p>
        </p:txBody>
      </p:sp>
    </p:spTree>
    <p:extLst>
      <p:ext uri="{BB962C8B-B14F-4D97-AF65-F5344CB8AC3E}">
        <p14:creationId xmlns:p14="http://schemas.microsoft.com/office/powerpoint/2010/main" val="8728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213DB164-2A86-4CDE-8799-68EB778C837D}" type="slidenum">
              <a:rPr lang="en-US" altLang="en-US"/>
              <a:pPr>
                <a:defRPr/>
              </a:pPr>
              <a:t>‹#›</a:t>
            </a:fld>
            <a:endParaRPr lang="en-US" altLang="en-US" dirty="0"/>
          </a:p>
        </p:txBody>
      </p:sp>
    </p:spTree>
    <p:extLst>
      <p:ext uri="{BB962C8B-B14F-4D97-AF65-F5344CB8AC3E}">
        <p14:creationId xmlns:p14="http://schemas.microsoft.com/office/powerpoint/2010/main" val="25870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DA733576-EF6E-4A1D-8B7B-7613C62AAC80}" type="slidenum">
              <a:rPr lang="en-US" altLang="en-US"/>
              <a:pPr>
                <a:defRPr/>
              </a:pPr>
              <a:t>‹#›</a:t>
            </a:fld>
            <a:endParaRPr lang="en-US" altLang="en-US" dirty="0"/>
          </a:p>
        </p:txBody>
      </p:sp>
    </p:spTree>
    <p:extLst>
      <p:ext uri="{BB962C8B-B14F-4D97-AF65-F5344CB8AC3E}">
        <p14:creationId xmlns:p14="http://schemas.microsoft.com/office/powerpoint/2010/main" val="298414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B2218471-DBC4-46A2-B7FA-628CDEF783E8}" type="slidenum">
              <a:rPr lang="en-US" altLang="en-US"/>
              <a:pPr>
                <a:defRPr/>
              </a:pPr>
              <a:t>‹#›</a:t>
            </a:fld>
            <a:endParaRPr lang="en-US" altLang="en-US" dirty="0"/>
          </a:p>
        </p:txBody>
      </p:sp>
    </p:spTree>
    <p:extLst>
      <p:ext uri="{BB962C8B-B14F-4D97-AF65-F5344CB8AC3E}">
        <p14:creationId xmlns:p14="http://schemas.microsoft.com/office/powerpoint/2010/main" val="413383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6018F19E-42B1-4E3E-8062-664ADC55AEE4}" type="slidenum">
              <a:rPr lang="en-US" altLang="en-US"/>
              <a:pPr>
                <a:defRPr/>
              </a:pPr>
              <a:t>‹#›</a:t>
            </a:fld>
            <a:endParaRPr lang="en-US" altLang="en-US" dirty="0"/>
          </a:p>
        </p:txBody>
      </p:sp>
    </p:spTree>
    <p:extLst>
      <p:ext uri="{BB962C8B-B14F-4D97-AF65-F5344CB8AC3E}">
        <p14:creationId xmlns:p14="http://schemas.microsoft.com/office/powerpoint/2010/main" val="236745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F5775F67-25F5-42E2-95D6-91504B5AC08E}" type="slidenum">
              <a:rPr lang="en-US" altLang="en-US"/>
              <a:pPr>
                <a:defRPr/>
              </a:pPr>
              <a:t>‹#›</a:t>
            </a:fld>
            <a:endParaRPr lang="en-US" altLang="en-US" dirty="0"/>
          </a:p>
        </p:txBody>
      </p:sp>
    </p:spTree>
    <p:extLst>
      <p:ext uri="{BB962C8B-B14F-4D97-AF65-F5344CB8AC3E}">
        <p14:creationId xmlns:p14="http://schemas.microsoft.com/office/powerpoint/2010/main" val="327813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2777117-C702-4F3A-A4B2-33DD03A64E15}" type="slidenum">
              <a:rPr lang="en-US" altLang="en-US"/>
              <a:pPr>
                <a:defRPr/>
              </a:pPr>
              <a:t>‹#›</a:t>
            </a:fld>
            <a:endParaRPr lang="en-US" altLang="en-US" dirty="0"/>
          </a:p>
        </p:txBody>
      </p:sp>
    </p:spTree>
    <p:extLst>
      <p:ext uri="{BB962C8B-B14F-4D97-AF65-F5344CB8AC3E}">
        <p14:creationId xmlns:p14="http://schemas.microsoft.com/office/powerpoint/2010/main" val="308471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rotWithShape="1">
          <a:blip r:embed="rId13">
            <a:extLst>
              <a:ext uri="{28A0092B-C50C-407E-A947-70E740481C1C}">
                <a14:useLocalDpi xmlns:a14="http://schemas.microsoft.com/office/drawing/2010/main" val="0"/>
              </a:ext>
            </a:extLst>
          </a:blip>
          <a:srcRect r="16667"/>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ltLang="en-US" dirty="0"/>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ltLang="en-US" dirty="0"/>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4A886A94-78BC-4481-92CE-BFF90A1E8D91}" type="slidenum">
              <a:rPr lang="en-US" altLang="en-US"/>
              <a:pPr>
                <a:defRPr/>
              </a:pPr>
              <a:t>‹#›</a:t>
            </a:fld>
            <a:endParaRPr lang="en-US" altLang="en-US" dirty="0"/>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78353" y="152400"/>
            <a:ext cx="2135093" cy="294022"/>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fboapps.ucr.edu/policies/index.php?path=viewPolicies.php&amp;policy=650-28" TargetMode="External"/><Relationship Id="rId2" Type="http://schemas.openxmlformats.org/officeDocument/2006/relationships/hyperlink" Target="https://www.justice.gov/crt/file/798276/download" TargetMode="External"/><Relationship Id="rId1" Type="http://schemas.openxmlformats.org/officeDocument/2006/relationships/slideLayout" Target="../slideLayouts/slideLayout2.xml"/><Relationship Id="rId5" Type="http://schemas.openxmlformats.org/officeDocument/2006/relationships/hyperlink" Target="https://www.uscis.gov/en/book/toc/59502" TargetMode="External"/><Relationship Id="rId4" Type="http://schemas.openxmlformats.org/officeDocument/2006/relationships/hyperlink" Target="https://international.ucr.edu/studentsandscholar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hrpolicy@ucr.edu" TargetMode="External"/><Relationship Id="rId2" Type="http://schemas.openxmlformats.org/officeDocument/2006/relationships/hyperlink" Target="mailto:magid.shirzadegan@ucr.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00400" y="838200"/>
            <a:ext cx="5562600" cy="1371600"/>
          </a:xfrm>
        </p:spPr>
        <p:txBody>
          <a:bodyPr/>
          <a:lstStyle/>
          <a:p>
            <a:pPr algn="ctr" eaLnBrk="1" hangingPunct="1"/>
            <a:r>
              <a:rPr lang="en-US" altLang="en-US" dirty="0" smtClean="0"/>
              <a:t/>
            </a:r>
            <a:br>
              <a:rPr lang="en-US" altLang="en-US" dirty="0" smtClean="0"/>
            </a:br>
            <a:r>
              <a:rPr lang="en-US" altLang="en-US" dirty="0" smtClean="0"/>
              <a:t>Compliance</a:t>
            </a:r>
          </a:p>
        </p:txBody>
      </p:sp>
      <p:sp>
        <p:nvSpPr>
          <p:cNvPr id="3075" name="Rectangle 3"/>
          <p:cNvSpPr>
            <a:spLocks noGrp="1" noChangeArrowheads="1"/>
          </p:cNvSpPr>
          <p:nvPr>
            <p:ph type="subTitle" idx="1"/>
          </p:nvPr>
        </p:nvSpPr>
        <p:spPr>
          <a:xfrm>
            <a:off x="3276600" y="2667000"/>
            <a:ext cx="5562600" cy="2743200"/>
          </a:xfrm>
        </p:spPr>
        <p:txBody>
          <a:bodyPr/>
          <a:lstStyle/>
          <a:p>
            <a:pPr algn="ctr" eaLnBrk="1" hangingPunct="1"/>
            <a:r>
              <a:rPr lang="en-US" altLang="en-US" dirty="0" smtClean="0"/>
              <a:t>December 2019</a:t>
            </a:r>
          </a:p>
          <a:p>
            <a:pPr algn="ctr" eaLnBrk="1" hangingPunct="1"/>
            <a:r>
              <a:rPr lang="en-US" altLang="en-US" dirty="0" smtClean="0"/>
              <a:t>I-9 Compliance Review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2800" dirty="0" smtClean="0"/>
              <a:t>Section 1 – Employee Information and Attestation</a:t>
            </a:r>
            <a:endParaRPr lang="en-US" sz="2800" dirty="0"/>
          </a:p>
        </p:txBody>
      </p:sp>
      <p:sp>
        <p:nvSpPr>
          <p:cNvPr id="3" name="Content Placeholder 2"/>
          <p:cNvSpPr>
            <a:spLocks noGrp="1"/>
          </p:cNvSpPr>
          <p:nvPr>
            <p:ph idx="1"/>
          </p:nvPr>
        </p:nvSpPr>
        <p:spPr>
          <a:xfrm>
            <a:off x="457200" y="1600200"/>
            <a:ext cx="8229600" cy="2514600"/>
          </a:xfrm>
        </p:spPr>
        <p:txBody>
          <a:bodyPr/>
          <a:lstStyle/>
          <a:p>
            <a:pPr marL="0" indent="0">
              <a:buNone/>
            </a:pPr>
            <a:r>
              <a:rPr lang="en-US" sz="2000" dirty="0" smtClean="0"/>
              <a:t>Newly hired employees must complete and sign Section 1 no later than the first day of employment.</a:t>
            </a:r>
          </a:p>
          <a:p>
            <a:pPr marL="0" indent="0">
              <a:buNone/>
            </a:pPr>
            <a:endParaRPr lang="en-US" sz="2000" dirty="0"/>
          </a:p>
          <a:p>
            <a:pPr marL="0" indent="0">
              <a:buNone/>
            </a:pPr>
            <a:r>
              <a:rPr lang="en-US" sz="2000" dirty="0" smtClean="0"/>
              <a:t>Section 1 should never be completed before the employee accepts a job offer.</a:t>
            </a:r>
          </a:p>
          <a:p>
            <a:pPr marL="0" indent="0">
              <a:buNone/>
            </a:pPr>
            <a:endParaRPr lang="en-US" sz="2000" dirty="0" smtClean="0"/>
          </a:p>
          <a:p>
            <a:pPr marL="0" indent="0">
              <a:buNone/>
            </a:pPr>
            <a:r>
              <a:rPr lang="en-US" sz="2000" dirty="0" smtClean="0"/>
              <a:t>The employee must complete each field in Section 1.</a:t>
            </a:r>
          </a:p>
          <a:p>
            <a:pPr marL="0" indent="0">
              <a:buNone/>
            </a:pPr>
            <a:endParaRPr lang="en-US" sz="2000" dirty="0"/>
          </a:p>
        </p:txBody>
      </p:sp>
      <p:pic>
        <p:nvPicPr>
          <p:cNvPr id="4" name="Picture 3"/>
          <p:cNvPicPr>
            <a:picLocks noChangeAspect="1"/>
          </p:cNvPicPr>
          <p:nvPr/>
        </p:nvPicPr>
        <p:blipFill>
          <a:blip r:embed="rId2"/>
          <a:stretch>
            <a:fillRect/>
          </a:stretch>
        </p:blipFill>
        <p:spPr>
          <a:xfrm>
            <a:off x="431800" y="4267200"/>
            <a:ext cx="8448675" cy="2231127"/>
          </a:xfrm>
          <a:prstGeom prst="rect">
            <a:avLst/>
          </a:prstGeom>
        </p:spPr>
      </p:pic>
      <p:sp>
        <p:nvSpPr>
          <p:cNvPr id="5" name="TextBox 4"/>
          <p:cNvSpPr txBox="1"/>
          <p:nvPr/>
        </p:nvSpPr>
        <p:spPr>
          <a:xfrm>
            <a:off x="8686800" y="6392148"/>
            <a:ext cx="31290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46841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Employee Information</a:t>
            </a:r>
            <a:endParaRPr lang="en-US" sz="2800" dirty="0"/>
          </a:p>
        </p:txBody>
      </p:sp>
      <p:sp>
        <p:nvSpPr>
          <p:cNvPr id="3" name="Content Placeholder 2"/>
          <p:cNvSpPr>
            <a:spLocks noGrp="1"/>
          </p:cNvSpPr>
          <p:nvPr>
            <p:ph idx="1"/>
          </p:nvPr>
        </p:nvSpPr>
        <p:spPr>
          <a:xfrm>
            <a:off x="457200" y="1524000"/>
            <a:ext cx="8229600" cy="5105400"/>
          </a:xfrm>
        </p:spPr>
        <p:txBody>
          <a:bodyPr/>
          <a:lstStyle/>
          <a:p>
            <a:pPr>
              <a:buFont typeface="Arial" panose="020B0604020202020204" pitchFamily="34" charset="0"/>
              <a:buChar char="•"/>
            </a:pPr>
            <a:r>
              <a:rPr lang="en-US" sz="2000" b="1" dirty="0" smtClean="0"/>
              <a:t>Last Name: </a:t>
            </a:r>
            <a:r>
              <a:rPr lang="en-US" sz="2000" dirty="0" smtClean="0"/>
              <a:t>Full legal last name. If there are two last names or a hyphenated last name, it should include both names in the Last Name field.</a:t>
            </a:r>
          </a:p>
          <a:p>
            <a:pPr lvl="1">
              <a:buFont typeface="Arial" panose="020B0604020202020204" pitchFamily="34" charset="0"/>
              <a:buChar char="•"/>
            </a:pPr>
            <a:r>
              <a:rPr lang="en-US" sz="1600" b="1" dirty="0" smtClean="0"/>
              <a:t>Examples:</a:t>
            </a:r>
            <a:r>
              <a:rPr lang="en-US" sz="1600" dirty="0" smtClean="0"/>
              <a:t> De La Cruz, O’Neill, Garcia Lopez, Smith-Johnson.</a:t>
            </a:r>
          </a:p>
          <a:p>
            <a:pPr lvl="1">
              <a:buFont typeface="Arial" panose="020B0604020202020204" pitchFamily="34" charset="0"/>
              <a:buChar char="•"/>
            </a:pPr>
            <a:endParaRPr lang="en-US" sz="1600" dirty="0"/>
          </a:p>
          <a:p>
            <a:pPr>
              <a:buFont typeface="Arial" panose="020B0604020202020204" pitchFamily="34" charset="0"/>
              <a:buChar char="•"/>
            </a:pPr>
            <a:r>
              <a:rPr lang="en-US" sz="2000" b="1" dirty="0" smtClean="0"/>
              <a:t>First Name: </a:t>
            </a:r>
            <a:r>
              <a:rPr lang="en-US" sz="2000" dirty="0" smtClean="0"/>
              <a:t>Full legal first name.</a:t>
            </a:r>
          </a:p>
          <a:p>
            <a:pPr lvl="1">
              <a:buFont typeface="Arial" panose="020B0604020202020204" pitchFamily="34" charset="0"/>
              <a:buChar char="•"/>
            </a:pPr>
            <a:r>
              <a:rPr lang="en-US" sz="1600" b="1" dirty="0" smtClean="0"/>
              <a:t>Examples:</a:t>
            </a:r>
            <a:r>
              <a:rPr lang="en-US" sz="1600" dirty="0" smtClean="0"/>
              <a:t> Jessica, John-Paul, Tae Young, D’Shaun.</a:t>
            </a:r>
          </a:p>
          <a:p>
            <a:pPr lvl="1">
              <a:buFont typeface="Arial" panose="020B0604020202020204" pitchFamily="34" charset="0"/>
              <a:buChar char="•"/>
            </a:pPr>
            <a:endParaRPr lang="en-US" sz="1600" dirty="0"/>
          </a:p>
          <a:p>
            <a:pPr>
              <a:buFont typeface="Arial" panose="020B0604020202020204" pitchFamily="34" charset="0"/>
              <a:buChar char="•"/>
            </a:pPr>
            <a:r>
              <a:rPr lang="en-US" sz="2000" b="1" dirty="0" smtClean="0"/>
              <a:t>Middle Initial: </a:t>
            </a:r>
            <a:r>
              <a:rPr lang="en-US" sz="2000" dirty="0" smtClean="0"/>
              <a:t>Middle initial is the first letter of the second given name, or the first letter of the middle name, if any. If the employee has more than one middle name, the first letter of the first middle name should be entered. If there isn’t a middle name, enter N/A in this field.</a:t>
            </a:r>
          </a:p>
          <a:p>
            <a:pPr marL="0" indent="0">
              <a:buNone/>
            </a:pPr>
            <a:r>
              <a:rPr lang="en-US" sz="2000" dirty="0" smtClean="0"/>
              <a:t>If the employee only has one name, the employee should enter it in the appropriate field, then enter “Unknown” in the First Name field or in the Last Name field, but not both.</a:t>
            </a:r>
            <a:endParaRPr lang="en-US" sz="2000" dirty="0"/>
          </a:p>
        </p:txBody>
      </p:sp>
      <p:sp>
        <p:nvSpPr>
          <p:cNvPr id="4" name="TextBox 3"/>
          <p:cNvSpPr txBox="1"/>
          <p:nvPr/>
        </p:nvSpPr>
        <p:spPr>
          <a:xfrm>
            <a:off x="8686800" y="6402308"/>
            <a:ext cx="441146"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31557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762000"/>
            <a:ext cx="8229600" cy="457200"/>
          </a:xfrm>
        </p:spPr>
        <p:txBody>
          <a:bodyPr/>
          <a:lstStyle/>
          <a:p>
            <a:r>
              <a:rPr lang="en-US" sz="2800" dirty="0" smtClean="0"/>
              <a:t>Employee Information cont’d</a:t>
            </a:r>
            <a:endParaRPr lang="en-US" sz="2800" dirty="0"/>
          </a:p>
        </p:txBody>
      </p:sp>
      <p:sp>
        <p:nvSpPr>
          <p:cNvPr id="3" name="Content Placeholder 2"/>
          <p:cNvSpPr>
            <a:spLocks noGrp="1"/>
          </p:cNvSpPr>
          <p:nvPr>
            <p:ph idx="1"/>
          </p:nvPr>
        </p:nvSpPr>
        <p:spPr>
          <a:xfrm>
            <a:off x="457200" y="1524000"/>
            <a:ext cx="8229600" cy="5105400"/>
          </a:xfrm>
        </p:spPr>
        <p:txBody>
          <a:bodyPr/>
          <a:lstStyle/>
          <a:p>
            <a:pPr>
              <a:buFont typeface="Arial" panose="020B0604020202020204" pitchFamily="34" charset="0"/>
              <a:buChar char="•"/>
            </a:pPr>
            <a:r>
              <a:rPr lang="en-US" sz="2000" b="1" dirty="0" smtClean="0"/>
              <a:t>Other Last Names Used</a:t>
            </a:r>
            <a:r>
              <a:rPr lang="en-US" sz="2000" dirty="0" smtClean="0"/>
              <a:t>: </a:t>
            </a:r>
            <a:r>
              <a:rPr lang="en-US" sz="2000" dirty="0"/>
              <a:t>A</a:t>
            </a:r>
            <a:r>
              <a:rPr lang="en-US" sz="2000" dirty="0" smtClean="0"/>
              <a:t>ll other last names used, if any (e.g., maiden name). The employee should enter N/A if they have not used other last names. </a:t>
            </a:r>
          </a:p>
          <a:p>
            <a:pPr>
              <a:buFont typeface="Arial" panose="020B0604020202020204" pitchFamily="34" charset="0"/>
              <a:buChar char="•"/>
            </a:pPr>
            <a:r>
              <a:rPr lang="en-US" sz="2000" b="1" dirty="0" smtClean="0"/>
              <a:t>Address (Street Name and Number): </a:t>
            </a:r>
            <a:r>
              <a:rPr lang="en-US" sz="2000" dirty="0" smtClean="0"/>
              <a:t>Street name and number of the current address of the employees residence.</a:t>
            </a:r>
          </a:p>
          <a:p>
            <a:pPr>
              <a:buFont typeface="Arial" panose="020B0604020202020204" pitchFamily="34" charset="0"/>
              <a:buChar char="•"/>
            </a:pPr>
            <a:r>
              <a:rPr lang="en-US" sz="2000" b="1" dirty="0" smtClean="0"/>
              <a:t>Apartment: </a:t>
            </a:r>
            <a:r>
              <a:rPr lang="en-US" sz="2000" dirty="0"/>
              <a:t>T</a:t>
            </a:r>
            <a:r>
              <a:rPr lang="en-US" sz="2000" dirty="0" smtClean="0"/>
              <a:t>he number(s) or letter(s) that identify(ies) the apartment. If there is no apartment, the employee should enter N/A.</a:t>
            </a:r>
          </a:p>
          <a:p>
            <a:pPr>
              <a:buFont typeface="Arial" panose="020B0604020202020204" pitchFamily="34" charset="0"/>
              <a:buChar char="•"/>
            </a:pPr>
            <a:r>
              <a:rPr lang="en-US" sz="2000" b="1" dirty="0" smtClean="0"/>
              <a:t>City or Town</a:t>
            </a:r>
            <a:r>
              <a:rPr lang="en-US" sz="2000" dirty="0" smtClean="0"/>
              <a:t>: The city, town or village should be entered in this field. If the residence is not located in a city, town or village, enter the county, township, reservation, etc., in the field.</a:t>
            </a:r>
          </a:p>
          <a:p>
            <a:pPr>
              <a:buFont typeface="Arial" panose="020B0604020202020204" pitchFamily="34" charset="0"/>
              <a:buChar char="•"/>
            </a:pPr>
            <a:r>
              <a:rPr lang="en-US" sz="2000" b="1" dirty="0" smtClean="0"/>
              <a:t>State:</a:t>
            </a:r>
            <a:r>
              <a:rPr lang="en-US" sz="2000" dirty="0" smtClean="0"/>
              <a:t> The abbreviation of the employee’s state or territory should be entered in this field.</a:t>
            </a:r>
          </a:p>
          <a:p>
            <a:pPr>
              <a:buFont typeface="Arial" panose="020B0604020202020204" pitchFamily="34" charset="0"/>
              <a:buChar char="•"/>
            </a:pPr>
            <a:r>
              <a:rPr lang="en-US" sz="2000" b="1" dirty="0" smtClean="0"/>
              <a:t>Zip Code:</a:t>
            </a:r>
            <a:r>
              <a:rPr lang="en-US" sz="2000" dirty="0" smtClean="0"/>
              <a:t> Five-digit zip code.</a:t>
            </a:r>
          </a:p>
          <a:p>
            <a:pPr>
              <a:buFont typeface="Arial" panose="020B0604020202020204" pitchFamily="34" charset="0"/>
              <a:buChar char="•"/>
            </a:pPr>
            <a:r>
              <a:rPr lang="en-US" sz="2000" b="1" dirty="0" smtClean="0"/>
              <a:t>Date of Birth: </a:t>
            </a:r>
            <a:r>
              <a:rPr lang="en-US" sz="2000" dirty="0" smtClean="0"/>
              <a:t>The employee’s date of birth should be entered as a 2-digit month, 2-digit day, and 4-digit year (mm/dd/yyyy).</a:t>
            </a:r>
            <a:endParaRPr lang="en-US" sz="2000" b="1" dirty="0"/>
          </a:p>
        </p:txBody>
      </p:sp>
      <p:sp>
        <p:nvSpPr>
          <p:cNvPr id="4" name="TextBox 3"/>
          <p:cNvSpPr txBox="1"/>
          <p:nvPr/>
        </p:nvSpPr>
        <p:spPr>
          <a:xfrm>
            <a:off x="8763000" y="6478508"/>
            <a:ext cx="424027" cy="369332"/>
          </a:xfrm>
          <a:prstGeom prst="rect">
            <a:avLst/>
          </a:prstGeom>
          <a:noFill/>
        </p:spPr>
        <p:txBody>
          <a:bodyPr wrap="none" rtlCol="0">
            <a:spAutoFit/>
          </a:bodyPr>
          <a:lstStyle/>
          <a:p>
            <a:r>
              <a:rPr lang="en-US" dirty="0" smtClean="0"/>
              <a:t>11</a:t>
            </a:r>
            <a:endParaRPr lang="en-US" dirty="0"/>
          </a:p>
        </p:txBody>
      </p:sp>
    </p:spTree>
    <p:extLst>
      <p:ext uri="{BB962C8B-B14F-4D97-AF65-F5344CB8AC3E}">
        <p14:creationId xmlns:p14="http://schemas.microsoft.com/office/powerpoint/2010/main" val="337031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762000"/>
            <a:ext cx="8229600" cy="457200"/>
          </a:xfrm>
        </p:spPr>
        <p:txBody>
          <a:bodyPr/>
          <a:lstStyle/>
          <a:p>
            <a:r>
              <a:rPr lang="en-US" sz="2800" dirty="0" smtClean="0"/>
              <a:t>Employee Information cont’d</a:t>
            </a:r>
            <a:endParaRPr lang="en-US" sz="2800" dirty="0"/>
          </a:p>
        </p:txBody>
      </p:sp>
      <p:sp>
        <p:nvSpPr>
          <p:cNvPr id="3" name="Content Placeholder 2"/>
          <p:cNvSpPr>
            <a:spLocks noGrp="1"/>
          </p:cNvSpPr>
          <p:nvPr>
            <p:ph idx="1"/>
          </p:nvPr>
        </p:nvSpPr>
        <p:spPr>
          <a:xfrm>
            <a:off x="457200" y="1524000"/>
            <a:ext cx="8229600" cy="5105400"/>
          </a:xfrm>
        </p:spPr>
        <p:txBody>
          <a:bodyPr/>
          <a:lstStyle/>
          <a:p>
            <a:pPr>
              <a:buFont typeface="Arial" panose="020B0604020202020204" pitchFamily="34" charset="0"/>
              <a:buChar char="•"/>
            </a:pPr>
            <a:r>
              <a:rPr lang="en-US" sz="2000" b="1" dirty="0" smtClean="0"/>
              <a:t>U.S. Social Security Number</a:t>
            </a:r>
            <a:r>
              <a:rPr lang="en-US" sz="2000" dirty="0" smtClean="0"/>
              <a:t>: Providing the 9-digit Social Security number is voluntary on Form I-9 unless an employer participates in E-verify. Given we participate in E-verify and the employee was issued a Social Security number, it must be provided in the field; or if the employee applied for, but have not yet received a Social Security number, the employee will leave this field blank until the employee receives a Social Security number. </a:t>
            </a:r>
          </a:p>
          <a:p>
            <a:pPr>
              <a:buFont typeface="Arial" panose="020B0604020202020204" pitchFamily="34" charset="0"/>
              <a:buChar char="•"/>
            </a:pPr>
            <a:r>
              <a:rPr lang="en-US" sz="2000" b="1" dirty="0" smtClean="0"/>
              <a:t>Employee’s E-mail Address (Optional): </a:t>
            </a:r>
            <a:r>
              <a:rPr lang="en-US" sz="2000" dirty="0" smtClean="0"/>
              <a:t>Email addresses are optional on Form I-9, but the field cannot be left blank. The employee may use either their personal or work email address in the field or enter N/A.</a:t>
            </a:r>
          </a:p>
          <a:p>
            <a:pPr>
              <a:buFont typeface="Arial" panose="020B0604020202020204" pitchFamily="34" charset="0"/>
              <a:buChar char="•"/>
            </a:pPr>
            <a:r>
              <a:rPr lang="en-US" sz="2000" b="1" dirty="0" smtClean="0"/>
              <a:t>Employee’s Telephone Number (Optional): </a:t>
            </a:r>
            <a:r>
              <a:rPr lang="en-US" sz="2000" dirty="0" smtClean="0"/>
              <a:t>Telephone numbers are optional, but the field cannot be left blank. The employee must enter the area code and telephone number or N/A.</a:t>
            </a:r>
          </a:p>
        </p:txBody>
      </p:sp>
      <p:sp>
        <p:nvSpPr>
          <p:cNvPr id="4" name="TextBox 3"/>
          <p:cNvSpPr txBox="1"/>
          <p:nvPr/>
        </p:nvSpPr>
        <p:spPr>
          <a:xfrm>
            <a:off x="8702040" y="6488668"/>
            <a:ext cx="441146"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304551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762000"/>
            <a:ext cx="8229600" cy="457200"/>
          </a:xfrm>
        </p:spPr>
        <p:txBody>
          <a:bodyPr/>
          <a:lstStyle/>
          <a:p>
            <a:r>
              <a:rPr lang="en-US" sz="2800" dirty="0" smtClean="0"/>
              <a:t>Employee Attestation</a:t>
            </a:r>
            <a:endParaRPr lang="en-US" sz="2800" dirty="0"/>
          </a:p>
        </p:txBody>
      </p:sp>
      <p:pic>
        <p:nvPicPr>
          <p:cNvPr id="4" name="Content Placeholder 3"/>
          <p:cNvPicPr>
            <a:picLocks noGrp="1" noChangeAspect="1"/>
          </p:cNvPicPr>
          <p:nvPr>
            <p:ph idx="1"/>
          </p:nvPr>
        </p:nvPicPr>
        <p:blipFill>
          <a:blip r:embed="rId2"/>
          <a:stretch>
            <a:fillRect/>
          </a:stretch>
        </p:blipFill>
        <p:spPr>
          <a:xfrm>
            <a:off x="295369" y="2057400"/>
            <a:ext cx="8583742" cy="3878580"/>
          </a:xfrm>
          <a:prstGeom prst="rect">
            <a:avLst/>
          </a:prstGeom>
        </p:spPr>
      </p:pic>
      <p:sp>
        <p:nvSpPr>
          <p:cNvPr id="5" name="TextBox 4"/>
          <p:cNvSpPr txBox="1"/>
          <p:nvPr/>
        </p:nvSpPr>
        <p:spPr>
          <a:xfrm>
            <a:off x="8702040" y="6415008"/>
            <a:ext cx="441146"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302898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762000"/>
            <a:ext cx="8229600" cy="457200"/>
          </a:xfrm>
        </p:spPr>
        <p:txBody>
          <a:bodyPr/>
          <a:lstStyle/>
          <a:p>
            <a:r>
              <a:rPr lang="en-US" sz="2800" dirty="0" smtClean="0"/>
              <a:t>Preparer and/or Translator Certification </a:t>
            </a:r>
            <a:endParaRPr lang="en-US" sz="2800" dirty="0"/>
          </a:p>
        </p:txBody>
      </p:sp>
      <p:pic>
        <p:nvPicPr>
          <p:cNvPr id="5" name="Content Placeholder 4"/>
          <p:cNvPicPr>
            <a:picLocks noGrp="1" noChangeAspect="1"/>
          </p:cNvPicPr>
          <p:nvPr>
            <p:ph idx="1"/>
          </p:nvPr>
        </p:nvPicPr>
        <p:blipFill>
          <a:blip r:embed="rId2"/>
          <a:stretch>
            <a:fillRect/>
          </a:stretch>
        </p:blipFill>
        <p:spPr>
          <a:xfrm>
            <a:off x="436880" y="1524000"/>
            <a:ext cx="8229600" cy="2466634"/>
          </a:xfrm>
          <a:prstGeom prst="rect">
            <a:avLst/>
          </a:prstGeom>
        </p:spPr>
      </p:pic>
      <p:sp>
        <p:nvSpPr>
          <p:cNvPr id="4" name="TextBox 3"/>
          <p:cNvSpPr txBox="1"/>
          <p:nvPr/>
        </p:nvSpPr>
        <p:spPr>
          <a:xfrm>
            <a:off x="8651240" y="6478508"/>
            <a:ext cx="441146"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14807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lstStyle/>
          <a:p>
            <a:r>
              <a:rPr lang="en-US" sz="2800" dirty="0" smtClean="0"/>
              <a:t>Preparer and/or Translator</a:t>
            </a:r>
            <a:endParaRPr lang="en-US" sz="2800" dirty="0"/>
          </a:p>
        </p:txBody>
      </p:sp>
      <p:sp>
        <p:nvSpPr>
          <p:cNvPr id="3" name="Content Placeholder 2"/>
          <p:cNvSpPr>
            <a:spLocks noGrp="1"/>
          </p:cNvSpPr>
          <p:nvPr>
            <p:ph idx="1"/>
          </p:nvPr>
        </p:nvSpPr>
        <p:spPr>
          <a:xfrm>
            <a:off x="457200" y="1524000"/>
            <a:ext cx="8229600" cy="4953000"/>
          </a:xfrm>
        </p:spPr>
        <p:txBody>
          <a:bodyPr/>
          <a:lstStyle/>
          <a:p>
            <a:pPr algn="just"/>
            <a:r>
              <a:rPr lang="en-US" sz="2000" dirty="0"/>
              <a:t>Employees needing assistance to correct or enter omitted information in Section 1 can have a preparer and/or translator help with the correction or omitted information. </a:t>
            </a:r>
            <a:endParaRPr lang="en-US" sz="2000" dirty="0" smtClean="0"/>
          </a:p>
          <a:p>
            <a:r>
              <a:rPr lang="en-US" sz="2000" dirty="0" smtClean="0"/>
              <a:t>The </a:t>
            </a:r>
            <a:r>
              <a:rPr lang="en-US" sz="2000" dirty="0"/>
              <a:t>preparer or translator should: </a:t>
            </a:r>
            <a:endParaRPr lang="en-US" sz="2000" dirty="0" smtClean="0"/>
          </a:p>
          <a:p>
            <a:pPr marL="349250" lvl="1" indent="0" algn="just">
              <a:buNone/>
            </a:pPr>
            <a:r>
              <a:rPr lang="en-US" sz="2000" dirty="0" smtClean="0"/>
              <a:t>• </a:t>
            </a:r>
            <a:r>
              <a:rPr lang="en-US" sz="2000" dirty="0"/>
              <a:t>Make the correction or note the omitted information or help the </a:t>
            </a:r>
            <a:r>
              <a:rPr lang="en-US" sz="2000" dirty="0" smtClean="0"/>
              <a:t>  employee </a:t>
            </a:r>
            <a:r>
              <a:rPr lang="en-US" sz="2000" dirty="0"/>
              <a:t>make the correction or note the omitted information. The employee or preparer or translator should draw a line through the incorrect information and enter the correct information or note the omitted information; </a:t>
            </a:r>
            <a:endParaRPr lang="en-US" sz="2000" dirty="0" smtClean="0"/>
          </a:p>
          <a:p>
            <a:pPr marL="349250" lvl="1" indent="0" algn="just">
              <a:buNone/>
            </a:pPr>
            <a:r>
              <a:rPr lang="en-US" sz="2000" dirty="0" smtClean="0"/>
              <a:t>• </a:t>
            </a:r>
            <a:r>
              <a:rPr lang="en-US" sz="2000" dirty="0"/>
              <a:t>Have the employee initial and date the correction or omitted information if able; and </a:t>
            </a:r>
            <a:endParaRPr lang="en-US" sz="2000" dirty="0" smtClean="0"/>
          </a:p>
          <a:p>
            <a:pPr marL="349250" lvl="1" indent="0" algn="just">
              <a:buNone/>
            </a:pPr>
            <a:r>
              <a:rPr lang="en-US" sz="2000" dirty="0" smtClean="0"/>
              <a:t>• </a:t>
            </a:r>
            <a:r>
              <a:rPr lang="en-US" sz="2000" dirty="0"/>
              <a:t>Initial and date the correction or omitted information next to the employee’s initials.</a:t>
            </a:r>
          </a:p>
        </p:txBody>
      </p:sp>
      <p:sp>
        <p:nvSpPr>
          <p:cNvPr id="4" name="TextBox 3"/>
          <p:cNvSpPr txBox="1"/>
          <p:nvPr/>
        </p:nvSpPr>
        <p:spPr>
          <a:xfrm>
            <a:off x="8666480" y="6444734"/>
            <a:ext cx="441146"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136349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a:t>Preparer and/or Translator </a:t>
            </a:r>
            <a:r>
              <a:rPr lang="en-US" sz="2800" dirty="0" smtClean="0"/>
              <a:t>(cont’d)</a:t>
            </a:r>
            <a:endParaRPr lang="en-US" sz="2800" dirty="0"/>
          </a:p>
        </p:txBody>
      </p:sp>
      <p:sp>
        <p:nvSpPr>
          <p:cNvPr id="3" name="Content Placeholder 2"/>
          <p:cNvSpPr>
            <a:spLocks noGrp="1"/>
          </p:cNvSpPr>
          <p:nvPr>
            <p:ph idx="1"/>
          </p:nvPr>
        </p:nvSpPr>
        <p:spPr>
          <a:xfrm>
            <a:off x="457200" y="1219200"/>
            <a:ext cx="8229600" cy="5486400"/>
          </a:xfrm>
        </p:spPr>
        <p:txBody>
          <a:bodyPr/>
          <a:lstStyle/>
          <a:p>
            <a:r>
              <a:rPr lang="en-US" sz="2000" dirty="0"/>
              <a:t>If the preparer and/or translator who helped with a correction or noted omitted information completed the preparer and/or translator certification block when the employee initially completed the Form I-9, he or she should not complete the certification block again. </a:t>
            </a:r>
            <a:endParaRPr lang="en-US" sz="2000" dirty="0" smtClean="0"/>
          </a:p>
          <a:p>
            <a:r>
              <a:rPr lang="en-US" sz="2000" dirty="0" smtClean="0"/>
              <a:t>If </a:t>
            </a:r>
            <a:r>
              <a:rPr lang="en-US" sz="2000" dirty="0"/>
              <a:t>the preparer and/or translator did not previously complete the preparer and/or translator certification block, he or she should: </a:t>
            </a:r>
            <a:endParaRPr lang="en-US" sz="2000" dirty="0" smtClean="0"/>
          </a:p>
          <a:p>
            <a:pPr marL="349250" lvl="1" indent="0">
              <a:buNone/>
            </a:pPr>
            <a:r>
              <a:rPr lang="en-US" sz="1600" dirty="0" smtClean="0"/>
              <a:t>• </a:t>
            </a:r>
            <a:r>
              <a:rPr lang="en-US" sz="1600" dirty="0"/>
              <a:t>Complete the certification block; or </a:t>
            </a:r>
            <a:endParaRPr lang="en-US" sz="1600" dirty="0" smtClean="0"/>
          </a:p>
          <a:p>
            <a:pPr marL="349250" lvl="1" indent="0">
              <a:buNone/>
            </a:pPr>
            <a:r>
              <a:rPr lang="en-US" sz="1600" dirty="0" smtClean="0"/>
              <a:t>• </a:t>
            </a:r>
            <a:r>
              <a:rPr lang="en-US" sz="1600" dirty="0"/>
              <a:t>If the certification block was previously completed by a different preparer and/or translator: </a:t>
            </a:r>
            <a:endParaRPr lang="en-US" sz="1600" dirty="0" smtClean="0"/>
          </a:p>
          <a:p>
            <a:pPr marL="644525" lvl="2" indent="0">
              <a:buNone/>
            </a:pPr>
            <a:r>
              <a:rPr lang="en-US" sz="1600" dirty="0" smtClean="0"/>
              <a:t>o </a:t>
            </a:r>
            <a:r>
              <a:rPr lang="en-US" sz="1600" dirty="0"/>
              <a:t>Draw a line through the previous preparer and/or translator information; and </a:t>
            </a:r>
            <a:endParaRPr lang="en-US" sz="1600" dirty="0" smtClean="0"/>
          </a:p>
          <a:p>
            <a:pPr marL="644525" lvl="2" indent="0">
              <a:buNone/>
            </a:pPr>
            <a:r>
              <a:rPr lang="en-US" sz="1600" dirty="0" smtClean="0"/>
              <a:t>o </a:t>
            </a:r>
            <a:r>
              <a:rPr lang="en-US" sz="1600" dirty="0"/>
              <a:t>Enter the new preparer and/or translator information (and indicate “for corrections”). </a:t>
            </a:r>
            <a:endParaRPr lang="en-US" sz="1600" dirty="0" smtClean="0"/>
          </a:p>
          <a:p>
            <a:pPr marL="644525" lvl="2" indent="0">
              <a:buNone/>
            </a:pPr>
            <a:endParaRPr lang="en-US" sz="1300" dirty="0"/>
          </a:p>
          <a:p>
            <a:pPr marL="0" indent="0" algn="just">
              <a:buNone/>
            </a:pPr>
            <a:r>
              <a:rPr lang="en-US" sz="2000" dirty="0" smtClean="0"/>
              <a:t>If </a:t>
            </a:r>
            <a:r>
              <a:rPr lang="en-US" sz="2000" dirty="0"/>
              <a:t>the employee is no longer working for the </a:t>
            </a:r>
            <a:r>
              <a:rPr lang="en-US" sz="2000" dirty="0" smtClean="0"/>
              <a:t>university, </a:t>
            </a:r>
            <a:r>
              <a:rPr lang="en-US" sz="2000" dirty="0"/>
              <a:t>the </a:t>
            </a:r>
            <a:r>
              <a:rPr lang="en-US" sz="2000" dirty="0" smtClean="0"/>
              <a:t>university </a:t>
            </a:r>
            <a:r>
              <a:rPr lang="en-US" sz="2000" dirty="0"/>
              <a:t>should attach to the existing form a signed and dated statement identifying the error or omission and explaining why corrections could not be made (e.g., because the employee no longer works for the </a:t>
            </a:r>
            <a:r>
              <a:rPr lang="en-US" sz="2000" dirty="0" smtClean="0"/>
              <a:t>university).</a:t>
            </a:r>
            <a:endParaRPr lang="en-US" sz="2000" dirty="0"/>
          </a:p>
        </p:txBody>
      </p:sp>
      <p:sp>
        <p:nvSpPr>
          <p:cNvPr id="4" name="TextBox 3"/>
          <p:cNvSpPr txBox="1"/>
          <p:nvPr/>
        </p:nvSpPr>
        <p:spPr>
          <a:xfrm>
            <a:off x="8661400" y="6336268"/>
            <a:ext cx="441146"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113454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Complete</a:t>
            </a:r>
            <a:endParaRPr lang="en-US" dirty="0"/>
          </a:p>
        </p:txBody>
      </p:sp>
      <p:pic>
        <p:nvPicPr>
          <p:cNvPr id="4" name="Content Placeholder 3"/>
          <p:cNvPicPr>
            <a:picLocks noGrp="1" noChangeAspect="1"/>
          </p:cNvPicPr>
          <p:nvPr>
            <p:ph idx="1"/>
          </p:nvPr>
        </p:nvPicPr>
        <p:blipFill>
          <a:blip r:embed="rId2"/>
          <a:stretch>
            <a:fillRect/>
          </a:stretch>
        </p:blipFill>
        <p:spPr>
          <a:xfrm>
            <a:off x="4592320" y="1807428"/>
            <a:ext cx="4292894" cy="3886200"/>
          </a:xfrm>
          <a:prstGeom prst="rect">
            <a:avLst/>
          </a:prstGeom>
        </p:spPr>
      </p:pic>
      <p:sp>
        <p:nvSpPr>
          <p:cNvPr id="5" name="TextBox 4"/>
          <p:cNvSpPr txBox="1"/>
          <p:nvPr/>
        </p:nvSpPr>
        <p:spPr>
          <a:xfrm>
            <a:off x="457200" y="1600200"/>
            <a:ext cx="3962400"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Department/SSC must ensure that all parts of Form I-9 are properly completed; otherwise UC may be subject to penalties under federal law. Section 1 must be completed no later than the employee’s first day of employment.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Departments/SSC may not ask an individual who has not accepted a job offer to complete Section 1. </a:t>
            </a:r>
            <a:endParaRPr lang="en-US" sz="2000" dirty="0"/>
          </a:p>
        </p:txBody>
      </p:sp>
      <p:sp>
        <p:nvSpPr>
          <p:cNvPr id="6" name="TextBox 5"/>
          <p:cNvSpPr txBox="1"/>
          <p:nvPr/>
        </p:nvSpPr>
        <p:spPr>
          <a:xfrm>
            <a:off x="8681720" y="6400800"/>
            <a:ext cx="441146"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862789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62000"/>
            <a:ext cx="8658225" cy="447675"/>
          </a:xfrm>
          <a:prstGeom prst="rect">
            <a:avLst/>
          </a:prstGeom>
        </p:spPr>
      </p:pic>
      <p:pic>
        <p:nvPicPr>
          <p:cNvPr id="3" name="Picture 2"/>
          <p:cNvPicPr>
            <a:picLocks noChangeAspect="1"/>
          </p:cNvPicPr>
          <p:nvPr/>
        </p:nvPicPr>
        <p:blipFill>
          <a:blip r:embed="rId3"/>
          <a:stretch>
            <a:fillRect/>
          </a:stretch>
        </p:blipFill>
        <p:spPr>
          <a:xfrm>
            <a:off x="381000" y="1676400"/>
            <a:ext cx="8344706" cy="3386137"/>
          </a:xfrm>
          <a:prstGeom prst="rect">
            <a:avLst/>
          </a:prstGeom>
        </p:spPr>
      </p:pic>
      <p:sp>
        <p:nvSpPr>
          <p:cNvPr id="4" name="TextBox 3"/>
          <p:cNvSpPr txBox="1"/>
          <p:nvPr/>
        </p:nvSpPr>
        <p:spPr>
          <a:xfrm>
            <a:off x="8569253" y="6324600"/>
            <a:ext cx="441146"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123856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85800"/>
            <a:ext cx="8229600" cy="762000"/>
          </a:xfrm>
        </p:spPr>
        <p:txBody>
          <a:bodyPr/>
          <a:lstStyle/>
          <a:p>
            <a:pPr algn="ctr"/>
            <a:r>
              <a:rPr lang="en-US" sz="2800" dirty="0" smtClean="0"/>
              <a:t>Systemwide Compliance Review</a:t>
            </a:r>
            <a:endParaRPr lang="en-US" sz="2800" dirty="0"/>
          </a:p>
        </p:txBody>
      </p:sp>
      <p:sp>
        <p:nvSpPr>
          <p:cNvPr id="3" name="Content Placeholder 2"/>
          <p:cNvSpPr>
            <a:spLocks noGrp="1"/>
          </p:cNvSpPr>
          <p:nvPr>
            <p:ph idx="1"/>
          </p:nvPr>
        </p:nvSpPr>
        <p:spPr/>
        <p:txBody>
          <a:bodyPr/>
          <a:lstStyle/>
          <a:p>
            <a:pPr algn="just"/>
            <a:r>
              <a:rPr lang="en-US" sz="2000" dirty="0"/>
              <a:t>The purpose of the internal I-9 audit is to ensure compliance with U.S. Citizenship and Immigration Services (USCIS) regulations. The scope of the audit will include the review of active and separated employee I-9s</a:t>
            </a:r>
            <a:r>
              <a:rPr lang="en-US" sz="2000" dirty="0" smtClean="0"/>
              <a:t>.</a:t>
            </a:r>
          </a:p>
          <a:p>
            <a:pPr marL="0" indent="0" algn="just">
              <a:buNone/>
            </a:pPr>
            <a:endParaRPr lang="en-US" sz="2000" dirty="0"/>
          </a:p>
          <a:p>
            <a:pPr algn="just"/>
            <a:r>
              <a:rPr lang="en-US" sz="2000" dirty="0"/>
              <a:t>The reason for this audit is to ensure active and separated employee Form I-9s are in compliance with the requirements of USCIS, and adhere to the requirements of UC and UCR policies and local procedures. </a:t>
            </a:r>
          </a:p>
        </p:txBody>
      </p:sp>
      <p:sp>
        <p:nvSpPr>
          <p:cNvPr id="4" name="TextBox 3"/>
          <p:cNvSpPr txBox="1"/>
          <p:nvPr/>
        </p:nvSpPr>
        <p:spPr>
          <a:xfrm>
            <a:off x="8305800" y="6329680"/>
            <a:ext cx="312906"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2773024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Correcting Section 1</a:t>
            </a:r>
            <a:endParaRPr lang="en-US" sz="2800" dirty="0"/>
          </a:p>
        </p:txBody>
      </p:sp>
      <p:sp>
        <p:nvSpPr>
          <p:cNvPr id="3" name="Content Placeholder 2"/>
          <p:cNvSpPr>
            <a:spLocks noGrp="1"/>
          </p:cNvSpPr>
          <p:nvPr>
            <p:ph idx="1"/>
          </p:nvPr>
        </p:nvSpPr>
        <p:spPr>
          <a:xfrm>
            <a:off x="457200" y="1524000"/>
            <a:ext cx="8229600" cy="5105400"/>
          </a:xfrm>
        </p:spPr>
        <p:txBody>
          <a:bodyPr/>
          <a:lstStyle/>
          <a:p>
            <a:pPr marL="0" indent="0">
              <a:buNone/>
            </a:pPr>
            <a:r>
              <a:rPr lang="en-US" sz="2000" dirty="0" smtClean="0"/>
              <a:t>Departments/SSC</a:t>
            </a:r>
          </a:p>
          <a:p>
            <a:r>
              <a:rPr lang="en-US" sz="2000" dirty="0" smtClean="0"/>
              <a:t>Ensure that all parts of Form I-9 are properly completed; or UC may be subject to penalties under federal law.</a:t>
            </a:r>
          </a:p>
          <a:p>
            <a:r>
              <a:rPr lang="en-US" sz="2000" dirty="0" smtClean="0"/>
              <a:t>Section 1 must be completed no later than the employee’s first day of employment.</a:t>
            </a:r>
          </a:p>
          <a:p>
            <a:r>
              <a:rPr lang="en-US" sz="2000" dirty="0" smtClean="0"/>
              <a:t>Do not ask an individual who has not accepted a job offer to complete Section 1.</a:t>
            </a:r>
          </a:p>
          <a:p>
            <a:r>
              <a:rPr lang="en-US" sz="2000" dirty="0" smtClean="0"/>
              <a:t>Departments/SSC may </a:t>
            </a:r>
            <a:r>
              <a:rPr lang="en-US" sz="2000" dirty="0"/>
              <a:t>not correct errors or omissions in Section 1. </a:t>
            </a:r>
            <a:endParaRPr lang="en-US" sz="2000" dirty="0" smtClean="0"/>
          </a:p>
          <a:p>
            <a:r>
              <a:rPr lang="en-US" sz="2000" dirty="0" smtClean="0"/>
              <a:t>If an </a:t>
            </a:r>
            <a:r>
              <a:rPr lang="en-US" sz="2000" dirty="0"/>
              <a:t>error or </a:t>
            </a:r>
            <a:r>
              <a:rPr lang="en-US" sz="2000" dirty="0" smtClean="0"/>
              <a:t>omission is discovered </a:t>
            </a:r>
            <a:r>
              <a:rPr lang="en-US" sz="2000" dirty="0"/>
              <a:t>in Section </a:t>
            </a:r>
            <a:r>
              <a:rPr lang="en-US" sz="2000" dirty="0" smtClean="0"/>
              <a:t>1, the department/SSC must </a:t>
            </a:r>
            <a:r>
              <a:rPr lang="en-US" sz="2000" dirty="0"/>
              <a:t>ask the employee to correct the </a:t>
            </a:r>
            <a:r>
              <a:rPr lang="en-US" sz="2000" dirty="0" smtClean="0"/>
              <a:t>error, initial and date them. </a:t>
            </a:r>
          </a:p>
          <a:p>
            <a:pPr lvl="1"/>
            <a:r>
              <a:rPr lang="en-US" sz="1600" dirty="0" smtClean="0"/>
              <a:t>The </a:t>
            </a:r>
            <a:r>
              <a:rPr lang="en-US" sz="1600" dirty="0"/>
              <a:t>best way to correct the error is to have the employee: </a:t>
            </a:r>
            <a:endParaRPr lang="en-US" sz="1600" dirty="0" smtClean="0"/>
          </a:p>
          <a:p>
            <a:pPr marL="644525" lvl="2" indent="0">
              <a:buNone/>
            </a:pPr>
            <a:r>
              <a:rPr lang="en-US" sz="1700" dirty="0" smtClean="0"/>
              <a:t>• </a:t>
            </a:r>
            <a:r>
              <a:rPr lang="en-US" sz="1700" dirty="0"/>
              <a:t>Draw a line through the incorrect information; </a:t>
            </a:r>
            <a:endParaRPr lang="en-US" sz="1700" dirty="0" smtClean="0"/>
          </a:p>
          <a:p>
            <a:pPr marL="644525" lvl="2" indent="0">
              <a:buNone/>
            </a:pPr>
            <a:r>
              <a:rPr lang="en-US" sz="1700" dirty="0" smtClean="0"/>
              <a:t>• </a:t>
            </a:r>
            <a:r>
              <a:rPr lang="en-US" sz="1700" dirty="0"/>
              <a:t>Enter the correct or omitted information; and </a:t>
            </a:r>
            <a:endParaRPr lang="en-US" sz="1700" dirty="0" smtClean="0"/>
          </a:p>
          <a:p>
            <a:pPr marL="644525" lvl="2" indent="0">
              <a:buNone/>
            </a:pPr>
            <a:r>
              <a:rPr lang="en-US" sz="1700" dirty="0" smtClean="0"/>
              <a:t>• </a:t>
            </a:r>
            <a:r>
              <a:rPr lang="en-US" sz="1700" dirty="0"/>
              <a:t>Initial and date the correction or omitted information.</a:t>
            </a:r>
          </a:p>
        </p:txBody>
      </p:sp>
      <p:sp>
        <p:nvSpPr>
          <p:cNvPr id="4" name="TextBox 3"/>
          <p:cNvSpPr txBox="1"/>
          <p:nvPr/>
        </p:nvSpPr>
        <p:spPr>
          <a:xfrm>
            <a:off x="8530347" y="6392148"/>
            <a:ext cx="441146" cy="369332"/>
          </a:xfrm>
          <a:prstGeom prst="rect">
            <a:avLst/>
          </a:prstGeom>
          <a:noFill/>
        </p:spPr>
        <p:txBody>
          <a:bodyPr wrap="none" rtlCol="0">
            <a:spAutoFit/>
          </a:bodyPr>
          <a:lstStyle/>
          <a:p>
            <a:r>
              <a:rPr lang="en-US" dirty="0" smtClean="0"/>
              <a:t>19</a:t>
            </a:r>
            <a:endParaRPr lang="en-US" dirty="0"/>
          </a:p>
        </p:txBody>
      </p:sp>
    </p:spTree>
    <p:extLst>
      <p:ext uri="{BB962C8B-B14F-4D97-AF65-F5344CB8AC3E}">
        <p14:creationId xmlns:p14="http://schemas.microsoft.com/office/powerpoint/2010/main" val="4188039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7913" y="1828800"/>
            <a:ext cx="7688173" cy="1934716"/>
          </a:xfrm>
          <a:prstGeom prst="rect">
            <a:avLst/>
          </a:prstGeom>
          <a:ln>
            <a:solidFill>
              <a:srgbClr val="2D6CC0"/>
            </a:solidFill>
          </a:ln>
        </p:spPr>
      </p:pic>
      <p:sp>
        <p:nvSpPr>
          <p:cNvPr id="2" name="Title 1"/>
          <p:cNvSpPr>
            <a:spLocks noGrp="1"/>
          </p:cNvSpPr>
          <p:nvPr>
            <p:ph type="title"/>
          </p:nvPr>
        </p:nvSpPr>
        <p:spPr>
          <a:xfrm>
            <a:off x="457200" y="685800"/>
            <a:ext cx="8229600" cy="914400"/>
          </a:xfrm>
        </p:spPr>
        <p:txBody>
          <a:bodyPr/>
          <a:lstStyle/>
          <a:p>
            <a:r>
              <a:rPr lang="en-US" sz="2800" dirty="0" smtClean="0"/>
              <a:t>Section 2 – Employer or Authorized Representative Review and Verification</a:t>
            </a:r>
            <a:endParaRPr lang="en-US" sz="2800" dirty="0"/>
          </a:p>
        </p:txBody>
      </p:sp>
      <p:sp>
        <p:nvSpPr>
          <p:cNvPr id="7" name="Rectangle 6"/>
          <p:cNvSpPr/>
          <p:nvPr/>
        </p:nvSpPr>
        <p:spPr>
          <a:xfrm>
            <a:off x="727912" y="3364954"/>
            <a:ext cx="1786687" cy="398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610600" y="6478508"/>
            <a:ext cx="593546"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395832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533400"/>
          </a:xfrm>
        </p:spPr>
        <p:txBody>
          <a:bodyPr/>
          <a:lstStyle/>
          <a:p>
            <a:r>
              <a:rPr lang="en-US" sz="2800" dirty="0" smtClean="0"/>
              <a:t>Section 2 – Identity and Employment Authorization</a:t>
            </a:r>
            <a:endParaRPr lang="en-US" sz="2800" dirty="0"/>
          </a:p>
        </p:txBody>
      </p:sp>
      <p:pic>
        <p:nvPicPr>
          <p:cNvPr id="3" name="Picture 2"/>
          <p:cNvPicPr>
            <a:picLocks noChangeAspect="1"/>
          </p:cNvPicPr>
          <p:nvPr/>
        </p:nvPicPr>
        <p:blipFill>
          <a:blip r:embed="rId2"/>
          <a:stretch>
            <a:fillRect/>
          </a:stretch>
        </p:blipFill>
        <p:spPr>
          <a:xfrm>
            <a:off x="264740" y="1752600"/>
            <a:ext cx="8634842" cy="4656148"/>
          </a:xfrm>
          <a:prstGeom prst="rect">
            <a:avLst/>
          </a:prstGeom>
        </p:spPr>
      </p:pic>
      <p:sp>
        <p:nvSpPr>
          <p:cNvPr id="6" name="Rounded Rectangle 5"/>
          <p:cNvSpPr/>
          <p:nvPr/>
        </p:nvSpPr>
        <p:spPr>
          <a:xfrm>
            <a:off x="254580" y="1600200"/>
            <a:ext cx="271722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038600" y="1592580"/>
            <a:ext cx="4830502"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586676" y="6473428"/>
            <a:ext cx="441146" cy="369332"/>
          </a:xfrm>
          <a:prstGeom prst="rect">
            <a:avLst/>
          </a:prstGeom>
          <a:noFill/>
        </p:spPr>
        <p:txBody>
          <a:bodyPr wrap="none" rtlCol="0">
            <a:spAutoFit/>
          </a:bodyPr>
          <a:lstStyle/>
          <a:p>
            <a:r>
              <a:rPr lang="en-US" dirty="0" smtClean="0"/>
              <a:t>21</a:t>
            </a:r>
            <a:endParaRPr lang="en-US" dirty="0"/>
          </a:p>
        </p:txBody>
      </p:sp>
    </p:spTree>
    <p:extLst>
      <p:ext uri="{BB962C8B-B14F-4D97-AF65-F5344CB8AC3E}">
        <p14:creationId xmlns:p14="http://schemas.microsoft.com/office/powerpoint/2010/main" val="300418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990600"/>
          </a:xfrm>
        </p:spPr>
        <p:txBody>
          <a:bodyPr/>
          <a:lstStyle/>
          <a:p>
            <a:r>
              <a:rPr lang="en-US" sz="2800" dirty="0" smtClean="0"/>
              <a:t>Failure of an Employee to Present Acceptable Documents</a:t>
            </a:r>
            <a:endParaRPr lang="en-US" sz="2800" dirty="0"/>
          </a:p>
        </p:txBody>
      </p:sp>
      <p:sp>
        <p:nvSpPr>
          <p:cNvPr id="4" name="TextBox 3"/>
          <p:cNvSpPr txBox="1"/>
          <p:nvPr/>
        </p:nvSpPr>
        <p:spPr>
          <a:xfrm>
            <a:off x="152401" y="2057400"/>
            <a:ext cx="8534399" cy="2031325"/>
          </a:xfrm>
          <a:prstGeom prst="rect">
            <a:avLst/>
          </a:prstGeom>
          <a:noFill/>
        </p:spPr>
        <p:txBody>
          <a:bodyPr wrap="square" rtlCol="0">
            <a:spAutoFit/>
          </a:bodyPr>
          <a:lstStyle/>
          <a:p>
            <a:r>
              <a:rPr lang="en-US" dirty="0" smtClean="0"/>
              <a:t>The university may terminate an employee who fails to produce an acceptable document or documents, or an acceptable receipt for a document within three business days of the date employment begins.</a:t>
            </a:r>
          </a:p>
          <a:p>
            <a:endParaRPr lang="en-US" dirty="0"/>
          </a:p>
          <a:p>
            <a:r>
              <a:rPr lang="en-US" dirty="0" smtClean="0"/>
              <a:t>If a department/SSC fails to properly complete Form I-9 there is a risk of violating section 274A of the INA and will make the university subject to civil money penalties.</a:t>
            </a:r>
            <a:endParaRPr lang="en-US" dirty="0"/>
          </a:p>
        </p:txBody>
      </p:sp>
      <p:sp>
        <p:nvSpPr>
          <p:cNvPr id="5" name="TextBox 4"/>
          <p:cNvSpPr txBox="1"/>
          <p:nvPr/>
        </p:nvSpPr>
        <p:spPr>
          <a:xfrm>
            <a:off x="8678695" y="6400800"/>
            <a:ext cx="441146" cy="369332"/>
          </a:xfrm>
          <a:prstGeom prst="rect">
            <a:avLst/>
          </a:prstGeom>
          <a:noFill/>
        </p:spPr>
        <p:txBody>
          <a:bodyPr wrap="none" rtlCol="0">
            <a:spAutoFit/>
          </a:bodyPr>
          <a:lstStyle/>
          <a:p>
            <a:r>
              <a:rPr lang="en-US" dirty="0" smtClean="0"/>
              <a:t>22</a:t>
            </a:r>
            <a:endParaRPr lang="en-US" dirty="0"/>
          </a:p>
        </p:txBody>
      </p:sp>
    </p:spTree>
    <p:extLst>
      <p:ext uri="{BB962C8B-B14F-4D97-AF65-F5344CB8AC3E}">
        <p14:creationId xmlns:p14="http://schemas.microsoft.com/office/powerpoint/2010/main" val="1245666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533400"/>
          </a:xfrm>
        </p:spPr>
        <p:txBody>
          <a:bodyPr/>
          <a:lstStyle/>
          <a:p>
            <a:r>
              <a:rPr lang="en-US" sz="2800" dirty="0" smtClean="0"/>
              <a:t>Section 2 – List A: Identity and Authorization</a:t>
            </a:r>
            <a:endParaRPr lang="en-US" sz="2800" dirty="0"/>
          </a:p>
        </p:txBody>
      </p:sp>
      <p:pic>
        <p:nvPicPr>
          <p:cNvPr id="4" name="Picture 3"/>
          <p:cNvPicPr>
            <a:picLocks noChangeAspect="1"/>
          </p:cNvPicPr>
          <p:nvPr/>
        </p:nvPicPr>
        <p:blipFill>
          <a:blip r:embed="rId2"/>
          <a:stretch>
            <a:fillRect/>
          </a:stretch>
        </p:blipFill>
        <p:spPr>
          <a:xfrm>
            <a:off x="777634" y="2181225"/>
            <a:ext cx="3400664" cy="2847975"/>
          </a:xfrm>
          <a:prstGeom prst="rect">
            <a:avLst/>
          </a:prstGeom>
          <a:ln w="19050" cmpd="sng">
            <a:solidFill>
              <a:srgbClr val="2D6CC0"/>
            </a:solidFill>
          </a:ln>
        </p:spPr>
      </p:pic>
      <p:pic>
        <p:nvPicPr>
          <p:cNvPr id="5" name="Picture 4"/>
          <p:cNvPicPr>
            <a:picLocks noChangeAspect="1"/>
          </p:cNvPicPr>
          <p:nvPr/>
        </p:nvPicPr>
        <p:blipFill>
          <a:blip r:embed="rId3"/>
          <a:stretch>
            <a:fillRect/>
          </a:stretch>
        </p:blipFill>
        <p:spPr>
          <a:xfrm>
            <a:off x="4493838" y="1279444"/>
            <a:ext cx="3395977" cy="5380216"/>
          </a:xfrm>
          <a:prstGeom prst="rect">
            <a:avLst/>
          </a:prstGeom>
          <a:ln w="19050" cmpd="sng">
            <a:solidFill>
              <a:srgbClr val="2D6CC0"/>
            </a:solidFill>
          </a:ln>
        </p:spPr>
      </p:pic>
      <p:sp>
        <p:nvSpPr>
          <p:cNvPr id="8" name="Rectangle 7"/>
          <p:cNvSpPr/>
          <p:nvPr/>
        </p:nvSpPr>
        <p:spPr>
          <a:xfrm>
            <a:off x="801085" y="2233613"/>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01085" y="2619057"/>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5451" y="3200400"/>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85451" y="4219575"/>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493838" y="1318260"/>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493838" y="4876800"/>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610600" y="6290328"/>
            <a:ext cx="441146" cy="369332"/>
          </a:xfrm>
          <a:prstGeom prst="rect">
            <a:avLst/>
          </a:prstGeom>
          <a:noFill/>
        </p:spPr>
        <p:txBody>
          <a:bodyPr wrap="none" rtlCol="0">
            <a:spAutoFit/>
          </a:bodyPr>
          <a:lstStyle/>
          <a:p>
            <a:r>
              <a:rPr lang="en-US" dirty="0" smtClean="0"/>
              <a:t>23</a:t>
            </a:r>
            <a:endParaRPr lang="en-US" dirty="0"/>
          </a:p>
        </p:txBody>
      </p:sp>
    </p:spTree>
    <p:extLst>
      <p:ext uri="{BB962C8B-B14F-4D97-AF65-F5344CB8AC3E}">
        <p14:creationId xmlns:p14="http://schemas.microsoft.com/office/powerpoint/2010/main" val="1147304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287"/>
            <a:ext cx="8229600" cy="519114"/>
          </a:xfrm>
        </p:spPr>
        <p:txBody>
          <a:bodyPr/>
          <a:lstStyle/>
          <a:p>
            <a:r>
              <a:rPr lang="en-US" sz="2800" dirty="0" smtClean="0"/>
              <a:t>List A - Illustrations</a:t>
            </a:r>
            <a:endParaRPr lang="en-US" sz="2800" dirty="0"/>
          </a:p>
        </p:txBody>
      </p:sp>
      <p:pic>
        <p:nvPicPr>
          <p:cNvPr id="4" name="Content Placeholder 3"/>
          <p:cNvPicPr>
            <a:picLocks noGrp="1" noChangeAspect="1"/>
          </p:cNvPicPr>
          <p:nvPr>
            <p:ph idx="1"/>
          </p:nvPr>
        </p:nvPicPr>
        <p:blipFill>
          <a:blip r:embed="rId2"/>
          <a:stretch>
            <a:fillRect/>
          </a:stretch>
        </p:blipFill>
        <p:spPr>
          <a:xfrm>
            <a:off x="441960" y="1905000"/>
            <a:ext cx="3305175" cy="4438650"/>
          </a:xfrm>
          <a:prstGeom prst="rect">
            <a:avLst/>
          </a:prstGeom>
        </p:spPr>
      </p:pic>
      <p:sp>
        <p:nvSpPr>
          <p:cNvPr id="5" name="Rectangle 4"/>
          <p:cNvSpPr/>
          <p:nvPr/>
        </p:nvSpPr>
        <p:spPr>
          <a:xfrm>
            <a:off x="2819400" y="5181600"/>
            <a:ext cx="838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441960" y="1557337"/>
            <a:ext cx="3171825" cy="238125"/>
          </a:xfrm>
          <a:prstGeom prst="rect">
            <a:avLst/>
          </a:prstGeom>
        </p:spPr>
      </p:pic>
      <p:pic>
        <p:nvPicPr>
          <p:cNvPr id="7" name="Picture 6"/>
          <p:cNvPicPr>
            <a:picLocks noChangeAspect="1"/>
          </p:cNvPicPr>
          <p:nvPr/>
        </p:nvPicPr>
        <p:blipFill>
          <a:blip r:embed="rId4"/>
          <a:stretch>
            <a:fillRect/>
          </a:stretch>
        </p:blipFill>
        <p:spPr>
          <a:xfrm>
            <a:off x="5334000" y="1557337"/>
            <a:ext cx="2914650" cy="238125"/>
          </a:xfrm>
          <a:prstGeom prst="rect">
            <a:avLst/>
          </a:prstGeom>
        </p:spPr>
      </p:pic>
      <p:pic>
        <p:nvPicPr>
          <p:cNvPr id="8" name="Picture 7"/>
          <p:cNvPicPr>
            <a:picLocks noChangeAspect="1"/>
          </p:cNvPicPr>
          <p:nvPr/>
        </p:nvPicPr>
        <p:blipFill>
          <a:blip r:embed="rId5"/>
          <a:stretch>
            <a:fillRect/>
          </a:stretch>
        </p:blipFill>
        <p:spPr>
          <a:xfrm>
            <a:off x="5148262" y="1795462"/>
            <a:ext cx="3286125" cy="4629150"/>
          </a:xfrm>
          <a:prstGeom prst="rect">
            <a:avLst/>
          </a:prstGeom>
        </p:spPr>
      </p:pic>
      <p:sp>
        <p:nvSpPr>
          <p:cNvPr id="9" name="TextBox 8"/>
          <p:cNvSpPr txBox="1"/>
          <p:nvPr/>
        </p:nvSpPr>
        <p:spPr>
          <a:xfrm>
            <a:off x="8671560" y="6424612"/>
            <a:ext cx="441146" cy="369332"/>
          </a:xfrm>
          <a:prstGeom prst="rect">
            <a:avLst/>
          </a:prstGeom>
          <a:noFill/>
        </p:spPr>
        <p:txBody>
          <a:bodyPr wrap="none" rtlCol="0">
            <a:spAutoFit/>
          </a:bodyPr>
          <a:lstStyle/>
          <a:p>
            <a:r>
              <a:rPr lang="en-US" dirty="0" smtClean="0"/>
              <a:t>24</a:t>
            </a:r>
            <a:endParaRPr lang="en-US" dirty="0"/>
          </a:p>
        </p:txBody>
      </p:sp>
    </p:spTree>
    <p:extLst>
      <p:ext uri="{BB962C8B-B14F-4D97-AF65-F5344CB8AC3E}">
        <p14:creationId xmlns:p14="http://schemas.microsoft.com/office/powerpoint/2010/main" val="117846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List A - Illustrations</a:t>
            </a:r>
            <a:endParaRPr lang="en-US" sz="2800" dirty="0"/>
          </a:p>
        </p:txBody>
      </p:sp>
      <p:pic>
        <p:nvPicPr>
          <p:cNvPr id="9" name="Picture 8"/>
          <p:cNvPicPr>
            <a:picLocks noChangeAspect="1"/>
          </p:cNvPicPr>
          <p:nvPr/>
        </p:nvPicPr>
        <p:blipFill>
          <a:blip r:embed="rId2"/>
          <a:stretch>
            <a:fillRect/>
          </a:stretch>
        </p:blipFill>
        <p:spPr>
          <a:xfrm>
            <a:off x="628650" y="1443037"/>
            <a:ext cx="7886700" cy="3971925"/>
          </a:xfrm>
          <a:prstGeom prst="rect">
            <a:avLst/>
          </a:prstGeom>
        </p:spPr>
      </p:pic>
      <p:sp>
        <p:nvSpPr>
          <p:cNvPr id="4" name="TextBox 3"/>
          <p:cNvSpPr txBox="1"/>
          <p:nvPr/>
        </p:nvSpPr>
        <p:spPr>
          <a:xfrm>
            <a:off x="8530347" y="6400800"/>
            <a:ext cx="441146" cy="369332"/>
          </a:xfrm>
          <a:prstGeom prst="rect">
            <a:avLst/>
          </a:prstGeom>
          <a:noFill/>
        </p:spPr>
        <p:txBody>
          <a:bodyPr wrap="none" rtlCol="0">
            <a:spAutoFit/>
          </a:bodyPr>
          <a:lstStyle/>
          <a:p>
            <a:r>
              <a:rPr lang="en-US" dirty="0" smtClean="0"/>
              <a:t>25</a:t>
            </a:r>
            <a:endParaRPr lang="en-US" dirty="0"/>
          </a:p>
        </p:txBody>
      </p:sp>
    </p:spTree>
    <p:extLst>
      <p:ext uri="{BB962C8B-B14F-4D97-AF65-F5344CB8AC3E}">
        <p14:creationId xmlns:p14="http://schemas.microsoft.com/office/powerpoint/2010/main" val="370566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List A - Illustrations</a:t>
            </a:r>
            <a:endParaRPr lang="en-US" sz="2800" dirty="0"/>
          </a:p>
        </p:txBody>
      </p:sp>
      <p:pic>
        <p:nvPicPr>
          <p:cNvPr id="3" name="Picture 2"/>
          <p:cNvPicPr>
            <a:picLocks noChangeAspect="1"/>
          </p:cNvPicPr>
          <p:nvPr/>
        </p:nvPicPr>
        <p:blipFill>
          <a:blip r:embed="rId2"/>
          <a:stretch>
            <a:fillRect/>
          </a:stretch>
        </p:blipFill>
        <p:spPr>
          <a:xfrm>
            <a:off x="1752600" y="1427480"/>
            <a:ext cx="6143625" cy="5258526"/>
          </a:xfrm>
          <a:prstGeom prst="rect">
            <a:avLst/>
          </a:prstGeom>
        </p:spPr>
      </p:pic>
      <p:sp>
        <p:nvSpPr>
          <p:cNvPr id="4" name="TextBox 3"/>
          <p:cNvSpPr txBox="1"/>
          <p:nvPr/>
        </p:nvSpPr>
        <p:spPr>
          <a:xfrm>
            <a:off x="8534400" y="6336994"/>
            <a:ext cx="441146" cy="369332"/>
          </a:xfrm>
          <a:prstGeom prst="rect">
            <a:avLst/>
          </a:prstGeom>
          <a:noFill/>
        </p:spPr>
        <p:txBody>
          <a:bodyPr wrap="none" rtlCol="0">
            <a:spAutoFit/>
          </a:bodyPr>
          <a:lstStyle/>
          <a:p>
            <a:r>
              <a:rPr lang="en-US" dirty="0" smtClean="0"/>
              <a:t>26</a:t>
            </a:r>
            <a:endParaRPr lang="en-US" dirty="0"/>
          </a:p>
        </p:txBody>
      </p:sp>
    </p:spTree>
    <p:extLst>
      <p:ext uri="{BB962C8B-B14F-4D97-AF65-F5344CB8AC3E}">
        <p14:creationId xmlns:p14="http://schemas.microsoft.com/office/powerpoint/2010/main" val="1871491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lstStyle/>
          <a:p>
            <a:r>
              <a:rPr lang="en-US" sz="2800" dirty="0" smtClean="0"/>
              <a:t>List A - Illustrations</a:t>
            </a:r>
            <a:endParaRPr lang="en-US" sz="2800" dirty="0"/>
          </a:p>
        </p:txBody>
      </p:sp>
      <p:pic>
        <p:nvPicPr>
          <p:cNvPr id="4" name="Picture 3"/>
          <p:cNvPicPr>
            <a:picLocks noChangeAspect="1"/>
          </p:cNvPicPr>
          <p:nvPr/>
        </p:nvPicPr>
        <p:blipFill>
          <a:blip r:embed="rId2"/>
          <a:stretch>
            <a:fillRect/>
          </a:stretch>
        </p:blipFill>
        <p:spPr>
          <a:xfrm>
            <a:off x="619125" y="1524000"/>
            <a:ext cx="7905750" cy="4733925"/>
          </a:xfrm>
          <a:prstGeom prst="rect">
            <a:avLst/>
          </a:prstGeom>
        </p:spPr>
      </p:pic>
      <p:sp>
        <p:nvSpPr>
          <p:cNvPr id="5" name="TextBox 4"/>
          <p:cNvSpPr txBox="1"/>
          <p:nvPr/>
        </p:nvSpPr>
        <p:spPr>
          <a:xfrm>
            <a:off x="8524875" y="6400800"/>
            <a:ext cx="441146" cy="369332"/>
          </a:xfrm>
          <a:prstGeom prst="rect">
            <a:avLst/>
          </a:prstGeom>
          <a:noFill/>
        </p:spPr>
        <p:txBody>
          <a:bodyPr wrap="none" rtlCol="0">
            <a:spAutoFit/>
          </a:bodyPr>
          <a:lstStyle/>
          <a:p>
            <a:r>
              <a:rPr lang="en-US" dirty="0" smtClean="0"/>
              <a:t>27</a:t>
            </a:r>
            <a:endParaRPr lang="en-US" dirty="0"/>
          </a:p>
        </p:txBody>
      </p:sp>
    </p:spTree>
    <p:extLst>
      <p:ext uri="{BB962C8B-B14F-4D97-AF65-F5344CB8AC3E}">
        <p14:creationId xmlns:p14="http://schemas.microsoft.com/office/powerpoint/2010/main" val="2164001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List A - Illustrations</a:t>
            </a:r>
            <a:endParaRPr lang="en-US" sz="2800" dirty="0"/>
          </a:p>
        </p:txBody>
      </p:sp>
      <p:pic>
        <p:nvPicPr>
          <p:cNvPr id="3" name="Picture 2"/>
          <p:cNvPicPr>
            <a:picLocks noChangeAspect="1"/>
          </p:cNvPicPr>
          <p:nvPr/>
        </p:nvPicPr>
        <p:blipFill>
          <a:blip r:embed="rId2"/>
          <a:stretch>
            <a:fillRect/>
          </a:stretch>
        </p:blipFill>
        <p:spPr>
          <a:xfrm>
            <a:off x="1390650" y="1600200"/>
            <a:ext cx="6362700" cy="4827147"/>
          </a:xfrm>
          <a:prstGeom prst="rect">
            <a:avLst/>
          </a:prstGeom>
        </p:spPr>
      </p:pic>
      <p:sp>
        <p:nvSpPr>
          <p:cNvPr id="4" name="TextBox 3"/>
          <p:cNvSpPr txBox="1"/>
          <p:nvPr/>
        </p:nvSpPr>
        <p:spPr>
          <a:xfrm>
            <a:off x="8686800" y="6427347"/>
            <a:ext cx="441146" cy="369332"/>
          </a:xfrm>
          <a:prstGeom prst="rect">
            <a:avLst/>
          </a:prstGeom>
          <a:noFill/>
        </p:spPr>
        <p:txBody>
          <a:bodyPr wrap="none" rtlCol="0">
            <a:spAutoFit/>
          </a:bodyPr>
          <a:lstStyle/>
          <a:p>
            <a:r>
              <a:rPr lang="en-US" dirty="0" smtClean="0"/>
              <a:t>28</a:t>
            </a:r>
            <a:endParaRPr lang="en-US" dirty="0"/>
          </a:p>
        </p:txBody>
      </p:sp>
    </p:spTree>
    <p:extLst>
      <p:ext uri="{BB962C8B-B14F-4D97-AF65-F5344CB8AC3E}">
        <p14:creationId xmlns:p14="http://schemas.microsoft.com/office/powerpoint/2010/main" val="418982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85800"/>
            <a:ext cx="8229600" cy="762000"/>
          </a:xfrm>
        </p:spPr>
        <p:txBody>
          <a:bodyPr/>
          <a:lstStyle/>
          <a:p>
            <a:pPr algn="ctr"/>
            <a:r>
              <a:rPr lang="en-US" sz="2800" dirty="0" smtClean="0"/>
              <a:t>Systemwide Compliance Review</a:t>
            </a:r>
            <a:endParaRPr lang="en-US" sz="2800" dirty="0"/>
          </a:p>
        </p:txBody>
      </p:sp>
      <p:sp>
        <p:nvSpPr>
          <p:cNvPr id="3" name="Content Placeholder 2"/>
          <p:cNvSpPr>
            <a:spLocks noGrp="1"/>
          </p:cNvSpPr>
          <p:nvPr>
            <p:ph idx="1"/>
          </p:nvPr>
        </p:nvSpPr>
        <p:spPr/>
        <p:txBody>
          <a:bodyPr/>
          <a:lstStyle/>
          <a:p>
            <a:pPr marL="0" indent="0">
              <a:buNone/>
            </a:pPr>
            <a:r>
              <a:rPr lang="en-US" sz="1800" dirty="0" smtClean="0"/>
              <a:t>Employees </a:t>
            </a:r>
            <a:r>
              <a:rPr lang="en-US" sz="1800" dirty="0"/>
              <a:t>can expect the process to be based on neutral and non-discriminatory criteria. Department and Shared Service Center (SSC) representatives will be trained on USCIS required standards for completing information, collecting data and correcting inaccurate or omitted information. </a:t>
            </a:r>
            <a:endParaRPr lang="en-US" sz="1800" dirty="0" smtClean="0"/>
          </a:p>
          <a:p>
            <a:pPr marL="0" indent="0">
              <a:buNone/>
            </a:pPr>
            <a:endParaRPr lang="en-US" sz="1800" dirty="0"/>
          </a:p>
          <a:p>
            <a:pPr marL="0" indent="0">
              <a:buNone/>
            </a:pPr>
            <a:r>
              <a:rPr lang="en-US" sz="1800" dirty="0" smtClean="0"/>
              <a:t>Departments </a:t>
            </a:r>
            <a:r>
              <a:rPr lang="en-US" sz="1800" dirty="0"/>
              <a:t>and SSC will review paper I-9s and when necessary, contact employees to correct errors or omissions in section 1. In the event there is an error or an omission in section 2 or 3, departments and SSCs will notify the employee to submit the appropriate documentation within ten business days (two weeks). </a:t>
            </a:r>
            <a:endParaRPr lang="en-US" sz="1800" dirty="0" smtClean="0"/>
          </a:p>
          <a:p>
            <a:pPr marL="0" indent="0">
              <a:buNone/>
            </a:pPr>
            <a:endParaRPr lang="en-US" sz="1800" dirty="0"/>
          </a:p>
          <a:p>
            <a:pPr marL="0" indent="0">
              <a:buNone/>
            </a:pPr>
            <a:endParaRPr lang="en-US" sz="1600" dirty="0"/>
          </a:p>
        </p:txBody>
      </p:sp>
      <p:sp>
        <p:nvSpPr>
          <p:cNvPr id="2" name="TextBox 1"/>
          <p:cNvSpPr txBox="1"/>
          <p:nvPr/>
        </p:nvSpPr>
        <p:spPr>
          <a:xfrm>
            <a:off x="8305800" y="6477000"/>
            <a:ext cx="31290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294673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List A - Illustrations</a:t>
            </a:r>
            <a:endParaRPr lang="en-US" sz="2800" dirty="0"/>
          </a:p>
        </p:txBody>
      </p:sp>
      <p:pic>
        <p:nvPicPr>
          <p:cNvPr id="4" name="Picture 3"/>
          <p:cNvPicPr>
            <a:picLocks noChangeAspect="1"/>
          </p:cNvPicPr>
          <p:nvPr/>
        </p:nvPicPr>
        <p:blipFill>
          <a:blip r:embed="rId2"/>
          <a:stretch>
            <a:fillRect/>
          </a:stretch>
        </p:blipFill>
        <p:spPr>
          <a:xfrm>
            <a:off x="1273969" y="1600200"/>
            <a:ext cx="6596062" cy="4815674"/>
          </a:xfrm>
          <a:prstGeom prst="rect">
            <a:avLst/>
          </a:prstGeom>
        </p:spPr>
      </p:pic>
      <p:sp>
        <p:nvSpPr>
          <p:cNvPr id="5" name="TextBox 4"/>
          <p:cNvSpPr txBox="1"/>
          <p:nvPr/>
        </p:nvSpPr>
        <p:spPr>
          <a:xfrm>
            <a:off x="8667294" y="6415874"/>
            <a:ext cx="441146" cy="369332"/>
          </a:xfrm>
          <a:prstGeom prst="rect">
            <a:avLst/>
          </a:prstGeom>
          <a:noFill/>
        </p:spPr>
        <p:txBody>
          <a:bodyPr wrap="none" rtlCol="0">
            <a:spAutoFit/>
          </a:bodyPr>
          <a:lstStyle/>
          <a:p>
            <a:r>
              <a:rPr lang="en-US" dirty="0" smtClean="0"/>
              <a:t>29</a:t>
            </a:r>
            <a:endParaRPr lang="en-US" dirty="0"/>
          </a:p>
        </p:txBody>
      </p:sp>
    </p:spTree>
    <p:extLst>
      <p:ext uri="{BB962C8B-B14F-4D97-AF65-F5344CB8AC3E}">
        <p14:creationId xmlns:p14="http://schemas.microsoft.com/office/powerpoint/2010/main" val="859334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List A - Illustrations</a:t>
            </a:r>
            <a:endParaRPr lang="en-US" sz="2800" dirty="0"/>
          </a:p>
        </p:txBody>
      </p:sp>
      <p:pic>
        <p:nvPicPr>
          <p:cNvPr id="4" name="Picture 3"/>
          <p:cNvPicPr>
            <a:picLocks noChangeAspect="1"/>
          </p:cNvPicPr>
          <p:nvPr/>
        </p:nvPicPr>
        <p:blipFill>
          <a:blip r:embed="rId2"/>
          <a:stretch>
            <a:fillRect/>
          </a:stretch>
        </p:blipFill>
        <p:spPr>
          <a:xfrm>
            <a:off x="381000" y="1447800"/>
            <a:ext cx="6115050" cy="4616117"/>
          </a:xfrm>
          <a:prstGeom prst="rect">
            <a:avLst/>
          </a:prstGeom>
        </p:spPr>
      </p:pic>
      <p:pic>
        <p:nvPicPr>
          <p:cNvPr id="5" name="Picture 4"/>
          <p:cNvPicPr>
            <a:picLocks noChangeAspect="1"/>
          </p:cNvPicPr>
          <p:nvPr/>
        </p:nvPicPr>
        <p:blipFill>
          <a:blip r:embed="rId3"/>
          <a:stretch>
            <a:fillRect/>
          </a:stretch>
        </p:blipFill>
        <p:spPr>
          <a:xfrm>
            <a:off x="3276600" y="4038600"/>
            <a:ext cx="5316413" cy="2619375"/>
          </a:xfrm>
          <a:prstGeom prst="rect">
            <a:avLst/>
          </a:prstGeom>
        </p:spPr>
      </p:pic>
      <p:sp>
        <p:nvSpPr>
          <p:cNvPr id="6" name="TextBox 5"/>
          <p:cNvSpPr txBox="1"/>
          <p:nvPr/>
        </p:nvSpPr>
        <p:spPr>
          <a:xfrm>
            <a:off x="8686800" y="6400800"/>
            <a:ext cx="441146" cy="369332"/>
          </a:xfrm>
          <a:prstGeom prst="rect">
            <a:avLst/>
          </a:prstGeom>
          <a:noFill/>
        </p:spPr>
        <p:txBody>
          <a:bodyPr wrap="none" rtlCol="0">
            <a:spAutoFit/>
          </a:bodyPr>
          <a:lstStyle/>
          <a:p>
            <a:r>
              <a:rPr lang="en-US" dirty="0" smtClean="0"/>
              <a:t>30</a:t>
            </a:r>
            <a:endParaRPr lang="en-US" dirty="0"/>
          </a:p>
        </p:txBody>
      </p:sp>
    </p:spTree>
    <p:extLst>
      <p:ext uri="{BB962C8B-B14F-4D97-AF65-F5344CB8AC3E}">
        <p14:creationId xmlns:p14="http://schemas.microsoft.com/office/powerpoint/2010/main" val="239340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2922" y="1447800"/>
            <a:ext cx="3959079" cy="4725352"/>
          </a:xfrm>
          <a:prstGeom prst="rect">
            <a:avLst/>
          </a:prstGeom>
        </p:spPr>
      </p:pic>
      <p:sp>
        <p:nvSpPr>
          <p:cNvPr id="2" name="Title 1"/>
          <p:cNvSpPr>
            <a:spLocks noGrp="1"/>
          </p:cNvSpPr>
          <p:nvPr>
            <p:ph type="title"/>
          </p:nvPr>
        </p:nvSpPr>
        <p:spPr>
          <a:xfrm>
            <a:off x="152401" y="685800"/>
            <a:ext cx="8839200" cy="533400"/>
          </a:xfrm>
        </p:spPr>
        <p:txBody>
          <a:bodyPr/>
          <a:lstStyle/>
          <a:p>
            <a:r>
              <a:rPr lang="en-US" sz="2800" dirty="0" smtClean="0"/>
              <a:t>Section 2 – List B: Establish Identity</a:t>
            </a:r>
            <a:endParaRPr lang="en-US" sz="2800" dirty="0"/>
          </a:p>
        </p:txBody>
      </p:sp>
      <p:sp>
        <p:nvSpPr>
          <p:cNvPr id="8" name="Rectangle 7"/>
          <p:cNvSpPr/>
          <p:nvPr/>
        </p:nvSpPr>
        <p:spPr>
          <a:xfrm>
            <a:off x="640868" y="1616710"/>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25234" y="3149996"/>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31496" y="4568824"/>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5234" y="4988083"/>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5234" y="5407342"/>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5234" y="5811202"/>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4800600" y="1343501"/>
            <a:ext cx="4096109" cy="4933950"/>
          </a:xfrm>
          <a:prstGeom prst="rect">
            <a:avLst/>
          </a:prstGeom>
        </p:spPr>
      </p:pic>
      <p:sp>
        <p:nvSpPr>
          <p:cNvPr id="14" name="Rectangle 13"/>
          <p:cNvSpPr/>
          <p:nvPr/>
        </p:nvSpPr>
        <p:spPr>
          <a:xfrm>
            <a:off x="4821708" y="1409185"/>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21708" y="2513568"/>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821708" y="2084467"/>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867428" y="4293234"/>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867428" y="4683283"/>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876800" y="5073332"/>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667294" y="6401752"/>
            <a:ext cx="441146" cy="369332"/>
          </a:xfrm>
          <a:prstGeom prst="rect">
            <a:avLst/>
          </a:prstGeom>
          <a:noFill/>
        </p:spPr>
        <p:txBody>
          <a:bodyPr wrap="none" rtlCol="0">
            <a:spAutoFit/>
          </a:bodyPr>
          <a:lstStyle/>
          <a:p>
            <a:r>
              <a:rPr lang="en-US" dirty="0" smtClean="0"/>
              <a:t>31</a:t>
            </a:r>
            <a:endParaRPr lang="en-US" dirty="0"/>
          </a:p>
        </p:txBody>
      </p:sp>
    </p:spTree>
    <p:extLst>
      <p:ext uri="{BB962C8B-B14F-4D97-AF65-F5344CB8AC3E}">
        <p14:creationId xmlns:p14="http://schemas.microsoft.com/office/powerpoint/2010/main" val="131171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600200"/>
            <a:ext cx="7848244" cy="5109935"/>
          </a:xfrm>
          <a:prstGeom prst="rect">
            <a:avLst/>
          </a:prstGeom>
        </p:spPr>
      </p:pic>
      <p:sp>
        <p:nvSpPr>
          <p:cNvPr id="3" name="TextBox 2"/>
          <p:cNvSpPr txBox="1"/>
          <p:nvPr/>
        </p:nvSpPr>
        <p:spPr>
          <a:xfrm>
            <a:off x="609600" y="914400"/>
            <a:ext cx="2236510" cy="461665"/>
          </a:xfrm>
          <a:prstGeom prst="rect">
            <a:avLst/>
          </a:prstGeom>
          <a:noFill/>
        </p:spPr>
        <p:txBody>
          <a:bodyPr wrap="none" rtlCol="0">
            <a:spAutoFit/>
          </a:bodyPr>
          <a:lstStyle/>
          <a:p>
            <a:r>
              <a:rPr lang="en-US" sz="2400" b="1" dirty="0" smtClean="0"/>
              <a:t>Abbreviations</a:t>
            </a:r>
            <a:endParaRPr lang="en-US" sz="2400" b="1" dirty="0"/>
          </a:p>
        </p:txBody>
      </p:sp>
      <p:sp>
        <p:nvSpPr>
          <p:cNvPr id="4" name="TextBox 3"/>
          <p:cNvSpPr txBox="1"/>
          <p:nvPr/>
        </p:nvSpPr>
        <p:spPr>
          <a:xfrm>
            <a:off x="8610600" y="6340803"/>
            <a:ext cx="441146" cy="369332"/>
          </a:xfrm>
          <a:prstGeom prst="rect">
            <a:avLst/>
          </a:prstGeom>
          <a:noFill/>
        </p:spPr>
        <p:txBody>
          <a:bodyPr wrap="none" rtlCol="0">
            <a:spAutoFit/>
          </a:bodyPr>
          <a:lstStyle/>
          <a:p>
            <a:r>
              <a:rPr lang="en-US" dirty="0" smtClean="0"/>
              <a:t>32</a:t>
            </a:r>
            <a:endParaRPr lang="en-US" dirty="0"/>
          </a:p>
        </p:txBody>
      </p:sp>
    </p:spTree>
    <p:extLst>
      <p:ext uri="{BB962C8B-B14F-4D97-AF65-F5344CB8AC3E}">
        <p14:creationId xmlns:p14="http://schemas.microsoft.com/office/powerpoint/2010/main" val="923404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651" y="4648200"/>
            <a:ext cx="8156324" cy="1860308"/>
          </a:xfrm>
          <a:prstGeom prst="rect">
            <a:avLst/>
          </a:prstGeom>
        </p:spPr>
      </p:pic>
      <p:pic>
        <p:nvPicPr>
          <p:cNvPr id="3" name="Picture 2"/>
          <p:cNvPicPr>
            <a:picLocks noChangeAspect="1"/>
          </p:cNvPicPr>
          <p:nvPr/>
        </p:nvPicPr>
        <p:blipFill>
          <a:blip r:embed="rId3"/>
          <a:stretch>
            <a:fillRect/>
          </a:stretch>
        </p:blipFill>
        <p:spPr>
          <a:xfrm>
            <a:off x="394025" y="1066800"/>
            <a:ext cx="8639575" cy="3304896"/>
          </a:xfrm>
          <a:prstGeom prst="rect">
            <a:avLst/>
          </a:prstGeom>
        </p:spPr>
      </p:pic>
      <p:sp>
        <p:nvSpPr>
          <p:cNvPr id="4" name="TextBox 3"/>
          <p:cNvSpPr txBox="1"/>
          <p:nvPr/>
        </p:nvSpPr>
        <p:spPr>
          <a:xfrm>
            <a:off x="8575709" y="6443496"/>
            <a:ext cx="441146" cy="369332"/>
          </a:xfrm>
          <a:prstGeom prst="rect">
            <a:avLst/>
          </a:prstGeom>
          <a:noFill/>
        </p:spPr>
        <p:txBody>
          <a:bodyPr wrap="none" rtlCol="0">
            <a:spAutoFit/>
          </a:bodyPr>
          <a:lstStyle/>
          <a:p>
            <a:r>
              <a:rPr lang="en-US" dirty="0" smtClean="0"/>
              <a:t>33</a:t>
            </a:r>
            <a:endParaRPr lang="en-US" dirty="0"/>
          </a:p>
        </p:txBody>
      </p:sp>
    </p:spTree>
    <p:extLst>
      <p:ext uri="{BB962C8B-B14F-4D97-AF65-F5344CB8AC3E}">
        <p14:creationId xmlns:p14="http://schemas.microsoft.com/office/powerpoint/2010/main" val="2167109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533400"/>
          </a:xfrm>
        </p:spPr>
        <p:txBody>
          <a:bodyPr/>
          <a:lstStyle/>
          <a:p>
            <a:r>
              <a:rPr lang="en-US" sz="2800" dirty="0" smtClean="0"/>
              <a:t>List B: Illustrations</a:t>
            </a:r>
            <a:endParaRPr lang="en-US" sz="2800" dirty="0"/>
          </a:p>
        </p:txBody>
      </p:sp>
      <p:pic>
        <p:nvPicPr>
          <p:cNvPr id="3" name="Picture 2"/>
          <p:cNvPicPr>
            <a:picLocks noChangeAspect="1"/>
          </p:cNvPicPr>
          <p:nvPr/>
        </p:nvPicPr>
        <p:blipFill>
          <a:blip r:embed="rId2"/>
          <a:stretch>
            <a:fillRect/>
          </a:stretch>
        </p:blipFill>
        <p:spPr>
          <a:xfrm>
            <a:off x="381000" y="1600200"/>
            <a:ext cx="2686050" cy="257175"/>
          </a:xfrm>
          <a:prstGeom prst="rect">
            <a:avLst/>
          </a:prstGeom>
        </p:spPr>
      </p:pic>
      <p:pic>
        <p:nvPicPr>
          <p:cNvPr id="4" name="Picture 3"/>
          <p:cNvPicPr>
            <a:picLocks noChangeAspect="1"/>
          </p:cNvPicPr>
          <p:nvPr/>
        </p:nvPicPr>
        <p:blipFill>
          <a:blip r:embed="rId3"/>
          <a:stretch>
            <a:fillRect/>
          </a:stretch>
        </p:blipFill>
        <p:spPr>
          <a:xfrm>
            <a:off x="685800" y="1862455"/>
            <a:ext cx="3352800" cy="2124075"/>
          </a:xfrm>
          <a:prstGeom prst="rect">
            <a:avLst/>
          </a:prstGeom>
        </p:spPr>
      </p:pic>
      <p:pic>
        <p:nvPicPr>
          <p:cNvPr id="5" name="Picture 4"/>
          <p:cNvPicPr>
            <a:picLocks noChangeAspect="1"/>
          </p:cNvPicPr>
          <p:nvPr/>
        </p:nvPicPr>
        <p:blipFill>
          <a:blip r:embed="rId4"/>
          <a:stretch>
            <a:fillRect/>
          </a:stretch>
        </p:blipFill>
        <p:spPr>
          <a:xfrm>
            <a:off x="2538412" y="4391660"/>
            <a:ext cx="3000375" cy="238125"/>
          </a:xfrm>
          <a:prstGeom prst="rect">
            <a:avLst/>
          </a:prstGeom>
        </p:spPr>
      </p:pic>
      <p:pic>
        <p:nvPicPr>
          <p:cNvPr id="6" name="Picture 5"/>
          <p:cNvPicPr>
            <a:picLocks noChangeAspect="1"/>
          </p:cNvPicPr>
          <p:nvPr/>
        </p:nvPicPr>
        <p:blipFill>
          <a:blip r:embed="rId5"/>
          <a:stretch>
            <a:fillRect/>
          </a:stretch>
        </p:blipFill>
        <p:spPr>
          <a:xfrm>
            <a:off x="3061970" y="4629785"/>
            <a:ext cx="3219450" cy="2057400"/>
          </a:xfrm>
          <a:prstGeom prst="rect">
            <a:avLst/>
          </a:prstGeom>
        </p:spPr>
      </p:pic>
      <p:sp>
        <p:nvSpPr>
          <p:cNvPr id="7" name="TextBox 6"/>
          <p:cNvSpPr txBox="1"/>
          <p:nvPr/>
        </p:nvSpPr>
        <p:spPr>
          <a:xfrm>
            <a:off x="8534400" y="6353413"/>
            <a:ext cx="441146" cy="369332"/>
          </a:xfrm>
          <a:prstGeom prst="rect">
            <a:avLst/>
          </a:prstGeom>
          <a:noFill/>
        </p:spPr>
        <p:txBody>
          <a:bodyPr wrap="none" rtlCol="0">
            <a:spAutoFit/>
          </a:bodyPr>
          <a:lstStyle/>
          <a:p>
            <a:r>
              <a:rPr lang="en-US" dirty="0" smtClean="0"/>
              <a:t>34</a:t>
            </a:r>
            <a:endParaRPr lang="en-US" dirty="0"/>
          </a:p>
        </p:txBody>
      </p:sp>
    </p:spTree>
    <p:extLst>
      <p:ext uri="{BB962C8B-B14F-4D97-AF65-F5344CB8AC3E}">
        <p14:creationId xmlns:p14="http://schemas.microsoft.com/office/powerpoint/2010/main" val="2355762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91228" y="1343501"/>
            <a:ext cx="4009396" cy="4681537"/>
          </a:xfrm>
          <a:prstGeom prst="rect">
            <a:avLst/>
          </a:prstGeom>
        </p:spPr>
      </p:pic>
      <p:pic>
        <p:nvPicPr>
          <p:cNvPr id="4" name="Picture 3"/>
          <p:cNvPicPr>
            <a:picLocks noChangeAspect="1"/>
          </p:cNvPicPr>
          <p:nvPr/>
        </p:nvPicPr>
        <p:blipFill>
          <a:blip r:embed="rId3"/>
          <a:stretch>
            <a:fillRect/>
          </a:stretch>
        </p:blipFill>
        <p:spPr>
          <a:xfrm>
            <a:off x="533400" y="1343501"/>
            <a:ext cx="3824846" cy="4994799"/>
          </a:xfrm>
          <a:prstGeom prst="rect">
            <a:avLst/>
          </a:prstGeom>
        </p:spPr>
      </p:pic>
      <p:sp>
        <p:nvSpPr>
          <p:cNvPr id="2" name="Title 1"/>
          <p:cNvSpPr>
            <a:spLocks noGrp="1"/>
          </p:cNvSpPr>
          <p:nvPr>
            <p:ph type="title"/>
          </p:nvPr>
        </p:nvSpPr>
        <p:spPr>
          <a:xfrm>
            <a:off x="152401" y="685800"/>
            <a:ext cx="8839200" cy="533400"/>
          </a:xfrm>
        </p:spPr>
        <p:txBody>
          <a:bodyPr/>
          <a:lstStyle/>
          <a:p>
            <a:r>
              <a:rPr lang="en-US" sz="2800" dirty="0" smtClean="0"/>
              <a:t>Section 2 – List C: Establish Authorization</a:t>
            </a:r>
            <a:endParaRPr lang="en-US" sz="2800" dirty="0"/>
          </a:p>
        </p:txBody>
      </p:sp>
      <p:sp>
        <p:nvSpPr>
          <p:cNvPr id="8" name="Rectangle 7"/>
          <p:cNvSpPr/>
          <p:nvPr/>
        </p:nvSpPr>
        <p:spPr>
          <a:xfrm>
            <a:off x="656502" y="1480184"/>
            <a:ext cx="273532" cy="273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94360" y="3810476"/>
            <a:ext cx="299326" cy="264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88886" y="4615178"/>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4360" y="5962173"/>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882668" y="1409185"/>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83456" y="2855257"/>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883456" y="1927662"/>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487718" y="6348460"/>
            <a:ext cx="441146" cy="369332"/>
          </a:xfrm>
          <a:prstGeom prst="rect">
            <a:avLst/>
          </a:prstGeom>
          <a:noFill/>
        </p:spPr>
        <p:txBody>
          <a:bodyPr wrap="none" rtlCol="0">
            <a:spAutoFit/>
          </a:bodyPr>
          <a:lstStyle/>
          <a:p>
            <a:r>
              <a:rPr lang="en-US" dirty="0" smtClean="0"/>
              <a:t>35</a:t>
            </a:r>
            <a:endParaRPr lang="en-US" dirty="0"/>
          </a:p>
        </p:txBody>
      </p:sp>
    </p:spTree>
    <p:extLst>
      <p:ext uri="{BB962C8B-B14F-4D97-AF65-F5344CB8AC3E}">
        <p14:creationId xmlns:p14="http://schemas.microsoft.com/office/powerpoint/2010/main" val="321743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24000"/>
            <a:ext cx="8633068" cy="5172034"/>
          </a:xfrm>
          <a:prstGeom prst="rect">
            <a:avLst/>
          </a:prstGeom>
        </p:spPr>
      </p:pic>
      <p:sp>
        <p:nvSpPr>
          <p:cNvPr id="3" name="TextBox 2"/>
          <p:cNvSpPr txBox="1"/>
          <p:nvPr/>
        </p:nvSpPr>
        <p:spPr>
          <a:xfrm>
            <a:off x="381000" y="838200"/>
            <a:ext cx="3746347" cy="461665"/>
          </a:xfrm>
          <a:prstGeom prst="rect">
            <a:avLst/>
          </a:prstGeom>
          <a:noFill/>
        </p:spPr>
        <p:txBody>
          <a:bodyPr wrap="none" rtlCol="0">
            <a:spAutoFit/>
          </a:bodyPr>
          <a:lstStyle/>
          <a:p>
            <a:r>
              <a:rPr lang="en-US" sz="2400" b="1" dirty="0" smtClean="0"/>
              <a:t>Approved Abbreviations</a:t>
            </a:r>
            <a:endParaRPr lang="en-US" sz="2400" b="1" dirty="0"/>
          </a:p>
        </p:txBody>
      </p:sp>
      <p:sp>
        <p:nvSpPr>
          <p:cNvPr id="4" name="TextBox 3"/>
          <p:cNvSpPr txBox="1"/>
          <p:nvPr/>
        </p:nvSpPr>
        <p:spPr>
          <a:xfrm>
            <a:off x="8702854" y="6488668"/>
            <a:ext cx="441146" cy="369332"/>
          </a:xfrm>
          <a:prstGeom prst="rect">
            <a:avLst/>
          </a:prstGeom>
          <a:noFill/>
        </p:spPr>
        <p:txBody>
          <a:bodyPr wrap="none" rtlCol="0">
            <a:spAutoFit/>
          </a:bodyPr>
          <a:lstStyle/>
          <a:p>
            <a:r>
              <a:rPr lang="en-US" dirty="0" smtClean="0"/>
              <a:t>36</a:t>
            </a:r>
            <a:endParaRPr lang="en-US" dirty="0"/>
          </a:p>
        </p:txBody>
      </p:sp>
    </p:spTree>
    <p:extLst>
      <p:ext uri="{BB962C8B-B14F-4D97-AF65-F5344CB8AC3E}">
        <p14:creationId xmlns:p14="http://schemas.microsoft.com/office/powerpoint/2010/main" val="2096624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533400"/>
          </a:xfrm>
        </p:spPr>
        <p:txBody>
          <a:bodyPr/>
          <a:lstStyle/>
          <a:p>
            <a:r>
              <a:rPr lang="en-US" sz="2800" dirty="0" smtClean="0"/>
              <a:t>Section 2 – Acceptable Receipts</a:t>
            </a:r>
            <a:endParaRPr lang="en-US" sz="2800" dirty="0"/>
          </a:p>
        </p:txBody>
      </p:sp>
      <p:pic>
        <p:nvPicPr>
          <p:cNvPr id="4" name="Picture 3"/>
          <p:cNvPicPr>
            <a:picLocks noChangeAspect="1"/>
          </p:cNvPicPr>
          <p:nvPr/>
        </p:nvPicPr>
        <p:blipFill>
          <a:blip r:embed="rId2"/>
          <a:stretch>
            <a:fillRect/>
          </a:stretch>
        </p:blipFill>
        <p:spPr>
          <a:xfrm>
            <a:off x="910949" y="1249680"/>
            <a:ext cx="7322104" cy="5257800"/>
          </a:xfrm>
          <a:prstGeom prst="rect">
            <a:avLst/>
          </a:prstGeom>
          <a:ln>
            <a:solidFill>
              <a:srgbClr val="FF0000"/>
            </a:solidFill>
          </a:ln>
        </p:spPr>
      </p:pic>
      <p:sp>
        <p:nvSpPr>
          <p:cNvPr id="5" name="TextBox 4"/>
          <p:cNvSpPr txBox="1"/>
          <p:nvPr/>
        </p:nvSpPr>
        <p:spPr>
          <a:xfrm>
            <a:off x="944881" y="1325880"/>
            <a:ext cx="7208519" cy="960119"/>
          </a:xfrm>
          <a:prstGeom prst="rect">
            <a:avLst/>
          </a:prstGeom>
          <a:noFill/>
          <a:ln w="38100">
            <a:solidFill>
              <a:srgbClr val="FF0000"/>
            </a:solidFill>
          </a:ln>
        </p:spPr>
        <p:txBody>
          <a:bodyPr wrap="square" rtlCol="0">
            <a:spAutoFit/>
          </a:bodyPr>
          <a:lstStyle/>
          <a:p>
            <a:endParaRPr lang="en-US" dirty="0"/>
          </a:p>
        </p:txBody>
      </p:sp>
      <p:sp>
        <p:nvSpPr>
          <p:cNvPr id="7" name="TextBox 6"/>
          <p:cNvSpPr txBox="1"/>
          <p:nvPr/>
        </p:nvSpPr>
        <p:spPr>
          <a:xfrm>
            <a:off x="4876800" y="2362199"/>
            <a:ext cx="1524000" cy="1066800"/>
          </a:xfrm>
          <a:prstGeom prst="rect">
            <a:avLst/>
          </a:prstGeom>
          <a:noFill/>
          <a:ln w="28575">
            <a:solidFill>
              <a:srgbClr val="FF0000"/>
            </a:solidFill>
          </a:ln>
        </p:spPr>
        <p:txBody>
          <a:bodyPr wrap="square" rtlCol="0">
            <a:spAutoFit/>
          </a:bodyPr>
          <a:lstStyle/>
          <a:p>
            <a:endParaRPr lang="en-US" dirty="0"/>
          </a:p>
        </p:txBody>
      </p:sp>
      <p:sp>
        <p:nvSpPr>
          <p:cNvPr id="20" name="TextBox 19"/>
          <p:cNvSpPr txBox="1"/>
          <p:nvPr/>
        </p:nvSpPr>
        <p:spPr>
          <a:xfrm>
            <a:off x="6477000" y="2438400"/>
            <a:ext cx="1600200" cy="609600"/>
          </a:xfrm>
          <a:prstGeom prst="rect">
            <a:avLst/>
          </a:prstGeom>
          <a:noFill/>
          <a:ln w="28575">
            <a:solidFill>
              <a:srgbClr val="FF0000"/>
            </a:solidFill>
          </a:ln>
        </p:spPr>
        <p:txBody>
          <a:bodyPr wrap="square" rtlCol="0">
            <a:spAutoFit/>
          </a:bodyPr>
          <a:lstStyle/>
          <a:p>
            <a:endParaRPr lang="en-US" dirty="0"/>
          </a:p>
        </p:txBody>
      </p:sp>
      <p:sp>
        <p:nvSpPr>
          <p:cNvPr id="21" name="TextBox 20"/>
          <p:cNvSpPr txBox="1"/>
          <p:nvPr/>
        </p:nvSpPr>
        <p:spPr>
          <a:xfrm>
            <a:off x="944881" y="2438400"/>
            <a:ext cx="1341119" cy="762000"/>
          </a:xfrm>
          <a:prstGeom prst="rect">
            <a:avLst/>
          </a:prstGeom>
          <a:noFill/>
          <a:ln w="28575">
            <a:solidFill>
              <a:srgbClr val="FF0000"/>
            </a:solidFill>
          </a:ln>
        </p:spPr>
        <p:txBody>
          <a:bodyPr wrap="square" rtlCol="0">
            <a:spAutoFit/>
          </a:bodyPr>
          <a:lstStyle/>
          <a:p>
            <a:endParaRPr lang="en-US" dirty="0"/>
          </a:p>
        </p:txBody>
      </p:sp>
      <p:sp>
        <p:nvSpPr>
          <p:cNvPr id="22" name="Right Arrow 21"/>
          <p:cNvSpPr/>
          <p:nvPr/>
        </p:nvSpPr>
        <p:spPr>
          <a:xfrm>
            <a:off x="304800" y="3912107"/>
            <a:ext cx="65836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286513" y="5517895"/>
            <a:ext cx="65836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294948" y="2601975"/>
            <a:ext cx="65836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944881" y="3688077"/>
            <a:ext cx="1256484" cy="1371600"/>
          </a:xfrm>
          <a:prstGeom prst="rect">
            <a:avLst/>
          </a:prstGeom>
          <a:noFill/>
          <a:ln w="28575">
            <a:solidFill>
              <a:srgbClr val="FF0000"/>
            </a:solidFill>
          </a:ln>
        </p:spPr>
        <p:txBody>
          <a:bodyPr wrap="square" rtlCol="0">
            <a:spAutoFit/>
          </a:bodyPr>
          <a:lstStyle/>
          <a:p>
            <a:endParaRPr lang="en-US" dirty="0"/>
          </a:p>
        </p:txBody>
      </p:sp>
      <p:sp>
        <p:nvSpPr>
          <p:cNvPr id="26" name="TextBox 25"/>
          <p:cNvSpPr txBox="1"/>
          <p:nvPr/>
        </p:nvSpPr>
        <p:spPr>
          <a:xfrm>
            <a:off x="992124" y="5303011"/>
            <a:ext cx="1246632" cy="914400"/>
          </a:xfrm>
          <a:prstGeom prst="rect">
            <a:avLst/>
          </a:prstGeom>
          <a:noFill/>
          <a:ln w="28575">
            <a:solidFill>
              <a:srgbClr val="FF0000"/>
            </a:solidFill>
          </a:ln>
        </p:spPr>
        <p:txBody>
          <a:bodyPr wrap="square" rtlCol="0">
            <a:spAutoFit/>
          </a:bodyPr>
          <a:lstStyle/>
          <a:p>
            <a:endParaRPr lang="en-US" dirty="0"/>
          </a:p>
        </p:txBody>
      </p:sp>
      <p:sp>
        <p:nvSpPr>
          <p:cNvPr id="27" name="TextBox 26"/>
          <p:cNvSpPr txBox="1"/>
          <p:nvPr/>
        </p:nvSpPr>
        <p:spPr>
          <a:xfrm>
            <a:off x="4876800" y="5303011"/>
            <a:ext cx="1524000" cy="914400"/>
          </a:xfrm>
          <a:prstGeom prst="rect">
            <a:avLst/>
          </a:prstGeom>
          <a:noFill/>
          <a:ln w="28575">
            <a:solidFill>
              <a:srgbClr val="FF0000"/>
            </a:solidFill>
          </a:ln>
        </p:spPr>
        <p:txBody>
          <a:bodyPr wrap="square" rtlCol="0">
            <a:spAutoFit/>
          </a:bodyPr>
          <a:lstStyle/>
          <a:p>
            <a:endParaRPr lang="en-US" dirty="0"/>
          </a:p>
        </p:txBody>
      </p:sp>
      <p:sp>
        <p:nvSpPr>
          <p:cNvPr id="28" name="TextBox 27"/>
          <p:cNvSpPr txBox="1"/>
          <p:nvPr/>
        </p:nvSpPr>
        <p:spPr>
          <a:xfrm>
            <a:off x="6488886" y="5311138"/>
            <a:ext cx="1600200" cy="914400"/>
          </a:xfrm>
          <a:prstGeom prst="rect">
            <a:avLst/>
          </a:prstGeom>
          <a:noFill/>
          <a:ln w="28575">
            <a:solidFill>
              <a:srgbClr val="FF0000"/>
            </a:solidFill>
          </a:ln>
        </p:spPr>
        <p:txBody>
          <a:bodyPr wrap="square" rtlCol="0">
            <a:spAutoFit/>
          </a:bodyPr>
          <a:lstStyle/>
          <a:p>
            <a:endParaRPr lang="en-US" dirty="0"/>
          </a:p>
        </p:txBody>
      </p:sp>
      <p:sp>
        <p:nvSpPr>
          <p:cNvPr id="15" name="TextBox 14"/>
          <p:cNvSpPr txBox="1"/>
          <p:nvPr/>
        </p:nvSpPr>
        <p:spPr>
          <a:xfrm>
            <a:off x="8565695" y="6322814"/>
            <a:ext cx="441146" cy="369332"/>
          </a:xfrm>
          <a:prstGeom prst="rect">
            <a:avLst/>
          </a:prstGeom>
          <a:noFill/>
        </p:spPr>
        <p:txBody>
          <a:bodyPr wrap="none" rtlCol="0">
            <a:spAutoFit/>
          </a:bodyPr>
          <a:lstStyle/>
          <a:p>
            <a:r>
              <a:rPr lang="en-US" dirty="0" smtClean="0"/>
              <a:t>37</a:t>
            </a:r>
            <a:endParaRPr lang="en-US" dirty="0"/>
          </a:p>
        </p:txBody>
      </p:sp>
    </p:spTree>
    <p:extLst>
      <p:ext uri="{BB962C8B-B14F-4D97-AF65-F5344CB8AC3E}">
        <p14:creationId xmlns:p14="http://schemas.microsoft.com/office/powerpoint/2010/main" val="1361139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533400"/>
          </a:xfrm>
        </p:spPr>
        <p:txBody>
          <a:bodyPr/>
          <a:lstStyle/>
          <a:p>
            <a:r>
              <a:rPr lang="en-US" sz="2800" dirty="0" smtClean="0"/>
              <a:t>List C: Illustrations</a:t>
            </a:r>
            <a:endParaRPr lang="en-US" sz="2800" dirty="0"/>
          </a:p>
        </p:txBody>
      </p:sp>
      <p:pic>
        <p:nvPicPr>
          <p:cNvPr id="4" name="Picture 3"/>
          <p:cNvPicPr>
            <a:picLocks noChangeAspect="1"/>
          </p:cNvPicPr>
          <p:nvPr/>
        </p:nvPicPr>
        <p:blipFill>
          <a:blip r:embed="rId2"/>
          <a:stretch>
            <a:fillRect/>
          </a:stretch>
        </p:blipFill>
        <p:spPr>
          <a:xfrm>
            <a:off x="228600" y="1219200"/>
            <a:ext cx="7800975" cy="3609975"/>
          </a:xfrm>
          <a:prstGeom prst="rect">
            <a:avLst/>
          </a:prstGeom>
        </p:spPr>
      </p:pic>
      <p:sp>
        <p:nvSpPr>
          <p:cNvPr id="5" name="TextBox 4"/>
          <p:cNvSpPr txBox="1"/>
          <p:nvPr/>
        </p:nvSpPr>
        <p:spPr>
          <a:xfrm>
            <a:off x="8610600" y="6324600"/>
            <a:ext cx="441146" cy="369332"/>
          </a:xfrm>
          <a:prstGeom prst="rect">
            <a:avLst/>
          </a:prstGeom>
          <a:noFill/>
        </p:spPr>
        <p:txBody>
          <a:bodyPr wrap="none" rtlCol="0">
            <a:spAutoFit/>
          </a:bodyPr>
          <a:lstStyle/>
          <a:p>
            <a:r>
              <a:rPr lang="en-US" dirty="0" smtClean="0"/>
              <a:t>38</a:t>
            </a:r>
            <a:endParaRPr lang="en-US" dirty="0"/>
          </a:p>
        </p:txBody>
      </p:sp>
    </p:spTree>
    <p:extLst>
      <p:ext uri="{BB962C8B-B14F-4D97-AF65-F5344CB8AC3E}">
        <p14:creationId xmlns:p14="http://schemas.microsoft.com/office/powerpoint/2010/main" val="232063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85800"/>
            <a:ext cx="8229600" cy="762000"/>
          </a:xfrm>
        </p:spPr>
        <p:txBody>
          <a:bodyPr/>
          <a:lstStyle/>
          <a:p>
            <a:pPr algn="ctr"/>
            <a:r>
              <a:rPr lang="en-US" sz="2800" dirty="0" smtClean="0"/>
              <a:t>Systemwide Compliance Review</a:t>
            </a:r>
            <a:endParaRPr lang="en-US" sz="2800" dirty="0"/>
          </a:p>
        </p:txBody>
      </p:sp>
      <p:sp>
        <p:nvSpPr>
          <p:cNvPr id="3" name="Content Placeholder 2"/>
          <p:cNvSpPr>
            <a:spLocks noGrp="1"/>
          </p:cNvSpPr>
          <p:nvPr>
            <p:ph idx="1"/>
          </p:nvPr>
        </p:nvSpPr>
        <p:spPr/>
        <p:txBody>
          <a:bodyPr/>
          <a:lstStyle/>
          <a:p>
            <a:pPr marL="0" indent="0">
              <a:buNone/>
            </a:pPr>
            <a:endParaRPr lang="en-US" sz="1800" dirty="0"/>
          </a:p>
          <a:p>
            <a:pPr marL="0" indent="0">
              <a:buNone/>
            </a:pPr>
            <a:r>
              <a:rPr lang="en-US" sz="1800" dirty="0" smtClean="0"/>
              <a:t>Given </a:t>
            </a:r>
            <a:r>
              <a:rPr lang="en-US" sz="1800" dirty="0"/>
              <a:t>every employer must complete a Form I-9 for every new employee hired after November 6, 1986, any UCR employee identified as missing a Form I-9 will be asked to complete a new I-9 and submit the appropriate documentation. Departments and SSC will notify employees who are missing a paper I-9 (unless the employee’s information is in Tracker I-9) to submit the appropriate documentation within ten business days (two weeks). </a:t>
            </a:r>
          </a:p>
          <a:p>
            <a:pPr marL="0" indent="0">
              <a:buNone/>
            </a:pPr>
            <a:endParaRPr lang="en-US" sz="1600" dirty="0"/>
          </a:p>
        </p:txBody>
      </p:sp>
      <p:sp>
        <p:nvSpPr>
          <p:cNvPr id="2" name="TextBox 1"/>
          <p:cNvSpPr txBox="1"/>
          <p:nvPr/>
        </p:nvSpPr>
        <p:spPr>
          <a:xfrm>
            <a:off x="8458200" y="6488668"/>
            <a:ext cx="31290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122889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533400"/>
          </a:xfrm>
        </p:spPr>
        <p:txBody>
          <a:bodyPr/>
          <a:lstStyle/>
          <a:p>
            <a:r>
              <a:rPr lang="en-US" sz="2800" dirty="0" smtClean="0"/>
              <a:t>List C: Illustrations</a:t>
            </a:r>
            <a:endParaRPr lang="en-US" sz="2800" dirty="0"/>
          </a:p>
        </p:txBody>
      </p:sp>
      <p:pic>
        <p:nvPicPr>
          <p:cNvPr id="3" name="Picture 2"/>
          <p:cNvPicPr>
            <a:picLocks noChangeAspect="1"/>
          </p:cNvPicPr>
          <p:nvPr/>
        </p:nvPicPr>
        <p:blipFill>
          <a:blip r:embed="rId2"/>
          <a:stretch>
            <a:fillRect/>
          </a:stretch>
        </p:blipFill>
        <p:spPr>
          <a:xfrm>
            <a:off x="685800" y="1295400"/>
            <a:ext cx="6034088" cy="5407840"/>
          </a:xfrm>
          <a:prstGeom prst="rect">
            <a:avLst/>
          </a:prstGeom>
        </p:spPr>
      </p:pic>
      <p:pic>
        <p:nvPicPr>
          <p:cNvPr id="5" name="Picture 4"/>
          <p:cNvPicPr>
            <a:picLocks noChangeAspect="1"/>
          </p:cNvPicPr>
          <p:nvPr/>
        </p:nvPicPr>
        <p:blipFill>
          <a:blip r:embed="rId3"/>
          <a:stretch>
            <a:fillRect/>
          </a:stretch>
        </p:blipFill>
        <p:spPr>
          <a:xfrm>
            <a:off x="5746750" y="1752600"/>
            <a:ext cx="3371850" cy="4648200"/>
          </a:xfrm>
          <a:prstGeom prst="rect">
            <a:avLst/>
          </a:prstGeom>
        </p:spPr>
      </p:pic>
      <p:sp>
        <p:nvSpPr>
          <p:cNvPr id="6" name="TextBox 5"/>
          <p:cNvSpPr txBox="1"/>
          <p:nvPr/>
        </p:nvSpPr>
        <p:spPr>
          <a:xfrm>
            <a:off x="8580935" y="6478508"/>
            <a:ext cx="441146" cy="369332"/>
          </a:xfrm>
          <a:prstGeom prst="rect">
            <a:avLst/>
          </a:prstGeom>
          <a:noFill/>
        </p:spPr>
        <p:txBody>
          <a:bodyPr wrap="none" rtlCol="0">
            <a:spAutoFit/>
          </a:bodyPr>
          <a:lstStyle/>
          <a:p>
            <a:r>
              <a:rPr lang="en-US" dirty="0" smtClean="0"/>
              <a:t>39</a:t>
            </a:r>
            <a:endParaRPr lang="en-US" dirty="0"/>
          </a:p>
        </p:txBody>
      </p:sp>
    </p:spTree>
    <p:extLst>
      <p:ext uri="{BB962C8B-B14F-4D97-AF65-F5344CB8AC3E}">
        <p14:creationId xmlns:p14="http://schemas.microsoft.com/office/powerpoint/2010/main" val="3116273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Section 2 – Employer Certification</a:t>
            </a:r>
            <a:endParaRPr lang="en-US" sz="2800" dirty="0"/>
          </a:p>
        </p:txBody>
      </p:sp>
      <p:pic>
        <p:nvPicPr>
          <p:cNvPr id="4" name="Content Placeholder 3"/>
          <p:cNvPicPr>
            <a:picLocks noGrp="1" noChangeAspect="1"/>
          </p:cNvPicPr>
          <p:nvPr>
            <p:ph idx="1"/>
          </p:nvPr>
        </p:nvPicPr>
        <p:blipFill>
          <a:blip r:embed="rId2"/>
          <a:stretch>
            <a:fillRect/>
          </a:stretch>
        </p:blipFill>
        <p:spPr>
          <a:xfrm>
            <a:off x="457200" y="1447800"/>
            <a:ext cx="8229600" cy="2065124"/>
          </a:xfrm>
          <a:prstGeom prst="rect">
            <a:avLst/>
          </a:prstGeom>
        </p:spPr>
      </p:pic>
      <p:sp>
        <p:nvSpPr>
          <p:cNvPr id="5" name="TextBox 4"/>
          <p:cNvSpPr txBox="1"/>
          <p:nvPr/>
        </p:nvSpPr>
        <p:spPr>
          <a:xfrm>
            <a:off x="8651240" y="6324600"/>
            <a:ext cx="441146" cy="369332"/>
          </a:xfrm>
          <a:prstGeom prst="rect">
            <a:avLst/>
          </a:prstGeom>
          <a:noFill/>
        </p:spPr>
        <p:txBody>
          <a:bodyPr wrap="none" rtlCol="0">
            <a:spAutoFit/>
          </a:bodyPr>
          <a:lstStyle/>
          <a:p>
            <a:r>
              <a:rPr lang="en-US" dirty="0" smtClean="0"/>
              <a:t>40</a:t>
            </a:r>
            <a:endParaRPr lang="en-US" dirty="0"/>
          </a:p>
        </p:txBody>
      </p:sp>
    </p:spTree>
    <p:extLst>
      <p:ext uri="{BB962C8B-B14F-4D97-AF65-F5344CB8AC3E}">
        <p14:creationId xmlns:p14="http://schemas.microsoft.com/office/powerpoint/2010/main" val="1287131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838200"/>
            <a:ext cx="8553450" cy="438150"/>
          </a:xfrm>
          <a:prstGeom prst="rect">
            <a:avLst/>
          </a:prstGeom>
        </p:spPr>
      </p:pic>
      <p:pic>
        <p:nvPicPr>
          <p:cNvPr id="3" name="Picture 2"/>
          <p:cNvPicPr>
            <a:picLocks noChangeAspect="1"/>
          </p:cNvPicPr>
          <p:nvPr/>
        </p:nvPicPr>
        <p:blipFill>
          <a:blip r:embed="rId3"/>
          <a:stretch>
            <a:fillRect/>
          </a:stretch>
        </p:blipFill>
        <p:spPr>
          <a:xfrm>
            <a:off x="323850" y="1752600"/>
            <a:ext cx="8667750" cy="3539619"/>
          </a:xfrm>
          <a:prstGeom prst="rect">
            <a:avLst/>
          </a:prstGeom>
        </p:spPr>
      </p:pic>
      <p:sp>
        <p:nvSpPr>
          <p:cNvPr id="4" name="TextBox 3"/>
          <p:cNvSpPr txBox="1"/>
          <p:nvPr/>
        </p:nvSpPr>
        <p:spPr>
          <a:xfrm>
            <a:off x="8621544" y="6324600"/>
            <a:ext cx="441146" cy="369332"/>
          </a:xfrm>
          <a:prstGeom prst="rect">
            <a:avLst/>
          </a:prstGeom>
          <a:noFill/>
        </p:spPr>
        <p:txBody>
          <a:bodyPr wrap="none" rtlCol="0">
            <a:spAutoFit/>
          </a:bodyPr>
          <a:lstStyle/>
          <a:p>
            <a:r>
              <a:rPr lang="en-US" dirty="0" smtClean="0"/>
              <a:t>41</a:t>
            </a:r>
            <a:endParaRPr lang="en-US" dirty="0"/>
          </a:p>
        </p:txBody>
      </p:sp>
    </p:spTree>
    <p:extLst>
      <p:ext uri="{BB962C8B-B14F-4D97-AF65-F5344CB8AC3E}">
        <p14:creationId xmlns:p14="http://schemas.microsoft.com/office/powerpoint/2010/main" val="3568407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Section 3 – Reverification and Rehires</a:t>
            </a:r>
            <a:endParaRPr lang="en-US" sz="2800" dirty="0"/>
          </a:p>
        </p:txBody>
      </p:sp>
      <p:pic>
        <p:nvPicPr>
          <p:cNvPr id="4" name="Content Placeholder 3"/>
          <p:cNvPicPr>
            <a:picLocks noGrp="1" noChangeAspect="1"/>
          </p:cNvPicPr>
          <p:nvPr>
            <p:ph idx="1"/>
          </p:nvPr>
        </p:nvPicPr>
        <p:blipFill>
          <a:blip r:embed="rId2"/>
          <a:stretch>
            <a:fillRect/>
          </a:stretch>
        </p:blipFill>
        <p:spPr>
          <a:xfrm>
            <a:off x="457200" y="1676400"/>
            <a:ext cx="8229600" cy="2829086"/>
          </a:xfrm>
          <a:prstGeom prst="rect">
            <a:avLst/>
          </a:prstGeom>
        </p:spPr>
      </p:pic>
      <p:sp>
        <p:nvSpPr>
          <p:cNvPr id="5" name="Oval 4"/>
          <p:cNvSpPr/>
          <p:nvPr/>
        </p:nvSpPr>
        <p:spPr>
          <a:xfrm>
            <a:off x="457200" y="1676400"/>
            <a:ext cx="2362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81000" y="2057400"/>
            <a:ext cx="3124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610600" y="6400800"/>
            <a:ext cx="441146" cy="369332"/>
          </a:xfrm>
          <a:prstGeom prst="rect">
            <a:avLst/>
          </a:prstGeom>
          <a:noFill/>
        </p:spPr>
        <p:txBody>
          <a:bodyPr wrap="none" rtlCol="0">
            <a:spAutoFit/>
          </a:bodyPr>
          <a:lstStyle/>
          <a:p>
            <a:r>
              <a:rPr lang="en-US" dirty="0" smtClean="0"/>
              <a:t>42</a:t>
            </a:r>
            <a:endParaRPr lang="en-US" dirty="0"/>
          </a:p>
        </p:txBody>
      </p:sp>
    </p:spTree>
    <p:extLst>
      <p:ext uri="{BB962C8B-B14F-4D97-AF65-F5344CB8AC3E}">
        <p14:creationId xmlns:p14="http://schemas.microsoft.com/office/powerpoint/2010/main" val="1209034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Section 3 – Recording Changes of Name</a:t>
            </a:r>
            <a:endParaRPr lang="en-US" sz="2800" dirty="0"/>
          </a:p>
        </p:txBody>
      </p:sp>
      <p:pic>
        <p:nvPicPr>
          <p:cNvPr id="4" name="Content Placeholder 3"/>
          <p:cNvPicPr>
            <a:picLocks noGrp="1" noChangeAspect="1"/>
          </p:cNvPicPr>
          <p:nvPr>
            <p:ph idx="1"/>
          </p:nvPr>
        </p:nvPicPr>
        <p:blipFill>
          <a:blip r:embed="rId2"/>
          <a:stretch>
            <a:fillRect/>
          </a:stretch>
        </p:blipFill>
        <p:spPr>
          <a:xfrm>
            <a:off x="457200" y="1668780"/>
            <a:ext cx="8229600" cy="2829086"/>
          </a:xfrm>
          <a:prstGeom prst="rect">
            <a:avLst/>
          </a:prstGeom>
        </p:spPr>
      </p:pic>
      <p:sp>
        <p:nvSpPr>
          <p:cNvPr id="5" name="Oval 4"/>
          <p:cNvSpPr/>
          <p:nvPr/>
        </p:nvSpPr>
        <p:spPr>
          <a:xfrm>
            <a:off x="457200" y="1676400"/>
            <a:ext cx="2362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0" y="2316480"/>
            <a:ext cx="31242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604837" y="4648200"/>
            <a:ext cx="7934325" cy="1752600"/>
          </a:xfrm>
          <a:prstGeom prst="rect">
            <a:avLst/>
          </a:prstGeom>
          <a:ln>
            <a:solidFill>
              <a:srgbClr val="FF0000"/>
            </a:solidFill>
          </a:ln>
        </p:spPr>
      </p:pic>
      <p:sp>
        <p:nvSpPr>
          <p:cNvPr id="8" name="TextBox 7"/>
          <p:cNvSpPr txBox="1"/>
          <p:nvPr/>
        </p:nvSpPr>
        <p:spPr>
          <a:xfrm>
            <a:off x="8686800" y="6431280"/>
            <a:ext cx="441146" cy="369332"/>
          </a:xfrm>
          <a:prstGeom prst="rect">
            <a:avLst/>
          </a:prstGeom>
          <a:noFill/>
        </p:spPr>
        <p:txBody>
          <a:bodyPr wrap="none" rtlCol="0">
            <a:spAutoFit/>
          </a:bodyPr>
          <a:lstStyle/>
          <a:p>
            <a:r>
              <a:rPr lang="en-US" dirty="0" smtClean="0"/>
              <a:t>43</a:t>
            </a:r>
            <a:endParaRPr lang="en-US" dirty="0"/>
          </a:p>
        </p:txBody>
      </p:sp>
    </p:spTree>
    <p:extLst>
      <p:ext uri="{BB962C8B-B14F-4D97-AF65-F5344CB8AC3E}">
        <p14:creationId xmlns:p14="http://schemas.microsoft.com/office/powerpoint/2010/main" val="1855167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300" y="1905000"/>
            <a:ext cx="8229600" cy="2430719"/>
          </a:xfrm>
          <a:prstGeom prst="rect">
            <a:avLst/>
          </a:prstGeom>
        </p:spPr>
      </p:pic>
      <p:pic>
        <p:nvPicPr>
          <p:cNvPr id="4" name="Picture 3"/>
          <p:cNvPicPr>
            <a:picLocks noChangeAspect="1"/>
          </p:cNvPicPr>
          <p:nvPr/>
        </p:nvPicPr>
        <p:blipFill>
          <a:blip r:embed="rId3"/>
          <a:stretch>
            <a:fillRect/>
          </a:stretch>
        </p:blipFill>
        <p:spPr>
          <a:xfrm>
            <a:off x="328612" y="914400"/>
            <a:ext cx="8562975" cy="428625"/>
          </a:xfrm>
          <a:prstGeom prst="rect">
            <a:avLst/>
          </a:prstGeom>
        </p:spPr>
      </p:pic>
      <p:sp>
        <p:nvSpPr>
          <p:cNvPr id="5" name="TextBox 4"/>
          <p:cNvSpPr txBox="1"/>
          <p:nvPr/>
        </p:nvSpPr>
        <p:spPr>
          <a:xfrm>
            <a:off x="8609161" y="6324600"/>
            <a:ext cx="441146" cy="369332"/>
          </a:xfrm>
          <a:prstGeom prst="rect">
            <a:avLst/>
          </a:prstGeom>
          <a:noFill/>
        </p:spPr>
        <p:txBody>
          <a:bodyPr wrap="none" rtlCol="0">
            <a:spAutoFit/>
          </a:bodyPr>
          <a:lstStyle/>
          <a:p>
            <a:r>
              <a:rPr lang="en-US" dirty="0" smtClean="0"/>
              <a:t>44</a:t>
            </a:r>
            <a:endParaRPr lang="en-US" dirty="0"/>
          </a:p>
        </p:txBody>
      </p:sp>
    </p:spTree>
    <p:extLst>
      <p:ext uri="{BB962C8B-B14F-4D97-AF65-F5344CB8AC3E}">
        <p14:creationId xmlns:p14="http://schemas.microsoft.com/office/powerpoint/2010/main" val="2332298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Correcting Section 2 and 3</a:t>
            </a:r>
            <a:endParaRPr lang="en-US" sz="2800" dirty="0"/>
          </a:p>
        </p:txBody>
      </p:sp>
      <p:sp>
        <p:nvSpPr>
          <p:cNvPr id="3" name="Content Placeholder 2"/>
          <p:cNvSpPr>
            <a:spLocks noGrp="1"/>
          </p:cNvSpPr>
          <p:nvPr>
            <p:ph idx="1"/>
          </p:nvPr>
        </p:nvSpPr>
        <p:spPr>
          <a:xfrm>
            <a:off x="467360" y="1249680"/>
            <a:ext cx="8229600" cy="5151120"/>
          </a:xfrm>
        </p:spPr>
        <p:txBody>
          <a:bodyPr/>
          <a:lstStyle/>
          <a:p>
            <a:r>
              <a:rPr lang="en-US" sz="2000" dirty="0" smtClean="0"/>
              <a:t>The university may </a:t>
            </a:r>
            <a:r>
              <a:rPr lang="en-US" sz="2000" dirty="0"/>
              <a:t>only correct errors made in Section 2 or Section 3 of the Form I-9. </a:t>
            </a:r>
            <a:endParaRPr lang="en-US" sz="2000" dirty="0" smtClean="0"/>
          </a:p>
          <a:p>
            <a:r>
              <a:rPr lang="en-US" sz="2000" dirty="0" smtClean="0"/>
              <a:t>The </a:t>
            </a:r>
            <a:r>
              <a:rPr lang="en-US" sz="2000" dirty="0"/>
              <a:t>best way to correct the form is to: </a:t>
            </a:r>
            <a:endParaRPr lang="en-US" sz="2000" dirty="0" smtClean="0"/>
          </a:p>
          <a:p>
            <a:pPr marL="349250" lvl="1" indent="0">
              <a:buNone/>
            </a:pPr>
            <a:r>
              <a:rPr lang="en-US" sz="2000" dirty="0" smtClean="0"/>
              <a:t>• </a:t>
            </a:r>
            <a:r>
              <a:rPr lang="en-US" sz="2000" dirty="0"/>
              <a:t>Draw a line through the incorrect information; </a:t>
            </a:r>
            <a:endParaRPr lang="en-US" sz="2000" dirty="0" smtClean="0"/>
          </a:p>
          <a:p>
            <a:pPr marL="349250" lvl="1" indent="0">
              <a:buNone/>
            </a:pPr>
            <a:r>
              <a:rPr lang="en-US" sz="2000" dirty="0" smtClean="0"/>
              <a:t>• </a:t>
            </a:r>
            <a:r>
              <a:rPr lang="en-US" sz="2000" dirty="0"/>
              <a:t>Enter the correct or omitted information; and </a:t>
            </a:r>
            <a:endParaRPr lang="en-US" sz="2000" dirty="0" smtClean="0"/>
          </a:p>
          <a:p>
            <a:pPr marL="349250" lvl="1" indent="0">
              <a:buNone/>
            </a:pPr>
            <a:r>
              <a:rPr lang="en-US" sz="2000" dirty="0" smtClean="0"/>
              <a:t>• </a:t>
            </a:r>
            <a:r>
              <a:rPr lang="en-US" sz="2000" dirty="0"/>
              <a:t>Initial and date the correction or omitted information. </a:t>
            </a:r>
            <a:endParaRPr lang="en-US" sz="2000" dirty="0" smtClean="0"/>
          </a:p>
          <a:p>
            <a:pPr marL="0" indent="0">
              <a:buNone/>
            </a:pPr>
            <a:r>
              <a:rPr lang="en-US" sz="2000" dirty="0" smtClean="0"/>
              <a:t>The university should </a:t>
            </a:r>
            <a:r>
              <a:rPr lang="en-US" sz="2000" dirty="0"/>
              <a:t>not conceal any changes made on the Form I-9—for example, by erasing text or using correction fluid, nor should the </a:t>
            </a:r>
            <a:r>
              <a:rPr lang="en-US" sz="2000" dirty="0" smtClean="0"/>
              <a:t>university </a:t>
            </a:r>
            <a:r>
              <a:rPr lang="en-US" sz="2000" dirty="0"/>
              <a:t>backdate the Form I-9. </a:t>
            </a:r>
            <a:endParaRPr lang="en-US" sz="2000" dirty="0" smtClean="0"/>
          </a:p>
          <a:p>
            <a:pPr marL="0" indent="0">
              <a:buNone/>
            </a:pPr>
            <a:r>
              <a:rPr lang="en-US" sz="2000" dirty="0" smtClean="0"/>
              <a:t>If the university made </a:t>
            </a:r>
            <a:r>
              <a:rPr lang="en-US" sz="2000" dirty="0"/>
              <a:t>multiple errors in Section 2 or 3 of the form </a:t>
            </a:r>
            <a:r>
              <a:rPr lang="en-US" sz="2000" dirty="0" smtClean="0"/>
              <a:t>we may </a:t>
            </a:r>
            <a:r>
              <a:rPr lang="en-US" sz="2000" dirty="0"/>
              <a:t>redo the section(s) containing the errors on a new Form I-9, and attach it to the previously completed form. </a:t>
            </a:r>
            <a:endParaRPr lang="en-US" sz="2000" dirty="0" smtClean="0"/>
          </a:p>
          <a:p>
            <a:pPr marL="0" indent="0">
              <a:buNone/>
            </a:pPr>
            <a:r>
              <a:rPr lang="en-US" sz="2000" dirty="0" smtClean="0"/>
              <a:t>The university </a:t>
            </a:r>
            <a:r>
              <a:rPr lang="en-US" sz="2000" dirty="0"/>
              <a:t>should attach an explanation of the changes made to an existing Form I-9 or the reason a new Form I-9 was completed, and sign and date the explanation.</a:t>
            </a:r>
          </a:p>
        </p:txBody>
      </p:sp>
      <p:sp>
        <p:nvSpPr>
          <p:cNvPr id="4" name="TextBox 3"/>
          <p:cNvSpPr txBox="1"/>
          <p:nvPr/>
        </p:nvSpPr>
        <p:spPr>
          <a:xfrm>
            <a:off x="8610600" y="6431280"/>
            <a:ext cx="441146" cy="369332"/>
          </a:xfrm>
          <a:prstGeom prst="rect">
            <a:avLst/>
          </a:prstGeom>
          <a:noFill/>
        </p:spPr>
        <p:txBody>
          <a:bodyPr wrap="none" rtlCol="0">
            <a:spAutoFit/>
          </a:bodyPr>
          <a:lstStyle/>
          <a:p>
            <a:r>
              <a:rPr lang="en-US" dirty="0" smtClean="0"/>
              <a:t>45</a:t>
            </a:r>
            <a:endParaRPr lang="en-US" dirty="0"/>
          </a:p>
        </p:txBody>
      </p:sp>
    </p:spTree>
    <p:extLst>
      <p:ext uri="{BB962C8B-B14F-4D97-AF65-F5344CB8AC3E}">
        <p14:creationId xmlns:p14="http://schemas.microsoft.com/office/powerpoint/2010/main" val="2291213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lstStyle/>
          <a:p>
            <a:r>
              <a:rPr lang="en-US" sz="3200" dirty="0" smtClean="0"/>
              <a:t>Rules for Correcting Errors or Omissions</a:t>
            </a:r>
            <a:endParaRPr lang="en-US" sz="3200" dirty="0"/>
          </a:p>
        </p:txBody>
      </p:sp>
      <p:sp>
        <p:nvSpPr>
          <p:cNvPr id="3" name="Content Placeholder 2"/>
          <p:cNvSpPr>
            <a:spLocks noGrp="1"/>
          </p:cNvSpPr>
          <p:nvPr>
            <p:ph idx="1"/>
          </p:nvPr>
        </p:nvSpPr>
        <p:spPr>
          <a:xfrm>
            <a:off x="457200" y="1524000"/>
            <a:ext cx="8229600" cy="5105400"/>
          </a:xfrm>
        </p:spPr>
        <p:txBody>
          <a:bodyPr/>
          <a:lstStyle/>
          <a:p>
            <a:pPr marL="0" indent="0">
              <a:buNone/>
            </a:pPr>
            <a:r>
              <a:rPr lang="en-US" sz="2400" b="1" dirty="0" smtClean="0"/>
              <a:t>To </a:t>
            </a:r>
            <a:r>
              <a:rPr lang="en-US" sz="2400" b="1" dirty="0"/>
              <a:t>correct the form: </a:t>
            </a:r>
          </a:p>
          <a:p>
            <a:r>
              <a:rPr lang="en-US" sz="1800" dirty="0"/>
              <a:t>Draw a line through the incorrect information.</a:t>
            </a:r>
          </a:p>
          <a:p>
            <a:r>
              <a:rPr lang="en-US" sz="1800" dirty="0"/>
              <a:t>Enter the correct information.</a:t>
            </a:r>
          </a:p>
          <a:p>
            <a:r>
              <a:rPr lang="en-US" sz="1800" dirty="0"/>
              <a:t>Initial and date the correction.</a:t>
            </a:r>
          </a:p>
          <a:p>
            <a:r>
              <a:rPr lang="en-US" sz="1800" dirty="0"/>
              <a:t>To correct multiple, recording errors on the form, you may redo the section on a new Form I-9 and attach it to the old form. A new Form I-9 can also be completed if major errors (such as entire sections being left blank or Section 2 being completed based on unacceptable documents) need to be corrected. A note should be included in the file regarding the reason you made changes to an existing Form I-9 or completed a new Form I-9.</a:t>
            </a:r>
          </a:p>
          <a:p>
            <a:r>
              <a:rPr lang="en-US" sz="1800" dirty="0"/>
              <a:t>Be sure </a:t>
            </a:r>
            <a:r>
              <a:rPr lang="en-US" sz="1800" b="1" dirty="0"/>
              <a:t>not</a:t>
            </a:r>
            <a:r>
              <a:rPr lang="en-US" sz="1800" dirty="0"/>
              <a:t> to conceal any changes made on the form (other than simple notation errors when copying document information). Doing so may lead to increased liability under federal immigration law.</a:t>
            </a:r>
          </a:p>
          <a:p>
            <a:r>
              <a:rPr lang="en-US" sz="1800" dirty="0"/>
              <a:t>If you have made changes on a Form I-9 using correction fluid, we recommend that you attach a signed and dated note to the corrected Forms I-9 explaining what happened.</a:t>
            </a:r>
          </a:p>
          <a:p>
            <a:pPr marL="0" indent="0">
              <a:buNone/>
            </a:pPr>
            <a:endParaRPr lang="en-US" dirty="0"/>
          </a:p>
        </p:txBody>
      </p:sp>
      <p:sp>
        <p:nvSpPr>
          <p:cNvPr id="4" name="TextBox 3"/>
          <p:cNvSpPr txBox="1"/>
          <p:nvPr/>
        </p:nvSpPr>
        <p:spPr>
          <a:xfrm>
            <a:off x="8686800" y="6444734"/>
            <a:ext cx="441146" cy="369332"/>
          </a:xfrm>
          <a:prstGeom prst="rect">
            <a:avLst/>
          </a:prstGeom>
          <a:noFill/>
        </p:spPr>
        <p:txBody>
          <a:bodyPr wrap="none" rtlCol="0">
            <a:spAutoFit/>
          </a:bodyPr>
          <a:lstStyle/>
          <a:p>
            <a:r>
              <a:rPr lang="en-US" dirty="0" smtClean="0"/>
              <a:t>46</a:t>
            </a:r>
            <a:endParaRPr lang="en-US" dirty="0"/>
          </a:p>
        </p:txBody>
      </p:sp>
    </p:spTree>
    <p:extLst>
      <p:ext uri="{BB962C8B-B14F-4D97-AF65-F5344CB8AC3E}">
        <p14:creationId xmlns:p14="http://schemas.microsoft.com/office/powerpoint/2010/main" val="625196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400" dirty="0" smtClean="0"/>
              <a:t>Retention – Retaining the Form I-9 and Copies</a:t>
            </a:r>
            <a:endParaRPr lang="en-US" sz="2400" dirty="0"/>
          </a:p>
        </p:txBody>
      </p:sp>
      <p:sp>
        <p:nvSpPr>
          <p:cNvPr id="3" name="Content Placeholder 2"/>
          <p:cNvSpPr>
            <a:spLocks noGrp="1"/>
          </p:cNvSpPr>
          <p:nvPr>
            <p:ph idx="1"/>
          </p:nvPr>
        </p:nvSpPr>
        <p:spPr/>
        <p:txBody>
          <a:bodyPr/>
          <a:lstStyle/>
          <a:p>
            <a:r>
              <a:rPr lang="en-US" sz="2000" dirty="0" smtClean="0"/>
              <a:t>The university must retain a Form I-9 for each person hired.</a:t>
            </a:r>
          </a:p>
          <a:p>
            <a:r>
              <a:rPr lang="en-US" sz="2000" dirty="0" smtClean="0"/>
              <a:t>This requirement applies from the date of hire, even if:</a:t>
            </a:r>
          </a:p>
          <a:p>
            <a:pPr lvl="1"/>
            <a:r>
              <a:rPr lang="en-US" sz="2000" dirty="0" smtClean="0"/>
              <a:t>the employment ends shortly after hired, </a:t>
            </a:r>
          </a:p>
          <a:p>
            <a:pPr lvl="1"/>
            <a:r>
              <a:rPr lang="en-US" sz="2000" dirty="0" smtClean="0"/>
              <a:t>the hired employee never completes work for pay, or </a:t>
            </a:r>
          </a:p>
          <a:p>
            <a:pPr lvl="1"/>
            <a:r>
              <a:rPr lang="en-US" sz="2000" dirty="0" smtClean="0"/>
              <a:t>Never finishes the Form I-9.</a:t>
            </a:r>
          </a:p>
          <a:p>
            <a:pPr lvl="1"/>
            <a:endParaRPr lang="en-US" sz="2000" dirty="0"/>
          </a:p>
          <a:p>
            <a:r>
              <a:rPr lang="en-US" sz="2000" dirty="0" smtClean="0"/>
              <a:t>Retaining copies of documentation:</a:t>
            </a:r>
          </a:p>
          <a:p>
            <a:pPr lvl="1"/>
            <a:r>
              <a:rPr lang="en-US" sz="1600" dirty="0" smtClean="0"/>
              <a:t>Departments/SSC are still required to fully complete and retain Form I-9.</a:t>
            </a:r>
          </a:p>
          <a:p>
            <a:pPr lvl="1"/>
            <a:r>
              <a:rPr lang="en-US" sz="1600" dirty="0" smtClean="0"/>
              <a:t>If copies are retained, the university must do so for all employees, regardless of actual or perceived national origin or citizenship status, or the university may be in violation of anti-discrimination laws.</a:t>
            </a:r>
            <a:endParaRPr lang="en-US" sz="1600" dirty="0"/>
          </a:p>
        </p:txBody>
      </p:sp>
    </p:spTree>
    <p:extLst>
      <p:ext uri="{BB962C8B-B14F-4D97-AF65-F5344CB8AC3E}">
        <p14:creationId xmlns:p14="http://schemas.microsoft.com/office/powerpoint/2010/main" val="1276924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2800" dirty="0" smtClean="0"/>
              <a:t>Recordkeeping Requirements</a:t>
            </a:r>
            <a:endParaRPr lang="en-US" sz="2800" dirty="0"/>
          </a:p>
        </p:txBody>
      </p:sp>
      <p:sp>
        <p:nvSpPr>
          <p:cNvPr id="3" name="Content Placeholder 2"/>
          <p:cNvSpPr>
            <a:spLocks noGrp="1"/>
          </p:cNvSpPr>
          <p:nvPr>
            <p:ph idx="1"/>
          </p:nvPr>
        </p:nvSpPr>
        <p:spPr/>
        <p:txBody>
          <a:bodyPr/>
          <a:lstStyle/>
          <a:p>
            <a:r>
              <a:rPr lang="en-US" sz="2000" dirty="0" smtClean="0"/>
              <a:t>Retention Rules</a:t>
            </a:r>
          </a:p>
          <a:p>
            <a:pPr lvl="1"/>
            <a:r>
              <a:rPr lang="en-US" sz="2000" dirty="0" smtClean="0"/>
              <a:t>After termination, must retain until</a:t>
            </a:r>
          </a:p>
          <a:p>
            <a:pPr lvl="1"/>
            <a:r>
              <a:rPr lang="en-US" sz="2000" dirty="0" smtClean="0"/>
              <a:t>Three years after the date or hire, or</a:t>
            </a:r>
          </a:p>
          <a:p>
            <a:pPr lvl="1"/>
            <a:r>
              <a:rPr lang="en-US" sz="2000" dirty="0" smtClean="0"/>
              <a:t>One year after the date of termination </a:t>
            </a:r>
            <a:r>
              <a:rPr lang="en-US" sz="2000" u="sng" dirty="0" smtClean="0"/>
              <a:t>whichever</a:t>
            </a:r>
            <a:r>
              <a:rPr lang="en-US" sz="2000" dirty="0" smtClean="0"/>
              <a:t> is later</a:t>
            </a:r>
          </a:p>
          <a:p>
            <a:r>
              <a:rPr lang="en-US" sz="2000" dirty="0" smtClean="0"/>
              <a:t>Retention Rules Example/Retention Calculator</a:t>
            </a:r>
          </a:p>
          <a:p>
            <a:pPr lvl="1"/>
            <a:r>
              <a:rPr lang="en-US" sz="2000" dirty="0" smtClean="0"/>
              <a:t>Hired: 01/16/2013</a:t>
            </a:r>
          </a:p>
          <a:p>
            <a:pPr lvl="1"/>
            <a:r>
              <a:rPr lang="en-US" sz="2000" dirty="0" smtClean="0"/>
              <a:t>Left: 01/16/2017</a:t>
            </a:r>
          </a:p>
          <a:p>
            <a:pPr lvl="1"/>
            <a:r>
              <a:rPr lang="en-US" sz="2000" dirty="0" smtClean="0"/>
              <a:t>3 years after hire date = 01/16/2016</a:t>
            </a:r>
          </a:p>
          <a:p>
            <a:pPr lvl="1"/>
            <a:r>
              <a:rPr lang="en-US" sz="2000" dirty="0" smtClean="0"/>
              <a:t>1 year after term = 01/16/2018</a:t>
            </a:r>
          </a:p>
          <a:p>
            <a:pPr lvl="1"/>
            <a:r>
              <a:rPr lang="en-US" sz="2000" dirty="0" smtClean="0"/>
              <a:t>Retain until: 01/31/2018</a:t>
            </a:r>
            <a:endParaRPr lang="en-US" sz="2000" dirty="0"/>
          </a:p>
        </p:txBody>
      </p:sp>
      <p:sp>
        <p:nvSpPr>
          <p:cNvPr id="4" name="TextBox 3"/>
          <p:cNvSpPr txBox="1"/>
          <p:nvPr/>
        </p:nvSpPr>
        <p:spPr>
          <a:xfrm>
            <a:off x="533400" y="5867400"/>
            <a:ext cx="8494633" cy="369332"/>
          </a:xfrm>
          <a:prstGeom prst="rect">
            <a:avLst/>
          </a:prstGeom>
          <a:noFill/>
        </p:spPr>
        <p:txBody>
          <a:bodyPr wrap="none" rtlCol="0">
            <a:spAutoFit/>
          </a:bodyPr>
          <a:lstStyle/>
          <a:p>
            <a:r>
              <a:rPr lang="en-US" dirty="0" smtClean="0"/>
              <a:t>Ensure the employee is no longer with UCR or UC before destroying the Form I-9.</a:t>
            </a:r>
            <a:endParaRPr lang="en-US" dirty="0"/>
          </a:p>
        </p:txBody>
      </p:sp>
      <p:sp>
        <p:nvSpPr>
          <p:cNvPr id="5" name="TextBox 4"/>
          <p:cNvSpPr txBox="1"/>
          <p:nvPr/>
        </p:nvSpPr>
        <p:spPr>
          <a:xfrm>
            <a:off x="8586887" y="6368534"/>
            <a:ext cx="441146" cy="369332"/>
          </a:xfrm>
          <a:prstGeom prst="rect">
            <a:avLst/>
          </a:prstGeom>
          <a:noFill/>
        </p:spPr>
        <p:txBody>
          <a:bodyPr wrap="none" rtlCol="0">
            <a:spAutoFit/>
          </a:bodyPr>
          <a:lstStyle/>
          <a:p>
            <a:r>
              <a:rPr lang="en-US" dirty="0" smtClean="0"/>
              <a:t>47</a:t>
            </a:r>
            <a:endParaRPr lang="en-US" dirty="0"/>
          </a:p>
        </p:txBody>
      </p:sp>
    </p:spTree>
    <p:extLst>
      <p:ext uri="{BB962C8B-B14F-4D97-AF65-F5344CB8AC3E}">
        <p14:creationId xmlns:p14="http://schemas.microsoft.com/office/powerpoint/2010/main" val="9607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38200"/>
            <a:ext cx="5867400" cy="736355"/>
          </a:xfrm>
          <a:prstGeom prst="rect">
            <a:avLst/>
          </a:prstGeom>
        </p:spPr>
        <p:txBody>
          <a:bodyPr wrap="square">
            <a:spAutoFit/>
          </a:bodyPr>
          <a:lstStyle/>
          <a:p>
            <a:pPr marL="0" marR="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UCR Internal I-9 Compliance Audit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2019-2020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85800" y="1574554"/>
            <a:ext cx="7924800" cy="4979036"/>
          </a:xfrm>
          <a:prstGeom prst="rect">
            <a:avLst/>
          </a:prstGeom>
        </p:spPr>
      </p:pic>
      <p:sp>
        <p:nvSpPr>
          <p:cNvPr id="6" name="TextBox 5"/>
          <p:cNvSpPr txBox="1"/>
          <p:nvPr/>
        </p:nvSpPr>
        <p:spPr>
          <a:xfrm>
            <a:off x="8454147" y="6488668"/>
            <a:ext cx="31290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194782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Students &amp; Scholars</a:t>
            </a:r>
            <a:endParaRPr lang="en-US" dirty="0"/>
          </a:p>
        </p:txBody>
      </p:sp>
      <p:sp>
        <p:nvSpPr>
          <p:cNvPr id="3" name="Content Placeholder 2"/>
          <p:cNvSpPr>
            <a:spLocks noGrp="1"/>
          </p:cNvSpPr>
          <p:nvPr>
            <p:ph idx="1"/>
          </p:nvPr>
        </p:nvSpPr>
        <p:spPr>
          <a:xfrm>
            <a:off x="457200" y="1524000"/>
            <a:ext cx="8229600" cy="4953000"/>
          </a:xfrm>
        </p:spPr>
        <p:txBody>
          <a:bodyPr/>
          <a:lstStyle/>
          <a:p>
            <a:pPr marL="0" indent="0">
              <a:buClr>
                <a:schemeClr val="tx1"/>
              </a:buClr>
              <a:buNone/>
            </a:pPr>
            <a:endParaRPr lang="en-US" sz="2400" dirty="0" smtClean="0"/>
          </a:p>
          <a:p>
            <a:pPr marL="0" indent="0">
              <a:buClr>
                <a:schemeClr val="tx1"/>
              </a:buClr>
              <a:buNone/>
            </a:pPr>
            <a:endParaRPr lang="en-US" sz="2400" dirty="0"/>
          </a:p>
          <a:p>
            <a:pPr marL="0" indent="0">
              <a:buClr>
                <a:schemeClr val="tx1"/>
              </a:buClr>
              <a:buNone/>
            </a:pPr>
            <a:endParaRPr lang="en-US" sz="2400" dirty="0" smtClean="0"/>
          </a:p>
          <a:p>
            <a:pPr marL="0" indent="0">
              <a:buClr>
                <a:schemeClr val="tx1"/>
              </a:buClr>
              <a:buNone/>
            </a:pPr>
            <a:endParaRPr lang="en-US" sz="2400" dirty="0" smtClean="0"/>
          </a:p>
          <a:p>
            <a:pPr marL="0" indent="0" algn="ctr">
              <a:buClr>
                <a:schemeClr val="tx1"/>
              </a:buClr>
              <a:buNone/>
            </a:pPr>
            <a:r>
              <a:rPr lang="en-US" sz="4000" dirty="0" smtClean="0"/>
              <a:t>Rules </a:t>
            </a:r>
            <a:r>
              <a:rPr lang="en-US" sz="4000" dirty="0"/>
              <a:t>for International Employees</a:t>
            </a:r>
            <a:endParaRPr lang="en-US" sz="4000" dirty="0" smtClean="0"/>
          </a:p>
        </p:txBody>
      </p:sp>
    </p:spTree>
    <p:extLst>
      <p:ext uri="{BB962C8B-B14F-4D97-AF65-F5344CB8AC3E}">
        <p14:creationId xmlns:p14="http://schemas.microsoft.com/office/powerpoint/2010/main" val="1009131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971800"/>
            <a:ext cx="6425670" cy="646331"/>
          </a:xfrm>
          <a:prstGeom prst="rect">
            <a:avLst/>
          </a:prstGeom>
          <a:noFill/>
        </p:spPr>
        <p:txBody>
          <a:bodyPr wrap="none" rtlCol="0">
            <a:spAutoFit/>
          </a:bodyPr>
          <a:lstStyle/>
          <a:p>
            <a:r>
              <a:rPr lang="en-US" sz="3600" b="1" dirty="0" smtClean="0"/>
              <a:t>Frequently Asked Questions</a:t>
            </a:r>
            <a:endParaRPr lang="en-US" sz="3600" b="1" dirty="0"/>
          </a:p>
        </p:txBody>
      </p:sp>
    </p:spTree>
    <p:extLst>
      <p:ext uri="{BB962C8B-B14F-4D97-AF65-F5344CB8AC3E}">
        <p14:creationId xmlns:p14="http://schemas.microsoft.com/office/powerpoint/2010/main" val="13916619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r>
              <a:rPr lang="en-US" sz="2400" dirty="0"/>
              <a:t>What should </a:t>
            </a:r>
            <a:r>
              <a:rPr lang="en-US" sz="2400" dirty="0" smtClean="0"/>
              <a:t>the university do </a:t>
            </a:r>
            <a:r>
              <a:rPr lang="en-US" sz="2400" dirty="0"/>
              <a:t>when it discovers during an internal audit that (1) a Form I-9 for an employee was not completed or is missing, or (2) an entire section on the Form I-9 was left blank?</a:t>
            </a:r>
          </a:p>
        </p:txBody>
      </p:sp>
      <p:sp>
        <p:nvSpPr>
          <p:cNvPr id="3" name="Content Placeholder 2"/>
          <p:cNvSpPr>
            <a:spLocks noGrp="1"/>
          </p:cNvSpPr>
          <p:nvPr>
            <p:ph idx="1"/>
          </p:nvPr>
        </p:nvSpPr>
        <p:spPr>
          <a:xfrm>
            <a:off x="533400" y="2438400"/>
            <a:ext cx="8229600" cy="3886200"/>
          </a:xfrm>
        </p:spPr>
        <p:txBody>
          <a:bodyPr/>
          <a:lstStyle/>
          <a:p>
            <a:pPr>
              <a:buFont typeface="Wingdings" panose="05000000000000000000" pitchFamily="2" charset="2"/>
              <a:buChar char="Ø"/>
            </a:pPr>
            <a:r>
              <a:rPr lang="en-US" sz="2000" dirty="0" smtClean="0"/>
              <a:t>If </a:t>
            </a:r>
            <a:r>
              <a:rPr lang="en-US" sz="2000" dirty="0"/>
              <a:t>a Form I-9 was never completed or is missing, the current version of the Form I-9 should be completed as soon as possible. </a:t>
            </a:r>
            <a:endParaRPr lang="en-US" sz="2000" dirty="0" smtClean="0"/>
          </a:p>
          <a:p>
            <a:pPr>
              <a:buFont typeface="Wingdings" panose="05000000000000000000" pitchFamily="2" charset="2"/>
              <a:buChar char="Ø"/>
            </a:pPr>
            <a:r>
              <a:rPr lang="en-US" sz="2000" dirty="0" smtClean="0"/>
              <a:t>If </a:t>
            </a:r>
            <a:r>
              <a:rPr lang="en-US" sz="2000" dirty="0"/>
              <a:t>an original Form I-9 exists but either Section 1 or Section 2 was never completed, the employee (for Section 1) or the </a:t>
            </a:r>
            <a:r>
              <a:rPr lang="en-US" sz="2000" dirty="0" smtClean="0"/>
              <a:t>university </a:t>
            </a:r>
            <a:r>
              <a:rPr lang="en-US" sz="2000" dirty="0"/>
              <a:t>(for Section 2) should complete the section as soon as possible. </a:t>
            </a:r>
            <a:endParaRPr lang="en-US" sz="2000" dirty="0" smtClean="0"/>
          </a:p>
          <a:p>
            <a:pPr>
              <a:buFont typeface="Wingdings" panose="05000000000000000000" pitchFamily="2" charset="2"/>
              <a:buChar char="Ø"/>
            </a:pPr>
            <a:r>
              <a:rPr lang="en-US" sz="2000" dirty="0" smtClean="0"/>
              <a:t>In </a:t>
            </a:r>
            <a:r>
              <a:rPr lang="en-US" sz="2000" dirty="0"/>
              <a:t>both scenarios, the </a:t>
            </a:r>
            <a:r>
              <a:rPr lang="en-US" sz="2000" dirty="0" smtClean="0"/>
              <a:t>university </a:t>
            </a:r>
            <a:r>
              <a:rPr lang="en-US" sz="2000" dirty="0"/>
              <a:t>should not backdate the form, but should clearly state the actual date employment began in the certification portion of Section 2. </a:t>
            </a:r>
            <a:endParaRPr lang="en-US" sz="2000" dirty="0" smtClean="0"/>
          </a:p>
          <a:p>
            <a:pPr>
              <a:buFont typeface="Wingdings" panose="05000000000000000000" pitchFamily="2" charset="2"/>
              <a:buChar char="Ø"/>
            </a:pPr>
            <a:r>
              <a:rPr lang="en-US" sz="2000" dirty="0" smtClean="0"/>
              <a:t>The university should </a:t>
            </a:r>
            <a:r>
              <a:rPr lang="en-US" sz="2000" dirty="0"/>
              <a:t>attach a signed and dated explanation of the corrective action taken.</a:t>
            </a:r>
          </a:p>
        </p:txBody>
      </p:sp>
    </p:spTree>
    <p:extLst>
      <p:ext uri="{BB962C8B-B14F-4D97-AF65-F5344CB8AC3E}">
        <p14:creationId xmlns:p14="http://schemas.microsoft.com/office/powerpoint/2010/main" val="583629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600200"/>
          </a:xfrm>
        </p:spPr>
        <p:txBody>
          <a:bodyPr/>
          <a:lstStyle/>
          <a:p>
            <a:r>
              <a:rPr lang="en-US" sz="2400" dirty="0"/>
              <a:t>May </a:t>
            </a:r>
            <a:r>
              <a:rPr lang="en-US" sz="2400" dirty="0" smtClean="0"/>
              <a:t>the university complete </a:t>
            </a:r>
            <a:r>
              <a:rPr lang="en-US" sz="2400" dirty="0"/>
              <a:t>new Forms I-9 for existing employees whose Forms I-9 do not contain sufficient documentation to meet employment eligibility verification requirements?</a:t>
            </a:r>
          </a:p>
        </p:txBody>
      </p:sp>
      <p:sp>
        <p:nvSpPr>
          <p:cNvPr id="3" name="Content Placeholder 2"/>
          <p:cNvSpPr>
            <a:spLocks noGrp="1"/>
          </p:cNvSpPr>
          <p:nvPr>
            <p:ph idx="1"/>
          </p:nvPr>
        </p:nvSpPr>
        <p:spPr>
          <a:xfrm>
            <a:off x="457200" y="2743200"/>
            <a:ext cx="8229600" cy="3505200"/>
          </a:xfrm>
        </p:spPr>
        <p:txBody>
          <a:bodyPr/>
          <a:lstStyle/>
          <a:p>
            <a:r>
              <a:rPr lang="en-US" sz="2000" dirty="0" smtClean="0"/>
              <a:t>The university should </a:t>
            </a:r>
            <a:r>
              <a:rPr lang="en-US" sz="2000" dirty="0"/>
              <a:t>staple the completed and signed Section 2 or 3 of the current version of the Form I-9 to the employee’s previous Form I-9, together with a signed and dated explanation of the corrective action taken. </a:t>
            </a:r>
            <a:endParaRPr lang="en-US" sz="2000" dirty="0" smtClean="0"/>
          </a:p>
          <a:p>
            <a:r>
              <a:rPr lang="en-US" sz="2000" dirty="0" smtClean="0"/>
              <a:t>The university </a:t>
            </a:r>
            <a:r>
              <a:rPr lang="en-US" sz="2000" dirty="0"/>
              <a:t>should not backdate the Form I-9. </a:t>
            </a:r>
            <a:r>
              <a:rPr lang="en-US" sz="2000" dirty="0" smtClean="0"/>
              <a:t>The university must </a:t>
            </a:r>
            <a:r>
              <a:rPr lang="en-US" sz="2000" dirty="0"/>
              <a:t>give an employee the option to present acceptable documentation of the employee’s choice to bring the Form I-9 into compliance with the INA.</a:t>
            </a:r>
          </a:p>
        </p:txBody>
      </p:sp>
    </p:spTree>
    <p:extLst>
      <p:ext uri="{BB962C8B-B14F-4D97-AF65-F5344CB8AC3E}">
        <p14:creationId xmlns:p14="http://schemas.microsoft.com/office/powerpoint/2010/main" val="1817620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r>
              <a:rPr lang="en-US" sz="2400" dirty="0"/>
              <a:t>What should </a:t>
            </a:r>
            <a:r>
              <a:rPr lang="en-US" sz="2400" dirty="0" smtClean="0"/>
              <a:t>the university </a:t>
            </a:r>
            <a:r>
              <a:rPr lang="en-US" sz="2400" dirty="0"/>
              <a:t>do when it discovers during an internal audit that (1) a Form I-9 for an employee was not completed or is missing, or (2) an entire section on the Form I-9 was left blank?</a:t>
            </a:r>
          </a:p>
        </p:txBody>
      </p:sp>
      <p:sp>
        <p:nvSpPr>
          <p:cNvPr id="3" name="Content Placeholder 2"/>
          <p:cNvSpPr>
            <a:spLocks noGrp="1"/>
          </p:cNvSpPr>
          <p:nvPr>
            <p:ph idx="1"/>
          </p:nvPr>
        </p:nvSpPr>
        <p:spPr>
          <a:xfrm>
            <a:off x="457200" y="2819400"/>
            <a:ext cx="8229600" cy="3429000"/>
          </a:xfrm>
        </p:spPr>
        <p:txBody>
          <a:bodyPr/>
          <a:lstStyle/>
          <a:p>
            <a:r>
              <a:rPr lang="en-US" sz="2000" dirty="0" smtClean="0"/>
              <a:t>If </a:t>
            </a:r>
            <a:r>
              <a:rPr lang="en-US" sz="2000" dirty="0"/>
              <a:t>a Form I-9 was never completed or is missing, the current version of the Form I-9 should be completed as soon as possible. </a:t>
            </a:r>
            <a:endParaRPr lang="en-US" sz="2000" dirty="0" smtClean="0"/>
          </a:p>
          <a:p>
            <a:r>
              <a:rPr lang="en-US" sz="2000" dirty="0" smtClean="0"/>
              <a:t>If </a:t>
            </a:r>
            <a:r>
              <a:rPr lang="en-US" sz="2000" dirty="0"/>
              <a:t>an original Form I-9 exists but either Section 1 or Section 2 was never completed, the employee (for Section 1) or the </a:t>
            </a:r>
            <a:r>
              <a:rPr lang="en-US" sz="2000" dirty="0" smtClean="0"/>
              <a:t>university </a:t>
            </a:r>
            <a:r>
              <a:rPr lang="en-US" sz="2000" dirty="0"/>
              <a:t>(for Section 2) should complete the section as soon as possible. </a:t>
            </a:r>
            <a:endParaRPr lang="en-US" sz="2000" dirty="0" smtClean="0"/>
          </a:p>
          <a:p>
            <a:r>
              <a:rPr lang="en-US" sz="2000" dirty="0" smtClean="0"/>
              <a:t>In </a:t>
            </a:r>
            <a:r>
              <a:rPr lang="en-US" sz="2000" dirty="0"/>
              <a:t>both scenarios, the </a:t>
            </a:r>
            <a:r>
              <a:rPr lang="en-US" sz="2000" dirty="0" smtClean="0"/>
              <a:t>university </a:t>
            </a:r>
            <a:r>
              <a:rPr lang="en-US" sz="2000" dirty="0"/>
              <a:t>should not backdate the form, but should clearly state the actual date employment began in the certification portion of Section 2. </a:t>
            </a:r>
            <a:endParaRPr lang="en-US" sz="2000" dirty="0" smtClean="0"/>
          </a:p>
          <a:p>
            <a:r>
              <a:rPr lang="en-US" sz="2000" dirty="0" smtClean="0"/>
              <a:t>The university </a:t>
            </a:r>
            <a:r>
              <a:rPr lang="en-US" sz="2000" dirty="0"/>
              <a:t>should attach a signed and dated explanation of the corrective action taken.</a:t>
            </a:r>
          </a:p>
        </p:txBody>
      </p:sp>
    </p:spTree>
    <p:extLst>
      <p:ext uri="{BB962C8B-B14F-4D97-AF65-F5344CB8AC3E}">
        <p14:creationId xmlns:p14="http://schemas.microsoft.com/office/powerpoint/2010/main" val="148034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lstStyle/>
          <a:p>
            <a:r>
              <a:rPr lang="en-US" sz="2400" dirty="0"/>
              <a:t>What should </a:t>
            </a:r>
            <a:r>
              <a:rPr lang="en-US" sz="2400" dirty="0" smtClean="0"/>
              <a:t>the university do </a:t>
            </a:r>
            <a:r>
              <a:rPr lang="en-US" sz="2400" dirty="0"/>
              <a:t>if an internal audit reveals that the wrong version of the Form I-9 was completed? </a:t>
            </a:r>
          </a:p>
        </p:txBody>
      </p:sp>
      <p:sp>
        <p:nvSpPr>
          <p:cNvPr id="3" name="Content Placeholder 2"/>
          <p:cNvSpPr>
            <a:spLocks noGrp="1"/>
          </p:cNvSpPr>
          <p:nvPr>
            <p:ph idx="1"/>
          </p:nvPr>
        </p:nvSpPr>
        <p:spPr>
          <a:xfrm>
            <a:off x="533400" y="2133600"/>
            <a:ext cx="8229600" cy="3124200"/>
          </a:xfrm>
        </p:spPr>
        <p:txBody>
          <a:bodyPr/>
          <a:lstStyle/>
          <a:p>
            <a:pPr algn="just"/>
            <a:r>
              <a:rPr lang="en-US" sz="2000" dirty="0" smtClean="0"/>
              <a:t>As </a:t>
            </a:r>
            <a:r>
              <a:rPr lang="en-US" sz="2000" dirty="0"/>
              <a:t>long as the Form I-9 documentation presented was acceptable under the Form I-9 rules that were current at the time of hire, the employer may correct the error by stapling the outdated completed form to a blank current version, and signing the current blank version noting why the current blank version is attached (e.g., wrong edition was used at time of hire). </a:t>
            </a:r>
            <a:endParaRPr lang="en-US" sz="2000" dirty="0" smtClean="0"/>
          </a:p>
          <a:p>
            <a:pPr algn="just"/>
            <a:r>
              <a:rPr lang="en-US" sz="2000" dirty="0" smtClean="0"/>
              <a:t>In </a:t>
            </a:r>
            <a:r>
              <a:rPr lang="en-US" sz="2000" dirty="0"/>
              <a:t>the alternative, the </a:t>
            </a:r>
            <a:r>
              <a:rPr lang="en-US" sz="2000" dirty="0" smtClean="0"/>
              <a:t>university </a:t>
            </a:r>
            <a:r>
              <a:rPr lang="en-US" sz="2000" dirty="0"/>
              <a:t>may draft an explanation and attach it to the outdated completed Form I-9 explaining that the wrong form was filled out correctly and in good faith.</a:t>
            </a:r>
          </a:p>
        </p:txBody>
      </p:sp>
    </p:spTree>
    <p:extLst>
      <p:ext uri="{BB962C8B-B14F-4D97-AF65-F5344CB8AC3E}">
        <p14:creationId xmlns:p14="http://schemas.microsoft.com/office/powerpoint/2010/main" val="3167564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pPr algn="just"/>
            <a:r>
              <a:rPr lang="en-US" sz="2400" dirty="0"/>
              <a:t>How should </a:t>
            </a:r>
            <a:r>
              <a:rPr lang="en-US" sz="2400" dirty="0" smtClean="0"/>
              <a:t>the university determine </a:t>
            </a:r>
            <a:r>
              <a:rPr lang="en-US" sz="2400" dirty="0"/>
              <a:t>during an internal audit whether documentation presented for Section 2 of the Form I-9 met employment eligibility verification requirements?</a:t>
            </a:r>
          </a:p>
        </p:txBody>
      </p:sp>
      <p:sp>
        <p:nvSpPr>
          <p:cNvPr id="3" name="Content Placeholder 2"/>
          <p:cNvSpPr>
            <a:spLocks noGrp="1"/>
          </p:cNvSpPr>
          <p:nvPr>
            <p:ph idx="1"/>
          </p:nvPr>
        </p:nvSpPr>
        <p:spPr>
          <a:xfrm>
            <a:off x="381000" y="2590800"/>
            <a:ext cx="8229600" cy="3124200"/>
          </a:xfrm>
        </p:spPr>
        <p:txBody>
          <a:bodyPr/>
          <a:lstStyle/>
          <a:p>
            <a:pPr algn="just"/>
            <a:r>
              <a:rPr lang="en-US" sz="2000" dirty="0" smtClean="0"/>
              <a:t>Documentation </a:t>
            </a:r>
            <a:r>
              <a:rPr lang="en-US" sz="2000" dirty="0"/>
              <a:t>presented for Section 2 of the Form I-9 is sufficient as long as the documentation was acceptable under the requirements of the Form I-9 in effect at the time the Form I-9 was completed. </a:t>
            </a:r>
            <a:endParaRPr lang="en-US" sz="2000" dirty="0" smtClean="0"/>
          </a:p>
          <a:p>
            <a:pPr algn="just"/>
            <a:r>
              <a:rPr lang="en-US" sz="2000" dirty="0" smtClean="0"/>
              <a:t>As </a:t>
            </a:r>
            <a:r>
              <a:rPr lang="en-US" sz="2000" dirty="0"/>
              <a:t>the Lists of Acceptable Documents have changed over the years, </a:t>
            </a:r>
            <a:r>
              <a:rPr lang="en-US" sz="2000" dirty="0" smtClean="0"/>
              <a:t>the university </a:t>
            </a:r>
            <a:r>
              <a:rPr lang="en-US" sz="2000" dirty="0"/>
              <a:t>should not assume documentation in Section 2 of the Form I-9 is insufficient simply because it does not satisfy current Form I-9 rules or appear on the Lists of Acceptable Documents currently in effect.</a:t>
            </a:r>
          </a:p>
        </p:txBody>
      </p:sp>
    </p:spTree>
    <p:extLst>
      <p:ext uri="{BB962C8B-B14F-4D97-AF65-F5344CB8AC3E}">
        <p14:creationId xmlns:p14="http://schemas.microsoft.com/office/powerpoint/2010/main" val="1438842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14400"/>
            <a:ext cx="8229600" cy="762000"/>
          </a:xfrm>
        </p:spPr>
        <p:txBody>
          <a:bodyPr/>
          <a:lstStyle/>
          <a:p>
            <a:r>
              <a:rPr lang="en-US" sz="2400" dirty="0"/>
              <a:t>What information should </a:t>
            </a:r>
            <a:r>
              <a:rPr lang="en-US" sz="2400" dirty="0" smtClean="0"/>
              <a:t>the university communicate </a:t>
            </a:r>
            <a:r>
              <a:rPr lang="en-US" sz="2400" dirty="0"/>
              <a:t>to </a:t>
            </a:r>
            <a:r>
              <a:rPr lang="en-US" sz="2400" dirty="0" smtClean="0"/>
              <a:t>employees </a:t>
            </a:r>
            <a:r>
              <a:rPr lang="en-US" sz="2400" dirty="0"/>
              <a:t>before and during an internal audit?</a:t>
            </a:r>
          </a:p>
        </p:txBody>
      </p:sp>
      <p:sp>
        <p:nvSpPr>
          <p:cNvPr id="3" name="Content Placeholder 2"/>
          <p:cNvSpPr>
            <a:spLocks noGrp="1"/>
          </p:cNvSpPr>
          <p:nvPr>
            <p:ph idx="1"/>
          </p:nvPr>
        </p:nvSpPr>
        <p:spPr>
          <a:xfrm>
            <a:off x="457200" y="2057400"/>
            <a:ext cx="8229600" cy="4495800"/>
          </a:xfrm>
        </p:spPr>
        <p:txBody>
          <a:bodyPr/>
          <a:lstStyle/>
          <a:p>
            <a:pPr algn="just">
              <a:buClr>
                <a:schemeClr val="tx1"/>
              </a:buClr>
              <a:buFont typeface="Stencil" panose="040409050D0802020404" pitchFamily="82" charset="0"/>
              <a:buChar char="&gt;"/>
            </a:pPr>
            <a:r>
              <a:rPr lang="en-US" sz="2000" dirty="0" smtClean="0"/>
              <a:t>It </a:t>
            </a:r>
            <a:r>
              <a:rPr lang="en-US" sz="2000" dirty="0"/>
              <a:t>is recommended that </a:t>
            </a:r>
            <a:r>
              <a:rPr lang="en-US" sz="2000" dirty="0" smtClean="0"/>
              <a:t>university develop </a:t>
            </a:r>
            <a:r>
              <a:rPr lang="en-US" sz="2000" dirty="0"/>
              <a:t>a transparent process for interacting with employees during any internal audit. </a:t>
            </a:r>
            <a:endParaRPr lang="en-US" sz="2000" dirty="0" smtClean="0"/>
          </a:p>
          <a:p>
            <a:pPr algn="just">
              <a:buClr>
                <a:schemeClr val="tx1"/>
              </a:buClr>
              <a:buFont typeface="Stencil" panose="040409050D0802020404" pitchFamily="82" charset="0"/>
              <a:buChar char="&gt;"/>
            </a:pPr>
            <a:r>
              <a:rPr lang="en-US" sz="2000" dirty="0" smtClean="0"/>
              <a:t>This </a:t>
            </a:r>
            <a:r>
              <a:rPr lang="en-US" sz="2000" dirty="0"/>
              <a:t>includes informing the employees in writing that the </a:t>
            </a:r>
            <a:r>
              <a:rPr lang="en-US" sz="2000" dirty="0" smtClean="0"/>
              <a:t>university </a:t>
            </a:r>
            <a:r>
              <a:rPr lang="en-US" sz="2000" dirty="0"/>
              <a:t>will conduct an internal audit of Forms I-9, explaining the scope and reason for the internal audit, and stating whether the internal audit is independent of or in response to a government </a:t>
            </a:r>
            <a:r>
              <a:rPr lang="en-US" sz="2000" dirty="0" smtClean="0"/>
              <a:t>directive (which it is). </a:t>
            </a:r>
          </a:p>
          <a:p>
            <a:pPr algn="just">
              <a:buClr>
                <a:schemeClr val="tx1"/>
              </a:buClr>
              <a:buFont typeface="Stencil" panose="040409050D0802020404" pitchFamily="82" charset="0"/>
              <a:buChar char="&gt;"/>
            </a:pPr>
            <a:r>
              <a:rPr lang="en-US" sz="2000" dirty="0" smtClean="0"/>
              <a:t>When </a:t>
            </a:r>
            <a:r>
              <a:rPr lang="en-US" sz="2000" dirty="0"/>
              <a:t>a deficiency is discovered in an employee’s Form I-9, the </a:t>
            </a:r>
            <a:r>
              <a:rPr lang="en-US" sz="2000" dirty="0" smtClean="0"/>
              <a:t>university </a:t>
            </a:r>
            <a:r>
              <a:rPr lang="en-US" sz="2000" dirty="0"/>
              <a:t>should notify the affected employee, in private, of the specific deficiency. </a:t>
            </a:r>
            <a:endParaRPr lang="en-US" sz="2000" dirty="0" smtClean="0"/>
          </a:p>
        </p:txBody>
      </p:sp>
    </p:spTree>
    <p:extLst>
      <p:ext uri="{BB962C8B-B14F-4D97-AF65-F5344CB8AC3E}">
        <p14:creationId xmlns:p14="http://schemas.microsoft.com/office/powerpoint/2010/main" val="459530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53" y="914400"/>
            <a:ext cx="8229600" cy="685800"/>
          </a:xfrm>
        </p:spPr>
        <p:txBody>
          <a:bodyPr/>
          <a:lstStyle/>
          <a:p>
            <a:r>
              <a:rPr lang="en-US" dirty="0" smtClean="0"/>
              <a:t>Resources</a:t>
            </a:r>
            <a:endParaRPr lang="en-US" dirty="0"/>
          </a:p>
        </p:txBody>
      </p:sp>
      <p:sp>
        <p:nvSpPr>
          <p:cNvPr id="3" name="Content Placeholder 2"/>
          <p:cNvSpPr>
            <a:spLocks noGrp="1"/>
          </p:cNvSpPr>
          <p:nvPr>
            <p:ph idx="1"/>
          </p:nvPr>
        </p:nvSpPr>
        <p:spPr>
          <a:xfrm>
            <a:off x="427653" y="1524000"/>
            <a:ext cx="8229600" cy="5105400"/>
          </a:xfrm>
        </p:spPr>
        <p:txBody>
          <a:bodyPr/>
          <a:lstStyle/>
          <a:p>
            <a:pPr marL="0" indent="0">
              <a:buNone/>
            </a:pPr>
            <a:r>
              <a:rPr lang="en-US" sz="2000" dirty="0"/>
              <a:t>Guidance for Employers Conducting Internal Employment Eligibility Verification Form I-9 </a:t>
            </a:r>
            <a:r>
              <a:rPr lang="en-US" sz="2000" dirty="0" smtClean="0"/>
              <a:t>Audits</a:t>
            </a:r>
          </a:p>
          <a:p>
            <a:pPr marL="0" indent="0">
              <a:buNone/>
            </a:pPr>
            <a:r>
              <a:rPr lang="en-US" sz="2000" dirty="0">
                <a:hlinkClick r:id="rId2"/>
              </a:rPr>
              <a:t>https://</a:t>
            </a:r>
            <a:r>
              <a:rPr lang="en-US" sz="2000" dirty="0" smtClean="0">
                <a:hlinkClick r:id="rId2"/>
              </a:rPr>
              <a:t>www.justice.gov/crt/file/798276/download</a:t>
            </a:r>
            <a:r>
              <a:rPr lang="en-US" sz="2000" dirty="0" smtClean="0"/>
              <a:t> </a:t>
            </a:r>
          </a:p>
          <a:p>
            <a:pPr marL="0" indent="0">
              <a:buNone/>
            </a:pPr>
            <a:endParaRPr lang="en-US" sz="2000" dirty="0"/>
          </a:p>
          <a:p>
            <a:pPr marL="0" indent="0">
              <a:buNone/>
            </a:pPr>
            <a:r>
              <a:rPr lang="en-US" sz="2000" dirty="0" smtClean="0"/>
              <a:t>UCR Policy – Employment Eligibility (Form I-9) 650-28</a:t>
            </a:r>
          </a:p>
          <a:p>
            <a:pPr marL="0" indent="0">
              <a:buNone/>
            </a:pPr>
            <a:r>
              <a:rPr lang="en-US" sz="2000" dirty="0">
                <a:hlinkClick r:id="rId3"/>
              </a:rPr>
              <a:t>https://fboapps.ucr.edu/policies/index.php?path=viewPolicies.php&amp;policy=650-28</a:t>
            </a:r>
            <a:endParaRPr lang="en-US" sz="2000" dirty="0"/>
          </a:p>
          <a:p>
            <a:pPr marL="0" indent="0">
              <a:buNone/>
            </a:pPr>
            <a:endParaRPr lang="en-US" sz="2000" dirty="0" smtClean="0"/>
          </a:p>
          <a:p>
            <a:pPr marL="0" indent="0">
              <a:buNone/>
            </a:pPr>
            <a:r>
              <a:rPr lang="en-US" sz="2000" dirty="0" smtClean="0"/>
              <a:t>International Students and Scholars</a:t>
            </a:r>
          </a:p>
          <a:p>
            <a:pPr marL="0" indent="0">
              <a:buNone/>
            </a:pPr>
            <a:r>
              <a:rPr lang="en-US" sz="2000" dirty="0">
                <a:hlinkClick r:id="rId4"/>
              </a:rPr>
              <a:t>https://international.ucr.edu/studentsandscholars</a:t>
            </a:r>
            <a:endParaRPr lang="en-US" sz="2000" dirty="0" smtClean="0"/>
          </a:p>
          <a:p>
            <a:pPr marL="0" indent="0">
              <a:buNone/>
            </a:pPr>
            <a:endParaRPr lang="en-US" sz="2000" dirty="0" smtClean="0"/>
          </a:p>
          <a:p>
            <a:pPr marL="0" indent="0">
              <a:buNone/>
            </a:pPr>
            <a:r>
              <a:rPr lang="en-US" sz="2000" dirty="0" smtClean="0"/>
              <a:t>U.S. Citizenship and Immigration Services (USCIS) – Handbook for Employers M-274</a:t>
            </a:r>
          </a:p>
          <a:p>
            <a:pPr marL="0" indent="0">
              <a:buNone/>
            </a:pPr>
            <a:r>
              <a:rPr lang="en-US" sz="2000" dirty="0">
                <a:hlinkClick r:id="rId5"/>
              </a:rPr>
              <a:t>https://www.uscis.gov/en/book/toc/59502</a:t>
            </a:r>
            <a:endParaRPr lang="en-US" sz="2000" dirty="0"/>
          </a:p>
        </p:txBody>
      </p:sp>
    </p:spTree>
    <p:extLst>
      <p:ext uri="{BB962C8B-B14F-4D97-AF65-F5344CB8AC3E}">
        <p14:creationId xmlns:p14="http://schemas.microsoft.com/office/powerpoint/2010/main" val="13448342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53" y="914400"/>
            <a:ext cx="8229600" cy="685800"/>
          </a:xfrm>
        </p:spPr>
        <p:txBody>
          <a:bodyPr/>
          <a:lstStyle/>
          <a:p>
            <a:r>
              <a:rPr lang="en-US" dirty="0" smtClean="0"/>
              <a:t>Contacts</a:t>
            </a:r>
            <a:endParaRPr lang="en-US" dirty="0"/>
          </a:p>
        </p:txBody>
      </p:sp>
      <p:sp>
        <p:nvSpPr>
          <p:cNvPr id="3" name="Content Placeholder 2"/>
          <p:cNvSpPr>
            <a:spLocks noGrp="1"/>
          </p:cNvSpPr>
          <p:nvPr>
            <p:ph idx="1"/>
          </p:nvPr>
        </p:nvSpPr>
        <p:spPr>
          <a:xfrm>
            <a:off x="427653" y="2057400"/>
            <a:ext cx="8229600" cy="4572000"/>
          </a:xfrm>
        </p:spPr>
        <p:txBody>
          <a:bodyPr/>
          <a:lstStyle/>
          <a:p>
            <a:pPr marL="0" indent="0">
              <a:buNone/>
            </a:pPr>
            <a:r>
              <a:rPr lang="en-US" sz="2400" dirty="0" smtClean="0"/>
              <a:t>Magid Shirzadegan – International Student and Scholars</a:t>
            </a:r>
          </a:p>
          <a:p>
            <a:pPr marL="0" indent="0">
              <a:buNone/>
            </a:pPr>
            <a:r>
              <a:rPr lang="en-US" sz="2400" dirty="0" smtClean="0"/>
              <a:t>Director of International Students &amp; Scholars</a:t>
            </a:r>
          </a:p>
          <a:p>
            <a:pPr marL="0" indent="0">
              <a:buNone/>
            </a:pPr>
            <a:r>
              <a:rPr lang="en-US" sz="2400" dirty="0" smtClean="0"/>
              <a:t>E-mail: </a:t>
            </a:r>
            <a:r>
              <a:rPr lang="en-US" sz="2400" dirty="0" smtClean="0">
                <a:hlinkClick r:id="rId2"/>
              </a:rPr>
              <a:t>magid.shirzadegan@ucr.edu</a:t>
            </a:r>
            <a:endParaRPr lang="en-US" sz="2400" dirty="0" smtClean="0"/>
          </a:p>
          <a:p>
            <a:pPr marL="0" indent="0">
              <a:buNone/>
            </a:pPr>
            <a:r>
              <a:rPr lang="en-US" sz="2400" dirty="0" smtClean="0"/>
              <a:t>(951) 827-4117</a:t>
            </a:r>
            <a:endParaRPr lang="en-US" sz="2400" dirty="0"/>
          </a:p>
          <a:p>
            <a:pPr marL="0" indent="0">
              <a:buNone/>
            </a:pPr>
            <a:endParaRPr lang="en-US" sz="2400" dirty="0" smtClean="0"/>
          </a:p>
          <a:p>
            <a:pPr marL="0" indent="0">
              <a:buNone/>
            </a:pPr>
            <a:r>
              <a:rPr lang="en-US" sz="2400" dirty="0" smtClean="0"/>
              <a:t>Mary White – Human Resources</a:t>
            </a:r>
          </a:p>
          <a:p>
            <a:pPr marL="0" indent="0">
              <a:buNone/>
            </a:pPr>
            <a:r>
              <a:rPr lang="en-US" sz="2400" dirty="0" smtClean="0"/>
              <a:t>Principal HR Policy and Communications Analyst </a:t>
            </a:r>
          </a:p>
          <a:p>
            <a:pPr marL="0" indent="0">
              <a:buNone/>
            </a:pPr>
            <a:r>
              <a:rPr lang="en-US" sz="2400" dirty="0" smtClean="0"/>
              <a:t>E-mail: </a:t>
            </a:r>
            <a:r>
              <a:rPr lang="en-US" sz="2400" dirty="0" smtClean="0">
                <a:hlinkClick r:id="rId3"/>
              </a:rPr>
              <a:t>hrpolicy@ucr.edu</a:t>
            </a:r>
            <a:r>
              <a:rPr lang="en-US" sz="2400" dirty="0" smtClean="0"/>
              <a:t> </a:t>
            </a:r>
          </a:p>
          <a:p>
            <a:pPr marL="0" indent="0">
              <a:buNone/>
            </a:pPr>
            <a:r>
              <a:rPr lang="en-US" sz="2400" dirty="0" smtClean="0"/>
              <a:t>(951) 827-2622</a:t>
            </a:r>
          </a:p>
          <a:p>
            <a:pPr marL="0" indent="0">
              <a:buNone/>
            </a:pPr>
            <a:endParaRPr lang="en-US" sz="2400" dirty="0"/>
          </a:p>
        </p:txBody>
      </p:sp>
    </p:spTree>
    <p:extLst>
      <p:ext uri="{BB962C8B-B14F-4D97-AF65-F5344CB8AC3E}">
        <p14:creationId xmlns:p14="http://schemas.microsoft.com/office/powerpoint/2010/main" val="3021592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      Who the Policy Applies to</a:t>
            </a:r>
            <a:endParaRPr lang="en-US" sz="1800" dirty="0"/>
          </a:p>
        </p:txBody>
      </p:sp>
      <p:sp>
        <p:nvSpPr>
          <p:cNvPr id="3" name="Content Placeholder 2"/>
          <p:cNvSpPr>
            <a:spLocks noGrp="1"/>
          </p:cNvSpPr>
          <p:nvPr>
            <p:ph idx="1"/>
          </p:nvPr>
        </p:nvSpPr>
        <p:spPr/>
        <p:txBody>
          <a:bodyPr/>
          <a:lstStyle/>
          <a:p>
            <a:pPr marL="49212" indent="0">
              <a:buNone/>
            </a:pPr>
            <a:r>
              <a:rPr lang="en-US" dirty="0" smtClean="0"/>
              <a:t>Scope:</a:t>
            </a:r>
          </a:p>
          <a:p>
            <a:pPr marL="855662" lvl="1" indent="-457200">
              <a:buFont typeface="Wingdings" panose="05000000000000000000" pitchFamily="2" charset="2"/>
              <a:buChar char="Ø"/>
            </a:pPr>
            <a:r>
              <a:rPr lang="en-US" sz="2000" dirty="0" smtClean="0"/>
              <a:t>All University of California (UC) campuses are required to:</a:t>
            </a:r>
          </a:p>
          <a:p>
            <a:pPr marL="1150937" lvl="2" indent="-457200">
              <a:buFont typeface="Wingdings" panose="05000000000000000000" pitchFamily="2" charset="2"/>
              <a:buChar char="Ø"/>
            </a:pPr>
            <a:r>
              <a:rPr lang="en-US" sz="1700" dirty="0" smtClean="0"/>
              <a:t>verify the identity and employment authorization of each person hired,</a:t>
            </a:r>
          </a:p>
          <a:p>
            <a:pPr marL="1150937" lvl="2" indent="-457200">
              <a:buFont typeface="Wingdings" panose="05000000000000000000" pitchFamily="2" charset="2"/>
              <a:buChar char="Ø"/>
            </a:pPr>
            <a:r>
              <a:rPr lang="en-US" sz="1700" dirty="0" smtClean="0"/>
              <a:t>complete and retain a Form I-9 Employment Eligibility Verification for each employee,</a:t>
            </a:r>
          </a:p>
          <a:p>
            <a:pPr marL="1150937" lvl="2" indent="-457200">
              <a:buFont typeface="Wingdings" panose="05000000000000000000" pitchFamily="2" charset="2"/>
              <a:buChar char="Ø"/>
            </a:pPr>
            <a:r>
              <a:rPr lang="en-US" sz="1700" dirty="0"/>
              <a:t>r</a:t>
            </a:r>
            <a:r>
              <a:rPr lang="en-US" sz="1700" dirty="0" smtClean="0"/>
              <a:t>efrain from discriminating against individuals on the basis of national origin or citizenship.</a:t>
            </a:r>
          </a:p>
          <a:p>
            <a:pPr marL="49212" indent="0">
              <a:buNone/>
            </a:pPr>
            <a:r>
              <a:rPr lang="en-US" dirty="0" smtClean="0"/>
              <a:t>Definition of Employee:</a:t>
            </a:r>
          </a:p>
          <a:p>
            <a:pPr marL="855662" lvl="1" indent="-457200">
              <a:buFont typeface="Wingdings" panose="05000000000000000000" pitchFamily="2" charset="2"/>
              <a:buChar char="Ø"/>
            </a:pPr>
            <a:r>
              <a:rPr lang="en-US" sz="2000" dirty="0" smtClean="0"/>
              <a:t>Faculty, staff, or any other </a:t>
            </a:r>
            <a:r>
              <a:rPr lang="en-US" sz="2000" b="1" u="sng" dirty="0" smtClean="0"/>
              <a:t>paid</a:t>
            </a:r>
            <a:r>
              <a:rPr lang="en-US" sz="2000" dirty="0" smtClean="0"/>
              <a:t> </a:t>
            </a:r>
            <a:r>
              <a:rPr lang="en-US" sz="2000" b="1" dirty="0" smtClean="0"/>
              <a:t>workforce member -</a:t>
            </a:r>
            <a:r>
              <a:rPr lang="en-US" sz="2000" dirty="0" smtClean="0"/>
              <a:t> contractor, researcher, student worker.</a:t>
            </a:r>
            <a:endParaRPr lang="en-US" sz="20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782160" y="4838171"/>
              <a:ext cx="360" cy="360"/>
            </p14:xfrm>
          </p:contentPart>
        </mc:Choice>
        <mc:Fallback xmlns="">
          <p:pic>
            <p:nvPicPr>
              <p:cNvPr id="5" name="Ink 4"/>
              <p:cNvPicPr/>
              <p:nvPr/>
            </p:nvPicPr>
            <p:blipFill>
              <a:blip r:embed="rId3"/>
              <a:stretch>
                <a:fillRect/>
              </a:stretch>
            </p:blipFill>
            <p:spPr>
              <a:xfrm>
                <a:off x="3770280" y="4826291"/>
                <a:ext cx="24120" cy="24120"/>
              </a:xfrm>
              <a:prstGeom prst="rect">
                <a:avLst/>
              </a:prstGeom>
            </p:spPr>
          </p:pic>
        </mc:Fallback>
      </mc:AlternateContent>
      <p:sp>
        <p:nvSpPr>
          <p:cNvPr id="4" name="TextBox 3"/>
          <p:cNvSpPr txBox="1"/>
          <p:nvPr/>
        </p:nvSpPr>
        <p:spPr>
          <a:xfrm>
            <a:off x="8458200" y="6477000"/>
            <a:ext cx="31290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2940203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70" y="727591"/>
            <a:ext cx="9086850" cy="6086475"/>
          </a:xfrm>
          <a:prstGeom prst="rect">
            <a:avLst/>
          </a:prstGeom>
        </p:spPr>
      </p:pic>
      <p:sp>
        <p:nvSpPr>
          <p:cNvPr id="2" name="TextBox 1"/>
          <p:cNvSpPr txBox="1"/>
          <p:nvPr/>
        </p:nvSpPr>
        <p:spPr>
          <a:xfrm>
            <a:off x="8763000" y="6478508"/>
            <a:ext cx="31290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209303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Questions Were Asked?</a:t>
            </a:r>
            <a:endParaRPr lang="en-US" dirty="0"/>
          </a:p>
        </p:txBody>
      </p:sp>
      <p:sp>
        <p:nvSpPr>
          <p:cNvPr id="3" name="Content Placeholder 2"/>
          <p:cNvSpPr>
            <a:spLocks noGrp="1"/>
          </p:cNvSpPr>
          <p:nvPr>
            <p:ph idx="1"/>
          </p:nvPr>
        </p:nvSpPr>
        <p:spPr/>
        <p:txBody>
          <a:bodyPr/>
          <a:lstStyle/>
          <a:p>
            <a:r>
              <a:rPr lang="en-US" sz="2000" dirty="0" smtClean="0"/>
              <a:t>Where are the historical/paper I-9s files kept?</a:t>
            </a:r>
          </a:p>
          <a:p>
            <a:r>
              <a:rPr lang="en-US" sz="2000" dirty="0" smtClean="0"/>
              <a:t>Where </a:t>
            </a:r>
            <a:r>
              <a:rPr lang="en-US" sz="2000" dirty="0"/>
              <a:t>do you keep I-9s for separated employees?</a:t>
            </a:r>
          </a:p>
          <a:p>
            <a:r>
              <a:rPr lang="en-US" sz="2000" dirty="0" smtClean="0"/>
              <a:t>What type of documentation is attached to the I-9?</a:t>
            </a:r>
          </a:p>
          <a:p>
            <a:r>
              <a:rPr lang="en-US" sz="2000" dirty="0" smtClean="0"/>
              <a:t>Are you missing I-9s?</a:t>
            </a:r>
          </a:p>
          <a:p>
            <a:r>
              <a:rPr lang="en-US" sz="2000" dirty="0" smtClean="0"/>
              <a:t>Clarified roles of subject-matter experts (Privacy Officials, Records Management Coordinators, and Information Practices Coordinators)</a:t>
            </a:r>
            <a:endParaRPr lang="en-US" sz="2000" dirty="0"/>
          </a:p>
        </p:txBody>
      </p:sp>
      <p:sp>
        <p:nvSpPr>
          <p:cNvPr id="4" name="TextBox 3"/>
          <p:cNvSpPr txBox="1"/>
          <p:nvPr/>
        </p:nvSpPr>
        <p:spPr>
          <a:xfrm>
            <a:off x="8763000" y="6478508"/>
            <a:ext cx="246866"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3560518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219200"/>
            <a:ext cx="4318882" cy="3276600"/>
          </a:xfrm>
          <a:prstGeom prst="rect">
            <a:avLst/>
          </a:prstGeom>
        </p:spPr>
      </p:pic>
      <p:pic>
        <p:nvPicPr>
          <p:cNvPr id="3" name="Picture 2"/>
          <p:cNvPicPr>
            <a:picLocks noChangeAspect="1"/>
          </p:cNvPicPr>
          <p:nvPr/>
        </p:nvPicPr>
        <p:blipFill>
          <a:blip r:embed="rId3"/>
          <a:stretch>
            <a:fillRect/>
          </a:stretch>
        </p:blipFill>
        <p:spPr>
          <a:xfrm>
            <a:off x="3962400" y="3886200"/>
            <a:ext cx="4000500" cy="2657475"/>
          </a:xfrm>
          <a:prstGeom prst="rect">
            <a:avLst/>
          </a:prstGeom>
        </p:spPr>
      </p:pic>
      <p:sp>
        <p:nvSpPr>
          <p:cNvPr id="4" name="TextBox 3"/>
          <p:cNvSpPr txBox="1"/>
          <p:nvPr/>
        </p:nvSpPr>
        <p:spPr>
          <a:xfrm>
            <a:off x="8686800" y="6359009"/>
            <a:ext cx="246866"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3871774753"/>
      </p:ext>
    </p:extLst>
  </p:cSld>
  <p:clrMapOvr>
    <a:masterClrMapping/>
  </p:clrMapOvr>
</p:sld>
</file>

<file path=ppt/theme/theme1.xml><?xml version="1.0" encoding="utf-8"?>
<a:theme xmlns:a="http://schemas.openxmlformats.org/drawingml/2006/main" name="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CRTemplate_blue [Read-Only] [Compatibility Mode]" id="{7EF4004A-D0E2-4256-8917-73F9BDB11ED6}" vid="{C47A0F65-7DDA-42E6-91DD-B15061A0EE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BA122F17326644838F3B16CD4CADD8" ma:contentTypeVersion="13" ma:contentTypeDescription="Create a new document." ma:contentTypeScope="" ma:versionID="81696500f496448410cc5049d2bc5704">
  <xsd:schema xmlns:xsd="http://www.w3.org/2001/XMLSchema" xmlns:xs="http://www.w3.org/2001/XMLSchema" xmlns:p="http://schemas.microsoft.com/office/2006/metadata/properties" xmlns:ns3="0f3f5ef7-aadf-447f-bb06-37daf1fa082d" xmlns:ns4="2b236736-3c5c-455c-84e2-6167e1bdf8b0" targetNamespace="http://schemas.microsoft.com/office/2006/metadata/properties" ma:root="true" ma:fieldsID="9e816f546d0069e3cf1664724528164b" ns3:_="" ns4:_="">
    <xsd:import namespace="0f3f5ef7-aadf-447f-bb06-37daf1fa082d"/>
    <xsd:import namespace="2b236736-3c5c-455c-84e2-6167e1bdf8b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f5ef7-aadf-447f-bb06-37daf1fa08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236736-3c5c-455c-84e2-6167e1bdf8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CC65C3-4DD6-4EAB-8B42-AEBF8EC81473}">
  <ds:schemaRefs>
    <ds:schemaRef ds:uri="http://schemas.microsoft.com/sharepoint/v3/contenttype/forms"/>
  </ds:schemaRefs>
</ds:datastoreItem>
</file>

<file path=customXml/itemProps2.xml><?xml version="1.0" encoding="utf-8"?>
<ds:datastoreItem xmlns:ds="http://schemas.openxmlformats.org/officeDocument/2006/customXml" ds:itemID="{9AC0F7AB-7535-4925-96A6-B14AA55971EC}">
  <ds:schemaRefs>
    <ds:schemaRef ds:uri="http://schemas.openxmlformats.org/package/2006/metadata/core-properties"/>
    <ds:schemaRef ds:uri="http://schemas.microsoft.com/office/2006/documentManagement/types"/>
    <ds:schemaRef ds:uri="2b236736-3c5c-455c-84e2-6167e1bdf8b0"/>
    <ds:schemaRef ds:uri="http://purl.org/dc/terms/"/>
    <ds:schemaRef ds:uri="0f3f5ef7-aadf-447f-bb06-37daf1fa082d"/>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B5DF0A-467A-4885-9798-908EB2249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f5ef7-aadf-447f-bb06-37daf1fa082d"/>
    <ds:schemaRef ds:uri="2b236736-3c5c-455c-84e2-6167e1bd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UCRTemplate_blue- do not use</Template>
  <TotalTime>13974</TotalTime>
  <Words>3054</Words>
  <Application>Microsoft Office PowerPoint</Application>
  <PresentationFormat>On-screen Show (4:3)</PresentationFormat>
  <Paragraphs>253</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Stencil</vt:lpstr>
      <vt:lpstr>Times New Roman</vt:lpstr>
      <vt:lpstr>Wingdings</vt:lpstr>
      <vt:lpstr>UCRTemplate2</vt:lpstr>
      <vt:lpstr> Compliance</vt:lpstr>
      <vt:lpstr>Systemwide Compliance Review</vt:lpstr>
      <vt:lpstr>Systemwide Compliance Review</vt:lpstr>
      <vt:lpstr>Systemwide Compliance Review</vt:lpstr>
      <vt:lpstr>PowerPoint Presentation</vt:lpstr>
      <vt:lpstr>      Who the Policy Applies to</vt:lpstr>
      <vt:lpstr>PowerPoint Presentation</vt:lpstr>
      <vt:lpstr>What Questions Were Asked?</vt:lpstr>
      <vt:lpstr>PowerPoint Presentation</vt:lpstr>
      <vt:lpstr>Section 1 – Employee Information and Attestation</vt:lpstr>
      <vt:lpstr>Employee Information</vt:lpstr>
      <vt:lpstr>Employee Information cont’d</vt:lpstr>
      <vt:lpstr>Employee Information cont’d</vt:lpstr>
      <vt:lpstr>Employee Attestation</vt:lpstr>
      <vt:lpstr>Preparer and/or Translator Certification </vt:lpstr>
      <vt:lpstr>Preparer and/or Translator</vt:lpstr>
      <vt:lpstr>Preparer and/or Translator (cont’d)</vt:lpstr>
      <vt:lpstr>Section 1 - Complete</vt:lpstr>
      <vt:lpstr>PowerPoint Presentation</vt:lpstr>
      <vt:lpstr>Correcting Section 1</vt:lpstr>
      <vt:lpstr>Section 2 – Employer or Authorized Representative Review and Verification</vt:lpstr>
      <vt:lpstr>Section 2 – Identity and Employment Authorization</vt:lpstr>
      <vt:lpstr>Failure of an Employee to Present Acceptable Documents</vt:lpstr>
      <vt:lpstr>Section 2 – List A: Identity and Authorization</vt:lpstr>
      <vt:lpstr>List A - Illustrations</vt:lpstr>
      <vt:lpstr>List A - Illustrations</vt:lpstr>
      <vt:lpstr>List A - Illustrations</vt:lpstr>
      <vt:lpstr>List A - Illustrations</vt:lpstr>
      <vt:lpstr>List A - Illustrations</vt:lpstr>
      <vt:lpstr>List A - Illustrations</vt:lpstr>
      <vt:lpstr>List A - Illustrations</vt:lpstr>
      <vt:lpstr>Section 2 – List B: Establish Identity</vt:lpstr>
      <vt:lpstr>PowerPoint Presentation</vt:lpstr>
      <vt:lpstr>PowerPoint Presentation</vt:lpstr>
      <vt:lpstr>List B: Illustrations</vt:lpstr>
      <vt:lpstr>Section 2 – List C: Establish Authorization</vt:lpstr>
      <vt:lpstr>PowerPoint Presentation</vt:lpstr>
      <vt:lpstr>Section 2 – Acceptable Receipts</vt:lpstr>
      <vt:lpstr>List C: Illustrations</vt:lpstr>
      <vt:lpstr>List C: Illustrations</vt:lpstr>
      <vt:lpstr>Section 2 – Employer Certification</vt:lpstr>
      <vt:lpstr>PowerPoint Presentation</vt:lpstr>
      <vt:lpstr>Section 3 – Reverification and Rehires</vt:lpstr>
      <vt:lpstr>Section 3 – Recording Changes of Name</vt:lpstr>
      <vt:lpstr>PowerPoint Presentation</vt:lpstr>
      <vt:lpstr>Correcting Section 2 and 3</vt:lpstr>
      <vt:lpstr>Rules for Correcting Errors or Omissions</vt:lpstr>
      <vt:lpstr>Retention – Retaining the Form I-9 and Copies</vt:lpstr>
      <vt:lpstr>Recordkeeping Requirements</vt:lpstr>
      <vt:lpstr>International Students &amp; Scholars</vt:lpstr>
      <vt:lpstr>PowerPoint Presentation</vt:lpstr>
      <vt:lpstr>What should the university do when it discovers during an internal audit that (1) a Form I-9 for an employee was not completed or is missing, or (2) an entire section on the Form I-9 was left blank?</vt:lpstr>
      <vt:lpstr>May the university complete new Forms I-9 for existing employees whose Forms I-9 do not contain sufficient documentation to meet employment eligibility verification requirements?</vt:lpstr>
      <vt:lpstr>What should the university do when it discovers during an internal audit that (1) a Form I-9 for an employee was not completed or is missing, or (2) an entire section on the Form I-9 was left blank?</vt:lpstr>
      <vt:lpstr>What should the university do if an internal audit reveals that the wrong version of the Form I-9 was completed? </vt:lpstr>
      <vt:lpstr>How should the university determine during an internal audit whether documentation presented for Section 2 of the Form I-9 met employment eligibility verification requirements?</vt:lpstr>
      <vt:lpstr>What information should the university communicate to employees before and during an internal audit?</vt:lpstr>
      <vt:lpstr>Resources</vt:lpstr>
      <vt:lpstr>Contacts</vt:lpstr>
    </vt:vector>
  </TitlesOfParts>
  <Company>University of California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Sanchez</dc:creator>
  <cp:lastModifiedBy>Mary E White</cp:lastModifiedBy>
  <cp:revision>156</cp:revision>
  <cp:lastPrinted>2019-12-10T16:37:25Z</cp:lastPrinted>
  <dcterms:created xsi:type="dcterms:W3CDTF">2015-09-16T15:01:42Z</dcterms:created>
  <dcterms:modified xsi:type="dcterms:W3CDTF">2020-02-03T20:21:18Z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0x0101006DBA122F17326644838F3B16CD4CADD8</vt:lpwstr>
  </property>
</Properties>
</file>