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0"/>
  </p:notesMasterIdLst>
  <p:sldIdLst>
    <p:sldId id="276" r:id="rId6"/>
    <p:sldId id="277" r:id="rId7"/>
    <p:sldId id="278" r:id="rId8"/>
    <p:sldId id="279" r:id="rId9"/>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2E2D"/>
    <a:srgbClr val="0093D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68"/>
    <p:restoredTop sz="82326" autoAdjust="0"/>
  </p:normalViewPr>
  <p:slideViewPr>
    <p:cSldViewPr snapToGrid="0" snapToObjects="1" showGuides="1">
      <p:cViewPr varScale="1">
        <p:scale>
          <a:sx n="60" d="100"/>
          <a:sy n="60" d="100"/>
        </p:scale>
        <p:origin x="156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EB7818E1-AE8F-984D-B498-51B03B704D4B}" type="datetimeFigureOut">
              <a:rPr lang="en-US" smtClean="0"/>
              <a:t>12/1/2019</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D92A7219-FA7F-1147-BCDB-7610300FD50C}" type="slidenum">
              <a:rPr lang="en-US" smtClean="0"/>
              <a:t>‹#›</a:t>
            </a:fld>
            <a:endParaRPr lang="en-US"/>
          </a:p>
        </p:txBody>
      </p:sp>
    </p:spTree>
    <p:extLst>
      <p:ext uri="{BB962C8B-B14F-4D97-AF65-F5344CB8AC3E}">
        <p14:creationId xmlns:p14="http://schemas.microsoft.com/office/powerpoint/2010/main" val="116968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2A7219-FA7F-1147-BCDB-7610300FD50C}" type="slidenum">
              <a:rPr lang="en-US" smtClean="0"/>
              <a:t>1</a:t>
            </a:fld>
            <a:endParaRPr lang="en-US"/>
          </a:p>
        </p:txBody>
      </p:sp>
    </p:spTree>
    <p:extLst>
      <p:ext uri="{BB962C8B-B14F-4D97-AF65-F5344CB8AC3E}">
        <p14:creationId xmlns:p14="http://schemas.microsoft.com/office/powerpoint/2010/main" val="2133918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2A7219-FA7F-1147-BCDB-7610300FD50C}" type="slidenum">
              <a:rPr lang="en-US" smtClean="0"/>
              <a:t>2</a:t>
            </a:fld>
            <a:endParaRPr lang="en-US"/>
          </a:p>
        </p:txBody>
      </p:sp>
    </p:spTree>
    <p:extLst>
      <p:ext uri="{BB962C8B-B14F-4D97-AF65-F5344CB8AC3E}">
        <p14:creationId xmlns:p14="http://schemas.microsoft.com/office/powerpoint/2010/main" val="72692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2A7219-FA7F-1147-BCDB-7610300FD50C}" type="slidenum">
              <a:rPr lang="en-US" smtClean="0"/>
              <a:t>3</a:t>
            </a:fld>
            <a:endParaRPr lang="en-US"/>
          </a:p>
        </p:txBody>
      </p:sp>
    </p:spTree>
    <p:extLst>
      <p:ext uri="{BB962C8B-B14F-4D97-AF65-F5344CB8AC3E}">
        <p14:creationId xmlns:p14="http://schemas.microsoft.com/office/powerpoint/2010/main" val="3994452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2A7219-FA7F-1147-BCDB-7610300FD50C}" type="slidenum">
              <a:rPr lang="en-US" smtClean="0"/>
              <a:t>4</a:t>
            </a:fld>
            <a:endParaRPr lang="en-US"/>
          </a:p>
        </p:txBody>
      </p:sp>
    </p:spTree>
    <p:extLst>
      <p:ext uri="{BB962C8B-B14F-4D97-AF65-F5344CB8AC3E}">
        <p14:creationId xmlns:p14="http://schemas.microsoft.com/office/powerpoint/2010/main" val="4276668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extBox 6"/>
          <p:cNvSpPr txBox="1"/>
          <p:nvPr userDrawn="1"/>
        </p:nvSpPr>
        <p:spPr>
          <a:xfrm>
            <a:off x="1841500" y="6445478"/>
            <a:ext cx="3860800" cy="200055"/>
          </a:xfrm>
          <a:prstGeom prst="rect">
            <a:avLst/>
          </a:prstGeom>
          <a:noFill/>
        </p:spPr>
        <p:txBody>
          <a:bodyPr wrap="square" rtlCol="0">
            <a:spAutoFit/>
          </a:bodyPr>
          <a:lstStyle/>
          <a:p>
            <a:pPr>
              <a:tabLst>
                <a:tab pos="800100" algn="l"/>
                <a:tab pos="1600200" algn="l"/>
              </a:tabLst>
            </a:pPr>
            <a:r>
              <a:rPr lang="en-US" sz="700" dirty="0" smtClean="0">
                <a:solidFill>
                  <a:srgbClr val="0093D0"/>
                </a:solidFill>
                <a:latin typeface="Arial"/>
                <a:cs typeface="Arial"/>
              </a:rPr>
              <a:t>QUESTIONS?</a:t>
            </a:r>
            <a:r>
              <a:rPr lang="en-US" sz="700" dirty="0" smtClean="0">
                <a:solidFill>
                  <a:srgbClr val="2D2E2D"/>
                </a:solidFill>
                <a:latin typeface="Arial"/>
                <a:cs typeface="Arial"/>
              </a:rPr>
              <a:t>	855.982.7284	UCPATH.UNIVERSITYOFCALIFORNIA.EDU</a:t>
            </a:r>
            <a:endParaRPr lang="en-US" sz="700" dirty="0">
              <a:solidFill>
                <a:srgbClr val="2D2E2D"/>
              </a:solidFill>
              <a:latin typeface="Arial"/>
              <a:cs typeface="Arial"/>
            </a:endParaRPr>
          </a:p>
        </p:txBody>
      </p:sp>
      <p:sp>
        <p:nvSpPr>
          <p:cNvPr id="8" name="TextBox 7"/>
          <p:cNvSpPr txBox="1"/>
          <p:nvPr userDrawn="1"/>
        </p:nvSpPr>
        <p:spPr>
          <a:xfrm>
            <a:off x="7296150" y="6445478"/>
            <a:ext cx="1054100" cy="200055"/>
          </a:xfrm>
          <a:prstGeom prst="rect">
            <a:avLst/>
          </a:prstGeom>
          <a:noFill/>
        </p:spPr>
        <p:txBody>
          <a:bodyPr wrap="square" rtlCol="0">
            <a:spAutoFit/>
          </a:bodyPr>
          <a:lstStyle/>
          <a:p>
            <a:pPr algn="r"/>
            <a:r>
              <a:rPr lang="en-US" sz="700" dirty="0" smtClean="0">
                <a:solidFill>
                  <a:srgbClr val="0093D0"/>
                </a:solidFill>
                <a:latin typeface="Arial"/>
                <a:cs typeface="Arial"/>
              </a:rPr>
              <a:t>UCPATH CENTER</a:t>
            </a:r>
            <a:endParaRPr lang="en-US" sz="700" dirty="0">
              <a:solidFill>
                <a:srgbClr val="0093D0"/>
              </a:solidFill>
              <a:latin typeface="Arial"/>
              <a:cs typeface="Arial"/>
            </a:endParaRPr>
          </a:p>
        </p:txBody>
      </p:sp>
      <p:sp>
        <p:nvSpPr>
          <p:cNvPr id="10" name="TextBox 9"/>
          <p:cNvSpPr txBox="1"/>
          <p:nvPr userDrawn="1"/>
        </p:nvSpPr>
        <p:spPr>
          <a:xfrm>
            <a:off x="8369300" y="6445478"/>
            <a:ext cx="609600" cy="200055"/>
          </a:xfrm>
          <a:prstGeom prst="rect">
            <a:avLst/>
          </a:prstGeom>
          <a:noFill/>
        </p:spPr>
        <p:txBody>
          <a:bodyPr wrap="square" rtlCol="0">
            <a:spAutoFit/>
          </a:bodyPr>
          <a:lstStyle/>
          <a:p>
            <a:fld id="{72466382-D834-B844-B804-248E5C27F23E}" type="slidenum">
              <a:rPr lang="en-US" sz="700" smtClean="0">
                <a:solidFill>
                  <a:srgbClr val="2D2E2D"/>
                </a:solidFill>
                <a:latin typeface="Arial"/>
                <a:cs typeface="Arial"/>
              </a:rPr>
              <a:t>‹#›</a:t>
            </a:fld>
            <a:endParaRPr lang="en-US" sz="700" dirty="0">
              <a:solidFill>
                <a:srgbClr val="2D2E2D"/>
              </a:solidFill>
              <a:latin typeface="Arial"/>
              <a:cs typeface="Arial"/>
            </a:endParaRPr>
          </a:p>
        </p:txBody>
      </p:sp>
    </p:spTree>
    <p:extLst>
      <p:ext uri="{BB962C8B-B14F-4D97-AF65-F5344CB8AC3E}">
        <p14:creationId xmlns:p14="http://schemas.microsoft.com/office/powerpoint/2010/main" val="3460572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54479"/>
            <a:ext cx="2057400" cy="457168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54480"/>
            <a:ext cx="6019800" cy="4571683"/>
          </a:xfrm>
          <a:prstGeom prst="rect">
            <a:avLst/>
          </a:prstGeom>
        </p:spPr>
        <p:txBody>
          <a:bodyPr vert="eaVert"/>
          <a:lstStyle/>
          <a:p>
            <a:pPr lvl="0"/>
            <a:r>
              <a:rPr lang="en-US"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Box 6"/>
          <p:cNvSpPr txBox="1"/>
          <p:nvPr userDrawn="1"/>
        </p:nvSpPr>
        <p:spPr>
          <a:xfrm>
            <a:off x="1841500" y="6445478"/>
            <a:ext cx="3860800" cy="200055"/>
          </a:xfrm>
          <a:prstGeom prst="rect">
            <a:avLst/>
          </a:prstGeom>
          <a:noFill/>
        </p:spPr>
        <p:txBody>
          <a:bodyPr wrap="square" rtlCol="0">
            <a:spAutoFit/>
          </a:bodyPr>
          <a:lstStyle/>
          <a:p>
            <a:pPr>
              <a:tabLst>
                <a:tab pos="800100" algn="l"/>
                <a:tab pos="1600200" algn="l"/>
              </a:tabLst>
            </a:pPr>
            <a:r>
              <a:rPr lang="en-US" sz="700" dirty="0" smtClean="0">
                <a:solidFill>
                  <a:srgbClr val="0093D0"/>
                </a:solidFill>
                <a:latin typeface="Arial"/>
                <a:cs typeface="Arial"/>
              </a:rPr>
              <a:t>QUESTIONS?</a:t>
            </a:r>
            <a:r>
              <a:rPr lang="en-US" sz="700" dirty="0" smtClean="0">
                <a:solidFill>
                  <a:srgbClr val="2D2E2D"/>
                </a:solidFill>
                <a:latin typeface="Arial"/>
                <a:cs typeface="Arial"/>
              </a:rPr>
              <a:t>	855.982.7284	UCPATH.UNIVERSITYOFCALIFORNIA.EDU</a:t>
            </a:r>
            <a:endParaRPr lang="en-US" sz="700" dirty="0">
              <a:solidFill>
                <a:srgbClr val="2D2E2D"/>
              </a:solidFill>
              <a:latin typeface="Arial"/>
              <a:cs typeface="Arial"/>
            </a:endParaRPr>
          </a:p>
        </p:txBody>
      </p:sp>
      <p:sp>
        <p:nvSpPr>
          <p:cNvPr id="8" name="TextBox 7"/>
          <p:cNvSpPr txBox="1"/>
          <p:nvPr userDrawn="1"/>
        </p:nvSpPr>
        <p:spPr>
          <a:xfrm>
            <a:off x="7296150" y="6445478"/>
            <a:ext cx="1054100" cy="200055"/>
          </a:xfrm>
          <a:prstGeom prst="rect">
            <a:avLst/>
          </a:prstGeom>
          <a:noFill/>
        </p:spPr>
        <p:txBody>
          <a:bodyPr wrap="square" rtlCol="0">
            <a:spAutoFit/>
          </a:bodyPr>
          <a:lstStyle/>
          <a:p>
            <a:pPr algn="r"/>
            <a:r>
              <a:rPr lang="en-US" sz="700" dirty="0" smtClean="0">
                <a:solidFill>
                  <a:srgbClr val="0093D0"/>
                </a:solidFill>
                <a:latin typeface="Arial"/>
                <a:cs typeface="Arial"/>
              </a:rPr>
              <a:t>UCPATH CENTER</a:t>
            </a:r>
            <a:endParaRPr lang="en-US" sz="700" dirty="0">
              <a:solidFill>
                <a:srgbClr val="0093D0"/>
              </a:solidFill>
              <a:latin typeface="Arial"/>
              <a:cs typeface="Arial"/>
            </a:endParaRPr>
          </a:p>
        </p:txBody>
      </p:sp>
      <p:sp>
        <p:nvSpPr>
          <p:cNvPr id="10" name="TextBox 9"/>
          <p:cNvSpPr txBox="1"/>
          <p:nvPr userDrawn="1"/>
        </p:nvSpPr>
        <p:spPr>
          <a:xfrm>
            <a:off x="8369300" y="6445478"/>
            <a:ext cx="609600" cy="200055"/>
          </a:xfrm>
          <a:prstGeom prst="rect">
            <a:avLst/>
          </a:prstGeom>
          <a:noFill/>
        </p:spPr>
        <p:txBody>
          <a:bodyPr wrap="square" rtlCol="0">
            <a:spAutoFit/>
          </a:bodyPr>
          <a:lstStyle/>
          <a:p>
            <a:fld id="{72466382-D834-B844-B804-248E5C27F23E}" type="slidenum">
              <a:rPr lang="en-US" sz="700" smtClean="0">
                <a:solidFill>
                  <a:srgbClr val="2D2E2D"/>
                </a:solidFill>
                <a:latin typeface="Arial"/>
                <a:cs typeface="Arial"/>
              </a:rPr>
              <a:t>‹#›</a:t>
            </a:fld>
            <a:endParaRPr lang="en-US" sz="700" dirty="0">
              <a:solidFill>
                <a:srgbClr val="2D2E2D"/>
              </a:solidFill>
              <a:latin typeface="Arial"/>
              <a:cs typeface="Arial"/>
            </a:endParaRPr>
          </a:p>
        </p:txBody>
      </p:sp>
    </p:spTree>
    <p:extLst>
      <p:ext uri="{BB962C8B-B14F-4D97-AF65-F5344CB8AC3E}">
        <p14:creationId xmlns:p14="http://schemas.microsoft.com/office/powerpoint/2010/main" val="725925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0" y="689896"/>
            <a:ext cx="4114799" cy="545270"/>
          </a:xfrm>
          <a:prstGeom prst="rect">
            <a:avLst/>
          </a:prstGeom>
        </p:spPr>
        <p:txBody>
          <a:bodyPr lIns="0" tIns="0" rIns="0" bIns="0"/>
          <a:lstStyle>
            <a:lvl1pPr algn="l">
              <a:defRPr sz="2400" b="1">
                <a:solidFill>
                  <a:schemeClr val="tx1">
                    <a:lumMod val="50000"/>
                    <a:lumOff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554480"/>
            <a:ext cx="8229600" cy="4571684"/>
          </a:xfrm>
          <a:prstGeom prst="rect">
            <a:avLst/>
          </a:prstGeom>
        </p:spPr>
        <p:txBody>
          <a:bodyPr/>
          <a:lstStyle/>
          <a:p>
            <a:pPr lvl="0"/>
            <a:r>
              <a:rPr lang="en-US"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Box 6"/>
          <p:cNvSpPr txBox="1"/>
          <p:nvPr userDrawn="1"/>
        </p:nvSpPr>
        <p:spPr>
          <a:xfrm>
            <a:off x="1841500" y="6445478"/>
            <a:ext cx="3860800" cy="200055"/>
          </a:xfrm>
          <a:prstGeom prst="rect">
            <a:avLst/>
          </a:prstGeom>
          <a:noFill/>
        </p:spPr>
        <p:txBody>
          <a:bodyPr wrap="square" rtlCol="0">
            <a:spAutoFit/>
          </a:bodyPr>
          <a:lstStyle/>
          <a:p>
            <a:pPr>
              <a:tabLst>
                <a:tab pos="800100" algn="l"/>
                <a:tab pos="1600200" algn="l"/>
              </a:tabLst>
            </a:pPr>
            <a:r>
              <a:rPr lang="en-US" sz="700" dirty="0" smtClean="0">
                <a:solidFill>
                  <a:srgbClr val="0093D0"/>
                </a:solidFill>
                <a:latin typeface="Arial"/>
                <a:cs typeface="Arial"/>
              </a:rPr>
              <a:t>QUESTIONS?</a:t>
            </a:r>
            <a:r>
              <a:rPr lang="en-US" sz="700" dirty="0" smtClean="0">
                <a:solidFill>
                  <a:srgbClr val="2D2E2D"/>
                </a:solidFill>
                <a:latin typeface="Arial"/>
                <a:cs typeface="Arial"/>
              </a:rPr>
              <a:t>	855.982.7284	UCPATH.UNIVERSITYOFCALIFORNIA.EDU</a:t>
            </a:r>
            <a:endParaRPr lang="en-US" sz="700" dirty="0">
              <a:solidFill>
                <a:srgbClr val="2D2E2D"/>
              </a:solidFill>
              <a:latin typeface="Arial"/>
              <a:cs typeface="Arial"/>
            </a:endParaRPr>
          </a:p>
        </p:txBody>
      </p:sp>
      <p:sp>
        <p:nvSpPr>
          <p:cNvPr id="8" name="TextBox 7"/>
          <p:cNvSpPr txBox="1"/>
          <p:nvPr userDrawn="1"/>
        </p:nvSpPr>
        <p:spPr>
          <a:xfrm>
            <a:off x="7296150" y="6445478"/>
            <a:ext cx="1054100" cy="200055"/>
          </a:xfrm>
          <a:prstGeom prst="rect">
            <a:avLst/>
          </a:prstGeom>
          <a:noFill/>
        </p:spPr>
        <p:txBody>
          <a:bodyPr wrap="square" rtlCol="0">
            <a:spAutoFit/>
          </a:bodyPr>
          <a:lstStyle/>
          <a:p>
            <a:pPr algn="r"/>
            <a:r>
              <a:rPr lang="en-US" sz="700" dirty="0" smtClean="0">
                <a:solidFill>
                  <a:srgbClr val="0093D0"/>
                </a:solidFill>
                <a:latin typeface="Arial"/>
                <a:cs typeface="Arial"/>
              </a:rPr>
              <a:t>UCPATH CENTER</a:t>
            </a:r>
            <a:endParaRPr lang="en-US" sz="700" dirty="0">
              <a:solidFill>
                <a:srgbClr val="0093D0"/>
              </a:solidFill>
              <a:latin typeface="Arial"/>
              <a:cs typeface="Arial"/>
            </a:endParaRPr>
          </a:p>
        </p:txBody>
      </p:sp>
      <p:sp>
        <p:nvSpPr>
          <p:cNvPr id="10" name="TextBox 9"/>
          <p:cNvSpPr txBox="1"/>
          <p:nvPr userDrawn="1"/>
        </p:nvSpPr>
        <p:spPr>
          <a:xfrm>
            <a:off x="8369300" y="6445478"/>
            <a:ext cx="609600" cy="200055"/>
          </a:xfrm>
          <a:prstGeom prst="rect">
            <a:avLst/>
          </a:prstGeom>
          <a:noFill/>
        </p:spPr>
        <p:txBody>
          <a:bodyPr wrap="square" rtlCol="0">
            <a:spAutoFit/>
          </a:bodyPr>
          <a:lstStyle/>
          <a:p>
            <a:fld id="{72466382-D834-B844-B804-248E5C27F23E}" type="slidenum">
              <a:rPr lang="en-US" sz="700" smtClean="0">
                <a:solidFill>
                  <a:srgbClr val="2D2E2D"/>
                </a:solidFill>
                <a:latin typeface="Arial"/>
                <a:cs typeface="Arial"/>
              </a:rPr>
              <a:t>‹#›</a:t>
            </a:fld>
            <a:endParaRPr lang="en-US" sz="700" dirty="0">
              <a:solidFill>
                <a:srgbClr val="2D2E2D"/>
              </a:solidFill>
              <a:latin typeface="Arial"/>
              <a:cs typeface="Arial"/>
            </a:endParaRPr>
          </a:p>
        </p:txBody>
      </p:sp>
    </p:spTree>
    <p:extLst>
      <p:ext uri="{BB962C8B-B14F-4D97-AF65-F5344CB8AC3E}">
        <p14:creationId xmlns:p14="http://schemas.microsoft.com/office/powerpoint/2010/main" val="1584874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extBox 6"/>
          <p:cNvSpPr txBox="1"/>
          <p:nvPr userDrawn="1"/>
        </p:nvSpPr>
        <p:spPr>
          <a:xfrm>
            <a:off x="1841500" y="6445478"/>
            <a:ext cx="3860800" cy="200055"/>
          </a:xfrm>
          <a:prstGeom prst="rect">
            <a:avLst/>
          </a:prstGeom>
          <a:noFill/>
        </p:spPr>
        <p:txBody>
          <a:bodyPr wrap="square" rtlCol="0">
            <a:spAutoFit/>
          </a:bodyPr>
          <a:lstStyle/>
          <a:p>
            <a:pPr>
              <a:tabLst>
                <a:tab pos="800100" algn="l"/>
                <a:tab pos="1600200" algn="l"/>
              </a:tabLst>
            </a:pPr>
            <a:r>
              <a:rPr lang="en-US" sz="700" dirty="0" smtClean="0">
                <a:solidFill>
                  <a:srgbClr val="0093D0"/>
                </a:solidFill>
                <a:latin typeface="Arial"/>
                <a:cs typeface="Arial"/>
              </a:rPr>
              <a:t>QUESTIONS?</a:t>
            </a:r>
            <a:r>
              <a:rPr lang="en-US" sz="700" dirty="0" smtClean="0">
                <a:solidFill>
                  <a:srgbClr val="2D2E2D"/>
                </a:solidFill>
                <a:latin typeface="Arial"/>
                <a:cs typeface="Arial"/>
              </a:rPr>
              <a:t>	855.982.7284	UCPATH.UNIVERSITYOFCALIFORNIA.EDU</a:t>
            </a:r>
            <a:endParaRPr lang="en-US" sz="700" dirty="0">
              <a:solidFill>
                <a:srgbClr val="2D2E2D"/>
              </a:solidFill>
              <a:latin typeface="Arial"/>
              <a:cs typeface="Arial"/>
            </a:endParaRPr>
          </a:p>
        </p:txBody>
      </p:sp>
      <p:sp>
        <p:nvSpPr>
          <p:cNvPr id="8" name="TextBox 7"/>
          <p:cNvSpPr txBox="1"/>
          <p:nvPr userDrawn="1"/>
        </p:nvSpPr>
        <p:spPr>
          <a:xfrm>
            <a:off x="7296150" y="6445478"/>
            <a:ext cx="1054100" cy="200055"/>
          </a:xfrm>
          <a:prstGeom prst="rect">
            <a:avLst/>
          </a:prstGeom>
          <a:noFill/>
        </p:spPr>
        <p:txBody>
          <a:bodyPr wrap="square" rtlCol="0">
            <a:spAutoFit/>
          </a:bodyPr>
          <a:lstStyle/>
          <a:p>
            <a:pPr algn="r"/>
            <a:r>
              <a:rPr lang="en-US" sz="700" dirty="0" smtClean="0">
                <a:solidFill>
                  <a:srgbClr val="0093D0"/>
                </a:solidFill>
                <a:latin typeface="Arial"/>
                <a:cs typeface="Arial"/>
              </a:rPr>
              <a:t>UCPATH CENTER</a:t>
            </a:r>
            <a:endParaRPr lang="en-US" sz="700" dirty="0">
              <a:solidFill>
                <a:srgbClr val="0093D0"/>
              </a:solidFill>
              <a:latin typeface="Arial"/>
              <a:cs typeface="Arial"/>
            </a:endParaRPr>
          </a:p>
        </p:txBody>
      </p:sp>
      <p:sp>
        <p:nvSpPr>
          <p:cNvPr id="10" name="TextBox 9"/>
          <p:cNvSpPr txBox="1"/>
          <p:nvPr userDrawn="1"/>
        </p:nvSpPr>
        <p:spPr>
          <a:xfrm>
            <a:off x="8369300" y="6445478"/>
            <a:ext cx="609600" cy="200055"/>
          </a:xfrm>
          <a:prstGeom prst="rect">
            <a:avLst/>
          </a:prstGeom>
          <a:noFill/>
        </p:spPr>
        <p:txBody>
          <a:bodyPr wrap="square" rtlCol="0">
            <a:spAutoFit/>
          </a:bodyPr>
          <a:lstStyle/>
          <a:p>
            <a:fld id="{72466382-D834-B844-B804-248E5C27F23E}" type="slidenum">
              <a:rPr lang="en-US" sz="700" smtClean="0">
                <a:solidFill>
                  <a:srgbClr val="2D2E2D"/>
                </a:solidFill>
                <a:latin typeface="Arial"/>
                <a:cs typeface="Arial"/>
              </a:rPr>
              <a:t>‹#›</a:t>
            </a:fld>
            <a:endParaRPr lang="en-US" sz="700" dirty="0">
              <a:solidFill>
                <a:srgbClr val="2D2E2D"/>
              </a:solidFill>
              <a:latin typeface="Arial"/>
              <a:cs typeface="Arial"/>
            </a:endParaRPr>
          </a:p>
        </p:txBody>
      </p:sp>
    </p:spTree>
    <p:extLst>
      <p:ext uri="{BB962C8B-B14F-4D97-AF65-F5344CB8AC3E}">
        <p14:creationId xmlns:p14="http://schemas.microsoft.com/office/powerpoint/2010/main" val="3799509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554480"/>
            <a:ext cx="4038600" cy="457168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554480"/>
            <a:ext cx="4038600" cy="457168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Box 7"/>
          <p:cNvSpPr txBox="1"/>
          <p:nvPr userDrawn="1"/>
        </p:nvSpPr>
        <p:spPr>
          <a:xfrm>
            <a:off x="1841500" y="6445478"/>
            <a:ext cx="3860800" cy="200055"/>
          </a:xfrm>
          <a:prstGeom prst="rect">
            <a:avLst/>
          </a:prstGeom>
          <a:noFill/>
        </p:spPr>
        <p:txBody>
          <a:bodyPr wrap="square" rtlCol="0">
            <a:spAutoFit/>
          </a:bodyPr>
          <a:lstStyle/>
          <a:p>
            <a:pPr>
              <a:tabLst>
                <a:tab pos="800100" algn="l"/>
                <a:tab pos="1600200" algn="l"/>
              </a:tabLst>
            </a:pPr>
            <a:r>
              <a:rPr lang="en-US" sz="700" dirty="0" smtClean="0">
                <a:solidFill>
                  <a:srgbClr val="0093D0"/>
                </a:solidFill>
                <a:latin typeface="Arial"/>
                <a:cs typeface="Arial"/>
              </a:rPr>
              <a:t>QUESTIONS?</a:t>
            </a:r>
            <a:r>
              <a:rPr lang="en-US" sz="700" dirty="0" smtClean="0">
                <a:solidFill>
                  <a:srgbClr val="2D2E2D"/>
                </a:solidFill>
                <a:latin typeface="Arial"/>
                <a:cs typeface="Arial"/>
              </a:rPr>
              <a:t>	855.982.7284	UCPATH.UNIVERSITYOFCALIFORNIA.EDU</a:t>
            </a:r>
            <a:endParaRPr lang="en-US" sz="700" dirty="0">
              <a:solidFill>
                <a:srgbClr val="2D2E2D"/>
              </a:solidFill>
              <a:latin typeface="Arial"/>
              <a:cs typeface="Arial"/>
            </a:endParaRPr>
          </a:p>
        </p:txBody>
      </p:sp>
      <p:sp>
        <p:nvSpPr>
          <p:cNvPr id="9" name="TextBox 8"/>
          <p:cNvSpPr txBox="1"/>
          <p:nvPr userDrawn="1"/>
        </p:nvSpPr>
        <p:spPr>
          <a:xfrm>
            <a:off x="7296150" y="6445478"/>
            <a:ext cx="1054100" cy="200055"/>
          </a:xfrm>
          <a:prstGeom prst="rect">
            <a:avLst/>
          </a:prstGeom>
          <a:noFill/>
        </p:spPr>
        <p:txBody>
          <a:bodyPr wrap="square" rtlCol="0">
            <a:spAutoFit/>
          </a:bodyPr>
          <a:lstStyle/>
          <a:p>
            <a:pPr algn="r"/>
            <a:r>
              <a:rPr lang="en-US" sz="700" dirty="0" smtClean="0">
                <a:solidFill>
                  <a:srgbClr val="0093D0"/>
                </a:solidFill>
                <a:latin typeface="Arial"/>
                <a:cs typeface="Arial"/>
              </a:rPr>
              <a:t>UCPATH CENTER</a:t>
            </a:r>
            <a:endParaRPr lang="en-US" sz="700" dirty="0">
              <a:solidFill>
                <a:srgbClr val="0093D0"/>
              </a:solidFill>
              <a:latin typeface="Arial"/>
              <a:cs typeface="Arial"/>
            </a:endParaRPr>
          </a:p>
        </p:txBody>
      </p:sp>
      <p:sp>
        <p:nvSpPr>
          <p:cNvPr id="11" name="TextBox 10"/>
          <p:cNvSpPr txBox="1"/>
          <p:nvPr userDrawn="1"/>
        </p:nvSpPr>
        <p:spPr>
          <a:xfrm>
            <a:off x="8369300" y="6445478"/>
            <a:ext cx="609600" cy="200055"/>
          </a:xfrm>
          <a:prstGeom prst="rect">
            <a:avLst/>
          </a:prstGeom>
          <a:noFill/>
        </p:spPr>
        <p:txBody>
          <a:bodyPr wrap="square" rtlCol="0">
            <a:spAutoFit/>
          </a:bodyPr>
          <a:lstStyle/>
          <a:p>
            <a:fld id="{72466382-D834-B844-B804-248E5C27F23E}" type="slidenum">
              <a:rPr lang="en-US" sz="700" smtClean="0">
                <a:solidFill>
                  <a:srgbClr val="2D2E2D"/>
                </a:solidFill>
                <a:latin typeface="Arial"/>
                <a:cs typeface="Arial"/>
              </a:rPr>
              <a:t>‹#›</a:t>
            </a:fld>
            <a:endParaRPr lang="en-US" sz="700" dirty="0">
              <a:solidFill>
                <a:srgbClr val="2D2E2D"/>
              </a:solidFill>
              <a:latin typeface="Arial"/>
              <a:cs typeface="Arial"/>
            </a:endParaRPr>
          </a:p>
        </p:txBody>
      </p:sp>
      <p:sp>
        <p:nvSpPr>
          <p:cNvPr id="12" name="Title 1"/>
          <p:cNvSpPr>
            <a:spLocks noGrp="1"/>
          </p:cNvSpPr>
          <p:nvPr>
            <p:ph type="title"/>
          </p:nvPr>
        </p:nvSpPr>
        <p:spPr>
          <a:xfrm>
            <a:off x="4572000" y="689896"/>
            <a:ext cx="4114799" cy="545270"/>
          </a:xfrm>
          <a:prstGeom prst="rect">
            <a:avLst/>
          </a:prstGeom>
        </p:spPr>
        <p:txBody>
          <a:bodyPr lIns="0" tIns="0" rIns="0" bIns="0"/>
          <a:lstStyle>
            <a:lvl1pPr algn="l">
              <a:defRPr sz="2400" b="1">
                <a:solidFill>
                  <a:schemeClr val="tx1">
                    <a:lumMod val="50000"/>
                    <a:lumOff val="50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579373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54477"/>
            <a:ext cx="4040188" cy="62039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54477"/>
            <a:ext cx="4041775" cy="62039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Box 9"/>
          <p:cNvSpPr txBox="1"/>
          <p:nvPr userDrawn="1"/>
        </p:nvSpPr>
        <p:spPr>
          <a:xfrm>
            <a:off x="1841500" y="6445478"/>
            <a:ext cx="3860800" cy="200055"/>
          </a:xfrm>
          <a:prstGeom prst="rect">
            <a:avLst/>
          </a:prstGeom>
          <a:noFill/>
        </p:spPr>
        <p:txBody>
          <a:bodyPr wrap="square" rtlCol="0">
            <a:spAutoFit/>
          </a:bodyPr>
          <a:lstStyle/>
          <a:p>
            <a:pPr>
              <a:tabLst>
                <a:tab pos="800100" algn="l"/>
                <a:tab pos="1600200" algn="l"/>
              </a:tabLst>
            </a:pPr>
            <a:r>
              <a:rPr lang="en-US" sz="700" dirty="0" smtClean="0">
                <a:solidFill>
                  <a:srgbClr val="0093D0"/>
                </a:solidFill>
                <a:latin typeface="Arial"/>
                <a:cs typeface="Arial"/>
              </a:rPr>
              <a:t>QUESTIONS?</a:t>
            </a:r>
            <a:r>
              <a:rPr lang="en-US" sz="700" dirty="0" smtClean="0">
                <a:solidFill>
                  <a:srgbClr val="2D2E2D"/>
                </a:solidFill>
                <a:latin typeface="Arial"/>
                <a:cs typeface="Arial"/>
              </a:rPr>
              <a:t>	855.982.7284	UCPATH.UNIVERSITYOFCALIFORNIA.EDU</a:t>
            </a:r>
            <a:endParaRPr lang="en-US" sz="700" dirty="0">
              <a:solidFill>
                <a:srgbClr val="2D2E2D"/>
              </a:solidFill>
              <a:latin typeface="Arial"/>
              <a:cs typeface="Arial"/>
            </a:endParaRPr>
          </a:p>
        </p:txBody>
      </p:sp>
      <p:sp>
        <p:nvSpPr>
          <p:cNvPr id="11" name="TextBox 10"/>
          <p:cNvSpPr txBox="1"/>
          <p:nvPr userDrawn="1"/>
        </p:nvSpPr>
        <p:spPr>
          <a:xfrm>
            <a:off x="7296150" y="6445478"/>
            <a:ext cx="1054100" cy="200055"/>
          </a:xfrm>
          <a:prstGeom prst="rect">
            <a:avLst/>
          </a:prstGeom>
          <a:noFill/>
        </p:spPr>
        <p:txBody>
          <a:bodyPr wrap="square" rtlCol="0">
            <a:spAutoFit/>
          </a:bodyPr>
          <a:lstStyle/>
          <a:p>
            <a:pPr algn="r"/>
            <a:r>
              <a:rPr lang="en-US" sz="700" dirty="0" smtClean="0">
                <a:solidFill>
                  <a:srgbClr val="0093D0"/>
                </a:solidFill>
                <a:latin typeface="Arial"/>
                <a:cs typeface="Arial"/>
              </a:rPr>
              <a:t>UCPATH CENTER</a:t>
            </a:r>
            <a:endParaRPr lang="en-US" sz="700" dirty="0">
              <a:solidFill>
                <a:srgbClr val="0093D0"/>
              </a:solidFill>
              <a:latin typeface="Arial"/>
              <a:cs typeface="Arial"/>
            </a:endParaRPr>
          </a:p>
        </p:txBody>
      </p:sp>
      <p:sp>
        <p:nvSpPr>
          <p:cNvPr id="12" name="TextBox 11"/>
          <p:cNvSpPr txBox="1"/>
          <p:nvPr userDrawn="1"/>
        </p:nvSpPr>
        <p:spPr>
          <a:xfrm>
            <a:off x="552450" y="6445478"/>
            <a:ext cx="609600" cy="200055"/>
          </a:xfrm>
          <a:prstGeom prst="rect">
            <a:avLst/>
          </a:prstGeom>
          <a:noFill/>
        </p:spPr>
        <p:txBody>
          <a:bodyPr wrap="square" rtlCol="0">
            <a:spAutoFit/>
          </a:bodyPr>
          <a:lstStyle/>
          <a:p>
            <a:r>
              <a:rPr lang="en-US" sz="700" dirty="0" smtClean="0">
                <a:solidFill>
                  <a:srgbClr val="2D2E2D"/>
                </a:solidFill>
                <a:latin typeface="Arial"/>
                <a:cs typeface="Arial"/>
              </a:rPr>
              <a:t>12/1/17</a:t>
            </a:r>
            <a:endParaRPr lang="en-US" sz="700" dirty="0">
              <a:solidFill>
                <a:srgbClr val="2D2E2D"/>
              </a:solidFill>
              <a:latin typeface="Arial"/>
              <a:cs typeface="Arial"/>
            </a:endParaRPr>
          </a:p>
        </p:txBody>
      </p:sp>
      <p:sp>
        <p:nvSpPr>
          <p:cNvPr id="13" name="TextBox 12"/>
          <p:cNvSpPr txBox="1"/>
          <p:nvPr userDrawn="1"/>
        </p:nvSpPr>
        <p:spPr>
          <a:xfrm>
            <a:off x="8369300" y="6445478"/>
            <a:ext cx="609600" cy="200055"/>
          </a:xfrm>
          <a:prstGeom prst="rect">
            <a:avLst/>
          </a:prstGeom>
          <a:noFill/>
        </p:spPr>
        <p:txBody>
          <a:bodyPr wrap="square" rtlCol="0">
            <a:spAutoFit/>
          </a:bodyPr>
          <a:lstStyle/>
          <a:p>
            <a:fld id="{72466382-D834-B844-B804-248E5C27F23E}" type="slidenum">
              <a:rPr lang="en-US" sz="700" smtClean="0">
                <a:solidFill>
                  <a:srgbClr val="2D2E2D"/>
                </a:solidFill>
                <a:latin typeface="Arial"/>
                <a:cs typeface="Arial"/>
              </a:rPr>
              <a:t>‹#›</a:t>
            </a:fld>
            <a:endParaRPr lang="en-US" sz="700" dirty="0">
              <a:solidFill>
                <a:srgbClr val="2D2E2D"/>
              </a:solidFill>
              <a:latin typeface="Arial"/>
              <a:cs typeface="Arial"/>
            </a:endParaRPr>
          </a:p>
        </p:txBody>
      </p:sp>
      <p:sp>
        <p:nvSpPr>
          <p:cNvPr id="14" name="Title 1"/>
          <p:cNvSpPr>
            <a:spLocks noGrp="1"/>
          </p:cNvSpPr>
          <p:nvPr>
            <p:ph type="title"/>
          </p:nvPr>
        </p:nvSpPr>
        <p:spPr>
          <a:xfrm>
            <a:off x="4572000" y="689896"/>
            <a:ext cx="4114799" cy="545270"/>
          </a:xfrm>
          <a:prstGeom prst="rect">
            <a:avLst/>
          </a:prstGeom>
        </p:spPr>
        <p:txBody>
          <a:bodyPr lIns="0" tIns="0" rIns="0" bIns="0"/>
          <a:lstStyle>
            <a:lvl1pPr algn="l">
              <a:defRPr sz="2400" b="1">
                <a:solidFill>
                  <a:schemeClr val="tx1">
                    <a:lumMod val="50000"/>
                    <a:lumOff val="50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751308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Box 4"/>
          <p:cNvSpPr txBox="1"/>
          <p:nvPr userDrawn="1"/>
        </p:nvSpPr>
        <p:spPr>
          <a:xfrm>
            <a:off x="1841500" y="6445478"/>
            <a:ext cx="3860800" cy="200055"/>
          </a:xfrm>
          <a:prstGeom prst="rect">
            <a:avLst/>
          </a:prstGeom>
          <a:noFill/>
        </p:spPr>
        <p:txBody>
          <a:bodyPr wrap="square" rtlCol="0">
            <a:spAutoFit/>
          </a:bodyPr>
          <a:lstStyle/>
          <a:p>
            <a:pPr>
              <a:tabLst>
                <a:tab pos="800100" algn="l"/>
                <a:tab pos="1600200" algn="l"/>
              </a:tabLst>
            </a:pPr>
            <a:r>
              <a:rPr lang="en-US" sz="700" dirty="0" smtClean="0">
                <a:solidFill>
                  <a:srgbClr val="0093D0"/>
                </a:solidFill>
                <a:latin typeface="Arial"/>
                <a:cs typeface="Arial"/>
              </a:rPr>
              <a:t>QUESTIONS?</a:t>
            </a:r>
            <a:r>
              <a:rPr lang="en-US" sz="700" dirty="0" smtClean="0">
                <a:solidFill>
                  <a:srgbClr val="2D2E2D"/>
                </a:solidFill>
                <a:latin typeface="Arial"/>
                <a:cs typeface="Arial"/>
              </a:rPr>
              <a:t>	855.982.7284	UCPATH.UNIVERSITYOFCALIFORNIA.EDU</a:t>
            </a:r>
            <a:endParaRPr lang="en-US" sz="700" dirty="0">
              <a:solidFill>
                <a:srgbClr val="2D2E2D"/>
              </a:solidFill>
              <a:latin typeface="Arial"/>
              <a:cs typeface="Arial"/>
            </a:endParaRPr>
          </a:p>
        </p:txBody>
      </p:sp>
      <p:sp>
        <p:nvSpPr>
          <p:cNvPr id="6" name="TextBox 5"/>
          <p:cNvSpPr txBox="1"/>
          <p:nvPr userDrawn="1"/>
        </p:nvSpPr>
        <p:spPr>
          <a:xfrm>
            <a:off x="7296150" y="6445478"/>
            <a:ext cx="1054100" cy="200055"/>
          </a:xfrm>
          <a:prstGeom prst="rect">
            <a:avLst/>
          </a:prstGeom>
          <a:noFill/>
        </p:spPr>
        <p:txBody>
          <a:bodyPr wrap="square" rtlCol="0">
            <a:spAutoFit/>
          </a:bodyPr>
          <a:lstStyle/>
          <a:p>
            <a:pPr algn="r"/>
            <a:r>
              <a:rPr lang="en-US" sz="700" dirty="0" smtClean="0">
                <a:solidFill>
                  <a:srgbClr val="0093D0"/>
                </a:solidFill>
                <a:latin typeface="Arial"/>
                <a:cs typeface="Arial"/>
              </a:rPr>
              <a:t>UCPATH CENTER</a:t>
            </a:r>
            <a:endParaRPr lang="en-US" sz="700" dirty="0">
              <a:solidFill>
                <a:srgbClr val="0093D0"/>
              </a:solidFill>
              <a:latin typeface="Arial"/>
              <a:cs typeface="Arial"/>
            </a:endParaRPr>
          </a:p>
        </p:txBody>
      </p:sp>
      <p:sp>
        <p:nvSpPr>
          <p:cNvPr id="7" name="TextBox 6"/>
          <p:cNvSpPr txBox="1"/>
          <p:nvPr userDrawn="1"/>
        </p:nvSpPr>
        <p:spPr>
          <a:xfrm>
            <a:off x="552450" y="6445478"/>
            <a:ext cx="609600" cy="200055"/>
          </a:xfrm>
          <a:prstGeom prst="rect">
            <a:avLst/>
          </a:prstGeom>
          <a:noFill/>
        </p:spPr>
        <p:txBody>
          <a:bodyPr wrap="square" rtlCol="0">
            <a:spAutoFit/>
          </a:bodyPr>
          <a:lstStyle/>
          <a:p>
            <a:r>
              <a:rPr lang="en-US" sz="700" dirty="0" smtClean="0">
                <a:solidFill>
                  <a:srgbClr val="2D2E2D"/>
                </a:solidFill>
                <a:latin typeface="Arial"/>
                <a:cs typeface="Arial"/>
              </a:rPr>
              <a:t>12/1/17</a:t>
            </a:r>
            <a:endParaRPr lang="en-US" sz="700" dirty="0">
              <a:solidFill>
                <a:srgbClr val="2D2E2D"/>
              </a:solidFill>
              <a:latin typeface="Arial"/>
              <a:cs typeface="Arial"/>
            </a:endParaRPr>
          </a:p>
        </p:txBody>
      </p:sp>
      <p:sp>
        <p:nvSpPr>
          <p:cNvPr id="8" name="TextBox 7"/>
          <p:cNvSpPr txBox="1"/>
          <p:nvPr userDrawn="1"/>
        </p:nvSpPr>
        <p:spPr>
          <a:xfrm>
            <a:off x="8369300" y="6445478"/>
            <a:ext cx="609600" cy="200055"/>
          </a:xfrm>
          <a:prstGeom prst="rect">
            <a:avLst/>
          </a:prstGeom>
          <a:noFill/>
        </p:spPr>
        <p:txBody>
          <a:bodyPr wrap="square" rtlCol="0">
            <a:spAutoFit/>
          </a:bodyPr>
          <a:lstStyle/>
          <a:p>
            <a:fld id="{72466382-D834-B844-B804-248E5C27F23E}" type="slidenum">
              <a:rPr lang="en-US" sz="700" smtClean="0">
                <a:solidFill>
                  <a:srgbClr val="2D2E2D"/>
                </a:solidFill>
                <a:latin typeface="Arial"/>
                <a:cs typeface="Arial"/>
              </a:rPr>
              <a:t>‹#›</a:t>
            </a:fld>
            <a:endParaRPr lang="en-US" sz="700" dirty="0">
              <a:solidFill>
                <a:srgbClr val="2D2E2D"/>
              </a:solidFill>
              <a:latin typeface="Arial"/>
              <a:cs typeface="Arial"/>
            </a:endParaRPr>
          </a:p>
        </p:txBody>
      </p:sp>
      <p:sp>
        <p:nvSpPr>
          <p:cNvPr id="10" name="Title 1"/>
          <p:cNvSpPr>
            <a:spLocks noGrp="1"/>
          </p:cNvSpPr>
          <p:nvPr>
            <p:ph type="title"/>
          </p:nvPr>
        </p:nvSpPr>
        <p:spPr>
          <a:xfrm>
            <a:off x="4572000" y="689896"/>
            <a:ext cx="4114799" cy="545270"/>
          </a:xfrm>
          <a:prstGeom prst="rect">
            <a:avLst/>
          </a:prstGeom>
        </p:spPr>
        <p:txBody>
          <a:bodyPr lIns="0" tIns="0" rIns="0" bIns="0"/>
          <a:lstStyle>
            <a:lvl1pPr algn="l">
              <a:defRPr sz="2400" b="1">
                <a:solidFill>
                  <a:schemeClr val="tx1">
                    <a:lumMod val="50000"/>
                    <a:lumOff val="50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491937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79"/>
            <a:ext cx="3008313" cy="663788"/>
          </a:xfrm>
          <a:prstGeom prst="rect">
            <a:avLst/>
          </a:prstGeom>
        </p:spPr>
        <p:txBody>
          <a:bodyPr anchor="t"/>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554479"/>
            <a:ext cx="5111750" cy="4571684"/>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370667"/>
            <a:ext cx="3008313" cy="3755496"/>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TextBox 7"/>
          <p:cNvSpPr txBox="1"/>
          <p:nvPr userDrawn="1"/>
        </p:nvSpPr>
        <p:spPr>
          <a:xfrm>
            <a:off x="1841500" y="6445478"/>
            <a:ext cx="3860800" cy="200055"/>
          </a:xfrm>
          <a:prstGeom prst="rect">
            <a:avLst/>
          </a:prstGeom>
          <a:noFill/>
        </p:spPr>
        <p:txBody>
          <a:bodyPr wrap="square" rtlCol="0">
            <a:spAutoFit/>
          </a:bodyPr>
          <a:lstStyle/>
          <a:p>
            <a:pPr>
              <a:tabLst>
                <a:tab pos="800100" algn="l"/>
                <a:tab pos="1600200" algn="l"/>
              </a:tabLst>
            </a:pPr>
            <a:r>
              <a:rPr lang="en-US" sz="700" dirty="0" smtClean="0">
                <a:solidFill>
                  <a:srgbClr val="0093D0"/>
                </a:solidFill>
                <a:latin typeface="Arial"/>
                <a:cs typeface="Arial"/>
              </a:rPr>
              <a:t>QUESTIONS?</a:t>
            </a:r>
            <a:r>
              <a:rPr lang="en-US" sz="700" dirty="0" smtClean="0">
                <a:solidFill>
                  <a:srgbClr val="2D2E2D"/>
                </a:solidFill>
                <a:latin typeface="Arial"/>
                <a:cs typeface="Arial"/>
              </a:rPr>
              <a:t>	855.982.7284	UCPATH.UNIVERSITYOFCALIFORNIA.EDU</a:t>
            </a:r>
            <a:endParaRPr lang="en-US" sz="700" dirty="0">
              <a:solidFill>
                <a:srgbClr val="2D2E2D"/>
              </a:solidFill>
              <a:latin typeface="Arial"/>
              <a:cs typeface="Arial"/>
            </a:endParaRPr>
          </a:p>
        </p:txBody>
      </p:sp>
      <p:sp>
        <p:nvSpPr>
          <p:cNvPr id="9" name="TextBox 8"/>
          <p:cNvSpPr txBox="1"/>
          <p:nvPr userDrawn="1"/>
        </p:nvSpPr>
        <p:spPr>
          <a:xfrm>
            <a:off x="7296150" y="6445478"/>
            <a:ext cx="1054100" cy="200055"/>
          </a:xfrm>
          <a:prstGeom prst="rect">
            <a:avLst/>
          </a:prstGeom>
          <a:noFill/>
        </p:spPr>
        <p:txBody>
          <a:bodyPr wrap="square" rtlCol="0">
            <a:spAutoFit/>
          </a:bodyPr>
          <a:lstStyle/>
          <a:p>
            <a:pPr algn="r"/>
            <a:r>
              <a:rPr lang="en-US" sz="700" dirty="0" smtClean="0">
                <a:solidFill>
                  <a:srgbClr val="0093D0"/>
                </a:solidFill>
                <a:latin typeface="Arial"/>
                <a:cs typeface="Arial"/>
              </a:rPr>
              <a:t>UCPATH CENTER</a:t>
            </a:r>
            <a:endParaRPr lang="en-US" sz="700" dirty="0">
              <a:solidFill>
                <a:srgbClr val="0093D0"/>
              </a:solidFill>
              <a:latin typeface="Arial"/>
              <a:cs typeface="Arial"/>
            </a:endParaRPr>
          </a:p>
        </p:txBody>
      </p:sp>
      <p:sp>
        <p:nvSpPr>
          <p:cNvPr id="11" name="TextBox 10"/>
          <p:cNvSpPr txBox="1"/>
          <p:nvPr userDrawn="1"/>
        </p:nvSpPr>
        <p:spPr>
          <a:xfrm>
            <a:off x="8369300" y="6445478"/>
            <a:ext cx="609600" cy="200055"/>
          </a:xfrm>
          <a:prstGeom prst="rect">
            <a:avLst/>
          </a:prstGeom>
          <a:noFill/>
        </p:spPr>
        <p:txBody>
          <a:bodyPr wrap="square" rtlCol="0">
            <a:spAutoFit/>
          </a:bodyPr>
          <a:lstStyle/>
          <a:p>
            <a:fld id="{72466382-D834-B844-B804-248E5C27F23E}" type="slidenum">
              <a:rPr lang="en-US" sz="700" smtClean="0">
                <a:solidFill>
                  <a:srgbClr val="2D2E2D"/>
                </a:solidFill>
                <a:latin typeface="Arial"/>
                <a:cs typeface="Arial"/>
              </a:rPr>
              <a:t>‹#›</a:t>
            </a:fld>
            <a:endParaRPr lang="en-US" sz="700" dirty="0">
              <a:solidFill>
                <a:srgbClr val="2D2E2D"/>
              </a:solidFill>
              <a:latin typeface="Arial"/>
              <a:cs typeface="Arial"/>
            </a:endParaRPr>
          </a:p>
        </p:txBody>
      </p:sp>
    </p:spTree>
    <p:extLst>
      <p:ext uri="{BB962C8B-B14F-4D97-AF65-F5344CB8AC3E}">
        <p14:creationId xmlns:p14="http://schemas.microsoft.com/office/powerpoint/2010/main" val="1555387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554479"/>
            <a:ext cx="5486400" cy="3173096"/>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extBox 7"/>
          <p:cNvSpPr txBox="1"/>
          <p:nvPr userDrawn="1"/>
        </p:nvSpPr>
        <p:spPr>
          <a:xfrm>
            <a:off x="1841500" y="6445478"/>
            <a:ext cx="3860800" cy="200055"/>
          </a:xfrm>
          <a:prstGeom prst="rect">
            <a:avLst/>
          </a:prstGeom>
          <a:noFill/>
        </p:spPr>
        <p:txBody>
          <a:bodyPr wrap="square" rtlCol="0">
            <a:spAutoFit/>
          </a:bodyPr>
          <a:lstStyle/>
          <a:p>
            <a:pPr>
              <a:tabLst>
                <a:tab pos="800100" algn="l"/>
                <a:tab pos="1600200" algn="l"/>
              </a:tabLst>
            </a:pPr>
            <a:r>
              <a:rPr lang="en-US" sz="700" dirty="0" smtClean="0">
                <a:solidFill>
                  <a:srgbClr val="0093D0"/>
                </a:solidFill>
                <a:latin typeface="Arial"/>
                <a:cs typeface="Arial"/>
              </a:rPr>
              <a:t>QUESTIONS?</a:t>
            </a:r>
            <a:r>
              <a:rPr lang="en-US" sz="700" dirty="0" smtClean="0">
                <a:solidFill>
                  <a:srgbClr val="2D2E2D"/>
                </a:solidFill>
                <a:latin typeface="Arial"/>
                <a:cs typeface="Arial"/>
              </a:rPr>
              <a:t>	855.982.7284	UCPATH.UNIVERSITYOFCALIFORNIA.EDU</a:t>
            </a:r>
            <a:endParaRPr lang="en-US" sz="700" dirty="0">
              <a:solidFill>
                <a:srgbClr val="2D2E2D"/>
              </a:solidFill>
              <a:latin typeface="Arial"/>
              <a:cs typeface="Arial"/>
            </a:endParaRPr>
          </a:p>
        </p:txBody>
      </p:sp>
      <p:sp>
        <p:nvSpPr>
          <p:cNvPr id="9" name="TextBox 8"/>
          <p:cNvSpPr txBox="1"/>
          <p:nvPr userDrawn="1"/>
        </p:nvSpPr>
        <p:spPr>
          <a:xfrm>
            <a:off x="7296150" y="6445478"/>
            <a:ext cx="1054100" cy="200055"/>
          </a:xfrm>
          <a:prstGeom prst="rect">
            <a:avLst/>
          </a:prstGeom>
          <a:noFill/>
        </p:spPr>
        <p:txBody>
          <a:bodyPr wrap="square" rtlCol="0">
            <a:spAutoFit/>
          </a:bodyPr>
          <a:lstStyle/>
          <a:p>
            <a:pPr algn="r"/>
            <a:r>
              <a:rPr lang="en-US" sz="700" dirty="0" smtClean="0">
                <a:solidFill>
                  <a:srgbClr val="0093D0"/>
                </a:solidFill>
                <a:latin typeface="Arial"/>
                <a:cs typeface="Arial"/>
              </a:rPr>
              <a:t>UCPATH CENTER</a:t>
            </a:r>
            <a:endParaRPr lang="en-US" sz="700" dirty="0">
              <a:solidFill>
                <a:srgbClr val="0093D0"/>
              </a:solidFill>
              <a:latin typeface="Arial"/>
              <a:cs typeface="Arial"/>
            </a:endParaRPr>
          </a:p>
        </p:txBody>
      </p:sp>
      <p:sp>
        <p:nvSpPr>
          <p:cNvPr id="10" name="TextBox 9"/>
          <p:cNvSpPr txBox="1"/>
          <p:nvPr userDrawn="1"/>
        </p:nvSpPr>
        <p:spPr>
          <a:xfrm>
            <a:off x="552450" y="6445478"/>
            <a:ext cx="609600" cy="200055"/>
          </a:xfrm>
          <a:prstGeom prst="rect">
            <a:avLst/>
          </a:prstGeom>
          <a:noFill/>
        </p:spPr>
        <p:txBody>
          <a:bodyPr wrap="square" rtlCol="0">
            <a:spAutoFit/>
          </a:bodyPr>
          <a:lstStyle/>
          <a:p>
            <a:r>
              <a:rPr lang="en-US" sz="700" dirty="0" smtClean="0">
                <a:solidFill>
                  <a:srgbClr val="2D2E2D"/>
                </a:solidFill>
                <a:latin typeface="Arial"/>
                <a:cs typeface="Arial"/>
              </a:rPr>
              <a:t>12/1/17</a:t>
            </a:r>
            <a:endParaRPr lang="en-US" sz="700" dirty="0">
              <a:solidFill>
                <a:srgbClr val="2D2E2D"/>
              </a:solidFill>
              <a:latin typeface="Arial"/>
              <a:cs typeface="Arial"/>
            </a:endParaRPr>
          </a:p>
        </p:txBody>
      </p:sp>
      <p:sp>
        <p:nvSpPr>
          <p:cNvPr id="11" name="TextBox 10"/>
          <p:cNvSpPr txBox="1"/>
          <p:nvPr userDrawn="1"/>
        </p:nvSpPr>
        <p:spPr>
          <a:xfrm>
            <a:off x="8369300" y="6445478"/>
            <a:ext cx="609600" cy="200055"/>
          </a:xfrm>
          <a:prstGeom prst="rect">
            <a:avLst/>
          </a:prstGeom>
          <a:noFill/>
        </p:spPr>
        <p:txBody>
          <a:bodyPr wrap="square" rtlCol="0">
            <a:spAutoFit/>
          </a:bodyPr>
          <a:lstStyle/>
          <a:p>
            <a:fld id="{72466382-D834-B844-B804-248E5C27F23E}" type="slidenum">
              <a:rPr lang="en-US" sz="700" smtClean="0">
                <a:solidFill>
                  <a:srgbClr val="2D2E2D"/>
                </a:solidFill>
                <a:latin typeface="Arial"/>
                <a:cs typeface="Arial"/>
              </a:rPr>
              <a:t>‹#›</a:t>
            </a:fld>
            <a:endParaRPr lang="en-US" sz="700" dirty="0">
              <a:solidFill>
                <a:srgbClr val="2D2E2D"/>
              </a:solidFill>
              <a:latin typeface="Arial"/>
              <a:cs typeface="Arial"/>
            </a:endParaRPr>
          </a:p>
        </p:txBody>
      </p:sp>
      <p:sp>
        <p:nvSpPr>
          <p:cNvPr id="13" name="Title 1"/>
          <p:cNvSpPr txBox="1">
            <a:spLocks/>
          </p:cNvSpPr>
          <p:nvPr userDrawn="1"/>
        </p:nvSpPr>
        <p:spPr>
          <a:xfrm>
            <a:off x="4572000" y="689896"/>
            <a:ext cx="4114799" cy="545270"/>
          </a:xfrm>
          <a:prstGeom prst="rect">
            <a:avLst/>
          </a:prstGeom>
        </p:spPr>
        <p:txBody>
          <a:bodyPr lIns="0" tIns="0" rIns="0" bIns="0"/>
          <a:lstStyle>
            <a:lvl1pPr algn="l" defTabSz="457200" rtl="0" eaLnBrk="1" latinLnBrk="0" hangingPunct="1">
              <a:spcBef>
                <a:spcPct val="0"/>
              </a:spcBef>
              <a:buNone/>
              <a:defRPr sz="2400" b="1" kern="1200">
                <a:solidFill>
                  <a:schemeClr val="tx1">
                    <a:lumMod val="50000"/>
                    <a:lumOff val="50000"/>
                  </a:schemeClr>
                </a:solidFill>
                <a:latin typeface="+mj-lt"/>
                <a:ea typeface="+mj-ea"/>
                <a:cs typeface="+mj-cs"/>
              </a:defRPr>
            </a:lvl1pPr>
          </a:lstStyle>
          <a:p>
            <a:r>
              <a:rPr lang="en-US" smtClean="0"/>
              <a:t>Click to edit Master title style</a:t>
            </a:r>
            <a:endParaRPr lang="en-US" dirty="0"/>
          </a:p>
        </p:txBody>
      </p:sp>
    </p:spTree>
    <p:extLst>
      <p:ext uri="{BB962C8B-B14F-4D97-AF65-F5344CB8AC3E}">
        <p14:creationId xmlns:p14="http://schemas.microsoft.com/office/powerpoint/2010/main" val="3203676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1554480"/>
            <a:ext cx="8229600" cy="4571684"/>
          </a:xfrm>
          <a:prstGeom prst="rect">
            <a:avLst/>
          </a:prstGeo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Box 6"/>
          <p:cNvSpPr txBox="1"/>
          <p:nvPr userDrawn="1"/>
        </p:nvSpPr>
        <p:spPr>
          <a:xfrm>
            <a:off x="1841500" y="6445478"/>
            <a:ext cx="3860800" cy="200055"/>
          </a:xfrm>
          <a:prstGeom prst="rect">
            <a:avLst/>
          </a:prstGeom>
          <a:noFill/>
        </p:spPr>
        <p:txBody>
          <a:bodyPr wrap="square" rtlCol="0">
            <a:spAutoFit/>
          </a:bodyPr>
          <a:lstStyle/>
          <a:p>
            <a:pPr>
              <a:tabLst>
                <a:tab pos="800100" algn="l"/>
                <a:tab pos="1600200" algn="l"/>
              </a:tabLst>
            </a:pPr>
            <a:r>
              <a:rPr lang="en-US" sz="700" dirty="0" smtClean="0">
                <a:solidFill>
                  <a:srgbClr val="0093D0"/>
                </a:solidFill>
                <a:latin typeface="Arial"/>
                <a:cs typeface="Arial"/>
              </a:rPr>
              <a:t>QUESTIONS?</a:t>
            </a:r>
            <a:r>
              <a:rPr lang="en-US" sz="700" dirty="0" smtClean="0">
                <a:solidFill>
                  <a:srgbClr val="2D2E2D"/>
                </a:solidFill>
                <a:latin typeface="Arial"/>
                <a:cs typeface="Arial"/>
              </a:rPr>
              <a:t>	855.982.7284	UCPATH.UNIVERSITYOFCALIFORNIA.EDU</a:t>
            </a:r>
            <a:endParaRPr lang="en-US" sz="700" dirty="0">
              <a:solidFill>
                <a:srgbClr val="2D2E2D"/>
              </a:solidFill>
              <a:latin typeface="Arial"/>
              <a:cs typeface="Arial"/>
            </a:endParaRPr>
          </a:p>
        </p:txBody>
      </p:sp>
      <p:sp>
        <p:nvSpPr>
          <p:cNvPr id="8" name="TextBox 7"/>
          <p:cNvSpPr txBox="1"/>
          <p:nvPr userDrawn="1"/>
        </p:nvSpPr>
        <p:spPr>
          <a:xfrm>
            <a:off x="7296150" y="6445478"/>
            <a:ext cx="1054100" cy="200055"/>
          </a:xfrm>
          <a:prstGeom prst="rect">
            <a:avLst/>
          </a:prstGeom>
          <a:noFill/>
        </p:spPr>
        <p:txBody>
          <a:bodyPr wrap="square" rtlCol="0">
            <a:spAutoFit/>
          </a:bodyPr>
          <a:lstStyle/>
          <a:p>
            <a:pPr algn="r"/>
            <a:r>
              <a:rPr lang="en-US" sz="700" dirty="0" smtClean="0">
                <a:solidFill>
                  <a:srgbClr val="0093D0"/>
                </a:solidFill>
                <a:latin typeface="Arial"/>
                <a:cs typeface="Arial"/>
              </a:rPr>
              <a:t>UCPATH CENTER</a:t>
            </a:r>
            <a:endParaRPr lang="en-US" sz="700" dirty="0">
              <a:solidFill>
                <a:srgbClr val="0093D0"/>
              </a:solidFill>
              <a:latin typeface="Arial"/>
              <a:cs typeface="Arial"/>
            </a:endParaRPr>
          </a:p>
        </p:txBody>
      </p:sp>
      <p:sp>
        <p:nvSpPr>
          <p:cNvPr id="10" name="TextBox 9"/>
          <p:cNvSpPr txBox="1"/>
          <p:nvPr userDrawn="1"/>
        </p:nvSpPr>
        <p:spPr>
          <a:xfrm>
            <a:off x="8369300" y="6445478"/>
            <a:ext cx="609600" cy="200055"/>
          </a:xfrm>
          <a:prstGeom prst="rect">
            <a:avLst/>
          </a:prstGeom>
          <a:noFill/>
        </p:spPr>
        <p:txBody>
          <a:bodyPr wrap="square" rtlCol="0">
            <a:spAutoFit/>
          </a:bodyPr>
          <a:lstStyle/>
          <a:p>
            <a:fld id="{72466382-D834-B844-B804-248E5C27F23E}" type="slidenum">
              <a:rPr lang="en-US" sz="700" smtClean="0">
                <a:solidFill>
                  <a:srgbClr val="2D2E2D"/>
                </a:solidFill>
                <a:latin typeface="Arial"/>
                <a:cs typeface="Arial"/>
              </a:rPr>
              <a:t>‹#›</a:t>
            </a:fld>
            <a:endParaRPr lang="en-US" sz="700" dirty="0">
              <a:solidFill>
                <a:srgbClr val="2D2E2D"/>
              </a:solidFill>
              <a:latin typeface="Arial"/>
              <a:cs typeface="Arial"/>
            </a:endParaRPr>
          </a:p>
        </p:txBody>
      </p:sp>
      <p:sp>
        <p:nvSpPr>
          <p:cNvPr id="11" name="Title 1"/>
          <p:cNvSpPr>
            <a:spLocks noGrp="1"/>
          </p:cNvSpPr>
          <p:nvPr>
            <p:ph type="title"/>
          </p:nvPr>
        </p:nvSpPr>
        <p:spPr>
          <a:xfrm>
            <a:off x="4572000" y="689896"/>
            <a:ext cx="4114799" cy="545270"/>
          </a:xfrm>
          <a:prstGeom prst="rect">
            <a:avLst/>
          </a:prstGeom>
        </p:spPr>
        <p:txBody>
          <a:bodyPr lIns="0" tIns="0" rIns="0" bIns="0"/>
          <a:lstStyle>
            <a:lvl1pPr algn="l">
              <a:defRPr sz="2400" b="1">
                <a:solidFill>
                  <a:schemeClr val="tx1">
                    <a:lumMod val="50000"/>
                    <a:lumOff val="50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44621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a:off x="390525" y="1282700"/>
            <a:ext cx="8362950" cy="0"/>
          </a:xfrm>
          <a:prstGeom prst="line">
            <a:avLst/>
          </a:prstGeom>
          <a:ln w="6350" cmpd="sng">
            <a:solidFill>
              <a:srgbClr val="0093D0"/>
            </a:solidFill>
          </a:ln>
          <a:effectLst/>
        </p:spPr>
        <p:style>
          <a:lnRef idx="2">
            <a:schemeClr val="accent1"/>
          </a:lnRef>
          <a:fillRef idx="0">
            <a:schemeClr val="accent1"/>
          </a:fillRef>
          <a:effectRef idx="1">
            <a:schemeClr val="accent1"/>
          </a:effectRef>
          <a:fontRef idx="minor">
            <a:schemeClr val="tx1"/>
          </a:fontRef>
        </p:style>
      </p:cxnSp>
      <p:pic>
        <p:nvPicPr>
          <p:cNvPr id="8" name="Picture 7"/>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390525" y="262546"/>
            <a:ext cx="8366760" cy="960120"/>
          </a:xfrm>
          <a:prstGeom prst="rect">
            <a:avLst/>
          </a:prstGeom>
        </p:spPr>
      </p:pic>
    </p:spTree>
    <p:extLst>
      <p:ext uri="{BB962C8B-B14F-4D97-AF65-F5344CB8AC3E}">
        <p14:creationId xmlns:p14="http://schemas.microsoft.com/office/powerpoint/2010/main" val="3951880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6" r:id="rId7"/>
    <p:sldLayoutId id="2147483657" r:id="rId8"/>
    <p:sldLayoutId id="2147483658" r:id="rId9"/>
    <p:sldLayoutId id="2147483659" r:id="rId10"/>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cpath.universityofcalifornia.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irs.gov/forms-pubs/about-form-1042-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ucpath.universityofcalifornia.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www.ftb.ca.gov/" TargetMode="External"/><Relationship Id="rId3" Type="http://schemas.openxmlformats.org/officeDocument/2006/relationships/hyperlink" Target="https://ucpath.universityofcalifornia.edu/" TargetMode="External"/><Relationship Id="rId7" Type="http://schemas.openxmlformats.org/officeDocument/2006/relationships/hyperlink" Target="http://www.irs.gov/"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irs.gov/pub/irs-pdf/n797.pdf" TargetMode="External"/><Relationship Id="rId5" Type="http://schemas.openxmlformats.org/officeDocument/2006/relationships/hyperlink" Target="https://www.irs.gov/credits-deductions/individuals/earned-income-tax-credit/use-the-eitc-assistant" TargetMode="External"/><Relationship Id="rId4" Type="http://schemas.openxmlformats.org/officeDocument/2006/relationships/hyperlink" Target="https://atyourserviceonline.ucop.edu/ayso/login.jsp?_UID_=nul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ucpath.universityofcalifornia.edu/"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0" y="680484"/>
            <a:ext cx="4114799" cy="554682"/>
          </a:xfrm>
        </p:spPr>
        <p:txBody>
          <a:bodyPr/>
          <a:lstStyle/>
          <a:p>
            <a:pPr algn="r"/>
            <a:r>
              <a:rPr lang="en-US" dirty="0" smtClean="0">
                <a:solidFill>
                  <a:schemeClr val="tx1"/>
                </a:solidFill>
              </a:rPr>
              <a:t>2019 Year-End Reminders </a:t>
            </a:r>
            <a:endParaRPr lang="en-US" dirty="0">
              <a:solidFill>
                <a:schemeClr val="tx1"/>
              </a:solidFill>
            </a:endParaRPr>
          </a:p>
        </p:txBody>
      </p:sp>
      <p:sp>
        <p:nvSpPr>
          <p:cNvPr id="4" name="Content Placeholder 3"/>
          <p:cNvSpPr>
            <a:spLocks noGrp="1"/>
          </p:cNvSpPr>
          <p:nvPr>
            <p:ph idx="1"/>
          </p:nvPr>
        </p:nvSpPr>
        <p:spPr>
          <a:xfrm>
            <a:off x="457199" y="1388425"/>
            <a:ext cx="8399721" cy="5025929"/>
          </a:xfrm>
        </p:spPr>
        <p:txBody>
          <a:bodyPr/>
          <a:lstStyle/>
          <a:p>
            <a:pPr marL="0" marR="0" indent="0">
              <a:lnSpc>
                <a:spcPct val="115000"/>
              </a:lnSpc>
              <a:spcBef>
                <a:spcPts val="0"/>
              </a:spcBef>
              <a:spcAft>
                <a:spcPts val="0"/>
              </a:spcAft>
              <a:buNone/>
            </a:pPr>
            <a:r>
              <a:rPr lang="en-US" sz="1200" b="1"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Add/Update </a:t>
            </a:r>
            <a:r>
              <a:rPr lang="en-US" sz="1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Your Personal Email and Home Address on UCPath</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 addition to your work email, it’s important to add or update your personal email into </a:t>
            </a:r>
            <a:r>
              <a:rPr lang="en-US" sz="1200" dirty="0">
                <a:solidFill>
                  <a:srgbClr val="FB9107"/>
                </a:solidFill>
                <a:latin typeface="Calibri" panose="020F0502020204030204" pitchFamily="34" charset="0"/>
                <a:ea typeface="Calibri" panose="020F0502020204030204" pitchFamily="34" charset="0"/>
                <a:cs typeface="Calibri" panose="020F0502020204030204" pitchFamily="34" charset="0"/>
                <a:hlinkClick r:id="rId3"/>
              </a:rPr>
              <a:t>UCPath</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 online</a:t>
            </a:r>
            <a:r>
              <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as well as update your home address.   Whether you are receiving an electronic or paper W-2 form, it is important that your supervisor and the University of California has your accurate information.  Please take a moment and log in to </a:t>
            </a:r>
            <a:r>
              <a:rPr lang="en-US" sz="1200" dirty="0">
                <a:solidFill>
                  <a:srgbClr val="FB9107"/>
                </a:solidFill>
                <a:latin typeface="Calibri" panose="020F0502020204030204" pitchFamily="34" charset="0"/>
                <a:ea typeface="Calibri" panose="020F0502020204030204" pitchFamily="34" charset="0"/>
                <a:cs typeface="Calibri" panose="020F0502020204030204" pitchFamily="34" charset="0"/>
                <a:hlinkClick r:id="rId3"/>
              </a:rPr>
              <a:t>UCPath</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 online </a:t>
            </a:r>
            <a:r>
              <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to review and/or update your emails and address of residence.  Please update by </a:t>
            </a:r>
            <a:r>
              <a:rPr lang="en-US" sz="1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January 18, 2020</a:t>
            </a:r>
            <a:r>
              <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marL="0" marR="0" indent="0">
              <a:lnSpc>
                <a:spcPct val="115000"/>
              </a:lnSpc>
              <a:spcBef>
                <a:spcPts val="0"/>
              </a:spcBef>
              <a:spcAft>
                <a:spcPts val="0"/>
              </a:spcAft>
              <a:buNone/>
            </a:pPr>
            <a:r>
              <a:rPr lang="en-US" sz="1200" b="1"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Dependent </a:t>
            </a:r>
            <a:r>
              <a:rPr lang="en-US" sz="1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information</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The Affordable Care Act (ACA) requires employers to make reasonable efforts to obtain Social Security numbers for its employees and their spouses/domestic partners and dependents. Take a moment to log in to </a:t>
            </a:r>
            <a:r>
              <a:rPr lang="en-US" sz="1200" dirty="0">
                <a:solidFill>
                  <a:srgbClr val="FB9107"/>
                </a:solidFill>
                <a:latin typeface="Calibri" panose="020F0502020204030204" pitchFamily="34" charset="0"/>
                <a:ea typeface="Calibri" panose="020F0502020204030204" pitchFamily="34" charset="0"/>
                <a:cs typeface="Calibri" panose="020F0502020204030204" pitchFamily="34" charset="0"/>
                <a:hlinkClick r:id="rId3"/>
              </a:rPr>
              <a:t>UCPath</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 online</a:t>
            </a:r>
            <a:r>
              <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to review and/or update your dependent information by selecting </a:t>
            </a:r>
            <a:r>
              <a:rPr lang="en-US" sz="1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Employee Actions &gt; Health and Welfare &gt; Dependent Coverage</a:t>
            </a:r>
            <a:r>
              <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in the Employee Actions menu.  Please update by </a:t>
            </a:r>
            <a:r>
              <a:rPr lang="en-US" sz="1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January 18, 2020</a:t>
            </a:r>
            <a:r>
              <a:rPr lang="en-US" sz="12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t>
            </a:r>
            <a:r>
              <a:rPr lang="en-US" sz="1200" b="1" dirty="0">
                <a:solidFill>
                  <a:srgbClr val="222222"/>
                </a:solidFill>
                <a:latin typeface="Calibri" panose="020F0502020204030204" pitchFamily="34" charset="0"/>
                <a:ea typeface="Calibri" panose="020F0502020204030204" pitchFamily="34" charset="0"/>
                <a:cs typeface="Calibri" panose="020F0502020204030204" pitchFamily="34"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endParaRPr lang="en-US" sz="1200" b="1" dirty="0" smtClean="0">
              <a:solidFill>
                <a:srgbClr val="222222"/>
              </a:solidFill>
              <a:latin typeface="Calibri" panose="020F0502020204030204" pitchFamily="34" charset="0"/>
              <a:ea typeface="Calibri" panose="020F0502020204030204" pitchFamily="34" charset="0"/>
              <a:cs typeface="Calibri" panose="020F0502020204030204" pitchFamily="34" charset="0"/>
            </a:endParaRPr>
          </a:p>
          <a:p>
            <a:pPr marL="0" marR="0" indent="0">
              <a:lnSpc>
                <a:spcPct val="115000"/>
              </a:lnSpc>
              <a:spcBef>
                <a:spcPts val="0"/>
              </a:spcBef>
              <a:spcAft>
                <a:spcPts val="0"/>
              </a:spcAft>
              <a:buNone/>
            </a:pPr>
            <a:r>
              <a:rPr lang="en-US" sz="1200" b="1" dirty="0" smtClean="0">
                <a:solidFill>
                  <a:srgbClr val="222222"/>
                </a:solidFill>
                <a:latin typeface="Calibri" panose="020F0502020204030204" pitchFamily="34" charset="0"/>
                <a:ea typeface="Calibri" panose="020F0502020204030204" pitchFamily="34" charset="0"/>
                <a:cs typeface="Calibri" panose="020F0502020204030204" pitchFamily="34" charset="0"/>
              </a:rPr>
              <a:t>1042-S </a:t>
            </a:r>
            <a:r>
              <a:rPr lang="en-US" sz="1200" b="1" dirty="0">
                <a:solidFill>
                  <a:srgbClr val="222222"/>
                </a:solidFill>
                <a:latin typeface="Calibri" panose="020F0502020204030204" pitchFamily="34" charset="0"/>
                <a:ea typeface="Calibri" panose="020F0502020204030204" pitchFamily="34" charset="0"/>
                <a:cs typeface="Calibri" panose="020F0502020204030204" pitchFamily="34" charset="0"/>
              </a:rPr>
              <a:t>Tax Forms</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0"/>
              </a:spcBef>
            </a:pPr>
            <a:r>
              <a:rPr lang="en-US" sz="1200" dirty="0">
                <a:latin typeface="Calibri" panose="020F0502020204030204" pitchFamily="34" charset="0"/>
                <a:ea typeface="Times New Roman" panose="02020603050405020304" pitchFamily="18" charset="0"/>
                <a:cs typeface="Calibri" panose="020F0502020204030204" pitchFamily="34" charset="0"/>
              </a:rPr>
              <a:t>International persons receiving wages from the University of California may receive either a W-2 or 1042-S (Foreign Person's U.S. Source Income Subject to Withholding).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0"/>
              </a:spcBef>
            </a:pPr>
            <a:r>
              <a:rPr lang="en-US" sz="1200" dirty="0">
                <a:solidFill>
                  <a:srgbClr val="222222"/>
                </a:solidFill>
                <a:latin typeface="Calibri" panose="020F0502020204030204" pitchFamily="34" charset="0"/>
                <a:ea typeface="Calibri" panose="020F0502020204030204" pitchFamily="34" charset="0"/>
                <a:cs typeface="Calibri" panose="020F0502020204030204" pitchFamily="34" charset="0"/>
              </a:rPr>
              <a:t>Please verify your email and home mailing addresses exactly match in both UCPath online and in the GLACIER tax database to ensure that your 1042-S notification and/or form is sent to the correct email and home address.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0"/>
              </a:spcBef>
            </a:pPr>
            <a:r>
              <a:rPr lang="en-US" sz="1200" dirty="0">
                <a:latin typeface="Calibri" panose="020F0502020204030204" pitchFamily="34" charset="0"/>
                <a:ea typeface="Times New Roman" panose="02020603050405020304" pitchFamily="18" charset="0"/>
                <a:cs typeface="Calibri" panose="020F0502020204030204" pitchFamily="34" charset="0"/>
              </a:rPr>
              <a:t>Additionally, you may select consent to have an electronic 1042-S sent to you via your </a:t>
            </a:r>
            <a:r>
              <a:rPr lang="en-US" sz="1200" dirty="0">
                <a:solidFill>
                  <a:srgbClr val="222222"/>
                </a:solidFill>
                <a:latin typeface="Calibri" panose="020F0502020204030204" pitchFamily="34" charset="0"/>
                <a:ea typeface="Calibri" panose="020F0502020204030204" pitchFamily="34" charset="0"/>
                <a:cs typeface="Calibri" panose="020F0502020204030204" pitchFamily="34" charset="0"/>
              </a:rPr>
              <a:t>GLACIER</a:t>
            </a:r>
            <a:r>
              <a:rPr lang="en-US" sz="1200" dirty="0">
                <a:latin typeface="Calibri" panose="020F0502020204030204" pitchFamily="34" charset="0"/>
                <a:ea typeface="Times New Roman" panose="02020603050405020304" pitchFamily="18" charset="0"/>
                <a:cs typeface="Calibri" panose="020F0502020204030204" pitchFamily="34" charset="0"/>
              </a:rPr>
              <a:t> account as well.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0"/>
              </a:spcBef>
            </a:pPr>
            <a:r>
              <a:rPr lang="en-US" sz="1200" dirty="0">
                <a:latin typeface="Calibri" panose="020F0502020204030204" pitchFamily="34" charset="0"/>
                <a:ea typeface="Times New Roman" panose="02020603050405020304" pitchFamily="18" charset="0"/>
                <a:cs typeface="Calibri" panose="020F0502020204030204" pitchFamily="34" charset="0"/>
              </a:rPr>
              <a:t>The deadline for requesting </a:t>
            </a:r>
            <a:r>
              <a:rPr lang="en-US" sz="12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January 18, 2020</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0"/>
              </a:spcBef>
            </a:pPr>
            <a:r>
              <a:rPr lang="en-US" sz="1200" dirty="0">
                <a:latin typeface="Calibri" panose="020F0502020204030204" pitchFamily="34" charset="0"/>
                <a:ea typeface="Times New Roman" panose="02020603050405020304" pitchFamily="18" charset="0"/>
                <a:cs typeface="Calibri" panose="020F0502020204030204" pitchFamily="34" charset="0"/>
              </a:rPr>
              <a:t>To learn more about Form 1042-S, click </a:t>
            </a:r>
            <a:r>
              <a:rPr lang="en-US" sz="1200" dirty="0">
                <a:solidFill>
                  <a:srgbClr val="FB9107"/>
                </a:solidFill>
                <a:latin typeface="Calibri" panose="020F0502020204030204" pitchFamily="34" charset="0"/>
                <a:ea typeface="Times New Roman" panose="02020603050405020304" pitchFamily="18" charset="0"/>
                <a:cs typeface="Calibri" panose="020F0502020204030204" pitchFamily="34" charset="0"/>
                <a:hlinkClick r:id="rId4"/>
              </a:rPr>
              <a:t>here.</a:t>
            </a:r>
            <a:r>
              <a:rPr lang="en-US" sz="1200" dirty="0">
                <a:latin typeface="Calibri" panose="020F0502020204030204" pitchFamily="34" charset="0"/>
                <a:ea typeface="Times New Roman" panose="02020603050405020304" pitchFamily="18" charset="0"/>
                <a:cs typeface="Calibri" panose="020F0502020204030204" pitchFamily="34" charset="0"/>
              </a:rPr>
              <a:t> (</a:t>
            </a:r>
            <a:r>
              <a:rPr lang="en-US" sz="1200" dirty="0">
                <a:solidFill>
                  <a:srgbClr val="FB9107"/>
                </a:solidFill>
                <a:latin typeface="Calibri" panose="020F0502020204030204" pitchFamily="34" charset="0"/>
                <a:ea typeface="Times New Roman" panose="02020603050405020304" pitchFamily="18" charset="0"/>
                <a:cs typeface="Calibri" panose="020F0502020204030204" pitchFamily="34" charset="0"/>
                <a:hlinkClick r:id="rId4"/>
              </a:rPr>
              <a:t>https://www.irs.gov/forms-pubs/about-form-1042-s</a:t>
            </a:r>
            <a:r>
              <a:rPr lang="en-US" sz="1200" dirty="0">
                <a:latin typeface="Calibri" panose="020F0502020204030204" pitchFamily="34" charset="0"/>
                <a:ea typeface="Times New Roman" panose="02020603050405020304" pitchFamily="18" charset="0"/>
                <a:cs typeface="Calibri" panose="020F0502020204030204" pitchFamily="34"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32000"/>
              </a:lnSpc>
              <a:spcBef>
                <a:spcPts val="0"/>
              </a:spcBef>
              <a:spcAft>
                <a:spcPts val="0"/>
              </a:spcAft>
              <a:buNone/>
            </a:pPr>
            <a:endParaRPr lang="en-US" sz="1200" b="1" dirty="0" smtClean="0">
              <a:solidFill>
                <a:srgbClr val="191B13"/>
              </a:solidFill>
              <a:latin typeface="Calibri" panose="020F0502020204030204" pitchFamily="34" charset="0"/>
              <a:ea typeface="Times New Roman" panose="02020603050405020304" pitchFamily="18" charset="0"/>
              <a:cs typeface="Times New Roman" panose="02020603050405020304" pitchFamily="18" charset="0"/>
            </a:endParaRPr>
          </a:p>
          <a:p>
            <a:endParaRPr lang="en-US" sz="1200" dirty="0"/>
          </a:p>
        </p:txBody>
      </p:sp>
    </p:spTree>
    <p:extLst>
      <p:ext uri="{BB962C8B-B14F-4D97-AF65-F5344CB8AC3E}">
        <p14:creationId xmlns:p14="http://schemas.microsoft.com/office/powerpoint/2010/main" val="37027259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0" y="680484"/>
            <a:ext cx="4114799" cy="554682"/>
          </a:xfrm>
        </p:spPr>
        <p:txBody>
          <a:bodyPr/>
          <a:lstStyle/>
          <a:p>
            <a:pPr algn="r"/>
            <a:r>
              <a:rPr lang="en-US" dirty="0">
                <a:solidFill>
                  <a:schemeClr val="tx1"/>
                </a:solidFill>
              </a:rPr>
              <a:t>2019 Year-End Reminders </a:t>
            </a:r>
          </a:p>
        </p:txBody>
      </p:sp>
      <p:sp>
        <p:nvSpPr>
          <p:cNvPr id="4" name="Content Placeholder 3"/>
          <p:cNvSpPr>
            <a:spLocks noGrp="1"/>
          </p:cNvSpPr>
          <p:nvPr>
            <p:ph idx="1"/>
          </p:nvPr>
        </p:nvSpPr>
        <p:spPr>
          <a:xfrm>
            <a:off x="351693" y="1406769"/>
            <a:ext cx="8505228" cy="5265336"/>
          </a:xfrm>
        </p:spPr>
        <p:txBody>
          <a:bodyPr/>
          <a:lstStyle/>
          <a:p>
            <a:pPr marL="0" marR="0" indent="0">
              <a:lnSpc>
                <a:spcPct val="132000"/>
              </a:lnSpc>
              <a:spcBef>
                <a:spcPts val="0"/>
              </a:spcBef>
              <a:spcAft>
                <a:spcPts val="0"/>
              </a:spcAft>
              <a:buNone/>
            </a:pPr>
            <a:r>
              <a:rPr lang="en-US" sz="1200" b="1" dirty="0">
                <a:solidFill>
                  <a:srgbClr val="191B13"/>
                </a:solidFill>
                <a:latin typeface="Calibri" panose="020F0502020204030204" pitchFamily="34" charset="0"/>
                <a:ea typeface="Times New Roman" panose="02020603050405020304" pitchFamily="18" charset="0"/>
                <a:cs typeface="Times New Roman" panose="02020603050405020304" pitchFamily="18" charset="0"/>
              </a:rPr>
              <a:t>Sign up for Your Electronic W-2</a:t>
            </a:r>
            <a:endParaRPr lang="en-US" sz="1200" b="1" dirty="0">
              <a:solidFill>
                <a:srgbClr val="191B13"/>
              </a:solidFill>
              <a:latin typeface="KievitProBld"/>
              <a:ea typeface="Times New Roman" panose="02020603050405020304" pitchFamily="18" charset="0"/>
              <a:cs typeface="Times New Roman" panose="02020603050405020304" pitchFamily="18" charset="0"/>
            </a:endParaRPr>
          </a:p>
          <a:p>
            <a:pPr lvl="0">
              <a:spcBef>
                <a:spcPts val="0"/>
              </a:spcBef>
              <a:buFont typeface="Symbol" panose="05050102010706020507" pitchFamily="18" charset="2"/>
              <a:buChar char=""/>
            </a:pPr>
            <a:r>
              <a:rPr lang="en-US" sz="1200" dirty="0">
                <a:solidFill>
                  <a:srgbClr val="000000"/>
                </a:solidFill>
                <a:latin typeface="Calibri" panose="020F0502020204030204" pitchFamily="34" charset="0"/>
                <a:ea typeface="Times New Roman" panose="02020603050405020304" pitchFamily="18" charset="0"/>
              </a:rPr>
              <a:t>If you have </a:t>
            </a:r>
            <a:r>
              <a:rPr lang="en-US" sz="1200" dirty="0">
                <a:latin typeface="Calibri" panose="020F0502020204030204" pitchFamily="34" charset="0"/>
                <a:ea typeface="Times New Roman" panose="02020603050405020304" pitchFamily="18" charset="0"/>
              </a:rPr>
              <a:t>not already done so, the deadline for requesting an electronic W-2 for your 2019 tax information is </a:t>
            </a:r>
            <a:r>
              <a:rPr lang="en-US" sz="1200" b="1" dirty="0">
                <a:latin typeface="Calibri" panose="020F0502020204030204" pitchFamily="34" charset="0"/>
                <a:ea typeface="Times New Roman" panose="02020603050405020304" pitchFamily="18" charset="0"/>
              </a:rPr>
              <a:t>January 18, 2020</a:t>
            </a:r>
            <a:r>
              <a:rPr lang="en-US" sz="1200" dirty="0">
                <a:latin typeface="Calibri" panose="020F0502020204030204" pitchFamily="34" charset="0"/>
                <a:ea typeface="Times New Roman" panose="02020603050405020304" pitchFamily="18" charset="0"/>
              </a:rPr>
              <a:t>. </a:t>
            </a:r>
            <a:endParaRPr lang="en-US" sz="1200" dirty="0">
              <a:latin typeface="Times New Roman" panose="02020603050405020304" pitchFamily="18" charset="0"/>
              <a:ea typeface="Times New Roman" panose="02020603050405020304" pitchFamily="18" charset="0"/>
            </a:endParaRPr>
          </a:p>
          <a:p>
            <a:pPr lvl="0">
              <a:spcBef>
                <a:spcPts val="0"/>
              </a:spcBef>
              <a:buFont typeface="Symbol" panose="05050102010706020507" pitchFamily="18" charset="2"/>
              <a:buChar char=""/>
            </a:pPr>
            <a:r>
              <a:rPr lang="en-US" sz="1200" dirty="0">
                <a:latin typeface="Calibri" panose="020F0502020204030204" pitchFamily="34" charset="0"/>
                <a:ea typeface="Times New Roman" panose="02020603050405020304" pitchFamily="18" charset="0"/>
              </a:rPr>
              <a:t>Visit </a:t>
            </a:r>
            <a:r>
              <a:rPr lang="en-US" sz="1200" dirty="0">
                <a:latin typeface="Calibri" panose="020F0502020204030204" pitchFamily="34" charset="0"/>
                <a:ea typeface="Times New Roman" panose="02020603050405020304" pitchFamily="18" charset="0"/>
                <a:hlinkClick r:id="rId3"/>
              </a:rPr>
              <a:t>UCPath</a:t>
            </a:r>
            <a:r>
              <a:rPr lang="en-US" sz="1200" dirty="0">
                <a:latin typeface="Calibri" panose="020F0502020204030204" pitchFamily="34" charset="0"/>
                <a:ea typeface="Times New Roman" panose="02020603050405020304" pitchFamily="18" charset="0"/>
              </a:rPr>
              <a:t> online and click </a:t>
            </a:r>
            <a:r>
              <a:rPr lang="en-US" sz="1200" dirty="0" smtClean="0">
                <a:latin typeface="Calibri" panose="020F0502020204030204" pitchFamily="34" charset="0"/>
                <a:ea typeface="Times New Roman" panose="02020603050405020304" pitchFamily="18" charset="0"/>
              </a:rPr>
              <a:t>on </a:t>
            </a:r>
            <a:r>
              <a:rPr lang="en-US" sz="1200" b="1" dirty="0" smtClean="0">
                <a:latin typeface="Calibri" panose="020F0502020204030204" pitchFamily="34" charset="0"/>
                <a:ea typeface="Times New Roman" panose="02020603050405020304" pitchFamily="18" charset="0"/>
                <a:cs typeface="Calibri" panose="020F0502020204030204" pitchFamily="34" charset="0"/>
              </a:rPr>
              <a:t>Employee </a:t>
            </a:r>
            <a:r>
              <a:rPr lang="en-US" sz="1200" b="1" dirty="0">
                <a:latin typeface="Calibri" panose="020F0502020204030204" pitchFamily="34" charset="0"/>
                <a:ea typeface="Times New Roman" panose="02020603050405020304" pitchFamily="18" charset="0"/>
                <a:cs typeface="Calibri" panose="020F0502020204030204" pitchFamily="34" charset="0"/>
              </a:rPr>
              <a:t>Actions &gt;</a:t>
            </a:r>
            <a:r>
              <a:rPr lang="en-US" sz="1200" dirty="0" smtClean="0">
                <a:latin typeface="Calibri" panose="020F0502020204030204" pitchFamily="34" charset="0"/>
                <a:ea typeface="Times New Roman" panose="02020603050405020304" pitchFamily="18" charset="0"/>
              </a:rPr>
              <a:t> </a:t>
            </a:r>
            <a:r>
              <a:rPr lang="en-US" sz="1200" b="1" dirty="0">
                <a:latin typeface="Calibri" panose="020F0502020204030204" pitchFamily="34" charset="0"/>
                <a:ea typeface="Times New Roman" panose="02020603050405020304" pitchFamily="18" charset="0"/>
              </a:rPr>
              <a:t>Income and Taxes&gt; Enroll to Receive Online W-2</a:t>
            </a:r>
            <a:r>
              <a:rPr lang="en-US" sz="1200" dirty="0">
                <a:latin typeface="Calibri" panose="020F0502020204030204" pitchFamily="34" charset="0"/>
                <a:ea typeface="Times New Roman" panose="02020603050405020304" pitchFamily="18" charset="0"/>
              </a:rPr>
              <a:t>.</a:t>
            </a:r>
            <a:endParaRPr lang="en-US" sz="1200" dirty="0">
              <a:latin typeface="Times New Roman" panose="02020603050405020304" pitchFamily="18" charset="0"/>
              <a:ea typeface="Times New Roman" panose="02020603050405020304" pitchFamily="18" charset="0"/>
            </a:endParaRPr>
          </a:p>
          <a:p>
            <a:pPr lvl="0">
              <a:spcBef>
                <a:spcPts val="0"/>
              </a:spcBef>
              <a:buFont typeface="Symbol" panose="05050102010706020507" pitchFamily="18" charset="2"/>
              <a:buChar char=""/>
            </a:pPr>
            <a:r>
              <a:rPr lang="en-US" sz="1200" dirty="0">
                <a:latin typeface="Calibri" panose="020F0502020204030204" pitchFamily="34" charset="0"/>
                <a:ea typeface="Times New Roman" panose="02020603050405020304" pitchFamily="18" charset="0"/>
              </a:rPr>
              <a:t>If your current status says </a:t>
            </a:r>
            <a:r>
              <a:rPr lang="en-US" sz="1200" b="1" dirty="0">
                <a:latin typeface="Calibri" panose="020F0502020204030204" pitchFamily="34" charset="0"/>
                <a:ea typeface="Times New Roman" panose="02020603050405020304" pitchFamily="18" charset="0"/>
              </a:rPr>
              <a:t>CONSENT RECEIVED,</a:t>
            </a:r>
            <a:r>
              <a:rPr lang="en-US" sz="1200" dirty="0">
                <a:latin typeface="Calibri" panose="020F0502020204030204" pitchFamily="34" charset="0"/>
                <a:ea typeface="Times New Roman" panose="02020603050405020304" pitchFamily="18" charset="0"/>
              </a:rPr>
              <a:t> then you do not have to do anything – you’re already signed up for the electronic statement.</a:t>
            </a:r>
            <a:endParaRPr lang="en-US" sz="1200" dirty="0">
              <a:latin typeface="Times New Roman" panose="02020603050405020304" pitchFamily="18" charset="0"/>
              <a:ea typeface="Times New Roman" panose="02020603050405020304" pitchFamily="18" charset="0"/>
            </a:endParaRPr>
          </a:p>
          <a:p>
            <a:pPr lvl="0">
              <a:spcBef>
                <a:spcPts val="0"/>
              </a:spcBef>
              <a:buFont typeface="Symbol" panose="05050102010706020507" pitchFamily="18" charset="2"/>
              <a:buChar char=""/>
            </a:pPr>
            <a:r>
              <a:rPr lang="en-US" sz="1200" dirty="0">
                <a:latin typeface="Calibri" panose="020F0502020204030204" pitchFamily="34" charset="0"/>
                <a:ea typeface="Times New Roman" panose="02020603050405020304" pitchFamily="18" charset="0"/>
              </a:rPr>
              <a:t>Once you’ve signed up, all notifications pertaining to your W-2/W-2c will be sent to your preferred email address on file in the UCPath system. Please check that it’s up-to-date if you have recently moved.</a:t>
            </a:r>
            <a:endParaRPr lang="en-US" sz="1200" dirty="0">
              <a:latin typeface="Times New Roman" panose="02020603050405020304" pitchFamily="18" charset="0"/>
              <a:ea typeface="Times New Roman" panose="02020603050405020304" pitchFamily="18" charset="0"/>
            </a:endParaRPr>
          </a:p>
          <a:p>
            <a:pPr marL="0" indent="0">
              <a:buNone/>
            </a:pPr>
            <a:r>
              <a:rPr lang="en-US" sz="1200" b="1" dirty="0" smtClean="0"/>
              <a:t>W-2 </a:t>
            </a:r>
            <a:r>
              <a:rPr lang="en-US" sz="1200" b="1" dirty="0"/>
              <a:t>Reminders </a:t>
            </a:r>
          </a:p>
          <a:p>
            <a:r>
              <a:rPr lang="en-US" sz="1100" dirty="0" smtClean="0"/>
              <a:t>ASUCLA</a:t>
            </a:r>
            <a:r>
              <a:rPr lang="en-US" sz="1100" dirty="0"/>
              <a:t>, UCLA, UCM, UCR, UCSB and UCOP will receive one W-2 statement from UCPath for the 2019 tax year.</a:t>
            </a:r>
          </a:p>
          <a:p>
            <a:r>
              <a:rPr lang="en-US" sz="1100" dirty="0" smtClean="0"/>
              <a:t>UCB</a:t>
            </a:r>
            <a:r>
              <a:rPr lang="en-US" sz="1100" dirty="0"/>
              <a:t>, UCD &amp; UC ANR employees may receive two W-2’s for </a:t>
            </a:r>
            <a:r>
              <a:rPr lang="en-US" sz="1100" dirty="0" smtClean="0"/>
              <a:t>2019, including employees who transferred between other UC locations. </a:t>
            </a:r>
          </a:p>
          <a:p>
            <a:r>
              <a:rPr lang="en-US" sz="1100" b="1" dirty="0" smtClean="0"/>
              <a:t>UCB </a:t>
            </a:r>
            <a:endParaRPr lang="en-US" sz="1100" b="1" dirty="0"/>
          </a:p>
          <a:p>
            <a:pPr lvl="1"/>
            <a:r>
              <a:rPr lang="en-US" sz="1100" dirty="0"/>
              <a:t>o	W-2 statement from AYSO will cover your January - March 2019</a:t>
            </a:r>
          </a:p>
          <a:p>
            <a:pPr lvl="1"/>
            <a:r>
              <a:rPr lang="en-US" sz="1100" dirty="0"/>
              <a:t>o	W-2 statement from UCPath will cover your April - December, 2019 paychecks. </a:t>
            </a:r>
          </a:p>
          <a:p>
            <a:pPr lvl="1"/>
            <a:r>
              <a:rPr lang="en-US" sz="1100" dirty="0"/>
              <a:t>o	If your first paycheck was after March 31, 2019, you will only receive one W-2 from UCPath. </a:t>
            </a:r>
            <a:endParaRPr lang="en-US" sz="1100" dirty="0" smtClean="0"/>
          </a:p>
          <a:p>
            <a:r>
              <a:rPr lang="en-US" sz="1100" b="1" dirty="0" smtClean="0"/>
              <a:t>UCD </a:t>
            </a:r>
            <a:r>
              <a:rPr lang="en-US" sz="1100" b="1" dirty="0"/>
              <a:t>&amp; </a:t>
            </a:r>
            <a:r>
              <a:rPr lang="en-US" sz="1100" b="1" dirty="0" smtClean="0"/>
              <a:t>UC ANR </a:t>
            </a:r>
            <a:endParaRPr lang="en-US" sz="1100" b="1" dirty="0"/>
          </a:p>
          <a:p>
            <a:pPr lvl="1"/>
            <a:r>
              <a:rPr lang="en-US" sz="1100" dirty="0"/>
              <a:t>o	W-2 statement from AYSO will cover your January – September, 2019 paychecks </a:t>
            </a:r>
          </a:p>
          <a:p>
            <a:pPr lvl="1"/>
            <a:r>
              <a:rPr lang="en-US" sz="1100" dirty="0"/>
              <a:t>o	W-2 statement from UCPath will cover your October - December, 2019 paychecks. </a:t>
            </a:r>
          </a:p>
          <a:p>
            <a:pPr lvl="1"/>
            <a:r>
              <a:rPr lang="en-US" sz="1100" dirty="0"/>
              <a:t>o	If your first paycheck was after September 30, 2019, you will only receive one W-2 from UCPath. </a:t>
            </a:r>
          </a:p>
          <a:p>
            <a:r>
              <a:rPr lang="en-US" sz="1100" dirty="0" smtClean="0"/>
              <a:t>This </a:t>
            </a:r>
            <a:r>
              <a:rPr lang="en-US" sz="1100" dirty="0"/>
              <a:t>is due to the transition of these two locations to the UCPath system in April &amp; October, 2019. </a:t>
            </a:r>
          </a:p>
          <a:p>
            <a:r>
              <a:rPr lang="en-US" sz="1100" dirty="0" smtClean="0"/>
              <a:t>UCB</a:t>
            </a:r>
            <a:r>
              <a:rPr lang="en-US" sz="1100" dirty="0"/>
              <a:t>, UCD &amp; UC ANR please note</a:t>
            </a:r>
            <a:r>
              <a:rPr lang="en-US" sz="1100" dirty="0" smtClean="0"/>
              <a:t>:</a:t>
            </a:r>
            <a:endParaRPr lang="en-US" sz="1100" dirty="0"/>
          </a:p>
          <a:p>
            <a:endParaRPr lang="en-US" sz="1200" dirty="0"/>
          </a:p>
        </p:txBody>
      </p:sp>
      <p:graphicFrame>
        <p:nvGraphicFramePr>
          <p:cNvPr id="6" name="Table 5"/>
          <p:cNvGraphicFramePr>
            <a:graphicFrameLocks noGrp="1"/>
          </p:cNvGraphicFramePr>
          <p:nvPr>
            <p:extLst>
              <p:ext uri="{D42A27DB-BD31-4B8C-83A1-F6EECF244321}">
                <p14:modId xmlns:p14="http://schemas.microsoft.com/office/powerpoint/2010/main" val="33235081"/>
              </p:ext>
            </p:extLst>
          </p:nvPr>
        </p:nvGraphicFramePr>
        <p:xfrm>
          <a:off x="628705" y="5476352"/>
          <a:ext cx="7886590" cy="1190230"/>
        </p:xfrm>
        <a:graphic>
          <a:graphicData uri="http://schemas.openxmlformats.org/drawingml/2006/table">
            <a:tbl>
              <a:tblPr firstRow="1" firstCol="1" bandRow="1">
                <a:tableStyleId>{5C22544A-7EE6-4342-B048-85BDC9FD1C3A}</a:tableStyleId>
              </a:tblPr>
              <a:tblGrid>
                <a:gridCol w="1362229">
                  <a:extLst>
                    <a:ext uri="{9D8B030D-6E8A-4147-A177-3AD203B41FA5}">
                      <a16:colId xmlns:a16="http://schemas.microsoft.com/office/drawing/2014/main" val="2899294733"/>
                    </a:ext>
                  </a:extLst>
                </a:gridCol>
                <a:gridCol w="3036548">
                  <a:extLst>
                    <a:ext uri="{9D8B030D-6E8A-4147-A177-3AD203B41FA5}">
                      <a16:colId xmlns:a16="http://schemas.microsoft.com/office/drawing/2014/main" val="4094096807"/>
                    </a:ext>
                  </a:extLst>
                </a:gridCol>
                <a:gridCol w="3487813">
                  <a:extLst>
                    <a:ext uri="{9D8B030D-6E8A-4147-A177-3AD203B41FA5}">
                      <a16:colId xmlns:a16="http://schemas.microsoft.com/office/drawing/2014/main" val="691310828"/>
                    </a:ext>
                  </a:extLst>
                </a:gridCol>
              </a:tblGrid>
              <a:tr h="315804">
                <a:tc>
                  <a:txBody>
                    <a:bodyPr/>
                    <a:lstStyle/>
                    <a:p>
                      <a:pPr marL="0" marR="0">
                        <a:lnSpc>
                          <a:spcPct val="115000"/>
                        </a:lnSpc>
                        <a:spcBef>
                          <a:spcPts val="0"/>
                        </a:spcBef>
                        <a:spcAft>
                          <a:spcPts val="0"/>
                        </a:spcAft>
                      </a:pPr>
                      <a:r>
                        <a:rPr lang="en-US" sz="1200">
                          <a:effectLst/>
                        </a:rPr>
                        <a:t>Location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a:effectLst/>
                        </a:rPr>
                        <a:t>W-2 From AYSO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a:effectLst/>
                        </a:rPr>
                        <a:t>W-2 From UCPath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05047105"/>
                  </a:ext>
                </a:extLst>
              </a:tr>
              <a:tr h="437213">
                <a:tc>
                  <a:txBody>
                    <a:bodyPr/>
                    <a:lstStyle/>
                    <a:p>
                      <a:pPr marL="0" marR="0">
                        <a:lnSpc>
                          <a:spcPct val="115000"/>
                        </a:lnSpc>
                        <a:spcBef>
                          <a:spcPts val="0"/>
                        </a:spcBef>
                        <a:spcAft>
                          <a:spcPts val="0"/>
                        </a:spcAft>
                      </a:pPr>
                      <a:r>
                        <a:rPr lang="en-US" sz="1200">
                          <a:effectLst/>
                        </a:rPr>
                        <a:t>UCB</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a:effectLst/>
                        </a:rPr>
                        <a:t>Earnings paid January through March 2019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a:effectLst/>
                        </a:rPr>
                        <a:t>Earnings Paid April 1 through December 2019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2169419"/>
                  </a:ext>
                </a:extLst>
              </a:tr>
              <a:tr h="437213">
                <a:tc>
                  <a:txBody>
                    <a:bodyPr/>
                    <a:lstStyle/>
                    <a:p>
                      <a:pPr marL="0" marR="0">
                        <a:lnSpc>
                          <a:spcPct val="115000"/>
                        </a:lnSpc>
                        <a:spcBef>
                          <a:spcPts val="0"/>
                        </a:spcBef>
                        <a:spcAft>
                          <a:spcPts val="0"/>
                        </a:spcAft>
                      </a:pPr>
                      <a:r>
                        <a:rPr lang="en-US" sz="1200">
                          <a:effectLst/>
                        </a:rPr>
                        <a:t>UCD/ANR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Earnings paid January – March 2019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Earnings Paid April 1 through December 2019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8117844"/>
                  </a:ext>
                </a:extLst>
              </a:tr>
            </a:tbl>
          </a:graphicData>
        </a:graphic>
      </p:graphicFrame>
    </p:spTree>
    <p:extLst>
      <p:ext uri="{BB962C8B-B14F-4D97-AF65-F5344CB8AC3E}">
        <p14:creationId xmlns:p14="http://schemas.microsoft.com/office/powerpoint/2010/main" val="3365976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0" y="680484"/>
            <a:ext cx="4114799" cy="554682"/>
          </a:xfrm>
        </p:spPr>
        <p:txBody>
          <a:bodyPr/>
          <a:lstStyle/>
          <a:p>
            <a:pPr algn="r"/>
            <a:r>
              <a:rPr lang="en-US" dirty="0">
                <a:solidFill>
                  <a:schemeClr val="tx1"/>
                </a:solidFill>
              </a:rPr>
              <a:t>2019 Year-End Reminders </a:t>
            </a:r>
          </a:p>
        </p:txBody>
      </p:sp>
      <p:sp>
        <p:nvSpPr>
          <p:cNvPr id="4" name="Content Placeholder 3"/>
          <p:cNvSpPr>
            <a:spLocks noGrp="1"/>
          </p:cNvSpPr>
          <p:nvPr>
            <p:ph idx="1"/>
          </p:nvPr>
        </p:nvSpPr>
        <p:spPr>
          <a:xfrm>
            <a:off x="351693" y="1406769"/>
            <a:ext cx="8505228" cy="5265336"/>
          </a:xfrm>
        </p:spPr>
        <p:txBody>
          <a:bodyPr/>
          <a:lstStyle/>
          <a:p>
            <a:pPr marL="0" marR="0" indent="0">
              <a:lnSpc>
                <a:spcPct val="115000"/>
              </a:lnSpc>
              <a:spcBef>
                <a:spcPts val="0"/>
              </a:spcBef>
              <a:spcAft>
                <a:spcPts val="1000"/>
              </a:spcAft>
              <a:buNone/>
            </a:pPr>
            <a:r>
              <a:rPr lang="en-US" sz="1200" b="1" dirty="0">
                <a:solidFill>
                  <a:srgbClr val="000000"/>
                </a:solidFill>
                <a:latin typeface="Calibri" panose="020F0502020204030204" pitchFamily="34" charset="0"/>
                <a:ea typeface="Calibri" panose="020F0502020204030204" pitchFamily="34" charset="0"/>
                <a:cs typeface="Calibri" panose="020F0502020204030204" pitchFamily="34" charset="0"/>
              </a:rPr>
              <a:t>W-2 Statements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and </a:t>
            </a:r>
            <a:r>
              <a:rPr lang="en-US" sz="1200" b="1" dirty="0">
                <a:solidFill>
                  <a:srgbClr val="000000"/>
                </a:solidFill>
                <a:latin typeface="Calibri" panose="020F0502020204030204" pitchFamily="34" charset="0"/>
                <a:ea typeface="Calibri" panose="020F0502020204030204" pitchFamily="34" charset="0"/>
                <a:cs typeface="Calibri" panose="020F0502020204030204" pitchFamily="34" charset="0"/>
              </a:rPr>
              <a:t>Important Security Reminders</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spcAft>
                <a:spcPts val="1000"/>
              </a:spcAft>
              <a:buFont typeface="Symbol" panose="05050102010706020507" pitchFamily="18" charset="2"/>
              <a:buChar char=""/>
            </a:pPr>
            <a:r>
              <a:rPr lang="en-US" sz="1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UC does not send actual W-2 statements to employees by email or text.</a:t>
            </a:r>
            <a:r>
              <a:rPr lang="en-US" sz="1200" dirty="0">
                <a:latin typeface="Calibri" panose="020F0502020204030204" pitchFamily="34" charset="0"/>
                <a:ea typeface="Calibri" panose="020F0502020204030204" pitchFamily="34" charset="0"/>
                <a:cs typeface="Calibri" panose="020F0502020204030204" pitchFamily="34" charset="0"/>
              </a:rPr>
              <a:t> You must log in to </a:t>
            </a:r>
            <a:r>
              <a:rPr lang="en-US" sz="1200" dirty="0">
                <a:solidFill>
                  <a:srgbClr val="FB9107"/>
                </a:solidFill>
                <a:latin typeface="Calibri" panose="020F0502020204030204" pitchFamily="34" charset="0"/>
                <a:ea typeface="Calibri" panose="020F0502020204030204" pitchFamily="34" charset="0"/>
                <a:cs typeface="Calibri" panose="020F0502020204030204" pitchFamily="34" charset="0"/>
                <a:hlinkClick r:id="rId3"/>
              </a:rPr>
              <a:t>UCPath</a:t>
            </a: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dirty="0" smtClean="0">
                <a:solidFill>
                  <a:srgbClr val="FF0000"/>
                </a:solidFill>
                <a:latin typeface="Calibri" panose="020F0502020204030204" pitchFamily="34" charset="0"/>
                <a:ea typeface="Calibri" panose="020F0502020204030204" pitchFamily="34" charset="0"/>
                <a:cs typeface="Calibri" panose="020F0502020204030204" pitchFamily="34" charset="0"/>
              </a:rPr>
              <a:t>and/or </a:t>
            </a:r>
            <a:r>
              <a:rPr lang="en-US" sz="1200" dirty="0" smtClean="0">
                <a:solidFill>
                  <a:srgbClr val="FF0000"/>
                </a:solidFill>
                <a:latin typeface="Calibri" panose="020F0502020204030204" pitchFamily="34" charset="0"/>
                <a:ea typeface="Calibri" panose="020F0502020204030204" pitchFamily="34" charset="0"/>
                <a:cs typeface="Calibri" panose="020F0502020204030204" pitchFamily="34" charset="0"/>
                <a:hlinkClick r:id="rId4"/>
              </a:rPr>
              <a:t>AYSO</a:t>
            </a:r>
            <a:r>
              <a:rPr lang="en-US" sz="1200" dirty="0" smtClean="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US" sz="1200" dirty="0" smtClean="0">
                <a:latin typeface="Calibri" panose="020F0502020204030204" pitchFamily="34" charset="0"/>
                <a:ea typeface="Calibri" panose="020F0502020204030204" pitchFamily="34" charset="0"/>
                <a:cs typeface="Calibri" panose="020F0502020204030204" pitchFamily="34" charset="0"/>
              </a:rPr>
              <a:t>online </a:t>
            </a:r>
            <a:r>
              <a:rPr lang="en-US" sz="1200" dirty="0">
                <a:latin typeface="Calibri" panose="020F0502020204030204" pitchFamily="34" charset="0"/>
                <a:ea typeface="Calibri" panose="020F0502020204030204" pitchFamily="34" charset="0"/>
                <a:cs typeface="Calibri" panose="020F0502020204030204" pitchFamily="34" charset="0"/>
              </a:rPr>
              <a:t>to view your electronic W-2 (if you enrolled to receive one). If you receive an email or text that has an attachment for viewing your W-2, it is a phishing scam designed to gain your private information. Scammers may also send emails with fraudulent links. Do not open any attachments or click on any email links. To access your electronic W-2 statement, always go directly to the </a:t>
            </a:r>
            <a:r>
              <a:rPr lang="en-US" sz="1200" dirty="0">
                <a:latin typeface="Calibri" panose="020F0502020204030204" pitchFamily="34" charset="0"/>
                <a:ea typeface="Calibri" panose="020F0502020204030204" pitchFamily="34" charset="0"/>
                <a:cs typeface="Calibri" panose="020F0502020204030204" pitchFamily="34" charset="0"/>
                <a:hlinkClick r:id="rId3"/>
              </a:rPr>
              <a:t>UCPath</a:t>
            </a:r>
            <a:r>
              <a:rPr lang="en-US" sz="1200" dirty="0">
                <a:latin typeface="Calibri" panose="020F0502020204030204" pitchFamily="34" charset="0"/>
                <a:ea typeface="Calibri" panose="020F0502020204030204" pitchFamily="34" charset="0"/>
                <a:cs typeface="Calibri" panose="020F0502020204030204" pitchFamily="34" charset="0"/>
              </a:rPr>
              <a:t> site and/or </a:t>
            </a:r>
            <a:r>
              <a:rPr lang="en-US" sz="1200" dirty="0">
                <a:latin typeface="Calibri" panose="020F0502020204030204" pitchFamily="34" charset="0"/>
                <a:ea typeface="Calibri" panose="020F0502020204030204" pitchFamily="34" charset="0"/>
                <a:cs typeface="Calibri" panose="020F0502020204030204" pitchFamily="34" charset="0"/>
                <a:hlinkClick r:id="rId4"/>
              </a:rPr>
              <a:t>AYSO</a:t>
            </a:r>
            <a:r>
              <a:rPr lang="en-US" sz="1200" dirty="0">
                <a:latin typeface="Calibri" panose="020F0502020204030204" pitchFamily="34" charset="0"/>
                <a:ea typeface="Calibri" panose="020F0502020204030204" pitchFamily="34" charset="0"/>
                <a:cs typeface="Calibri" panose="020F0502020204030204" pitchFamily="34" charset="0"/>
              </a:rPr>
              <a:t> online using a safe/known link (like the ones in this article) and log in.</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32000"/>
              </a:lnSpc>
              <a:spcBef>
                <a:spcPts val="0"/>
              </a:spcBef>
              <a:spcAft>
                <a:spcPts val="0"/>
              </a:spcAft>
              <a:buNone/>
            </a:pPr>
            <a:r>
              <a:rPr lang="en-US" sz="1200" b="1" dirty="0" smtClean="0">
                <a:solidFill>
                  <a:srgbClr val="191B13"/>
                </a:solidFill>
                <a:latin typeface="Calibri" panose="020F0502020204030204" pitchFamily="34" charset="0"/>
                <a:ea typeface="Times New Roman" panose="02020603050405020304" pitchFamily="18" charset="0"/>
                <a:cs typeface="Calibri" panose="020F0502020204030204" pitchFamily="34" charset="0"/>
              </a:rPr>
              <a:t>Federal </a:t>
            </a:r>
            <a:r>
              <a:rPr lang="en-US" sz="1200" b="1" dirty="0">
                <a:solidFill>
                  <a:srgbClr val="191B13"/>
                </a:solidFill>
                <a:latin typeface="Calibri" panose="020F0502020204030204" pitchFamily="34" charset="0"/>
                <a:ea typeface="Times New Roman" panose="02020603050405020304" pitchFamily="18" charset="0"/>
                <a:cs typeface="Calibri" panose="020F0502020204030204" pitchFamily="34" charset="0"/>
              </a:rPr>
              <a:t>and State Earned Income Tax Credit </a:t>
            </a:r>
            <a:r>
              <a:rPr lang="en-US" sz="1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(EITC)</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In accordance with the Earned Income Tax Credit Information Act, the university includes a notice with all Form W-2 statements notifying employees that they may be eligible for the federal Earned Income Tax Credit (EITC). </a:t>
            </a:r>
            <a:r>
              <a:rPr lang="en-US" sz="1200" dirty="0">
                <a:solidFill>
                  <a:srgbClr val="333333"/>
                </a:solidFill>
                <a:latin typeface="Calibri" panose="020F0502020204030204" pitchFamily="34" charset="0"/>
                <a:ea typeface="Calibri" panose="020F0502020204030204" pitchFamily="34" charset="0"/>
                <a:cs typeface="Calibri" panose="020F0502020204030204" pitchFamily="34" charset="0"/>
              </a:rPr>
              <a:t>The Earned Income Tax Credit, EITC or EIC, is a benefit for working people with low to moderate income. To qualify, you must meet certain requirements and file a tax return, even if you do not owe any tax or are not required to file. EITC reduces the amount of tax you owe and may give you a refund. To see if you qualify use the EITC Assistant, found </a:t>
            </a:r>
            <a:r>
              <a:rPr lang="en-US" sz="1200" dirty="0">
                <a:solidFill>
                  <a:srgbClr val="FB9107"/>
                </a:solidFill>
                <a:latin typeface="Calibri" panose="020F0502020204030204" pitchFamily="34" charset="0"/>
                <a:ea typeface="Calibri" panose="020F0502020204030204" pitchFamily="34" charset="0"/>
                <a:cs typeface="Calibri" panose="020F0502020204030204" pitchFamily="34" charset="0"/>
                <a:hlinkClick r:id="rId5"/>
              </a:rPr>
              <a:t>here</a:t>
            </a:r>
            <a:r>
              <a:rPr lang="en-US" sz="1200" dirty="0">
                <a:solidFill>
                  <a:srgbClr val="333333"/>
                </a:solidFill>
                <a:latin typeface="Calibri" panose="020F0502020204030204" pitchFamily="34" charset="0"/>
                <a:ea typeface="Calibri" panose="020F0502020204030204" pitchFamily="34" charset="0"/>
                <a:cs typeface="Calibri" panose="020F0502020204030204" pitchFamily="34" charset="0"/>
              </a:rPr>
              <a:t>. Additional information regarding the federal Earned Income Tax Credit (EITC), can be obtained by referencing </a:t>
            </a:r>
            <a:r>
              <a:rPr lang="en-US" sz="1200" dirty="0">
                <a:solidFill>
                  <a:srgbClr val="FB9107"/>
                </a:solidFill>
                <a:latin typeface="Calibri" panose="020F0502020204030204" pitchFamily="34" charset="0"/>
                <a:ea typeface="Calibri" panose="020F0502020204030204" pitchFamily="34" charset="0"/>
                <a:cs typeface="Calibri" panose="020F0502020204030204" pitchFamily="34" charset="0"/>
                <a:hlinkClick r:id="rId6"/>
              </a:rPr>
              <a:t>IRS Notice 797</a:t>
            </a:r>
            <a:r>
              <a:rPr lang="en-US" sz="1200" dirty="0">
                <a:solidFill>
                  <a:srgbClr val="333333"/>
                </a:solidFill>
                <a:latin typeface="Calibri" panose="020F0502020204030204" pitchFamily="34" charset="0"/>
                <a:ea typeface="Calibri" panose="020F0502020204030204" pitchFamily="34" charset="0"/>
                <a:cs typeface="Calibri" panose="020F0502020204030204" pitchFamily="34" charset="0"/>
              </a:rPr>
              <a:t>, or by contacting the Internal Revenue Service by calling </a:t>
            </a:r>
            <a:r>
              <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1-800-829-3676 or through its website at </a:t>
            </a:r>
            <a:r>
              <a:rPr lang="en-US" sz="1200" dirty="0">
                <a:solidFill>
                  <a:srgbClr val="FB9107"/>
                </a:solidFill>
                <a:latin typeface="Calibri" panose="020F0502020204030204" pitchFamily="34" charset="0"/>
                <a:ea typeface="Times New Roman" panose="02020603050405020304" pitchFamily="18" charset="0"/>
                <a:cs typeface="Calibri" panose="020F0502020204030204" pitchFamily="34" charset="0"/>
                <a:hlinkClick r:id="rId7"/>
              </a:rPr>
              <a:t>www.irs.gov</a:t>
            </a:r>
            <a:r>
              <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Bef>
                <a:spcPts val="0"/>
              </a:spcBef>
              <a:buFont typeface="Symbol" panose="05050102010706020507" pitchFamily="18" charset="2"/>
              <a:buChar char=""/>
            </a:pPr>
            <a:r>
              <a:rPr lang="en-US" sz="1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You also may be eligible to receive the California Earned Income Tax Credit (California EITC) starting with the calendar year 2015 tax year. The California EITC is a refundable state income tax credit for low-income working individuals and families. The California EITC is treated in the same manner as the federal EITC and generally will not be used to determine eligibility for welfare benefits under California law. To claim the California EITC, even if you do not owe California taxes, you must file a California income tax return and complete and attach the California EITC form (FTB 3514). For information on the availability of the credit, eligibility requirements, and how to obtain the necessary California forms and get help filing, contact the Franchise Tax Board at 1-800-852-5711 or through its web site at </a:t>
            </a:r>
            <a:r>
              <a:rPr lang="en-US" sz="1200" dirty="0">
                <a:solidFill>
                  <a:srgbClr val="FB9107"/>
                </a:solidFill>
                <a:latin typeface="Calibri" panose="020F0502020204030204" pitchFamily="34" charset="0"/>
                <a:ea typeface="Times New Roman" panose="02020603050405020304" pitchFamily="18" charset="0"/>
                <a:cs typeface="Calibri" panose="020F0502020204030204" pitchFamily="34" charset="0"/>
                <a:hlinkClick r:id="rId8"/>
              </a:rPr>
              <a:t>www.ftb.ca.gov</a:t>
            </a:r>
            <a:r>
              <a:rPr lang="en-US" sz="12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t>
            </a:r>
            <a:r>
              <a:rPr lang="en-US" sz="1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200" dirty="0"/>
          </a:p>
        </p:txBody>
      </p:sp>
    </p:spTree>
    <p:extLst>
      <p:ext uri="{BB962C8B-B14F-4D97-AF65-F5344CB8AC3E}">
        <p14:creationId xmlns:p14="http://schemas.microsoft.com/office/powerpoint/2010/main" val="5609137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0" y="680484"/>
            <a:ext cx="4114799" cy="554682"/>
          </a:xfrm>
        </p:spPr>
        <p:txBody>
          <a:bodyPr/>
          <a:lstStyle/>
          <a:p>
            <a:pPr algn="r"/>
            <a:r>
              <a:rPr lang="en-US" dirty="0">
                <a:solidFill>
                  <a:schemeClr val="tx1"/>
                </a:solidFill>
              </a:rPr>
              <a:t>2019 Year-End Reminders </a:t>
            </a:r>
          </a:p>
        </p:txBody>
      </p:sp>
      <p:sp>
        <p:nvSpPr>
          <p:cNvPr id="4" name="Content Placeholder 3"/>
          <p:cNvSpPr>
            <a:spLocks noGrp="1"/>
          </p:cNvSpPr>
          <p:nvPr>
            <p:ph idx="1"/>
          </p:nvPr>
        </p:nvSpPr>
        <p:spPr>
          <a:xfrm>
            <a:off x="351693" y="1406769"/>
            <a:ext cx="8505228" cy="5265336"/>
          </a:xfrm>
        </p:spPr>
        <p:txBody>
          <a:bodyPr/>
          <a:lstStyle/>
          <a:p>
            <a:pPr marL="0" marR="0" indent="0">
              <a:lnSpc>
                <a:spcPct val="115000"/>
              </a:lnSpc>
              <a:spcBef>
                <a:spcPts val="0"/>
              </a:spcBef>
              <a:spcAft>
                <a:spcPts val="0"/>
              </a:spcAft>
              <a:buNone/>
            </a:pPr>
            <a:r>
              <a:rPr lang="en-US" sz="1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Claiming Exemption from Withholding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0"/>
              </a:spcBef>
            </a:pPr>
            <a:r>
              <a:rPr lang="en-US"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The IRS requires you to complete a new W-4 form each year if you are claiming exemption from tax withholding. If you wish to claim exemption from withholding in 2020, you must make this choice on UCPath online before </a:t>
            </a:r>
            <a:r>
              <a:rPr lang="en-US" sz="1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Feb. 15, 2020</a:t>
            </a:r>
            <a:r>
              <a:rPr lang="en-US"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0"/>
              </a:spcBef>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0"/>
              </a:spcBef>
            </a:pPr>
            <a:endParaRPr lang="en-US" sz="1400" b="1"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p>
            <a:pPr marL="0" indent="0">
              <a:lnSpc>
                <a:spcPct val="115000"/>
              </a:lnSpc>
              <a:spcBef>
                <a:spcPts val="0"/>
              </a:spcBef>
              <a:buNone/>
            </a:pPr>
            <a:r>
              <a:rPr lang="en-US" sz="1400" b="1"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2020 </a:t>
            </a:r>
            <a:r>
              <a:rPr lang="en-US" sz="1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Payroll Calendar</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0"/>
              </a:spcBef>
            </a:pPr>
            <a:r>
              <a:rPr lang="en-US"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Find the current UCPath payroll calendar under the </a:t>
            </a:r>
            <a:r>
              <a:rPr lang="en-US" sz="1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Quick Links</a:t>
            </a:r>
            <a:r>
              <a:rPr lang="en-US"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section on the front home page of UCPath.  You can select </a:t>
            </a:r>
            <a:r>
              <a:rPr lang="en-US" sz="1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Payroll Calendars &amp; Schedule</a:t>
            </a:r>
            <a:r>
              <a:rPr lang="en-US"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to view both biweekly and monthly calendars. </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32000"/>
              </a:lnSpc>
              <a:spcBef>
                <a:spcPts val="0"/>
              </a:spcBef>
            </a:pPr>
            <a:r>
              <a:rPr lang="en-US" sz="1400" b="1" dirty="0">
                <a:solidFill>
                  <a:srgbClr val="191B13"/>
                </a:solidFill>
                <a:latin typeface="Calibri" panose="020F0502020204030204" pitchFamily="34" charset="0"/>
                <a:ea typeface="Times New Roman" panose="02020603050405020304" pitchFamily="18" charset="0"/>
                <a:cs typeface="Times New Roman" panose="02020603050405020304" pitchFamily="18" charset="0"/>
              </a:rPr>
              <a:t>First pay dates of 2020</a:t>
            </a:r>
            <a:endParaRPr lang="en-US" sz="1600" b="1" dirty="0">
              <a:solidFill>
                <a:srgbClr val="191B13"/>
              </a:solidFill>
              <a:latin typeface="KievitProBld"/>
              <a:ea typeface="Times New Roman" panose="02020603050405020304" pitchFamily="18" charset="0"/>
              <a:cs typeface="Times New Roman" panose="02020603050405020304" pitchFamily="18" charset="0"/>
            </a:endParaRPr>
          </a:p>
          <a:p>
            <a:pPr>
              <a:lnSpc>
                <a:spcPct val="140000"/>
              </a:lnSpc>
              <a:spcBef>
                <a:spcPts val="0"/>
              </a:spcBef>
              <a:buSzPts val="1000"/>
              <a:tabLst>
                <a:tab pos="457200" algn="l"/>
              </a:tabLst>
            </a:pPr>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For employees paid monthly, the pay date for December 2019 earnings will be </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January 2, 2020</a:t>
            </a:r>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40000"/>
              </a:lnSpc>
              <a:spcBef>
                <a:spcPts val="0"/>
              </a:spcBef>
              <a:buSzPts val="1000"/>
              <a:tabLst>
                <a:tab pos="457200" algn="l"/>
              </a:tabLst>
            </a:pPr>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For employees paid biweekly, the first pay date of 2019 will be </a:t>
            </a:r>
            <a:r>
              <a:rPr lang="en-US" sz="1400" b="1" dirty="0">
                <a:solidFill>
                  <a:srgbClr val="000000"/>
                </a:solidFill>
                <a:latin typeface="Calibri" panose="020F0502020204030204" pitchFamily="34" charset="0"/>
                <a:ea typeface="Calibri" panose="020F0502020204030204" pitchFamily="34" charset="0"/>
                <a:cs typeface="Calibri" panose="020F0502020204030204" pitchFamily="34" charset="0"/>
              </a:rPr>
              <a:t>January 8, 2020.</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0"/>
              </a:spcBef>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32000"/>
              </a:lnSpc>
              <a:spcBef>
                <a:spcPts val="0"/>
              </a:spcBef>
            </a:pPr>
            <a:endParaRPr lang="en-US" sz="1400" b="1" dirty="0" smtClean="0">
              <a:solidFill>
                <a:srgbClr val="191B13"/>
              </a:solidFill>
              <a:latin typeface="Calibri" panose="020F0502020204030204" pitchFamily="34" charset="0"/>
              <a:ea typeface="Times New Roman" panose="02020603050405020304" pitchFamily="18" charset="0"/>
              <a:cs typeface="Calibri" panose="020F0502020204030204" pitchFamily="34" charset="0"/>
            </a:endParaRPr>
          </a:p>
          <a:p>
            <a:pPr marL="0" indent="0">
              <a:lnSpc>
                <a:spcPct val="132000"/>
              </a:lnSpc>
              <a:spcBef>
                <a:spcPts val="0"/>
              </a:spcBef>
              <a:buNone/>
            </a:pPr>
            <a:r>
              <a:rPr lang="en-US" sz="1400" b="1" dirty="0" smtClean="0">
                <a:solidFill>
                  <a:srgbClr val="191B13"/>
                </a:solidFill>
                <a:latin typeface="Calibri" panose="020F0502020204030204" pitchFamily="34" charset="0"/>
                <a:ea typeface="Times New Roman" panose="02020603050405020304" pitchFamily="18" charset="0"/>
                <a:cs typeface="Calibri" panose="020F0502020204030204" pitchFamily="34" charset="0"/>
              </a:rPr>
              <a:t>Have </a:t>
            </a:r>
            <a:r>
              <a:rPr lang="en-US" sz="1400" b="1" dirty="0">
                <a:solidFill>
                  <a:srgbClr val="191B13"/>
                </a:solidFill>
                <a:latin typeface="Calibri" panose="020F0502020204030204" pitchFamily="34" charset="0"/>
                <a:ea typeface="Times New Roman" panose="02020603050405020304" pitchFamily="18" charset="0"/>
                <a:cs typeface="Calibri" panose="020F0502020204030204" pitchFamily="34" charset="0"/>
              </a:rPr>
              <a:t>Questions or Need Help?</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0"/>
              </a:spcBef>
            </a:pPr>
            <a:r>
              <a:rPr lang="en-US"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Please visit </a:t>
            </a:r>
            <a:r>
              <a:rPr lang="en-US" sz="1400" dirty="0">
                <a:solidFill>
                  <a:srgbClr val="FB9107"/>
                </a:solidFill>
                <a:latin typeface="Calibri" panose="020F0502020204030204" pitchFamily="34" charset="0"/>
                <a:ea typeface="Times New Roman" panose="02020603050405020304" pitchFamily="18" charset="0"/>
                <a:cs typeface="Calibri" panose="020F0502020204030204" pitchFamily="34" charset="0"/>
                <a:hlinkClick r:id="rId3"/>
              </a:rPr>
              <a:t>UCPath</a:t>
            </a:r>
            <a:r>
              <a:rPr lang="en-US"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and click on </a:t>
            </a:r>
            <a:r>
              <a:rPr lang="en-US" sz="14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Ask UCPath Center</a:t>
            </a:r>
            <a:r>
              <a:rPr lang="en-US" sz="14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to submit an inquiry. You may also call the UCPath Center at 855‐982‐7284 from 8 a.m. to 6 p.m. (PDT) Monday – Friday and speak with an associate.</a:t>
            </a: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0"/>
              </a:spcBef>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200" dirty="0"/>
          </a:p>
        </p:txBody>
      </p:sp>
    </p:spTree>
    <p:extLst>
      <p:ext uri="{BB962C8B-B14F-4D97-AF65-F5344CB8AC3E}">
        <p14:creationId xmlns:p14="http://schemas.microsoft.com/office/powerpoint/2010/main" val="5868671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BD490FFE0205544B2F229EAD0732452" ma:contentTypeVersion="4" ma:contentTypeDescription="Create a new document." ma:contentTypeScope="" ma:versionID="412b95738120c9d34382529d6c7cf8ad">
  <xsd:schema xmlns:xsd="http://www.w3.org/2001/XMLSchema" xmlns:xs="http://www.w3.org/2001/XMLSchema" xmlns:p="http://schemas.microsoft.com/office/2006/metadata/properties" xmlns:ns2="f34352cd-dc73-4fa6-bb0b-4f9db1be8e2f" xmlns:ns3="c9379dcb-65ca-4dc7-98a0-1b8eba491e3e" targetNamespace="http://schemas.microsoft.com/office/2006/metadata/properties" ma:root="true" ma:fieldsID="9d41f15d6b76f35c3c33fd0db194f384" ns2:_="" ns3:_="">
    <xsd:import namespace="f34352cd-dc73-4fa6-bb0b-4f9db1be8e2f"/>
    <xsd:import namespace="c9379dcb-65ca-4dc7-98a0-1b8eba491e3e"/>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4352cd-dc73-4fa6-bb0b-4f9db1be8e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9379dcb-65ca-4dc7-98a0-1b8eba491e3e"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f34352cd-dc73-4fa6-bb0b-4f9db1be8e2f">UCPC-52-1348</_dlc_DocId>
    <_dlc_DocIdUrl xmlns="f34352cd-dc73-4fa6-bb0b-4f9db1be8e2f">
      <Url>https://sp.ucop.edu/sites/ucpc/HR/_layouts/15/DocIdRedir.aspx?ID=UCPC-52-1348</Url>
      <Description>UCPC-52-1348</Description>
    </_dlc_DocIdUrl>
  </documentManagement>
</p:properties>
</file>

<file path=customXml/itemProps1.xml><?xml version="1.0" encoding="utf-8"?>
<ds:datastoreItem xmlns:ds="http://schemas.openxmlformats.org/officeDocument/2006/customXml" ds:itemID="{0DA2B1DC-AFDD-4C3E-B79C-8AAC74996B3B}">
  <ds:schemaRefs>
    <ds:schemaRef ds:uri="http://schemas.microsoft.com/sharepoint/events"/>
  </ds:schemaRefs>
</ds:datastoreItem>
</file>

<file path=customXml/itemProps2.xml><?xml version="1.0" encoding="utf-8"?>
<ds:datastoreItem xmlns:ds="http://schemas.openxmlformats.org/officeDocument/2006/customXml" ds:itemID="{DA2E4C15-3542-4933-ABEF-1D61358C2564}">
  <ds:schemaRefs>
    <ds:schemaRef ds:uri="http://schemas.microsoft.com/sharepoint/v3/contenttype/forms"/>
  </ds:schemaRefs>
</ds:datastoreItem>
</file>

<file path=customXml/itemProps3.xml><?xml version="1.0" encoding="utf-8"?>
<ds:datastoreItem xmlns:ds="http://schemas.openxmlformats.org/officeDocument/2006/customXml" ds:itemID="{F2964E85-9DC9-4E92-A378-C5C07EFBDF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4352cd-dc73-4fa6-bb0b-4f9db1be8e2f"/>
    <ds:schemaRef ds:uri="c9379dcb-65ca-4dc7-98a0-1b8eba491e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3126AD85-BFE6-422F-BCFF-EFB25A82FB6F}">
  <ds:schemaRefs>
    <ds:schemaRef ds:uri="http://purl.org/dc/dcmitype/"/>
    <ds:schemaRef ds:uri="http://schemas.microsoft.com/office/infopath/2007/PartnerControls"/>
    <ds:schemaRef ds:uri="c9379dcb-65ca-4dc7-98a0-1b8eba491e3e"/>
    <ds:schemaRef ds:uri="http://purl.org/dc/elements/1.1/"/>
    <ds:schemaRef ds:uri="http://schemas.microsoft.com/office/2006/metadata/properties"/>
    <ds:schemaRef ds:uri="http://schemas.microsoft.com/office/2006/documentManagement/types"/>
    <ds:schemaRef ds:uri="http://purl.org/dc/terms/"/>
    <ds:schemaRef ds:uri="f34352cd-dc73-4fa6-bb0b-4f9db1be8e2f"/>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4203</TotalTime>
  <Words>299</Words>
  <Application>Microsoft Office PowerPoint</Application>
  <PresentationFormat>On-screen Show (4:3)</PresentationFormat>
  <Paragraphs>65</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KievitProBld</vt:lpstr>
      <vt:lpstr>Symbol</vt:lpstr>
      <vt:lpstr>Times New Roman</vt:lpstr>
      <vt:lpstr>Office Theme</vt:lpstr>
      <vt:lpstr>2019 Year-End Reminders </vt:lpstr>
      <vt:lpstr>2019 Year-End Reminders </vt:lpstr>
      <vt:lpstr>2019 Year-End Reminders </vt:lpstr>
      <vt:lpstr>2019 Year-End Reminders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 Huang</dc:creator>
  <cp:lastModifiedBy>Jennifer Mushinskie</cp:lastModifiedBy>
  <cp:revision>92</cp:revision>
  <cp:lastPrinted>2019-10-09T15:38:15Z</cp:lastPrinted>
  <dcterms:created xsi:type="dcterms:W3CDTF">2015-10-02T21:22:39Z</dcterms:created>
  <dcterms:modified xsi:type="dcterms:W3CDTF">2019-12-02T01:50:33Z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0x0101000BD490FFE0205544B2F229EAD0732452</vt:lpwstr>
  </property>
  <property fmtid="{D5CDD505-2E9C-101B-9397-08002B2CF9AE}" pid="3" name="_dlc_DocIdItemGuid">
    <vt:lpwstr>20de9bd0-192d-4ccb-b258-afa1df41a048</vt:lpwstr>
  </property>
</Properties>
</file>