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716" r:id="rId5"/>
    <p:sldMasterId id="2147483730" r:id="rId6"/>
    <p:sldMasterId id="2147483745" r:id="rId7"/>
    <p:sldMasterId id="2147483757" r:id="rId8"/>
  </p:sldMasterIdLst>
  <p:notesMasterIdLst>
    <p:notesMasterId r:id="rId92"/>
  </p:notesMasterIdLst>
  <p:handoutMasterIdLst>
    <p:handoutMasterId r:id="rId93"/>
  </p:handoutMasterIdLst>
  <p:sldIdLst>
    <p:sldId id="988" r:id="rId9"/>
    <p:sldId id="989" r:id="rId10"/>
    <p:sldId id="990" r:id="rId11"/>
    <p:sldId id="991" r:id="rId12"/>
    <p:sldId id="992" r:id="rId13"/>
    <p:sldId id="993" r:id="rId14"/>
    <p:sldId id="994" r:id="rId15"/>
    <p:sldId id="995" r:id="rId16"/>
    <p:sldId id="996" r:id="rId17"/>
    <p:sldId id="997" r:id="rId18"/>
    <p:sldId id="998" r:id="rId19"/>
    <p:sldId id="942" r:id="rId20"/>
    <p:sldId id="943" r:id="rId21"/>
    <p:sldId id="944" r:id="rId22"/>
    <p:sldId id="945" r:id="rId23"/>
    <p:sldId id="946" r:id="rId24"/>
    <p:sldId id="858" r:id="rId25"/>
    <p:sldId id="911" r:id="rId26"/>
    <p:sldId id="819" r:id="rId27"/>
    <p:sldId id="811" r:id="rId28"/>
    <p:sldId id="810" r:id="rId29"/>
    <p:sldId id="812" r:id="rId30"/>
    <p:sldId id="813" r:id="rId31"/>
    <p:sldId id="821" r:id="rId32"/>
    <p:sldId id="852" r:id="rId33"/>
    <p:sldId id="854" r:id="rId34"/>
    <p:sldId id="906" r:id="rId35"/>
    <p:sldId id="833" r:id="rId36"/>
    <p:sldId id="842" r:id="rId37"/>
    <p:sldId id="835" r:id="rId38"/>
    <p:sldId id="844" r:id="rId39"/>
    <p:sldId id="898" r:id="rId40"/>
    <p:sldId id="962" r:id="rId41"/>
    <p:sldId id="963" r:id="rId42"/>
    <p:sldId id="899" r:id="rId43"/>
    <p:sldId id="790" r:id="rId44"/>
    <p:sldId id="874" r:id="rId45"/>
    <p:sldId id="791" r:id="rId46"/>
    <p:sldId id="836" r:id="rId47"/>
    <p:sldId id="845" r:id="rId48"/>
    <p:sldId id="841" r:id="rId49"/>
    <p:sldId id="850" r:id="rId50"/>
    <p:sldId id="891" r:id="rId51"/>
    <p:sldId id="859" r:id="rId52"/>
    <p:sldId id="846" r:id="rId53"/>
    <p:sldId id="884" r:id="rId54"/>
    <p:sldId id="885" r:id="rId55"/>
    <p:sldId id="886" r:id="rId56"/>
    <p:sldId id="887" r:id="rId57"/>
    <p:sldId id="888" r:id="rId58"/>
    <p:sldId id="889" r:id="rId59"/>
    <p:sldId id="840" r:id="rId60"/>
    <p:sldId id="849" r:id="rId61"/>
    <p:sldId id="839" r:id="rId62"/>
    <p:sldId id="848" r:id="rId63"/>
    <p:sldId id="883" r:id="rId64"/>
    <p:sldId id="882" r:id="rId65"/>
    <p:sldId id="865" r:id="rId66"/>
    <p:sldId id="866" r:id="rId67"/>
    <p:sldId id="462" r:id="rId68"/>
    <p:sldId id="439" r:id="rId69"/>
    <p:sldId id="447" r:id="rId70"/>
    <p:sldId id="448" r:id="rId71"/>
    <p:sldId id="449" r:id="rId72"/>
    <p:sldId id="450" r:id="rId73"/>
    <p:sldId id="758" r:id="rId74"/>
    <p:sldId id="467" r:id="rId75"/>
    <p:sldId id="537" r:id="rId76"/>
    <p:sldId id="643" r:id="rId77"/>
    <p:sldId id="644" r:id="rId78"/>
    <p:sldId id="774" r:id="rId79"/>
    <p:sldId id="851" r:id="rId80"/>
    <p:sldId id="776" r:id="rId81"/>
    <p:sldId id="777" r:id="rId82"/>
    <p:sldId id="778" r:id="rId83"/>
    <p:sldId id="779" r:id="rId84"/>
    <p:sldId id="780" r:id="rId85"/>
    <p:sldId id="808" r:id="rId86"/>
    <p:sldId id="770" r:id="rId87"/>
    <p:sldId id="752" r:id="rId88"/>
    <p:sldId id="753" r:id="rId89"/>
    <p:sldId id="754" r:id="rId90"/>
    <p:sldId id="755" r:id="rId9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39987-BF81-4F37-BD75-AC8708CD1EAC}">
          <p14:sldIdLst>
            <p14:sldId id="988"/>
            <p14:sldId id="989"/>
            <p14:sldId id="990"/>
            <p14:sldId id="991"/>
            <p14:sldId id="992"/>
            <p14:sldId id="993"/>
            <p14:sldId id="994"/>
            <p14:sldId id="995"/>
            <p14:sldId id="996"/>
            <p14:sldId id="997"/>
            <p14:sldId id="998"/>
            <p14:sldId id="942"/>
            <p14:sldId id="943"/>
            <p14:sldId id="944"/>
            <p14:sldId id="945"/>
            <p14:sldId id="946"/>
            <p14:sldId id="858"/>
            <p14:sldId id="911"/>
            <p14:sldId id="819"/>
            <p14:sldId id="811"/>
            <p14:sldId id="810"/>
            <p14:sldId id="812"/>
            <p14:sldId id="813"/>
            <p14:sldId id="821"/>
            <p14:sldId id="852"/>
            <p14:sldId id="854"/>
            <p14:sldId id="906"/>
            <p14:sldId id="833"/>
            <p14:sldId id="842"/>
            <p14:sldId id="835"/>
            <p14:sldId id="844"/>
            <p14:sldId id="898"/>
            <p14:sldId id="962"/>
            <p14:sldId id="963"/>
            <p14:sldId id="899"/>
            <p14:sldId id="790"/>
            <p14:sldId id="874"/>
            <p14:sldId id="791"/>
            <p14:sldId id="836"/>
            <p14:sldId id="845"/>
            <p14:sldId id="841"/>
            <p14:sldId id="850"/>
            <p14:sldId id="891"/>
            <p14:sldId id="859"/>
            <p14:sldId id="846"/>
            <p14:sldId id="884"/>
            <p14:sldId id="885"/>
            <p14:sldId id="886"/>
            <p14:sldId id="887"/>
            <p14:sldId id="888"/>
            <p14:sldId id="889"/>
            <p14:sldId id="840"/>
            <p14:sldId id="849"/>
            <p14:sldId id="839"/>
            <p14:sldId id="848"/>
            <p14:sldId id="883"/>
            <p14:sldId id="882"/>
            <p14:sldId id="865"/>
            <p14:sldId id="866"/>
            <p14:sldId id="462"/>
            <p14:sldId id="439"/>
            <p14:sldId id="447"/>
            <p14:sldId id="448"/>
            <p14:sldId id="449"/>
            <p14:sldId id="450"/>
            <p14:sldId id="758"/>
            <p14:sldId id="467"/>
            <p14:sldId id="537"/>
            <p14:sldId id="643"/>
            <p14:sldId id="644"/>
            <p14:sldId id="774"/>
            <p14:sldId id="851"/>
            <p14:sldId id="776"/>
            <p14:sldId id="777"/>
            <p14:sldId id="778"/>
            <p14:sldId id="779"/>
            <p14:sldId id="780"/>
            <p14:sldId id="808"/>
            <p14:sldId id="770"/>
            <p14:sldId id="752"/>
            <p14:sldId id="753"/>
            <p14:sldId id="754"/>
            <p14:sldId id="75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BOAD\Kerean" initials="F" lastIdx="3" clrIdx="0">
    <p:extLst>
      <p:ext uri="{19B8F6BF-5375-455C-9EA6-DF929625EA0E}">
        <p15:presenceInfo xmlns:p15="http://schemas.microsoft.com/office/powerpoint/2012/main" userId="FBOAD\Kerean" providerId="None"/>
      </p:ext>
    </p:extLst>
  </p:cmAuthor>
  <p:cmAuthor id="2" name="Heidie P Rhodes" initials="HPR" lastIdx="1" clrIdx="1">
    <p:extLst>
      <p:ext uri="{19B8F6BF-5375-455C-9EA6-DF929625EA0E}">
        <p15:presenceInfo xmlns:p15="http://schemas.microsoft.com/office/powerpoint/2012/main" userId="S-1-5-21-3758570256-276891776-3938476879-36862" providerId="AD"/>
      </p:ext>
    </p:extLst>
  </p:cmAuthor>
  <p:cmAuthor id="3" name="Puja Pannu" initials="PP" lastIdx="0" clrIdx="2">
    <p:extLst>
      <p:ext uri="{19B8F6BF-5375-455C-9EA6-DF929625EA0E}">
        <p15:presenceInfo xmlns:p15="http://schemas.microsoft.com/office/powerpoint/2012/main" userId="S-1-5-21-98334000-2681454263-4003127818-5362" providerId="AD"/>
      </p:ext>
    </p:extLst>
  </p:cmAuthor>
  <p:cmAuthor id="4" name="Antonette Toney" initials="AT" lastIdx="2" clrIdx="3">
    <p:extLst>
      <p:ext uri="{19B8F6BF-5375-455C-9EA6-DF929625EA0E}">
        <p15:presenceInfo xmlns:p15="http://schemas.microsoft.com/office/powerpoint/2012/main" userId="S-1-5-21-3758570256-276891776-3938476879-343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BC"/>
    <a:srgbClr val="4472C4"/>
    <a:srgbClr val="FFFFFF"/>
    <a:srgbClr val="498426"/>
    <a:srgbClr val="5C739C"/>
    <a:srgbClr val="BF9000"/>
    <a:srgbClr val="A5A5A5"/>
    <a:srgbClr val="20386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87562" autoAdjust="0"/>
  </p:normalViewPr>
  <p:slideViewPr>
    <p:cSldViewPr snapToGrid="0">
      <p:cViewPr varScale="1">
        <p:scale>
          <a:sx n="70" d="100"/>
          <a:sy n="70" d="100"/>
        </p:scale>
        <p:origin x="628" y="56"/>
      </p:cViewPr>
      <p:guideLst/>
    </p:cSldViewPr>
  </p:slideViewPr>
  <p:notesTextViewPr>
    <p:cViewPr>
      <p:scale>
        <a:sx n="3" d="2"/>
        <a:sy n="3" d="2"/>
      </p:scale>
      <p:origin x="0" y="0"/>
    </p:cViewPr>
  </p:notesTextViewPr>
  <p:sorterViewPr>
    <p:cViewPr varScale="1">
      <p:scale>
        <a:sx n="100" d="100"/>
        <a:sy n="100" d="100"/>
      </p:scale>
      <p:origin x="0" y="-42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presProps" Target="presProps.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0BF305-5C08-4657-9371-F30EA9E4D5B7}" type="doc">
      <dgm:prSet loTypeId="urn:microsoft.com/office/officeart/2005/8/layout/vProcess5" loCatId="process" qsTypeId="urn:microsoft.com/office/officeart/2005/8/quickstyle/3d2" qsCatId="3D" csTypeId="urn:microsoft.com/office/officeart/2005/8/colors/colorful5" csCatId="colorful" phldr="1"/>
      <dgm:spPr/>
      <dgm:t>
        <a:bodyPr/>
        <a:lstStyle/>
        <a:p>
          <a:endParaRPr lang="en-US"/>
        </a:p>
      </dgm:t>
    </dgm:pt>
    <dgm:pt modelId="{A668045C-2B19-40E9-B4F4-ACAC9E3EAB52}">
      <dgm:prSet phldrT="[Text]" custT="1"/>
      <dgm:spPr/>
      <dgm:t>
        <a:bodyPr/>
        <a:lstStyle/>
        <a:p>
          <a:r>
            <a:rPr lang="en-US" sz="1100" b="1" dirty="0" smtClean="0"/>
            <a:t>If FTE is the same, then </a:t>
          </a:r>
          <a:endParaRPr lang="en-US" sz="1100" dirty="0"/>
        </a:p>
      </dgm:t>
    </dgm:pt>
    <dgm:pt modelId="{5AB22646-EC0E-4F5A-A805-D516E21F560B}" type="parTrans" cxnId="{39E1D0BA-EFE9-46CA-A5A2-B611A0463264}">
      <dgm:prSet/>
      <dgm:spPr/>
      <dgm:t>
        <a:bodyPr/>
        <a:lstStyle/>
        <a:p>
          <a:endParaRPr lang="en-US"/>
        </a:p>
      </dgm:t>
    </dgm:pt>
    <dgm:pt modelId="{3DCDBA2B-8B7D-4BB4-8C78-AAF5DF53DA35}" type="sibTrans" cxnId="{39E1D0BA-EFE9-46CA-A5A2-B611A0463264}">
      <dgm:prSet/>
      <dgm:spPr/>
      <dgm:t>
        <a:bodyPr/>
        <a:lstStyle/>
        <a:p>
          <a:endParaRPr lang="en-US"/>
        </a:p>
      </dgm:t>
    </dgm:pt>
    <dgm:pt modelId="{F726300D-AE63-4850-A9D6-8B966B34F4FE}">
      <dgm:prSet phldrT="[Text]" custT="1"/>
      <dgm:spPr/>
      <dgm:t>
        <a:bodyPr/>
        <a:lstStyle/>
        <a:p>
          <a:r>
            <a:rPr lang="en-US" sz="1400" dirty="0" smtClean="0"/>
            <a:t>Classified Indicator = “</a:t>
          </a:r>
          <a:r>
            <a:rPr lang="en-US" sz="1400" dirty="0" err="1" smtClean="0"/>
            <a:t>MSP</a:t>
          </a:r>
          <a:r>
            <a:rPr lang="en-US" sz="1400" dirty="0" smtClean="0"/>
            <a:t>”</a:t>
          </a:r>
          <a:endParaRPr lang="en-US" sz="1400" dirty="0"/>
        </a:p>
      </dgm:t>
    </dgm:pt>
    <dgm:pt modelId="{93B24E6F-8E66-4888-A958-AF9FE1318FE3}" type="parTrans" cxnId="{6EDF1ECF-9DAC-4834-93C4-6D81BB34A5A2}">
      <dgm:prSet/>
      <dgm:spPr/>
      <dgm:t>
        <a:bodyPr/>
        <a:lstStyle/>
        <a:p>
          <a:endParaRPr lang="en-US"/>
        </a:p>
      </dgm:t>
    </dgm:pt>
    <dgm:pt modelId="{A7A8CD81-3FE8-4F88-BA38-A4198077FFE8}" type="sibTrans" cxnId="{6EDF1ECF-9DAC-4834-93C4-6D81BB34A5A2}">
      <dgm:prSet/>
      <dgm:spPr/>
      <dgm:t>
        <a:bodyPr/>
        <a:lstStyle/>
        <a:p>
          <a:endParaRPr lang="en-US"/>
        </a:p>
      </dgm:t>
    </dgm:pt>
    <dgm:pt modelId="{99A7004B-8146-4657-BC68-8BAEBF42CFA1}">
      <dgm:prSet phldrT="[Text]" custT="1"/>
      <dgm:spPr/>
      <dgm:t>
        <a:bodyPr/>
        <a:lstStyle/>
        <a:p>
          <a:r>
            <a:rPr lang="en-US" sz="1400" dirty="0" smtClean="0"/>
            <a:t>Classified Indicator = “PSS”</a:t>
          </a:r>
        </a:p>
      </dgm:t>
    </dgm:pt>
    <dgm:pt modelId="{29204ABF-3240-483D-A6F2-60C7E649C208}" type="parTrans" cxnId="{CDC57F11-CEF8-40B8-A108-12AA05EEC115}">
      <dgm:prSet/>
      <dgm:spPr/>
      <dgm:t>
        <a:bodyPr/>
        <a:lstStyle/>
        <a:p>
          <a:endParaRPr lang="en-US"/>
        </a:p>
      </dgm:t>
    </dgm:pt>
    <dgm:pt modelId="{34BE89DA-C1A3-48C7-B3DC-81570ED29F7D}" type="sibTrans" cxnId="{CDC57F11-CEF8-40B8-A108-12AA05EEC115}">
      <dgm:prSet/>
      <dgm:spPr/>
      <dgm:t>
        <a:bodyPr/>
        <a:lstStyle/>
        <a:p>
          <a:endParaRPr lang="en-US"/>
        </a:p>
      </dgm:t>
    </dgm:pt>
    <dgm:pt modelId="{4E5CB466-425D-4881-8F99-E2F4C40113E2}">
      <dgm:prSet custT="1"/>
      <dgm:spPr/>
      <dgm:t>
        <a:bodyPr/>
        <a:lstStyle/>
        <a:p>
          <a:r>
            <a:rPr lang="en-US" sz="1050" b="1" dirty="0" smtClean="0"/>
            <a:t>Classified Indicator = “SMG”</a:t>
          </a:r>
          <a:endParaRPr lang="en-US" sz="1050" b="1" dirty="0"/>
        </a:p>
      </dgm:t>
    </dgm:pt>
    <dgm:pt modelId="{F162C4A9-5FEA-4CB7-8638-98C06B9B0EC6}" type="parTrans" cxnId="{439A59AB-AC86-42BD-AA8D-0FD0D930D389}">
      <dgm:prSet/>
      <dgm:spPr/>
      <dgm:t>
        <a:bodyPr/>
        <a:lstStyle/>
        <a:p>
          <a:endParaRPr lang="en-US"/>
        </a:p>
      </dgm:t>
    </dgm:pt>
    <dgm:pt modelId="{EBBE3836-D450-49A2-9F82-57BD62383158}" type="sibTrans" cxnId="{439A59AB-AC86-42BD-AA8D-0FD0D930D389}">
      <dgm:prSet/>
      <dgm:spPr/>
      <dgm:t>
        <a:bodyPr/>
        <a:lstStyle/>
        <a:p>
          <a:endParaRPr lang="en-US"/>
        </a:p>
      </dgm:t>
    </dgm:pt>
    <dgm:pt modelId="{A1C44E85-E5D3-49CA-9997-310D55744BC5}">
      <dgm:prSet phldrT="[Text]" custT="1"/>
      <dgm:spPr/>
      <dgm:t>
        <a:bodyPr/>
        <a:lstStyle/>
        <a:p>
          <a:r>
            <a:rPr lang="en-US" sz="1400" smtClean="0"/>
            <a:t>If none of the criteria above derives the Primary Job, then the Appointment with the higher salary (comp rate at full time equivalent) should be used as the primary job.</a:t>
          </a:r>
          <a:endParaRPr lang="en-US" sz="1400" dirty="0"/>
        </a:p>
      </dgm:t>
    </dgm:pt>
    <dgm:pt modelId="{C9D28A5C-5A4B-45DF-AFC4-310FAADACA80}" type="parTrans" cxnId="{D4F6E58F-D621-43C8-853D-CAAF0AA8535E}">
      <dgm:prSet/>
      <dgm:spPr/>
      <dgm:t>
        <a:bodyPr/>
        <a:lstStyle/>
        <a:p>
          <a:endParaRPr lang="en-US"/>
        </a:p>
      </dgm:t>
    </dgm:pt>
    <dgm:pt modelId="{AEC055D5-A531-4E3F-9E7E-4DEBFBAC3E27}" type="sibTrans" cxnId="{D4F6E58F-D621-43C8-853D-CAAF0AA8535E}">
      <dgm:prSet/>
      <dgm:spPr/>
      <dgm:t>
        <a:bodyPr/>
        <a:lstStyle/>
        <a:p>
          <a:endParaRPr lang="en-US"/>
        </a:p>
      </dgm:t>
    </dgm:pt>
    <dgm:pt modelId="{15C8E934-1F63-45E7-A236-AFCB70A2DB23}">
      <dgm:prSet phldrT="[Text]" custT="1"/>
      <dgm:spPr/>
      <dgm:t>
        <a:bodyPr/>
        <a:lstStyle/>
        <a:p>
          <a:r>
            <a:rPr lang="en-US" sz="1400" dirty="0" smtClean="0"/>
            <a:t>If none of the criteria above derives the Primary Job, then the earlier appointment start date should be used as the Primary Job.</a:t>
          </a:r>
          <a:endParaRPr lang="en-US" sz="1400" dirty="0"/>
        </a:p>
      </dgm:t>
    </dgm:pt>
    <dgm:pt modelId="{D855840D-14AE-456D-A1F8-47074DD574BB}" type="sibTrans" cxnId="{12BA2401-03F0-42E0-AEA0-D857DA14C808}">
      <dgm:prSet/>
      <dgm:spPr/>
      <dgm:t>
        <a:bodyPr/>
        <a:lstStyle/>
        <a:p>
          <a:endParaRPr lang="en-US"/>
        </a:p>
      </dgm:t>
    </dgm:pt>
    <dgm:pt modelId="{18BBCB59-A4E7-44EC-88FC-A2E01D5B3531}" type="parTrans" cxnId="{12BA2401-03F0-42E0-AEA0-D857DA14C808}">
      <dgm:prSet/>
      <dgm:spPr/>
      <dgm:t>
        <a:bodyPr/>
        <a:lstStyle/>
        <a:p>
          <a:endParaRPr lang="en-US"/>
        </a:p>
      </dgm:t>
    </dgm:pt>
    <dgm:pt modelId="{F005620F-E11C-4B42-AD25-823238038657}" type="pres">
      <dgm:prSet presAssocID="{830BF305-5C08-4657-9371-F30EA9E4D5B7}" presName="outerComposite" presStyleCnt="0">
        <dgm:presLayoutVars>
          <dgm:chMax val="5"/>
          <dgm:dir/>
          <dgm:resizeHandles val="exact"/>
        </dgm:presLayoutVars>
      </dgm:prSet>
      <dgm:spPr/>
      <dgm:t>
        <a:bodyPr/>
        <a:lstStyle/>
        <a:p>
          <a:endParaRPr lang="en-US"/>
        </a:p>
      </dgm:t>
    </dgm:pt>
    <dgm:pt modelId="{2C1705A0-453C-4374-85F5-6A7E1C61B65B}" type="pres">
      <dgm:prSet presAssocID="{830BF305-5C08-4657-9371-F30EA9E4D5B7}" presName="dummyMaxCanvas" presStyleCnt="0">
        <dgm:presLayoutVars/>
      </dgm:prSet>
      <dgm:spPr/>
    </dgm:pt>
    <dgm:pt modelId="{42A048A2-1B58-485D-AD67-9EE3F688F2A2}" type="pres">
      <dgm:prSet presAssocID="{830BF305-5C08-4657-9371-F30EA9E4D5B7}" presName="FiveNodes_1" presStyleLbl="node1" presStyleIdx="0" presStyleCnt="5">
        <dgm:presLayoutVars>
          <dgm:bulletEnabled val="1"/>
        </dgm:presLayoutVars>
      </dgm:prSet>
      <dgm:spPr/>
      <dgm:t>
        <a:bodyPr/>
        <a:lstStyle/>
        <a:p>
          <a:endParaRPr lang="en-US"/>
        </a:p>
      </dgm:t>
    </dgm:pt>
    <dgm:pt modelId="{3DF762A7-C976-4A46-A2B7-5AEFD042216B}" type="pres">
      <dgm:prSet presAssocID="{830BF305-5C08-4657-9371-F30EA9E4D5B7}" presName="FiveNodes_2" presStyleLbl="node1" presStyleIdx="1" presStyleCnt="5">
        <dgm:presLayoutVars>
          <dgm:bulletEnabled val="1"/>
        </dgm:presLayoutVars>
      </dgm:prSet>
      <dgm:spPr/>
      <dgm:t>
        <a:bodyPr/>
        <a:lstStyle/>
        <a:p>
          <a:endParaRPr lang="en-US"/>
        </a:p>
      </dgm:t>
    </dgm:pt>
    <dgm:pt modelId="{AA5F8581-2A5C-44D4-8F89-76772773357F}" type="pres">
      <dgm:prSet presAssocID="{830BF305-5C08-4657-9371-F30EA9E4D5B7}" presName="FiveNodes_3" presStyleLbl="node1" presStyleIdx="2" presStyleCnt="5" custLinFactNeighborX="302" custLinFactNeighborY="-101">
        <dgm:presLayoutVars>
          <dgm:bulletEnabled val="1"/>
        </dgm:presLayoutVars>
      </dgm:prSet>
      <dgm:spPr/>
      <dgm:t>
        <a:bodyPr/>
        <a:lstStyle/>
        <a:p>
          <a:endParaRPr lang="en-US"/>
        </a:p>
      </dgm:t>
    </dgm:pt>
    <dgm:pt modelId="{038F607D-2B15-4BE5-B5B4-9F3D30468D32}" type="pres">
      <dgm:prSet presAssocID="{830BF305-5C08-4657-9371-F30EA9E4D5B7}" presName="FiveNodes_4" presStyleLbl="node1" presStyleIdx="3" presStyleCnt="5">
        <dgm:presLayoutVars>
          <dgm:bulletEnabled val="1"/>
        </dgm:presLayoutVars>
      </dgm:prSet>
      <dgm:spPr/>
      <dgm:t>
        <a:bodyPr/>
        <a:lstStyle/>
        <a:p>
          <a:endParaRPr lang="en-US"/>
        </a:p>
      </dgm:t>
    </dgm:pt>
    <dgm:pt modelId="{1AA4892E-C1FB-450D-9DC9-FE2F6ADB771D}" type="pres">
      <dgm:prSet presAssocID="{830BF305-5C08-4657-9371-F30EA9E4D5B7}" presName="FiveNodes_5" presStyleLbl="node1" presStyleIdx="4" presStyleCnt="5">
        <dgm:presLayoutVars>
          <dgm:bulletEnabled val="1"/>
        </dgm:presLayoutVars>
      </dgm:prSet>
      <dgm:spPr/>
      <dgm:t>
        <a:bodyPr/>
        <a:lstStyle/>
        <a:p>
          <a:endParaRPr lang="en-US"/>
        </a:p>
      </dgm:t>
    </dgm:pt>
    <dgm:pt modelId="{26D2DA8A-8E05-4174-9528-D930BDB5D088}" type="pres">
      <dgm:prSet presAssocID="{830BF305-5C08-4657-9371-F30EA9E4D5B7}" presName="FiveConn_1-2" presStyleLbl="fgAccFollowNode1" presStyleIdx="0" presStyleCnt="4">
        <dgm:presLayoutVars>
          <dgm:bulletEnabled val="1"/>
        </dgm:presLayoutVars>
      </dgm:prSet>
      <dgm:spPr/>
      <dgm:t>
        <a:bodyPr/>
        <a:lstStyle/>
        <a:p>
          <a:endParaRPr lang="en-US"/>
        </a:p>
      </dgm:t>
    </dgm:pt>
    <dgm:pt modelId="{AF74AD41-1EEC-45D8-A401-6F42902C8D9A}" type="pres">
      <dgm:prSet presAssocID="{830BF305-5C08-4657-9371-F30EA9E4D5B7}" presName="FiveConn_2-3" presStyleLbl="fgAccFollowNode1" presStyleIdx="1" presStyleCnt="4">
        <dgm:presLayoutVars>
          <dgm:bulletEnabled val="1"/>
        </dgm:presLayoutVars>
      </dgm:prSet>
      <dgm:spPr/>
      <dgm:t>
        <a:bodyPr/>
        <a:lstStyle/>
        <a:p>
          <a:endParaRPr lang="en-US"/>
        </a:p>
      </dgm:t>
    </dgm:pt>
    <dgm:pt modelId="{135AC145-8A39-44AF-B8B6-94BC55977F32}" type="pres">
      <dgm:prSet presAssocID="{830BF305-5C08-4657-9371-F30EA9E4D5B7}" presName="FiveConn_3-4" presStyleLbl="fgAccFollowNode1" presStyleIdx="2" presStyleCnt="4">
        <dgm:presLayoutVars>
          <dgm:bulletEnabled val="1"/>
        </dgm:presLayoutVars>
      </dgm:prSet>
      <dgm:spPr/>
      <dgm:t>
        <a:bodyPr/>
        <a:lstStyle/>
        <a:p>
          <a:endParaRPr lang="en-US"/>
        </a:p>
      </dgm:t>
    </dgm:pt>
    <dgm:pt modelId="{4F016A35-0679-4BC3-B054-714570947AE8}" type="pres">
      <dgm:prSet presAssocID="{830BF305-5C08-4657-9371-F30EA9E4D5B7}" presName="FiveConn_4-5" presStyleLbl="fgAccFollowNode1" presStyleIdx="3" presStyleCnt="4">
        <dgm:presLayoutVars>
          <dgm:bulletEnabled val="1"/>
        </dgm:presLayoutVars>
      </dgm:prSet>
      <dgm:spPr/>
      <dgm:t>
        <a:bodyPr/>
        <a:lstStyle/>
        <a:p>
          <a:endParaRPr lang="en-US"/>
        </a:p>
      </dgm:t>
    </dgm:pt>
    <dgm:pt modelId="{D4F9CD1A-BB3A-4E5E-AEC3-3A256F7B2BF2}" type="pres">
      <dgm:prSet presAssocID="{830BF305-5C08-4657-9371-F30EA9E4D5B7}" presName="FiveNodes_1_text" presStyleLbl="node1" presStyleIdx="4" presStyleCnt="5">
        <dgm:presLayoutVars>
          <dgm:bulletEnabled val="1"/>
        </dgm:presLayoutVars>
      </dgm:prSet>
      <dgm:spPr/>
      <dgm:t>
        <a:bodyPr/>
        <a:lstStyle/>
        <a:p>
          <a:endParaRPr lang="en-US"/>
        </a:p>
      </dgm:t>
    </dgm:pt>
    <dgm:pt modelId="{DDAD48D7-B5AA-44C6-9ECA-1D0DDC058F93}" type="pres">
      <dgm:prSet presAssocID="{830BF305-5C08-4657-9371-F30EA9E4D5B7}" presName="FiveNodes_2_text" presStyleLbl="node1" presStyleIdx="4" presStyleCnt="5">
        <dgm:presLayoutVars>
          <dgm:bulletEnabled val="1"/>
        </dgm:presLayoutVars>
      </dgm:prSet>
      <dgm:spPr/>
      <dgm:t>
        <a:bodyPr/>
        <a:lstStyle/>
        <a:p>
          <a:endParaRPr lang="en-US"/>
        </a:p>
      </dgm:t>
    </dgm:pt>
    <dgm:pt modelId="{1997A5C6-2DF4-4E82-9439-3B590DF8508E}" type="pres">
      <dgm:prSet presAssocID="{830BF305-5C08-4657-9371-F30EA9E4D5B7}" presName="FiveNodes_3_text" presStyleLbl="node1" presStyleIdx="4" presStyleCnt="5">
        <dgm:presLayoutVars>
          <dgm:bulletEnabled val="1"/>
        </dgm:presLayoutVars>
      </dgm:prSet>
      <dgm:spPr/>
      <dgm:t>
        <a:bodyPr/>
        <a:lstStyle/>
        <a:p>
          <a:endParaRPr lang="en-US"/>
        </a:p>
      </dgm:t>
    </dgm:pt>
    <dgm:pt modelId="{48CE3A4A-5886-4F4F-BF78-0D7A21FC1D7E}" type="pres">
      <dgm:prSet presAssocID="{830BF305-5C08-4657-9371-F30EA9E4D5B7}" presName="FiveNodes_4_text" presStyleLbl="node1" presStyleIdx="4" presStyleCnt="5">
        <dgm:presLayoutVars>
          <dgm:bulletEnabled val="1"/>
        </dgm:presLayoutVars>
      </dgm:prSet>
      <dgm:spPr/>
      <dgm:t>
        <a:bodyPr/>
        <a:lstStyle/>
        <a:p>
          <a:endParaRPr lang="en-US"/>
        </a:p>
      </dgm:t>
    </dgm:pt>
    <dgm:pt modelId="{88145E18-A013-4F7A-B6AD-2C92E4FFBC85}" type="pres">
      <dgm:prSet presAssocID="{830BF305-5C08-4657-9371-F30EA9E4D5B7}" presName="FiveNodes_5_text" presStyleLbl="node1" presStyleIdx="4" presStyleCnt="5">
        <dgm:presLayoutVars>
          <dgm:bulletEnabled val="1"/>
        </dgm:presLayoutVars>
      </dgm:prSet>
      <dgm:spPr/>
      <dgm:t>
        <a:bodyPr/>
        <a:lstStyle/>
        <a:p>
          <a:endParaRPr lang="en-US"/>
        </a:p>
      </dgm:t>
    </dgm:pt>
  </dgm:ptLst>
  <dgm:cxnLst>
    <dgm:cxn modelId="{DAB73C3D-54E8-430F-93D4-73C03BD1D0BF}" type="presOf" srcId="{830BF305-5C08-4657-9371-F30EA9E4D5B7}" destId="{F005620F-E11C-4B42-AD25-823238038657}" srcOrd="0" destOrd="0" presId="urn:microsoft.com/office/officeart/2005/8/layout/vProcess5"/>
    <dgm:cxn modelId="{D4F6E58F-D621-43C8-853D-CAAF0AA8535E}" srcId="{830BF305-5C08-4657-9371-F30EA9E4D5B7}" destId="{A1C44E85-E5D3-49CA-9997-310D55744BC5}" srcOrd="4" destOrd="0" parTransId="{C9D28A5C-5A4B-45DF-AFC4-310FAADACA80}" sibTransId="{AEC055D5-A531-4E3F-9E7E-4DEBFBAC3E27}"/>
    <dgm:cxn modelId="{E791648E-5237-4C8D-973C-E4E6DFDD5075}" type="presOf" srcId="{15C8E934-1F63-45E7-A236-AFCB70A2DB23}" destId="{038F607D-2B15-4BE5-B5B4-9F3D30468D32}" srcOrd="0" destOrd="0" presId="urn:microsoft.com/office/officeart/2005/8/layout/vProcess5"/>
    <dgm:cxn modelId="{7F277ED9-5DC9-4B3C-8FB4-26924BB4F84F}" type="presOf" srcId="{F726300D-AE63-4850-A9D6-8B966B34F4FE}" destId="{3DF762A7-C976-4A46-A2B7-5AEFD042216B}" srcOrd="0" destOrd="0" presId="urn:microsoft.com/office/officeart/2005/8/layout/vProcess5"/>
    <dgm:cxn modelId="{9D2DE7AB-7863-4E5E-BDD0-DB88FB6866E7}" type="presOf" srcId="{D855840D-14AE-456D-A1F8-47074DD574BB}" destId="{4F016A35-0679-4BC3-B054-714570947AE8}" srcOrd="0" destOrd="0" presId="urn:microsoft.com/office/officeart/2005/8/layout/vProcess5"/>
    <dgm:cxn modelId="{0FDBC5D1-3142-4C11-BB4E-D84797CC6DA5}" type="presOf" srcId="{99A7004B-8146-4657-BC68-8BAEBF42CFA1}" destId="{1997A5C6-2DF4-4E82-9439-3B590DF8508E}" srcOrd="1" destOrd="0" presId="urn:microsoft.com/office/officeart/2005/8/layout/vProcess5"/>
    <dgm:cxn modelId="{12BA2401-03F0-42E0-AEA0-D857DA14C808}" srcId="{830BF305-5C08-4657-9371-F30EA9E4D5B7}" destId="{15C8E934-1F63-45E7-A236-AFCB70A2DB23}" srcOrd="3" destOrd="0" parTransId="{18BBCB59-A4E7-44EC-88FC-A2E01D5B3531}" sibTransId="{D855840D-14AE-456D-A1F8-47074DD574BB}"/>
    <dgm:cxn modelId="{68411BA6-CA2F-4C13-BF9E-6D47A7357E95}" type="presOf" srcId="{99A7004B-8146-4657-BC68-8BAEBF42CFA1}" destId="{AA5F8581-2A5C-44D4-8F89-76772773357F}" srcOrd="0" destOrd="0" presId="urn:microsoft.com/office/officeart/2005/8/layout/vProcess5"/>
    <dgm:cxn modelId="{B89053D8-EBBE-49E5-91B0-3F980E39E1F3}" type="presOf" srcId="{34BE89DA-C1A3-48C7-B3DC-81570ED29F7D}" destId="{135AC145-8A39-44AF-B8B6-94BC55977F32}" srcOrd="0" destOrd="0" presId="urn:microsoft.com/office/officeart/2005/8/layout/vProcess5"/>
    <dgm:cxn modelId="{3C4C242F-9C91-4060-AEFA-2988DAF3592D}" type="presOf" srcId="{A1C44E85-E5D3-49CA-9997-310D55744BC5}" destId="{1AA4892E-C1FB-450D-9DC9-FE2F6ADB771D}" srcOrd="0" destOrd="0" presId="urn:microsoft.com/office/officeart/2005/8/layout/vProcess5"/>
    <dgm:cxn modelId="{314CE735-D43E-46A2-B964-73000AAFADB6}" type="presOf" srcId="{15C8E934-1F63-45E7-A236-AFCB70A2DB23}" destId="{48CE3A4A-5886-4F4F-BF78-0D7A21FC1D7E}" srcOrd="1" destOrd="0" presId="urn:microsoft.com/office/officeart/2005/8/layout/vProcess5"/>
    <dgm:cxn modelId="{B3B83839-C003-4AC2-B325-328A552F4640}" type="presOf" srcId="{A668045C-2B19-40E9-B4F4-ACAC9E3EAB52}" destId="{D4F9CD1A-BB3A-4E5E-AEC3-3A256F7B2BF2}" srcOrd="1" destOrd="0" presId="urn:microsoft.com/office/officeart/2005/8/layout/vProcess5"/>
    <dgm:cxn modelId="{358CA732-D537-4F44-81E3-C61BC97C2469}" type="presOf" srcId="{3DCDBA2B-8B7D-4BB4-8C78-AAF5DF53DA35}" destId="{26D2DA8A-8E05-4174-9528-D930BDB5D088}" srcOrd="0" destOrd="0" presId="urn:microsoft.com/office/officeart/2005/8/layout/vProcess5"/>
    <dgm:cxn modelId="{5F84870B-77DB-44BE-8D99-DDE21357ACA1}" type="presOf" srcId="{A668045C-2B19-40E9-B4F4-ACAC9E3EAB52}" destId="{42A048A2-1B58-485D-AD67-9EE3F688F2A2}" srcOrd="0" destOrd="0" presId="urn:microsoft.com/office/officeart/2005/8/layout/vProcess5"/>
    <dgm:cxn modelId="{3AC82F2A-434F-4AD4-8C18-AC7285836887}" type="presOf" srcId="{F726300D-AE63-4850-A9D6-8B966B34F4FE}" destId="{DDAD48D7-B5AA-44C6-9ECA-1D0DDC058F93}" srcOrd="1" destOrd="0" presId="urn:microsoft.com/office/officeart/2005/8/layout/vProcess5"/>
    <dgm:cxn modelId="{CDC57F11-CEF8-40B8-A108-12AA05EEC115}" srcId="{830BF305-5C08-4657-9371-F30EA9E4D5B7}" destId="{99A7004B-8146-4657-BC68-8BAEBF42CFA1}" srcOrd="2" destOrd="0" parTransId="{29204ABF-3240-483D-A6F2-60C7E649C208}" sibTransId="{34BE89DA-C1A3-48C7-B3DC-81570ED29F7D}"/>
    <dgm:cxn modelId="{6EDF1ECF-9DAC-4834-93C4-6D81BB34A5A2}" srcId="{830BF305-5C08-4657-9371-F30EA9E4D5B7}" destId="{F726300D-AE63-4850-A9D6-8B966B34F4FE}" srcOrd="1" destOrd="0" parTransId="{93B24E6F-8E66-4888-A958-AF9FE1318FE3}" sibTransId="{A7A8CD81-3FE8-4F88-BA38-A4198077FFE8}"/>
    <dgm:cxn modelId="{439A59AB-AC86-42BD-AA8D-0FD0D930D389}" srcId="{A668045C-2B19-40E9-B4F4-ACAC9E3EAB52}" destId="{4E5CB466-425D-4881-8F99-E2F4C40113E2}" srcOrd="0" destOrd="0" parTransId="{F162C4A9-5FEA-4CB7-8638-98C06B9B0EC6}" sibTransId="{EBBE3836-D450-49A2-9F82-57BD62383158}"/>
    <dgm:cxn modelId="{FBCFB167-6D6E-4ABC-80AA-3F18944FF3B3}" type="presOf" srcId="{A7A8CD81-3FE8-4F88-BA38-A4198077FFE8}" destId="{AF74AD41-1EEC-45D8-A401-6F42902C8D9A}" srcOrd="0" destOrd="0" presId="urn:microsoft.com/office/officeart/2005/8/layout/vProcess5"/>
    <dgm:cxn modelId="{84CCD185-723B-4539-9B24-E5B3F2AF92FB}" type="presOf" srcId="{4E5CB466-425D-4881-8F99-E2F4C40113E2}" destId="{D4F9CD1A-BB3A-4E5E-AEC3-3A256F7B2BF2}" srcOrd="1" destOrd="1" presId="urn:microsoft.com/office/officeart/2005/8/layout/vProcess5"/>
    <dgm:cxn modelId="{B17F8A14-C51B-4F74-BCAE-CB71718EDA81}" type="presOf" srcId="{A1C44E85-E5D3-49CA-9997-310D55744BC5}" destId="{88145E18-A013-4F7A-B6AD-2C92E4FFBC85}" srcOrd="1" destOrd="0" presId="urn:microsoft.com/office/officeart/2005/8/layout/vProcess5"/>
    <dgm:cxn modelId="{83385F18-95BB-4054-844F-ED47668ADA3D}" type="presOf" srcId="{4E5CB466-425D-4881-8F99-E2F4C40113E2}" destId="{42A048A2-1B58-485D-AD67-9EE3F688F2A2}" srcOrd="0" destOrd="1" presId="urn:microsoft.com/office/officeart/2005/8/layout/vProcess5"/>
    <dgm:cxn modelId="{39E1D0BA-EFE9-46CA-A5A2-B611A0463264}" srcId="{830BF305-5C08-4657-9371-F30EA9E4D5B7}" destId="{A668045C-2B19-40E9-B4F4-ACAC9E3EAB52}" srcOrd="0" destOrd="0" parTransId="{5AB22646-EC0E-4F5A-A805-D516E21F560B}" sibTransId="{3DCDBA2B-8B7D-4BB4-8C78-AAF5DF53DA35}"/>
    <dgm:cxn modelId="{9A94D0C3-2A4D-46D8-9AD9-055C88591A7A}" type="presParOf" srcId="{F005620F-E11C-4B42-AD25-823238038657}" destId="{2C1705A0-453C-4374-85F5-6A7E1C61B65B}" srcOrd="0" destOrd="0" presId="urn:microsoft.com/office/officeart/2005/8/layout/vProcess5"/>
    <dgm:cxn modelId="{EAC72AAC-A661-446C-8662-FF9F76EB6D2A}" type="presParOf" srcId="{F005620F-E11C-4B42-AD25-823238038657}" destId="{42A048A2-1B58-485D-AD67-9EE3F688F2A2}" srcOrd="1" destOrd="0" presId="urn:microsoft.com/office/officeart/2005/8/layout/vProcess5"/>
    <dgm:cxn modelId="{66EC30CE-7DE2-4495-B6C6-CEAC6CD564B5}" type="presParOf" srcId="{F005620F-E11C-4B42-AD25-823238038657}" destId="{3DF762A7-C976-4A46-A2B7-5AEFD042216B}" srcOrd="2" destOrd="0" presId="urn:microsoft.com/office/officeart/2005/8/layout/vProcess5"/>
    <dgm:cxn modelId="{1CBC13FA-7BA3-4A27-94BB-5BA0DE52F2F4}" type="presParOf" srcId="{F005620F-E11C-4B42-AD25-823238038657}" destId="{AA5F8581-2A5C-44D4-8F89-76772773357F}" srcOrd="3" destOrd="0" presId="urn:microsoft.com/office/officeart/2005/8/layout/vProcess5"/>
    <dgm:cxn modelId="{EEAB39E2-BC7B-433E-AA89-274AA2AD0218}" type="presParOf" srcId="{F005620F-E11C-4B42-AD25-823238038657}" destId="{038F607D-2B15-4BE5-B5B4-9F3D30468D32}" srcOrd="4" destOrd="0" presId="urn:microsoft.com/office/officeart/2005/8/layout/vProcess5"/>
    <dgm:cxn modelId="{88EAE491-D019-4447-B877-A95360E9330D}" type="presParOf" srcId="{F005620F-E11C-4B42-AD25-823238038657}" destId="{1AA4892E-C1FB-450D-9DC9-FE2F6ADB771D}" srcOrd="5" destOrd="0" presId="urn:microsoft.com/office/officeart/2005/8/layout/vProcess5"/>
    <dgm:cxn modelId="{302810E6-DA7E-4483-9BBF-5898063A31F4}" type="presParOf" srcId="{F005620F-E11C-4B42-AD25-823238038657}" destId="{26D2DA8A-8E05-4174-9528-D930BDB5D088}" srcOrd="6" destOrd="0" presId="urn:microsoft.com/office/officeart/2005/8/layout/vProcess5"/>
    <dgm:cxn modelId="{FE1A83D6-A2A9-4F84-9148-6F038EB3587F}" type="presParOf" srcId="{F005620F-E11C-4B42-AD25-823238038657}" destId="{AF74AD41-1EEC-45D8-A401-6F42902C8D9A}" srcOrd="7" destOrd="0" presId="urn:microsoft.com/office/officeart/2005/8/layout/vProcess5"/>
    <dgm:cxn modelId="{1291E608-D7B7-4CC5-88E3-D3F382E259F9}" type="presParOf" srcId="{F005620F-E11C-4B42-AD25-823238038657}" destId="{135AC145-8A39-44AF-B8B6-94BC55977F32}" srcOrd="8" destOrd="0" presId="urn:microsoft.com/office/officeart/2005/8/layout/vProcess5"/>
    <dgm:cxn modelId="{D0315558-D4A3-4BB7-9A69-B0F39BF07D63}" type="presParOf" srcId="{F005620F-E11C-4B42-AD25-823238038657}" destId="{4F016A35-0679-4BC3-B054-714570947AE8}" srcOrd="9" destOrd="0" presId="urn:microsoft.com/office/officeart/2005/8/layout/vProcess5"/>
    <dgm:cxn modelId="{45537B3D-1F7A-4E76-81D5-8D2F9564849B}" type="presParOf" srcId="{F005620F-E11C-4B42-AD25-823238038657}" destId="{D4F9CD1A-BB3A-4E5E-AEC3-3A256F7B2BF2}" srcOrd="10" destOrd="0" presId="urn:microsoft.com/office/officeart/2005/8/layout/vProcess5"/>
    <dgm:cxn modelId="{6037D834-CAC4-42C7-9AA7-E6238B224E11}" type="presParOf" srcId="{F005620F-E11C-4B42-AD25-823238038657}" destId="{DDAD48D7-B5AA-44C6-9ECA-1D0DDC058F93}" srcOrd="11" destOrd="0" presId="urn:microsoft.com/office/officeart/2005/8/layout/vProcess5"/>
    <dgm:cxn modelId="{71C3B47D-37B9-4ED5-B6E5-183CAAC25CDA}" type="presParOf" srcId="{F005620F-E11C-4B42-AD25-823238038657}" destId="{1997A5C6-2DF4-4E82-9439-3B590DF8508E}" srcOrd="12" destOrd="0" presId="urn:microsoft.com/office/officeart/2005/8/layout/vProcess5"/>
    <dgm:cxn modelId="{845E5E94-CC4D-431B-9F43-70F5A3B25CA5}" type="presParOf" srcId="{F005620F-E11C-4B42-AD25-823238038657}" destId="{48CE3A4A-5886-4F4F-BF78-0D7A21FC1D7E}" srcOrd="13" destOrd="0" presId="urn:microsoft.com/office/officeart/2005/8/layout/vProcess5"/>
    <dgm:cxn modelId="{9B128698-3A9F-40AA-A54F-DE8C635394D9}" type="presParOf" srcId="{F005620F-E11C-4B42-AD25-823238038657}" destId="{88145E18-A013-4F7A-B6AD-2C92E4FFBC85}"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048A2-1B58-485D-AD67-9EE3F688F2A2}">
      <dsp:nvSpPr>
        <dsp:cNvPr id="0" name=""/>
        <dsp:cNvSpPr/>
      </dsp:nvSpPr>
      <dsp:spPr>
        <a:xfrm>
          <a:off x="0" y="0"/>
          <a:ext cx="6258560" cy="97536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kern="1200" dirty="0" smtClean="0"/>
            <a:t>If FTE is the same, then </a:t>
          </a:r>
          <a:endParaRPr lang="en-US" sz="1100" kern="1200" dirty="0"/>
        </a:p>
        <a:p>
          <a:pPr marL="57150" lvl="1" indent="-57150" algn="l" defTabSz="466725">
            <a:lnSpc>
              <a:spcPct val="90000"/>
            </a:lnSpc>
            <a:spcBef>
              <a:spcPct val="0"/>
            </a:spcBef>
            <a:spcAft>
              <a:spcPct val="15000"/>
            </a:spcAft>
            <a:buChar char="••"/>
          </a:pPr>
          <a:r>
            <a:rPr lang="en-US" sz="1050" b="1" kern="1200" dirty="0" smtClean="0"/>
            <a:t>Classified Indicator = “SMG”</a:t>
          </a:r>
          <a:endParaRPr lang="en-US" sz="1050" b="1" kern="1200" dirty="0"/>
        </a:p>
      </dsp:txBody>
      <dsp:txXfrm>
        <a:off x="28567" y="28567"/>
        <a:ext cx="5091953" cy="918226"/>
      </dsp:txXfrm>
    </dsp:sp>
    <dsp:sp modelId="{3DF762A7-C976-4A46-A2B7-5AEFD042216B}">
      <dsp:nvSpPr>
        <dsp:cNvPr id="0" name=""/>
        <dsp:cNvSpPr/>
      </dsp:nvSpPr>
      <dsp:spPr>
        <a:xfrm>
          <a:off x="467360" y="1110826"/>
          <a:ext cx="6258560" cy="975360"/>
        </a:xfrm>
        <a:prstGeom prst="roundRect">
          <a:avLst>
            <a:gd name="adj" fmla="val 10000"/>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Classified Indicator = “</a:t>
          </a:r>
          <a:r>
            <a:rPr lang="en-US" sz="1400" kern="1200" dirty="0" err="1" smtClean="0"/>
            <a:t>MSP</a:t>
          </a:r>
          <a:r>
            <a:rPr lang="en-US" sz="1400" kern="1200" dirty="0" smtClean="0"/>
            <a:t>”</a:t>
          </a:r>
          <a:endParaRPr lang="en-US" sz="1400" kern="1200" dirty="0"/>
        </a:p>
      </dsp:txBody>
      <dsp:txXfrm>
        <a:off x="495927" y="1139393"/>
        <a:ext cx="5100081" cy="918226"/>
      </dsp:txXfrm>
    </dsp:sp>
    <dsp:sp modelId="{AA5F8581-2A5C-44D4-8F89-76772773357F}">
      <dsp:nvSpPr>
        <dsp:cNvPr id="0" name=""/>
        <dsp:cNvSpPr/>
      </dsp:nvSpPr>
      <dsp:spPr>
        <a:xfrm>
          <a:off x="953620" y="2220668"/>
          <a:ext cx="6258560" cy="975360"/>
        </a:xfrm>
        <a:prstGeom prst="roundRect">
          <a:avLst>
            <a:gd name="adj" fmla="val 1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Classified Indicator = “PSS”</a:t>
          </a:r>
        </a:p>
      </dsp:txBody>
      <dsp:txXfrm>
        <a:off x="982187" y="2249235"/>
        <a:ext cx="5100081" cy="918226"/>
      </dsp:txXfrm>
    </dsp:sp>
    <dsp:sp modelId="{038F607D-2B15-4BE5-B5B4-9F3D30468D32}">
      <dsp:nvSpPr>
        <dsp:cNvPr id="0" name=""/>
        <dsp:cNvSpPr/>
      </dsp:nvSpPr>
      <dsp:spPr>
        <a:xfrm>
          <a:off x="1402079" y="3332480"/>
          <a:ext cx="6258560" cy="975360"/>
        </a:xfrm>
        <a:prstGeom prst="roundRect">
          <a:avLst>
            <a:gd name="adj" fmla="val 10000"/>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If none of the criteria above derives the Primary Job, then the earlier appointment start date should be used as the Primary Job.</a:t>
          </a:r>
          <a:endParaRPr lang="en-US" sz="1400" kern="1200" dirty="0"/>
        </a:p>
      </dsp:txBody>
      <dsp:txXfrm>
        <a:off x="1430646" y="3361047"/>
        <a:ext cx="5100081" cy="918226"/>
      </dsp:txXfrm>
    </dsp:sp>
    <dsp:sp modelId="{1AA4892E-C1FB-450D-9DC9-FE2F6ADB771D}">
      <dsp:nvSpPr>
        <dsp:cNvPr id="0" name=""/>
        <dsp:cNvSpPr/>
      </dsp:nvSpPr>
      <dsp:spPr>
        <a:xfrm>
          <a:off x="1869439" y="4443306"/>
          <a:ext cx="6258560" cy="975360"/>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smtClean="0"/>
            <a:t>If none of the criteria above derives the Primary Job, then the Appointment with the higher salary (comp rate at full time equivalent) should be used as the primary job.</a:t>
          </a:r>
          <a:endParaRPr lang="en-US" sz="1400" kern="1200" dirty="0"/>
        </a:p>
      </dsp:txBody>
      <dsp:txXfrm>
        <a:off x="1898006" y="4471873"/>
        <a:ext cx="5100081" cy="918226"/>
      </dsp:txXfrm>
    </dsp:sp>
    <dsp:sp modelId="{26D2DA8A-8E05-4174-9528-D930BDB5D088}">
      <dsp:nvSpPr>
        <dsp:cNvPr id="0" name=""/>
        <dsp:cNvSpPr/>
      </dsp:nvSpPr>
      <dsp:spPr>
        <a:xfrm>
          <a:off x="5624575" y="712554"/>
          <a:ext cx="633984" cy="633984"/>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5767221" y="712554"/>
        <a:ext cx="348692" cy="477073"/>
      </dsp:txXfrm>
    </dsp:sp>
    <dsp:sp modelId="{AF74AD41-1EEC-45D8-A401-6F42902C8D9A}">
      <dsp:nvSpPr>
        <dsp:cNvPr id="0" name=""/>
        <dsp:cNvSpPr/>
      </dsp:nvSpPr>
      <dsp:spPr>
        <a:xfrm>
          <a:off x="6091935" y="1823381"/>
          <a:ext cx="633984" cy="633984"/>
        </a:xfrm>
        <a:prstGeom prst="downArrow">
          <a:avLst>
            <a:gd name="adj1" fmla="val 55000"/>
            <a:gd name="adj2" fmla="val 45000"/>
          </a:avLst>
        </a:prstGeom>
        <a:solidFill>
          <a:schemeClr val="accent5">
            <a:tint val="40000"/>
            <a:alpha val="90000"/>
            <a:hueOff val="-2463918"/>
            <a:satOff val="-4272"/>
            <a:lumOff val="-43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6234581" y="1823381"/>
        <a:ext cx="348692" cy="477073"/>
      </dsp:txXfrm>
    </dsp:sp>
    <dsp:sp modelId="{135AC145-8A39-44AF-B8B6-94BC55977F32}">
      <dsp:nvSpPr>
        <dsp:cNvPr id="0" name=""/>
        <dsp:cNvSpPr/>
      </dsp:nvSpPr>
      <dsp:spPr>
        <a:xfrm>
          <a:off x="6559295" y="2917952"/>
          <a:ext cx="633984" cy="633984"/>
        </a:xfrm>
        <a:prstGeom prst="downArrow">
          <a:avLst>
            <a:gd name="adj1" fmla="val 55000"/>
            <a:gd name="adj2" fmla="val 45000"/>
          </a:avLst>
        </a:prstGeom>
        <a:solidFill>
          <a:schemeClr val="accent5">
            <a:tint val="40000"/>
            <a:alpha val="90000"/>
            <a:hueOff val="-4927837"/>
            <a:satOff val="-8544"/>
            <a:lumOff val="-859"/>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6701941" y="2917952"/>
        <a:ext cx="348692" cy="477073"/>
      </dsp:txXfrm>
    </dsp:sp>
    <dsp:sp modelId="{4F016A35-0679-4BC3-B054-714570947AE8}">
      <dsp:nvSpPr>
        <dsp:cNvPr id="0" name=""/>
        <dsp:cNvSpPr/>
      </dsp:nvSpPr>
      <dsp:spPr>
        <a:xfrm>
          <a:off x="7026655" y="4039616"/>
          <a:ext cx="633984" cy="633984"/>
        </a:xfrm>
        <a:prstGeom prst="downArrow">
          <a:avLst>
            <a:gd name="adj1" fmla="val 55000"/>
            <a:gd name="adj2" fmla="val 45000"/>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7169301" y="4039616"/>
        <a:ext cx="348692" cy="47707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F9A14D3-9A3C-4DC8-85EF-78288077715D}" type="datetimeFigureOut">
              <a:rPr lang="en-US" smtClean="0"/>
              <a:t>10/8/2019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269EB0-D125-4A1E-A784-840B94444712}" type="slidenum">
              <a:rPr lang="en-US" smtClean="0"/>
              <a:t>‹#›</a:t>
            </a:fld>
            <a:endParaRPr lang="en-US" dirty="0"/>
          </a:p>
        </p:txBody>
      </p:sp>
    </p:spTree>
    <p:extLst>
      <p:ext uri="{BB962C8B-B14F-4D97-AF65-F5344CB8AC3E}">
        <p14:creationId xmlns:p14="http://schemas.microsoft.com/office/powerpoint/2010/main" val="246083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FEB862-D2FE-4839-9BC8-3F8D7C1C3216}" type="datetimeFigureOut">
              <a:rPr lang="en-US" smtClean="0"/>
              <a:t>10/8/2019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C722E5-33B6-4C49-8CA3-90737815A4AB}" type="slidenum">
              <a:rPr lang="en-US" smtClean="0"/>
              <a:t>‹#›</a:t>
            </a:fld>
            <a:endParaRPr lang="en-US" dirty="0"/>
          </a:p>
        </p:txBody>
      </p:sp>
    </p:spTree>
    <p:extLst>
      <p:ext uri="{BB962C8B-B14F-4D97-AF65-F5344CB8AC3E}">
        <p14:creationId xmlns:p14="http://schemas.microsoft.com/office/powerpoint/2010/main" val="359085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1583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120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865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One-time – applies to a single pay cycle or non-consecutive pay cycles. </a:t>
            </a:r>
          </a:p>
          <a:p>
            <a:pPr lvl="1"/>
            <a:r>
              <a:rPr lang="en-US" dirty="0" smtClean="0"/>
              <a:t>Recurring – payments are paid over multiple, consecutive pay periods. </a:t>
            </a:r>
          </a:p>
          <a:p>
            <a:pPr marL="228600" indent="-228600">
              <a:buAutoNum type="arabicPeriod"/>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881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04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274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26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573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649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DEMO - The </a:t>
            </a:r>
            <a:r>
              <a:rPr lang="en-US" b="1" dirty="0" smtClean="0"/>
              <a:t>PayPath Actions </a:t>
            </a:r>
            <a:r>
              <a:rPr lang="en-US" dirty="0" smtClean="0"/>
              <a:t>pages display the latest effective dated row. Keep in mind that this could be a future dated row.</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443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411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0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730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626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966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176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980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108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694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419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24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863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8420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388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1"/>
                </a:solidFill>
                <a:cs typeface="Arial"/>
              </a:rPr>
              <a:t>(My Notes) Business rules are hierarchy based and once jobs are equal than the FTE trumps the other, but at times job codes can do this)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753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8926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102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60</a:t>
            </a:fld>
            <a:endParaRPr lang="en-US" dirty="0"/>
          </a:p>
        </p:txBody>
      </p:sp>
    </p:spTree>
    <p:extLst>
      <p:ext uri="{BB962C8B-B14F-4D97-AF65-F5344CB8AC3E}">
        <p14:creationId xmlns:p14="http://schemas.microsoft.com/office/powerpoint/2010/main" val="2055351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620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68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80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(Example: If they have a student that is working with the Dean or Org head and they are dealing with confidential documents then they need to send information to HR to have their ELR updated to the confidential. This example applies to all of them.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826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Job Data Page</a:t>
            </a:r>
          </a:p>
          <a:p>
            <a:pPr marL="228600" indent="-228600">
              <a:buAutoNum type="arabicPeriod"/>
            </a:pPr>
            <a:r>
              <a:rPr lang="en-US" baseline="0" dirty="0" smtClean="0"/>
              <a:t>Job Data change</a:t>
            </a:r>
          </a:p>
          <a:p>
            <a:pPr marL="228600" indent="-228600">
              <a:buAutoNum type="arabicPeriod"/>
            </a:pPr>
            <a:r>
              <a:rPr lang="en-US" baseline="0" dirty="0" smtClean="0"/>
              <a:t>Short Work Break</a:t>
            </a:r>
          </a:p>
          <a:p>
            <a:pPr marL="228600" indent="-228600">
              <a:buAutoNum type="arabicPeriod"/>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135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297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05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95128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5749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3859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88593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197585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704796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56482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117510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042317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72619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23285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50473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192486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398351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94925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094517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50634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236983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8" name="Rectangle 7"/>
          <p:cNvSpPr/>
          <p:nvPr/>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1567413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732453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67402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51114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402174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579187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02527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744321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604226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96804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262197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75796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4047340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41837501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944542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474744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p:cNvSpPr>
            <a:spLocks noGrp="1"/>
          </p:cNvSpPr>
          <p:nvPr>
            <p:ph idx="1"/>
          </p:nvPr>
        </p:nvSpPr>
        <p:spPr>
          <a:xfrm>
            <a:off x="838200" y="1020990"/>
            <a:ext cx="10515600" cy="5155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3"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Click to edit Master text styles</a:t>
            </a:r>
          </a:p>
        </p:txBody>
      </p:sp>
      <p:sp>
        <p:nvSpPr>
          <p:cNvPr id="2" name="Date Placeholder 1">
            <a:extLst>
              <a:ext uri="{FF2B5EF4-FFF2-40B4-BE49-F238E27FC236}">
                <a16:creationId xmlns:a16="http://schemas.microsoft.com/office/drawing/2014/main" id="{5D290F9C-52AE-4DE4-AF90-F94C6514F88A}"/>
              </a:ext>
            </a:extLst>
          </p:cNvPr>
          <p:cNvSpPr>
            <a:spLocks noGrp="1"/>
          </p:cNvSpPr>
          <p:nvPr>
            <p:ph type="dt" sz="half" idx="14"/>
          </p:nvPr>
        </p:nvSpPr>
        <p:spPr>
          <a:xfrm>
            <a:off x="208478" y="6425358"/>
            <a:ext cx="2743200" cy="365125"/>
          </a:xfrm>
        </p:spPr>
        <p:txBody>
          <a:bodyPr/>
          <a:lstStyle/>
          <a:p>
            <a:endParaRPr lang="en-US"/>
          </a:p>
        </p:txBody>
      </p:sp>
      <p:sp>
        <p:nvSpPr>
          <p:cNvPr id="9" name="Footer Placeholder 8">
            <a:extLst>
              <a:ext uri="{FF2B5EF4-FFF2-40B4-BE49-F238E27FC236}">
                <a16:creationId xmlns:a16="http://schemas.microsoft.com/office/drawing/2014/main" id="{EC4EAD2D-B8F3-40CE-A2A3-B0016EE7A39B}"/>
              </a:ext>
            </a:extLst>
          </p:cNvPr>
          <p:cNvSpPr>
            <a:spLocks noGrp="1"/>
          </p:cNvSpPr>
          <p:nvPr>
            <p:ph type="ftr" sz="quarter" idx="15"/>
          </p:nvPr>
        </p:nvSpPr>
        <p:spPr/>
        <p:txBody>
          <a:bodyPr/>
          <a:lstStyle/>
          <a:p>
            <a:endParaRPr lang="en-US"/>
          </a:p>
        </p:txBody>
      </p:sp>
      <p:sp>
        <p:nvSpPr>
          <p:cNvPr id="10" name="Slide Number Placeholder 9">
            <a:extLst>
              <a:ext uri="{FF2B5EF4-FFF2-40B4-BE49-F238E27FC236}">
                <a16:creationId xmlns:a16="http://schemas.microsoft.com/office/drawing/2014/main" id="{E184979F-31F5-4BF7-87D4-46F6D4860B3F}"/>
              </a:ext>
            </a:extLst>
          </p:cNvPr>
          <p:cNvSpPr>
            <a:spLocks noGrp="1"/>
          </p:cNvSpPr>
          <p:nvPr>
            <p:ph type="sldNum" sz="quarter" idx="16"/>
          </p:nvPr>
        </p:nvSpPr>
        <p:spPr/>
        <p:txBody>
          <a:bodyPr/>
          <a:lstStyle/>
          <a:p>
            <a:fld id="{3822A5B6-0A2D-4066-959F-A336E38FA35C}" type="slidenum">
              <a:rPr lang="en-US" smtClean="0"/>
              <a:t>‹#›</a:t>
            </a:fld>
            <a:endParaRPr lang="en-US"/>
          </a:p>
        </p:txBody>
      </p:sp>
    </p:spTree>
    <p:extLst>
      <p:ext uri="{BB962C8B-B14F-4D97-AF65-F5344CB8AC3E}">
        <p14:creationId xmlns:p14="http://schemas.microsoft.com/office/powerpoint/2010/main" val="4286809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6537896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188927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466052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12607271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7531158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965594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7822718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37877258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119732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662302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38733749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67FBA-C87A-4522-98EF-6CE4736BA201}" type="slidenum">
              <a:rPr lang="en-US" smtClean="0"/>
              <a:t>‹#›</a:t>
            </a:fld>
            <a:endParaRPr lang="en-US"/>
          </a:p>
        </p:txBody>
      </p:sp>
    </p:spTree>
    <p:extLst>
      <p:ext uri="{BB962C8B-B14F-4D97-AF65-F5344CB8AC3E}">
        <p14:creationId xmlns:p14="http://schemas.microsoft.com/office/powerpoint/2010/main" val="40476899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74D1B50B-9861-4D7F-86F5-BC1CD7C03E51}" type="datetime1">
              <a:rPr lang="en-US" altLang="en-US" smtClean="0">
                <a:solidFill>
                  <a:prstClr val="black"/>
                </a:solidFill>
              </a:rPr>
              <a:t>10/8/2019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2545037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2091662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B918E6A-033B-434F-9308-B8599B5CABCE}" type="datetime1">
              <a:rPr lang="en-US" altLang="en-US" smtClean="0">
                <a:solidFill>
                  <a:prstClr val="black"/>
                </a:solidFill>
              </a:rPr>
              <a:t>10/8/2019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878528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7681024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C5E7F2A0-F08F-443A-B828-688F669BE69B}" type="datetime1">
              <a:rPr lang="en-US" altLang="en-US" smtClean="0">
                <a:solidFill>
                  <a:prstClr val="black"/>
                </a:solidFill>
              </a:rPr>
              <a:t>10/8/2019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2774145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FE50DC9-2775-4145-9B97-148D450F2742}" type="datetime1">
              <a:rPr lang="en-US" altLang="en-US" smtClean="0">
                <a:solidFill>
                  <a:prstClr val="black"/>
                </a:solidFill>
              </a:rPr>
              <a:t>10/8/2019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0564529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CFA80C3-3403-44D9-85DB-59B98F0C2650}" type="datetime1">
              <a:rPr lang="en-US" altLang="en-US" smtClean="0">
                <a:solidFill>
                  <a:prstClr val="black"/>
                </a:solidFill>
              </a:rPr>
              <a:t>10/8/2019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7036342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BDF743A7-3CBE-4F48-9F42-89393CE8B032}" type="datetime1">
              <a:rPr lang="en-US" altLang="en-US" smtClean="0">
                <a:solidFill>
                  <a:prstClr val="black"/>
                </a:solidFill>
              </a:rPr>
              <a:t>10/8/2019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2326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1454722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6417D616-2542-457F-B703-08474D15D77D}" type="datetime1">
              <a:rPr lang="en-US" altLang="en-US" smtClean="0">
                <a:solidFill>
                  <a:prstClr val="black"/>
                </a:solidFill>
              </a:rPr>
              <a:t>10/8/2019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15947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69E1C63-33D7-4A9E-8996-553A0599DB92}" type="datetime1">
              <a:rPr lang="en-US" altLang="en-US" smtClean="0">
                <a:solidFill>
                  <a:prstClr val="black"/>
                </a:solidFill>
              </a:rPr>
              <a:t>10/8/2019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8125470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965F4FD1-3012-4477-B88A-0C7C790643EC}" type="datetime1">
              <a:rPr lang="en-US" altLang="en-US" smtClean="0">
                <a:solidFill>
                  <a:prstClr val="black"/>
                </a:solidFill>
              </a:rPr>
              <a:t>10/8/2019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2367344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9181606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637A67-5E49-4F05-925E-3DCDDEE2AFB5}" type="datetime1">
              <a:rPr lang="en-US" smtClean="0"/>
              <a:t>10/8/2019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404862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1030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1385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83188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png"/><Relationship Id="rId2" Type="http://schemas.openxmlformats.org/officeDocument/2006/relationships/slideLayout" Target="../slideLayouts/slideLayout28.xml"/><Relationship Id="rId16"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3.png"/><Relationship Id="rId2" Type="http://schemas.openxmlformats.org/officeDocument/2006/relationships/slideLayout" Target="../slideLayouts/slideLayout53.xml"/><Relationship Id="rId16" Type="http://schemas.openxmlformats.org/officeDocument/2006/relationships/image" Target="../media/image2.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6144637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13" r:id="rId12"/>
    <p:sldLayoutId id="2147483715" r:id="rId13"/>
  </p:sldLayoutIdLst>
  <p:hf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61301624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87371504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p:hf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6"/>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7"/>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8"/>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7"/>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8"/>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67FBA-C87A-4522-98EF-6CE4736BA201}" type="slidenum">
              <a:rPr lang="en-US" smtClean="0"/>
              <a:t>‹#›</a:t>
            </a:fld>
            <a:endParaRPr lang="en-US"/>
          </a:p>
        </p:txBody>
      </p:sp>
    </p:spTree>
    <p:extLst>
      <p:ext uri="{BB962C8B-B14F-4D97-AF65-F5344CB8AC3E}">
        <p14:creationId xmlns:p14="http://schemas.microsoft.com/office/powerpoint/2010/main" val="128707824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407910637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hf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s://www.ucop.edu/academic-personnel-programs/_files/apm/apm-283.pdf" TargetMode="External"/><Relationship Id="rId13" Type="http://schemas.openxmlformats.org/officeDocument/2006/relationships/hyperlink" Target="https://www.ucop.edu/academic-personnel-programs/_files/apm/apm-633.pdf" TargetMode="External"/><Relationship Id="rId3" Type="http://schemas.openxmlformats.org/officeDocument/2006/relationships/image" Target="../media/image8.jpg"/><Relationship Id="rId7" Type="http://schemas.openxmlformats.org/officeDocument/2006/relationships/hyperlink" Target="https://www.ucop.edu/academic-personnel-programs/_files/apm/apm-280.pdf" TargetMode="External"/><Relationship Id="rId12" Type="http://schemas.openxmlformats.org/officeDocument/2006/relationships/hyperlink" Target="https://www.ucop.edu/academic-personnel-programs/_files/apm/apm-600.pdf" TargetMode="External"/><Relationship Id="rId17" Type="http://schemas.openxmlformats.org/officeDocument/2006/relationships/hyperlink" Target="https://www.ucop.edu/academic-personnel-programs/_files/apm/apm-133.pdf" TargetMode="External"/><Relationship Id="rId2" Type="http://schemas.openxmlformats.org/officeDocument/2006/relationships/notesSlide" Target="../notesSlides/notesSlide3.xml"/><Relationship Id="rId16" Type="http://schemas.openxmlformats.org/officeDocument/2006/relationships/hyperlink" Target="https://www.ucop.edu/academic-personnel-programs/_files/apm/apm-664.pdf" TargetMode="External"/><Relationship Id="rId1" Type="http://schemas.openxmlformats.org/officeDocument/2006/relationships/slideLayout" Target="../slideLayouts/slideLayout6.xml"/><Relationship Id="rId6" Type="http://schemas.openxmlformats.org/officeDocument/2006/relationships/hyperlink" Target="https://www.ucop.edu/academic-personnel-programs/_files/apm/apm-278.pdf" TargetMode="External"/><Relationship Id="rId11" Type="http://schemas.openxmlformats.org/officeDocument/2006/relationships/hyperlink" Target="https://www.ucop.edu/academic-personnel-programs/_files/apm/apm-310.pdf" TargetMode="External"/><Relationship Id="rId5" Type="http://schemas.openxmlformats.org/officeDocument/2006/relationships/hyperlink" Target="https://www.ucop.edu/academic-personnel-programs/_files/apm/apm-200.pdf" TargetMode="External"/><Relationship Id="rId15" Type="http://schemas.openxmlformats.org/officeDocument/2006/relationships/hyperlink" Target="https://www.ucop.edu/academic-personnel-programs/_files/apm/apm-666.pdf" TargetMode="External"/><Relationship Id="rId10" Type="http://schemas.openxmlformats.org/officeDocument/2006/relationships/hyperlink" Target="https://www.ucop.edu/academic-personnel-programs/_files/apm/apm-285.pdf" TargetMode="External"/><Relationship Id="rId4" Type="http://schemas.openxmlformats.org/officeDocument/2006/relationships/hyperlink" Target="https://www.ucop.edu/academic-personnel-programs/academic-personnel-policy/" TargetMode="External"/><Relationship Id="rId9" Type="http://schemas.openxmlformats.org/officeDocument/2006/relationships/hyperlink" Target="https://www.ucop.edu/academic-personnel-programs/_files/apm/apm-279.pdf" TargetMode="External"/><Relationship Id="rId14" Type="http://schemas.openxmlformats.org/officeDocument/2006/relationships/hyperlink" Target="https://www.ucop.edu/academic-personnel-programs/_files/apm/apm-662.pd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s://ucnet.universityofcalifornia.edu/labor/bargaining-units/px/contract.html" TargetMode="External"/><Relationship Id="rId3" Type="http://schemas.openxmlformats.org/officeDocument/2006/relationships/image" Target="../media/image8.jpg"/><Relationship Id="rId7" Type="http://schemas.openxmlformats.org/officeDocument/2006/relationships/hyperlink" Target="https://ucnet.universityofcalifornia.edu/labor/bargaining-units/bx/contract.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ucnet.universityofcalifornia.edu/labor/bargaining-units/lx/contract.html" TargetMode="External"/><Relationship Id="rId5" Type="http://schemas.openxmlformats.org/officeDocument/2006/relationships/hyperlink" Target="https://ucnet.universityofcalifornia.edu/labor/bargaining-units/ix/contract.html" TargetMode="External"/><Relationship Id="rId10" Type="http://schemas.openxmlformats.org/officeDocument/2006/relationships/hyperlink" Target="https://academicpersonnel.ucr.edu/compensation#local_compensation_policy_and_guidelines" TargetMode="External"/><Relationship Id="rId4" Type="http://schemas.openxmlformats.org/officeDocument/2006/relationships/hyperlink" Target="https://academicpersonnel.ucr.edu/sites/g/files/rcwecm1261/files/2019-04/Non-Senate%20Call%20-%2018-19%20FINAL%20%28April%202019%29.pdf" TargetMode="External"/><Relationship Id="rId9" Type="http://schemas.openxmlformats.org/officeDocument/2006/relationships/hyperlink" Target="mailto:academicpersonnel@ucr.edu"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32.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3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57.xm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32.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32.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g"/><Relationship Id="rId7" Type="http://schemas.openxmlformats.org/officeDocument/2006/relationships/diagramColors" Target="../diagrams/colors1.xml"/><Relationship Id="rId2" Type="http://schemas.openxmlformats.org/officeDocument/2006/relationships/notesSlide" Target="../notesSlides/notesSlide32.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57.xml"/><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slide" Target="slide18.xml"/><Relationship Id="rId5" Type="http://schemas.openxmlformats.org/officeDocument/2006/relationships/slide" Target="slide14.xml"/><Relationship Id="rId4" Type="http://schemas.openxmlformats.org/officeDocument/2006/relationships/image" Target="../media/image24.jpeg"/></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slide" Target="slide18.xml"/><Relationship Id="rId4" Type="http://schemas.openxmlformats.org/officeDocument/2006/relationships/slide" Target="slide14.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slide" Target="slide18.xml"/><Relationship Id="rId4" Type="http://schemas.openxmlformats.org/officeDocument/2006/relationships/slide" Target="slide14.xml"/></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slide" Target="slide18.xml"/><Relationship Id="rId4" Type="http://schemas.openxmlformats.org/officeDocument/2006/relationships/slide" Target="slide14.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slide" Target="slide18.xml"/><Relationship Id="rId4" Type="http://schemas.openxmlformats.org/officeDocument/2006/relationships/slide" Target="slide14.xml"/></Relationships>
</file>

<file path=ppt/slides/_rels/slide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slide" Target="slide18.xml"/><Relationship Id="rId4" Type="http://schemas.openxmlformats.org/officeDocument/2006/relationships/slide" Target="slide14.xml"/></Relationships>
</file>

<file path=ppt/slides/_rels/slide6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3.xml.rels><?xml version="1.0" encoding="UTF-8" standalone="yes"?>
<Relationships xmlns="http://schemas.openxmlformats.org/package/2006/relationships"><Relationship Id="rId3" Type="http://schemas.openxmlformats.org/officeDocument/2006/relationships/hyperlink" Target="https://ucrshare.ucr.edu/sites/FOM_UCPath/SitePages/Home.aspx" TargetMode="External"/><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7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hyperlink" Target="https://policy.ucop.edu/doc/4010415/PPSM-66" TargetMode="External"/><Relationship Id="rId3" Type="http://schemas.openxmlformats.org/officeDocument/2006/relationships/hyperlink" Target="https://policy.ucop.edu/doc/4010429/PPSM-60" TargetMode="External"/><Relationship Id="rId7" Type="http://schemas.openxmlformats.org/officeDocument/2006/relationships/hyperlink" Target="http://hr.ucr.acsitefactory.com/sites/g/files/rcwecm656/files/2019-06/policy-procedure_ppsm64_local-termination-and-job-abandonment.pdf" TargetMode="External"/><Relationship Id="rId2" Type="http://schemas.openxmlformats.org/officeDocument/2006/relationships/image" Target="../media/image8.jpg"/><Relationship Id="rId1" Type="http://schemas.openxmlformats.org/officeDocument/2006/relationships/slideLayout" Target="../slideLayouts/slideLayout57.xml"/><Relationship Id="rId6" Type="http://schemas.openxmlformats.org/officeDocument/2006/relationships/hyperlink" Target="https://policy.ucop.edu/doc/4010413/PPSM-64" TargetMode="External"/><Relationship Id="rId5" Type="http://schemas.openxmlformats.org/officeDocument/2006/relationships/hyperlink" Target="Layoff%20Information%20for%20Supervisors" TargetMode="External"/><Relationship Id="rId10" Type="http://schemas.openxmlformats.org/officeDocument/2006/relationships/hyperlink" Target="https://hr.ucr.edu/about-us/employee-and-labor-relations/collective-bargaining/elr-union-contacts-representative-contacts" TargetMode="External"/><Relationship Id="rId4" Type="http://schemas.openxmlformats.org/officeDocument/2006/relationships/hyperlink" Target="http://hr.ucr.acsitefactory.com/sites/g/files/rcwecm656/files/2019-06/policy-procedure_ppsm60_local-layoff-and-reduction-in-time.pdf" TargetMode="External"/><Relationship Id="rId9" Type="http://schemas.openxmlformats.org/officeDocument/2006/relationships/hyperlink" Target="http://hr.ucr.acsitefactory.com/sites/g/files/rcwecm656/files/2019-06/policy-procedure_ppsm66_local-medical-separation_0.pdf"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mailto:Scott.biggerstaff@ucr.edu" TargetMode="External"/><Relationship Id="rId3" Type="http://schemas.openxmlformats.org/officeDocument/2006/relationships/hyperlink" Target="https://humanresources.ucr.edu/" TargetMode="External"/><Relationship Id="rId7" Type="http://schemas.openxmlformats.org/officeDocument/2006/relationships/hyperlink" Target="mailto:Rose.rouille@ucr.edu" TargetMode="External"/><Relationship Id="rId2" Type="http://schemas.openxmlformats.org/officeDocument/2006/relationships/image" Target="../media/image8.jpg"/><Relationship Id="rId1" Type="http://schemas.openxmlformats.org/officeDocument/2006/relationships/slideLayout" Target="../slideLayouts/slideLayout57.xml"/><Relationship Id="rId6" Type="http://schemas.openxmlformats.org/officeDocument/2006/relationships/hyperlink" Target="mailto:Sonia.kalaonias@ucr.edu" TargetMode="External"/><Relationship Id="rId5" Type="http://schemas.openxmlformats.org/officeDocument/2006/relationships/hyperlink" Target="mailto:nicholas.weston-dawkes@ucr.edu" TargetMode="External"/><Relationship Id="rId4" Type="http://schemas.openxmlformats.org/officeDocument/2006/relationships/hyperlink" Target="https://academicpersonnel.ucr.edu/" TargetMode="External"/><Relationship Id="rId9" Type="http://schemas.openxmlformats.org/officeDocument/2006/relationships/hyperlink" Target="mailto:Mary.white@ucr.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78596" y="1705187"/>
            <a:ext cx="6511047" cy="2370794"/>
          </a:xfrm>
        </p:spPr>
        <p:txBody>
          <a:bodyPr>
            <a:noAutofit/>
          </a:bodyPr>
          <a:lstStyle/>
          <a:p>
            <a:pPr algn="l"/>
            <a:r>
              <a:rPr lang="en-US" sz="2800" dirty="0" smtClean="0">
                <a:latin typeface="+mj-lt"/>
              </a:rPr>
              <a:t>Ucr ucpath transaction pilot</a:t>
            </a:r>
            <a:endParaRPr lang="en-US" sz="4800" dirty="0">
              <a:solidFill>
                <a:schemeClr val="tx1"/>
              </a:solidFill>
              <a:latin typeface="+mj-lt"/>
            </a:endParaRPr>
          </a:p>
          <a:p>
            <a:pPr algn="l"/>
            <a:r>
              <a:rPr lang="en-US" sz="4800" dirty="0" smtClean="0">
                <a:solidFill>
                  <a:schemeClr val="tx1"/>
                </a:solidFill>
                <a:latin typeface="+mj-lt"/>
              </a:rPr>
              <a:t>DAY 2 – </a:t>
            </a:r>
            <a:r>
              <a:rPr lang="en-US" sz="4800" dirty="0" err="1" smtClean="0">
                <a:solidFill>
                  <a:schemeClr val="tx1"/>
                </a:solidFill>
                <a:latin typeface="+mj-lt"/>
              </a:rPr>
              <a:t>paypath</a:t>
            </a:r>
            <a:r>
              <a:rPr lang="en-US" sz="4800" dirty="0" smtClean="0">
                <a:solidFill>
                  <a:schemeClr val="tx1"/>
                </a:solidFill>
                <a:latin typeface="+mj-lt"/>
              </a:rPr>
              <a:t> for Empl class 5, 9 and 10</a:t>
            </a:r>
            <a:endParaRPr lang="en-US" sz="2800" dirty="0" smtClean="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2576" y="6235429"/>
            <a:ext cx="1617067" cy="527389"/>
          </a:xfrm>
          <a:prstGeom prst="rect">
            <a:avLst/>
          </a:prstGeom>
        </p:spPr>
      </p:pic>
    </p:spTree>
    <p:extLst>
      <p:ext uri="{BB962C8B-B14F-4D97-AF65-F5344CB8AC3E}">
        <p14:creationId xmlns:p14="http://schemas.microsoft.com/office/powerpoint/2010/main" val="1988784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EMPL CLASS 9 DEMO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REGULARIZATION (REG)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64008" y="6392927"/>
            <a:ext cx="481584" cy="31877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167FBA-C87A-4522-98EF-6CE4736BA201}" type="slidenum">
              <a:rPr kumimoji="0" lang="en-US" sz="12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742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37160" y="6372034"/>
            <a:ext cx="426720" cy="394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804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PAY RATE CHANGE</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46304" y="6353746"/>
            <a:ext cx="399288" cy="376237"/>
          </a:xfrm>
        </p:spPr>
        <p:txBody>
          <a:bodyPr/>
          <a:lstStyle/>
          <a:p>
            <a:pPr>
              <a:defRPr/>
            </a:pPr>
            <a:fld id="{08156D9A-717C-4C36-974D-F6EE13F3C2A5}" type="slidenum">
              <a:rPr lang="en-US" altLang="en-US" smtClean="0">
                <a:solidFill>
                  <a:prstClr val="black"/>
                </a:solidFill>
              </a:rPr>
              <a:pPr>
                <a:defRPr/>
              </a:pPr>
              <a:t>12</a:t>
            </a:fld>
            <a:endParaRPr lang="en-US" altLang="en-US" dirty="0">
              <a:solidFill>
                <a:prstClr val="black"/>
              </a:solidFill>
            </a:endParaRPr>
          </a:p>
        </p:txBody>
      </p:sp>
    </p:spTree>
    <p:extLst>
      <p:ext uri="{BB962C8B-B14F-4D97-AF65-F5344CB8AC3E}">
        <p14:creationId xmlns:p14="http://schemas.microsoft.com/office/powerpoint/2010/main" val="1052882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rot="10800000">
            <a:off x="7217601" y="1133508"/>
            <a:ext cx="4249270" cy="5503263"/>
          </a:xfrm>
          <a:prstGeom prst="roundRect">
            <a:avLst/>
          </a:prstGeom>
          <a:solidFill>
            <a:srgbClr val="FFFF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ounded Rectangle 1"/>
          <p:cNvSpPr/>
          <p:nvPr/>
        </p:nvSpPr>
        <p:spPr>
          <a:xfrm rot="10800000">
            <a:off x="376157" y="1120877"/>
            <a:ext cx="4249270" cy="551589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35974" y="202851"/>
            <a:ext cx="117426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70C0"/>
                </a:solidFill>
                <a:effectLst/>
                <a:uLnTx/>
                <a:uFillTx/>
                <a:latin typeface="Calibri" panose="020F0502020204030204"/>
                <a:ea typeface="+mn-ea"/>
                <a:cs typeface="+mn-cs"/>
              </a:rPr>
              <a:t>PAY- Pay Rate Change– Common Action Reason Codes</a:t>
            </a:r>
            <a:endPar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2" name="TextBox 11"/>
          <p:cNvSpPr txBox="1"/>
          <p:nvPr/>
        </p:nvSpPr>
        <p:spPr>
          <a:xfrm>
            <a:off x="7129595" y="1598468"/>
            <a:ext cx="4241320" cy="544764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ACR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Accretion to Bargaining Unit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JRD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Job </a:t>
            </a:r>
            <a:r>
              <a:rPr kumimoji="0" lang="en-US" sz="1800" b="1" i="0" u="none" strike="noStrike" kern="1200" cap="none" spc="0" normalizeH="0" baseline="0" noProof="0" dirty="0" err="1" smtClean="0">
                <a:ln>
                  <a:noFill/>
                </a:ln>
                <a:solidFill>
                  <a:prstClr val="black"/>
                </a:solidFill>
                <a:effectLst/>
                <a:uLnTx/>
                <a:uFillTx/>
                <a:latin typeface="Calibri" panose="020F0502020204030204"/>
                <a:ea typeface="+mn-ea"/>
                <a:cs typeface="+mn-cs"/>
              </a:rPr>
              <a:t>Reclass</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 Downward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JRL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Job </a:t>
            </a:r>
            <a:r>
              <a:rPr kumimoji="0" lang="en-US" sz="1800" b="1" i="0" u="none" strike="noStrike" kern="1200" cap="none" spc="0" normalizeH="0" baseline="0" noProof="0" dirty="0" err="1" smtClean="0">
                <a:ln>
                  <a:noFill/>
                </a:ln>
                <a:solidFill>
                  <a:prstClr val="black"/>
                </a:solidFill>
                <a:effectLst/>
                <a:uLnTx/>
                <a:uFillTx/>
                <a:latin typeface="Calibri" panose="020F0502020204030204"/>
                <a:ea typeface="+mn-ea"/>
                <a:cs typeface="+mn-cs"/>
              </a:rPr>
              <a:t>Reclass</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 Lateral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JRU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Job </a:t>
            </a:r>
            <a:r>
              <a:rPr kumimoji="0" lang="en-US" sz="1800" b="1" i="0" u="none" strike="noStrike" kern="1200" cap="none" spc="0" normalizeH="0" baseline="0" noProof="0" dirty="0" err="1" smtClean="0">
                <a:ln>
                  <a:noFill/>
                </a:ln>
                <a:solidFill>
                  <a:prstClr val="black"/>
                </a:solidFill>
                <a:effectLst/>
                <a:uLnTx/>
                <a:uFillTx/>
                <a:latin typeface="Calibri" panose="020F0502020204030204"/>
                <a:ea typeface="+mn-ea"/>
                <a:cs typeface="+mn-cs"/>
              </a:rPr>
              <a:t>Reclass</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 Upward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MER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Merit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REF</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Range Adjustment/Comp Refresh</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8429897" y="1133509"/>
            <a:ext cx="20352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STAFF</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1325836" y="1133509"/>
            <a:ext cx="2349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ACADEMIC</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4867690" y="780355"/>
            <a:ext cx="2349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COMMON</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4274488" y="1732299"/>
            <a:ext cx="1834789" cy="1013225"/>
            <a:chOff x="3549445" y="1326556"/>
            <a:chExt cx="1838632" cy="969786"/>
          </a:xfrm>
        </p:grpSpPr>
        <p:sp>
          <p:nvSpPr>
            <p:cNvPr id="19" name="Oval 18"/>
            <p:cNvSpPr/>
            <p:nvPr/>
          </p:nvSpPr>
          <p:spPr>
            <a:xfrm>
              <a:off x="3549445" y="1326556"/>
              <a:ext cx="1838632" cy="969786"/>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3728932" y="1349782"/>
              <a:ext cx="1533833" cy="8837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Across-The-Board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 name="Group 4"/>
          <p:cNvGrpSpPr/>
          <p:nvPr/>
        </p:nvGrpSpPr>
        <p:grpSpPr>
          <a:xfrm>
            <a:off x="5793483" y="2401085"/>
            <a:ext cx="1829070" cy="862386"/>
            <a:chOff x="5074010" y="1417957"/>
            <a:chExt cx="2207200" cy="1109565"/>
          </a:xfrm>
        </p:grpSpPr>
        <p:sp>
          <p:nvSpPr>
            <p:cNvPr id="21" name="Oval 20"/>
            <p:cNvSpPr/>
            <p:nvPr/>
          </p:nvSpPr>
          <p:spPr>
            <a:xfrm>
              <a:off x="5186148" y="1417957"/>
              <a:ext cx="1956621" cy="1109565"/>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5074010" y="1449118"/>
              <a:ext cx="2207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DEM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Demotion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3" name="Group 52"/>
          <p:cNvGrpSpPr/>
          <p:nvPr/>
        </p:nvGrpSpPr>
        <p:grpSpPr>
          <a:xfrm>
            <a:off x="3539975" y="3808390"/>
            <a:ext cx="2402243" cy="1024459"/>
            <a:chOff x="6255836" y="2229197"/>
            <a:chExt cx="1934357" cy="1049831"/>
          </a:xfrm>
        </p:grpSpPr>
        <p:sp>
          <p:nvSpPr>
            <p:cNvPr id="23" name="Oval 22"/>
            <p:cNvSpPr/>
            <p:nvPr/>
          </p:nvSpPr>
          <p:spPr>
            <a:xfrm>
              <a:off x="6255836" y="2232623"/>
              <a:ext cx="1934357" cy="1046405"/>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6344217" y="2229197"/>
              <a:ext cx="1804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PRO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Promotion/Academic Promotion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 name="Group 5"/>
          <p:cNvGrpSpPr/>
          <p:nvPr/>
        </p:nvGrpSpPr>
        <p:grpSpPr>
          <a:xfrm>
            <a:off x="5833043" y="3379085"/>
            <a:ext cx="1962074" cy="1025201"/>
            <a:chOff x="2987265" y="2193689"/>
            <a:chExt cx="1956620" cy="1019065"/>
          </a:xfrm>
        </p:grpSpPr>
        <p:sp>
          <p:nvSpPr>
            <p:cNvPr id="25" name="Oval 24"/>
            <p:cNvSpPr/>
            <p:nvPr/>
          </p:nvSpPr>
          <p:spPr>
            <a:xfrm>
              <a:off x="2987265" y="2211785"/>
              <a:ext cx="1956620" cy="1000969"/>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p:cNvSpPr txBox="1"/>
            <p:nvPr/>
          </p:nvSpPr>
          <p:spPr>
            <a:xfrm>
              <a:off x="3076417" y="2193689"/>
              <a:ext cx="1804078" cy="9178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MIN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Bring to Meet Minimum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7" name="Group 16"/>
          <p:cNvGrpSpPr/>
          <p:nvPr/>
        </p:nvGrpSpPr>
        <p:grpSpPr>
          <a:xfrm>
            <a:off x="5509070" y="4541500"/>
            <a:ext cx="2397895" cy="1338434"/>
            <a:chOff x="4486336" y="3724990"/>
            <a:chExt cx="1934570" cy="1228542"/>
          </a:xfrm>
        </p:grpSpPr>
        <p:sp>
          <p:nvSpPr>
            <p:cNvPr id="33" name="Oval 32"/>
            <p:cNvSpPr/>
            <p:nvPr/>
          </p:nvSpPr>
          <p:spPr>
            <a:xfrm>
              <a:off x="4486336" y="3724990"/>
              <a:ext cx="1934570" cy="1091872"/>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p:cNvSpPr txBox="1"/>
            <p:nvPr/>
          </p:nvSpPr>
          <p:spPr>
            <a:xfrm>
              <a:off x="4525496" y="3753203"/>
              <a:ext cx="180407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STI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Step Increase/Progression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5" name="Oval 34"/>
          <p:cNvSpPr/>
          <p:nvPr/>
        </p:nvSpPr>
        <p:spPr>
          <a:xfrm>
            <a:off x="4614635" y="2875282"/>
            <a:ext cx="1324895" cy="85271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p:cNvSpPr txBox="1"/>
          <p:nvPr/>
        </p:nvSpPr>
        <p:spPr>
          <a:xfrm>
            <a:off x="4376813" y="2947578"/>
            <a:ext cx="18040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EQU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Equity</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595597" y="1368490"/>
            <a:ext cx="4235750"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Advancement to Above-Scale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AMR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Academic Merit/Reappointment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NEG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Change in Negotiated Salary</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OFF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Off Scale Increase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OSD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Off Scale Decrease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ROP</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Change to Record-Only Pay Rate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U18</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Unit 18 Salary Increase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WOS</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Move to WOS (Without Salary)</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38201" y="6320417"/>
            <a:ext cx="447675" cy="452203"/>
          </a:xfrm>
        </p:spPr>
        <p:txBody>
          <a:bodyPr/>
          <a:lstStyle/>
          <a:p>
            <a:fld id="{8E167FBA-C87A-4522-98EF-6CE4736BA201}" type="slidenum">
              <a:rPr lang="en-US" b="1" smtClean="0">
                <a:solidFill>
                  <a:schemeClr val="tx1"/>
                </a:solidFill>
              </a:rPr>
              <a:t>13</a:t>
            </a:fld>
            <a:endParaRPr lang="en-US" b="1" dirty="0">
              <a:solidFill>
                <a:schemeClr val="tx1"/>
              </a:solidFill>
            </a:endParaRPr>
          </a:p>
        </p:txBody>
      </p:sp>
    </p:spTree>
    <p:extLst>
      <p:ext uri="{BB962C8B-B14F-4D97-AF65-F5344CB8AC3E}">
        <p14:creationId xmlns:p14="http://schemas.microsoft.com/office/powerpoint/2010/main" val="924382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974" y="202851"/>
            <a:ext cx="115627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PAY- Pay Rate Change</a:t>
            </a:r>
          </a:p>
        </p:txBody>
      </p:sp>
      <p:sp>
        <p:nvSpPr>
          <p:cNvPr id="9" name="TextBox 8"/>
          <p:cNvSpPr txBox="1"/>
          <p:nvPr/>
        </p:nvSpPr>
        <p:spPr>
          <a:xfrm>
            <a:off x="1469328" y="868852"/>
            <a:ext cx="27424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Empl Class 5</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4888043" y="888522"/>
            <a:ext cx="27424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Empl Class 9</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8329369" y="849182"/>
            <a:ext cx="28597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Empl Class 10</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19" y="1534853"/>
            <a:ext cx="3070860" cy="4831080"/>
          </a:xfrm>
          <a:prstGeom prst="rect">
            <a:avLst/>
          </a:prstGeom>
          <a:ln>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078" y="1531043"/>
            <a:ext cx="3086100" cy="4838700"/>
          </a:xfrm>
          <a:prstGeom prst="rect">
            <a:avLst/>
          </a:prstGeom>
          <a:ln>
            <a:solidFill>
              <a:schemeClr val="tx1"/>
            </a:solidFill>
          </a:ln>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1887" y="1534853"/>
            <a:ext cx="3070860" cy="4831080"/>
          </a:xfrm>
          <a:prstGeom prst="rect">
            <a:avLst/>
          </a:prstGeom>
          <a:ln>
            <a:solidFill>
              <a:schemeClr val="tx1"/>
            </a:solidFill>
          </a:ln>
        </p:spPr>
      </p:pic>
      <p:sp>
        <p:nvSpPr>
          <p:cNvPr id="5" name="Slide Number Placeholder 4"/>
          <p:cNvSpPr>
            <a:spLocks noGrp="1"/>
          </p:cNvSpPr>
          <p:nvPr>
            <p:ph type="sldNum" sz="quarter" idx="12"/>
          </p:nvPr>
        </p:nvSpPr>
        <p:spPr>
          <a:xfrm>
            <a:off x="57545" y="6365933"/>
            <a:ext cx="514350" cy="434975"/>
          </a:xfrm>
        </p:spPr>
        <p:txBody>
          <a:bodyPr/>
          <a:lstStyle/>
          <a:p>
            <a:fld id="{8E167FBA-C87A-4522-98EF-6CE4736BA201}" type="slidenum">
              <a:rPr lang="en-US" b="1" smtClean="0">
                <a:solidFill>
                  <a:schemeClr val="tx1"/>
                </a:solidFill>
              </a:rPr>
              <a:t>14</a:t>
            </a:fld>
            <a:endParaRPr lang="en-US" b="1">
              <a:solidFill>
                <a:schemeClr val="tx1"/>
              </a:solidFill>
            </a:endParaRPr>
          </a:p>
        </p:txBody>
      </p:sp>
    </p:spTree>
    <p:extLst>
      <p:ext uri="{BB962C8B-B14F-4D97-AF65-F5344CB8AC3E}">
        <p14:creationId xmlns:p14="http://schemas.microsoft.com/office/powerpoint/2010/main" val="3826317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RWB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RETURN FROM SHORT WORK BREAK</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04774" y="6434137"/>
            <a:ext cx="447675" cy="319087"/>
          </a:xfrm>
        </p:spPr>
        <p:txBody>
          <a:bodyPr/>
          <a:lstStyle/>
          <a:p>
            <a:pPr>
              <a:defRPr/>
            </a:pPr>
            <a:fld id="{08156D9A-717C-4C36-974D-F6EE13F3C2A5}" type="slidenum">
              <a:rPr lang="en-US" altLang="en-US" smtClean="0">
                <a:solidFill>
                  <a:prstClr val="black"/>
                </a:solidFill>
              </a:rPr>
              <a:pPr>
                <a:defRPr/>
              </a:pPr>
              <a:t>15</a:t>
            </a:fld>
            <a:endParaRPr lang="en-US" altLang="en-US" dirty="0">
              <a:solidFill>
                <a:prstClr val="black"/>
              </a:solidFill>
            </a:endParaRPr>
          </a:p>
        </p:txBody>
      </p:sp>
    </p:spTree>
    <p:extLst>
      <p:ext uri="{BB962C8B-B14F-4D97-AF65-F5344CB8AC3E}">
        <p14:creationId xmlns:p14="http://schemas.microsoft.com/office/powerpoint/2010/main" val="919398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rot="10800000">
            <a:off x="7392482" y="1523428"/>
            <a:ext cx="4249270" cy="4411029"/>
          </a:xfrm>
          <a:prstGeom prst="roundRect">
            <a:avLst/>
          </a:prstGeom>
          <a:solidFill>
            <a:srgbClr val="FFFF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ounded Rectangle 1"/>
          <p:cNvSpPr/>
          <p:nvPr/>
        </p:nvSpPr>
        <p:spPr>
          <a:xfrm rot="10800000">
            <a:off x="604757" y="1523999"/>
            <a:ext cx="4249270" cy="441045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35974" y="202851"/>
            <a:ext cx="118432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70C0"/>
                </a:solidFill>
                <a:effectLst/>
                <a:uLnTx/>
                <a:uFillTx/>
                <a:latin typeface="Calibri" panose="020F0502020204030204"/>
                <a:ea typeface="+mn-ea"/>
                <a:cs typeface="+mn-cs"/>
              </a:rPr>
              <a:t>RWB– Return from Short Work Break- </a:t>
            </a:r>
            <a:r>
              <a:rPr kumimoji="0" lang="en-US" sz="2700" b="1" i="0" u="none" strike="noStrike" kern="1200" cap="none" spc="0" normalizeH="0" baseline="0" noProof="0" dirty="0" smtClean="0">
                <a:ln>
                  <a:noFill/>
                </a:ln>
                <a:solidFill>
                  <a:srgbClr val="0070C0"/>
                </a:solidFill>
                <a:effectLst/>
                <a:uLnTx/>
                <a:uFillTx/>
                <a:latin typeface="Calibri" panose="020F0502020204030204"/>
                <a:ea typeface="+mn-ea"/>
                <a:cs typeface="+mn-cs"/>
              </a:rPr>
              <a:t>Common Action Reason Codes</a:t>
            </a:r>
            <a:endParaRPr kumimoji="0" lang="en-US" sz="27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2" name="TextBox 11"/>
          <p:cNvSpPr txBox="1"/>
          <p:nvPr/>
        </p:nvSpPr>
        <p:spPr>
          <a:xfrm>
            <a:off x="7360200" y="2278540"/>
            <a:ext cx="4241320" cy="30162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P09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Partial Year Career- 09 Months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P10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Partial Year Career- 10 Months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P11</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Partial Year Career- </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11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Months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8638143" y="1518952"/>
            <a:ext cx="20352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STAFF</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1554437" y="1523428"/>
            <a:ext cx="2349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ACADEMIC</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5042572" y="992502"/>
            <a:ext cx="2349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COMMON</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4466303" y="2190912"/>
            <a:ext cx="3251233" cy="2024471"/>
            <a:chOff x="3549445" y="1326556"/>
            <a:chExt cx="1838632" cy="969786"/>
          </a:xfrm>
        </p:grpSpPr>
        <p:sp>
          <p:nvSpPr>
            <p:cNvPr id="19" name="Oval 18"/>
            <p:cNvSpPr/>
            <p:nvPr/>
          </p:nvSpPr>
          <p:spPr>
            <a:xfrm>
              <a:off x="3549445" y="1326556"/>
              <a:ext cx="1838632" cy="969786"/>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3728932" y="1397614"/>
              <a:ext cx="1533833" cy="8824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RWB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Return from Short Work Break</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Slide Number Placeholder 4"/>
          <p:cNvSpPr>
            <a:spLocks noGrp="1"/>
          </p:cNvSpPr>
          <p:nvPr>
            <p:ph type="sldNum" sz="quarter" idx="12"/>
          </p:nvPr>
        </p:nvSpPr>
        <p:spPr>
          <a:xfrm>
            <a:off x="123172" y="6356351"/>
            <a:ext cx="481584" cy="333220"/>
          </a:xfrm>
        </p:spPr>
        <p:txBody>
          <a:bodyPr/>
          <a:lstStyle/>
          <a:p>
            <a:fld id="{8E167FBA-C87A-4522-98EF-6CE4736BA201}" type="slidenum">
              <a:rPr lang="en-US" b="1" smtClean="0">
                <a:solidFill>
                  <a:schemeClr val="tx1"/>
                </a:solidFill>
              </a:rPr>
              <a:t>16</a:t>
            </a:fld>
            <a:endParaRPr lang="en-US" b="1">
              <a:solidFill>
                <a:schemeClr val="tx1"/>
              </a:solidFill>
            </a:endParaRPr>
          </a:p>
        </p:txBody>
      </p:sp>
    </p:spTree>
    <p:extLst>
      <p:ext uri="{BB962C8B-B14F-4D97-AF65-F5344CB8AC3E}">
        <p14:creationId xmlns:p14="http://schemas.microsoft.com/office/powerpoint/2010/main" val="663195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RFR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RETURN FROM SHORT WORK BREAK/ABEYANCE</a:t>
            </a:r>
            <a:r>
              <a:rPr kumimoji="0" lang="en-US" sz="7200" b="1" i="0" u="none" strike="noStrike" kern="1200" cap="none" spc="0" normalizeH="0" noProof="0" dirty="0" smtClean="0">
                <a:ln>
                  <a:noFill/>
                </a:ln>
                <a:solidFill>
                  <a:srgbClr val="F1AB00"/>
                </a:solidFill>
                <a:effectLst/>
                <a:uLnTx/>
                <a:uFillTx/>
                <a:latin typeface="Arial"/>
                <a:ea typeface="+mn-ea"/>
                <a:cs typeface="+mn-cs"/>
              </a:rPr>
              <a:t> </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69672" y="6408611"/>
            <a:ext cx="2844800" cy="304800"/>
          </a:xfrm>
        </p:spPr>
        <p:txBody>
          <a:bodyPr/>
          <a:lstStyle/>
          <a:p>
            <a:pPr algn="l">
              <a:defRPr/>
            </a:pPr>
            <a:fld id="{08156D9A-717C-4C36-974D-F6EE13F3C2A5}" type="slidenum">
              <a:rPr lang="en-US" altLang="en-US" smtClean="0">
                <a:solidFill>
                  <a:prstClr val="black"/>
                </a:solidFill>
              </a:rPr>
              <a:pPr algn="l">
                <a:defRPr/>
              </a:pPr>
              <a:t>17</a:t>
            </a:fld>
            <a:endParaRPr lang="en-US" altLang="en-US" dirty="0">
              <a:solidFill>
                <a:prstClr val="black"/>
              </a:solidFill>
            </a:endParaRPr>
          </a:p>
        </p:txBody>
      </p:sp>
    </p:spTree>
    <p:extLst>
      <p:ext uri="{BB962C8B-B14F-4D97-AF65-F5344CB8AC3E}">
        <p14:creationId xmlns:p14="http://schemas.microsoft.com/office/powerpoint/2010/main" val="1180355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rot="10800000">
            <a:off x="7383338" y="1514284"/>
            <a:ext cx="4249270" cy="4383597"/>
          </a:xfrm>
          <a:prstGeom prst="roundRect">
            <a:avLst/>
          </a:prstGeom>
          <a:solidFill>
            <a:srgbClr val="FFFF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ounded Rectangle 1"/>
          <p:cNvSpPr/>
          <p:nvPr/>
        </p:nvSpPr>
        <p:spPr>
          <a:xfrm rot="10800000">
            <a:off x="595613" y="1514855"/>
            <a:ext cx="4249270" cy="43830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35974" y="202851"/>
            <a:ext cx="119560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70C0"/>
                </a:solidFill>
                <a:effectLst/>
                <a:uLnTx/>
                <a:uFillTx/>
                <a:latin typeface="Calibri" panose="020F0502020204030204"/>
                <a:ea typeface="+mn-ea"/>
                <a:cs typeface="+mn-cs"/>
              </a:rPr>
              <a:t>RFR- Return from Reserve/Abeyance- </a:t>
            </a:r>
            <a:r>
              <a:rPr kumimoji="0" lang="en-US" sz="2800" b="1" i="0" u="none" strike="noStrike" kern="1200" cap="none" spc="0" normalizeH="0" baseline="0" noProof="0" dirty="0" smtClean="0">
                <a:ln>
                  <a:noFill/>
                </a:ln>
                <a:solidFill>
                  <a:srgbClr val="0070C0"/>
                </a:solidFill>
                <a:effectLst/>
                <a:uLnTx/>
                <a:uFillTx/>
                <a:latin typeface="Calibri" panose="020F0502020204030204"/>
                <a:ea typeface="+mn-ea"/>
                <a:cs typeface="+mn-cs"/>
              </a:rPr>
              <a:t>Common Action Reason Codes</a:t>
            </a:r>
            <a:endPar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3" name="TextBox 12"/>
          <p:cNvSpPr txBox="1"/>
          <p:nvPr/>
        </p:nvSpPr>
        <p:spPr>
          <a:xfrm>
            <a:off x="8628999" y="1509808"/>
            <a:ext cx="20352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STAFF</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1545293" y="1514284"/>
            <a:ext cx="2349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ACADEMIC</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5013994" y="972379"/>
            <a:ext cx="2349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COMMON</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4165229" y="2092358"/>
            <a:ext cx="3908923" cy="2073223"/>
            <a:chOff x="3583853" y="1326556"/>
            <a:chExt cx="1838632" cy="969786"/>
          </a:xfrm>
        </p:grpSpPr>
        <p:sp>
          <p:nvSpPr>
            <p:cNvPr id="19" name="Oval 18"/>
            <p:cNvSpPr/>
            <p:nvPr/>
          </p:nvSpPr>
          <p:spPr>
            <a:xfrm>
              <a:off x="3583853" y="1326556"/>
              <a:ext cx="1838632" cy="969786"/>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3750437" y="1440384"/>
              <a:ext cx="1533833" cy="6478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RFR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Return to Normal Appointment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Slide Number Placeholder 4"/>
          <p:cNvSpPr>
            <a:spLocks noGrp="1"/>
          </p:cNvSpPr>
          <p:nvPr>
            <p:ph type="sldNum" sz="quarter" idx="12"/>
          </p:nvPr>
        </p:nvSpPr>
        <p:spPr>
          <a:xfrm>
            <a:off x="173693" y="6380991"/>
            <a:ext cx="2743200" cy="365125"/>
          </a:xfrm>
        </p:spPr>
        <p:txBody>
          <a:bodyPr/>
          <a:lstStyle/>
          <a:p>
            <a:pPr algn="l"/>
            <a:fld id="{8E167FBA-C87A-4522-98EF-6CE4736BA201}" type="slidenum">
              <a:rPr lang="en-US" b="1" smtClean="0">
                <a:solidFill>
                  <a:schemeClr val="tx1"/>
                </a:solidFill>
              </a:rPr>
              <a:pPr algn="l"/>
              <a:t>18</a:t>
            </a:fld>
            <a:endParaRPr lang="en-US" b="1">
              <a:solidFill>
                <a:schemeClr val="tx1"/>
              </a:solidFill>
            </a:endParaRPr>
          </a:p>
        </p:txBody>
      </p:sp>
    </p:spTree>
    <p:extLst>
      <p:ext uri="{BB962C8B-B14F-4D97-AF65-F5344CB8AC3E}">
        <p14:creationId xmlns:p14="http://schemas.microsoft.com/office/powerpoint/2010/main" val="872329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sp>
        <p:nvSpPr>
          <p:cNvPr id="6" name="Rectangle 5"/>
          <p:cNvSpPr/>
          <p:nvPr/>
        </p:nvSpPr>
        <p:spPr>
          <a:xfrm>
            <a:off x="502074" y="1426747"/>
            <a:ext cx="11123869" cy="135421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dirty="0" smtClean="0">
                <a:solidFill>
                  <a:prstClr val="black"/>
                </a:solidFill>
                <a:latin typeface="Arial"/>
              </a:rPr>
              <a:t>If you need to make Job Earnings Distribution (JED) changes in PayPath, what page do you use?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dirty="0" smtClean="0">
                <a:solidFill>
                  <a:prstClr val="black"/>
                </a:solidFill>
                <a:latin typeface="Arial"/>
              </a:rPr>
              <a:t>Employee Reduction in Time (ERIT) is what an example of what type of change?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This action</a:t>
            </a:r>
            <a:r>
              <a:rPr kumimoji="0" lang="en-US" sz="1800" b="0" i="0" u="none" strike="noStrike" kern="1200" cap="none" spc="0" normalizeH="0" noProof="0" dirty="0" smtClean="0">
                <a:ln>
                  <a:noFill/>
                </a:ln>
                <a:solidFill>
                  <a:prstClr val="black"/>
                </a:solidFill>
                <a:effectLst/>
                <a:uLnTx/>
                <a:uFillTx/>
                <a:latin typeface="Arial"/>
                <a:ea typeface="+mn-ea"/>
                <a:cs typeface="+mn-cs"/>
              </a:rPr>
              <a:t> can be used to stop pay for an employee in the system for a temporary period of time, and moves them to a “work break” status.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
        <p:nvSpPr>
          <p:cNvPr id="3" name="Slide Number Placeholder 2"/>
          <p:cNvSpPr>
            <a:spLocks noGrp="1"/>
          </p:cNvSpPr>
          <p:nvPr>
            <p:ph type="sldNum" sz="quarter" idx="12"/>
          </p:nvPr>
        </p:nvSpPr>
        <p:spPr>
          <a:xfrm>
            <a:off x="128536" y="6454331"/>
            <a:ext cx="2844800" cy="304800"/>
          </a:xfrm>
        </p:spPr>
        <p:txBody>
          <a:bodyPr/>
          <a:lstStyle/>
          <a:p>
            <a:pPr algn="l">
              <a:defRPr/>
            </a:pPr>
            <a:fld id="{08156D9A-717C-4C36-974D-F6EE13F3C2A5}" type="slidenum">
              <a:rPr lang="en-US" altLang="en-US" smtClean="0">
                <a:solidFill>
                  <a:prstClr val="black"/>
                </a:solidFill>
              </a:rPr>
              <a:pPr algn="l">
                <a:defRPr/>
              </a:pPr>
              <a:t>19</a:t>
            </a:fld>
            <a:endParaRPr lang="en-US" altLang="en-US" dirty="0">
              <a:solidFill>
                <a:prstClr val="black"/>
              </a:solidFill>
            </a:endParaRPr>
          </a:p>
        </p:txBody>
      </p:sp>
    </p:spTree>
    <p:extLst>
      <p:ext uri="{BB962C8B-B14F-4D97-AF65-F5344CB8AC3E}">
        <p14:creationId xmlns:p14="http://schemas.microsoft.com/office/powerpoint/2010/main" val="3291596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9379" y="6416040"/>
            <a:ext cx="51816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6" name="Shape 174"/>
          <p:cNvSpPr txBox="1"/>
          <p:nvPr/>
        </p:nvSpPr>
        <p:spPr>
          <a:xfrm>
            <a:off x="1463039" y="1170432"/>
            <a:ext cx="9278113"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POLICIES </a:t>
            </a:r>
            <a:r>
              <a:rPr lang="en-US" sz="7200" b="1" dirty="0" smtClean="0">
                <a:solidFill>
                  <a:srgbClr val="F1AB00"/>
                </a:solidFill>
                <a:latin typeface="Arial"/>
              </a:rPr>
              <a:t>RELATED TO </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PAYPATH </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ACTIONS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043758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ADDITIONAL PAY OVERVIEW   </a:t>
            </a:r>
            <a:endParaRPr lang="en-US" dirty="0">
              <a:solidFill>
                <a:schemeClr val="accent5"/>
              </a:solidFill>
            </a:endParaRPr>
          </a:p>
        </p:txBody>
      </p:sp>
      <p:sp>
        <p:nvSpPr>
          <p:cNvPr id="22" name="Rectangle 21"/>
          <p:cNvSpPr/>
          <p:nvPr/>
        </p:nvSpPr>
        <p:spPr>
          <a:xfrm>
            <a:off x="570964" y="1209091"/>
            <a:ext cx="11225348" cy="4765792"/>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b="1" dirty="0" smtClean="0"/>
              <a:t>Additional </a:t>
            </a:r>
            <a:r>
              <a:rPr lang="en-US" b="1" dirty="0"/>
              <a:t>Pay </a:t>
            </a:r>
            <a:r>
              <a:rPr lang="en-US" dirty="0"/>
              <a:t>is any compensation above a University employee’s </a:t>
            </a:r>
            <a:r>
              <a:rPr lang="en-US" dirty="0" smtClean="0"/>
              <a:t>regular </a:t>
            </a:r>
            <a:r>
              <a:rPr lang="en-US" dirty="0"/>
              <a:t>base compensation. </a:t>
            </a:r>
            <a:endParaRPr lang="en-US" dirty="0" smtClean="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There </a:t>
            </a:r>
            <a:r>
              <a:rPr lang="en-US" dirty="0"/>
              <a:t>are two types of additional pay </a:t>
            </a:r>
            <a:r>
              <a:rPr lang="en-US" dirty="0" smtClean="0"/>
              <a:t>transactions:</a:t>
            </a:r>
          </a:p>
          <a:p>
            <a:pPr marL="742950" lvl="1" indent="-285750">
              <a:lnSpc>
                <a:spcPct val="107000"/>
              </a:lnSpc>
              <a:spcAft>
                <a:spcPts val="800"/>
              </a:spcAft>
              <a:buFont typeface="Wingdings" panose="05000000000000000000" pitchFamily="2" charset="2"/>
              <a:buChar char="Ø"/>
              <a:defRPr/>
            </a:pPr>
            <a:r>
              <a:rPr lang="en-US" dirty="0" smtClean="0"/>
              <a:t>One time </a:t>
            </a:r>
            <a:r>
              <a:rPr lang="en-US" dirty="0"/>
              <a:t>– applies to a single pay cycle or non-consecutive pay cycles. </a:t>
            </a:r>
            <a:endParaRPr lang="en-US" dirty="0" smtClean="0"/>
          </a:p>
          <a:p>
            <a:pPr marL="742950" lvl="1" indent="-285750">
              <a:lnSpc>
                <a:spcPct val="107000"/>
              </a:lnSpc>
              <a:spcAft>
                <a:spcPts val="800"/>
              </a:spcAft>
              <a:buFont typeface="Wingdings" panose="05000000000000000000" pitchFamily="2" charset="2"/>
              <a:buChar char="Ø"/>
              <a:defRPr/>
            </a:pPr>
            <a:r>
              <a:rPr lang="en-US" dirty="0" smtClean="0"/>
              <a:t>Recurring </a:t>
            </a:r>
            <a:r>
              <a:rPr lang="en-US" dirty="0"/>
              <a:t>– payments are paid over multiple, consecutive pay periods. </a:t>
            </a:r>
            <a:endParaRPr lang="en-US" dirty="0" smtClean="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Additional </a:t>
            </a:r>
            <a:r>
              <a:rPr lang="en-US" dirty="0"/>
              <a:t>pay transactions entered in PayPath are routed for approvals and then transferred to a Payroll staging table to be processed automatically by UCPC Payroll additional pay batch upload </a:t>
            </a:r>
            <a:r>
              <a:rPr lang="en-US" dirty="0" smtClean="0"/>
              <a:t>process.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Additional </a:t>
            </a:r>
            <a:r>
              <a:rPr lang="en-US" dirty="0"/>
              <a:t>pay must be entered as a flat per pay period </a:t>
            </a:r>
            <a:r>
              <a:rPr lang="en-US" dirty="0" smtClean="0"/>
              <a:t>amount.</a:t>
            </a:r>
          </a:p>
          <a:p>
            <a:pPr marL="742950" lvl="1" indent="-285750">
              <a:lnSpc>
                <a:spcPct val="107000"/>
              </a:lnSpc>
              <a:spcAft>
                <a:spcPts val="800"/>
              </a:spcAft>
              <a:buFont typeface="Wingdings" panose="05000000000000000000" pitchFamily="2" charset="2"/>
              <a:buChar char="Ø"/>
              <a:defRPr/>
            </a:pPr>
            <a:r>
              <a:rPr lang="en-US" dirty="0" smtClean="0"/>
              <a:t>All pro-rated </a:t>
            </a:r>
            <a:r>
              <a:rPr lang="en-US" dirty="0"/>
              <a:t>payments should be calculated prior to entering the flat amount. </a:t>
            </a:r>
            <a:endParaRPr lang="en-US" dirty="0" smtClean="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When </a:t>
            </a:r>
            <a:r>
              <a:rPr lang="en-US" dirty="0"/>
              <a:t>an employee is hired and the Hire Template transaction has been submitted for approval, the employee is not available in PayPath until the Hire Template has been approved and processed by UCPC WFA Production. </a:t>
            </a:r>
            <a:endParaRPr lang="en-US" dirty="0" smtClean="0"/>
          </a:p>
          <a:p>
            <a:pPr marL="742950" lvl="1" indent="-285750">
              <a:lnSpc>
                <a:spcPct val="107000"/>
              </a:lnSpc>
              <a:spcAft>
                <a:spcPts val="800"/>
              </a:spcAft>
              <a:buFont typeface="Wingdings" panose="05000000000000000000" pitchFamily="2" charset="2"/>
              <a:buChar char="Ø"/>
              <a:defRPr/>
            </a:pPr>
            <a:r>
              <a:rPr lang="en-US" dirty="0" smtClean="0"/>
              <a:t>After </a:t>
            </a:r>
            <a:r>
              <a:rPr lang="en-US" dirty="0"/>
              <a:t>the employee is available in PayPath, the employee’s additional pay data cannot be updated until the Payroll nightly process has assigned the employee’s pay group</a:t>
            </a:r>
            <a:r>
              <a:rPr lang="en-US" dirty="0" smtClean="0"/>
              <a:t>.</a:t>
            </a:r>
            <a:endParaRPr lang="en-US" dirty="0"/>
          </a:p>
        </p:txBody>
      </p:sp>
      <p:sp>
        <p:nvSpPr>
          <p:cNvPr id="3" name="Slide Number Placeholder 2"/>
          <p:cNvSpPr>
            <a:spLocks noGrp="1"/>
          </p:cNvSpPr>
          <p:nvPr>
            <p:ph type="sldNum" sz="quarter" idx="12"/>
          </p:nvPr>
        </p:nvSpPr>
        <p:spPr>
          <a:xfrm>
            <a:off x="100584" y="6399467"/>
            <a:ext cx="2844800" cy="304800"/>
          </a:xfrm>
        </p:spPr>
        <p:txBody>
          <a:bodyPr/>
          <a:lstStyle/>
          <a:p>
            <a:pPr algn="l">
              <a:defRPr/>
            </a:pPr>
            <a:fld id="{08156D9A-717C-4C36-974D-F6EE13F3C2A5}" type="slidenum">
              <a:rPr lang="en-US" altLang="en-US" smtClean="0">
                <a:solidFill>
                  <a:prstClr val="black"/>
                </a:solidFill>
              </a:rPr>
              <a:pPr algn="l">
                <a:defRPr/>
              </a:pPr>
              <a:t>20</a:t>
            </a:fld>
            <a:endParaRPr lang="en-US" altLang="en-US" dirty="0">
              <a:solidFill>
                <a:prstClr val="black"/>
              </a:solidFill>
            </a:endParaRPr>
          </a:p>
        </p:txBody>
      </p:sp>
    </p:spTree>
    <p:extLst>
      <p:ext uri="{BB962C8B-B14F-4D97-AF65-F5344CB8AC3E}">
        <p14:creationId xmlns:p14="http://schemas.microsoft.com/office/powerpoint/2010/main" val="1098576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ADDITIONAL PAY DATA PAGE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pic>
        <p:nvPicPr>
          <p:cNvPr id="4" name="Picture 3"/>
          <p:cNvPicPr>
            <a:picLocks noChangeAspect="1"/>
          </p:cNvPicPr>
          <p:nvPr/>
        </p:nvPicPr>
        <p:blipFill>
          <a:blip r:embed="rId4"/>
          <a:stretch>
            <a:fillRect/>
          </a:stretch>
        </p:blipFill>
        <p:spPr>
          <a:xfrm>
            <a:off x="2303814" y="1736898"/>
            <a:ext cx="5946859" cy="4814384"/>
          </a:xfrm>
          <a:prstGeom prst="rect">
            <a:avLst/>
          </a:prstGeom>
          <a:ln w="6350">
            <a:solidFill>
              <a:schemeClr val="tx1"/>
            </a:solidFill>
          </a:ln>
        </p:spPr>
      </p:pic>
      <p:sp>
        <p:nvSpPr>
          <p:cNvPr id="9" name="Rectangle 8"/>
          <p:cNvSpPr/>
          <p:nvPr/>
        </p:nvSpPr>
        <p:spPr>
          <a:xfrm>
            <a:off x="7924799" y="4459521"/>
            <a:ext cx="3971925" cy="923330"/>
          </a:xfrm>
          <a:prstGeom prst="rect">
            <a:avLst/>
          </a:prstGeom>
          <a:solidFill>
            <a:schemeClr val="accent1">
              <a:lumMod val="20000"/>
              <a:lumOff val="80000"/>
            </a:schemeClr>
          </a:solidFill>
          <a:ln>
            <a:solidFill>
              <a:schemeClr val="tx1"/>
            </a:solidFill>
          </a:ln>
        </p:spPr>
        <p:txBody>
          <a:bodyPr wrap="square">
            <a:spAutoFit/>
          </a:bodyPr>
          <a:lstStyle/>
          <a:p>
            <a:r>
              <a:rPr lang="en-US" dirty="0">
                <a:ea typeface="Times New Roman"/>
                <a:cs typeface="Arial" panose="020B0604020202020204" pitchFamily="34" charset="0"/>
              </a:rPr>
              <a:t>Use the PayPath Actions </a:t>
            </a:r>
            <a:r>
              <a:rPr lang="en-US" b="1" dirty="0">
                <a:ea typeface="Times New Roman"/>
                <a:cs typeface="Arial" panose="020B0604020202020204" pitchFamily="34" charset="0"/>
              </a:rPr>
              <a:t>Additional Pay Data</a:t>
            </a:r>
            <a:r>
              <a:rPr lang="en-US" dirty="0">
                <a:ea typeface="Times New Roman"/>
                <a:cs typeface="Arial" panose="020B0604020202020204" pitchFamily="34" charset="0"/>
              </a:rPr>
              <a:t> page to enter specific information about the payment.</a:t>
            </a:r>
          </a:p>
        </p:txBody>
      </p:sp>
      <p:sp>
        <p:nvSpPr>
          <p:cNvPr id="11" name="Rectangle 10"/>
          <p:cNvSpPr/>
          <p:nvPr/>
        </p:nvSpPr>
        <p:spPr>
          <a:xfrm>
            <a:off x="8484343" y="1847267"/>
            <a:ext cx="3533775" cy="1200329"/>
          </a:xfrm>
          <a:prstGeom prst="rect">
            <a:avLst/>
          </a:prstGeom>
          <a:solidFill>
            <a:schemeClr val="accent1">
              <a:lumMod val="20000"/>
              <a:lumOff val="80000"/>
            </a:schemeClr>
          </a:solidFill>
          <a:ln>
            <a:solidFill>
              <a:schemeClr val="tx1"/>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rPr>
              <a:t>In</a:t>
            </a:r>
            <a:r>
              <a:rPr kumimoji="0" lang="en-US" b="0" i="0" u="none" strike="noStrike" kern="0" cap="none" spc="0" normalizeH="0" noProof="0" dirty="0" smtClean="0">
                <a:ln>
                  <a:noFill/>
                </a:ln>
                <a:solidFill>
                  <a:sysClr val="windowText" lastClr="000000"/>
                </a:solidFill>
                <a:effectLst/>
                <a:uLnTx/>
                <a:uFillTx/>
              </a:rPr>
              <a:t> this example, the employee has existing additional pay, which displays in the </a:t>
            </a:r>
            <a:r>
              <a:rPr kumimoji="0" lang="en-US" b="1" i="0" u="none" strike="noStrike" kern="0" cap="none" spc="0" normalizeH="0" noProof="0" dirty="0" smtClean="0">
                <a:ln>
                  <a:noFill/>
                </a:ln>
                <a:solidFill>
                  <a:sysClr val="windowText" lastClr="000000"/>
                </a:solidFill>
                <a:effectLst/>
                <a:uLnTx/>
                <a:uFillTx/>
              </a:rPr>
              <a:t>Current Additional Pay </a:t>
            </a:r>
            <a:r>
              <a:rPr kumimoji="0" lang="en-US" b="0" i="0" u="none" strike="noStrike" kern="0" cap="none" spc="0" normalizeH="0" noProof="0" dirty="0" smtClean="0">
                <a:ln>
                  <a:noFill/>
                </a:ln>
                <a:solidFill>
                  <a:sysClr val="windowText" lastClr="000000"/>
                </a:solidFill>
                <a:effectLst/>
                <a:uLnTx/>
                <a:uFillTx/>
              </a:rPr>
              <a:t>section.</a:t>
            </a:r>
            <a:endParaRPr kumimoji="0" lang="en-US" b="0" i="0" u="none" strike="noStrike" kern="0" cap="none" spc="0" normalizeH="0" baseline="0" noProof="0" dirty="0" smtClean="0">
              <a:ln>
                <a:noFill/>
              </a:ln>
              <a:solidFill>
                <a:sysClr val="windowText" lastClr="000000"/>
              </a:solidFill>
              <a:effectLst/>
              <a:uLnTx/>
              <a:uFillTx/>
            </a:endParaRPr>
          </a:p>
        </p:txBody>
      </p:sp>
      <p:sp>
        <p:nvSpPr>
          <p:cNvPr id="26" name="Rectangle 25"/>
          <p:cNvSpPr/>
          <p:nvPr/>
        </p:nvSpPr>
        <p:spPr>
          <a:xfrm>
            <a:off x="2389473" y="3831264"/>
            <a:ext cx="2703523" cy="125110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4" name="Straight Arrow Connector 13"/>
          <p:cNvCxnSpPr/>
          <p:nvPr/>
        </p:nvCxnSpPr>
        <p:spPr>
          <a:xfrm flipV="1">
            <a:off x="2214923" y="2425777"/>
            <a:ext cx="233670" cy="83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214923" y="4279390"/>
            <a:ext cx="279744" cy="1969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980" y="4377848"/>
            <a:ext cx="2303815"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This section displays a summary of the employee’s current job data.</a:t>
            </a:r>
            <a:endParaRPr lang="en-US" dirty="0"/>
          </a:p>
        </p:txBody>
      </p:sp>
      <p:sp>
        <p:nvSpPr>
          <p:cNvPr id="22" name="TextBox 21"/>
          <p:cNvSpPr txBox="1"/>
          <p:nvPr/>
        </p:nvSpPr>
        <p:spPr>
          <a:xfrm>
            <a:off x="50980" y="1925191"/>
            <a:ext cx="2252833" cy="2031325"/>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Enter the </a:t>
            </a:r>
            <a:r>
              <a:rPr lang="en-US" b="1" dirty="0" smtClean="0"/>
              <a:t>Earnings Code</a:t>
            </a:r>
            <a:r>
              <a:rPr lang="en-US" dirty="0" smtClean="0"/>
              <a:t>, </a:t>
            </a:r>
            <a:r>
              <a:rPr lang="en-US" b="1" dirty="0" smtClean="0"/>
              <a:t>Effective Date</a:t>
            </a:r>
            <a:r>
              <a:rPr lang="en-US" dirty="0" smtClean="0"/>
              <a:t>,</a:t>
            </a:r>
            <a:r>
              <a:rPr lang="en-US" b="1" dirty="0" smtClean="0"/>
              <a:t> </a:t>
            </a:r>
            <a:r>
              <a:rPr lang="en-US" dirty="0" smtClean="0"/>
              <a:t>and </a:t>
            </a:r>
            <a:r>
              <a:rPr lang="en-US" b="1" dirty="0" smtClean="0"/>
              <a:t>Pay Period Amount</a:t>
            </a:r>
            <a:r>
              <a:rPr lang="en-US" dirty="0" smtClean="0"/>
              <a:t>. You can also enter a </a:t>
            </a:r>
            <a:r>
              <a:rPr lang="en-US" b="1" dirty="0" smtClean="0"/>
              <a:t>Goal Amount or End Date</a:t>
            </a:r>
            <a:r>
              <a:rPr lang="en-US" dirty="0" smtClean="0"/>
              <a:t>. </a:t>
            </a:r>
            <a:endParaRPr lang="en-US" dirty="0"/>
          </a:p>
        </p:txBody>
      </p:sp>
      <p:cxnSp>
        <p:nvCxnSpPr>
          <p:cNvPr id="28" name="Straight Arrow Connector 27"/>
          <p:cNvCxnSpPr>
            <a:stCxn id="11" idx="1"/>
          </p:cNvCxnSpPr>
          <p:nvPr/>
        </p:nvCxnSpPr>
        <p:spPr>
          <a:xfrm flipH="1">
            <a:off x="8250673" y="2447432"/>
            <a:ext cx="233670" cy="618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2385930" y="2200940"/>
            <a:ext cx="2707066" cy="1584251"/>
            <a:chOff x="2385930" y="2200940"/>
            <a:chExt cx="2707066" cy="1584251"/>
          </a:xfrm>
        </p:grpSpPr>
        <p:sp>
          <p:nvSpPr>
            <p:cNvPr id="24" name="Rectangle 23"/>
            <p:cNvSpPr/>
            <p:nvPr/>
          </p:nvSpPr>
          <p:spPr>
            <a:xfrm>
              <a:off x="2385930" y="2200940"/>
              <a:ext cx="2707066" cy="158425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rotWithShape="1">
            <a:blip r:embed="rId4"/>
            <a:srcRect l="17170" t="39495" r="81720" b="58938"/>
            <a:stretch/>
          </p:blipFill>
          <p:spPr>
            <a:xfrm>
              <a:off x="2494667" y="3385258"/>
              <a:ext cx="102957" cy="117667"/>
            </a:xfrm>
            <a:prstGeom prst="rect">
              <a:avLst/>
            </a:prstGeom>
            <a:ln w="6350">
              <a:noFill/>
            </a:ln>
          </p:spPr>
        </p:pic>
      </p:grpSp>
      <p:sp>
        <p:nvSpPr>
          <p:cNvPr id="18" name="Rectangle 17"/>
          <p:cNvSpPr/>
          <p:nvPr/>
        </p:nvSpPr>
        <p:spPr>
          <a:xfrm>
            <a:off x="2402101" y="3264073"/>
            <a:ext cx="1188824" cy="23885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23" name="Straight Arrow Connector 22"/>
          <p:cNvCxnSpPr/>
          <p:nvPr/>
        </p:nvCxnSpPr>
        <p:spPr>
          <a:xfrm flipH="1" flipV="1">
            <a:off x="3381375" y="3385258"/>
            <a:ext cx="2286001" cy="2082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015047" y="5465082"/>
            <a:ext cx="2872160" cy="646331"/>
          </a:xfrm>
          <a:prstGeom prst="rect">
            <a:avLst/>
          </a:prstGeom>
          <a:solidFill>
            <a:schemeClr val="accent1">
              <a:lumMod val="20000"/>
              <a:lumOff val="80000"/>
            </a:schemeClr>
          </a:solidFill>
          <a:ln>
            <a:solidFill>
              <a:schemeClr val="tx1"/>
            </a:solidFill>
          </a:ln>
        </p:spPr>
        <p:txBody>
          <a:bodyPr wrap="square">
            <a:spAutoFit/>
          </a:bodyPr>
          <a:lstStyle/>
          <a:p>
            <a:r>
              <a:rPr lang="en-US" dirty="0" smtClean="0">
                <a:solidFill>
                  <a:srgbClr val="FF0000"/>
                </a:solidFill>
                <a:ea typeface="Times New Roman"/>
                <a:cs typeface="Arial" panose="020B0604020202020204" pitchFamily="34" charset="0"/>
              </a:rPr>
              <a:t>Ignore </a:t>
            </a:r>
            <a:r>
              <a:rPr lang="en-US" b="1" dirty="0" smtClean="0">
                <a:solidFill>
                  <a:srgbClr val="FF0000"/>
                </a:solidFill>
                <a:ea typeface="Times New Roman"/>
                <a:cs typeface="Arial" panose="020B0604020202020204" pitchFamily="34" charset="0"/>
              </a:rPr>
              <a:t>Goal Amount </a:t>
            </a:r>
            <a:r>
              <a:rPr lang="en-US" dirty="0" smtClean="0">
                <a:solidFill>
                  <a:srgbClr val="FF0000"/>
                </a:solidFill>
                <a:ea typeface="Times New Roman"/>
                <a:cs typeface="Arial" panose="020B0604020202020204" pitchFamily="34" charset="0"/>
              </a:rPr>
              <a:t>and</a:t>
            </a:r>
            <a:r>
              <a:rPr lang="en-US" b="1" dirty="0" smtClean="0">
                <a:solidFill>
                  <a:srgbClr val="FF0000"/>
                </a:solidFill>
                <a:ea typeface="Times New Roman"/>
                <a:cs typeface="Arial" panose="020B0604020202020204" pitchFamily="34" charset="0"/>
              </a:rPr>
              <a:t> Prorate Additional Pay</a:t>
            </a:r>
            <a:r>
              <a:rPr lang="en-US" dirty="0" smtClean="0">
                <a:solidFill>
                  <a:srgbClr val="FF0000"/>
                </a:solidFill>
                <a:ea typeface="Times New Roman"/>
                <a:cs typeface="Arial" panose="020B0604020202020204" pitchFamily="34" charset="0"/>
              </a:rPr>
              <a:t>.</a:t>
            </a:r>
            <a:endParaRPr lang="en-US" dirty="0">
              <a:solidFill>
                <a:srgbClr val="FF0000"/>
              </a:solidFill>
              <a:ea typeface="Times New Roman"/>
              <a:cs typeface="Arial" panose="020B0604020202020204" pitchFamily="34" charset="0"/>
            </a:endParaRPr>
          </a:p>
        </p:txBody>
      </p:sp>
      <p:sp>
        <p:nvSpPr>
          <p:cNvPr id="5" name="Slide Number Placeholder 4"/>
          <p:cNvSpPr>
            <a:spLocks noGrp="1"/>
          </p:cNvSpPr>
          <p:nvPr>
            <p:ph type="sldNum" sz="quarter" idx="12"/>
          </p:nvPr>
        </p:nvSpPr>
        <p:spPr>
          <a:xfrm>
            <a:off x="50980" y="6457148"/>
            <a:ext cx="2844800" cy="304800"/>
          </a:xfrm>
        </p:spPr>
        <p:txBody>
          <a:bodyPr/>
          <a:lstStyle/>
          <a:p>
            <a:pPr algn="l">
              <a:defRPr/>
            </a:pPr>
            <a:fld id="{08156D9A-717C-4C36-974D-F6EE13F3C2A5}" type="slidenum">
              <a:rPr lang="en-US" altLang="en-US" smtClean="0">
                <a:solidFill>
                  <a:prstClr val="black"/>
                </a:solidFill>
              </a:rPr>
              <a:pPr algn="l">
                <a:defRPr/>
              </a:pPr>
              <a:t>21</a:t>
            </a:fld>
            <a:endParaRPr lang="en-US" altLang="en-US" dirty="0">
              <a:solidFill>
                <a:prstClr val="black"/>
              </a:solidFill>
            </a:endParaRPr>
          </a:p>
        </p:txBody>
      </p:sp>
    </p:spTree>
    <p:extLst>
      <p:ext uri="{BB962C8B-B14F-4D97-AF65-F5344CB8AC3E}">
        <p14:creationId xmlns:p14="http://schemas.microsoft.com/office/powerpoint/2010/main" val="1893258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UPDATE ADDITIONAL PAY </a:t>
            </a:r>
            <a:endParaRPr lang="en-US" dirty="0">
              <a:solidFill>
                <a:schemeClr val="accent5"/>
              </a:solidFill>
            </a:endParaRPr>
          </a:p>
        </p:txBody>
      </p:sp>
      <p:sp>
        <p:nvSpPr>
          <p:cNvPr id="20" name="Rectangle 19"/>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pic>
        <p:nvPicPr>
          <p:cNvPr id="15" name="Picture 2" descr="C:\Users\dallen\AppData\Local\Temp\SNAGHTMLe6a82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0408" y="2526119"/>
            <a:ext cx="7665072" cy="2776828"/>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16" name="Rectangle 15"/>
          <p:cNvSpPr/>
          <p:nvPr/>
        </p:nvSpPr>
        <p:spPr>
          <a:xfrm>
            <a:off x="483326" y="1783765"/>
            <a:ext cx="11225348" cy="367216"/>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Updates can be made to existing recurring additional pay transactions. </a:t>
            </a:r>
          </a:p>
        </p:txBody>
      </p:sp>
      <p:sp>
        <p:nvSpPr>
          <p:cNvPr id="3" name="TextBox 2"/>
          <p:cNvSpPr txBox="1"/>
          <p:nvPr/>
        </p:nvSpPr>
        <p:spPr>
          <a:xfrm>
            <a:off x="144779" y="2526119"/>
            <a:ext cx="2413591"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update must be for the same </a:t>
            </a:r>
            <a:r>
              <a:rPr lang="en-US" b="1" dirty="0" smtClean="0"/>
              <a:t>Earnings Code</a:t>
            </a:r>
            <a:r>
              <a:rPr lang="en-US" dirty="0" smtClean="0"/>
              <a:t>.</a:t>
            </a:r>
            <a:endParaRPr lang="en-US" dirty="0"/>
          </a:p>
        </p:txBody>
      </p:sp>
      <p:cxnSp>
        <p:nvCxnSpPr>
          <p:cNvPr id="18" name="Straight Arrow Connector 17"/>
          <p:cNvCxnSpPr/>
          <p:nvPr/>
        </p:nvCxnSpPr>
        <p:spPr>
          <a:xfrm flipV="1">
            <a:off x="2558370" y="3274829"/>
            <a:ext cx="312421" cy="318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4779" y="3649967"/>
            <a:ext cx="2413591" cy="1754326"/>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update must have an </a:t>
            </a:r>
            <a:r>
              <a:rPr lang="en-US" b="1" dirty="0" smtClean="0"/>
              <a:t>Effective Date </a:t>
            </a:r>
            <a:r>
              <a:rPr lang="en-US" dirty="0" smtClean="0"/>
              <a:t>that is within the existing recurring pay </a:t>
            </a:r>
            <a:r>
              <a:rPr lang="en-US" b="1" dirty="0" smtClean="0"/>
              <a:t>Effective Date </a:t>
            </a:r>
            <a:r>
              <a:rPr lang="en-US" dirty="0" smtClean="0"/>
              <a:t>(start date) and </a:t>
            </a:r>
            <a:r>
              <a:rPr lang="en-US" b="1" dirty="0" smtClean="0"/>
              <a:t>End Date</a:t>
            </a:r>
            <a:r>
              <a:rPr lang="en-US" dirty="0" smtClean="0"/>
              <a:t>.</a:t>
            </a:r>
            <a:endParaRPr lang="en-US" dirty="0"/>
          </a:p>
        </p:txBody>
      </p:sp>
      <p:cxnSp>
        <p:nvCxnSpPr>
          <p:cNvPr id="25" name="Straight Arrow Connector 24"/>
          <p:cNvCxnSpPr/>
          <p:nvPr/>
        </p:nvCxnSpPr>
        <p:spPr>
          <a:xfrm flipV="1">
            <a:off x="2558370" y="3681864"/>
            <a:ext cx="312421" cy="1427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92890" y="5496348"/>
            <a:ext cx="6640108"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After you enter the </a:t>
            </a:r>
            <a:r>
              <a:rPr lang="en-US" b="1" dirty="0" smtClean="0"/>
              <a:t>Earnings Code </a:t>
            </a:r>
            <a:r>
              <a:rPr lang="en-US" dirty="0" smtClean="0"/>
              <a:t>and the new </a:t>
            </a:r>
            <a:r>
              <a:rPr lang="en-US" b="1" dirty="0" smtClean="0"/>
              <a:t>Effective Date</a:t>
            </a:r>
            <a:r>
              <a:rPr lang="en-US" dirty="0" smtClean="0"/>
              <a:t>, the current recurring information populates, and the </a:t>
            </a:r>
            <a:r>
              <a:rPr lang="en-US" b="1" dirty="0" smtClean="0"/>
              <a:t>Override Data </a:t>
            </a:r>
            <a:r>
              <a:rPr lang="en-US" dirty="0" smtClean="0"/>
              <a:t>button appears. Click the </a:t>
            </a:r>
            <a:r>
              <a:rPr lang="en-US" b="1" dirty="0" smtClean="0"/>
              <a:t>Override Data </a:t>
            </a:r>
            <a:r>
              <a:rPr lang="en-US" dirty="0" smtClean="0"/>
              <a:t>button to open the recurring information fields for edit. </a:t>
            </a:r>
            <a:endParaRPr lang="en-US" dirty="0"/>
          </a:p>
        </p:txBody>
      </p:sp>
      <p:cxnSp>
        <p:nvCxnSpPr>
          <p:cNvPr id="29" name="Straight Arrow Connector 28"/>
          <p:cNvCxnSpPr/>
          <p:nvPr/>
        </p:nvCxnSpPr>
        <p:spPr>
          <a:xfrm flipH="1" flipV="1">
            <a:off x="4295274" y="4367463"/>
            <a:ext cx="1203159" cy="11288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144779" y="6391877"/>
            <a:ext cx="2844800" cy="304800"/>
          </a:xfrm>
        </p:spPr>
        <p:txBody>
          <a:bodyPr/>
          <a:lstStyle/>
          <a:p>
            <a:pPr algn="l">
              <a:defRPr/>
            </a:pPr>
            <a:fld id="{08156D9A-717C-4C36-974D-F6EE13F3C2A5}" type="slidenum">
              <a:rPr lang="en-US" altLang="en-US" smtClean="0">
                <a:solidFill>
                  <a:prstClr val="black"/>
                </a:solidFill>
              </a:rPr>
              <a:pPr algn="l">
                <a:defRPr/>
              </a:pPr>
              <a:t>22</a:t>
            </a:fld>
            <a:endParaRPr lang="en-US" altLang="en-US" dirty="0">
              <a:solidFill>
                <a:prstClr val="black"/>
              </a:solidFill>
            </a:endParaRPr>
          </a:p>
        </p:txBody>
      </p:sp>
    </p:spTree>
    <p:extLst>
      <p:ext uri="{BB962C8B-B14F-4D97-AF65-F5344CB8AC3E}">
        <p14:creationId xmlns:p14="http://schemas.microsoft.com/office/powerpoint/2010/main" val="3353121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RETROACTIVE ADDITIONAL PAY </a:t>
            </a:r>
            <a:endParaRPr lang="en-US" dirty="0">
              <a:solidFill>
                <a:schemeClr val="accent5"/>
              </a:solidFill>
            </a:endParaRPr>
          </a:p>
        </p:txBody>
      </p:sp>
      <p:sp>
        <p:nvSpPr>
          <p:cNvPr id="20" name="Rectangle 19"/>
          <p:cNvSpPr/>
          <p:nvPr/>
        </p:nvSpPr>
        <p:spPr>
          <a:xfrm>
            <a:off x="0" y="882916"/>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144779" y="1028381"/>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noProof="0" dirty="0" smtClean="0">
                <a:solidFill>
                  <a:prstClr val="black"/>
                </a:solidFill>
                <a:latin typeface="Arial"/>
                <a:ea typeface="Times New Roman" panose="02020603050405020304" pitchFamily="18" charset="0"/>
              </a:rPr>
              <a:t>UC Customizations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UC</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6" name="Rectangle 15"/>
          <p:cNvSpPr/>
          <p:nvPr/>
        </p:nvSpPr>
        <p:spPr>
          <a:xfrm>
            <a:off x="378459" y="1749327"/>
            <a:ext cx="11225348" cy="1482970"/>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Retroactive </a:t>
            </a:r>
            <a:r>
              <a:rPr lang="en-US" dirty="0"/>
              <a:t>dating is available for additional </a:t>
            </a:r>
            <a:r>
              <a:rPr lang="en-US" dirty="0" smtClean="0"/>
              <a:t>pay.</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The </a:t>
            </a:r>
            <a:r>
              <a:rPr lang="en-US" dirty="0"/>
              <a:t>steps for entering a retroactive additional pay transaction are similar to any other additional pay, with the exception of the </a:t>
            </a:r>
            <a:r>
              <a:rPr lang="en-US" b="1" dirty="0"/>
              <a:t>Effective </a:t>
            </a:r>
            <a:r>
              <a:rPr lang="en-US" b="1" dirty="0" smtClean="0"/>
              <a:t>Date</a:t>
            </a:r>
            <a:r>
              <a:rPr lang="en-US" dirty="0" smtClean="0"/>
              <a:t>.</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In </a:t>
            </a:r>
            <a:r>
              <a:rPr lang="en-US" dirty="0"/>
              <a:t>the </a:t>
            </a:r>
            <a:r>
              <a:rPr lang="en-US" b="1" dirty="0"/>
              <a:t>Effective Date </a:t>
            </a:r>
            <a:r>
              <a:rPr lang="en-US" dirty="0"/>
              <a:t>field, enter the previous pay period date that the additional pay should have started</a:t>
            </a:r>
            <a:r>
              <a:rPr lang="en-US" dirty="0" smtClean="0"/>
              <a:t>.</a:t>
            </a:r>
            <a:endParaRPr lang="en-US" dirty="0"/>
          </a:p>
        </p:txBody>
      </p:sp>
      <p:sp>
        <p:nvSpPr>
          <p:cNvPr id="3" name="Slide Number Placeholder 2"/>
          <p:cNvSpPr>
            <a:spLocks noGrp="1"/>
          </p:cNvSpPr>
          <p:nvPr>
            <p:ph type="sldNum" sz="quarter" idx="12"/>
          </p:nvPr>
        </p:nvSpPr>
        <p:spPr>
          <a:xfrm>
            <a:off x="144779" y="6408611"/>
            <a:ext cx="2844800" cy="304800"/>
          </a:xfrm>
        </p:spPr>
        <p:txBody>
          <a:bodyPr/>
          <a:lstStyle/>
          <a:p>
            <a:pPr algn="l">
              <a:defRPr/>
            </a:pPr>
            <a:fld id="{08156D9A-717C-4C36-974D-F6EE13F3C2A5}" type="slidenum">
              <a:rPr lang="en-US" altLang="en-US" smtClean="0">
                <a:solidFill>
                  <a:prstClr val="black"/>
                </a:solidFill>
              </a:rPr>
              <a:pPr algn="l">
                <a:defRPr/>
              </a:pPr>
              <a:t>23</a:t>
            </a:fld>
            <a:endParaRPr lang="en-US" altLang="en-US" dirty="0">
              <a:solidFill>
                <a:prstClr val="black"/>
              </a:solidFill>
            </a:endParaRPr>
          </a:p>
        </p:txBody>
      </p:sp>
    </p:spTree>
    <p:extLst>
      <p:ext uri="{BB962C8B-B14F-4D97-AF65-F5344CB8AC3E}">
        <p14:creationId xmlns:p14="http://schemas.microsoft.com/office/powerpoint/2010/main" val="2822935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sp>
        <p:nvSpPr>
          <p:cNvPr id="6" name="Rectangle 5"/>
          <p:cNvSpPr/>
          <p:nvPr/>
        </p:nvSpPr>
        <p:spPr>
          <a:xfrm>
            <a:off x="502074" y="1426747"/>
            <a:ext cx="11123869" cy="107721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dirty="0" smtClean="0">
                <a:solidFill>
                  <a:prstClr val="black"/>
                </a:solidFill>
                <a:latin typeface="Arial"/>
              </a:rPr>
              <a:t>There are how many types of additional pay transactions?</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dirty="0" smtClean="0">
                <a:solidFill>
                  <a:prstClr val="black"/>
                </a:solidFill>
                <a:latin typeface="Arial"/>
              </a:rPr>
              <a:t>When would you use one time pay?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dirty="0" smtClean="0">
                <a:solidFill>
                  <a:prstClr val="black"/>
                </a:solidFill>
                <a:latin typeface="Arial"/>
              </a:rPr>
              <a:t>When would you use recurring pay?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
        <p:nvSpPr>
          <p:cNvPr id="3" name="Slide Number Placeholder 2"/>
          <p:cNvSpPr>
            <a:spLocks noGrp="1"/>
          </p:cNvSpPr>
          <p:nvPr>
            <p:ph type="sldNum" sz="quarter" idx="12"/>
          </p:nvPr>
        </p:nvSpPr>
        <p:spPr>
          <a:xfrm>
            <a:off x="114808" y="6436043"/>
            <a:ext cx="2844800" cy="304800"/>
          </a:xfrm>
        </p:spPr>
        <p:txBody>
          <a:bodyPr/>
          <a:lstStyle/>
          <a:p>
            <a:pPr algn="l">
              <a:defRPr/>
            </a:pPr>
            <a:fld id="{08156D9A-717C-4C36-974D-F6EE13F3C2A5}" type="slidenum">
              <a:rPr lang="en-US" altLang="en-US" smtClean="0">
                <a:solidFill>
                  <a:prstClr val="black"/>
                </a:solidFill>
              </a:rPr>
              <a:pPr algn="l">
                <a:defRPr/>
              </a:pPr>
              <a:t>24</a:t>
            </a:fld>
            <a:endParaRPr lang="en-US" altLang="en-US" dirty="0">
              <a:solidFill>
                <a:prstClr val="black"/>
              </a:solidFill>
            </a:endParaRPr>
          </a:p>
        </p:txBody>
      </p:sp>
    </p:spTree>
    <p:extLst>
      <p:ext uri="{BB962C8B-B14F-4D97-AF65-F5344CB8AC3E}">
        <p14:creationId xmlns:p14="http://schemas.microsoft.com/office/powerpoint/2010/main" val="8485860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HANDS ON</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78232" y="6372035"/>
            <a:ext cx="2844800" cy="304800"/>
          </a:xfrm>
        </p:spPr>
        <p:txBody>
          <a:bodyPr/>
          <a:lstStyle/>
          <a:p>
            <a:pPr algn="l">
              <a:defRPr/>
            </a:pPr>
            <a:fld id="{08156D9A-717C-4C36-974D-F6EE13F3C2A5}" type="slidenum">
              <a:rPr lang="en-US" altLang="en-US" smtClean="0">
                <a:solidFill>
                  <a:prstClr val="black"/>
                </a:solidFill>
              </a:rPr>
              <a:pPr algn="l">
                <a:defRPr/>
              </a:pPr>
              <a:t>25</a:t>
            </a:fld>
            <a:endParaRPr lang="en-US" altLang="en-US" dirty="0">
              <a:solidFill>
                <a:prstClr val="black"/>
              </a:solidFill>
            </a:endParaRPr>
          </a:p>
        </p:txBody>
      </p:sp>
    </p:spTree>
    <p:extLst>
      <p:ext uri="{BB962C8B-B14F-4D97-AF65-F5344CB8AC3E}">
        <p14:creationId xmlns:p14="http://schemas.microsoft.com/office/powerpoint/2010/main" val="2848442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ADVANCE TOPICS</a:t>
            </a:r>
          </a:p>
        </p:txBody>
      </p:sp>
      <p:sp>
        <p:nvSpPr>
          <p:cNvPr id="2" name="Slide Number Placeholder 1"/>
          <p:cNvSpPr>
            <a:spLocks noGrp="1"/>
          </p:cNvSpPr>
          <p:nvPr>
            <p:ph type="sldNum" sz="quarter" idx="12"/>
          </p:nvPr>
        </p:nvSpPr>
        <p:spPr>
          <a:xfrm>
            <a:off x="133096" y="6426899"/>
            <a:ext cx="2844800" cy="304800"/>
          </a:xfrm>
        </p:spPr>
        <p:txBody>
          <a:bodyPr/>
          <a:lstStyle/>
          <a:p>
            <a:pPr algn="l">
              <a:defRPr/>
            </a:pPr>
            <a:fld id="{08156D9A-717C-4C36-974D-F6EE13F3C2A5}" type="slidenum">
              <a:rPr lang="en-US" altLang="en-US" smtClean="0">
                <a:solidFill>
                  <a:prstClr val="black"/>
                </a:solidFill>
              </a:rPr>
              <a:pPr algn="l">
                <a:defRPr/>
              </a:pPr>
              <a:t>26</a:t>
            </a:fld>
            <a:endParaRPr lang="en-US" altLang="en-US" dirty="0">
              <a:solidFill>
                <a:prstClr val="black"/>
              </a:solidFill>
            </a:endParaRPr>
          </a:p>
        </p:txBody>
      </p:sp>
    </p:spTree>
    <p:extLst>
      <p:ext uri="{BB962C8B-B14F-4D97-AF65-F5344CB8AC3E}">
        <p14:creationId xmlns:p14="http://schemas.microsoft.com/office/powerpoint/2010/main" val="2377292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07974" y="163219"/>
            <a:ext cx="10963618" cy="685800"/>
          </a:xfrm>
        </p:spPr>
        <p:txBody>
          <a:bodyPr/>
          <a:lstStyle/>
          <a:p>
            <a:r>
              <a:rPr lang="en-US" dirty="0" smtClean="0">
                <a:solidFill>
                  <a:schemeClr val="accent5"/>
                </a:solidFill>
              </a:rPr>
              <a:t>PAYPATH ATTRIBUTES  - ADVANCED</a:t>
            </a:r>
            <a:endParaRPr lang="en-US" dirty="0">
              <a:solidFill>
                <a:schemeClr val="accent5"/>
              </a:solidFill>
            </a:endParaRPr>
          </a:p>
        </p:txBody>
      </p:sp>
      <p:grpSp>
        <p:nvGrpSpPr>
          <p:cNvPr id="6" name="Group 5"/>
          <p:cNvGrpSpPr/>
          <p:nvPr/>
        </p:nvGrpSpPr>
        <p:grpSpPr>
          <a:xfrm>
            <a:off x="340450" y="849019"/>
            <a:ext cx="2849568" cy="2442213"/>
            <a:chOff x="2952810" y="1748061"/>
            <a:chExt cx="2221862" cy="1922001"/>
          </a:xfrm>
        </p:grpSpPr>
        <p:sp>
          <p:nvSpPr>
            <p:cNvPr id="7" name="Hexagon 6"/>
            <p:cNvSpPr/>
            <p:nvPr/>
          </p:nvSpPr>
          <p:spPr>
            <a:xfrm>
              <a:off x="2952810" y="1748061"/>
              <a:ext cx="2221862" cy="1922001"/>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Hexagon 4"/>
            <p:cNvSpPr txBox="1"/>
            <p:nvPr/>
          </p:nvSpPr>
          <p:spPr>
            <a:xfrm>
              <a:off x="3321004" y="2066564"/>
              <a:ext cx="1612222" cy="13798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2400" kern="1200" dirty="0"/>
            </a:p>
          </p:txBody>
        </p:sp>
      </p:grpSp>
      <p:grpSp>
        <p:nvGrpSpPr>
          <p:cNvPr id="18" name="Group 17"/>
          <p:cNvGrpSpPr/>
          <p:nvPr/>
        </p:nvGrpSpPr>
        <p:grpSpPr>
          <a:xfrm>
            <a:off x="1308277" y="3886208"/>
            <a:ext cx="1820800" cy="1575206"/>
            <a:chOff x="1479837" y="966690"/>
            <a:chExt cx="1820800" cy="1575206"/>
          </a:xfrm>
          <a:solidFill>
            <a:srgbClr val="00B0F0"/>
          </a:solidFill>
        </p:grpSpPr>
        <p:sp>
          <p:nvSpPr>
            <p:cNvPr id="19" name="Hexagon 18"/>
            <p:cNvSpPr/>
            <p:nvPr/>
          </p:nvSpPr>
          <p:spPr>
            <a:xfrm>
              <a:off x="1479837" y="966690"/>
              <a:ext cx="1820800" cy="1575206"/>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Hexagon 4"/>
            <p:cNvSpPr txBox="1"/>
            <p:nvPr/>
          </p:nvSpPr>
          <p:spPr>
            <a:xfrm>
              <a:off x="1781582" y="1346794"/>
              <a:ext cx="1217310" cy="115540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algn="ctr" defTabSz="1333500">
                <a:lnSpc>
                  <a:spcPct val="90000"/>
                </a:lnSpc>
                <a:spcBef>
                  <a:spcPct val="0"/>
                </a:spcBef>
                <a:spcAft>
                  <a:spcPct val="35000"/>
                </a:spcAft>
              </a:pPr>
              <a:r>
                <a:rPr lang="en-US" sz="1300" dirty="0"/>
                <a:t>Pay frequency (pay group) changes need to batch overnight before committing to database</a:t>
              </a:r>
            </a:p>
            <a:p>
              <a:pPr lvl="0" algn="ctr" defTabSz="1333500">
                <a:lnSpc>
                  <a:spcPct val="90000"/>
                </a:lnSpc>
                <a:spcBef>
                  <a:spcPct val="0"/>
                </a:spcBef>
                <a:spcAft>
                  <a:spcPct val="35000"/>
                </a:spcAft>
              </a:pPr>
              <a:endParaRPr lang="en-US" sz="1300" kern="1200" dirty="0"/>
            </a:p>
          </p:txBody>
        </p:sp>
      </p:grpSp>
      <p:grpSp>
        <p:nvGrpSpPr>
          <p:cNvPr id="21" name="Group 20"/>
          <p:cNvGrpSpPr/>
          <p:nvPr/>
        </p:nvGrpSpPr>
        <p:grpSpPr>
          <a:xfrm>
            <a:off x="9825158" y="555194"/>
            <a:ext cx="1820800" cy="1575206"/>
            <a:chOff x="1479837" y="966690"/>
            <a:chExt cx="1820800" cy="1575206"/>
          </a:xfrm>
          <a:solidFill>
            <a:schemeClr val="accent2"/>
          </a:solidFill>
        </p:grpSpPr>
        <p:sp>
          <p:nvSpPr>
            <p:cNvPr id="22" name="Hexagon 21"/>
            <p:cNvSpPr/>
            <p:nvPr/>
          </p:nvSpPr>
          <p:spPr>
            <a:xfrm>
              <a:off x="1479837" y="966690"/>
              <a:ext cx="1820800" cy="1575206"/>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Hexagon 4"/>
            <p:cNvSpPr txBox="1"/>
            <p:nvPr/>
          </p:nvSpPr>
          <p:spPr>
            <a:xfrm>
              <a:off x="1558371" y="1067414"/>
              <a:ext cx="1687707" cy="144840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a:lnSpc>
                  <a:spcPct val="107000"/>
                </a:lnSpc>
                <a:spcAft>
                  <a:spcPts val="800"/>
                </a:spcAft>
                <a:defRPr/>
              </a:pPr>
              <a:r>
                <a:rPr lang="en-US" sz="1200" dirty="0"/>
                <a:t>Job has to have  </a:t>
              </a:r>
              <a:r>
                <a:rPr lang="en-US" sz="1200" dirty="0" smtClean="0"/>
                <a:t>       an </a:t>
              </a:r>
              <a:r>
                <a:rPr lang="en-US" sz="1200" dirty="0"/>
                <a:t>end date </a:t>
              </a:r>
              <a:r>
                <a:rPr lang="en-US" sz="1200" dirty="0" smtClean="0"/>
                <a:t>extended, if expired, </a:t>
              </a:r>
              <a:r>
                <a:rPr lang="en-US" sz="1200" dirty="0"/>
                <a:t>before a secondary transaction can be entered </a:t>
              </a:r>
            </a:p>
          </p:txBody>
        </p:sp>
      </p:grpSp>
      <p:grpSp>
        <p:nvGrpSpPr>
          <p:cNvPr id="30" name="Group 29"/>
          <p:cNvGrpSpPr/>
          <p:nvPr/>
        </p:nvGrpSpPr>
        <p:grpSpPr>
          <a:xfrm>
            <a:off x="5994184" y="4362997"/>
            <a:ext cx="1936225" cy="1575206"/>
            <a:chOff x="1479837" y="966690"/>
            <a:chExt cx="1820800" cy="1575206"/>
          </a:xfrm>
          <a:solidFill>
            <a:schemeClr val="accent2">
              <a:lumMod val="75000"/>
            </a:schemeClr>
          </a:solidFill>
        </p:grpSpPr>
        <p:sp>
          <p:nvSpPr>
            <p:cNvPr id="31" name="Hexagon 30"/>
            <p:cNvSpPr/>
            <p:nvPr/>
          </p:nvSpPr>
          <p:spPr>
            <a:xfrm>
              <a:off x="1479837" y="966690"/>
              <a:ext cx="1820800" cy="1575206"/>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Hexagon 4"/>
            <p:cNvSpPr txBox="1"/>
            <p:nvPr/>
          </p:nvSpPr>
          <p:spPr>
            <a:xfrm>
              <a:off x="1747750" y="1136396"/>
              <a:ext cx="1353315" cy="136418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1400" dirty="0"/>
                <a:t>Each time there </a:t>
              </a:r>
              <a:r>
                <a:rPr lang="en-US" sz="1400" dirty="0" smtClean="0"/>
                <a:t>is </a:t>
              </a:r>
              <a:r>
                <a:rPr lang="en-US" sz="1400" dirty="0"/>
                <a:t>an update processed via PayPath the system runs the benefits eligibility process</a:t>
              </a:r>
            </a:p>
          </p:txBody>
        </p:sp>
      </p:grpSp>
      <p:grpSp>
        <p:nvGrpSpPr>
          <p:cNvPr id="39" name="Group 38"/>
          <p:cNvGrpSpPr/>
          <p:nvPr/>
        </p:nvGrpSpPr>
        <p:grpSpPr>
          <a:xfrm>
            <a:off x="4347263" y="1906349"/>
            <a:ext cx="1820800" cy="1575206"/>
            <a:chOff x="1479837" y="966690"/>
            <a:chExt cx="1820800" cy="1575206"/>
          </a:xfrm>
          <a:solidFill>
            <a:schemeClr val="accent6">
              <a:lumMod val="75000"/>
            </a:schemeClr>
          </a:solidFill>
        </p:grpSpPr>
        <p:sp>
          <p:nvSpPr>
            <p:cNvPr id="40" name="Hexagon 39"/>
            <p:cNvSpPr/>
            <p:nvPr/>
          </p:nvSpPr>
          <p:spPr>
            <a:xfrm>
              <a:off x="1479837" y="966690"/>
              <a:ext cx="1820800" cy="1575206"/>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Hexagon 4"/>
            <p:cNvSpPr txBox="1"/>
            <p:nvPr/>
          </p:nvSpPr>
          <p:spPr>
            <a:xfrm>
              <a:off x="1789211" y="1280119"/>
              <a:ext cx="1217310" cy="105311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1400" dirty="0"/>
                <a:t>Recurring pay </a:t>
              </a:r>
              <a:r>
                <a:rPr lang="en-US" sz="1400" dirty="0" smtClean="0"/>
                <a:t>additional pay can be processed with Position and Job data changes</a:t>
              </a:r>
              <a:endParaRPr lang="en-US" sz="1400" dirty="0"/>
            </a:p>
          </p:txBody>
        </p:sp>
      </p:grpSp>
      <p:sp>
        <p:nvSpPr>
          <p:cNvPr id="45" name="Rectangle 44"/>
          <p:cNvSpPr/>
          <p:nvPr/>
        </p:nvSpPr>
        <p:spPr>
          <a:xfrm>
            <a:off x="677786" y="1030018"/>
            <a:ext cx="2147710" cy="2092881"/>
          </a:xfrm>
          <a:prstGeom prst="rect">
            <a:avLst/>
          </a:prstGeom>
        </p:spPr>
        <p:txBody>
          <a:bodyPr wrap="square">
            <a:spAutoFit/>
          </a:bodyPr>
          <a:lstStyle/>
          <a:p>
            <a:pPr algn="ctr"/>
            <a:r>
              <a:rPr lang="en-US" sz="1300" dirty="0">
                <a:solidFill>
                  <a:schemeClr val="bg1"/>
                </a:solidFill>
              </a:rPr>
              <a:t>PayPath changes don’t commit to database right away for pay group, pay frequency, and additional pay changes. You won’t be able to transact on your current employee until approval is complete i.e. until pending transaction is approved</a:t>
            </a:r>
          </a:p>
        </p:txBody>
      </p:sp>
      <p:sp>
        <p:nvSpPr>
          <p:cNvPr id="49" name="Hexagon 48"/>
          <p:cNvSpPr/>
          <p:nvPr/>
        </p:nvSpPr>
        <p:spPr>
          <a:xfrm>
            <a:off x="8521253" y="3578872"/>
            <a:ext cx="2791158" cy="2189878"/>
          </a:xfrm>
          <a:prstGeom prst="hexagon">
            <a:avLst>
              <a:gd name="adj" fmla="val 28570"/>
              <a:gd name="vf" fmla="val 115470"/>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Rectangle 49"/>
          <p:cNvSpPr/>
          <p:nvPr/>
        </p:nvSpPr>
        <p:spPr>
          <a:xfrm>
            <a:off x="8645853" y="3697333"/>
            <a:ext cx="2595686" cy="2031325"/>
          </a:xfrm>
          <a:prstGeom prst="rect">
            <a:avLst/>
          </a:prstGeom>
        </p:spPr>
        <p:txBody>
          <a:bodyPr wrap="square">
            <a:spAutoFit/>
          </a:bodyPr>
          <a:lstStyle/>
          <a:p>
            <a:pPr algn="ctr"/>
            <a:r>
              <a:rPr lang="en-US" sz="1400" dirty="0" smtClean="0">
                <a:solidFill>
                  <a:schemeClr val="bg1"/>
                </a:solidFill>
              </a:rPr>
              <a:t>When removing </a:t>
            </a:r>
          </a:p>
          <a:p>
            <a:pPr algn="ctr"/>
            <a:r>
              <a:rPr lang="en-US" sz="1400" dirty="0" smtClean="0">
                <a:solidFill>
                  <a:schemeClr val="bg1"/>
                </a:solidFill>
              </a:rPr>
              <a:t>UCWOS comp rate </a:t>
            </a:r>
          </a:p>
          <a:p>
            <a:pPr algn="ctr"/>
            <a:r>
              <a:rPr lang="en-US" sz="1400" dirty="0" smtClean="0">
                <a:solidFill>
                  <a:schemeClr val="bg1"/>
                </a:solidFill>
              </a:rPr>
              <a:t>code the system will process updates via overnight batch process </a:t>
            </a:r>
            <a:r>
              <a:rPr lang="en-US" sz="1400" dirty="0">
                <a:solidFill>
                  <a:schemeClr val="bg1"/>
                </a:solidFill>
              </a:rPr>
              <a:t>before the earn code shows in additional </a:t>
            </a:r>
            <a:r>
              <a:rPr lang="en-US" sz="1400" dirty="0" smtClean="0">
                <a:solidFill>
                  <a:schemeClr val="bg1"/>
                </a:solidFill>
              </a:rPr>
              <a:t>pay. One day waiting period required before transacting</a:t>
            </a:r>
          </a:p>
          <a:p>
            <a:pPr algn="ctr"/>
            <a:r>
              <a:rPr lang="en-US" sz="1400" dirty="0" smtClean="0">
                <a:solidFill>
                  <a:schemeClr val="bg1"/>
                </a:solidFill>
              </a:rPr>
              <a:t> in add’l pay.</a:t>
            </a:r>
            <a:endParaRPr lang="en-US" sz="1400" dirty="0">
              <a:solidFill>
                <a:schemeClr val="bg1"/>
              </a:solidFill>
            </a:endParaRPr>
          </a:p>
        </p:txBody>
      </p:sp>
      <p:grpSp>
        <p:nvGrpSpPr>
          <p:cNvPr id="61" name="Group 60"/>
          <p:cNvGrpSpPr/>
          <p:nvPr/>
        </p:nvGrpSpPr>
        <p:grpSpPr>
          <a:xfrm>
            <a:off x="6962296" y="1405708"/>
            <a:ext cx="2013685" cy="1628140"/>
            <a:chOff x="1092694" y="690839"/>
            <a:chExt cx="2013685" cy="1628140"/>
          </a:xfrm>
          <a:solidFill>
            <a:schemeClr val="accent2"/>
          </a:solidFill>
        </p:grpSpPr>
        <p:grpSp>
          <p:nvGrpSpPr>
            <p:cNvPr id="51" name="Group 50"/>
            <p:cNvGrpSpPr/>
            <p:nvPr/>
          </p:nvGrpSpPr>
          <p:grpSpPr>
            <a:xfrm>
              <a:off x="1092694" y="690839"/>
              <a:ext cx="2013685" cy="1628140"/>
              <a:chOff x="2952810" y="1748061"/>
              <a:chExt cx="2221862" cy="1922001"/>
            </a:xfrm>
            <a:grpFill/>
          </p:grpSpPr>
          <p:sp>
            <p:nvSpPr>
              <p:cNvPr id="52" name="Hexagon 51"/>
              <p:cNvSpPr/>
              <p:nvPr/>
            </p:nvSpPr>
            <p:spPr>
              <a:xfrm>
                <a:off x="2952810" y="1748061"/>
                <a:ext cx="2221862" cy="1922001"/>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Hexagon 4"/>
              <p:cNvSpPr txBox="1"/>
              <p:nvPr/>
            </p:nvSpPr>
            <p:spPr>
              <a:xfrm>
                <a:off x="3321004" y="2066564"/>
                <a:ext cx="1485474" cy="128499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2400" kern="1200" dirty="0"/>
              </a:p>
            </p:txBody>
          </p:sp>
        </p:grpSp>
        <p:sp>
          <p:nvSpPr>
            <p:cNvPr id="58" name="Rectangle 57"/>
            <p:cNvSpPr/>
            <p:nvPr/>
          </p:nvSpPr>
          <p:spPr>
            <a:xfrm>
              <a:off x="1367060" y="760674"/>
              <a:ext cx="1499518" cy="1458669"/>
            </a:xfrm>
            <a:prstGeom prst="rect">
              <a:avLst/>
            </a:prstGeom>
            <a:noFill/>
          </p:spPr>
          <p:txBody>
            <a:bodyPr wrap="square">
              <a:spAutoFit/>
            </a:bodyPr>
            <a:lstStyle/>
            <a:p>
              <a:pPr lvl="0" algn="ctr">
                <a:lnSpc>
                  <a:spcPct val="107000"/>
                </a:lnSpc>
                <a:spcAft>
                  <a:spcPts val="800"/>
                </a:spcAft>
                <a:defRPr/>
              </a:pPr>
              <a:r>
                <a:rPr lang="en-US" sz="1400" dirty="0">
                  <a:solidFill>
                    <a:schemeClr val="bg1"/>
                  </a:solidFill>
                </a:rPr>
                <a:t>Does not show any POI’S (Views in Person Org Summary or the POI page)</a:t>
              </a:r>
            </a:p>
          </p:txBody>
        </p:sp>
      </p:grpSp>
      <p:grpSp>
        <p:nvGrpSpPr>
          <p:cNvPr id="62" name="Group 61"/>
          <p:cNvGrpSpPr/>
          <p:nvPr/>
        </p:nvGrpSpPr>
        <p:grpSpPr>
          <a:xfrm>
            <a:off x="3341300" y="4793448"/>
            <a:ext cx="1820800" cy="1575206"/>
            <a:chOff x="1479837" y="966690"/>
            <a:chExt cx="1820800" cy="1575206"/>
          </a:xfrm>
          <a:solidFill>
            <a:schemeClr val="accent6"/>
          </a:solidFill>
        </p:grpSpPr>
        <p:sp>
          <p:nvSpPr>
            <p:cNvPr id="63" name="Hexagon 62"/>
            <p:cNvSpPr/>
            <p:nvPr/>
          </p:nvSpPr>
          <p:spPr>
            <a:xfrm>
              <a:off x="1479837" y="966690"/>
              <a:ext cx="1820800" cy="1575206"/>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Hexagon 4"/>
            <p:cNvSpPr txBox="1"/>
            <p:nvPr/>
          </p:nvSpPr>
          <p:spPr>
            <a:xfrm>
              <a:off x="1781582" y="1355662"/>
              <a:ext cx="1217310" cy="105311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algn="ctr" defTabSz="1333500">
                <a:lnSpc>
                  <a:spcPct val="90000"/>
                </a:lnSpc>
                <a:spcBef>
                  <a:spcPct val="0"/>
                </a:spcBef>
                <a:spcAft>
                  <a:spcPct val="35000"/>
                </a:spcAft>
              </a:pPr>
              <a:r>
                <a:rPr lang="en-US" sz="1200" dirty="0"/>
                <a:t>The PayPath Actions pages display the latest effective dated row. Keep in mind that this could be a future dated row.</a:t>
              </a:r>
            </a:p>
            <a:p>
              <a:pPr lvl="0" algn="ctr" defTabSz="1333500">
                <a:lnSpc>
                  <a:spcPct val="90000"/>
                </a:lnSpc>
                <a:spcBef>
                  <a:spcPct val="0"/>
                </a:spcBef>
                <a:spcAft>
                  <a:spcPct val="35000"/>
                </a:spcAft>
              </a:pPr>
              <a:endParaRPr lang="en-US" sz="1200" kern="1200" dirty="0"/>
            </a:p>
          </p:txBody>
        </p:sp>
      </p:grpSp>
      <p:sp>
        <p:nvSpPr>
          <p:cNvPr id="2" name="Slide Number Placeholder 1"/>
          <p:cNvSpPr>
            <a:spLocks noGrp="1"/>
          </p:cNvSpPr>
          <p:nvPr>
            <p:ph type="sldNum" sz="quarter" idx="12"/>
          </p:nvPr>
        </p:nvSpPr>
        <p:spPr>
          <a:xfrm>
            <a:off x="122518" y="6472619"/>
            <a:ext cx="435864" cy="257365"/>
          </a:xfrm>
        </p:spPr>
        <p:txBody>
          <a:bodyPr/>
          <a:lstStyle/>
          <a:p>
            <a:pPr>
              <a:defRPr/>
            </a:pPr>
            <a:fld id="{08156D9A-717C-4C36-974D-F6EE13F3C2A5}" type="slidenum">
              <a:rPr lang="en-US" altLang="en-US" smtClean="0">
                <a:solidFill>
                  <a:prstClr val="black"/>
                </a:solidFill>
              </a:rPr>
              <a:pPr>
                <a:defRPr/>
              </a:pPr>
              <a:t>27</a:t>
            </a:fld>
            <a:endParaRPr lang="en-US" altLang="en-US" dirty="0">
              <a:solidFill>
                <a:prstClr val="black"/>
              </a:solidFill>
            </a:endParaRPr>
          </a:p>
        </p:txBody>
      </p:sp>
    </p:spTree>
    <p:extLst>
      <p:ext uri="{BB962C8B-B14F-4D97-AF65-F5344CB8AC3E}">
        <p14:creationId xmlns:p14="http://schemas.microsoft.com/office/powerpoint/2010/main" val="3272552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MANAGING EXPECTED JOB END DATES &amp; END</a:t>
            </a:r>
            <a:r>
              <a:rPr lang="en-US" sz="7200" b="1" dirty="0" smtClean="0">
                <a:solidFill>
                  <a:srgbClr val="F1AB00"/>
                </a:solidFill>
                <a:latin typeface="Arial"/>
              </a:rPr>
              <a:t> JOB AUTOMATICALLY</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14808" y="6426899"/>
            <a:ext cx="2844800" cy="304800"/>
          </a:xfrm>
        </p:spPr>
        <p:txBody>
          <a:bodyPr/>
          <a:lstStyle/>
          <a:p>
            <a:pPr algn="l">
              <a:defRPr/>
            </a:pPr>
            <a:fld id="{08156D9A-717C-4C36-974D-F6EE13F3C2A5}" type="slidenum">
              <a:rPr lang="en-US" altLang="en-US" smtClean="0">
                <a:solidFill>
                  <a:prstClr val="black"/>
                </a:solidFill>
              </a:rPr>
              <a:pPr algn="l">
                <a:defRPr/>
              </a:pPr>
              <a:t>28</a:t>
            </a:fld>
            <a:endParaRPr lang="en-US" altLang="en-US" dirty="0">
              <a:solidFill>
                <a:prstClr val="black"/>
              </a:solidFill>
            </a:endParaRPr>
          </a:p>
        </p:txBody>
      </p:sp>
    </p:spTree>
    <p:extLst>
      <p:ext uri="{BB962C8B-B14F-4D97-AF65-F5344CB8AC3E}">
        <p14:creationId xmlns:p14="http://schemas.microsoft.com/office/powerpoint/2010/main" val="2067628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MANAGING EXPECTED JOB END DATES AND END JOB AUTOMATICALLY </a:t>
            </a:r>
            <a:br>
              <a:rPr lang="en-US" dirty="0" smtClean="0">
                <a:solidFill>
                  <a:schemeClr val="accent5"/>
                </a:solidFill>
              </a:rPr>
            </a:br>
            <a:r>
              <a:rPr lang="en-US" dirty="0">
                <a:solidFill>
                  <a:schemeClr val="accent5"/>
                </a:solidFill>
              </a:rPr>
              <a:t/>
            </a:r>
            <a:br>
              <a:rPr lang="en-US" dirty="0">
                <a:solidFill>
                  <a:schemeClr val="accent5"/>
                </a:solidFill>
              </a:rPr>
            </a:br>
            <a:r>
              <a:rPr lang="en-US" dirty="0" smtClean="0">
                <a:solidFill>
                  <a:schemeClr val="accent5"/>
                </a:solidFill>
              </a:rPr>
              <a:t>  </a:t>
            </a:r>
            <a:endParaRPr lang="en-US" dirty="0">
              <a:solidFill>
                <a:schemeClr val="accent5"/>
              </a:solidFill>
            </a:endParaRPr>
          </a:p>
        </p:txBody>
      </p:sp>
      <p:sp>
        <p:nvSpPr>
          <p:cNvPr id="16" name="Rectangle 15"/>
          <p:cNvSpPr/>
          <p:nvPr/>
        </p:nvSpPr>
        <p:spPr>
          <a:xfrm>
            <a:off x="448821" y="1582239"/>
            <a:ext cx="11225348" cy="1973104"/>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solidFill>
                  <a:prstClr val="black"/>
                </a:solidFill>
                <a:latin typeface="Arial"/>
              </a:rPr>
              <a:t>CSC is sending JRED (Job Record End Date) report quarterly to help manage end dates to avoid jobs ending automatically (if the box is checked)</a:t>
            </a:r>
          </a:p>
          <a:p>
            <a:pPr marL="285750" indent="-285750">
              <a:lnSpc>
                <a:spcPct val="107000"/>
              </a:lnSpc>
              <a:spcAft>
                <a:spcPts val="800"/>
              </a:spcAft>
              <a:buFont typeface="Arial" panose="020B0604020202020204" pitchFamily="34" charset="0"/>
              <a:buChar char="•"/>
              <a:defRPr/>
            </a:pPr>
            <a:r>
              <a:rPr lang="en-US" dirty="0"/>
              <a:t>Make sure to monitor the end date using the job record end date monitoring report. If the “end job automatically” box is checked employee will automatically be terminated. These appointments need to be placed on a short work break or their appointment needs to be updated. If the appointment is not automatically terminated it will result in an </a:t>
            </a:r>
            <a:r>
              <a:rPr lang="en-US" dirty="0" smtClean="0"/>
              <a:t>overpayment</a:t>
            </a:r>
            <a:r>
              <a:rPr lang="en-US" dirty="0" smtClean="0">
                <a:solidFill>
                  <a:prstClr val="black"/>
                </a:solidFill>
                <a:latin typeface="Arial"/>
              </a:rPr>
              <a:t>. </a:t>
            </a:r>
            <a:endParaRPr lang="en-US" dirty="0"/>
          </a:p>
        </p:txBody>
      </p:sp>
      <p:sp>
        <p:nvSpPr>
          <p:cNvPr id="3" name="Slide Number Placeholder 2"/>
          <p:cNvSpPr>
            <a:spLocks noGrp="1"/>
          </p:cNvSpPr>
          <p:nvPr>
            <p:ph type="sldNum" sz="quarter" idx="12"/>
          </p:nvPr>
        </p:nvSpPr>
        <p:spPr>
          <a:xfrm>
            <a:off x="105664" y="6463475"/>
            <a:ext cx="2844800" cy="304800"/>
          </a:xfrm>
        </p:spPr>
        <p:txBody>
          <a:bodyPr/>
          <a:lstStyle/>
          <a:p>
            <a:pPr algn="l">
              <a:defRPr/>
            </a:pPr>
            <a:fld id="{08156D9A-717C-4C36-974D-F6EE13F3C2A5}" type="slidenum">
              <a:rPr lang="en-US" altLang="en-US" smtClean="0">
                <a:solidFill>
                  <a:prstClr val="black"/>
                </a:solidFill>
              </a:rPr>
              <a:pPr algn="l">
                <a:defRPr/>
              </a:pPr>
              <a:t>29</a:t>
            </a:fld>
            <a:endParaRPr lang="en-US" altLang="en-US" dirty="0">
              <a:solidFill>
                <a:prstClr val="black"/>
              </a:solidFill>
            </a:endParaRPr>
          </a:p>
        </p:txBody>
      </p:sp>
    </p:spTree>
    <p:extLst>
      <p:ext uri="{BB962C8B-B14F-4D97-AF65-F5344CB8AC3E}">
        <p14:creationId xmlns:p14="http://schemas.microsoft.com/office/powerpoint/2010/main" val="3460455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9379" y="6416040"/>
            <a:ext cx="51816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1"/>
          <p:cNvSpPr>
            <a:spLocks noGrp="1"/>
          </p:cNvSpPr>
          <p:nvPr>
            <p:ph type="title"/>
          </p:nvPr>
        </p:nvSpPr>
        <p:spPr>
          <a:xfrm>
            <a:off x="378460" y="293370"/>
            <a:ext cx="11283360" cy="685800"/>
          </a:xfrm>
        </p:spPr>
        <p:txBody>
          <a:bodyPr>
            <a:normAutofit fontScale="90000"/>
          </a:bodyPr>
          <a:lstStyle/>
          <a:p>
            <a:r>
              <a:rPr lang="en-US" dirty="0" smtClean="0">
                <a:solidFill>
                  <a:schemeClr val="accent5"/>
                </a:solidFill>
              </a:rPr>
              <a:t>ACADEMIC</a:t>
            </a:r>
            <a:r>
              <a:rPr lang="en-US" sz="3200" dirty="0" smtClean="0">
                <a:solidFill>
                  <a:schemeClr val="accent5"/>
                </a:solidFill>
              </a:rPr>
              <a:t> </a:t>
            </a:r>
            <a:r>
              <a:rPr lang="en-US" dirty="0" smtClean="0">
                <a:solidFill>
                  <a:schemeClr val="accent5"/>
                </a:solidFill>
              </a:rPr>
              <a:t>POLICIES RELATED TO PAYPATH ACTIONS </a:t>
            </a:r>
            <a:endParaRPr lang="en-US" dirty="0">
              <a:solidFill>
                <a:schemeClr val="accent5"/>
              </a:solidFill>
            </a:endParaRPr>
          </a:p>
        </p:txBody>
      </p:sp>
      <p:sp>
        <p:nvSpPr>
          <p:cNvPr id="5" name="TextBox 4"/>
          <p:cNvSpPr txBox="1"/>
          <p:nvPr/>
        </p:nvSpPr>
        <p:spPr>
          <a:xfrm>
            <a:off x="378460" y="979170"/>
            <a:ext cx="11489886"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Below are the Academic Personnel Manual (APM) policies related to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Merit, Promotion and Compensation. Additional </a:t>
            </a:r>
            <a:r>
              <a:rPr kumimoji="0" lang="en-US" sz="1800" b="0" i="0" u="none" strike="noStrike" kern="1200" cap="none" spc="0" normalizeH="0" baseline="0" noProof="0" dirty="0" err="1" smtClean="0">
                <a:ln>
                  <a:noFill/>
                </a:ln>
                <a:solidFill>
                  <a:prstClr val="black"/>
                </a:solidFill>
                <a:effectLst/>
                <a:uLnTx/>
                <a:uFillTx/>
                <a:latin typeface="Arial"/>
                <a:ea typeface="+mn-ea"/>
                <a:cs typeface="+mn-cs"/>
              </a:rPr>
              <a:t>Paypath</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related policies are listed below as well, </a:t>
            </a:r>
            <a:r>
              <a:rPr kumimoji="0" lang="en-US" sz="1800" b="0" i="0" u="sng" strike="noStrike" kern="1200" cap="none" spc="0" normalizeH="0" baseline="0" noProof="0" dirty="0">
                <a:ln>
                  <a:noFill/>
                </a:ln>
                <a:solidFill>
                  <a:prstClr val="black"/>
                </a:solidFill>
                <a:effectLst/>
                <a:uLnTx/>
                <a:uFillTx/>
                <a:latin typeface="Arial"/>
                <a:ea typeface="+mn-ea"/>
                <a:cs typeface="+mn-cs"/>
                <a:hlinkClick r:id="rId4"/>
              </a:rPr>
              <a:t>https://www.ucop.edu/academic-personnel-programs/academic-personnel-policy</a:t>
            </a:r>
            <a:r>
              <a:rPr kumimoji="0" lang="en-US" sz="1800" b="0" i="0" u="sng" strike="noStrike" kern="1200" cap="none" spc="0" normalizeH="0" baseline="0" noProof="0" dirty="0" smtClean="0">
                <a:ln>
                  <a:noFill/>
                </a:ln>
                <a:solidFill>
                  <a:prstClr val="black"/>
                </a:solidFill>
                <a:effectLst/>
                <a:uLnTx/>
                <a:uFillTx/>
                <a:latin typeface="Arial"/>
                <a:ea typeface="+mn-ea"/>
                <a:cs typeface="+mn-cs"/>
                <a:hlinkClick r:id="rId4"/>
              </a:rPr>
              <a:t>/</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0070C0"/>
                </a:solidFill>
                <a:effectLst/>
                <a:uLnTx/>
                <a:uFillTx/>
                <a:latin typeface="Arial"/>
                <a:ea typeface="+mn-ea"/>
                <a:cs typeface="+mn-cs"/>
                <a:hlinkClick r:id="rId5"/>
              </a:rPr>
              <a:t>200</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Appointment and Promotion - General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0070C0"/>
                </a:solidFill>
                <a:effectLst/>
                <a:uLnTx/>
                <a:uFillTx/>
                <a:latin typeface="Arial"/>
                <a:ea typeface="+mn-ea"/>
                <a:cs typeface="+mn-cs"/>
                <a:hlinkClick r:id="rId6"/>
              </a:rPr>
              <a:t>278</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Health Science Clinical Professor Series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0070C0"/>
                </a:solidFill>
                <a:effectLst/>
                <a:uLnTx/>
                <a:uFillTx/>
                <a:latin typeface="Arial"/>
                <a:ea typeface="+mn-ea"/>
                <a:cs typeface="+mn-cs"/>
                <a:hlinkClick r:id="rId7"/>
              </a:rPr>
              <a:t>280</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Adjunct Professor Series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0070C0"/>
                </a:solidFill>
                <a:effectLst/>
                <a:uLnTx/>
                <a:uFillTx/>
                <a:latin typeface="Arial"/>
                <a:ea typeface="+mn-ea"/>
                <a:cs typeface="+mn-cs"/>
                <a:hlinkClick r:id="rId8"/>
              </a:rPr>
              <a:t>283</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Lecturer and Senior Lecturer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0070C0"/>
                </a:solidFill>
                <a:effectLst/>
                <a:uLnTx/>
                <a:uFillTx/>
                <a:latin typeface="Arial"/>
                <a:ea typeface="+mn-ea"/>
                <a:cs typeface="+mn-cs"/>
                <a:hlinkClick r:id="rId9"/>
              </a:rPr>
              <a:t>279</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Clinical Professor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0070C0"/>
                </a:solidFill>
                <a:effectLst/>
                <a:uLnTx/>
                <a:uFillTx/>
                <a:latin typeface="Arial"/>
                <a:ea typeface="+mn-ea"/>
                <a:cs typeface="+mn-cs"/>
                <a:hlinkClick r:id="rId10"/>
              </a:rPr>
              <a:t>285</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Lecturer with Security of Employment Series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0070C0"/>
                </a:solidFill>
                <a:effectLst/>
                <a:uLnTx/>
                <a:uFillTx/>
                <a:latin typeface="Arial"/>
                <a:ea typeface="+mn-ea"/>
                <a:cs typeface="+mn-cs"/>
                <a:hlinkClick r:id="rId11"/>
              </a:rPr>
              <a:t>310</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Professional Research Series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0070C0"/>
                </a:solidFill>
                <a:effectLst/>
                <a:uLnTx/>
                <a:uFillTx/>
                <a:latin typeface="Arial"/>
                <a:ea typeface="+mn-ea"/>
                <a:cs typeface="+mn-cs"/>
                <a:hlinkClick r:id="rId12"/>
              </a:rPr>
              <a:t>600</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General</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0070C0"/>
                </a:solidFill>
                <a:effectLst/>
                <a:uLnTx/>
                <a:uFillTx/>
                <a:latin typeface="Arial"/>
                <a:ea typeface="+mn-ea"/>
                <a:cs typeface="+mn-cs"/>
                <a:hlinkClick r:id="rId13"/>
              </a:rPr>
              <a:t>610</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Salary Increases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0070C0"/>
                </a:solidFill>
                <a:effectLst/>
                <a:uLnTx/>
                <a:uFillTx/>
                <a:latin typeface="Arial"/>
                <a:ea typeface="+mn-ea"/>
                <a:cs typeface="+mn-cs"/>
                <a:hlinkClick r:id="rId13"/>
              </a:rPr>
              <a:t>633</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Administrative Stipends: Academic Appointees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0070C0"/>
                </a:solidFill>
                <a:effectLst/>
                <a:uLnTx/>
                <a:uFillTx/>
                <a:latin typeface="Arial"/>
                <a:ea typeface="+mn-ea"/>
                <a:cs typeface="+mn-cs"/>
                <a:hlinkClick r:id="rId14"/>
              </a:rPr>
              <a:t>662</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Additional Compensation: Additional Teaching</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0070C0"/>
                </a:solidFill>
                <a:effectLst/>
                <a:uLnTx/>
                <a:uFillTx/>
                <a:latin typeface="Arial"/>
                <a:ea typeface="+mn-ea"/>
                <a:cs typeface="+mn-cs"/>
                <a:hlinkClick r:id="rId15"/>
              </a:rPr>
              <a:t>666</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Additional Compensation: Honoraria</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0070C0"/>
                </a:solidFill>
                <a:effectLst/>
                <a:uLnTx/>
                <a:uFillTx/>
                <a:latin typeface="Arial"/>
                <a:ea typeface="+mn-ea"/>
                <a:cs typeface="+mn-cs"/>
                <a:hlinkClick r:id="rId16"/>
              </a:rPr>
              <a:t>664</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Non-Senate </a:t>
            </a:r>
            <a:r>
              <a:rPr kumimoji="0" lang="en-US" sz="1800" b="0" i="0" u="none" strike="noStrike" kern="1200" cap="none" spc="0" normalizeH="0" baseline="0" noProof="0" dirty="0">
                <a:ln>
                  <a:noFill/>
                </a:ln>
                <a:solidFill>
                  <a:prstClr val="black"/>
                </a:solidFill>
                <a:effectLst/>
                <a:uLnTx/>
                <a:uFillTx/>
                <a:latin typeface="Arial"/>
                <a:ea typeface="+mn-ea"/>
                <a:cs typeface="+mn-cs"/>
              </a:rPr>
              <a:t>Academic Appointees/Corrective Action and Dismissal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prstClr val="black"/>
                </a:solidFill>
                <a:effectLst/>
                <a:uLnTx/>
                <a:uFillTx/>
                <a:latin typeface="Arial"/>
                <a:ea typeface="+mn-ea"/>
                <a:cs typeface="+mn-cs"/>
                <a:hlinkClick r:id="rId17"/>
              </a:rPr>
              <a:t>Limitation </a:t>
            </a:r>
            <a:r>
              <a:rPr kumimoji="0" lang="en-US" sz="1800" b="0" i="0" u="sng" strike="noStrike" kern="1200" cap="none" spc="0" normalizeH="0" baseline="0" noProof="0" dirty="0">
                <a:ln>
                  <a:noFill/>
                </a:ln>
                <a:solidFill>
                  <a:prstClr val="black"/>
                </a:solidFill>
                <a:effectLst/>
                <a:uLnTx/>
                <a:uFillTx/>
                <a:latin typeface="Arial"/>
                <a:ea typeface="+mn-ea"/>
                <a:cs typeface="+mn-cs"/>
                <a:hlinkClick r:id="rId17"/>
              </a:rPr>
              <a:t>on Total Period of Service with Certain Academic Titles APM-133PDF</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p>
        </p:txBody>
      </p:sp>
    </p:spTree>
    <p:extLst>
      <p:ext uri="{BB962C8B-B14F-4D97-AF65-F5344CB8AC3E}">
        <p14:creationId xmlns:p14="http://schemas.microsoft.com/office/powerpoint/2010/main" val="1758693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PAYPATH CORRECTIONS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206248" y="6426899"/>
            <a:ext cx="2844800" cy="304800"/>
          </a:xfrm>
        </p:spPr>
        <p:txBody>
          <a:bodyPr/>
          <a:lstStyle/>
          <a:p>
            <a:pPr algn="l">
              <a:defRPr/>
            </a:pPr>
            <a:fld id="{08156D9A-717C-4C36-974D-F6EE13F3C2A5}" type="slidenum">
              <a:rPr lang="en-US" altLang="en-US" smtClean="0">
                <a:solidFill>
                  <a:prstClr val="black"/>
                </a:solidFill>
              </a:rPr>
              <a:pPr algn="l">
                <a:defRPr/>
              </a:pPr>
              <a:t>30</a:t>
            </a:fld>
            <a:endParaRPr lang="en-US" altLang="en-US" dirty="0">
              <a:solidFill>
                <a:prstClr val="black"/>
              </a:solidFill>
            </a:endParaRPr>
          </a:p>
        </p:txBody>
      </p:sp>
    </p:spTree>
    <p:extLst>
      <p:ext uri="{BB962C8B-B14F-4D97-AF65-F5344CB8AC3E}">
        <p14:creationId xmlns:p14="http://schemas.microsoft.com/office/powerpoint/2010/main" val="3910217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PAYPATH CORRECTIONS</a:t>
            </a:r>
            <a:endParaRPr lang="en-US" dirty="0">
              <a:solidFill>
                <a:schemeClr val="accent5"/>
              </a:solidFill>
            </a:endParaRPr>
          </a:p>
        </p:txBody>
      </p:sp>
      <p:sp>
        <p:nvSpPr>
          <p:cNvPr id="16" name="Rectangle 15"/>
          <p:cNvSpPr/>
          <p:nvPr/>
        </p:nvSpPr>
        <p:spPr>
          <a:xfrm>
            <a:off x="448821" y="1193130"/>
            <a:ext cx="11225348" cy="367216"/>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Text</a:t>
            </a:r>
          </a:p>
        </p:txBody>
      </p:sp>
      <p:sp>
        <p:nvSpPr>
          <p:cNvPr id="3" name="Slide Number Placeholder 2"/>
          <p:cNvSpPr>
            <a:spLocks noGrp="1"/>
          </p:cNvSpPr>
          <p:nvPr>
            <p:ph type="sldNum" sz="quarter" idx="12"/>
          </p:nvPr>
        </p:nvSpPr>
        <p:spPr>
          <a:xfrm>
            <a:off x="114808" y="6381179"/>
            <a:ext cx="2844800" cy="304800"/>
          </a:xfrm>
        </p:spPr>
        <p:txBody>
          <a:bodyPr/>
          <a:lstStyle/>
          <a:p>
            <a:pPr algn="l">
              <a:defRPr/>
            </a:pPr>
            <a:fld id="{08156D9A-717C-4C36-974D-F6EE13F3C2A5}" type="slidenum">
              <a:rPr lang="en-US" altLang="en-US" smtClean="0">
                <a:solidFill>
                  <a:prstClr val="black"/>
                </a:solidFill>
              </a:rPr>
              <a:pPr algn="l">
                <a:defRPr/>
              </a:pPr>
              <a:t>31</a:t>
            </a:fld>
            <a:endParaRPr lang="en-US" altLang="en-US" dirty="0">
              <a:solidFill>
                <a:prstClr val="black"/>
              </a:solidFill>
            </a:endParaRPr>
          </a:p>
        </p:txBody>
      </p:sp>
    </p:spTree>
    <p:extLst>
      <p:ext uri="{BB962C8B-B14F-4D97-AF65-F5344CB8AC3E}">
        <p14:creationId xmlns:p14="http://schemas.microsoft.com/office/powerpoint/2010/main" val="1983708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FLSA OVERRIDE</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60528" y="6390323"/>
            <a:ext cx="2844800" cy="304800"/>
          </a:xfrm>
        </p:spPr>
        <p:txBody>
          <a:bodyPr/>
          <a:lstStyle/>
          <a:p>
            <a:pPr algn="l">
              <a:defRPr/>
            </a:pPr>
            <a:fld id="{08156D9A-717C-4C36-974D-F6EE13F3C2A5}" type="slidenum">
              <a:rPr lang="en-US" altLang="en-US" smtClean="0">
                <a:solidFill>
                  <a:prstClr val="black"/>
                </a:solidFill>
              </a:rPr>
              <a:pPr algn="l">
                <a:defRPr/>
              </a:pPr>
              <a:t>32</a:t>
            </a:fld>
            <a:endParaRPr lang="en-US" altLang="en-US" dirty="0">
              <a:solidFill>
                <a:prstClr val="black"/>
              </a:solidFill>
            </a:endParaRPr>
          </a:p>
        </p:txBody>
      </p:sp>
    </p:spTree>
    <p:extLst>
      <p:ext uri="{BB962C8B-B14F-4D97-AF65-F5344CB8AC3E}">
        <p14:creationId xmlns:p14="http://schemas.microsoft.com/office/powerpoint/2010/main" val="2601116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183" y="179177"/>
            <a:ext cx="10963618" cy="685800"/>
          </a:xfrm>
        </p:spPr>
        <p:txBody>
          <a:bodyPr/>
          <a:lstStyle/>
          <a:p>
            <a:r>
              <a:rPr lang="en-US" dirty="0" smtClean="0">
                <a:solidFill>
                  <a:schemeClr val="accent5"/>
                </a:solidFill>
              </a:rPr>
              <a:t>FLSA ALIGNMENT MULTIPLE JOBS</a:t>
            </a:r>
            <a:endParaRPr lang="en-US" dirty="0">
              <a:solidFill>
                <a:schemeClr val="accent5"/>
              </a:solidFill>
            </a:endParaRPr>
          </a:p>
        </p:txBody>
      </p:sp>
      <p:sp>
        <p:nvSpPr>
          <p:cNvPr id="4" name="Rectangle 3"/>
          <p:cNvSpPr/>
          <p:nvPr/>
        </p:nvSpPr>
        <p:spPr>
          <a:xfrm>
            <a:off x="2734056" y="1034769"/>
            <a:ext cx="5522976" cy="6949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Arial"/>
              </a:rPr>
              <a:t>Employees may only have </a:t>
            </a:r>
            <a:r>
              <a:rPr kumimoji="0" lang="en-US" sz="1800" b="1" i="0" u="none" strike="noStrike" kern="1200" cap="none" spc="0" normalizeH="0" baseline="0" noProof="0" dirty="0">
                <a:ln>
                  <a:noFill/>
                </a:ln>
                <a:solidFill>
                  <a:prstClr val="white"/>
                </a:solidFill>
                <a:effectLst/>
                <a:uLnTx/>
                <a:uFillTx/>
                <a:latin typeface="Arial"/>
                <a:ea typeface="+mn-ea"/>
                <a:cs typeface="Arial"/>
              </a:rPr>
              <a:t>one FLSA </a:t>
            </a:r>
            <a:r>
              <a:rPr kumimoji="0" lang="en-US" sz="1800" b="1" i="0" u="none" strike="noStrike" kern="1200" cap="none" spc="0" normalizeH="0" baseline="0" noProof="0" dirty="0" smtClean="0">
                <a:ln>
                  <a:noFill/>
                </a:ln>
                <a:solidFill>
                  <a:prstClr val="white"/>
                </a:solidFill>
                <a:effectLst/>
                <a:uLnTx/>
                <a:uFillTx/>
                <a:latin typeface="Arial"/>
                <a:ea typeface="+mn-ea"/>
                <a:cs typeface="Arial"/>
              </a:rPr>
              <a:t>status</a:t>
            </a:r>
            <a:r>
              <a:rPr kumimoji="0" lang="en-US" sz="1800" b="0" i="0" u="none" strike="noStrike" kern="1200" cap="none" spc="0" normalizeH="0" baseline="0" noProof="0" dirty="0" smtClean="0">
                <a:ln>
                  <a:noFill/>
                </a:ln>
                <a:solidFill>
                  <a:prstClr val="white"/>
                </a:solidFill>
                <a:effectLst/>
                <a:uLnTx/>
                <a:uFillTx/>
                <a:latin typeface="Arial"/>
                <a:ea typeface="+mn-ea"/>
                <a:cs typeface="Arial"/>
              </a:rPr>
              <a:t>  </a:t>
            </a: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6" name="Rectangle 5"/>
          <p:cNvSpPr/>
          <p:nvPr/>
        </p:nvSpPr>
        <p:spPr>
          <a:xfrm>
            <a:off x="2038981" y="2044237"/>
            <a:ext cx="3513016" cy="1257624"/>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p:cNvSpPr/>
          <p:nvPr/>
        </p:nvSpPr>
        <p:spPr>
          <a:xfrm>
            <a:off x="613558" y="3576805"/>
            <a:ext cx="2941318" cy="150118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5670672" y="2046110"/>
            <a:ext cx="3756792" cy="1255369"/>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a:xfrm>
            <a:off x="3736298" y="3477269"/>
            <a:ext cx="3631397" cy="164709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7542404" y="3561230"/>
            <a:ext cx="3652758" cy="151675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p:cNvSpPr/>
          <p:nvPr/>
        </p:nvSpPr>
        <p:spPr>
          <a:xfrm>
            <a:off x="3641396" y="5270339"/>
            <a:ext cx="3721481" cy="1377349"/>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extBox 13"/>
          <p:cNvSpPr txBox="1"/>
          <p:nvPr/>
        </p:nvSpPr>
        <p:spPr>
          <a:xfrm>
            <a:off x="2038979" y="2044237"/>
            <a:ext cx="3513018" cy="1231106"/>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A consult with the AP/HR </a:t>
            </a:r>
            <a:r>
              <a:rPr kumimoji="0" lang="en-US" sz="1600" b="1" i="0" u="none" strike="noStrike" kern="1200" cap="none" spc="0" normalizeH="0" baseline="0" noProof="0" dirty="0" smtClean="0">
                <a:ln>
                  <a:noFill/>
                </a:ln>
                <a:solidFill>
                  <a:prstClr val="white"/>
                </a:solidFill>
                <a:effectLst/>
                <a:uLnTx/>
                <a:uFillTx/>
                <a:latin typeface="Arial"/>
                <a:ea typeface="+mn-ea"/>
                <a:cs typeface="+mn-cs"/>
              </a:rPr>
              <a:t>central office </a:t>
            </a:r>
            <a:r>
              <a:rPr kumimoji="0" lang="en-US" sz="1400" b="0" i="0" u="none" strike="noStrike" kern="1200" cap="none" spc="0" normalizeH="0" baseline="0" noProof="0" dirty="0">
                <a:ln>
                  <a:noFill/>
                </a:ln>
                <a:solidFill>
                  <a:prstClr val="white"/>
                </a:solidFill>
                <a:effectLst/>
                <a:uLnTx/>
                <a:uFillTx/>
                <a:latin typeface="Arial"/>
                <a:ea typeface="+mn-ea"/>
                <a:cs typeface="+mn-cs"/>
              </a:rPr>
              <a:t>needs to occur prior to entering/updating the UCPath data to assess and align the appointee </a:t>
            </a:r>
            <a:r>
              <a:rPr kumimoji="0" lang="en-US" sz="1400" b="0" i="0" u="none" strike="noStrike" kern="1200" cap="none" spc="0" normalizeH="0" baseline="0" noProof="0" dirty="0" smtClean="0">
                <a:ln>
                  <a:noFill/>
                </a:ln>
                <a:solidFill>
                  <a:prstClr val="white"/>
                </a:solidFill>
                <a:effectLst/>
                <a:uLnTx/>
                <a:uFillTx/>
                <a:latin typeface="Arial"/>
                <a:ea typeface="+mn-ea"/>
                <a:cs typeface="+mn-cs"/>
              </a:rPr>
              <a:t>FLSA </a:t>
            </a:r>
            <a:r>
              <a:rPr kumimoji="0" lang="en-US" sz="1400" b="0" i="0" u="none" strike="noStrike" kern="1200" cap="none" spc="0" normalizeH="0" baseline="0" noProof="0" dirty="0">
                <a:ln>
                  <a:noFill/>
                </a:ln>
                <a:solidFill>
                  <a:prstClr val="white"/>
                </a:solidFill>
                <a:effectLst/>
                <a:uLnTx/>
                <a:uFillTx/>
                <a:latin typeface="Arial"/>
                <a:ea typeface="+mn-ea"/>
                <a:cs typeface="+mn-cs"/>
              </a:rPr>
              <a:t>status. </a:t>
            </a:r>
          </a:p>
        </p:txBody>
      </p:sp>
      <p:sp>
        <p:nvSpPr>
          <p:cNvPr id="15" name="TextBox 14"/>
          <p:cNvSpPr txBox="1"/>
          <p:nvPr/>
        </p:nvSpPr>
        <p:spPr>
          <a:xfrm>
            <a:off x="5731631" y="2078667"/>
            <a:ext cx="3695833" cy="1077218"/>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44450" dist="27940" dir="5400000" algn="ctr">
              <a:srgbClr val="000000">
                <a:alpha val="32000"/>
              </a:srgb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Two academic </a:t>
            </a:r>
            <a:r>
              <a:rPr kumimoji="0" lang="en-US" sz="1600" b="1" i="0" u="none" strike="noStrike" kern="1200" cap="none" spc="0" normalizeH="0" baseline="0" noProof="0" dirty="0" smtClean="0">
                <a:ln>
                  <a:noFill/>
                </a:ln>
                <a:solidFill>
                  <a:prstClr val="white"/>
                </a:solidFill>
                <a:effectLst/>
                <a:uLnTx/>
                <a:uFillTx/>
                <a:latin typeface="Arial"/>
                <a:ea typeface="+mn-ea"/>
                <a:cs typeface="+mn-cs"/>
              </a:rPr>
              <a:t>jobs - </a:t>
            </a:r>
            <a:r>
              <a:rPr kumimoji="0" lang="en-US" sz="1600" b="0" i="0" u="none" strike="noStrike" kern="1200" cap="none" spc="0" normalizeH="0" baseline="0" noProof="0" dirty="0" smtClean="0">
                <a:ln>
                  <a:noFill/>
                </a:ln>
                <a:solidFill>
                  <a:prstClr val="white"/>
                </a:solidFill>
                <a:effectLst/>
                <a:uLnTx/>
                <a:uFillTx/>
                <a:latin typeface="Arial"/>
                <a:ea typeface="+mn-ea"/>
                <a:cs typeface="+mn-cs"/>
              </a:rPr>
              <a:t>AP consult only </a:t>
            </a: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solidFill>
                <a:effectLst/>
                <a:uLnTx/>
                <a:uFillTx/>
                <a:latin typeface="Arial"/>
                <a:ea typeface="+mn-ea"/>
                <a:cs typeface="+mn-cs"/>
              </a:rPr>
              <a:t>Two staff jobs - HR </a:t>
            </a:r>
            <a:r>
              <a:rPr kumimoji="0" lang="en-US" sz="1600" b="0" i="0" u="none" strike="noStrike" kern="1200" cap="none" spc="0" normalizeH="0" baseline="0" noProof="0" dirty="0" smtClean="0">
                <a:ln>
                  <a:noFill/>
                </a:ln>
                <a:solidFill>
                  <a:prstClr val="white"/>
                </a:solidFill>
                <a:effectLst/>
                <a:uLnTx/>
                <a:uFillTx/>
                <a:latin typeface="Arial"/>
                <a:ea typeface="+mn-ea"/>
                <a:cs typeface="+mn-cs"/>
              </a:rPr>
              <a:t>consult only</a:t>
            </a: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solidFill>
                <a:effectLst/>
                <a:uLnTx/>
                <a:uFillTx/>
                <a:latin typeface="Arial"/>
                <a:ea typeface="+mn-ea"/>
                <a:cs typeface="+mn-cs"/>
              </a:rPr>
              <a:t>One </a:t>
            </a:r>
            <a:r>
              <a:rPr kumimoji="0" lang="en-US" sz="1600" b="1" i="0" u="none" strike="noStrike" kern="1200" cap="none" spc="0" normalizeH="0" baseline="0" noProof="0" dirty="0">
                <a:ln>
                  <a:noFill/>
                </a:ln>
                <a:solidFill>
                  <a:prstClr val="white"/>
                </a:solidFill>
                <a:effectLst/>
                <a:uLnTx/>
                <a:uFillTx/>
                <a:latin typeface="Arial"/>
                <a:ea typeface="+mn-ea"/>
                <a:cs typeface="+mn-cs"/>
              </a:rPr>
              <a:t>academic/one staff </a:t>
            </a:r>
            <a:r>
              <a:rPr kumimoji="0" lang="en-US" sz="1600" b="1" i="0" u="none" strike="noStrike" kern="1200" cap="none" spc="0" normalizeH="0" baseline="0" noProof="0" dirty="0" smtClean="0">
                <a:ln>
                  <a:noFill/>
                </a:ln>
                <a:solidFill>
                  <a:prstClr val="white"/>
                </a:solidFill>
                <a:effectLst/>
                <a:uLnTx/>
                <a:uFillTx/>
                <a:latin typeface="Arial"/>
                <a:ea typeface="+mn-ea"/>
                <a:cs typeface="+mn-cs"/>
              </a:rPr>
              <a:t>job - </a:t>
            </a:r>
            <a:r>
              <a:rPr kumimoji="0" lang="en-US" sz="1600" b="0" i="0" u="none" strike="noStrike" kern="1200" cap="none" spc="0" normalizeH="0" baseline="0" noProof="0" dirty="0" smtClean="0">
                <a:ln>
                  <a:noFill/>
                </a:ln>
                <a:solidFill>
                  <a:prstClr val="white"/>
                </a:solidFill>
                <a:effectLst/>
                <a:uLnTx/>
                <a:uFillTx/>
                <a:latin typeface="Arial"/>
                <a:ea typeface="+mn-ea"/>
                <a:cs typeface="+mn-cs"/>
              </a:rPr>
              <a:t>AP </a:t>
            </a:r>
            <a:r>
              <a:rPr kumimoji="0" lang="en-US" sz="1600" b="0" i="0" u="none" strike="noStrike" kern="1200" cap="none" spc="0" normalizeH="0" baseline="0" noProof="0" dirty="0">
                <a:ln>
                  <a:noFill/>
                </a:ln>
                <a:solidFill>
                  <a:prstClr val="white"/>
                </a:solidFill>
                <a:effectLst/>
                <a:uLnTx/>
                <a:uFillTx/>
                <a:latin typeface="Arial"/>
                <a:ea typeface="+mn-ea"/>
                <a:cs typeface="+mn-cs"/>
              </a:rPr>
              <a:t>and </a:t>
            </a:r>
            <a:r>
              <a:rPr kumimoji="0" lang="en-US" sz="1600" b="0" i="0" u="none" strike="noStrike" kern="1200" cap="none" spc="0" normalizeH="0" baseline="0" noProof="0" dirty="0" smtClean="0">
                <a:ln>
                  <a:noFill/>
                </a:ln>
                <a:solidFill>
                  <a:prstClr val="white"/>
                </a:solidFill>
                <a:effectLst/>
                <a:uLnTx/>
                <a:uFillTx/>
                <a:latin typeface="Arial"/>
                <a:ea typeface="+mn-ea"/>
                <a:cs typeface="+mn-cs"/>
              </a:rPr>
              <a:t>HR consult</a:t>
            </a: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TextBox 15"/>
          <p:cNvSpPr txBox="1"/>
          <p:nvPr/>
        </p:nvSpPr>
        <p:spPr>
          <a:xfrm>
            <a:off x="613558" y="3950277"/>
            <a:ext cx="2917137" cy="73866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44450" dist="27940" dir="5400000" algn="ctr">
              <a:srgbClr val="000000">
                <a:alpha val="32000"/>
              </a:srgb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Once the FLSA is determined for the Employee the following process will need to take </a:t>
            </a:r>
            <a:r>
              <a:rPr kumimoji="0" lang="en-US" sz="1400" b="0" i="0" u="none" strike="noStrike" kern="1200" cap="none" spc="0" normalizeH="0" baseline="0" noProof="0" dirty="0" smtClean="0">
                <a:ln>
                  <a:noFill/>
                </a:ln>
                <a:solidFill>
                  <a:prstClr val="white"/>
                </a:solidFill>
                <a:effectLst/>
                <a:uLnTx/>
                <a:uFillTx/>
                <a:latin typeface="Arial"/>
                <a:ea typeface="+mn-ea"/>
                <a:cs typeface="+mn-cs"/>
              </a:rPr>
              <a:t>place:</a:t>
            </a: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TextBox 16"/>
          <p:cNvSpPr txBox="1"/>
          <p:nvPr/>
        </p:nvSpPr>
        <p:spPr>
          <a:xfrm>
            <a:off x="3705404" y="3500682"/>
            <a:ext cx="3662291" cy="156966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FLSA </a:t>
            </a:r>
            <a:r>
              <a:rPr kumimoji="0" lang="en-US" sz="1200" b="1" i="0" u="none" strike="noStrike" kern="1200" cap="none" spc="0" normalizeH="0" baseline="0" noProof="0" dirty="0" smtClean="0">
                <a:ln>
                  <a:noFill/>
                </a:ln>
                <a:solidFill>
                  <a:prstClr val="white"/>
                </a:solidFill>
                <a:effectLst/>
                <a:uLnTx/>
                <a:uFillTx/>
                <a:latin typeface="Arial"/>
                <a:ea typeface="+mn-ea"/>
                <a:cs typeface="+mn-cs"/>
              </a:rPr>
              <a:t>status </a:t>
            </a:r>
            <a:r>
              <a:rPr kumimoji="0" lang="en-US" sz="1200" b="1" i="0" u="none" strike="noStrike" kern="1200" cap="none" spc="0" normalizeH="0" baseline="0" noProof="0" dirty="0">
                <a:ln>
                  <a:noFill/>
                </a:ln>
                <a:solidFill>
                  <a:prstClr val="white"/>
                </a:solidFill>
                <a:effectLst/>
                <a:uLnTx/>
                <a:uFillTx/>
                <a:latin typeface="Arial"/>
                <a:ea typeface="+mn-ea"/>
                <a:cs typeface="+mn-cs"/>
              </a:rPr>
              <a:t>is determined to be non-exempt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Arial"/>
                <a:ea typeface="+mn-ea"/>
                <a:cs typeface="+mn-cs"/>
              </a:rPr>
              <a:t>Exempt </a:t>
            </a:r>
            <a:r>
              <a:rPr kumimoji="0" lang="en-US" sz="1200" b="0" i="0" u="none" strike="noStrike" kern="1200" cap="none" spc="0" normalizeH="0" baseline="0" noProof="0" dirty="0">
                <a:ln>
                  <a:noFill/>
                </a:ln>
                <a:solidFill>
                  <a:prstClr val="white"/>
                </a:solidFill>
                <a:effectLst/>
                <a:uLnTx/>
                <a:uFillTx/>
                <a:latin typeface="Arial"/>
                <a:ea typeface="+mn-ea"/>
                <a:cs typeface="+mn-cs"/>
              </a:rPr>
              <a:t>job is changed via </a:t>
            </a:r>
            <a:r>
              <a:rPr kumimoji="0" lang="en-US" sz="1200" b="0" i="0" u="none" strike="noStrike" kern="1200" cap="none" spc="0" normalizeH="0" baseline="0" noProof="0" dirty="0" smtClean="0">
                <a:ln>
                  <a:noFill/>
                </a:ln>
                <a:solidFill>
                  <a:prstClr val="white"/>
                </a:solidFill>
                <a:effectLst/>
                <a:uLnTx/>
                <a:uFillTx/>
                <a:latin typeface="Arial"/>
                <a:ea typeface="+mn-ea"/>
                <a:cs typeface="+mn-cs"/>
              </a:rPr>
              <a:t>Paypath or position control </a:t>
            </a:r>
            <a:r>
              <a:rPr kumimoji="0" lang="en-US" sz="1200" b="0" i="0" u="none" strike="noStrike" kern="1200" cap="none" spc="0" normalizeH="0" baseline="0" noProof="0" dirty="0">
                <a:ln>
                  <a:noFill/>
                </a:ln>
                <a:solidFill>
                  <a:prstClr val="white"/>
                </a:solidFill>
                <a:effectLst/>
                <a:uLnTx/>
                <a:uFillTx/>
                <a:latin typeface="Arial"/>
                <a:ea typeface="+mn-ea"/>
                <a:cs typeface="+mn-cs"/>
              </a:rPr>
              <a:t>(POS/FLS) to non-Exempt.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Exempt job compensation is converted to hourly pay.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Arial"/>
                <a:ea typeface="+mn-ea"/>
                <a:cs typeface="+mn-cs"/>
              </a:rPr>
              <a:t>Pay group </a:t>
            </a:r>
            <a:r>
              <a:rPr kumimoji="0" lang="en-US" sz="1200" b="0" i="0" u="none" strike="noStrike" kern="1200" cap="none" spc="0" normalizeH="0" baseline="0" noProof="0" dirty="0">
                <a:ln>
                  <a:noFill/>
                </a:ln>
                <a:solidFill>
                  <a:prstClr val="white"/>
                </a:solidFill>
                <a:effectLst/>
                <a:uLnTx/>
                <a:uFillTx/>
                <a:latin typeface="Arial"/>
                <a:ea typeface="+mn-ea"/>
                <a:cs typeface="+mn-cs"/>
              </a:rPr>
              <a:t>is changed to an </a:t>
            </a:r>
            <a:r>
              <a:rPr kumimoji="0" lang="en-US" sz="1200" b="0" i="0" u="none" strike="noStrike" kern="1200" cap="none" spc="0" normalizeH="0" baseline="0" noProof="0" dirty="0" smtClean="0">
                <a:ln>
                  <a:noFill/>
                </a:ln>
                <a:solidFill>
                  <a:prstClr val="white"/>
                </a:solidFill>
                <a:effectLst/>
                <a:uLnTx/>
                <a:uFillTx/>
                <a:latin typeface="Arial"/>
                <a:ea typeface="+mn-ea"/>
                <a:cs typeface="+mn-cs"/>
              </a:rPr>
              <a:t>Hourly </a:t>
            </a:r>
            <a:r>
              <a:rPr kumimoji="0" lang="en-US" sz="1200" b="0" i="0" u="none" strike="noStrike" kern="1200" cap="none" spc="0" normalizeH="0" baseline="0" noProof="0" dirty="0">
                <a:ln>
                  <a:noFill/>
                </a:ln>
                <a:solidFill>
                  <a:prstClr val="white"/>
                </a:solidFill>
                <a:effectLst/>
                <a:uLnTx/>
                <a:uFillTx/>
                <a:latin typeface="Arial"/>
                <a:ea typeface="+mn-ea"/>
                <a:cs typeface="+mn-cs"/>
              </a:rPr>
              <a:t>Non-Exempt </a:t>
            </a:r>
            <a:r>
              <a:rPr kumimoji="0" lang="en-US" sz="1200" b="0" i="0" u="none" strike="noStrike" kern="1200" cap="none" spc="0" normalizeH="0" baseline="0" noProof="0" dirty="0" smtClean="0">
                <a:ln>
                  <a:noFill/>
                </a:ln>
                <a:solidFill>
                  <a:prstClr val="white"/>
                </a:solidFill>
                <a:effectLst/>
                <a:uLnTx/>
                <a:uFillTx/>
                <a:latin typeface="Arial"/>
                <a:ea typeface="+mn-ea"/>
                <a:cs typeface="+mn-cs"/>
              </a:rPr>
              <a:t>Pay group </a:t>
            </a:r>
            <a:r>
              <a:rPr kumimoji="0" lang="en-US" sz="1200" b="0" i="0" u="none" strike="noStrike" kern="1200" cap="none" spc="0" normalizeH="0" baseline="0" noProof="0" dirty="0">
                <a:ln>
                  <a:noFill/>
                </a:ln>
                <a:solidFill>
                  <a:prstClr val="white"/>
                </a:solidFill>
                <a:effectLst/>
                <a:uLnTx/>
                <a:uFillTx/>
                <a:latin typeface="Arial"/>
                <a:ea typeface="+mn-ea"/>
                <a:cs typeface="+mn-cs"/>
              </a:rPr>
              <a:t> (</a:t>
            </a:r>
            <a:r>
              <a:rPr kumimoji="0" lang="en-US" sz="1200" b="0" i="0" u="none" strike="noStrike" kern="1200" cap="none" spc="0" normalizeH="0" baseline="0" noProof="0" dirty="0" smtClean="0">
                <a:ln>
                  <a:noFill/>
                </a:ln>
                <a:solidFill>
                  <a:prstClr val="white"/>
                </a:solidFill>
                <a:effectLst/>
                <a:uLnTx/>
                <a:uFillTx/>
                <a:latin typeface="Arial"/>
                <a:ea typeface="+mn-ea"/>
                <a:cs typeface="+mn-cs"/>
              </a:rPr>
              <a:t>5ST) by UCPC</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Both jobs submit hours.</a:t>
            </a:r>
          </a:p>
        </p:txBody>
      </p:sp>
      <p:sp>
        <p:nvSpPr>
          <p:cNvPr id="18" name="TextBox 17"/>
          <p:cNvSpPr txBox="1"/>
          <p:nvPr/>
        </p:nvSpPr>
        <p:spPr>
          <a:xfrm>
            <a:off x="7525639" y="3576806"/>
            <a:ext cx="3711072" cy="169277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Arial"/>
                <a:ea typeface="+mn-ea"/>
                <a:cs typeface="+mn-cs"/>
              </a:rPr>
              <a:t>FLSA status is determined to be Exempt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a:ea typeface="+mn-ea"/>
                <a:cs typeface="+mn-cs"/>
              </a:rPr>
              <a:t>Non-Exempt Hourly job is changed via </a:t>
            </a:r>
            <a:r>
              <a:rPr kumimoji="0" lang="en-US" sz="1300" b="0" i="0" u="none" strike="noStrike" kern="1200" cap="none" spc="0" normalizeH="0" baseline="0" noProof="0" dirty="0" smtClean="0">
                <a:ln>
                  <a:noFill/>
                </a:ln>
                <a:solidFill>
                  <a:prstClr val="white"/>
                </a:solidFill>
                <a:effectLst/>
                <a:uLnTx/>
                <a:uFillTx/>
                <a:latin typeface="Arial"/>
                <a:ea typeface="+mn-ea"/>
                <a:cs typeface="+mn-cs"/>
              </a:rPr>
              <a:t>Paypath or position control </a:t>
            </a:r>
            <a:r>
              <a:rPr kumimoji="0" lang="en-US" sz="1300" b="0" i="0" u="none" strike="noStrike" kern="1200" cap="none" spc="0" normalizeH="0" baseline="0" noProof="0" dirty="0">
                <a:ln>
                  <a:noFill/>
                </a:ln>
                <a:solidFill>
                  <a:prstClr val="white"/>
                </a:solidFill>
                <a:effectLst/>
                <a:uLnTx/>
                <a:uFillTx/>
                <a:latin typeface="Arial"/>
                <a:ea typeface="+mn-ea"/>
                <a:cs typeface="+mn-cs"/>
              </a:rPr>
              <a:t>(POS/FLS)  to Exempt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white"/>
                </a:solidFill>
                <a:effectLst/>
                <a:uLnTx/>
                <a:uFillTx/>
                <a:latin typeface="Arial"/>
                <a:ea typeface="+mn-ea"/>
                <a:cs typeface="+mn-cs"/>
              </a:rPr>
              <a:t>Pay group </a:t>
            </a:r>
            <a:r>
              <a:rPr kumimoji="0" lang="en-US" sz="1300" b="0" i="0" u="none" strike="noStrike" kern="1200" cap="none" spc="0" normalizeH="0" baseline="0" noProof="0" dirty="0">
                <a:ln>
                  <a:noFill/>
                </a:ln>
                <a:solidFill>
                  <a:prstClr val="white"/>
                </a:solidFill>
                <a:effectLst/>
                <a:uLnTx/>
                <a:uFillTx/>
                <a:latin typeface="Arial"/>
                <a:ea typeface="+mn-ea"/>
                <a:cs typeface="+mn-cs"/>
              </a:rPr>
              <a:t>is changed on Hourly job to an Hourly Exempt </a:t>
            </a:r>
            <a:r>
              <a:rPr kumimoji="0" lang="en-US" sz="1300" b="0" i="0" u="none" strike="noStrike" kern="1200" cap="none" spc="0" normalizeH="0" baseline="0" noProof="0" dirty="0" smtClean="0">
                <a:ln>
                  <a:noFill/>
                </a:ln>
                <a:solidFill>
                  <a:prstClr val="white"/>
                </a:solidFill>
                <a:effectLst/>
                <a:uLnTx/>
                <a:uFillTx/>
                <a:latin typeface="Arial"/>
                <a:ea typeface="+mn-ea"/>
                <a:cs typeface="+mn-cs"/>
              </a:rPr>
              <a:t>Pay group </a:t>
            </a:r>
            <a:r>
              <a:rPr kumimoji="0" lang="en-US" sz="1300" b="0" i="0" u="none" strike="noStrike" kern="1200" cap="none" spc="0" normalizeH="0" baseline="0" noProof="0" dirty="0">
                <a:ln>
                  <a:noFill/>
                </a:ln>
                <a:solidFill>
                  <a:prstClr val="white"/>
                </a:solidFill>
                <a:effectLst/>
                <a:uLnTx/>
                <a:uFillTx/>
                <a:latin typeface="Arial"/>
                <a:ea typeface="+mn-ea"/>
                <a:cs typeface="+mn-cs"/>
              </a:rPr>
              <a:t>(5MH or 5BH</a:t>
            </a:r>
            <a:r>
              <a:rPr kumimoji="0" lang="en-US" sz="1300" b="0" i="0" u="none" strike="noStrike" kern="1200" cap="none" spc="0" normalizeH="0" baseline="0" noProof="0" dirty="0" smtClean="0">
                <a:ln>
                  <a:noFill/>
                </a:ln>
                <a:solidFill>
                  <a:prstClr val="white"/>
                </a:solidFill>
                <a:effectLst/>
                <a:uLnTx/>
                <a:uFillTx/>
                <a:latin typeface="Arial"/>
                <a:ea typeface="+mn-ea"/>
                <a:cs typeface="+mn-cs"/>
              </a:rPr>
              <a:t>) by UCPC.</a:t>
            </a:r>
            <a:r>
              <a:rPr kumimoji="0" lang="en-US" sz="1300" b="0" i="0" u="none" strike="noStrike" kern="1200" cap="none" spc="0" normalizeH="0" baseline="0" noProof="0" dirty="0">
                <a:ln>
                  <a:noFill/>
                </a:ln>
                <a:solidFill>
                  <a:prstClr val="white"/>
                </a:solidFill>
                <a:effectLst/>
                <a:uLnTx/>
                <a:uFillTx/>
                <a:latin typeface="Arial"/>
                <a:ea typeface="+mn-ea"/>
                <a:cs typeface="+mn-cs"/>
              </a:rPr>
              <a:t>  The hourly job can report hours as an exempt 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TextBox 20"/>
          <p:cNvSpPr txBox="1"/>
          <p:nvPr/>
        </p:nvSpPr>
        <p:spPr>
          <a:xfrm>
            <a:off x="3731481" y="5287451"/>
            <a:ext cx="3631396"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When one of the job ends the FLSA status on the existing job may be reverted back </a:t>
            </a:r>
            <a:r>
              <a:rPr kumimoji="0" lang="en-US" sz="1400" b="0" i="0" u="none" strike="noStrike" kern="1200" cap="none" spc="0" normalizeH="0" baseline="0" noProof="0" dirty="0">
                <a:ln>
                  <a:noFill/>
                </a:ln>
                <a:solidFill>
                  <a:prstClr val="white"/>
                </a:solidFill>
                <a:effectLst/>
                <a:uLnTx/>
                <a:uFillTx/>
                <a:latin typeface="Arial"/>
                <a:ea typeface="+mn-ea"/>
                <a:cs typeface="+mn-cs"/>
              </a:rPr>
              <a:t>in Paypath (POS/FL3).  Please reach out to </a:t>
            </a:r>
            <a:r>
              <a:rPr kumimoji="0" lang="en-US" sz="1400" b="0" i="0" u="none" strike="noStrike" kern="1200" cap="none" spc="0" normalizeH="0" baseline="0" noProof="0" dirty="0" smtClean="0">
                <a:ln>
                  <a:noFill/>
                </a:ln>
                <a:solidFill>
                  <a:prstClr val="white"/>
                </a:solidFill>
                <a:effectLst/>
                <a:uLnTx/>
                <a:uFillTx/>
                <a:latin typeface="Arial"/>
                <a:ea typeface="+mn-ea"/>
                <a:cs typeface="+mn-cs"/>
              </a:rPr>
              <a:t>AP/HR central office </a:t>
            </a:r>
            <a:r>
              <a:rPr kumimoji="0" lang="en-US" sz="1400" b="0" i="0" u="none" strike="noStrike" kern="1200" cap="none" spc="0" normalizeH="0" baseline="0" noProof="0" dirty="0">
                <a:ln>
                  <a:noFill/>
                </a:ln>
                <a:solidFill>
                  <a:prstClr val="white"/>
                </a:solidFill>
                <a:effectLst/>
                <a:uLnTx/>
                <a:uFillTx/>
                <a:latin typeface="Arial"/>
                <a:ea typeface="+mn-ea"/>
                <a:cs typeface="+mn-cs"/>
              </a:rPr>
              <a:t>if you need guidance on the reversal.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Right Arrow 21"/>
          <p:cNvSpPr/>
          <p:nvPr/>
        </p:nvSpPr>
        <p:spPr>
          <a:xfrm>
            <a:off x="2991558" y="4678560"/>
            <a:ext cx="768096" cy="281245"/>
          </a:xfrm>
          <a:prstGeom prst="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Right Arrow 22"/>
          <p:cNvSpPr/>
          <p:nvPr/>
        </p:nvSpPr>
        <p:spPr>
          <a:xfrm>
            <a:off x="6809732" y="4678559"/>
            <a:ext cx="768096" cy="281245"/>
          </a:xfrm>
          <a:prstGeom prst="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Slide Number Placeholder 7"/>
          <p:cNvSpPr>
            <a:spLocks noGrp="1"/>
          </p:cNvSpPr>
          <p:nvPr>
            <p:ph type="sldNum" sz="quarter" idx="12"/>
          </p:nvPr>
        </p:nvSpPr>
        <p:spPr>
          <a:xfrm>
            <a:off x="101038" y="6417755"/>
            <a:ext cx="2844800"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46159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6520" y="6481762"/>
            <a:ext cx="2844800" cy="304800"/>
          </a:xfrm>
        </p:spPr>
        <p:txBody>
          <a:bodyPr/>
          <a:lstStyle/>
          <a:p>
            <a:pPr algn="l">
              <a:defRPr/>
            </a:pPr>
            <a:fld id="{08156D9A-717C-4C36-974D-F6EE13F3C2A5}" type="slidenum">
              <a:rPr lang="en-US" altLang="en-US" smtClean="0">
                <a:solidFill>
                  <a:prstClr val="black"/>
                </a:solidFill>
              </a:rPr>
              <a:pPr algn="l">
                <a:defRPr/>
              </a:pPr>
              <a:t>34</a:t>
            </a:fld>
            <a:endParaRPr lang="en-US" altLang="en-US" dirty="0">
              <a:solidFill>
                <a:prstClr val="black"/>
              </a:solidFill>
            </a:endParaRPr>
          </a:p>
        </p:txBody>
      </p:sp>
      <p:pic>
        <p:nvPicPr>
          <p:cNvPr id="5" name="Picture 4"/>
          <p:cNvPicPr>
            <a:picLocks noChangeAspect="1"/>
          </p:cNvPicPr>
          <p:nvPr/>
        </p:nvPicPr>
        <p:blipFill>
          <a:blip r:embed="rId4"/>
          <a:stretch>
            <a:fillRect/>
          </a:stretch>
        </p:blipFill>
        <p:spPr>
          <a:xfrm>
            <a:off x="173736" y="73151"/>
            <a:ext cx="8203569" cy="6408611"/>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051300" y="1344168"/>
            <a:ext cx="3291332" cy="4389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1444" y="3502152"/>
            <a:ext cx="2047748" cy="192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2574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EFFECTIVE DATING</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23952" y="6426899"/>
            <a:ext cx="2844800" cy="304800"/>
          </a:xfrm>
        </p:spPr>
        <p:txBody>
          <a:bodyPr/>
          <a:lstStyle/>
          <a:p>
            <a:pPr algn="l">
              <a:defRPr/>
            </a:pPr>
            <a:fld id="{08156D9A-717C-4C36-974D-F6EE13F3C2A5}" type="slidenum">
              <a:rPr lang="en-US" altLang="en-US" smtClean="0">
                <a:solidFill>
                  <a:prstClr val="black"/>
                </a:solidFill>
              </a:rPr>
              <a:pPr algn="l">
                <a:defRPr/>
              </a:pPr>
              <a:t>35</a:t>
            </a:fld>
            <a:endParaRPr lang="en-US" altLang="en-US" dirty="0">
              <a:solidFill>
                <a:prstClr val="black"/>
              </a:solidFill>
            </a:endParaRPr>
          </a:p>
        </p:txBody>
      </p:sp>
    </p:spTree>
    <p:extLst>
      <p:ext uri="{BB962C8B-B14F-4D97-AF65-F5344CB8AC3E}">
        <p14:creationId xmlns:p14="http://schemas.microsoft.com/office/powerpoint/2010/main" val="31680132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PAYPATH ACTIONS – EFFECTIVE DATES   </a:t>
            </a:r>
            <a:endParaRPr lang="en-US" dirty="0">
              <a:solidFill>
                <a:schemeClr val="accent5"/>
              </a:solidFill>
            </a:endParaRPr>
          </a:p>
        </p:txBody>
      </p:sp>
      <p:sp>
        <p:nvSpPr>
          <p:cNvPr id="22" name="Rectangle 21"/>
          <p:cNvSpPr/>
          <p:nvPr/>
        </p:nvSpPr>
        <p:spPr>
          <a:xfrm>
            <a:off x="378459" y="1088775"/>
            <a:ext cx="11225348" cy="3272563"/>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Each</a:t>
            </a:r>
            <a:r>
              <a:rPr lang="en-US" b="1" dirty="0" smtClean="0"/>
              <a:t> </a:t>
            </a:r>
            <a:r>
              <a:rPr lang="en-US" b="1" dirty="0"/>
              <a:t>Position Data </a:t>
            </a:r>
            <a:r>
              <a:rPr lang="en-US" dirty="0"/>
              <a:t>and/or </a:t>
            </a:r>
            <a:r>
              <a:rPr lang="en-US" b="1" dirty="0"/>
              <a:t>Job Data </a:t>
            </a:r>
            <a:r>
              <a:rPr lang="en-US" dirty="0"/>
              <a:t>transaction must have the same </a:t>
            </a:r>
            <a:r>
              <a:rPr lang="en-US" b="1" dirty="0"/>
              <a:t>Effective </a:t>
            </a:r>
            <a:r>
              <a:rPr lang="en-US" b="1" dirty="0" smtClean="0"/>
              <a:t>Date</a:t>
            </a:r>
            <a:r>
              <a:rPr lang="en-US" dirty="0" smtClean="0"/>
              <a:t>. </a:t>
            </a:r>
          </a:p>
          <a:p>
            <a:pPr marL="742950" lvl="1" indent="-285750">
              <a:lnSpc>
                <a:spcPct val="107000"/>
              </a:lnSpc>
              <a:spcAft>
                <a:spcPts val="800"/>
              </a:spcAft>
              <a:buFont typeface="Wingdings" panose="05000000000000000000" pitchFamily="2" charset="2"/>
              <a:buChar char="Ø"/>
              <a:defRPr/>
            </a:pPr>
            <a:r>
              <a:rPr lang="en-US" dirty="0" smtClean="0"/>
              <a:t>UCPath </a:t>
            </a:r>
            <a:r>
              <a:rPr lang="en-US" dirty="0"/>
              <a:t>prevents the entry of multiple effective </a:t>
            </a:r>
            <a:r>
              <a:rPr lang="en-US" dirty="0" smtClean="0"/>
              <a:t>dates.</a:t>
            </a:r>
          </a:p>
          <a:p>
            <a:pPr marL="1200150" lvl="2" indent="-285750">
              <a:lnSpc>
                <a:spcPct val="107000"/>
              </a:lnSpc>
              <a:spcAft>
                <a:spcPts val="800"/>
              </a:spcAft>
              <a:buFont typeface="Wingdings" panose="05000000000000000000" pitchFamily="2" charset="2"/>
              <a:buChar char="ü"/>
              <a:defRPr/>
            </a:pPr>
            <a:r>
              <a:rPr lang="en-US" dirty="0" smtClean="0"/>
              <a:t>After </a:t>
            </a:r>
            <a:r>
              <a:rPr lang="en-US" dirty="0"/>
              <a:t>you enter the </a:t>
            </a:r>
            <a:r>
              <a:rPr lang="en-US" b="1" dirty="0"/>
              <a:t>Effective Date</a:t>
            </a:r>
            <a:r>
              <a:rPr lang="en-US" dirty="0"/>
              <a:t> on one of the tabs, the </a:t>
            </a:r>
            <a:r>
              <a:rPr lang="en-US" b="1" dirty="0"/>
              <a:t>Effective Date </a:t>
            </a:r>
            <a:r>
              <a:rPr lang="en-US" dirty="0"/>
              <a:t>field becomes view-only on the other tabs and for new </a:t>
            </a:r>
            <a:r>
              <a:rPr lang="en-US" dirty="0" smtClean="0"/>
              <a:t>rows.</a:t>
            </a:r>
          </a:p>
          <a:p>
            <a:pPr marL="742950" lvl="1" indent="-285750">
              <a:lnSpc>
                <a:spcPct val="107000"/>
              </a:lnSpc>
              <a:spcAft>
                <a:spcPts val="800"/>
              </a:spcAft>
              <a:buFont typeface="Wingdings" panose="05000000000000000000" pitchFamily="2" charset="2"/>
              <a:buChar char="Ø"/>
              <a:defRPr/>
            </a:pPr>
            <a:r>
              <a:rPr lang="en-US" dirty="0" smtClean="0"/>
              <a:t>If </a:t>
            </a:r>
            <a:r>
              <a:rPr lang="en-US" dirty="0"/>
              <a:t>you have changes that fall on different effective dates, you must enter a separate PayPath transaction for each effective date. Also, you must wait until the first PayPath transaction has completed the approval process before entering the next </a:t>
            </a:r>
            <a:r>
              <a:rPr lang="en-US" dirty="0" smtClean="0"/>
              <a:t>transaction.</a:t>
            </a:r>
          </a:p>
          <a:p>
            <a:pPr marL="285750" indent="-285750">
              <a:lnSpc>
                <a:spcPct val="107000"/>
              </a:lnSpc>
              <a:spcAft>
                <a:spcPts val="800"/>
              </a:spcAft>
              <a:buFont typeface="Arial" panose="020B0604020202020204" pitchFamily="34" charset="0"/>
              <a:buChar char="•"/>
              <a:defRPr/>
            </a:pPr>
            <a:r>
              <a:rPr lang="en-US" dirty="0" smtClean="0"/>
              <a:t>Exception </a:t>
            </a:r>
            <a:r>
              <a:rPr lang="en-US" dirty="0"/>
              <a:t>for </a:t>
            </a:r>
            <a:r>
              <a:rPr lang="en-US" b="1" dirty="0"/>
              <a:t>Additional Pay </a:t>
            </a:r>
            <a:r>
              <a:rPr lang="en-US" b="1" dirty="0" smtClean="0"/>
              <a:t>Data</a:t>
            </a:r>
            <a:r>
              <a:rPr lang="en-US" dirty="0" smtClean="0"/>
              <a:t>:</a:t>
            </a:r>
          </a:p>
          <a:p>
            <a:pPr marL="747713" indent="-290513">
              <a:lnSpc>
                <a:spcPct val="107000"/>
              </a:lnSpc>
              <a:spcAft>
                <a:spcPts val="800"/>
              </a:spcAft>
              <a:buFont typeface="Wingdings" panose="05000000000000000000" pitchFamily="2" charset="2"/>
              <a:buChar char="Ø"/>
              <a:defRPr/>
            </a:pPr>
            <a:r>
              <a:rPr lang="en-US" dirty="0" smtClean="0"/>
              <a:t>You </a:t>
            </a:r>
            <a:r>
              <a:rPr lang="en-US" dirty="0"/>
              <a:t>can enter multiple </a:t>
            </a:r>
            <a:r>
              <a:rPr lang="en-US" b="1" dirty="0"/>
              <a:t>Effective Dates</a:t>
            </a:r>
            <a:r>
              <a:rPr lang="en-US" dirty="0"/>
              <a:t> for </a:t>
            </a:r>
            <a:r>
              <a:rPr lang="en-US" b="1" dirty="0"/>
              <a:t>Additional Pay Data </a:t>
            </a:r>
            <a:r>
              <a:rPr lang="en-US" dirty="0"/>
              <a:t>transactions</a:t>
            </a:r>
            <a:r>
              <a:rPr lang="en-US" dirty="0" smtClean="0"/>
              <a:t>.</a:t>
            </a:r>
            <a:endParaRPr lang="en-US" dirty="0"/>
          </a:p>
        </p:txBody>
      </p:sp>
      <p:sp>
        <p:nvSpPr>
          <p:cNvPr id="3" name="Slide Number Placeholder 2"/>
          <p:cNvSpPr>
            <a:spLocks noGrp="1"/>
          </p:cNvSpPr>
          <p:nvPr>
            <p:ph type="sldNum" sz="quarter" idx="12"/>
          </p:nvPr>
        </p:nvSpPr>
        <p:spPr>
          <a:xfrm>
            <a:off x="133096" y="6399467"/>
            <a:ext cx="2844800" cy="304800"/>
          </a:xfrm>
        </p:spPr>
        <p:txBody>
          <a:bodyPr/>
          <a:lstStyle/>
          <a:p>
            <a:pPr algn="l">
              <a:defRPr/>
            </a:pPr>
            <a:fld id="{08156D9A-717C-4C36-974D-F6EE13F3C2A5}" type="slidenum">
              <a:rPr lang="en-US" altLang="en-US" smtClean="0">
                <a:solidFill>
                  <a:prstClr val="black"/>
                </a:solidFill>
              </a:rPr>
              <a:pPr algn="l">
                <a:defRPr/>
              </a:pPr>
              <a:t>36</a:t>
            </a:fld>
            <a:endParaRPr lang="en-US" altLang="en-US" dirty="0">
              <a:solidFill>
                <a:prstClr val="black"/>
              </a:solidFill>
            </a:endParaRPr>
          </a:p>
        </p:txBody>
      </p:sp>
    </p:spTree>
    <p:extLst>
      <p:ext uri="{BB962C8B-B14F-4D97-AF65-F5344CB8AC3E}">
        <p14:creationId xmlns:p14="http://schemas.microsoft.com/office/powerpoint/2010/main" val="15798053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RETROACTIVE CHANGES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51384" y="6436043"/>
            <a:ext cx="2844800" cy="304800"/>
          </a:xfrm>
        </p:spPr>
        <p:txBody>
          <a:bodyPr/>
          <a:lstStyle/>
          <a:p>
            <a:pPr algn="l">
              <a:defRPr/>
            </a:pPr>
            <a:fld id="{08156D9A-717C-4C36-974D-F6EE13F3C2A5}" type="slidenum">
              <a:rPr lang="en-US" altLang="en-US" smtClean="0">
                <a:solidFill>
                  <a:prstClr val="black"/>
                </a:solidFill>
              </a:rPr>
              <a:pPr algn="l">
                <a:defRPr/>
              </a:pPr>
              <a:t>37</a:t>
            </a:fld>
            <a:endParaRPr lang="en-US" altLang="en-US" dirty="0">
              <a:solidFill>
                <a:prstClr val="black"/>
              </a:solidFill>
            </a:endParaRPr>
          </a:p>
        </p:txBody>
      </p:sp>
    </p:spTree>
    <p:extLst>
      <p:ext uri="{BB962C8B-B14F-4D97-AF65-F5344CB8AC3E}">
        <p14:creationId xmlns:p14="http://schemas.microsoft.com/office/powerpoint/2010/main" val="24972007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RETROACTIVE CHANGES   </a:t>
            </a:r>
            <a:endParaRPr lang="en-US" dirty="0">
              <a:solidFill>
                <a:schemeClr val="accent5"/>
              </a:solidFill>
            </a:endParaRPr>
          </a:p>
        </p:txBody>
      </p:sp>
      <p:sp>
        <p:nvSpPr>
          <p:cNvPr id="22" name="Rectangle 21"/>
          <p:cNvSpPr/>
          <p:nvPr/>
        </p:nvSpPr>
        <p:spPr>
          <a:xfrm>
            <a:off x="378459" y="1088775"/>
            <a:ext cx="11225348" cy="2577244"/>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Changes </a:t>
            </a:r>
            <a:r>
              <a:rPr lang="en-US" dirty="0"/>
              <a:t>can be entered retroactively for </a:t>
            </a:r>
            <a:r>
              <a:rPr lang="en-US" b="1" dirty="0"/>
              <a:t>Position Data</a:t>
            </a:r>
            <a:r>
              <a:rPr lang="en-US" dirty="0"/>
              <a:t> and </a:t>
            </a:r>
            <a:r>
              <a:rPr lang="en-US" b="1" dirty="0"/>
              <a:t>Job </a:t>
            </a:r>
            <a:r>
              <a:rPr lang="en-US" b="1" dirty="0" smtClean="0"/>
              <a:t>Data</a:t>
            </a:r>
            <a:r>
              <a:rPr lang="en-US" dirty="0" smtClean="0"/>
              <a:t>.</a:t>
            </a:r>
          </a:p>
          <a:p>
            <a:pPr marL="742950" lvl="1" indent="-285750">
              <a:lnSpc>
                <a:spcPct val="107000"/>
              </a:lnSpc>
              <a:spcAft>
                <a:spcPts val="800"/>
              </a:spcAft>
              <a:buFont typeface="Wingdings" panose="05000000000000000000" pitchFamily="2" charset="2"/>
              <a:buChar char="ü"/>
              <a:defRPr/>
            </a:pPr>
            <a:r>
              <a:rPr lang="en-US" dirty="0" smtClean="0"/>
              <a:t>If </a:t>
            </a:r>
            <a:r>
              <a:rPr lang="en-US" dirty="0"/>
              <a:t>a retro date is prior to your Locations UCPath conversion date, it must be submitted to UCPath Center via a </a:t>
            </a:r>
            <a:r>
              <a:rPr lang="en-US" dirty="0" smtClean="0"/>
              <a:t>case.</a:t>
            </a:r>
          </a:p>
          <a:p>
            <a:pPr marL="285750" indent="-285750">
              <a:lnSpc>
                <a:spcPct val="107000"/>
              </a:lnSpc>
              <a:spcAft>
                <a:spcPts val="800"/>
              </a:spcAft>
              <a:buFont typeface="Wingdings" panose="05000000000000000000" pitchFamily="2" charset="2"/>
              <a:buChar char="ü"/>
              <a:defRPr/>
            </a:pPr>
            <a:r>
              <a:rPr lang="en-US" dirty="0" smtClean="0"/>
              <a:t>After </a:t>
            </a:r>
            <a:r>
              <a:rPr lang="en-US" dirty="0"/>
              <a:t>the change is approved, it is saved to </a:t>
            </a:r>
            <a:r>
              <a:rPr lang="en-US" dirty="0" smtClean="0"/>
              <a:t>UCPath, </a:t>
            </a:r>
            <a:r>
              <a:rPr lang="en-US" dirty="0"/>
              <a:t>and the update is applied to the appropriate </a:t>
            </a:r>
            <a:r>
              <a:rPr lang="en-US" dirty="0" smtClean="0"/>
              <a:t>position data component and job data component in </a:t>
            </a:r>
            <a:r>
              <a:rPr lang="en-US" dirty="0"/>
              <a:t>the appropriate </a:t>
            </a:r>
            <a:r>
              <a:rPr lang="en-US" dirty="0" smtClean="0"/>
              <a:t>row, </a:t>
            </a:r>
            <a:r>
              <a:rPr lang="en-US" dirty="0"/>
              <a:t>according to the </a:t>
            </a:r>
            <a:r>
              <a:rPr lang="en-US" b="1" dirty="0"/>
              <a:t>Effective </a:t>
            </a:r>
            <a:r>
              <a:rPr lang="en-US" b="1" dirty="0" smtClean="0"/>
              <a:t>Date</a:t>
            </a:r>
            <a:r>
              <a:rPr lang="en-US" dirty="0" smtClean="0"/>
              <a:t>.</a:t>
            </a:r>
          </a:p>
          <a:p>
            <a:pPr marL="285750" indent="-285750">
              <a:lnSpc>
                <a:spcPct val="107000"/>
              </a:lnSpc>
              <a:spcAft>
                <a:spcPts val="800"/>
              </a:spcAft>
              <a:buFont typeface="Wingdings" panose="05000000000000000000" pitchFamily="2" charset="2"/>
              <a:buChar char="ü"/>
              <a:defRPr/>
            </a:pPr>
            <a:r>
              <a:rPr lang="en-US" dirty="0" smtClean="0"/>
              <a:t>For </a:t>
            </a:r>
            <a:r>
              <a:rPr lang="en-US" dirty="0"/>
              <a:t>position and job updates, all rows of data after the retro change are also </a:t>
            </a:r>
            <a:r>
              <a:rPr lang="en-US" dirty="0" smtClean="0"/>
              <a:t>updated.</a:t>
            </a:r>
          </a:p>
          <a:p>
            <a:pPr marL="285750" indent="-285750">
              <a:lnSpc>
                <a:spcPct val="107000"/>
              </a:lnSpc>
              <a:spcAft>
                <a:spcPts val="800"/>
              </a:spcAft>
              <a:buFont typeface="Arial" panose="020B0604020202020204" pitchFamily="34" charset="0"/>
              <a:buChar char="•"/>
              <a:defRPr/>
            </a:pPr>
            <a:endParaRPr lang="en-US" dirty="0"/>
          </a:p>
        </p:txBody>
      </p:sp>
      <p:sp>
        <p:nvSpPr>
          <p:cNvPr id="3" name="Slide Number Placeholder 2"/>
          <p:cNvSpPr>
            <a:spLocks noGrp="1"/>
          </p:cNvSpPr>
          <p:nvPr>
            <p:ph type="sldNum" sz="quarter" idx="12"/>
          </p:nvPr>
        </p:nvSpPr>
        <p:spPr>
          <a:xfrm>
            <a:off x="151384" y="6372035"/>
            <a:ext cx="2844800" cy="304800"/>
          </a:xfrm>
        </p:spPr>
        <p:txBody>
          <a:bodyPr/>
          <a:lstStyle/>
          <a:p>
            <a:pPr algn="l">
              <a:defRPr/>
            </a:pPr>
            <a:fld id="{08156D9A-717C-4C36-974D-F6EE13F3C2A5}" type="slidenum">
              <a:rPr lang="en-US" altLang="en-US" smtClean="0">
                <a:solidFill>
                  <a:prstClr val="black"/>
                </a:solidFill>
              </a:rPr>
              <a:pPr algn="l">
                <a:defRPr/>
              </a:pPr>
              <a:t>38</a:t>
            </a:fld>
            <a:endParaRPr lang="en-US" altLang="en-US" dirty="0">
              <a:solidFill>
                <a:prstClr val="black"/>
              </a:solidFill>
            </a:endParaRPr>
          </a:p>
        </p:txBody>
      </p:sp>
    </p:spTree>
    <p:extLst>
      <p:ext uri="{BB962C8B-B14F-4D97-AF65-F5344CB8AC3E}">
        <p14:creationId xmlns:p14="http://schemas.microsoft.com/office/powerpoint/2010/main" val="40601599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PAYPATH FUTURE DATING</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23952" y="6344603"/>
            <a:ext cx="2844800" cy="304800"/>
          </a:xfrm>
        </p:spPr>
        <p:txBody>
          <a:bodyPr/>
          <a:lstStyle/>
          <a:p>
            <a:pPr algn="l">
              <a:defRPr/>
            </a:pPr>
            <a:fld id="{08156D9A-717C-4C36-974D-F6EE13F3C2A5}" type="slidenum">
              <a:rPr lang="en-US" altLang="en-US" smtClean="0">
                <a:solidFill>
                  <a:prstClr val="black"/>
                </a:solidFill>
              </a:rPr>
              <a:pPr algn="l">
                <a:defRPr/>
              </a:pPr>
              <a:t>39</a:t>
            </a:fld>
            <a:endParaRPr lang="en-US" altLang="en-US" dirty="0">
              <a:solidFill>
                <a:prstClr val="black"/>
              </a:solidFill>
            </a:endParaRPr>
          </a:p>
        </p:txBody>
      </p:sp>
    </p:spTree>
    <p:extLst>
      <p:ext uri="{BB962C8B-B14F-4D97-AF65-F5344CB8AC3E}">
        <p14:creationId xmlns:p14="http://schemas.microsoft.com/office/powerpoint/2010/main" val="2868756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9379" y="6416040"/>
            <a:ext cx="51816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1"/>
          <p:cNvSpPr>
            <a:spLocks noGrp="1"/>
          </p:cNvSpPr>
          <p:nvPr>
            <p:ph type="title"/>
          </p:nvPr>
        </p:nvSpPr>
        <p:spPr>
          <a:xfrm>
            <a:off x="378460" y="293370"/>
            <a:ext cx="11283360" cy="685800"/>
          </a:xfrm>
        </p:spPr>
        <p:txBody>
          <a:bodyPr>
            <a:normAutofit fontScale="90000"/>
          </a:bodyPr>
          <a:lstStyle/>
          <a:p>
            <a:r>
              <a:rPr lang="en-US" dirty="0" smtClean="0">
                <a:solidFill>
                  <a:schemeClr val="accent5"/>
                </a:solidFill>
              </a:rPr>
              <a:t>ACADEMIC</a:t>
            </a:r>
            <a:r>
              <a:rPr lang="en-US" sz="3200" dirty="0" smtClean="0">
                <a:solidFill>
                  <a:schemeClr val="accent5"/>
                </a:solidFill>
              </a:rPr>
              <a:t> </a:t>
            </a:r>
            <a:r>
              <a:rPr lang="en-US" dirty="0" smtClean="0">
                <a:solidFill>
                  <a:schemeClr val="accent5"/>
                </a:solidFill>
              </a:rPr>
              <a:t>POLICIES RELATED TO PAYPATH ACTIONS </a:t>
            </a:r>
            <a:endParaRPr lang="en-US" dirty="0">
              <a:solidFill>
                <a:schemeClr val="accent5"/>
              </a:solidFill>
            </a:endParaRPr>
          </a:p>
        </p:txBody>
      </p:sp>
      <p:sp>
        <p:nvSpPr>
          <p:cNvPr id="5" name="TextBox 4"/>
          <p:cNvSpPr txBox="1"/>
          <p:nvPr/>
        </p:nvSpPr>
        <p:spPr>
          <a:xfrm>
            <a:off x="378460" y="1157590"/>
            <a:ext cx="11489886"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Non-Senate Call (Appointment and Promotion): </a:t>
            </a:r>
            <a:r>
              <a:rPr kumimoji="0" lang="en-US" sz="1800" b="0" i="0" u="sng" strike="noStrike" kern="1200" cap="none" spc="0" normalizeH="0" baseline="0" noProof="0" dirty="0">
                <a:ln>
                  <a:noFill/>
                </a:ln>
                <a:solidFill>
                  <a:prstClr val="black"/>
                </a:solidFill>
                <a:effectLst/>
                <a:uLnTx/>
                <a:uFillTx/>
                <a:latin typeface="Arial"/>
                <a:ea typeface="+mn-ea"/>
                <a:cs typeface="+mn-cs"/>
                <a:hlinkClick r:id="rId4"/>
              </a:rPr>
              <a:t>https://academicpersonnel.ucr.edu/sites/g/files/rcwecm1261/files/2019-04/Non-Senate%20Call%20-%2018-19%20FINAL%20%28April%202019%29.pdf</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Represented Contracts</a:t>
            </a:r>
            <a:r>
              <a:rPr kumimoji="0" lang="en-US" sz="1800" b="0" i="0" u="none" strike="noStrike" kern="1200" cap="none" spc="0" normalizeH="0" baseline="0" noProof="0" dirty="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Lecturers (IX – Unit 18): </a:t>
            </a:r>
            <a:r>
              <a:rPr kumimoji="0" lang="en-US" sz="1800" b="0" i="0" u="sng" strike="noStrike" kern="1200" cap="none" spc="0" normalizeH="0" baseline="0" noProof="0" dirty="0">
                <a:ln>
                  <a:noFill/>
                </a:ln>
                <a:solidFill>
                  <a:prstClr val="black"/>
                </a:solidFill>
                <a:effectLst/>
                <a:uLnTx/>
                <a:uFillTx/>
                <a:latin typeface="Arial"/>
                <a:ea typeface="+mn-ea"/>
                <a:cs typeface="+mn-cs"/>
                <a:hlinkClick r:id="rId5"/>
              </a:rPr>
              <a:t>https://ucnet.universityofcalifornia.edu/labor/bargaining-units/ix/contract.html</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Librarians (LX – Unit 17): </a:t>
            </a:r>
            <a:r>
              <a:rPr kumimoji="0" lang="en-US" sz="1800" b="0" i="0" u="sng" strike="noStrike" kern="1200" cap="none" spc="0" normalizeH="0" baseline="0" noProof="0" dirty="0">
                <a:ln>
                  <a:noFill/>
                </a:ln>
                <a:solidFill>
                  <a:prstClr val="black"/>
                </a:solidFill>
                <a:effectLst/>
                <a:uLnTx/>
                <a:uFillTx/>
                <a:latin typeface="Arial"/>
                <a:ea typeface="+mn-ea"/>
                <a:cs typeface="+mn-cs"/>
                <a:hlinkClick r:id="rId6"/>
              </a:rPr>
              <a:t>https://ucnet.universityofcalifornia.edu/labor/bargaining-units/lx/contract.html</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ASEs (BX): </a:t>
            </a:r>
            <a:r>
              <a:rPr kumimoji="0" lang="en-US" sz="1800" b="0" i="0" u="sng" strike="noStrike" kern="1200" cap="none" spc="0" normalizeH="0" baseline="0" noProof="0" dirty="0">
                <a:ln>
                  <a:noFill/>
                </a:ln>
                <a:solidFill>
                  <a:prstClr val="black"/>
                </a:solidFill>
                <a:effectLst/>
                <a:uLnTx/>
                <a:uFillTx/>
                <a:latin typeface="Arial"/>
                <a:ea typeface="+mn-ea"/>
                <a:cs typeface="+mn-cs"/>
                <a:hlinkClick r:id="rId7"/>
              </a:rPr>
              <a:t>https://ucnet.universityofcalifornia.edu/labor/bargaining-units/bx/contract.html</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Postdocs (PX): </a:t>
            </a:r>
            <a:r>
              <a:rPr kumimoji="0" lang="en-US" sz="1800" b="0" i="0" u="sng" strike="noStrike" kern="1200" cap="none" spc="0" normalizeH="0" baseline="0" noProof="0" dirty="0">
                <a:ln>
                  <a:noFill/>
                </a:ln>
                <a:solidFill>
                  <a:prstClr val="black"/>
                </a:solidFill>
                <a:effectLst/>
                <a:uLnTx/>
                <a:uFillTx/>
                <a:latin typeface="Arial"/>
                <a:ea typeface="+mn-ea"/>
                <a:cs typeface="+mn-cs"/>
                <a:hlinkClick r:id="rId8"/>
              </a:rPr>
              <a:t>https://</a:t>
            </a:r>
            <a:r>
              <a:rPr kumimoji="0" lang="en-US" sz="1800" b="0" i="0" u="sng" strike="noStrike" kern="1200" cap="none" spc="0" normalizeH="0" baseline="0" noProof="0" dirty="0" smtClean="0">
                <a:ln>
                  <a:noFill/>
                </a:ln>
                <a:solidFill>
                  <a:prstClr val="black"/>
                </a:solidFill>
                <a:effectLst/>
                <a:uLnTx/>
                <a:uFillTx/>
                <a:latin typeface="Arial"/>
                <a:ea typeface="+mn-ea"/>
                <a:cs typeface="+mn-cs"/>
                <a:hlinkClick r:id="rId8"/>
              </a:rPr>
              <a:t>ucnet.universityofcalifornia.edu/labor/bargaining-units/px/contract.html</a:t>
            </a:r>
            <a:endParaRPr kumimoji="0" lang="en-US" sz="1800" b="0" i="0" u="sng"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For questions or more information please contact the Academic Personal Office </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9"/>
              </a:rPr>
              <a:t>academicpersonnel@ucr.edu</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Local Compensation Policies: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hlinkClick r:id="rId10"/>
              </a:rPr>
              <a:t>https://academicpersonnel.ucr.edu/compensation#local_compensation_policy_and_guidelines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p>
        </p:txBody>
      </p:sp>
    </p:spTree>
    <p:extLst>
      <p:ext uri="{BB962C8B-B14F-4D97-AF65-F5344CB8AC3E}">
        <p14:creationId xmlns:p14="http://schemas.microsoft.com/office/powerpoint/2010/main" val="28016845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PAYPATH FUTURE DATING</a:t>
            </a:r>
            <a:r>
              <a:rPr lang="en-US" dirty="0">
                <a:solidFill>
                  <a:schemeClr val="accent5"/>
                </a:solidFill>
              </a:rPr>
              <a:t/>
            </a:r>
            <a:br>
              <a:rPr lang="en-US" dirty="0">
                <a:solidFill>
                  <a:schemeClr val="accent5"/>
                </a:solidFill>
              </a:rPr>
            </a:br>
            <a:r>
              <a:rPr lang="en-US" dirty="0" smtClean="0">
                <a:solidFill>
                  <a:schemeClr val="accent5"/>
                </a:solidFill>
              </a:rPr>
              <a:t>  </a:t>
            </a:r>
            <a:endParaRPr lang="en-US" dirty="0">
              <a:solidFill>
                <a:schemeClr val="accent5"/>
              </a:solidFill>
            </a:endParaRPr>
          </a:p>
        </p:txBody>
      </p:sp>
      <p:sp>
        <p:nvSpPr>
          <p:cNvPr id="16" name="Rectangle 15"/>
          <p:cNvSpPr/>
          <p:nvPr/>
        </p:nvSpPr>
        <p:spPr>
          <a:xfrm>
            <a:off x="378459" y="1261225"/>
            <a:ext cx="11225348" cy="685059"/>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solidFill>
                  <a:prstClr val="black"/>
                </a:solidFill>
                <a:latin typeface="Arial"/>
              </a:rPr>
              <a:t>ISSUE: There are issues with future dated rows being overwritten by current rows. SSC has advised to not put in a future dated row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p:txBody>
      </p:sp>
      <p:sp>
        <p:nvSpPr>
          <p:cNvPr id="3" name="Slide Number Placeholder 2"/>
          <p:cNvSpPr>
            <a:spLocks noGrp="1"/>
          </p:cNvSpPr>
          <p:nvPr>
            <p:ph type="sldNum" sz="quarter" idx="12"/>
          </p:nvPr>
        </p:nvSpPr>
        <p:spPr>
          <a:xfrm>
            <a:off x="69088" y="6417755"/>
            <a:ext cx="2844800" cy="304800"/>
          </a:xfrm>
        </p:spPr>
        <p:txBody>
          <a:bodyPr/>
          <a:lstStyle/>
          <a:p>
            <a:pPr algn="l">
              <a:defRPr/>
            </a:pPr>
            <a:fld id="{08156D9A-717C-4C36-974D-F6EE13F3C2A5}" type="slidenum">
              <a:rPr lang="en-US" altLang="en-US" smtClean="0">
                <a:solidFill>
                  <a:prstClr val="black"/>
                </a:solidFill>
              </a:rPr>
              <a:pPr algn="l">
                <a:defRPr/>
              </a:pPr>
              <a:t>40</a:t>
            </a:fld>
            <a:endParaRPr lang="en-US" altLang="en-US" dirty="0">
              <a:solidFill>
                <a:prstClr val="black"/>
              </a:solidFill>
            </a:endParaRPr>
          </a:p>
        </p:txBody>
      </p:sp>
    </p:spTree>
    <p:extLst>
      <p:ext uri="{BB962C8B-B14F-4D97-AF65-F5344CB8AC3E}">
        <p14:creationId xmlns:p14="http://schemas.microsoft.com/office/powerpoint/2010/main" val="2407897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WOS APPOINTEES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78232" y="6399467"/>
            <a:ext cx="2844800" cy="304800"/>
          </a:xfrm>
        </p:spPr>
        <p:txBody>
          <a:bodyPr/>
          <a:lstStyle/>
          <a:p>
            <a:pPr algn="l">
              <a:defRPr/>
            </a:pPr>
            <a:fld id="{08156D9A-717C-4C36-974D-F6EE13F3C2A5}" type="slidenum">
              <a:rPr lang="en-US" altLang="en-US" smtClean="0">
                <a:solidFill>
                  <a:prstClr val="black"/>
                </a:solidFill>
              </a:rPr>
              <a:pPr algn="l">
                <a:defRPr/>
              </a:pPr>
              <a:t>41</a:t>
            </a:fld>
            <a:endParaRPr lang="en-US" altLang="en-US" dirty="0">
              <a:solidFill>
                <a:prstClr val="black"/>
              </a:solidFill>
            </a:endParaRPr>
          </a:p>
        </p:txBody>
      </p:sp>
    </p:spTree>
    <p:extLst>
      <p:ext uri="{BB962C8B-B14F-4D97-AF65-F5344CB8AC3E}">
        <p14:creationId xmlns:p14="http://schemas.microsoft.com/office/powerpoint/2010/main" val="3527682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WOS APPOINTEES </a:t>
            </a:r>
            <a:endParaRPr lang="en-US" dirty="0">
              <a:solidFill>
                <a:schemeClr val="accent5"/>
              </a:solidFill>
            </a:endParaRPr>
          </a:p>
        </p:txBody>
      </p:sp>
      <p:pic>
        <p:nvPicPr>
          <p:cNvPr id="4" name="Picture 3"/>
          <p:cNvPicPr>
            <a:picLocks noChangeAspect="1"/>
          </p:cNvPicPr>
          <p:nvPr/>
        </p:nvPicPr>
        <p:blipFill>
          <a:blip r:embed="rId4"/>
          <a:stretch>
            <a:fillRect/>
          </a:stretch>
        </p:blipFill>
        <p:spPr>
          <a:xfrm>
            <a:off x="5203362" y="220218"/>
            <a:ext cx="5061210" cy="6301871"/>
          </a:xfrm>
          <a:prstGeom prst="rect">
            <a:avLst/>
          </a:prstGeom>
        </p:spPr>
      </p:pic>
      <p:sp>
        <p:nvSpPr>
          <p:cNvPr id="3" name="Slide Number Placeholder 2"/>
          <p:cNvSpPr>
            <a:spLocks noGrp="1"/>
          </p:cNvSpPr>
          <p:nvPr>
            <p:ph type="sldNum" sz="quarter" idx="12"/>
          </p:nvPr>
        </p:nvSpPr>
        <p:spPr>
          <a:xfrm>
            <a:off x="187960" y="6436043"/>
            <a:ext cx="2844800" cy="304800"/>
          </a:xfrm>
        </p:spPr>
        <p:txBody>
          <a:bodyPr/>
          <a:lstStyle/>
          <a:p>
            <a:pPr algn="l">
              <a:defRPr/>
            </a:pPr>
            <a:fld id="{08156D9A-717C-4C36-974D-F6EE13F3C2A5}" type="slidenum">
              <a:rPr lang="en-US" altLang="en-US" smtClean="0">
                <a:solidFill>
                  <a:prstClr val="black"/>
                </a:solidFill>
              </a:rPr>
              <a:pPr algn="l">
                <a:defRPr/>
              </a:pPr>
              <a:t>42</a:t>
            </a:fld>
            <a:endParaRPr lang="en-US" altLang="en-US" dirty="0">
              <a:solidFill>
                <a:prstClr val="black"/>
              </a:solidFill>
            </a:endParaRPr>
          </a:p>
        </p:txBody>
      </p:sp>
    </p:spTree>
    <p:extLst>
      <p:ext uri="{BB962C8B-B14F-4D97-AF65-F5344CB8AC3E}">
        <p14:creationId xmlns:p14="http://schemas.microsoft.com/office/powerpoint/2010/main" val="38372693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WOS APPOINTEES </a:t>
            </a:r>
            <a:endParaRPr lang="en-US" dirty="0">
              <a:solidFill>
                <a:schemeClr val="accent5"/>
              </a:solidFill>
            </a:endParaRPr>
          </a:p>
        </p:txBody>
      </p:sp>
      <p:pic>
        <p:nvPicPr>
          <p:cNvPr id="3" name="Picture 2"/>
          <p:cNvPicPr>
            <a:picLocks noChangeAspect="1"/>
          </p:cNvPicPr>
          <p:nvPr/>
        </p:nvPicPr>
        <p:blipFill>
          <a:blip r:embed="rId4"/>
          <a:stretch>
            <a:fillRect/>
          </a:stretch>
        </p:blipFill>
        <p:spPr>
          <a:xfrm>
            <a:off x="5409407" y="293370"/>
            <a:ext cx="6128065" cy="6272022"/>
          </a:xfrm>
          <a:prstGeom prst="rect">
            <a:avLst/>
          </a:prstGeom>
        </p:spPr>
      </p:pic>
      <p:sp>
        <p:nvSpPr>
          <p:cNvPr id="4" name="Slide Number Placeholder 3"/>
          <p:cNvSpPr>
            <a:spLocks noGrp="1"/>
          </p:cNvSpPr>
          <p:nvPr>
            <p:ph type="sldNum" sz="quarter" idx="12"/>
          </p:nvPr>
        </p:nvSpPr>
        <p:spPr>
          <a:xfrm>
            <a:off x="114808" y="6412992"/>
            <a:ext cx="2844800" cy="304800"/>
          </a:xfrm>
        </p:spPr>
        <p:txBody>
          <a:bodyPr/>
          <a:lstStyle/>
          <a:p>
            <a:pPr algn="l">
              <a:defRPr/>
            </a:pPr>
            <a:fld id="{08156D9A-717C-4C36-974D-F6EE13F3C2A5}" type="slidenum">
              <a:rPr lang="en-US" altLang="en-US" smtClean="0">
                <a:solidFill>
                  <a:prstClr val="black"/>
                </a:solidFill>
              </a:rPr>
              <a:pPr algn="l">
                <a:defRPr/>
              </a:pPr>
              <a:t>43</a:t>
            </a:fld>
            <a:endParaRPr lang="en-US" altLang="en-US" dirty="0">
              <a:solidFill>
                <a:prstClr val="black"/>
              </a:solidFill>
            </a:endParaRPr>
          </a:p>
        </p:txBody>
      </p:sp>
    </p:spTree>
    <p:extLst>
      <p:ext uri="{BB962C8B-B14F-4D97-AF65-F5344CB8AC3E}">
        <p14:creationId xmlns:p14="http://schemas.microsoft.com/office/powerpoint/2010/main" val="37716280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solidFill>
                  <a:srgbClr val="F1AB00"/>
                </a:solidFill>
                <a:latin typeface="Arial"/>
              </a:rPr>
              <a:t> </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PAY IMPACTING FIELDS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87376" y="6408611"/>
            <a:ext cx="2844800" cy="304800"/>
          </a:xfrm>
        </p:spPr>
        <p:txBody>
          <a:bodyPr/>
          <a:lstStyle/>
          <a:p>
            <a:pPr algn="l">
              <a:defRPr/>
            </a:pPr>
            <a:fld id="{08156D9A-717C-4C36-974D-F6EE13F3C2A5}" type="slidenum">
              <a:rPr lang="en-US" altLang="en-US" smtClean="0">
                <a:solidFill>
                  <a:prstClr val="black"/>
                </a:solidFill>
              </a:rPr>
              <a:pPr algn="l">
                <a:defRPr/>
              </a:pPr>
              <a:t>44</a:t>
            </a:fld>
            <a:endParaRPr lang="en-US" altLang="en-US" dirty="0">
              <a:solidFill>
                <a:prstClr val="black"/>
              </a:solidFill>
            </a:endParaRPr>
          </a:p>
        </p:txBody>
      </p:sp>
    </p:spTree>
    <p:extLst>
      <p:ext uri="{BB962C8B-B14F-4D97-AF65-F5344CB8AC3E}">
        <p14:creationId xmlns:p14="http://schemas.microsoft.com/office/powerpoint/2010/main" val="9658610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PAY IMPACTING FIELDS</a:t>
            </a:r>
            <a:r>
              <a:rPr lang="en-US" dirty="0">
                <a:solidFill>
                  <a:schemeClr val="accent5"/>
                </a:solidFill>
              </a:rPr>
              <a:t/>
            </a:r>
            <a:br>
              <a:rPr lang="en-US" dirty="0">
                <a:solidFill>
                  <a:schemeClr val="accent5"/>
                </a:solidFill>
              </a:rPr>
            </a:br>
            <a:r>
              <a:rPr lang="en-US" dirty="0" smtClean="0">
                <a:solidFill>
                  <a:schemeClr val="accent5"/>
                </a:solidFill>
              </a:rPr>
              <a:t>  </a:t>
            </a:r>
            <a:endParaRPr lang="en-US" dirty="0">
              <a:solidFill>
                <a:schemeClr val="accent5"/>
              </a:solidFill>
            </a:endParaRPr>
          </a:p>
        </p:txBody>
      </p:sp>
      <p:sp>
        <p:nvSpPr>
          <p:cNvPr id="16" name="Rectangle 15"/>
          <p:cNvSpPr/>
          <p:nvPr/>
        </p:nvSpPr>
        <p:spPr>
          <a:xfrm>
            <a:off x="448821" y="1270952"/>
            <a:ext cx="11225348" cy="3580339"/>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noProof="0" dirty="0" smtClean="0">
                <a:solidFill>
                  <a:prstClr val="black"/>
                </a:solidFill>
                <a:latin typeface="Arial"/>
              </a:rPr>
              <a:t>FTE</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dirty="0" smtClean="0">
                <a:ln>
                  <a:noFill/>
                </a:ln>
                <a:solidFill>
                  <a:prstClr val="black"/>
                </a:solidFill>
                <a:effectLst/>
                <a:uLnTx/>
                <a:uFillTx/>
                <a:latin typeface="Arial"/>
                <a:ea typeface="+mn-ea"/>
                <a:cs typeface="+mn-cs"/>
              </a:rPr>
              <a:t>Salary</a:t>
            </a:r>
            <a:r>
              <a:rPr kumimoji="0" lang="en-US" sz="1800" b="0" i="0" u="none" strike="noStrike" kern="1200" cap="none" spc="0" normalizeH="0" dirty="0" smtClean="0">
                <a:ln>
                  <a:noFill/>
                </a:ln>
                <a:solidFill>
                  <a:prstClr val="black"/>
                </a:solidFill>
                <a:effectLst/>
                <a:uLnTx/>
                <a:uFillTx/>
                <a:latin typeface="Arial"/>
                <a:ea typeface="+mn-ea"/>
                <a:cs typeface="+mn-cs"/>
              </a:rPr>
              <a:t> Admin</a:t>
            </a:r>
            <a:r>
              <a:rPr lang="en-US" dirty="0">
                <a:solidFill>
                  <a:prstClr val="black"/>
                </a:solidFill>
                <a:latin typeface="Arial"/>
              </a:rPr>
              <a:t> </a:t>
            </a:r>
            <a:r>
              <a:rPr lang="en-US" dirty="0" smtClean="0">
                <a:solidFill>
                  <a:prstClr val="black"/>
                </a:solidFill>
                <a:latin typeface="Arial"/>
              </a:rPr>
              <a:t>Plan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dirty="0" smtClean="0">
                <a:ln>
                  <a:noFill/>
                </a:ln>
                <a:solidFill>
                  <a:prstClr val="black"/>
                </a:solidFill>
                <a:effectLst/>
                <a:uLnTx/>
                <a:uFillTx/>
                <a:latin typeface="Arial"/>
                <a:ea typeface="+mn-ea"/>
                <a:cs typeface="+mn-cs"/>
              </a:rPr>
              <a:t>Grade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solidFill>
                  <a:prstClr val="black"/>
                </a:solidFill>
                <a:latin typeface="Arial"/>
              </a:rPr>
              <a:t>Step</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dirty="0" smtClean="0">
                <a:ln>
                  <a:noFill/>
                </a:ln>
                <a:solidFill>
                  <a:prstClr val="black"/>
                </a:solidFill>
                <a:effectLst/>
                <a:uLnTx/>
                <a:uFillTx/>
                <a:latin typeface="Arial"/>
                <a:ea typeface="+mn-ea"/>
                <a:cs typeface="+mn-cs"/>
              </a:rPr>
              <a:t>Pay Group</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solidFill>
                  <a:prstClr val="black"/>
                </a:solidFill>
                <a:latin typeface="Arial"/>
              </a:rPr>
              <a:t>Comp Rate</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dirty="0" smtClean="0">
                <a:ln>
                  <a:noFill/>
                </a:ln>
                <a:solidFill>
                  <a:prstClr val="black"/>
                </a:solidFill>
                <a:effectLst/>
                <a:uLnTx/>
                <a:uFillTx/>
                <a:latin typeface="Arial"/>
                <a:ea typeface="+mn-ea"/>
                <a:cs typeface="+mn-cs"/>
              </a:rPr>
              <a:t>Rate Code</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solidFill>
                  <a:prstClr val="black"/>
                </a:solidFill>
                <a:latin typeface="Arial"/>
              </a:rPr>
              <a:t>Frequency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dirty="0" smtClean="0">
                <a:ln>
                  <a:noFill/>
                </a:ln>
                <a:solidFill>
                  <a:prstClr val="black"/>
                </a:solidFill>
                <a:effectLst/>
                <a:uLnTx/>
                <a:uFillTx/>
                <a:latin typeface="Arial"/>
                <a:ea typeface="+mn-ea"/>
                <a:cs typeface="+mn-cs"/>
              </a:rPr>
              <a:t>FLSA </a:t>
            </a:r>
          </a:p>
        </p:txBody>
      </p:sp>
      <p:sp>
        <p:nvSpPr>
          <p:cNvPr id="3" name="Slide Number Placeholder 2"/>
          <p:cNvSpPr>
            <a:spLocks noGrp="1"/>
          </p:cNvSpPr>
          <p:nvPr>
            <p:ph type="sldNum" sz="quarter" idx="12"/>
          </p:nvPr>
        </p:nvSpPr>
        <p:spPr>
          <a:xfrm>
            <a:off x="114808" y="6436043"/>
            <a:ext cx="2844800" cy="304800"/>
          </a:xfrm>
        </p:spPr>
        <p:txBody>
          <a:bodyPr/>
          <a:lstStyle/>
          <a:p>
            <a:pPr algn="l">
              <a:defRPr/>
            </a:pPr>
            <a:fld id="{08156D9A-717C-4C36-974D-F6EE13F3C2A5}" type="slidenum">
              <a:rPr lang="en-US" altLang="en-US" smtClean="0">
                <a:solidFill>
                  <a:prstClr val="black"/>
                </a:solidFill>
              </a:rPr>
              <a:pPr algn="l">
                <a:defRPr/>
              </a:pPr>
              <a:t>45</a:t>
            </a:fld>
            <a:endParaRPr lang="en-US" altLang="en-US" dirty="0">
              <a:solidFill>
                <a:prstClr val="black"/>
              </a:solidFill>
            </a:endParaRPr>
          </a:p>
        </p:txBody>
      </p:sp>
    </p:spTree>
    <p:extLst>
      <p:ext uri="{BB962C8B-B14F-4D97-AF65-F5344CB8AC3E}">
        <p14:creationId xmlns:p14="http://schemas.microsoft.com/office/powerpoint/2010/main" val="1119718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696287" y="1324946"/>
            <a:ext cx="6230900" cy="537151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JOB DATA OVERVIEW</a:t>
            </a:r>
            <a:endParaRPr lang="en-US" dirty="0">
              <a:solidFill>
                <a:schemeClr val="accent5"/>
              </a:solidFill>
            </a:endParaRPr>
          </a:p>
        </p:txBody>
      </p:sp>
      <p:sp>
        <p:nvSpPr>
          <p:cNvPr id="4" name="TextBox 3"/>
          <p:cNvSpPr txBox="1"/>
          <p:nvPr/>
        </p:nvSpPr>
        <p:spPr>
          <a:xfrm>
            <a:off x="532795" y="924836"/>
            <a:ext cx="10707329"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Pay impacting fields</a:t>
            </a: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p:txBody>
      </p:sp>
      <p:sp>
        <p:nvSpPr>
          <p:cNvPr id="3" name="Slide Number Placeholder 2"/>
          <p:cNvSpPr>
            <a:spLocks noGrp="1"/>
          </p:cNvSpPr>
          <p:nvPr>
            <p:ph type="sldNum" sz="quarter" idx="12"/>
          </p:nvPr>
        </p:nvSpPr>
        <p:spPr>
          <a:xfrm>
            <a:off x="182880" y="6391656"/>
            <a:ext cx="457200" cy="3048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7" name="Rectangle 6"/>
          <p:cNvSpPr/>
          <p:nvPr/>
        </p:nvSpPr>
        <p:spPr>
          <a:xfrm>
            <a:off x="3701398" y="1514830"/>
            <a:ext cx="397565"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p:cNvSpPr/>
          <p:nvPr/>
        </p:nvSpPr>
        <p:spPr>
          <a:xfrm>
            <a:off x="795405" y="1554977"/>
            <a:ext cx="639532"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p:cNvSpPr/>
          <p:nvPr/>
        </p:nvSpPr>
        <p:spPr>
          <a:xfrm>
            <a:off x="3518765" y="3456309"/>
            <a:ext cx="954157" cy="117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2121852" y="3473115"/>
            <a:ext cx="397565"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a:xfrm>
            <a:off x="1916613" y="4539479"/>
            <a:ext cx="936929" cy="1099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1495686" y="2051624"/>
            <a:ext cx="1097280" cy="14888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p:cNvSpPr/>
          <p:nvPr/>
        </p:nvSpPr>
        <p:spPr>
          <a:xfrm>
            <a:off x="1434937" y="1292520"/>
            <a:ext cx="706340" cy="2223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extBox 13"/>
          <p:cNvSpPr txBox="1"/>
          <p:nvPr/>
        </p:nvSpPr>
        <p:spPr>
          <a:xfrm>
            <a:off x="7919499" y="1692437"/>
            <a:ext cx="294198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Arial"/>
                <a:ea typeface="+mn-ea"/>
                <a:cs typeface="+mn-cs"/>
              </a:rPr>
              <a:t>FTE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Arial"/>
                <a:ea typeface="+mn-ea"/>
                <a:cs typeface="+mn-cs"/>
              </a:rPr>
              <a:t>FLSA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Is and can alter pay if not correctly set on position.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Updated by the location.</a:t>
            </a:r>
          </a:p>
        </p:txBody>
      </p:sp>
      <p:sp>
        <p:nvSpPr>
          <p:cNvPr id="15" name="Rectangle 14"/>
          <p:cNvSpPr/>
          <p:nvPr/>
        </p:nvSpPr>
        <p:spPr>
          <a:xfrm>
            <a:off x="1672812" y="5768698"/>
            <a:ext cx="936929" cy="1099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2766017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JOB DATA OVERVIEW</a:t>
            </a:r>
            <a:endParaRPr lang="en-US" dirty="0">
              <a:solidFill>
                <a:schemeClr val="accent5"/>
              </a:solidFill>
            </a:endParaRPr>
          </a:p>
        </p:txBody>
      </p:sp>
      <p:sp>
        <p:nvSpPr>
          <p:cNvPr id="4" name="TextBox 3"/>
          <p:cNvSpPr txBox="1"/>
          <p:nvPr/>
        </p:nvSpPr>
        <p:spPr>
          <a:xfrm>
            <a:off x="532795" y="1052052"/>
            <a:ext cx="10707329"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Pay impacting fields</a:t>
            </a: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p:txBody>
      </p:sp>
      <p:sp>
        <p:nvSpPr>
          <p:cNvPr id="3" name="Slide Number Placeholder 2"/>
          <p:cNvSpPr>
            <a:spLocks noGrp="1"/>
          </p:cNvSpPr>
          <p:nvPr>
            <p:ph type="sldNum" sz="quarter" idx="12"/>
          </p:nvPr>
        </p:nvSpPr>
        <p:spPr>
          <a:xfrm>
            <a:off x="182880" y="6391656"/>
            <a:ext cx="457200" cy="3048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p:cNvPicPr>
            <a:picLocks noChangeAspect="1"/>
          </p:cNvPicPr>
          <p:nvPr/>
        </p:nvPicPr>
        <p:blipFill>
          <a:blip r:embed="rId4"/>
          <a:stretch>
            <a:fillRect/>
          </a:stretch>
        </p:blipFill>
        <p:spPr>
          <a:xfrm>
            <a:off x="532795" y="1525044"/>
            <a:ext cx="6337626" cy="4934204"/>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3681454" y="1892409"/>
            <a:ext cx="397565"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p:cNvSpPr/>
          <p:nvPr/>
        </p:nvSpPr>
        <p:spPr>
          <a:xfrm>
            <a:off x="691269" y="1908310"/>
            <a:ext cx="588891" cy="135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p:cNvSpPr/>
          <p:nvPr/>
        </p:nvSpPr>
        <p:spPr>
          <a:xfrm>
            <a:off x="1494847" y="3760968"/>
            <a:ext cx="715617" cy="1431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1304015" y="2419680"/>
            <a:ext cx="1097280" cy="14888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a:xfrm>
            <a:off x="2401295" y="1638896"/>
            <a:ext cx="485028" cy="2349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Box 11"/>
          <p:cNvSpPr txBox="1"/>
          <p:nvPr/>
        </p:nvSpPr>
        <p:spPr>
          <a:xfrm>
            <a:off x="7665609" y="1452162"/>
            <a:ext cx="3574515" cy="2492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Arial"/>
                <a:ea typeface="+mn-ea"/>
                <a:cs typeface="+mn-cs"/>
              </a:rPr>
              <a:t>Pay Group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Can impact pay if not correctly set up per job details. Becomes a problem with concurrent jobs.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Can only be updated by UCPC.</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977335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JOB DATA OVERVIEW</a:t>
            </a:r>
            <a:endParaRPr lang="en-US" dirty="0">
              <a:solidFill>
                <a:schemeClr val="accent5"/>
              </a:solidFill>
            </a:endParaRPr>
          </a:p>
        </p:txBody>
      </p:sp>
      <p:sp>
        <p:nvSpPr>
          <p:cNvPr id="4" name="TextBox 3"/>
          <p:cNvSpPr txBox="1"/>
          <p:nvPr/>
        </p:nvSpPr>
        <p:spPr>
          <a:xfrm>
            <a:off x="532795" y="1052052"/>
            <a:ext cx="10707329"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Pay impacting fields</a:t>
            </a: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p:txBody>
      </p:sp>
      <p:sp>
        <p:nvSpPr>
          <p:cNvPr id="3" name="Slide Number Placeholder 2"/>
          <p:cNvSpPr>
            <a:spLocks noGrp="1"/>
          </p:cNvSpPr>
          <p:nvPr>
            <p:ph type="sldNum" sz="quarter" idx="12"/>
          </p:nvPr>
        </p:nvSpPr>
        <p:spPr>
          <a:xfrm>
            <a:off x="182880" y="6391656"/>
            <a:ext cx="457200" cy="3048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pic>
        <p:nvPicPr>
          <p:cNvPr id="7" name="Picture 6"/>
          <p:cNvPicPr>
            <a:picLocks noChangeAspect="1"/>
          </p:cNvPicPr>
          <p:nvPr/>
        </p:nvPicPr>
        <p:blipFill>
          <a:blip r:embed="rId4"/>
          <a:stretch>
            <a:fillRect/>
          </a:stretch>
        </p:blipFill>
        <p:spPr>
          <a:xfrm>
            <a:off x="305342" y="1696640"/>
            <a:ext cx="7152982" cy="4473572"/>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3881833" y="2297927"/>
            <a:ext cx="397565"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441297" y="2283532"/>
            <a:ext cx="727545" cy="1654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a:xfrm>
            <a:off x="1168842" y="4174436"/>
            <a:ext cx="1137036" cy="5486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1304015" y="3028712"/>
            <a:ext cx="1184744" cy="14888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p:cNvSpPr/>
          <p:nvPr/>
        </p:nvSpPr>
        <p:spPr>
          <a:xfrm>
            <a:off x="2919455" y="1947322"/>
            <a:ext cx="706340" cy="2223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extBox 13"/>
          <p:cNvSpPr txBox="1"/>
          <p:nvPr/>
        </p:nvSpPr>
        <p:spPr>
          <a:xfrm>
            <a:off x="8110330" y="1526650"/>
            <a:ext cx="3617844"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Arial"/>
                <a:ea typeface="+mn-ea"/>
                <a:cs typeface="+mn-cs"/>
              </a:rPr>
              <a:t>Salary Admin </a:t>
            </a:r>
            <a:r>
              <a:rPr kumimoji="0" lang="en-US" sz="2400" b="1" i="0" u="none" strike="noStrike" kern="1200" cap="none" spc="0" normalizeH="0" baseline="0" noProof="0" dirty="0">
                <a:ln>
                  <a:noFill/>
                </a:ln>
                <a:solidFill>
                  <a:prstClr val="black"/>
                </a:solidFill>
                <a:effectLst/>
                <a:uLnTx/>
                <a:uFillTx/>
                <a:latin typeface="Arial"/>
                <a:ea typeface="+mn-ea"/>
                <a:cs typeface="+mn-cs"/>
              </a:rPr>
              <a:t>P</a:t>
            </a:r>
            <a:r>
              <a:rPr kumimoji="0" lang="en-US" sz="2400" b="1" i="0" u="none" strike="noStrike" kern="1200" cap="none" spc="0" normalizeH="0" baseline="0" noProof="0" dirty="0" smtClean="0">
                <a:ln>
                  <a:noFill/>
                </a:ln>
                <a:solidFill>
                  <a:prstClr val="black"/>
                </a:solidFill>
                <a:effectLst/>
                <a:uLnTx/>
                <a:uFillTx/>
                <a:latin typeface="Arial"/>
                <a:ea typeface="+mn-ea"/>
                <a:cs typeface="+mn-cs"/>
              </a:rPr>
              <a:t>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Arial"/>
                <a:ea typeface="+mn-ea"/>
                <a:cs typeface="+mn-cs"/>
              </a:rPr>
              <a:t>Grade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Arial"/>
                <a:ea typeface="+mn-ea"/>
                <a:cs typeface="+mn-cs"/>
              </a:rPr>
              <a:t>Step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Can impact pay if not correctly set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on position.</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Updated by the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709077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JOB DATA OVERVIEW</a:t>
            </a:r>
            <a:endParaRPr lang="en-US" dirty="0">
              <a:solidFill>
                <a:schemeClr val="accent5"/>
              </a:solidFill>
            </a:endParaRPr>
          </a:p>
        </p:txBody>
      </p:sp>
      <p:sp>
        <p:nvSpPr>
          <p:cNvPr id="4" name="TextBox 3"/>
          <p:cNvSpPr txBox="1"/>
          <p:nvPr/>
        </p:nvSpPr>
        <p:spPr>
          <a:xfrm>
            <a:off x="532795" y="1052052"/>
            <a:ext cx="10707329"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Pay impacting fields</a:t>
            </a: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p:txBody>
      </p:sp>
      <p:sp>
        <p:nvSpPr>
          <p:cNvPr id="3" name="Slide Number Placeholder 2"/>
          <p:cNvSpPr>
            <a:spLocks noGrp="1"/>
          </p:cNvSpPr>
          <p:nvPr>
            <p:ph type="sldNum" sz="quarter" idx="12"/>
          </p:nvPr>
        </p:nvSpPr>
        <p:spPr>
          <a:xfrm>
            <a:off x="182880" y="6391656"/>
            <a:ext cx="457200" cy="3048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pic>
        <p:nvPicPr>
          <p:cNvPr id="8" name="Picture 7"/>
          <p:cNvPicPr>
            <a:picLocks noChangeAspect="1"/>
          </p:cNvPicPr>
          <p:nvPr/>
        </p:nvPicPr>
        <p:blipFill>
          <a:blip r:embed="rId4"/>
          <a:stretch>
            <a:fillRect/>
          </a:stretch>
        </p:blipFill>
        <p:spPr>
          <a:xfrm>
            <a:off x="5479421" y="469295"/>
            <a:ext cx="6391875" cy="6146189"/>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8603311" y="912440"/>
            <a:ext cx="524788" cy="139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5528043" y="928342"/>
            <a:ext cx="721682" cy="123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5637475" y="4152769"/>
            <a:ext cx="5995284" cy="9837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p:cNvSpPr/>
          <p:nvPr/>
        </p:nvSpPr>
        <p:spPr>
          <a:xfrm>
            <a:off x="7354957" y="2848756"/>
            <a:ext cx="890546" cy="1396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Rectangle 13"/>
          <p:cNvSpPr/>
          <p:nvPr/>
        </p:nvSpPr>
        <p:spPr>
          <a:xfrm>
            <a:off x="9597223" y="2790348"/>
            <a:ext cx="1272209" cy="1980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p:cNvSpPr/>
          <p:nvPr/>
        </p:nvSpPr>
        <p:spPr>
          <a:xfrm>
            <a:off x="6313336" y="1664014"/>
            <a:ext cx="1097280" cy="14888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p:cNvSpPr/>
          <p:nvPr/>
        </p:nvSpPr>
        <p:spPr>
          <a:xfrm>
            <a:off x="8421759" y="589433"/>
            <a:ext cx="706340" cy="2223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extBox 4"/>
          <p:cNvSpPr txBox="1"/>
          <p:nvPr/>
        </p:nvSpPr>
        <p:spPr>
          <a:xfrm>
            <a:off x="182880" y="1932167"/>
            <a:ext cx="4977517" cy="29546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Arial"/>
                <a:ea typeface="+mn-ea"/>
                <a:cs typeface="+mn-cs"/>
              </a:rPr>
              <a:t>Comp rate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Arial"/>
                <a:ea typeface="+mn-ea"/>
                <a:cs typeface="+mn-cs"/>
              </a:rPr>
              <a:t>Rate code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Arial"/>
                <a:ea typeface="+mn-ea"/>
                <a:cs typeface="+mn-cs"/>
              </a:rPr>
              <a:t>Frequency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Can impact pay if not correctly set on position.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Updated by the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02688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88234" y="245855"/>
            <a:ext cx="12093817" cy="8191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rgbClr val="4472C4"/>
                </a:solidFill>
                <a:effectLst/>
                <a:uLnTx/>
                <a:uFillTx/>
                <a:latin typeface="Arial" panose="020B0604020202020204" pitchFamily="34" charset="0"/>
                <a:ea typeface="+mj-ea"/>
                <a:cs typeface="Arial" panose="020B0604020202020204" pitchFamily="34" charset="0"/>
              </a:rPr>
              <a:t>STUDENT COMPENSATION</a:t>
            </a:r>
            <a:endParaRPr kumimoji="0" lang="en-US" sz="34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sp>
        <p:nvSpPr>
          <p:cNvPr id="7" name="Content Placeholder 3"/>
          <p:cNvSpPr txBox="1">
            <a:spLocks/>
          </p:cNvSpPr>
          <p:nvPr/>
        </p:nvSpPr>
        <p:spPr>
          <a:xfrm>
            <a:off x="695325" y="1235075"/>
            <a:ext cx="10515600" cy="1298575"/>
          </a:xfrm>
          <a:prstGeom prst="rect">
            <a:avLst/>
          </a:prstGeom>
        </p:spPr>
        <p:txBody>
          <a:bodyPr/>
          <a:lst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3"/>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4"/>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5"/>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4"/>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5"/>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ts val="1200"/>
              </a:spcBef>
              <a:spcAft>
                <a:spcPct val="0"/>
              </a:spcAft>
              <a:buClr>
                <a:srgbClr val="44546A"/>
              </a:buClr>
              <a:buSzPct val="70000"/>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After </a:t>
            </a:r>
            <a:r>
              <a:rPr kumimoji="0" lang="en-US" sz="1800" b="0" i="0" u="none" strike="noStrike" kern="1200" cap="none" spc="0" normalizeH="0" baseline="0" noProof="0" dirty="0">
                <a:ln>
                  <a:noFill/>
                </a:ln>
                <a:solidFill>
                  <a:prstClr val="black"/>
                </a:solidFill>
                <a:effectLst/>
                <a:uLnTx/>
                <a:uFillTx/>
                <a:latin typeface="Arial"/>
                <a:ea typeface="+mn-ea"/>
                <a:cs typeface="+mn-cs"/>
              </a:rPr>
              <a:t>the completion of at least two quarters in the department, in which performance has been satisfactory or better, casual-restricted appointments may receive a within-range merit increase of up to $0.75 per hour once a fiscal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year.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0" fontAlgn="base" latinLnBrk="0" hangingPunct="0">
              <a:lnSpc>
                <a:spcPct val="100000"/>
              </a:lnSpc>
              <a:spcBef>
                <a:spcPts val="1200"/>
              </a:spcBef>
              <a:spcAft>
                <a:spcPct val="0"/>
              </a:spcAft>
              <a:buClr>
                <a:srgbClr val="44546A"/>
              </a:buClr>
              <a:buSzPct val="70000"/>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333333"/>
              </a:solidFill>
              <a:effectLst/>
              <a:uLnTx/>
              <a:uFillTx/>
              <a:latin typeface="Geneva"/>
              <a:ea typeface="+mn-ea"/>
              <a:cs typeface="+mn-cs"/>
            </a:endParaRPr>
          </a:p>
          <a:p>
            <a:pPr marL="342900" marR="0" lvl="0" indent="-342900" algn="l" defTabSz="914400" rtl="0" eaLnBrk="0" fontAlgn="base" latinLnBrk="0" hangingPunct="0">
              <a:lnSpc>
                <a:spcPct val="100000"/>
              </a:lnSpc>
              <a:spcBef>
                <a:spcPts val="1200"/>
              </a:spcBef>
              <a:spcAft>
                <a:spcPct val="0"/>
              </a:spcAft>
              <a:buClr>
                <a:srgbClr val="44546A"/>
              </a:buClr>
              <a:buSzPct val="70000"/>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333333"/>
              </a:solidFill>
              <a:effectLst/>
              <a:uLnTx/>
              <a:uFillTx/>
              <a:latin typeface="Geneva"/>
              <a:ea typeface="+mn-ea"/>
              <a:cs typeface="+mn-cs"/>
            </a:endParaRPr>
          </a:p>
          <a:p>
            <a:pPr marL="342900" marR="0" lvl="0" indent="-342900" algn="l" defTabSz="914400" rtl="0" eaLnBrk="0" fontAlgn="base" latinLnBrk="0" hangingPunct="0">
              <a:lnSpc>
                <a:spcPct val="100000"/>
              </a:lnSpc>
              <a:spcBef>
                <a:spcPts val="1200"/>
              </a:spcBef>
              <a:spcAft>
                <a:spcPct val="0"/>
              </a:spcAft>
              <a:buClr>
                <a:srgbClr val="44546A"/>
              </a:buClr>
              <a:buSzPct val="70000"/>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333333"/>
              </a:solidFill>
              <a:effectLst/>
              <a:uLnTx/>
              <a:uFillTx/>
              <a:latin typeface="Geneva"/>
              <a:ea typeface="+mn-ea"/>
              <a:cs typeface="+mn-cs"/>
            </a:endParaRPr>
          </a:p>
          <a:p>
            <a:pPr marL="342900" marR="0" lvl="0" indent="-342900" algn="l" defTabSz="914400" rtl="0" eaLnBrk="0" fontAlgn="base" latinLnBrk="0" hangingPunct="0">
              <a:lnSpc>
                <a:spcPct val="100000"/>
              </a:lnSpc>
              <a:spcBef>
                <a:spcPts val="1200"/>
              </a:spcBef>
              <a:spcAft>
                <a:spcPct val="0"/>
              </a:spcAft>
              <a:buClr>
                <a:srgbClr val="44546A"/>
              </a:buClr>
              <a:buSzPct val="70000"/>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0" fontAlgn="base" latinLnBrk="0" hangingPunct="0">
              <a:lnSpc>
                <a:spcPct val="100000"/>
              </a:lnSpc>
              <a:spcBef>
                <a:spcPts val="1200"/>
              </a:spcBef>
              <a:spcAft>
                <a:spcPct val="0"/>
              </a:spcAft>
              <a:buClr>
                <a:srgbClr val="44546A"/>
              </a:buClr>
              <a:buSzPct val="70000"/>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p:txBody>
      </p:sp>
      <p:graphicFrame>
        <p:nvGraphicFramePr>
          <p:cNvPr id="8" name="Table 7"/>
          <p:cNvGraphicFramePr>
            <a:graphicFrameLocks noGrp="1"/>
          </p:cNvGraphicFramePr>
          <p:nvPr>
            <p:extLst/>
          </p:nvPr>
        </p:nvGraphicFramePr>
        <p:xfrm>
          <a:off x="1697330" y="2533650"/>
          <a:ext cx="8511590" cy="2825967"/>
        </p:xfrm>
        <a:graphic>
          <a:graphicData uri="http://schemas.openxmlformats.org/drawingml/2006/table">
            <a:tbl>
              <a:tblPr firstRow="1" bandRow="1">
                <a:tableStyleId>{5C22544A-7EE6-4342-B048-85BDC9FD1C3A}</a:tableStyleId>
              </a:tblPr>
              <a:tblGrid>
                <a:gridCol w="1702318">
                  <a:extLst>
                    <a:ext uri="{9D8B030D-6E8A-4147-A177-3AD203B41FA5}">
                      <a16:colId xmlns:a16="http://schemas.microsoft.com/office/drawing/2014/main" val="2829469631"/>
                    </a:ext>
                  </a:extLst>
                </a:gridCol>
                <a:gridCol w="1702318">
                  <a:extLst>
                    <a:ext uri="{9D8B030D-6E8A-4147-A177-3AD203B41FA5}">
                      <a16:colId xmlns:a16="http://schemas.microsoft.com/office/drawing/2014/main" val="276865689"/>
                    </a:ext>
                  </a:extLst>
                </a:gridCol>
                <a:gridCol w="1702318">
                  <a:extLst>
                    <a:ext uri="{9D8B030D-6E8A-4147-A177-3AD203B41FA5}">
                      <a16:colId xmlns:a16="http://schemas.microsoft.com/office/drawing/2014/main" val="4090033739"/>
                    </a:ext>
                  </a:extLst>
                </a:gridCol>
                <a:gridCol w="1702318">
                  <a:extLst>
                    <a:ext uri="{9D8B030D-6E8A-4147-A177-3AD203B41FA5}">
                      <a16:colId xmlns:a16="http://schemas.microsoft.com/office/drawing/2014/main" val="2450153318"/>
                    </a:ext>
                  </a:extLst>
                </a:gridCol>
                <a:gridCol w="1702318">
                  <a:extLst>
                    <a:ext uri="{9D8B030D-6E8A-4147-A177-3AD203B41FA5}">
                      <a16:colId xmlns:a16="http://schemas.microsoft.com/office/drawing/2014/main" val="1411097049"/>
                    </a:ext>
                  </a:extLst>
                </a:gridCol>
              </a:tblGrid>
              <a:tr h="941989">
                <a:tc>
                  <a:txBody>
                    <a:bodyPr/>
                    <a:lstStyle/>
                    <a:p>
                      <a:pPr algn="ctr"/>
                      <a:r>
                        <a:rPr lang="en-US" dirty="0" smtClean="0">
                          <a:solidFill>
                            <a:schemeClr val="tx1"/>
                          </a:solidFill>
                        </a:rPr>
                        <a:t>Salary Range</a:t>
                      </a:r>
                      <a:endParaRPr lang="en-US" dirty="0">
                        <a:solidFill>
                          <a:schemeClr val="tx1"/>
                        </a:solidFill>
                      </a:endParaRPr>
                    </a:p>
                  </a:txBody>
                  <a:tcPr anchor="ctr"/>
                </a:tc>
                <a:tc>
                  <a:txBody>
                    <a:bodyPr/>
                    <a:lstStyle/>
                    <a:p>
                      <a:pPr algn="ctr"/>
                      <a:r>
                        <a:rPr lang="en-US" dirty="0" smtClean="0">
                          <a:solidFill>
                            <a:schemeClr val="tx1"/>
                          </a:solidFill>
                        </a:rPr>
                        <a:t>Minimum</a:t>
                      </a:r>
                      <a:endParaRPr lang="en-US" dirty="0">
                        <a:solidFill>
                          <a:schemeClr val="tx1"/>
                        </a:solidFill>
                      </a:endParaRPr>
                    </a:p>
                  </a:txBody>
                  <a:tcPr anchor="ctr"/>
                </a:tc>
                <a:tc>
                  <a:txBody>
                    <a:bodyPr/>
                    <a:lstStyle/>
                    <a:p>
                      <a:pPr algn="ctr"/>
                      <a:r>
                        <a:rPr lang="en-US" dirty="0" smtClean="0">
                          <a:solidFill>
                            <a:schemeClr val="tx1"/>
                          </a:solidFill>
                        </a:rPr>
                        <a:t>1</a:t>
                      </a:r>
                      <a:r>
                        <a:rPr lang="en-US" baseline="30000" dirty="0" smtClean="0">
                          <a:solidFill>
                            <a:schemeClr val="tx1"/>
                          </a:solidFill>
                        </a:rPr>
                        <a:t>st</a:t>
                      </a:r>
                      <a:r>
                        <a:rPr lang="en-US" dirty="0" smtClean="0">
                          <a:solidFill>
                            <a:schemeClr val="tx1"/>
                          </a:solidFill>
                        </a:rPr>
                        <a:t> Quartile</a:t>
                      </a:r>
                      <a:endParaRPr lang="en-US" dirty="0">
                        <a:solidFill>
                          <a:schemeClr val="tx1"/>
                        </a:solidFill>
                      </a:endParaRPr>
                    </a:p>
                  </a:txBody>
                  <a:tcPr anchor="ctr"/>
                </a:tc>
                <a:tc>
                  <a:txBody>
                    <a:bodyPr/>
                    <a:lstStyle/>
                    <a:p>
                      <a:pPr algn="ctr"/>
                      <a:r>
                        <a:rPr lang="en-US" dirty="0" smtClean="0">
                          <a:solidFill>
                            <a:schemeClr val="tx1"/>
                          </a:solidFill>
                        </a:rPr>
                        <a:t>Midpoint</a:t>
                      </a:r>
                      <a:endParaRPr lang="en-US" dirty="0">
                        <a:solidFill>
                          <a:schemeClr val="tx1"/>
                        </a:solidFill>
                      </a:endParaRPr>
                    </a:p>
                  </a:txBody>
                  <a:tcPr anchor="ctr"/>
                </a:tc>
                <a:tc>
                  <a:txBody>
                    <a:bodyPr/>
                    <a:lstStyle/>
                    <a:p>
                      <a:pPr algn="ctr"/>
                      <a:r>
                        <a:rPr lang="en-US" dirty="0" smtClean="0">
                          <a:solidFill>
                            <a:schemeClr val="tx1"/>
                          </a:solidFill>
                        </a:rPr>
                        <a:t>Maximum</a:t>
                      </a:r>
                      <a:endParaRPr lang="en-US" dirty="0">
                        <a:solidFill>
                          <a:schemeClr val="tx1"/>
                        </a:solidFill>
                      </a:endParaRPr>
                    </a:p>
                  </a:txBody>
                  <a:tcPr anchor="ctr"/>
                </a:tc>
                <a:extLst>
                  <a:ext uri="{0D108BD9-81ED-4DB2-BD59-A6C34878D82A}">
                    <a16:rowId xmlns:a16="http://schemas.microsoft.com/office/drawing/2014/main" val="287014645"/>
                  </a:ext>
                </a:extLst>
              </a:tr>
              <a:tr h="941989">
                <a:tc>
                  <a:txBody>
                    <a:bodyPr/>
                    <a:lstStyle/>
                    <a:p>
                      <a:pPr algn="l"/>
                      <a:r>
                        <a:rPr lang="en-US" dirty="0" smtClean="0"/>
                        <a:t>Student 1</a:t>
                      </a:r>
                    </a:p>
                    <a:p>
                      <a:pPr algn="l"/>
                      <a:r>
                        <a:rPr lang="en-US" dirty="0" smtClean="0"/>
                        <a:t>Title</a:t>
                      </a:r>
                      <a:r>
                        <a:rPr lang="en-US" baseline="0" dirty="0" smtClean="0"/>
                        <a:t> Code xxx</a:t>
                      </a:r>
                      <a:endParaRPr lang="en-US" dirty="0"/>
                    </a:p>
                  </a:txBody>
                  <a:tcPr anchor="ctr"/>
                </a:tc>
                <a:tc>
                  <a:txBody>
                    <a:bodyPr/>
                    <a:lstStyle/>
                    <a:p>
                      <a:pPr algn="ctr"/>
                      <a:r>
                        <a:rPr lang="en-US" dirty="0" smtClean="0"/>
                        <a:t>$12.00/hr</a:t>
                      </a:r>
                      <a:endParaRPr lang="en-US" dirty="0"/>
                    </a:p>
                  </a:txBody>
                  <a:tcPr anchor="ctr"/>
                </a:tc>
                <a:tc>
                  <a:txBody>
                    <a:bodyPr/>
                    <a:lstStyle/>
                    <a:p>
                      <a:pPr algn="ctr"/>
                      <a:r>
                        <a:rPr lang="en-US" dirty="0" smtClean="0"/>
                        <a:t>$13.25/hr</a:t>
                      </a:r>
                      <a:endParaRPr lang="en-US" dirty="0"/>
                    </a:p>
                  </a:txBody>
                  <a:tcPr anchor="ctr"/>
                </a:tc>
                <a:tc>
                  <a:txBody>
                    <a:bodyPr/>
                    <a:lstStyle/>
                    <a:p>
                      <a:pPr algn="ctr"/>
                      <a:r>
                        <a:rPr lang="en-US" dirty="0" smtClean="0"/>
                        <a:t>$14.50/hr</a:t>
                      </a:r>
                      <a:endParaRPr lang="en-US" dirty="0"/>
                    </a:p>
                  </a:txBody>
                  <a:tcPr anchor="ctr"/>
                </a:tc>
                <a:tc>
                  <a:txBody>
                    <a:bodyPr/>
                    <a:lstStyle/>
                    <a:p>
                      <a:pPr algn="ctr"/>
                      <a:r>
                        <a:rPr lang="en-US" dirty="0" smtClean="0"/>
                        <a:t>$17.00/hr</a:t>
                      </a:r>
                      <a:endParaRPr lang="en-US" dirty="0"/>
                    </a:p>
                  </a:txBody>
                  <a:tcPr anchor="ctr"/>
                </a:tc>
                <a:extLst>
                  <a:ext uri="{0D108BD9-81ED-4DB2-BD59-A6C34878D82A}">
                    <a16:rowId xmlns:a16="http://schemas.microsoft.com/office/drawing/2014/main" val="4045721740"/>
                  </a:ext>
                </a:extLst>
              </a:tr>
              <a:tr h="941989">
                <a:tc>
                  <a:txBody>
                    <a:bodyPr/>
                    <a:lstStyle/>
                    <a:p>
                      <a:r>
                        <a:rPr lang="en-US" dirty="0" smtClean="0"/>
                        <a:t>Student 2</a:t>
                      </a:r>
                    </a:p>
                    <a:p>
                      <a:r>
                        <a:rPr lang="en-US" dirty="0" smtClean="0"/>
                        <a:t>Title Code xxx</a:t>
                      </a:r>
                      <a:endParaRPr lang="en-US" dirty="0"/>
                    </a:p>
                  </a:txBody>
                  <a:tcPr anchor="ctr"/>
                </a:tc>
                <a:tc>
                  <a:txBody>
                    <a:bodyPr/>
                    <a:lstStyle/>
                    <a:p>
                      <a:pPr algn="ctr"/>
                      <a:r>
                        <a:rPr lang="en-US" dirty="0" smtClean="0"/>
                        <a:t>$12.50/hr</a:t>
                      </a:r>
                      <a:endParaRPr lang="en-US" dirty="0"/>
                    </a:p>
                  </a:txBody>
                  <a:tcPr anchor="ctr"/>
                </a:tc>
                <a:tc>
                  <a:txBody>
                    <a:bodyPr/>
                    <a:lstStyle/>
                    <a:p>
                      <a:pPr algn="ctr"/>
                      <a:r>
                        <a:rPr lang="en-US" dirty="0" smtClean="0"/>
                        <a:t>$17.50/hr</a:t>
                      </a:r>
                      <a:endParaRPr lang="en-US" dirty="0"/>
                    </a:p>
                  </a:txBody>
                  <a:tcPr anchor="ctr"/>
                </a:tc>
                <a:tc>
                  <a:txBody>
                    <a:bodyPr/>
                    <a:lstStyle/>
                    <a:p>
                      <a:pPr algn="ctr"/>
                      <a:r>
                        <a:rPr lang="en-US" dirty="0" smtClean="0"/>
                        <a:t>$22.50/hr</a:t>
                      </a:r>
                      <a:endParaRPr lang="en-US" dirty="0"/>
                    </a:p>
                  </a:txBody>
                  <a:tcPr anchor="ctr"/>
                </a:tc>
                <a:tc>
                  <a:txBody>
                    <a:bodyPr/>
                    <a:lstStyle/>
                    <a:p>
                      <a:pPr algn="ctr"/>
                      <a:r>
                        <a:rPr lang="en-US" dirty="0" smtClean="0"/>
                        <a:t>$32.50/hr</a:t>
                      </a:r>
                      <a:endParaRPr lang="en-US" dirty="0"/>
                    </a:p>
                  </a:txBody>
                  <a:tcPr anchor="ctr"/>
                </a:tc>
                <a:extLst>
                  <a:ext uri="{0D108BD9-81ED-4DB2-BD59-A6C34878D82A}">
                    <a16:rowId xmlns:a16="http://schemas.microsoft.com/office/drawing/2014/main" val="509870654"/>
                  </a:ext>
                </a:extLst>
              </a:tr>
            </a:tbl>
          </a:graphicData>
        </a:graphic>
      </p:graphicFrame>
      <p:sp>
        <p:nvSpPr>
          <p:cNvPr id="4" name="Slide Number Placeholder 3"/>
          <p:cNvSpPr>
            <a:spLocks noGrp="1"/>
          </p:cNvSpPr>
          <p:nvPr>
            <p:ph type="sldNum" sz="quarter" idx="12"/>
          </p:nvPr>
        </p:nvSpPr>
        <p:spPr>
          <a:xfrm>
            <a:off x="114808" y="6353392"/>
            <a:ext cx="2844800"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728061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385" y="293370"/>
            <a:ext cx="9042400" cy="685800"/>
          </a:xfrm>
        </p:spPr>
        <p:txBody>
          <a:bodyPr/>
          <a:lstStyle/>
          <a:p>
            <a:r>
              <a:rPr lang="en-US" dirty="0" smtClean="0">
                <a:solidFill>
                  <a:schemeClr val="accent5"/>
                </a:solidFill>
              </a:rPr>
              <a:t>PAYPATH OVERVIEW</a:t>
            </a:r>
            <a:endParaRPr lang="en-US" dirty="0">
              <a:solidFill>
                <a:schemeClr val="accent5"/>
              </a:solidFill>
            </a:endParaRPr>
          </a:p>
        </p:txBody>
      </p:sp>
      <p:sp>
        <p:nvSpPr>
          <p:cNvPr id="4" name="TextBox 3"/>
          <p:cNvSpPr txBox="1"/>
          <p:nvPr/>
        </p:nvSpPr>
        <p:spPr>
          <a:xfrm>
            <a:off x="532795" y="1052052"/>
            <a:ext cx="10707329"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Pay impacting fields</a:t>
            </a: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a:p>
            <a:pPr marL="7477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p:txBody>
      </p:sp>
      <p:sp>
        <p:nvSpPr>
          <p:cNvPr id="3" name="Slide Number Placeholder 2"/>
          <p:cNvSpPr>
            <a:spLocks noGrp="1"/>
          </p:cNvSpPr>
          <p:nvPr>
            <p:ph type="sldNum" sz="quarter" idx="12"/>
          </p:nvPr>
        </p:nvSpPr>
        <p:spPr>
          <a:xfrm>
            <a:off x="182880" y="6391656"/>
            <a:ext cx="457200" cy="3048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4"/>
          <a:stretch>
            <a:fillRect/>
          </a:stretch>
        </p:blipFill>
        <p:spPr>
          <a:xfrm>
            <a:off x="5079345" y="421419"/>
            <a:ext cx="6935077" cy="613840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337818" y="1852743"/>
            <a:ext cx="1452595" cy="17484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p:cNvSpPr/>
          <p:nvPr/>
        </p:nvSpPr>
        <p:spPr>
          <a:xfrm>
            <a:off x="8237552" y="995901"/>
            <a:ext cx="397565"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p:cNvSpPr/>
          <p:nvPr/>
        </p:nvSpPr>
        <p:spPr>
          <a:xfrm>
            <a:off x="5322567" y="995901"/>
            <a:ext cx="553447"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p:cNvSpPr/>
          <p:nvPr/>
        </p:nvSpPr>
        <p:spPr>
          <a:xfrm>
            <a:off x="5971430" y="1695023"/>
            <a:ext cx="397565"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6111823" y="3992904"/>
            <a:ext cx="543419" cy="117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a:xfrm>
            <a:off x="9485906" y="4040613"/>
            <a:ext cx="397565"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5478449" y="4166944"/>
            <a:ext cx="1097280" cy="174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p:cNvSpPr/>
          <p:nvPr/>
        </p:nvSpPr>
        <p:spPr>
          <a:xfrm>
            <a:off x="5487730" y="4398854"/>
            <a:ext cx="1097280" cy="174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Rectangle 13"/>
          <p:cNvSpPr/>
          <p:nvPr/>
        </p:nvSpPr>
        <p:spPr>
          <a:xfrm>
            <a:off x="5630849" y="4852080"/>
            <a:ext cx="1097280" cy="174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p:cNvSpPr/>
          <p:nvPr/>
        </p:nvSpPr>
        <p:spPr>
          <a:xfrm>
            <a:off x="5606996" y="3724831"/>
            <a:ext cx="1097280" cy="174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p:cNvSpPr/>
          <p:nvPr/>
        </p:nvSpPr>
        <p:spPr>
          <a:xfrm>
            <a:off x="5185576" y="661750"/>
            <a:ext cx="706340" cy="2223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TextBox 16"/>
          <p:cNvSpPr txBox="1"/>
          <p:nvPr/>
        </p:nvSpPr>
        <p:spPr>
          <a:xfrm>
            <a:off x="182880" y="1806341"/>
            <a:ext cx="454019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FLSA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Sal Admin Plan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Salary Grade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FTE</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849033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PAYPATH OVERVIEW</a:t>
            </a:r>
            <a:endParaRPr lang="en-US" dirty="0">
              <a:solidFill>
                <a:schemeClr val="accent5"/>
              </a:solidFill>
            </a:endParaRPr>
          </a:p>
        </p:txBody>
      </p:sp>
      <p:sp>
        <p:nvSpPr>
          <p:cNvPr id="4" name="TextBox 3"/>
          <p:cNvSpPr txBox="1"/>
          <p:nvPr/>
        </p:nvSpPr>
        <p:spPr>
          <a:xfrm>
            <a:off x="532795" y="932787"/>
            <a:ext cx="10707329"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4472C4"/>
                </a:solidFill>
                <a:effectLst/>
                <a:uLnTx/>
                <a:uFillTx/>
                <a:latin typeface="Arial"/>
                <a:ea typeface="+mn-ea"/>
                <a:cs typeface="+mn-cs"/>
              </a:rPr>
              <a:t>Pay impacting fields</a:t>
            </a:r>
            <a:endParaRPr kumimoji="0" lang="en-US" sz="2000" b="0" i="0" u="none" strike="noStrike" kern="1200" cap="none" spc="0" normalizeH="0" baseline="0" noProof="0" dirty="0">
              <a:ln>
                <a:noFill/>
              </a:ln>
              <a:solidFill>
                <a:srgbClr val="4472C4"/>
              </a:solidFill>
              <a:effectLst/>
              <a:uLnTx/>
              <a:uFillTx/>
              <a:latin typeface="Arial"/>
              <a:ea typeface="+mn-ea"/>
              <a:cs typeface="+mn-cs"/>
            </a:endParaRPr>
          </a:p>
        </p:txBody>
      </p:sp>
      <p:sp>
        <p:nvSpPr>
          <p:cNvPr id="3" name="Slide Number Placeholder 2"/>
          <p:cNvSpPr>
            <a:spLocks noGrp="1"/>
          </p:cNvSpPr>
          <p:nvPr>
            <p:ph type="sldNum" sz="quarter" idx="12"/>
          </p:nvPr>
        </p:nvSpPr>
        <p:spPr>
          <a:xfrm>
            <a:off x="182880" y="6391656"/>
            <a:ext cx="457200" cy="3048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4"/>
          <a:stretch>
            <a:fillRect/>
          </a:stretch>
        </p:blipFill>
        <p:spPr>
          <a:xfrm>
            <a:off x="5644021" y="434399"/>
            <a:ext cx="6020541" cy="626205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862606" y="695296"/>
            <a:ext cx="474584" cy="123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p:cNvSpPr/>
          <p:nvPr/>
        </p:nvSpPr>
        <p:spPr>
          <a:xfrm>
            <a:off x="8325016" y="707666"/>
            <a:ext cx="397565"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p:cNvSpPr/>
          <p:nvPr/>
        </p:nvSpPr>
        <p:spPr>
          <a:xfrm>
            <a:off x="6814267" y="2059390"/>
            <a:ext cx="397565"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p:cNvSpPr/>
          <p:nvPr/>
        </p:nvSpPr>
        <p:spPr>
          <a:xfrm>
            <a:off x="6814266" y="2897201"/>
            <a:ext cx="397565" cy="11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8185167" y="2859929"/>
            <a:ext cx="863419" cy="14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a:xfrm>
            <a:off x="9827813" y="3895407"/>
            <a:ext cx="898497" cy="1438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p:cNvSpPr/>
          <p:nvPr/>
        </p:nvSpPr>
        <p:spPr>
          <a:xfrm>
            <a:off x="7951304" y="3229321"/>
            <a:ext cx="771277" cy="1817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Rectangle 13"/>
          <p:cNvSpPr/>
          <p:nvPr/>
        </p:nvSpPr>
        <p:spPr>
          <a:xfrm>
            <a:off x="5862606" y="4143222"/>
            <a:ext cx="5499808" cy="9297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p:cNvSpPr/>
          <p:nvPr/>
        </p:nvSpPr>
        <p:spPr>
          <a:xfrm>
            <a:off x="5995284" y="1237451"/>
            <a:ext cx="1097280" cy="14888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p:cNvSpPr/>
          <p:nvPr/>
        </p:nvSpPr>
        <p:spPr>
          <a:xfrm>
            <a:off x="6238460" y="462167"/>
            <a:ext cx="559903" cy="2123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Box 11"/>
          <p:cNvSpPr txBox="1"/>
          <p:nvPr/>
        </p:nvSpPr>
        <p:spPr>
          <a:xfrm>
            <a:off x="182880" y="1574358"/>
            <a:ext cx="510473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Step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Pay Frequency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Comp 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Rate Code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Earnings Distribution Type (JED)</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Rectangle 16"/>
          <p:cNvSpPr/>
          <p:nvPr/>
        </p:nvSpPr>
        <p:spPr>
          <a:xfrm>
            <a:off x="5862606" y="3866300"/>
            <a:ext cx="1229958" cy="1888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2353387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MONITORING AND AUDITING TRANSACTIONS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91440" y="6472619"/>
            <a:ext cx="2844800" cy="304800"/>
          </a:xfrm>
        </p:spPr>
        <p:txBody>
          <a:bodyPr/>
          <a:lstStyle/>
          <a:p>
            <a:pPr algn="l">
              <a:defRPr/>
            </a:pPr>
            <a:fld id="{08156D9A-717C-4C36-974D-F6EE13F3C2A5}" type="slidenum">
              <a:rPr lang="en-US" altLang="en-US" smtClean="0">
                <a:solidFill>
                  <a:prstClr val="black"/>
                </a:solidFill>
              </a:rPr>
              <a:pPr algn="l">
                <a:defRPr/>
              </a:pPr>
              <a:t>52</a:t>
            </a:fld>
            <a:endParaRPr lang="en-US" altLang="en-US" dirty="0">
              <a:solidFill>
                <a:prstClr val="black"/>
              </a:solidFill>
            </a:endParaRPr>
          </a:p>
        </p:txBody>
      </p:sp>
    </p:spTree>
    <p:extLst>
      <p:ext uri="{BB962C8B-B14F-4D97-AF65-F5344CB8AC3E}">
        <p14:creationId xmlns:p14="http://schemas.microsoft.com/office/powerpoint/2010/main" val="1203420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MONITORING AND AUDITING TRANSACTIONS </a:t>
            </a:r>
            <a:endParaRPr lang="en-US" dirty="0">
              <a:solidFill>
                <a:schemeClr val="accent5"/>
              </a:solidFill>
            </a:endParaRPr>
          </a:p>
        </p:txBody>
      </p:sp>
      <p:sp>
        <p:nvSpPr>
          <p:cNvPr id="16" name="Rectangle 15"/>
          <p:cNvSpPr/>
          <p:nvPr/>
        </p:nvSpPr>
        <p:spPr>
          <a:xfrm>
            <a:off x="507187" y="1251497"/>
            <a:ext cx="11225348" cy="2453172"/>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latin typeface="+mj-lt"/>
              </a:rPr>
              <a:t>After </a:t>
            </a:r>
            <a:r>
              <a:rPr lang="en-US" dirty="0">
                <a:latin typeface="+mj-lt"/>
              </a:rPr>
              <a:t>approval, confirm what was initiated and approved is actually reflected in </a:t>
            </a:r>
            <a:r>
              <a:rPr lang="en-US" dirty="0" smtClean="0">
                <a:latin typeface="+mj-lt"/>
              </a:rPr>
              <a:t>PayPath</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latin typeface="+mj-lt"/>
                <a:cs typeface="Calibri" panose="020F0502020204030204" pitchFamily="34" charset="0"/>
              </a:rPr>
              <a:t>Transactional </a:t>
            </a:r>
            <a:r>
              <a:rPr lang="en-US" dirty="0">
                <a:latin typeface="+mj-lt"/>
                <a:cs typeface="Calibri" panose="020F0502020204030204" pitchFamily="34" charset="0"/>
              </a:rPr>
              <a:t>Units are responsible for auditing all transactions for their accountability </a:t>
            </a:r>
            <a:r>
              <a:rPr lang="en-US" dirty="0" smtClean="0">
                <a:latin typeface="+mj-lt"/>
                <a:cs typeface="Calibri" panose="020F0502020204030204" pitchFamily="34" charset="0"/>
              </a:rPr>
              <a:t>structure</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latin typeface="+mj-lt"/>
                <a:cs typeface="Calibri" panose="020F0502020204030204" pitchFamily="34" charset="0"/>
              </a:rPr>
              <a:t>If </a:t>
            </a:r>
            <a:r>
              <a:rPr lang="en-US" dirty="0">
                <a:latin typeface="+mj-lt"/>
                <a:cs typeface="Calibri" panose="020F0502020204030204" pitchFamily="34" charset="0"/>
              </a:rPr>
              <a:t>there are inaccuracies Department/Org/Transactional Units are responsible for ensuring that they are fixed by either correcting them directly or by working with their SSC (per the on behalf of case management matrix or the transaction </a:t>
            </a:r>
            <a:r>
              <a:rPr lang="en-US" dirty="0" smtClean="0">
                <a:latin typeface="+mj-lt"/>
                <a:cs typeface="Calibri" panose="020F0502020204030204" pitchFamily="34" charset="0"/>
              </a:rPr>
              <a:t>matrix)</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latin typeface="+mj-lt"/>
                <a:cs typeface="Calibri" panose="020F0502020204030204" pitchFamily="34" charset="0"/>
              </a:rPr>
              <a:t>POSSC</a:t>
            </a:r>
            <a:r>
              <a:rPr lang="en-US" dirty="0">
                <a:latin typeface="+mj-lt"/>
                <a:cs typeface="Calibri" panose="020F0502020204030204" pitchFamily="34" charset="0"/>
              </a:rPr>
              <a:t>, CITRUS and HARVEST will do a 2</a:t>
            </a:r>
            <a:r>
              <a:rPr lang="en-US" baseline="30000" dirty="0">
                <a:latin typeface="+mj-lt"/>
                <a:cs typeface="Calibri" panose="020F0502020204030204" pitchFamily="34" charset="0"/>
              </a:rPr>
              <a:t>ND</a:t>
            </a:r>
            <a:r>
              <a:rPr lang="en-US" dirty="0">
                <a:latin typeface="+mj-lt"/>
                <a:cs typeface="Calibri" panose="020F0502020204030204" pitchFamily="34" charset="0"/>
              </a:rPr>
              <a:t> level audit on select transaction types and will work with the transactional units on identified </a:t>
            </a:r>
            <a:r>
              <a:rPr lang="en-US" dirty="0" smtClean="0">
                <a:latin typeface="+mj-lt"/>
                <a:cs typeface="Calibri" panose="020F0502020204030204" pitchFamily="34" charset="0"/>
              </a:rPr>
              <a:t>issues</a:t>
            </a:r>
            <a:endParaRPr lang="en-US" dirty="0">
              <a:latin typeface="+mj-lt"/>
            </a:endParaRPr>
          </a:p>
        </p:txBody>
      </p:sp>
      <p:sp>
        <p:nvSpPr>
          <p:cNvPr id="3" name="Slide Number Placeholder 2"/>
          <p:cNvSpPr>
            <a:spLocks noGrp="1"/>
          </p:cNvSpPr>
          <p:nvPr>
            <p:ph type="sldNum" sz="quarter" idx="12"/>
          </p:nvPr>
        </p:nvSpPr>
        <p:spPr>
          <a:xfrm>
            <a:off x="173736" y="6436043"/>
            <a:ext cx="2844800" cy="304800"/>
          </a:xfrm>
        </p:spPr>
        <p:txBody>
          <a:bodyPr/>
          <a:lstStyle/>
          <a:p>
            <a:pPr algn="l">
              <a:defRPr/>
            </a:pPr>
            <a:fld id="{08156D9A-717C-4C36-974D-F6EE13F3C2A5}" type="slidenum">
              <a:rPr lang="en-US" altLang="en-US" smtClean="0">
                <a:solidFill>
                  <a:prstClr val="black"/>
                </a:solidFill>
              </a:rPr>
              <a:pPr algn="l">
                <a:defRPr/>
              </a:pPr>
              <a:t>53</a:t>
            </a:fld>
            <a:endParaRPr lang="en-US" altLang="en-US" dirty="0">
              <a:solidFill>
                <a:prstClr val="black"/>
              </a:solidFill>
            </a:endParaRPr>
          </a:p>
        </p:txBody>
      </p:sp>
    </p:spTree>
    <p:extLst>
      <p:ext uri="{BB962C8B-B14F-4D97-AF65-F5344CB8AC3E}">
        <p14:creationId xmlns:p14="http://schemas.microsoft.com/office/powerpoint/2010/main" val="32479053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UCPATH PROCESSES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69672" y="6399467"/>
            <a:ext cx="2844800" cy="304800"/>
          </a:xfrm>
        </p:spPr>
        <p:txBody>
          <a:bodyPr/>
          <a:lstStyle/>
          <a:p>
            <a:pPr algn="l">
              <a:defRPr/>
            </a:pPr>
            <a:fld id="{08156D9A-717C-4C36-974D-F6EE13F3C2A5}" type="slidenum">
              <a:rPr lang="en-US" altLang="en-US" smtClean="0">
                <a:solidFill>
                  <a:prstClr val="black"/>
                </a:solidFill>
              </a:rPr>
              <a:pPr algn="l">
                <a:defRPr/>
              </a:pPr>
              <a:t>54</a:t>
            </a:fld>
            <a:endParaRPr lang="en-US" altLang="en-US" dirty="0">
              <a:solidFill>
                <a:prstClr val="black"/>
              </a:solidFill>
            </a:endParaRPr>
          </a:p>
        </p:txBody>
      </p:sp>
    </p:spTree>
    <p:extLst>
      <p:ext uri="{BB962C8B-B14F-4D97-AF65-F5344CB8AC3E}">
        <p14:creationId xmlns:p14="http://schemas.microsoft.com/office/powerpoint/2010/main" val="28257575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170998"/>
            <a:ext cx="10963618" cy="685800"/>
          </a:xfrm>
        </p:spPr>
        <p:txBody>
          <a:bodyPr/>
          <a:lstStyle/>
          <a:p>
            <a:r>
              <a:rPr lang="en-US" dirty="0" smtClean="0">
                <a:solidFill>
                  <a:schemeClr val="accent5"/>
                </a:solidFill>
              </a:rPr>
              <a:t>UCPATH PROCESSES </a:t>
            </a:r>
            <a:endParaRPr lang="en-US" dirty="0">
              <a:solidFill>
                <a:schemeClr val="accent5"/>
              </a:solidFill>
            </a:endParaRPr>
          </a:p>
        </p:txBody>
      </p:sp>
      <p:sp>
        <p:nvSpPr>
          <p:cNvPr id="16" name="Rectangle 15"/>
          <p:cNvSpPr/>
          <p:nvPr/>
        </p:nvSpPr>
        <p:spPr>
          <a:xfrm>
            <a:off x="378459" y="781931"/>
            <a:ext cx="11225348" cy="5633402"/>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
              <a:defRPr/>
            </a:pPr>
            <a:r>
              <a:rPr lang="en-US" dirty="0" smtClean="0">
                <a:solidFill>
                  <a:prstClr val="black"/>
                </a:solidFill>
                <a:latin typeface="Arial"/>
              </a:rPr>
              <a:t>E-024 PRIMARY JOB DERIVATION</a:t>
            </a:r>
          </a:p>
          <a:p>
            <a:pPr marL="742950" lvl="1" indent="-285750">
              <a:lnSpc>
                <a:spcPct val="107000"/>
              </a:lnSpc>
              <a:spcAft>
                <a:spcPts val="800"/>
              </a:spcAft>
              <a:buFont typeface="Arial" panose="020B0604020202020204" pitchFamily="34" charset="0"/>
              <a:buChar char="•"/>
              <a:defRPr/>
            </a:pPr>
            <a:r>
              <a:rPr lang="en-US" dirty="0" smtClean="0">
                <a:solidFill>
                  <a:prstClr val="black"/>
                </a:solidFill>
              </a:rPr>
              <a:t>Derive </a:t>
            </a:r>
            <a:r>
              <a:rPr lang="en-US" dirty="0">
                <a:solidFill>
                  <a:prstClr val="black"/>
                </a:solidFill>
              </a:rPr>
              <a:t>the new primary job for HR and Benefits </a:t>
            </a:r>
            <a:r>
              <a:rPr lang="en-US" dirty="0" smtClean="0">
                <a:solidFill>
                  <a:prstClr val="black"/>
                </a:solidFill>
              </a:rPr>
              <a:t>based </a:t>
            </a:r>
            <a:r>
              <a:rPr lang="en-US" dirty="0">
                <a:solidFill>
                  <a:prstClr val="black"/>
                </a:solidFill>
              </a:rPr>
              <a:t>on the changes to the HR primary </a:t>
            </a:r>
            <a:r>
              <a:rPr lang="en-US" dirty="0" smtClean="0">
                <a:solidFill>
                  <a:prstClr val="black"/>
                </a:solidFill>
              </a:rPr>
              <a:t>job </a:t>
            </a:r>
            <a:r>
              <a:rPr lang="en-US" sz="1600" dirty="0" smtClean="0">
                <a:solidFill>
                  <a:prstClr val="black"/>
                </a:solidFill>
              </a:rPr>
              <a:t>(see slide for hierarchy rules) </a:t>
            </a:r>
            <a:endParaRPr lang="en-US" sz="1600" dirty="0">
              <a:solidFill>
                <a:prstClr val="black"/>
              </a:solidFill>
            </a:endParaRPr>
          </a:p>
          <a:p>
            <a:pPr marL="285750" indent="-285750">
              <a:lnSpc>
                <a:spcPct val="107000"/>
              </a:lnSpc>
              <a:spcAft>
                <a:spcPts val="800"/>
              </a:spcAft>
              <a:buFont typeface="Wingdings" panose="05000000000000000000" pitchFamily="2" charset="2"/>
              <a:buChar char="§"/>
              <a:defRPr/>
            </a:pPr>
            <a:r>
              <a:rPr lang="en-US" dirty="0" smtClean="0">
                <a:solidFill>
                  <a:prstClr val="black"/>
                </a:solidFill>
                <a:latin typeface="Arial"/>
              </a:rPr>
              <a:t>E-019 AUTOMATE PAY GROUP ASSIGNMENT</a:t>
            </a:r>
          </a:p>
          <a:p>
            <a:pPr marL="742950" lvl="1" indent="-285750">
              <a:lnSpc>
                <a:spcPct val="107000"/>
              </a:lnSpc>
              <a:spcAft>
                <a:spcPts val="800"/>
              </a:spcAft>
              <a:buFont typeface="Arial" panose="020B0604020202020204" pitchFamily="34" charset="0"/>
              <a:buChar char="•"/>
              <a:defRPr/>
            </a:pPr>
            <a:r>
              <a:rPr lang="en-US" dirty="0" smtClean="0">
                <a:solidFill>
                  <a:prstClr val="black"/>
                </a:solidFill>
              </a:rPr>
              <a:t>The </a:t>
            </a:r>
            <a:r>
              <a:rPr lang="en-US" dirty="0">
                <a:solidFill>
                  <a:prstClr val="black"/>
                </a:solidFill>
              </a:rPr>
              <a:t>new process will automatically assign new Pay group </a:t>
            </a:r>
            <a:r>
              <a:rPr lang="en-US" dirty="0" smtClean="0">
                <a:solidFill>
                  <a:prstClr val="black"/>
                </a:solidFill>
              </a:rPr>
              <a:t>based rules:</a:t>
            </a:r>
          </a:p>
          <a:p>
            <a:pPr marL="1200150" lvl="2" indent="-285750">
              <a:lnSpc>
                <a:spcPct val="107000"/>
              </a:lnSpc>
              <a:spcAft>
                <a:spcPts val="800"/>
              </a:spcAft>
              <a:buFont typeface="Courier New" panose="02070309020205020404" pitchFamily="49" charset="0"/>
              <a:buChar char="o"/>
              <a:defRPr/>
            </a:pPr>
            <a:r>
              <a:rPr lang="en-US" dirty="0" smtClean="0">
                <a:solidFill>
                  <a:prstClr val="black"/>
                </a:solidFill>
              </a:rPr>
              <a:t>EE </a:t>
            </a:r>
            <a:r>
              <a:rPr lang="en-US" dirty="0">
                <a:solidFill>
                  <a:prstClr val="black"/>
                </a:solidFill>
              </a:rPr>
              <a:t>has </a:t>
            </a:r>
            <a:r>
              <a:rPr lang="en-US" dirty="0" err="1">
                <a:solidFill>
                  <a:prstClr val="black"/>
                </a:solidFill>
              </a:rPr>
              <a:t>Empl</a:t>
            </a:r>
            <a:r>
              <a:rPr lang="en-US" dirty="0">
                <a:solidFill>
                  <a:prstClr val="black"/>
                </a:solidFill>
              </a:rPr>
              <a:t> Class change</a:t>
            </a:r>
          </a:p>
          <a:p>
            <a:pPr marL="1200150" lvl="2" indent="-285750">
              <a:lnSpc>
                <a:spcPct val="107000"/>
              </a:lnSpc>
              <a:spcAft>
                <a:spcPts val="800"/>
              </a:spcAft>
              <a:buFont typeface="Courier New" panose="02070309020205020404" pitchFamily="49" charset="0"/>
              <a:buChar char="o"/>
              <a:defRPr/>
            </a:pPr>
            <a:r>
              <a:rPr lang="en-US" dirty="0" smtClean="0">
                <a:solidFill>
                  <a:prstClr val="black"/>
                </a:solidFill>
              </a:rPr>
              <a:t>EE </a:t>
            </a:r>
            <a:r>
              <a:rPr lang="en-US" dirty="0">
                <a:solidFill>
                  <a:prstClr val="black"/>
                </a:solidFill>
              </a:rPr>
              <a:t>has FLSA status and Comp rate code change</a:t>
            </a:r>
          </a:p>
          <a:p>
            <a:pPr marL="1200150" lvl="2" indent="-285750">
              <a:lnSpc>
                <a:spcPct val="107000"/>
              </a:lnSpc>
              <a:spcAft>
                <a:spcPts val="800"/>
              </a:spcAft>
              <a:buFont typeface="Courier New" panose="02070309020205020404" pitchFamily="49" charset="0"/>
              <a:buChar char="o"/>
              <a:defRPr/>
            </a:pPr>
            <a:r>
              <a:rPr lang="en-US" dirty="0" smtClean="0">
                <a:solidFill>
                  <a:prstClr val="black"/>
                </a:solidFill>
              </a:rPr>
              <a:t>EE </a:t>
            </a:r>
            <a:r>
              <a:rPr lang="en-US" dirty="0">
                <a:solidFill>
                  <a:prstClr val="black"/>
                </a:solidFill>
              </a:rPr>
              <a:t>has a Job code change</a:t>
            </a:r>
          </a:p>
          <a:p>
            <a:pPr marL="1200150" lvl="2" indent="-285750">
              <a:lnSpc>
                <a:spcPct val="107000"/>
              </a:lnSpc>
              <a:spcAft>
                <a:spcPts val="800"/>
              </a:spcAft>
              <a:buFont typeface="Courier New" panose="02070309020205020404" pitchFamily="49" charset="0"/>
              <a:buChar char="o"/>
              <a:defRPr/>
            </a:pPr>
            <a:r>
              <a:rPr lang="en-US" dirty="0" smtClean="0">
                <a:solidFill>
                  <a:prstClr val="black"/>
                </a:solidFill>
              </a:rPr>
              <a:t>EE </a:t>
            </a:r>
            <a:r>
              <a:rPr lang="en-US" dirty="0">
                <a:solidFill>
                  <a:prstClr val="black"/>
                </a:solidFill>
              </a:rPr>
              <a:t>has Union code change (this applies to the firefighters for Davis)</a:t>
            </a:r>
          </a:p>
          <a:p>
            <a:pPr marL="1200150" lvl="2" indent="-285750">
              <a:lnSpc>
                <a:spcPct val="107000"/>
              </a:lnSpc>
              <a:spcAft>
                <a:spcPts val="800"/>
              </a:spcAft>
              <a:buFont typeface="Courier New" panose="02070309020205020404" pitchFamily="49" charset="0"/>
              <a:buChar char="o"/>
              <a:defRPr/>
            </a:pPr>
            <a:r>
              <a:rPr lang="en-US" dirty="0" smtClean="0">
                <a:solidFill>
                  <a:prstClr val="black"/>
                </a:solidFill>
              </a:rPr>
              <a:t>EE </a:t>
            </a:r>
            <a:r>
              <a:rPr lang="en-US" dirty="0">
                <a:solidFill>
                  <a:prstClr val="black"/>
                </a:solidFill>
              </a:rPr>
              <a:t>has Citizenship status and/or NRA income code changes</a:t>
            </a:r>
          </a:p>
          <a:p>
            <a:pPr marL="1200150" lvl="2" indent="-285750">
              <a:lnSpc>
                <a:spcPct val="107000"/>
              </a:lnSpc>
              <a:spcAft>
                <a:spcPts val="800"/>
              </a:spcAft>
              <a:buFont typeface="Courier New" panose="02070309020205020404" pitchFamily="49" charset="0"/>
              <a:buChar char="o"/>
              <a:defRPr/>
            </a:pPr>
            <a:r>
              <a:rPr lang="en-US" dirty="0" smtClean="0">
                <a:solidFill>
                  <a:prstClr val="black"/>
                </a:solidFill>
              </a:rPr>
              <a:t>EE </a:t>
            </a:r>
            <a:r>
              <a:rPr lang="en-US" dirty="0">
                <a:solidFill>
                  <a:prstClr val="black"/>
                </a:solidFill>
              </a:rPr>
              <a:t>has Alternate work week changes</a:t>
            </a:r>
            <a:endParaRPr lang="en-US" dirty="0" smtClean="0">
              <a:solidFill>
                <a:prstClr val="black"/>
              </a:solidFill>
              <a:latin typeface="Arial"/>
            </a:endParaRPr>
          </a:p>
          <a:p>
            <a:pPr marL="285750" indent="-285750">
              <a:lnSpc>
                <a:spcPct val="107000"/>
              </a:lnSpc>
              <a:spcAft>
                <a:spcPts val="800"/>
              </a:spcAft>
              <a:buFont typeface="Wingdings" panose="05000000000000000000" pitchFamily="2" charset="2"/>
              <a:buChar char="§"/>
              <a:defRPr/>
            </a:pPr>
            <a:r>
              <a:rPr lang="en-US" dirty="0" smtClean="0">
                <a:solidFill>
                  <a:prstClr val="black"/>
                </a:solidFill>
                <a:latin typeface="Arial"/>
              </a:rPr>
              <a:t>E-042 BENEFIT ELIGIBILITY </a:t>
            </a:r>
          </a:p>
          <a:p>
            <a:pPr marL="742950" lvl="1" indent="-285750">
              <a:lnSpc>
                <a:spcPct val="107000"/>
              </a:lnSpc>
              <a:spcAft>
                <a:spcPts val="800"/>
              </a:spcAft>
              <a:buFont typeface="Arial" panose="020B0604020202020204" pitchFamily="34" charset="0"/>
              <a:buChar char="•"/>
              <a:defRPr/>
            </a:pPr>
            <a:r>
              <a:rPr kumimoji="0" lang="en-US" b="0" i="0" u="none" strike="noStrike" kern="1200" cap="none" spc="0" normalizeH="0" baseline="0" noProof="0" dirty="0" smtClean="0">
                <a:ln>
                  <a:noFill/>
                </a:ln>
                <a:solidFill>
                  <a:prstClr val="black"/>
                </a:solidFill>
                <a:effectLst/>
                <a:uLnTx/>
                <a:uFillTx/>
                <a:latin typeface="Arial"/>
                <a:ea typeface="+mn-ea"/>
                <a:cs typeface="+mn-cs"/>
              </a:rPr>
              <a:t>Determines EE benefit eligibility using three </a:t>
            </a:r>
            <a:r>
              <a:rPr kumimoji="0" lang="en-US" b="0" i="0" u="none" strike="noStrike" kern="1200" cap="none" spc="0" normalizeH="0" baseline="0" noProof="0" dirty="0" err="1" smtClean="0">
                <a:ln>
                  <a:noFill/>
                </a:ln>
                <a:solidFill>
                  <a:prstClr val="black"/>
                </a:solidFill>
                <a:effectLst/>
                <a:uLnTx/>
                <a:uFillTx/>
                <a:latin typeface="Arial"/>
                <a:ea typeface="+mn-ea"/>
                <a:cs typeface="+mn-cs"/>
              </a:rPr>
              <a:t>fac</a:t>
            </a:r>
            <a:r>
              <a:rPr lang="en-US" dirty="0" smtClean="0"/>
              <a:t>tors</a:t>
            </a:r>
            <a:r>
              <a:rPr lang="en-US" dirty="0"/>
              <a:t>: percentage, duration, and appointment type. </a:t>
            </a:r>
            <a:r>
              <a:rPr lang="en-US" dirty="0" smtClean="0"/>
              <a:t>To maintain eligibility </a:t>
            </a:r>
            <a:r>
              <a:rPr lang="en-US" dirty="0"/>
              <a:t>employee must maintain an average regular paid time of at least 17.5 hours per week in an </a:t>
            </a:r>
            <a:r>
              <a:rPr lang="en-US" dirty="0" smtClean="0"/>
              <a:t>eligible appointment </a:t>
            </a:r>
            <a:r>
              <a:rPr lang="en-US" dirty="0"/>
              <a:t>type after the 1 year </a:t>
            </a:r>
            <a:r>
              <a:rPr lang="en-US" dirty="0" smtClean="0"/>
              <a:t>anniversary.</a:t>
            </a:r>
            <a:endParaRPr kumimoji="0" lang="en-US" b="0" i="0" u="none" strike="noStrike" kern="1200" cap="none" spc="0" normalizeH="0" baseline="0" noProof="0" dirty="0" smtClean="0">
              <a:ln>
                <a:noFill/>
              </a:ln>
              <a:solidFill>
                <a:prstClr val="black"/>
              </a:solidFill>
              <a:effectLst/>
              <a:uLnTx/>
              <a:uFillTx/>
              <a:latin typeface="Arial"/>
              <a:ea typeface="+mn-ea"/>
              <a:cs typeface="+mn-cs"/>
            </a:endParaRPr>
          </a:p>
        </p:txBody>
      </p:sp>
      <p:sp>
        <p:nvSpPr>
          <p:cNvPr id="3" name="Slide Number Placeholder 2"/>
          <p:cNvSpPr>
            <a:spLocks noGrp="1"/>
          </p:cNvSpPr>
          <p:nvPr>
            <p:ph type="sldNum" sz="quarter" idx="12"/>
          </p:nvPr>
        </p:nvSpPr>
        <p:spPr>
          <a:xfrm>
            <a:off x="114808" y="6415333"/>
            <a:ext cx="2844800" cy="304800"/>
          </a:xfrm>
        </p:spPr>
        <p:txBody>
          <a:bodyPr/>
          <a:lstStyle/>
          <a:p>
            <a:pPr algn="l">
              <a:defRPr/>
            </a:pPr>
            <a:fld id="{08156D9A-717C-4C36-974D-F6EE13F3C2A5}" type="slidenum">
              <a:rPr lang="en-US" altLang="en-US" smtClean="0">
                <a:solidFill>
                  <a:prstClr val="black"/>
                </a:solidFill>
              </a:rPr>
              <a:pPr algn="l">
                <a:defRPr/>
              </a:pPr>
              <a:t>55</a:t>
            </a:fld>
            <a:endParaRPr lang="en-US" altLang="en-US" dirty="0">
              <a:solidFill>
                <a:prstClr val="black"/>
              </a:solidFill>
            </a:endParaRPr>
          </a:p>
        </p:txBody>
      </p:sp>
    </p:spTree>
    <p:extLst>
      <p:ext uri="{BB962C8B-B14F-4D97-AF65-F5344CB8AC3E}">
        <p14:creationId xmlns:p14="http://schemas.microsoft.com/office/powerpoint/2010/main" val="28301876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6965" y="231702"/>
            <a:ext cx="10963618" cy="685800"/>
          </a:xfrm>
        </p:spPr>
        <p:txBody>
          <a:bodyPr/>
          <a:lstStyle/>
          <a:p>
            <a:r>
              <a:rPr lang="en-US" dirty="0" smtClean="0">
                <a:solidFill>
                  <a:schemeClr val="accent5"/>
                </a:solidFill>
              </a:rPr>
              <a:t>PRIMARY JOB DERIVATION E- 024</a:t>
            </a:r>
            <a:endParaRPr lang="en-US" dirty="0">
              <a:solidFill>
                <a:schemeClr val="accent5"/>
              </a:solidFill>
            </a:endParaRPr>
          </a:p>
        </p:txBody>
      </p:sp>
      <p:sp>
        <p:nvSpPr>
          <p:cNvPr id="4" name="Rectangle 3"/>
          <p:cNvSpPr/>
          <p:nvPr/>
        </p:nvSpPr>
        <p:spPr>
          <a:xfrm>
            <a:off x="306839" y="1237542"/>
            <a:ext cx="11123869" cy="2939266"/>
          </a:xfrm>
          <a:prstGeom prst="rect">
            <a:avLst/>
          </a:prstGeom>
          <a:noFill/>
        </p:spPr>
        <p:txBody>
          <a:bodyPr wrap="square">
            <a:spAutoFit/>
          </a:bodyPr>
          <a:lstStyle/>
          <a:p>
            <a:pPr marL="342900" lvl="0" indent="-342900">
              <a:spcAft>
                <a:spcPts val="600"/>
              </a:spcAft>
              <a:buFont typeface="Arial" panose="020B0604020202020204" pitchFamily="34" charset="0"/>
              <a:buChar char="•"/>
              <a:defRPr/>
            </a:pPr>
            <a:r>
              <a:rPr lang="en-US" sz="2000" b="1" dirty="0">
                <a:solidFill>
                  <a:prstClr val="black"/>
                </a:solidFill>
                <a:cs typeface="Arial"/>
              </a:rPr>
              <a:t>HR Primary Job </a:t>
            </a:r>
            <a:r>
              <a:rPr lang="en-US" sz="2000" dirty="0">
                <a:solidFill>
                  <a:prstClr val="black"/>
                </a:solidFill>
                <a:cs typeface="Arial"/>
              </a:rPr>
              <a:t>– The Job record that is considered an employee’s main Job.</a:t>
            </a:r>
          </a:p>
          <a:p>
            <a:pPr marL="342900" lvl="0" indent="-342900">
              <a:spcAft>
                <a:spcPts val="600"/>
              </a:spcAft>
              <a:buFont typeface="Arial" panose="020B0604020202020204" pitchFamily="34" charset="0"/>
              <a:buChar char="•"/>
              <a:defRPr/>
            </a:pPr>
            <a:r>
              <a:rPr lang="en-US" sz="2000" b="1" dirty="0">
                <a:solidFill>
                  <a:prstClr val="black"/>
                </a:solidFill>
                <a:cs typeface="Arial"/>
              </a:rPr>
              <a:t>Benefits Primary Job</a:t>
            </a:r>
            <a:r>
              <a:rPr lang="en-US" sz="2000" dirty="0">
                <a:solidFill>
                  <a:prstClr val="black"/>
                </a:solidFill>
                <a:cs typeface="Arial"/>
              </a:rPr>
              <a:t> – The Job records that will set an employee’s Benefits Eligibility.</a:t>
            </a:r>
          </a:p>
          <a:p>
            <a:pPr marL="342900" lvl="0" indent="-342900">
              <a:spcAft>
                <a:spcPts val="600"/>
              </a:spcAft>
              <a:buFont typeface="Arial" panose="020B0604020202020204" pitchFamily="34" charset="0"/>
              <a:buChar char="•"/>
              <a:defRPr/>
            </a:pPr>
            <a:r>
              <a:rPr lang="en-US" sz="2000" dirty="0">
                <a:solidFill>
                  <a:prstClr val="black"/>
                </a:solidFill>
                <a:cs typeface="Arial"/>
              </a:rPr>
              <a:t>The E-024 process </a:t>
            </a:r>
            <a:r>
              <a:rPr lang="en-US" sz="2000" dirty="0" smtClean="0">
                <a:solidFill>
                  <a:prstClr val="black"/>
                </a:solidFill>
                <a:cs typeface="Arial"/>
              </a:rPr>
              <a:t>is scheduled </a:t>
            </a:r>
            <a:r>
              <a:rPr lang="en-US" sz="2000" dirty="0">
                <a:solidFill>
                  <a:prstClr val="black"/>
                </a:solidFill>
                <a:cs typeface="Arial"/>
              </a:rPr>
              <a:t>to run nightly to re-derive the primary job when concurrent jobs are added or job data is updated, thus causing an update to the primary job assignments.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This process can happen across business units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Downstream impacts can occur if this is not corrected (i.e. parking citations, LMS log in blocked, benefits)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Arial"/>
            </a:endParaRPr>
          </a:p>
        </p:txBody>
      </p:sp>
      <p:sp>
        <p:nvSpPr>
          <p:cNvPr id="3" name="Slide Number Placeholder 2"/>
          <p:cNvSpPr>
            <a:spLocks noGrp="1"/>
          </p:cNvSpPr>
          <p:nvPr>
            <p:ph type="sldNum" sz="quarter" idx="12"/>
          </p:nvPr>
        </p:nvSpPr>
        <p:spPr>
          <a:xfrm>
            <a:off x="133096" y="6434328"/>
            <a:ext cx="2844800" cy="304800"/>
          </a:xfrm>
        </p:spPr>
        <p:txBody>
          <a:bodyPr/>
          <a:lstStyle/>
          <a:p>
            <a:pPr algn="l">
              <a:defRPr/>
            </a:pPr>
            <a:fld id="{08156D9A-717C-4C36-974D-F6EE13F3C2A5}" type="slidenum">
              <a:rPr lang="en-US" altLang="en-US" smtClean="0">
                <a:solidFill>
                  <a:prstClr val="black"/>
                </a:solidFill>
              </a:rPr>
              <a:pPr algn="l">
                <a:defRPr/>
              </a:pPr>
              <a:t>56</a:t>
            </a:fld>
            <a:endParaRPr lang="en-US" altLang="en-US" dirty="0">
              <a:solidFill>
                <a:prstClr val="black"/>
              </a:solidFill>
            </a:endParaRPr>
          </a:p>
        </p:txBody>
      </p:sp>
    </p:spTree>
    <p:extLst>
      <p:ext uri="{BB962C8B-B14F-4D97-AF65-F5344CB8AC3E}">
        <p14:creationId xmlns:p14="http://schemas.microsoft.com/office/powerpoint/2010/main" val="24246544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3831" y="72190"/>
            <a:ext cx="10963618" cy="685800"/>
          </a:xfrm>
        </p:spPr>
        <p:txBody>
          <a:bodyPr/>
          <a:lstStyle/>
          <a:p>
            <a:r>
              <a:rPr lang="en-US" dirty="0" smtClean="0">
                <a:solidFill>
                  <a:schemeClr val="accent5"/>
                </a:solidFill>
              </a:rPr>
              <a:t>PRIMARY JOB DERIVATION E-024</a:t>
            </a:r>
            <a:endParaRPr lang="en-US" dirty="0">
              <a:solidFill>
                <a:schemeClr val="accent5"/>
              </a:solidFill>
            </a:endParaRPr>
          </a:p>
        </p:txBody>
      </p:sp>
      <p:graphicFrame>
        <p:nvGraphicFramePr>
          <p:cNvPr id="3" name="Diagram 2"/>
          <p:cNvGraphicFramePr/>
          <p:nvPr>
            <p:extLst/>
          </p:nvPr>
        </p:nvGraphicFramePr>
        <p:xfrm>
          <a:off x="2164426" y="915152"/>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3922457" y="953476"/>
            <a:ext cx="225131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prstClr val="white"/>
                </a:solidFill>
                <a:effectLst/>
                <a:uLnTx/>
                <a:uFillTx/>
                <a:latin typeface="Arial"/>
                <a:ea typeface="+mn-ea"/>
                <a:cs typeface="+mn-cs"/>
              </a:rPr>
              <a:t>Empl</a:t>
            </a:r>
            <a:r>
              <a:rPr kumimoji="0" lang="en-US" sz="800" b="0" i="0" u="none" strike="noStrike" kern="1200" cap="none" spc="0" normalizeH="0" baseline="0" noProof="0" dirty="0">
                <a:ln>
                  <a:noFill/>
                </a:ln>
                <a:solidFill>
                  <a:prstClr val="white"/>
                </a:solidFill>
                <a:effectLst/>
                <a:uLnTx/>
                <a:uFillTx/>
                <a:latin typeface="Arial"/>
                <a:ea typeface="+mn-ea"/>
                <a:cs typeface="+mn-cs"/>
              </a:rPr>
              <a:t> Class =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mn-cs"/>
              </a:rPr>
              <a:t>“Academic – Post Doc”</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mn-cs"/>
              </a:rPr>
              <a:t>“Academic – Faculty”</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mn-cs"/>
              </a:rPr>
              <a:t>“Academic – Deans/Faculty Administrators”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mn-cs"/>
              </a:rPr>
              <a:t>“Academic - Non-Faculty”</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mn-cs"/>
              </a:rPr>
              <a:t>“Academic – Recall”</a:t>
            </a:r>
          </a:p>
        </p:txBody>
      </p:sp>
      <p:sp>
        <p:nvSpPr>
          <p:cNvPr id="6" name="TextBox 5"/>
          <p:cNvSpPr txBox="1"/>
          <p:nvPr/>
        </p:nvSpPr>
        <p:spPr>
          <a:xfrm>
            <a:off x="5606213" y="3135816"/>
            <a:ext cx="131169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solidFill>
                <a:effectLst/>
                <a:uLnTx/>
                <a:uFillTx/>
                <a:latin typeface="Arial"/>
                <a:ea typeface="+mn-ea"/>
                <a:cs typeface="+mn-cs"/>
              </a:rPr>
              <a:t>Empl</a:t>
            </a:r>
            <a:r>
              <a:rPr kumimoji="0" lang="en-US" sz="1000" b="0" i="0" u="none" strike="noStrike" kern="1200" cap="none" spc="0" normalizeH="0" baseline="0" noProof="0" dirty="0">
                <a:ln>
                  <a:noFill/>
                </a:ln>
                <a:solidFill>
                  <a:prstClr val="white"/>
                </a:solidFill>
                <a:effectLst/>
                <a:uLnTx/>
                <a:uFillTx/>
                <a:latin typeface="Arial"/>
                <a:ea typeface="+mn-ea"/>
                <a:cs typeface="+mn-cs"/>
              </a:rPr>
              <a:t> Class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“Career”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“Partial Year Career”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“Contract”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“Limited</a:t>
            </a:r>
            <a:r>
              <a:rPr kumimoji="0" lang="en-US" sz="1000" b="0" i="0" u="none" strike="noStrike" kern="1200" cap="none" spc="0" normalizeH="0" baseline="0" noProof="0" dirty="0" smtClean="0">
                <a:ln>
                  <a:noFill/>
                </a:ln>
                <a:solidFill>
                  <a:prstClr val="white"/>
                </a:solidFill>
                <a:effectLst/>
                <a:uLnTx/>
                <a:uFillTx/>
                <a:latin typeface="Arial"/>
                <a:ea typeface="+mn-ea"/>
                <a:cs typeface="+mn-cs"/>
              </a:rPr>
              <a:t>”</a:t>
            </a:r>
            <a:endParaRPr kumimoji="0" lang="en-US"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xtBox 6"/>
          <p:cNvSpPr txBox="1"/>
          <p:nvPr/>
        </p:nvSpPr>
        <p:spPr>
          <a:xfrm>
            <a:off x="6717156" y="3154489"/>
            <a:ext cx="13116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white"/>
                </a:solidFill>
                <a:effectLst/>
                <a:uLnTx/>
                <a:uFillTx/>
                <a:latin typeface="Arial"/>
                <a:ea typeface="+mn-ea"/>
                <a:cs typeface="+mn-cs"/>
              </a:rPr>
              <a:t>Empl</a:t>
            </a:r>
            <a:r>
              <a:rPr kumimoji="0" lang="en-US" sz="900" b="0" i="0" u="none" strike="noStrike" kern="1200" cap="none" spc="0" normalizeH="0" baseline="0" noProof="0" dirty="0">
                <a:ln>
                  <a:noFill/>
                </a:ln>
                <a:solidFill>
                  <a:prstClr val="white"/>
                </a:solidFill>
                <a:effectLst/>
                <a:uLnTx/>
                <a:uFillTx/>
                <a:latin typeface="Arial"/>
                <a:ea typeface="+mn-ea"/>
                <a:cs typeface="+mn-cs"/>
              </a:rPr>
              <a:t> Class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white"/>
                </a:solidFill>
                <a:effectLst/>
                <a:uLnTx/>
                <a:uFillTx/>
                <a:latin typeface="Arial"/>
                <a:ea typeface="+mn-ea"/>
                <a:cs typeface="+mn-cs"/>
              </a:rPr>
              <a:t>“Per Diem”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white"/>
                </a:solidFill>
                <a:effectLst/>
                <a:uLnTx/>
                <a:uFillTx/>
                <a:latin typeface="Arial"/>
                <a:ea typeface="+mn-ea"/>
                <a:cs typeface="+mn-cs"/>
              </a:rPr>
              <a:t>“</a:t>
            </a:r>
            <a:r>
              <a:rPr kumimoji="0" lang="en-US" sz="900" b="0" i="0" u="none" strike="noStrike" kern="1200" cap="none" spc="0" normalizeH="0" baseline="0" noProof="0" dirty="0">
                <a:ln>
                  <a:noFill/>
                </a:ln>
                <a:solidFill>
                  <a:prstClr val="white"/>
                </a:solidFill>
                <a:effectLst/>
                <a:uLnTx/>
                <a:uFillTx/>
                <a:latin typeface="Arial"/>
                <a:ea typeface="+mn-ea"/>
                <a:cs typeface="+mn-cs"/>
              </a:rPr>
              <a:t>Floater”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“Academic- Student”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“Casual Restricted”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“Rehired Retiree”</a:t>
            </a:r>
          </a:p>
        </p:txBody>
      </p:sp>
      <p:sp>
        <p:nvSpPr>
          <p:cNvPr id="8" name="Pentagon 7"/>
          <p:cNvSpPr/>
          <p:nvPr/>
        </p:nvSpPr>
        <p:spPr>
          <a:xfrm>
            <a:off x="290082" y="807195"/>
            <a:ext cx="1603178" cy="1097279"/>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Arial"/>
                <a:ea typeface="+mn-ea"/>
                <a:cs typeface="+mn-cs"/>
              </a:rPr>
              <a:t>Primary job Derivation is based on:</a:t>
            </a:r>
            <a:endParaRPr kumimoji="0" lang="en-US" sz="11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Arial"/>
                <a:ea typeface="+mn-ea"/>
                <a:cs typeface="+mn-cs"/>
              </a:rPr>
              <a:t>Employees Higher FTE = Primary Job</a:t>
            </a:r>
            <a:endParaRPr kumimoji="0" lang="en-US"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Rectangular Callout 3"/>
          <p:cNvSpPr/>
          <p:nvPr/>
        </p:nvSpPr>
        <p:spPr>
          <a:xfrm>
            <a:off x="9802368" y="630936"/>
            <a:ext cx="1709928" cy="1508760"/>
          </a:xfrm>
          <a:prstGeom prst="wedgeRectCallout">
            <a:avLst/>
          </a:prstGeom>
          <a:solidFill>
            <a:srgbClr val="FFA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*If </a:t>
            </a:r>
            <a:r>
              <a:rPr lang="en-US" sz="1200" b="1" dirty="0"/>
              <a:t>you see that the primary job is not correct or accurate you need to work with your Shared Service Center to escalate this issue</a:t>
            </a:r>
          </a:p>
        </p:txBody>
      </p:sp>
      <p:sp>
        <p:nvSpPr>
          <p:cNvPr id="9" name="Slide Number Placeholder 8"/>
          <p:cNvSpPr>
            <a:spLocks noGrp="1"/>
          </p:cNvSpPr>
          <p:nvPr>
            <p:ph type="sldNum" sz="quarter" idx="12"/>
          </p:nvPr>
        </p:nvSpPr>
        <p:spPr>
          <a:xfrm>
            <a:off x="96520" y="6338581"/>
            <a:ext cx="2844800" cy="304800"/>
          </a:xfrm>
        </p:spPr>
        <p:txBody>
          <a:bodyPr/>
          <a:lstStyle/>
          <a:p>
            <a:pPr algn="l">
              <a:defRPr/>
            </a:pPr>
            <a:fld id="{08156D9A-717C-4C36-974D-F6EE13F3C2A5}" type="slidenum">
              <a:rPr lang="en-US" altLang="en-US" smtClean="0">
                <a:solidFill>
                  <a:prstClr val="black"/>
                </a:solidFill>
              </a:rPr>
              <a:pPr algn="l">
                <a:defRPr/>
              </a:pPr>
              <a:t>57</a:t>
            </a:fld>
            <a:endParaRPr lang="en-US" altLang="en-US" dirty="0">
              <a:solidFill>
                <a:prstClr val="black"/>
              </a:solidFill>
            </a:endParaRPr>
          </a:p>
        </p:txBody>
      </p:sp>
    </p:spTree>
    <p:extLst>
      <p:ext uri="{BB962C8B-B14F-4D97-AF65-F5344CB8AC3E}">
        <p14:creationId xmlns:p14="http://schemas.microsoft.com/office/powerpoint/2010/main" val="38469419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162877" y="1091979"/>
            <a:ext cx="9638401" cy="419481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WORK STUDY</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96520" y="6454331"/>
            <a:ext cx="2844800" cy="304800"/>
          </a:xfrm>
        </p:spPr>
        <p:txBody>
          <a:bodyPr/>
          <a:lstStyle/>
          <a:p>
            <a:pPr algn="l">
              <a:defRPr/>
            </a:pPr>
            <a:fld id="{08156D9A-717C-4C36-974D-F6EE13F3C2A5}" type="slidenum">
              <a:rPr lang="en-US" altLang="en-US" smtClean="0">
                <a:solidFill>
                  <a:prstClr val="black"/>
                </a:solidFill>
              </a:rPr>
              <a:pPr algn="l">
                <a:defRPr/>
              </a:pPr>
              <a:t>58</a:t>
            </a:fld>
            <a:endParaRPr lang="en-US" altLang="en-US" dirty="0">
              <a:solidFill>
                <a:prstClr val="black"/>
              </a:solidFill>
            </a:endParaRPr>
          </a:p>
        </p:txBody>
      </p:sp>
    </p:spTree>
    <p:extLst>
      <p:ext uri="{BB962C8B-B14F-4D97-AF65-F5344CB8AC3E}">
        <p14:creationId xmlns:p14="http://schemas.microsoft.com/office/powerpoint/2010/main" val="19669631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WORK STUDY  </a:t>
            </a:r>
            <a:endParaRPr lang="en-US" dirty="0">
              <a:solidFill>
                <a:schemeClr val="accent5"/>
              </a:solidFill>
            </a:endParaRPr>
          </a:p>
        </p:txBody>
      </p:sp>
      <p:sp>
        <p:nvSpPr>
          <p:cNvPr id="16" name="Rectangle 15"/>
          <p:cNvSpPr/>
          <p:nvPr/>
        </p:nvSpPr>
        <p:spPr>
          <a:xfrm>
            <a:off x="85060" y="1328171"/>
            <a:ext cx="10985059" cy="3970318"/>
          </a:xfrm>
          <a:prstGeom prst="rect">
            <a:avLst/>
          </a:prstGeom>
          <a:noFill/>
        </p:spPr>
        <p:txBody>
          <a:bodyPr wrap="square">
            <a:spAutoFit/>
          </a:bodyPr>
          <a:lstStyle/>
          <a:p>
            <a:pPr marL="1200150" lvl="2" indent="-285750" fontAlgn="ctr">
              <a:buFont typeface="Arial" panose="020B0604020202020204" pitchFamily="34" charset="0"/>
              <a:buChar char="•"/>
            </a:pPr>
            <a:endParaRPr lang="en-US" dirty="0"/>
          </a:p>
          <a:p>
            <a:pPr marL="1200150" lvl="2" indent="-285750" fontAlgn="ctr">
              <a:buFont typeface="Arial" panose="020B0604020202020204" pitchFamily="34" charset="0"/>
              <a:buChar char="•"/>
            </a:pPr>
            <a:r>
              <a:rPr lang="en-US" dirty="0"/>
              <a:t>Students employed in Work-Study jobs earn money for their college costs through part-time employment in approved on-campus jobs or off-campus jobs at nonprofit and community service agencies. UCR also employs students who are not eligible for Work-Study in similar campus jobs and provides job listings for off-campus positions through our Career Center</a:t>
            </a:r>
            <a:r>
              <a:rPr lang="en-US" dirty="0" smtClean="0"/>
              <a:t>.</a:t>
            </a:r>
          </a:p>
          <a:p>
            <a:pPr marL="1200150" lvl="2" indent="-285750" fontAlgn="ctr">
              <a:buFont typeface="Arial" panose="020B0604020202020204" pitchFamily="34" charset="0"/>
              <a:buChar char="•"/>
            </a:pPr>
            <a:endParaRPr lang="en-US" dirty="0"/>
          </a:p>
          <a:p>
            <a:pPr marL="1200150" lvl="2" indent="-285750" fontAlgn="ctr">
              <a:buFont typeface="Arial" panose="020B0604020202020204" pitchFamily="34" charset="0"/>
              <a:buChar char="•"/>
            </a:pPr>
            <a:r>
              <a:rPr lang="en-US" dirty="0"/>
              <a:t>During the summer students are not eligible for work study so their appointments will need to end, or they will need to be placed in a separate position, or they should be placed on a Short Work Break (SWB). </a:t>
            </a:r>
          </a:p>
          <a:p>
            <a:pPr lvl="2" fontAlgn="ctr"/>
            <a:endParaRPr lang="en-US" dirty="0"/>
          </a:p>
          <a:p>
            <a:pPr marL="1200150" lvl="2" indent="-285750" fontAlgn="ctr">
              <a:buFont typeface="Arial" panose="020B0604020202020204" pitchFamily="34" charset="0"/>
              <a:buChar char="•"/>
            </a:pPr>
            <a:endParaRPr lang="en-US" dirty="0"/>
          </a:p>
          <a:p>
            <a:pPr marL="1200150" lvl="2" indent="-285750" fontAlgn="ctr">
              <a:buFont typeface="Arial" panose="020B0604020202020204" pitchFamily="34" charset="0"/>
              <a:buChar char="•"/>
            </a:pPr>
            <a:r>
              <a:rPr lang="en-US" dirty="0"/>
              <a:t>Students eligible for work study have a portion of their work salary paid by financial aid grants </a:t>
            </a:r>
            <a:endParaRPr lang="en-US" dirty="0" smtClean="0"/>
          </a:p>
          <a:p>
            <a:pPr marL="1200150" lvl="2" indent="-285750" fontAlgn="ctr">
              <a:buFont typeface="Arial" panose="020B0604020202020204" pitchFamily="34" charset="0"/>
              <a:buChar char="•"/>
            </a:pPr>
            <a:endParaRPr lang="en-US" dirty="0"/>
          </a:p>
          <a:p>
            <a:pPr marL="1200150" lvl="2" indent="-285750" fontAlgn="ctr">
              <a:buFont typeface="Arial" panose="020B0604020202020204" pitchFamily="34" charset="0"/>
              <a:buChar char="•"/>
            </a:pPr>
            <a:r>
              <a:rPr lang="en-US" dirty="0" smtClean="0"/>
              <a:t>https</a:t>
            </a:r>
            <a:r>
              <a:rPr lang="en-US" dirty="0"/>
              <a:t>://financialaid.ucr.edu/types-of-financial-aid/work-study </a:t>
            </a:r>
          </a:p>
        </p:txBody>
      </p:sp>
      <p:sp>
        <p:nvSpPr>
          <p:cNvPr id="3" name="Slide Number Placeholder 2"/>
          <p:cNvSpPr>
            <a:spLocks noGrp="1"/>
          </p:cNvSpPr>
          <p:nvPr>
            <p:ph type="sldNum" sz="quarter" idx="12"/>
          </p:nvPr>
        </p:nvSpPr>
        <p:spPr>
          <a:xfrm>
            <a:off x="85060" y="6372035"/>
            <a:ext cx="2844800" cy="304800"/>
          </a:xfrm>
        </p:spPr>
        <p:txBody>
          <a:bodyPr/>
          <a:lstStyle/>
          <a:p>
            <a:pPr algn="l">
              <a:defRPr/>
            </a:pPr>
            <a:fld id="{08156D9A-717C-4C36-974D-F6EE13F3C2A5}" type="slidenum">
              <a:rPr lang="en-US" altLang="en-US" smtClean="0">
                <a:solidFill>
                  <a:prstClr val="black"/>
                </a:solidFill>
              </a:rPr>
              <a:pPr algn="l">
                <a:defRPr/>
              </a:pPr>
              <a:t>59</a:t>
            </a:fld>
            <a:endParaRPr lang="en-US" altLang="en-US" dirty="0">
              <a:solidFill>
                <a:prstClr val="black"/>
              </a:solidFill>
            </a:endParaRPr>
          </a:p>
        </p:txBody>
      </p:sp>
    </p:spTree>
    <p:extLst>
      <p:ext uri="{BB962C8B-B14F-4D97-AF65-F5344CB8AC3E}">
        <p14:creationId xmlns:p14="http://schemas.microsoft.com/office/powerpoint/2010/main" val="2714712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88234" y="245855"/>
            <a:ext cx="12093817" cy="8191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rgbClr val="4472C4"/>
                </a:solidFill>
                <a:effectLst/>
                <a:uLnTx/>
                <a:uFillTx/>
                <a:latin typeface="Arial" panose="020B0604020202020204" pitchFamily="34" charset="0"/>
                <a:ea typeface="+mj-ea"/>
                <a:cs typeface="Arial" panose="020B0604020202020204" pitchFamily="34" charset="0"/>
              </a:rPr>
              <a:t>STUDENT EMPLOYMENT DUTIES</a:t>
            </a:r>
            <a:endParaRPr kumimoji="0" lang="en-US" sz="34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sp>
        <p:nvSpPr>
          <p:cNvPr id="7" name="Content Placeholder 3"/>
          <p:cNvSpPr txBox="1">
            <a:spLocks/>
          </p:cNvSpPr>
          <p:nvPr/>
        </p:nvSpPr>
        <p:spPr>
          <a:xfrm>
            <a:off x="762000" y="939184"/>
            <a:ext cx="10515600" cy="1298575"/>
          </a:xfrm>
          <a:prstGeom prst="rect">
            <a:avLst/>
          </a:prstGeom>
        </p:spPr>
        <p:txBody>
          <a:bodyPr/>
          <a:lst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3"/>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4"/>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5"/>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4"/>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5"/>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ts val="1200"/>
              </a:spcBef>
              <a:spcAft>
                <a:spcPct val="0"/>
              </a:spcAft>
              <a:buClr>
                <a:srgbClr val="44546A"/>
              </a:buClr>
              <a:buSzPct val="70000"/>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Student </a:t>
            </a:r>
            <a:r>
              <a:rPr kumimoji="0" lang="en-US" sz="1800" b="0" i="0" u="none" strike="noStrike" kern="1200" cap="none" spc="0" normalizeH="0" baseline="0" noProof="0" dirty="0">
                <a:ln>
                  <a:noFill/>
                </a:ln>
                <a:solidFill>
                  <a:prstClr val="black"/>
                </a:solidFill>
                <a:effectLst/>
                <a:uLnTx/>
                <a:uFillTx/>
                <a:latin typeface="Arial"/>
                <a:ea typeface="+mn-ea"/>
                <a:cs typeface="+mn-cs"/>
              </a:rPr>
              <a:t>Assistants perform duties ranging from routine to advanced and/or specialized in a variety of positions, which typically require the use of manual, administrative, advising, public contact, and/or analytical skills</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p>
          <a:p>
            <a:pPr marL="342900" marR="0" lvl="0" indent="-342900" algn="l" defTabSz="914400" rtl="0" eaLnBrk="0" fontAlgn="base" latinLnBrk="0" hangingPunct="0">
              <a:lnSpc>
                <a:spcPct val="100000"/>
              </a:lnSpc>
              <a:spcBef>
                <a:spcPts val="1200"/>
              </a:spcBef>
              <a:spcAft>
                <a:spcPct val="0"/>
              </a:spcAft>
              <a:buClr>
                <a:srgbClr val="44546A"/>
              </a:buClr>
              <a:buSzPct val="700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0" fontAlgn="base" latinLnBrk="0" hangingPunct="0">
              <a:lnSpc>
                <a:spcPct val="100000"/>
              </a:lnSpc>
              <a:spcBef>
                <a:spcPts val="1200"/>
              </a:spcBef>
              <a:spcAft>
                <a:spcPct val="0"/>
              </a:spcAft>
              <a:buClr>
                <a:srgbClr val="44546A"/>
              </a:buClr>
              <a:buSzPct val="70000"/>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333333"/>
              </a:solidFill>
              <a:effectLst/>
              <a:uLnTx/>
              <a:uFillTx/>
              <a:latin typeface="Geneva"/>
              <a:ea typeface="+mn-ea"/>
              <a:cs typeface="+mn-cs"/>
            </a:endParaRPr>
          </a:p>
          <a:p>
            <a:pPr marL="342900" marR="0" lvl="0" indent="-342900" algn="l" defTabSz="914400" rtl="0" eaLnBrk="0" fontAlgn="base" latinLnBrk="0" hangingPunct="0">
              <a:lnSpc>
                <a:spcPct val="100000"/>
              </a:lnSpc>
              <a:spcBef>
                <a:spcPts val="1200"/>
              </a:spcBef>
              <a:spcAft>
                <a:spcPct val="0"/>
              </a:spcAft>
              <a:buClr>
                <a:srgbClr val="44546A"/>
              </a:buClr>
              <a:buSzPct val="70000"/>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333333"/>
              </a:solidFill>
              <a:effectLst/>
              <a:uLnTx/>
              <a:uFillTx/>
              <a:latin typeface="Geneva"/>
              <a:ea typeface="+mn-ea"/>
              <a:cs typeface="+mn-cs"/>
            </a:endParaRPr>
          </a:p>
          <a:p>
            <a:pPr marL="342900" marR="0" lvl="0" indent="-342900" algn="l" defTabSz="914400" rtl="0" eaLnBrk="0" fontAlgn="base" latinLnBrk="0" hangingPunct="0">
              <a:lnSpc>
                <a:spcPct val="100000"/>
              </a:lnSpc>
              <a:spcBef>
                <a:spcPts val="1200"/>
              </a:spcBef>
              <a:spcAft>
                <a:spcPct val="0"/>
              </a:spcAft>
              <a:buClr>
                <a:srgbClr val="44546A"/>
              </a:buClr>
              <a:buSzPct val="70000"/>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333333"/>
              </a:solidFill>
              <a:effectLst/>
              <a:uLnTx/>
              <a:uFillTx/>
              <a:latin typeface="Geneva"/>
              <a:ea typeface="+mn-ea"/>
              <a:cs typeface="+mn-cs"/>
            </a:endParaRPr>
          </a:p>
          <a:p>
            <a:pPr marL="342900" marR="0" lvl="0" indent="-342900" algn="l" defTabSz="914400" rtl="0" eaLnBrk="0" fontAlgn="base" latinLnBrk="0" hangingPunct="0">
              <a:lnSpc>
                <a:spcPct val="100000"/>
              </a:lnSpc>
              <a:spcBef>
                <a:spcPts val="1200"/>
              </a:spcBef>
              <a:spcAft>
                <a:spcPct val="0"/>
              </a:spcAft>
              <a:buClr>
                <a:srgbClr val="44546A"/>
              </a:buClr>
              <a:buSzPct val="70000"/>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0" fontAlgn="base" latinLnBrk="0" hangingPunct="0">
              <a:lnSpc>
                <a:spcPct val="100000"/>
              </a:lnSpc>
              <a:spcBef>
                <a:spcPts val="1200"/>
              </a:spcBef>
              <a:spcAft>
                <a:spcPct val="0"/>
              </a:spcAft>
              <a:buClr>
                <a:srgbClr val="44546A"/>
              </a:buClr>
              <a:buSzPct val="70000"/>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p:txBody>
      </p:sp>
      <p:sp>
        <p:nvSpPr>
          <p:cNvPr id="6" name="Right Arrow 5"/>
          <p:cNvSpPr/>
          <p:nvPr/>
        </p:nvSpPr>
        <p:spPr>
          <a:xfrm>
            <a:off x="621792" y="3499251"/>
            <a:ext cx="978408" cy="484632"/>
          </a:xfrm>
          <a:prstGeom prst="rightArrow">
            <a:avLst/>
          </a:prstGeom>
          <a:solidFill>
            <a:schemeClr val="accent1">
              <a:lumMod val="40000"/>
              <a:lumOff val="60000"/>
            </a:schemeClr>
          </a:solidFill>
          <a:ln w="63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ight Arrow 8"/>
          <p:cNvSpPr/>
          <p:nvPr/>
        </p:nvSpPr>
        <p:spPr>
          <a:xfrm>
            <a:off x="621792" y="4703048"/>
            <a:ext cx="978408" cy="484632"/>
          </a:xfrm>
          <a:prstGeom prst="rightArrow">
            <a:avLst/>
          </a:prstGeom>
          <a:solidFill>
            <a:schemeClr val="accent1">
              <a:lumMod val="20000"/>
              <a:lumOff val="80000"/>
            </a:schemeClr>
          </a:solidFill>
          <a:ln w="63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ounded Rectangle 9"/>
          <p:cNvSpPr/>
          <p:nvPr/>
        </p:nvSpPr>
        <p:spPr>
          <a:xfrm>
            <a:off x="2081473" y="2135288"/>
            <a:ext cx="8472196" cy="914400"/>
          </a:xfrm>
          <a:prstGeom prst="roundRect">
            <a:avLst/>
          </a:prstGeom>
          <a:solidFill>
            <a:schemeClr val="accent1">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Office/General: Provide general office support such as greet visitors, file, type and scan documents; enter, update or maintain spreadsheets/data applications, run reports, assist with research questions and special projects.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Rounded Rectangle 10"/>
          <p:cNvSpPr/>
          <p:nvPr/>
        </p:nvSpPr>
        <p:spPr>
          <a:xfrm>
            <a:off x="2081473" y="3292676"/>
            <a:ext cx="8472196" cy="914400"/>
          </a:xfrm>
          <a:prstGeom prst="roundRect">
            <a:avLst/>
          </a:prstGeom>
          <a:solidFill>
            <a:schemeClr val="accent1">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Library Services: Under supervision, perform routine administrative duties such as file, retrieve and copy materials; sort mail, shelve books, circulation desk duties, and customer service.</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Rounded Rectangle 11"/>
          <p:cNvSpPr/>
          <p:nvPr/>
        </p:nvSpPr>
        <p:spPr>
          <a:xfrm>
            <a:off x="2081473" y="4488164"/>
            <a:ext cx="8472196" cy="914400"/>
          </a:xfrm>
          <a:prstGeom prst="roundRect">
            <a:avLst/>
          </a:prstGeom>
          <a:solidFill>
            <a:schemeClr val="accent1">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Transportation: Under supervision, assist visitors at campus Information Kiosks, serve as event parking attendants and service as traffic control guides.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ight Arrow 14"/>
          <p:cNvSpPr/>
          <p:nvPr/>
        </p:nvSpPr>
        <p:spPr>
          <a:xfrm>
            <a:off x="625842" y="2358268"/>
            <a:ext cx="978408" cy="484632"/>
          </a:xfrm>
          <a:prstGeom prst="rightArrow">
            <a:avLst/>
          </a:prstGeom>
          <a:solidFill>
            <a:schemeClr val="accent1">
              <a:lumMod val="60000"/>
              <a:lumOff val="4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804935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ROLES </a:t>
            </a:r>
            <a:endParaRPr lang="en-US" sz="7200" b="1" dirty="0">
              <a:solidFill>
                <a:srgbClr val="F1AB00"/>
              </a:solidFill>
            </a:endParaRPr>
          </a:p>
        </p:txBody>
      </p:sp>
      <p:sp>
        <p:nvSpPr>
          <p:cNvPr id="2" name="Slide Number Placeholder 1"/>
          <p:cNvSpPr>
            <a:spLocks noGrp="1"/>
          </p:cNvSpPr>
          <p:nvPr>
            <p:ph type="sldNum" sz="quarter" idx="12"/>
          </p:nvPr>
        </p:nvSpPr>
        <p:spPr>
          <a:xfrm>
            <a:off x="142240" y="6381179"/>
            <a:ext cx="2844800" cy="304800"/>
          </a:xfrm>
        </p:spPr>
        <p:txBody>
          <a:bodyPr/>
          <a:lstStyle/>
          <a:p>
            <a:pPr algn="l">
              <a:defRPr/>
            </a:pPr>
            <a:fld id="{08156D9A-717C-4C36-974D-F6EE13F3C2A5}" type="slidenum">
              <a:rPr lang="en-US" altLang="en-US" smtClean="0">
                <a:solidFill>
                  <a:prstClr val="black"/>
                </a:solidFill>
              </a:rPr>
              <a:pPr algn="l">
                <a:defRPr/>
              </a:pPr>
              <a:t>60</a:t>
            </a:fld>
            <a:endParaRPr lang="en-US" altLang="en-US" dirty="0">
              <a:solidFill>
                <a:prstClr val="black"/>
              </a:solidFill>
            </a:endParaRPr>
          </a:p>
        </p:txBody>
      </p:sp>
    </p:spTree>
    <p:extLst>
      <p:ext uri="{BB962C8B-B14F-4D97-AF65-F5344CB8AC3E}">
        <p14:creationId xmlns:p14="http://schemas.microsoft.com/office/powerpoint/2010/main" val="41714692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9959" cy="6858000"/>
          </a:xfrm>
          <a:prstGeom prst="rect">
            <a:avLst/>
          </a:prstGeom>
        </p:spPr>
      </p:pic>
      <p:pic>
        <p:nvPicPr>
          <p:cNvPr id="6"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b="6856"/>
          <a:stretch/>
        </p:blipFill>
        <p:spPr bwMode="auto">
          <a:xfrm>
            <a:off x="6607621" y="2175869"/>
            <a:ext cx="4005961" cy="25399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hlinkClick r:id="rId5" action="ppaction://hlinksldjump"/>
          </p:cNvPr>
          <p:cNvSpPr/>
          <p:nvPr/>
        </p:nvSpPr>
        <p:spPr>
          <a:xfrm>
            <a:off x="615351" y="1185705"/>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a:t>
            </a:r>
            <a:endParaRPr lang="en-US" sz="1600" b="1" dirty="0">
              <a:cs typeface="Arial" panose="020B0604020202020204" pitchFamily="34" charset="0"/>
            </a:endParaRPr>
          </a:p>
        </p:txBody>
      </p:sp>
      <p:sp>
        <p:nvSpPr>
          <p:cNvPr id="8" name="Rectangle 7">
            <a:hlinkClick r:id="rId6" action="ppaction://hlinksldjump"/>
          </p:cNvPr>
          <p:cNvSpPr/>
          <p:nvPr/>
        </p:nvSpPr>
        <p:spPr>
          <a:xfrm>
            <a:off x="615351" y="18745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ORG Authority</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9319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5</a:t>
            </a:r>
            <a:r>
              <a:rPr lang="en-US" sz="1600" b="1" dirty="0" smtClean="0">
                <a:cs typeface="Arial" panose="020B0604020202020204" pitchFamily="34" charset="0"/>
              </a:rPr>
              <a:t>: </a:t>
            </a:r>
            <a:r>
              <a:rPr lang="en-US" sz="1600" b="1" dirty="0" smtClean="0">
                <a:cs typeface="Times New Roman" panose="02020603050405020304" pitchFamily="18" charset="0"/>
              </a:rPr>
              <a:t>UCPath Center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Services Center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11" name="Rectangle 10">
            <a:hlinkClick r:id="" action="ppaction://noaction"/>
          </p:cNvPr>
          <p:cNvSpPr/>
          <p:nvPr/>
        </p:nvSpPr>
        <p:spPr>
          <a:xfrm>
            <a:off x="615351" y="32461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Central Office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08156D9A-717C-4C36-974D-F6EE13F3C2A5}" type="slidenum">
              <a:rPr lang="en-US" altLang="en-US" smtClean="0">
                <a:solidFill>
                  <a:prstClr val="black"/>
                </a:solidFill>
              </a:rPr>
              <a:pPr>
                <a:defRPr/>
              </a:pPr>
              <a:t>61</a:t>
            </a:fld>
            <a:endParaRPr lang="en-US" altLang="en-US" dirty="0">
              <a:solidFill>
                <a:prstClr val="black"/>
              </a:solidFill>
            </a:endParaRPr>
          </a:p>
        </p:txBody>
      </p:sp>
    </p:spTree>
    <p:extLst>
      <p:ext uri="{BB962C8B-B14F-4D97-AF65-F5344CB8AC3E}">
        <p14:creationId xmlns:p14="http://schemas.microsoft.com/office/powerpoint/2010/main" val="32530499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3378219" y="1185705"/>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 </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a:ea typeface="Calibri" panose="020F0502020204030204" pitchFamily="34" charset="0"/>
                <a:cs typeface="Times New Roman" panose="02020603050405020304" pitchFamily="18" charset="0"/>
              </a:rPr>
              <a:t>ORG Authority </a:t>
            </a:r>
          </a:p>
        </p:txBody>
      </p:sp>
      <p:sp>
        <p:nvSpPr>
          <p:cNvPr id="9" name="Rectangle 8">
            <a:hlinkClick r:id="" action="ppaction://noaction"/>
          </p:cNvPr>
          <p:cNvSpPr/>
          <p:nvPr/>
        </p:nvSpPr>
        <p:spPr>
          <a:xfrm>
            <a:off x="615351" y="32461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4: Central Office</a:t>
            </a:r>
            <a:endParaRPr lang="en-US" sz="1600" b="1" dirty="0">
              <a:cs typeface="Arial" panose="020B0604020202020204" pitchFamily="34" charset="0"/>
            </a:endParaRPr>
          </a:p>
        </p:txBody>
      </p:sp>
      <p:sp>
        <p:nvSpPr>
          <p:cNvPr id="10" name="Rectangle 9">
            <a:hlinkClick r:id="" action="ppaction://noaction"/>
          </p:cNvPr>
          <p:cNvSpPr/>
          <p:nvPr/>
        </p:nvSpPr>
        <p:spPr>
          <a:xfrm>
            <a:off x="615351" y="25603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a:cs typeface="Arial" panose="020B0604020202020204" pitchFamily="34" charset="0"/>
              </a:rPr>
              <a:t>Shared Services </a:t>
            </a:r>
            <a:r>
              <a:rPr lang="en-US" sz="1600" b="1" dirty="0" smtClean="0">
                <a:cs typeface="Arial" panose="020B0604020202020204" pitchFamily="34" charset="0"/>
              </a:rPr>
              <a:t>Center (AWE Approver)</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181699" y="214741"/>
            <a:ext cx="3991831" cy="3031599"/>
          </a:xfrm>
          <a:prstGeom prst="rect">
            <a:avLst/>
          </a:prstGeom>
          <a:noFill/>
        </p:spPr>
        <p:txBody>
          <a:bodyPr wrap="square" rtlCol="0">
            <a:spAutoFit/>
          </a:bodyPr>
          <a:lstStyle/>
          <a:p>
            <a:pPr marL="168275" lvl="0" indent="-168275">
              <a:spcBef>
                <a:spcPts val="600"/>
              </a:spcBef>
              <a:buFont typeface="Arial" panose="020B0604020202020204" pitchFamily="34" charset="0"/>
              <a:buChar char="•"/>
            </a:pPr>
            <a:r>
              <a:rPr lang="en-US" sz="1600" dirty="0" smtClean="0">
                <a:solidFill>
                  <a:schemeClr val="bg1"/>
                </a:solidFill>
                <a:ea typeface="Calibri" panose="020F0502020204030204" pitchFamily="34" charset="0"/>
                <a:cs typeface="Times New Roman" panose="02020603050405020304" pitchFamily="18" charset="0"/>
              </a:rPr>
              <a:t>Transactional </a:t>
            </a:r>
            <a:r>
              <a:rPr lang="en-US" sz="1600" dirty="0">
                <a:solidFill>
                  <a:schemeClr val="bg1"/>
                </a:solidFill>
                <a:ea typeface="Calibri" panose="020F0502020204030204" pitchFamily="34" charset="0"/>
                <a:cs typeface="Times New Roman" panose="02020603050405020304" pitchFamily="18" charset="0"/>
              </a:rPr>
              <a:t>Unit initiates PayPath </a:t>
            </a:r>
            <a:r>
              <a:rPr lang="en-US" sz="1600" dirty="0" smtClean="0">
                <a:solidFill>
                  <a:schemeClr val="bg1"/>
                </a:solidFill>
                <a:ea typeface="Calibri" panose="020F0502020204030204" pitchFamily="34" charset="0"/>
                <a:cs typeface="Times New Roman" panose="02020603050405020304" pitchFamily="18" charset="0"/>
              </a:rPr>
              <a:t>Actions</a:t>
            </a:r>
          </a:p>
          <a:p>
            <a:pPr marL="168275" lvl="0" indent="-168275">
              <a:spcBef>
                <a:spcPts val="600"/>
              </a:spcBef>
              <a:buFont typeface="Arial" panose="020B0604020202020204" pitchFamily="34" charset="0"/>
              <a:buChar char="•"/>
            </a:pPr>
            <a:r>
              <a:rPr lang="en-US" sz="1600" dirty="0" smtClean="0">
                <a:solidFill>
                  <a:schemeClr val="bg1"/>
                </a:solidFill>
                <a:ea typeface="Calibri" panose="020F0502020204030204" pitchFamily="34" charset="0"/>
                <a:cs typeface="Times New Roman" panose="02020603050405020304" pitchFamily="18" charset="0"/>
              </a:rPr>
              <a:t>Transactional </a:t>
            </a:r>
            <a:r>
              <a:rPr lang="en-US" sz="1600" dirty="0">
                <a:solidFill>
                  <a:schemeClr val="bg1"/>
                </a:solidFill>
                <a:ea typeface="Calibri" panose="020F0502020204030204" pitchFamily="34" charset="0"/>
                <a:cs typeface="Times New Roman" panose="02020603050405020304" pitchFamily="18" charset="0"/>
              </a:rPr>
              <a:t>Unit resubmits PayPath Transaction when transaction has been cancelled/denied by the SSC AWE </a:t>
            </a:r>
            <a:r>
              <a:rPr lang="en-US" sz="1600" dirty="0" smtClean="0">
                <a:solidFill>
                  <a:schemeClr val="bg1"/>
                </a:solidFill>
                <a:ea typeface="Calibri" panose="020F0502020204030204" pitchFamily="34" charset="0"/>
                <a:cs typeface="Times New Roman" panose="02020603050405020304" pitchFamily="18" charset="0"/>
              </a:rPr>
              <a:t>Approver</a:t>
            </a:r>
          </a:p>
          <a:p>
            <a:pPr marL="168275" lvl="0" indent="-168275">
              <a:spcBef>
                <a:spcPts val="600"/>
              </a:spcBef>
              <a:buFont typeface="Arial" panose="020B0604020202020204" pitchFamily="34" charset="0"/>
              <a:buChar char="•"/>
            </a:pPr>
            <a:r>
              <a:rPr lang="en-US" sz="1600" dirty="0" smtClean="0">
                <a:solidFill>
                  <a:schemeClr val="bg1"/>
                </a:solidFill>
                <a:ea typeface="Calibri" panose="020F0502020204030204" pitchFamily="34" charset="0"/>
                <a:cs typeface="Times New Roman" panose="02020603050405020304" pitchFamily="18" charset="0"/>
              </a:rPr>
              <a:t>Transactional </a:t>
            </a:r>
            <a:r>
              <a:rPr lang="en-US" sz="1600" dirty="0">
                <a:solidFill>
                  <a:schemeClr val="bg1"/>
                </a:solidFill>
                <a:ea typeface="Calibri" panose="020F0502020204030204" pitchFamily="34" charset="0"/>
                <a:cs typeface="Times New Roman" panose="02020603050405020304" pitchFamily="18" charset="0"/>
              </a:rPr>
              <a:t>Unit is responsible for auditing all </a:t>
            </a:r>
            <a:r>
              <a:rPr lang="en-US" sz="1600" dirty="0" smtClean="0">
                <a:solidFill>
                  <a:schemeClr val="bg1"/>
                </a:solidFill>
                <a:ea typeface="Calibri" panose="020F0502020204030204" pitchFamily="34" charset="0"/>
                <a:cs typeface="Times New Roman" panose="02020603050405020304" pitchFamily="18" charset="0"/>
              </a:rPr>
              <a:t>transactions</a:t>
            </a:r>
          </a:p>
          <a:p>
            <a:pPr marL="168275" lvl="0" indent="-168275">
              <a:spcBef>
                <a:spcPts val="600"/>
              </a:spcBef>
              <a:buFont typeface="Arial" panose="020B0604020202020204" pitchFamily="34" charset="0"/>
              <a:buChar char="•"/>
            </a:pPr>
            <a:r>
              <a:rPr lang="en-US" sz="1600" dirty="0" smtClean="0">
                <a:solidFill>
                  <a:schemeClr val="bg1"/>
                </a:solidFill>
                <a:ea typeface="Calibri" panose="020F0502020204030204" pitchFamily="34" charset="0"/>
                <a:cs typeface="Times New Roman" panose="02020603050405020304" pitchFamily="18" charset="0"/>
              </a:rPr>
              <a:t>Represent </a:t>
            </a:r>
            <a:r>
              <a:rPr lang="en-US" sz="1600" dirty="0">
                <a:solidFill>
                  <a:schemeClr val="bg1"/>
                </a:solidFill>
                <a:ea typeface="Calibri" panose="020F0502020204030204" pitchFamily="34" charset="0"/>
                <a:cs typeface="Times New Roman" panose="02020603050405020304" pitchFamily="18" charset="0"/>
              </a:rPr>
              <a:t>the needs of the individual Transactional Unit and ORG as appropriate</a:t>
            </a:r>
            <a:endParaRPr lang="en-US" sz="1600" dirty="0">
              <a:solidFill>
                <a:schemeClr val="bg1"/>
              </a:solidFill>
            </a:endParaRPr>
          </a:p>
        </p:txBody>
      </p:sp>
      <p:sp>
        <p:nvSpPr>
          <p:cNvPr id="11" name="Rectangle 10">
            <a:hlinkClick r:id="" action="ppaction://noaction"/>
          </p:cNvPr>
          <p:cNvSpPr/>
          <p:nvPr/>
        </p:nvSpPr>
        <p:spPr>
          <a:xfrm>
            <a:off x="615351" y="39319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5</a:t>
            </a:r>
            <a:r>
              <a:rPr lang="en-US" sz="1600" b="1" dirty="0" smtClean="0">
                <a:cs typeface="Arial" panose="020B0604020202020204" pitchFamily="34" charset="0"/>
              </a:rPr>
              <a:t>: </a:t>
            </a:r>
            <a:r>
              <a:rPr lang="en-US" sz="1600" b="1" dirty="0" smtClean="0">
                <a:cs typeface="Times New Roman" panose="02020603050405020304" pitchFamily="18" charset="0"/>
              </a:rPr>
              <a:t>UCPath Center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08156D9A-717C-4C36-974D-F6EE13F3C2A5}" type="slidenum">
              <a:rPr lang="en-US" altLang="en-US" smtClean="0">
                <a:solidFill>
                  <a:prstClr val="black"/>
                </a:solidFill>
              </a:rPr>
              <a:pPr>
                <a:defRPr/>
              </a:pPr>
              <a:t>62</a:t>
            </a:fld>
            <a:endParaRPr lang="en-US" altLang="en-US" dirty="0">
              <a:solidFill>
                <a:prstClr val="black"/>
              </a:solidFill>
            </a:endParaRPr>
          </a:p>
        </p:txBody>
      </p:sp>
    </p:spTree>
    <p:extLst>
      <p:ext uri="{BB962C8B-B14F-4D97-AF65-F5344CB8AC3E}">
        <p14:creationId xmlns:p14="http://schemas.microsoft.com/office/powerpoint/2010/main" val="28526307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 </a:t>
            </a:r>
            <a:endParaRPr lang="en-US" sz="1600" b="1" dirty="0">
              <a:cs typeface="Arial" panose="020B0604020202020204" pitchFamily="34" charset="0"/>
            </a:endParaRPr>
          </a:p>
        </p:txBody>
      </p:sp>
      <p:sp>
        <p:nvSpPr>
          <p:cNvPr id="8" name="Rectangle 7">
            <a:hlinkClick r:id="rId5" action="ppaction://hlinksldjump"/>
          </p:cNvPr>
          <p:cNvSpPr/>
          <p:nvPr/>
        </p:nvSpPr>
        <p:spPr>
          <a:xfrm>
            <a:off x="3378230" y="1874520"/>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ORG Authority</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461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4: Central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Services Center (AWE Approver)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663580"/>
          </a:xfrm>
          <a:prstGeom prst="rect">
            <a:avLst/>
          </a:prstGeom>
          <a:noFill/>
        </p:spPr>
        <p:txBody>
          <a:bodyPr wrap="square" rtlCol="0">
            <a:spAutoFit/>
          </a:bodyPr>
          <a:lstStyle/>
          <a:p>
            <a:pPr marL="171450" marR="0" lvl="0" indent="-171450">
              <a:lnSpc>
                <a:spcPct val="107000"/>
              </a:lnSpc>
              <a:spcBef>
                <a:spcPts val="0"/>
              </a:spcBef>
              <a:spcAft>
                <a:spcPts val="0"/>
              </a:spcAft>
              <a:buFont typeface="Arial" panose="020B0604020202020204" pitchFamily="34" charset="0"/>
              <a:buChar char="•"/>
            </a:pP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Responsible for </a:t>
            </a:r>
            <a:r>
              <a:rPr lang="en-US" dirty="0" smtClean="0">
                <a:solidFill>
                  <a:schemeClr val="bg1"/>
                </a:solidFill>
                <a:latin typeface="Arial" panose="020B0604020202020204" pitchFamily="34" charset="0"/>
                <a:ea typeface="Calibri" panose="020F0502020204030204" pitchFamily="34" charset="0"/>
                <a:cs typeface="Arial" panose="020B0604020202020204" pitchFamily="34" charset="0"/>
              </a:rPr>
              <a:t>ensuring the appropriate policy is followed. </a:t>
            </a:r>
          </a:p>
        </p:txBody>
      </p:sp>
      <p:sp>
        <p:nvSpPr>
          <p:cNvPr id="11" name="Rectangle 10">
            <a:hlinkClick r:id="" action="ppaction://noaction"/>
          </p:cNvPr>
          <p:cNvSpPr/>
          <p:nvPr/>
        </p:nvSpPr>
        <p:spPr>
          <a:xfrm>
            <a:off x="615351" y="39319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5</a:t>
            </a:r>
            <a:r>
              <a:rPr lang="en-US" sz="1600" b="1" dirty="0" smtClean="0">
                <a:cs typeface="Arial" panose="020B0604020202020204" pitchFamily="34" charset="0"/>
              </a:rPr>
              <a:t>: </a:t>
            </a:r>
            <a:r>
              <a:rPr lang="en-US" sz="1600" b="1" dirty="0" smtClean="0">
                <a:cs typeface="Times New Roman" panose="02020603050405020304" pitchFamily="18" charset="0"/>
              </a:rPr>
              <a:t>UCPath Center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08156D9A-717C-4C36-974D-F6EE13F3C2A5}" type="slidenum">
              <a:rPr lang="en-US" altLang="en-US" smtClean="0">
                <a:solidFill>
                  <a:prstClr val="black"/>
                </a:solidFill>
              </a:rPr>
              <a:pPr>
                <a:defRPr/>
              </a:pPr>
              <a:t>63</a:t>
            </a:fld>
            <a:endParaRPr lang="en-US" altLang="en-US" dirty="0">
              <a:solidFill>
                <a:prstClr val="black"/>
              </a:solidFill>
            </a:endParaRPr>
          </a:p>
        </p:txBody>
      </p:sp>
    </p:spTree>
    <p:extLst>
      <p:ext uri="{BB962C8B-B14F-4D97-AF65-F5344CB8AC3E}">
        <p14:creationId xmlns:p14="http://schemas.microsoft.com/office/powerpoint/2010/main" val="31109231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 </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ORG Authority</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461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Central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3387740" y="2560320"/>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Services Center (AWE Approver)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268592" y="383458"/>
            <a:ext cx="3608439" cy="861774"/>
          </a:xfrm>
          <a:prstGeom prst="rect">
            <a:avLst/>
          </a:prstGeom>
          <a:noFill/>
        </p:spPr>
        <p:txBody>
          <a:bodyPr wrap="square" rtlCol="0">
            <a:spAutoFit/>
          </a:bodyPr>
          <a:lstStyle/>
          <a:p>
            <a:pPr marL="168275" indent="-168275">
              <a:buFont typeface="Arial" panose="020B0604020202020204" pitchFamily="34" charset="0"/>
              <a:buChar char="•"/>
            </a:pPr>
            <a:r>
              <a:rPr lang="en-US" sz="1600" dirty="0" smtClean="0">
                <a:solidFill>
                  <a:schemeClr val="bg1"/>
                </a:solidFill>
              </a:rPr>
              <a:t>Responsible </a:t>
            </a:r>
            <a:r>
              <a:rPr lang="en-US" sz="1600" dirty="0">
                <a:solidFill>
                  <a:schemeClr val="bg1"/>
                </a:solidFill>
              </a:rPr>
              <a:t>for AWE </a:t>
            </a:r>
            <a:r>
              <a:rPr lang="en-US" sz="1600" dirty="0" smtClean="0">
                <a:solidFill>
                  <a:schemeClr val="bg1"/>
                </a:solidFill>
              </a:rPr>
              <a:t>approval</a:t>
            </a:r>
          </a:p>
          <a:p>
            <a:pPr marL="168275" indent="-168275">
              <a:buFont typeface="Arial" panose="020B0604020202020204" pitchFamily="34" charset="0"/>
              <a:buChar char="•"/>
            </a:pPr>
            <a:r>
              <a:rPr lang="en-US" sz="1600" dirty="0" smtClean="0">
                <a:solidFill>
                  <a:schemeClr val="bg1"/>
                </a:solidFill>
              </a:rPr>
              <a:t>SSCs </a:t>
            </a:r>
            <a:r>
              <a:rPr lang="en-US" sz="1600" dirty="0">
                <a:solidFill>
                  <a:schemeClr val="bg1"/>
                </a:solidFill>
              </a:rPr>
              <a:t>will do a 2</a:t>
            </a:r>
            <a:r>
              <a:rPr lang="en-US" sz="1600" baseline="30000" dirty="0">
                <a:solidFill>
                  <a:schemeClr val="bg1"/>
                </a:solidFill>
              </a:rPr>
              <a:t>nd</a:t>
            </a:r>
            <a:r>
              <a:rPr lang="en-US" sz="1600" dirty="0">
                <a:solidFill>
                  <a:schemeClr val="bg1"/>
                </a:solidFill>
              </a:rPr>
              <a:t> level audit on select transaction types</a:t>
            </a:r>
            <a:endParaRPr lang="en-US" sz="1600" dirty="0">
              <a:solidFill>
                <a:schemeClr val="bg1"/>
              </a:solidFill>
              <a:latin typeface="Arial" panose="020B0604020202020204" pitchFamily="34" charset="0"/>
              <a:cs typeface="Arial" panose="020B0604020202020204" pitchFamily="34" charset="0"/>
            </a:endParaRPr>
          </a:p>
        </p:txBody>
      </p:sp>
      <p:sp>
        <p:nvSpPr>
          <p:cNvPr id="11" name="Rectangle 10">
            <a:hlinkClick r:id="" action="ppaction://noaction"/>
          </p:cNvPr>
          <p:cNvSpPr/>
          <p:nvPr/>
        </p:nvSpPr>
        <p:spPr>
          <a:xfrm>
            <a:off x="615351" y="39319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5</a:t>
            </a:r>
            <a:r>
              <a:rPr lang="en-US" sz="1600" b="1" dirty="0" smtClean="0">
                <a:cs typeface="Arial" panose="020B0604020202020204" pitchFamily="34" charset="0"/>
              </a:rPr>
              <a:t>: </a:t>
            </a:r>
            <a:r>
              <a:rPr lang="en-US" sz="1600" b="1" dirty="0" smtClean="0">
                <a:cs typeface="Times New Roman" panose="02020603050405020304" pitchFamily="18" charset="0"/>
              </a:rPr>
              <a:t>UCPath Center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08156D9A-717C-4C36-974D-F6EE13F3C2A5}" type="slidenum">
              <a:rPr lang="en-US" altLang="en-US" smtClean="0">
                <a:solidFill>
                  <a:prstClr val="black"/>
                </a:solidFill>
              </a:rPr>
              <a:pPr>
                <a:defRPr/>
              </a:pPr>
              <a:t>64</a:t>
            </a:fld>
            <a:endParaRPr lang="en-US" altLang="en-US" dirty="0">
              <a:solidFill>
                <a:prstClr val="black"/>
              </a:solidFill>
            </a:endParaRPr>
          </a:p>
        </p:txBody>
      </p:sp>
    </p:spTree>
    <p:extLst>
      <p:ext uri="{BB962C8B-B14F-4D97-AF65-F5344CB8AC3E}">
        <p14:creationId xmlns:p14="http://schemas.microsoft.com/office/powerpoint/2010/main" val="28144974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 </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ORG Authority</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3378217" y="3246120"/>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Central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Services Center (AWE Approver)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8170137" y="95326"/>
            <a:ext cx="4021863" cy="1077218"/>
          </a:xfrm>
          <a:prstGeom prst="rect">
            <a:avLst/>
          </a:prstGeom>
          <a:noFill/>
        </p:spPr>
        <p:txBody>
          <a:bodyPr wrap="square" rtlCol="0">
            <a:spAutoFit/>
          </a:bodyPr>
          <a:lstStyle/>
          <a:p>
            <a:pPr marL="168275" lvl="0" indent="-168275">
              <a:buFont typeface="Arial" panose="020B0604020202020204" pitchFamily="34" charset="0"/>
              <a:buChar char="•"/>
            </a:pPr>
            <a:r>
              <a:rPr lang="en-US" sz="1600" dirty="0" smtClean="0">
                <a:solidFill>
                  <a:schemeClr val="bg1"/>
                </a:solidFill>
              </a:rPr>
              <a:t>Responsible </a:t>
            </a:r>
            <a:r>
              <a:rPr lang="en-US" sz="1600" dirty="0">
                <a:solidFill>
                  <a:schemeClr val="bg1"/>
                </a:solidFill>
              </a:rPr>
              <a:t>for process design, and policy </a:t>
            </a:r>
            <a:r>
              <a:rPr lang="en-US" sz="1600" dirty="0" smtClean="0">
                <a:solidFill>
                  <a:schemeClr val="bg1"/>
                </a:solidFill>
              </a:rPr>
              <a:t>guidelines.</a:t>
            </a:r>
            <a:endParaRPr lang="en-US" sz="1600" dirty="0">
              <a:solidFill>
                <a:schemeClr val="bg1"/>
              </a:solidFill>
            </a:endParaRPr>
          </a:p>
          <a:p>
            <a:pPr marL="168275" indent="-168275">
              <a:buFont typeface="Arial" panose="020B0604020202020204" pitchFamily="34" charset="0"/>
              <a:buChar char="•"/>
            </a:pPr>
            <a:r>
              <a:rPr lang="en-US" sz="1600" dirty="0">
                <a:solidFill>
                  <a:schemeClr val="bg1"/>
                </a:solidFill>
              </a:rPr>
              <a:t>Provide subject matter expertise in policy related </a:t>
            </a:r>
            <a:r>
              <a:rPr lang="en-US" sz="1600" dirty="0" smtClean="0">
                <a:solidFill>
                  <a:schemeClr val="bg1"/>
                </a:solidFill>
              </a:rPr>
              <a:t>questions.</a:t>
            </a:r>
            <a:endParaRPr lang="en-US" sz="1600" dirty="0">
              <a:solidFill>
                <a:schemeClr val="bg1"/>
              </a:solidFill>
            </a:endParaRPr>
          </a:p>
        </p:txBody>
      </p:sp>
      <p:sp>
        <p:nvSpPr>
          <p:cNvPr id="11" name="Rectangle 10">
            <a:hlinkClick r:id="" action="ppaction://noaction"/>
          </p:cNvPr>
          <p:cNvSpPr/>
          <p:nvPr/>
        </p:nvSpPr>
        <p:spPr>
          <a:xfrm>
            <a:off x="615351" y="39319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5</a:t>
            </a:r>
            <a:r>
              <a:rPr lang="en-US" sz="1600" b="1" dirty="0" smtClean="0">
                <a:cs typeface="Arial" panose="020B0604020202020204" pitchFamily="34" charset="0"/>
              </a:rPr>
              <a:t>: </a:t>
            </a:r>
            <a:r>
              <a:rPr lang="en-US" sz="1600" b="1" dirty="0" smtClean="0">
                <a:cs typeface="Times New Roman" panose="02020603050405020304" pitchFamily="18" charset="0"/>
              </a:rPr>
              <a:t>UCPath Center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08156D9A-717C-4C36-974D-F6EE13F3C2A5}" type="slidenum">
              <a:rPr lang="en-US" altLang="en-US" smtClean="0">
                <a:solidFill>
                  <a:prstClr val="black"/>
                </a:solidFill>
              </a:rPr>
              <a:pPr>
                <a:defRPr/>
              </a:pPr>
              <a:t>65</a:t>
            </a:fld>
            <a:endParaRPr lang="en-US" altLang="en-US" dirty="0">
              <a:solidFill>
                <a:prstClr val="black"/>
              </a:solidFill>
            </a:endParaRPr>
          </a:p>
        </p:txBody>
      </p:sp>
    </p:spTree>
    <p:extLst>
      <p:ext uri="{BB962C8B-B14F-4D97-AF65-F5344CB8AC3E}">
        <p14:creationId xmlns:p14="http://schemas.microsoft.com/office/powerpoint/2010/main" val="13800170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 </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ORG Authority</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3381025" y="3931920"/>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5</a:t>
            </a:r>
            <a:r>
              <a:rPr lang="en-US" sz="1600" b="1" dirty="0" smtClean="0">
                <a:cs typeface="Arial" panose="020B0604020202020204" pitchFamily="34" charset="0"/>
              </a:rPr>
              <a:t>: </a:t>
            </a:r>
            <a:r>
              <a:rPr lang="en-US" sz="1600" b="1" dirty="0" smtClean="0">
                <a:cs typeface="Times New Roman" panose="02020603050405020304" pitchFamily="18" charset="0"/>
              </a:rPr>
              <a:t>UCPath Center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Services Center (AWE Approver)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8426245" y="383458"/>
            <a:ext cx="3608439" cy="909801"/>
          </a:xfrm>
          <a:prstGeom prst="rect">
            <a:avLst/>
          </a:prstGeom>
          <a:noFill/>
        </p:spPr>
        <p:txBody>
          <a:bodyPr wrap="square" rtlCol="0">
            <a:spAutoFit/>
          </a:bodyPr>
          <a:lstStyle/>
          <a:p>
            <a:pPr marL="168275" indent="-168275">
              <a:buFont typeface="Arial" panose="020B0604020202020204" pitchFamily="34" charset="0"/>
              <a:buChar char="•"/>
            </a:pPr>
            <a:r>
              <a:rPr lang="en-US" dirty="0" smtClean="0">
                <a:solidFill>
                  <a:schemeClr val="bg1"/>
                </a:solidFill>
              </a:rPr>
              <a:t>Processes corrections if Applicable </a:t>
            </a:r>
            <a:endParaRPr lang="en-US" dirty="0">
              <a:solidFill>
                <a:schemeClr val="bg1"/>
              </a:solidFill>
            </a:endParaRPr>
          </a:p>
          <a:p>
            <a:pPr marL="171450" marR="0" lvl="0" indent="-171450">
              <a:lnSpc>
                <a:spcPct val="107000"/>
              </a:lnSpc>
              <a:spcBef>
                <a:spcPts val="0"/>
              </a:spcBef>
              <a:spcAft>
                <a:spcPts val="1200"/>
              </a:spcAft>
              <a:buFont typeface="Arial" panose="020B0604020202020204" pitchFamily="34" charset="0"/>
              <a:buChar char="•"/>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1" name="Rectangle 10">
            <a:hlinkClick r:id="" action="ppaction://noaction"/>
          </p:cNvPr>
          <p:cNvSpPr/>
          <p:nvPr/>
        </p:nvSpPr>
        <p:spPr>
          <a:xfrm>
            <a:off x="615351" y="32461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Central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08156D9A-717C-4C36-974D-F6EE13F3C2A5}" type="slidenum">
              <a:rPr lang="en-US" altLang="en-US" smtClean="0">
                <a:solidFill>
                  <a:prstClr val="black"/>
                </a:solidFill>
              </a:rPr>
              <a:pPr>
                <a:defRPr/>
              </a:pPr>
              <a:t>66</a:t>
            </a:fld>
            <a:endParaRPr lang="en-US" altLang="en-US" dirty="0">
              <a:solidFill>
                <a:prstClr val="black"/>
              </a:solidFill>
            </a:endParaRPr>
          </a:p>
        </p:txBody>
      </p:sp>
    </p:spTree>
    <p:extLst>
      <p:ext uri="{BB962C8B-B14F-4D97-AF65-F5344CB8AC3E}">
        <p14:creationId xmlns:p14="http://schemas.microsoft.com/office/powerpoint/2010/main" val="18041755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28621" y="1014985"/>
            <a:ext cx="8748351" cy="4334712"/>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PERSON ORGANIZATIONAL SUMMARY OVERVIEW</a:t>
            </a:r>
            <a:endParaRPr lang="en-US" sz="7200" b="1" dirty="0">
              <a:solidFill>
                <a:srgbClr val="F1AB00"/>
              </a:solidFill>
            </a:endParaRPr>
          </a:p>
        </p:txBody>
      </p:sp>
      <p:sp>
        <p:nvSpPr>
          <p:cNvPr id="2" name="Slide Number Placeholder 1"/>
          <p:cNvSpPr>
            <a:spLocks noGrp="1"/>
          </p:cNvSpPr>
          <p:nvPr>
            <p:ph type="sldNum" sz="quarter" idx="12"/>
          </p:nvPr>
        </p:nvSpPr>
        <p:spPr>
          <a:xfrm>
            <a:off x="114808" y="6408611"/>
            <a:ext cx="2844800" cy="304800"/>
          </a:xfrm>
        </p:spPr>
        <p:txBody>
          <a:bodyPr/>
          <a:lstStyle/>
          <a:p>
            <a:pPr algn="l">
              <a:defRPr/>
            </a:pPr>
            <a:fld id="{08156D9A-717C-4C36-974D-F6EE13F3C2A5}" type="slidenum">
              <a:rPr lang="en-US" altLang="en-US" smtClean="0">
                <a:solidFill>
                  <a:prstClr val="black"/>
                </a:solidFill>
              </a:rPr>
              <a:pPr algn="l">
                <a:defRPr/>
              </a:pPr>
              <a:t>67</a:t>
            </a:fld>
            <a:endParaRPr lang="en-US" altLang="en-US" dirty="0">
              <a:solidFill>
                <a:prstClr val="black"/>
              </a:solidFill>
            </a:endParaRPr>
          </a:p>
        </p:txBody>
      </p:sp>
    </p:spTree>
    <p:extLst>
      <p:ext uri="{BB962C8B-B14F-4D97-AF65-F5344CB8AC3E}">
        <p14:creationId xmlns:p14="http://schemas.microsoft.com/office/powerpoint/2010/main" val="179666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1479226" cy="685800"/>
          </a:xfrm>
        </p:spPr>
        <p:txBody>
          <a:bodyPr/>
          <a:lstStyle/>
          <a:p>
            <a:r>
              <a:rPr lang="en-US" dirty="0" smtClean="0">
                <a:solidFill>
                  <a:schemeClr val="accent5"/>
                </a:solidFill>
              </a:rPr>
              <a:t>PERSON ORGANIZATIONAL SUMMARY</a:t>
            </a:r>
            <a:endParaRPr lang="en-US" dirty="0">
              <a:solidFill>
                <a:schemeClr val="accent5"/>
              </a:solidFill>
            </a:endParaRPr>
          </a:p>
        </p:txBody>
      </p:sp>
      <p:sp>
        <p:nvSpPr>
          <p:cNvPr id="4" name="Rectangle 3"/>
          <p:cNvSpPr/>
          <p:nvPr/>
        </p:nvSpPr>
        <p:spPr>
          <a:xfrm>
            <a:off x="-212004" y="1124635"/>
            <a:ext cx="12609092"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a:t>
            </a:r>
            <a:r>
              <a:rPr lang="en-US" dirty="0">
                <a:ea typeface="Times New Roman" panose="02020603050405020304" pitchFamily="18" charset="0"/>
              </a:rPr>
              <a:t>&gt; </a:t>
            </a:r>
            <a:r>
              <a:rPr lang="en-US" dirty="0" smtClean="0">
                <a:ea typeface="Times New Roman" panose="02020603050405020304" pitchFamily="18" charset="0"/>
              </a:rPr>
              <a:t>Personal Information &gt; </a:t>
            </a:r>
            <a:r>
              <a:rPr lang="en-US" b="1" dirty="0" smtClean="0">
                <a:ea typeface="Times New Roman" panose="02020603050405020304" pitchFamily="18" charset="0"/>
              </a:rPr>
              <a:t>Person Organizational Summary</a:t>
            </a:r>
            <a:endParaRPr lang="en-US" dirty="0">
              <a:ea typeface="Times New Roman" panose="02020603050405020304" pitchFamily="18" charset="0"/>
            </a:endParaRPr>
          </a:p>
        </p:txBody>
      </p:sp>
      <p:sp>
        <p:nvSpPr>
          <p:cNvPr id="22" name="Rectangle 21"/>
          <p:cNvSpPr/>
          <p:nvPr/>
        </p:nvSpPr>
        <p:spPr>
          <a:xfrm>
            <a:off x="461459" y="2024071"/>
            <a:ext cx="11325225" cy="3774110"/>
          </a:xfrm>
          <a:prstGeom prst="rect">
            <a:avLst/>
          </a:prstGeom>
          <a:solidFill>
            <a:schemeClr val="bg1"/>
          </a:solidFill>
          <a:ln>
            <a:solidFill>
              <a:schemeClr val="bg1"/>
            </a:solidFill>
          </a:ln>
        </p:spPr>
        <p:txBody>
          <a:bodyPr wrap="square">
            <a:spAutoFit/>
          </a:bodyPr>
          <a:lstStyle/>
          <a:p>
            <a:pPr marL="285750" indent="-285750">
              <a:lnSpc>
                <a:spcPct val="107000"/>
              </a:lnSpc>
              <a:spcAft>
                <a:spcPts val="800"/>
              </a:spcAft>
              <a:buFont typeface="Arial" panose="020B0604020202020204" pitchFamily="34" charset="0"/>
              <a:buChar char="•"/>
            </a:pPr>
            <a:r>
              <a:rPr lang="en-US" spc="5" dirty="0" smtClean="0">
                <a:cs typeface="Arial"/>
              </a:rPr>
              <a:t>Use </a:t>
            </a:r>
            <a:r>
              <a:rPr lang="en-US" spc="-5" dirty="0">
                <a:cs typeface="Arial"/>
              </a:rPr>
              <a:t>the </a:t>
            </a:r>
            <a:r>
              <a:rPr lang="en-US" b="1" dirty="0">
                <a:cs typeface="Arial"/>
              </a:rPr>
              <a:t>Person Org </a:t>
            </a:r>
            <a:r>
              <a:rPr lang="en-US" b="1" spc="-5" dirty="0">
                <a:cs typeface="Arial"/>
              </a:rPr>
              <a:t>Summary </a:t>
            </a:r>
            <a:r>
              <a:rPr lang="en-US" dirty="0">
                <a:cs typeface="Arial"/>
              </a:rPr>
              <a:t>page </a:t>
            </a:r>
            <a:r>
              <a:rPr lang="en-US" spc="-5" dirty="0">
                <a:cs typeface="Arial"/>
              </a:rPr>
              <a:t>to view </a:t>
            </a:r>
            <a:r>
              <a:rPr lang="en-US" dirty="0">
                <a:cs typeface="Arial"/>
              </a:rPr>
              <a:t>a summary of </a:t>
            </a:r>
            <a:r>
              <a:rPr lang="en-US" dirty="0" smtClean="0">
                <a:cs typeface="Arial"/>
              </a:rPr>
              <a:t>an </a:t>
            </a:r>
            <a:r>
              <a:rPr lang="en-US" spc="-5" dirty="0" smtClean="0">
                <a:cs typeface="Arial"/>
              </a:rPr>
              <a:t>employee’s </a:t>
            </a:r>
            <a:r>
              <a:rPr lang="en-US" dirty="0">
                <a:cs typeface="Arial"/>
              </a:rPr>
              <a:t>current organizational relationship, including </a:t>
            </a:r>
            <a:r>
              <a:rPr lang="en-US" spc="5" dirty="0">
                <a:cs typeface="Arial"/>
              </a:rPr>
              <a:t>HR</a:t>
            </a:r>
            <a:r>
              <a:rPr lang="en-US" spc="-210" dirty="0">
                <a:cs typeface="Arial"/>
              </a:rPr>
              <a:t> </a:t>
            </a:r>
            <a:r>
              <a:rPr lang="en-US" dirty="0" smtClean="0">
                <a:cs typeface="Arial"/>
              </a:rPr>
              <a:t>and </a:t>
            </a:r>
            <a:r>
              <a:rPr lang="en-US" spc="-5" dirty="0" smtClean="0">
                <a:cs typeface="Arial"/>
              </a:rPr>
              <a:t>payroll </a:t>
            </a:r>
            <a:r>
              <a:rPr lang="en-US" dirty="0">
                <a:cs typeface="Arial"/>
              </a:rPr>
              <a:t>status and </a:t>
            </a:r>
            <a:r>
              <a:rPr lang="en-US" spc="-5" dirty="0">
                <a:cs typeface="Arial"/>
              </a:rPr>
              <a:t>all </a:t>
            </a:r>
            <a:r>
              <a:rPr lang="en-US" dirty="0">
                <a:cs typeface="Arial"/>
              </a:rPr>
              <a:t>current </a:t>
            </a:r>
            <a:r>
              <a:rPr lang="en-US" spc="-5" dirty="0">
                <a:cs typeface="Arial"/>
              </a:rPr>
              <a:t>job </a:t>
            </a:r>
            <a:r>
              <a:rPr lang="en-US" dirty="0">
                <a:cs typeface="Arial"/>
              </a:rPr>
              <a:t>assignment</a:t>
            </a:r>
            <a:r>
              <a:rPr lang="en-US" spc="-130" dirty="0">
                <a:cs typeface="Arial"/>
              </a:rPr>
              <a:t> </a:t>
            </a:r>
            <a:r>
              <a:rPr lang="en-US" spc="-5" dirty="0" smtClean="0">
                <a:cs typeface="Arial"/>
              </a:rPr>
              <a:t>details.</a:t>
            </a:r>
            <a:endParaRPr lang="en-US" dirty="0" smtClean="0">
              <a:cs typeface="Arial"/>
            </a:endParaRPr>
          </a:p>
          <a:p>
            <a:pPr marL="285750" indent="-285750">
              <a:lnSpc>
                <a:spcPct val="107000"/>
              </a:lnSpc>
              <a:spcAft>
                <a:spcPts val="800"/>
              </a:spcAft>
              <a:buFont typeface="Arial" panose="020B0604020202020204" pitchFamily="34" charset="0"/>
              <a:buChar char="•"/>
            </a:pPr>
            <a:r>
              <a:rPr lang="en-US" dirty="0" smtClean="0">
                <a:cs typeface="Arial"/>
              </a:rPr>
              <a:t>The </a:t>
            </a:r>
            <a:r>
              <a:rPr lang="en-US" b="1" dirty="0">
                <a:cs typeface="Arial"/>
              </a:rPr>
              <a:t>Person Org </a:t>
            </a:r>
            <a:r>
              <a:rPr lang="en-US" b="1" spc="-5" dirty="0">
                <a:cs typeface="Arial"/>
              </a:rPr>
              <a:t>Summary </a:t>
            </a:r>
            <a:r>
              <a:rPr lang="en-US" dirty="0">
                <a:cs typeface="Arial"/>
              </a:rPr>
              <a:t>page </a:t>
            </a:r>
            <a:r>
              <a:rPr lang="en-US" spc="-5" dirty="0">
                <a:cs typeface="Arial"/>
              </a:rPr>
              <a:t>displays </a:t>
            </a:r>
            <a:r>
              <a:rPr lang="en-US" dirty="0">
                <a:cs typeface="Arial"/>
              </a:rPr>
              <a:t>current </a:t>
            </a:r>
            <a:r>
              <a:rPr lang="en-US" spc="-5" dirty="0" smtClean="0">
                <a:cs typeface="Arial"/>
              </a:rPr>
              <a:t>employee information </a:t>
            </a:r>
            <a:r>
              <a:rPr lang="en-US" spc="-5" dirty="0">
                <a:cs typeface="Arial"/>
              </a:rPr>
              <a:t>for all </a:t>
            </a:r>
            <a:r>
              <a:rPr lang="en-US" dirty="0">
                <a:cs typeface="Arial"/>
              </a:rPr>
              <a:t>organizational</a:t>
            </a:r>
            <a:r>
              <a:rPr lang="en-US" spc="-85" dirty="0">
                <a:cs typeface="Arial"/>
              </a:rPr>
              <a:t> </a:t>
            </a:r>
            <a:r>
              <a:rPr lang="en-US" dirty="0" smtClean="0">
                <a:cs typeface="Arial"/>
              </a:rPr>
              <a:t>relationships:</a:t>
            </a:r>
          </a:p>
          <a:p>
            <a:pPr marL="742950" lvl="1" indent="-285750">
              <a:lnSpc>
                <a:spcPct val="107000"/>
              </a:lnSpc>
              <a:spcAft>
                <a:spcPts val="800"/>
              </a:spcAft>
              <a:buFont typeface="Arial" panose="020B0604020202020204" pitchFamily="34" charset="0"/>
              <a:buChar char="•"/>
            </a:pPr>
            <a:r>
              <a:rPr lang="en-US" spc="-10" dirty="0" smtClean="0">
                <a:cs typeface="Arial"/>
              </a:rPr>
              <a:t>Employee</a:t>
            </a:r>
            <a:endParaRPr lang="en-US" dirty="0" smtClean="0">
              <a:cs typeface="Arial"/>
            </a:endParaRPr>
          </a:p>
          <a:p>
            <a:pPr marL="742950" lvl="1" indent="-285750">
              <a:lnSpc>
                <a:spcPct val="107000"/>
              </a:lnSpc>
              <a:spcAft>
                <a:spcPts val="800"/>
              </a:spcAft>
              <a:buFont typeface="Arial" panose="020B0604020202020204" pitchFamily="34" charset="0"/>
              <a:buChar char="•"/>
            </a:pPr>
            <a:r>
              <a:rPr lang="en-US" spc="-10" dirty="0" smtClean="0">
                <a:cs typeface="Arial"/>
              </a:rPr>
              <a:t>Contingent </a:t>
            </a:r>
            <a:r>
              <a:rPr lang="en-US" spc="-10" dirty="0">
                <a:cs typeface="Arial"/>
              </a:rPr>
              <a:t>Worker</a:t>
            </a:r>
            <a:r>
              <a:rPr lang="en-US" spc="35" dirty="0">
                <a:cs typeface="Arial"/>
              </a:rPr>
              <a:t> </a:t>
            </a:r>
            <a:r>
              <a:rPr lang="en-US" spc="-5" dirty="0">
                <a:cs typeface="Arial"/>
              </a:rPr>
              <a:t>(</a:t>
            </a:r>
            <a:r>
              <a:rPr lang="en-US" spc="-5" dirty="0" smtClean="0">
                <a:cs typeface="Arial"/>
              </a:rPr>
              <a:t>CWR)</a:t>
            </a:r>
            <a:endParaRPr lang="en-US" dirty="0" smtClean="0">
              <a:cs typeface="Arial"/>
            </a:endParaRPr>
          </a:p>
          <a:p>
            <a:pPr marL="742950" lvl="1" indent="-285750">
              <a:lnSpc>
                <a:spcPct val="107000"/>
              </a:lnSpc>
              <a:spcAft>
                <a:spcPts val="800"/>
              </a:spcAft>
              <a:buFont typeface="Arial" panose="020B0604020202020204" pitchFamily="34" charset="0"/>
              <a:buChar char="•"/>
            </a:pPr>
            <a:r>
              <a:rPr lang="en-US" spc="-10" dirty="0" smtClean="0">
                <a:cs typeface="Arial"/>
              </a:rPr>
              <a:t>Person </a:t>
            </a:r>
            <a:r>
              <a:rPr lang="en-US" spc="-5" dirty="0">
                <a:cs typeface="Arial"/>
              </a:rPr>
              <a:t>of Interest</a:t>
            </a:r>
            <a:r>
              <a:rPr lang="en-US" spc="20" dirty="0">
                <a:cs typeface="Arial"/>
              </a:rPr>
              <a:t> </a:t>
            </a:r>
            <a:r>
              <a:rPr lang="en-US" dirty="0">
                <a:cs typeface="Arial"/>
              </a:rPr>
              <a:t>(</a:t>
            </a:r>
            <a:r>
              <a:rPr lang="en-US" dirty="0" smtClean="0">
                <a:cs typeface="Arial"/>
              </a:rPr>
              <a:t>POI)</a:t>
            </a:r>
          </a:p>
          <a:p>
            <a:pPr marL="285750" indent="-285750">
              <a:lnSpc>
                <a:spcPct val="107000"/>
              </a:lnSpc>
              <a:spcAft>
                <a:spcPts val="800"/>
              </a:spcAft>
              <a:buFont typeface="Arial" panose="020B0604020202020204" pitchFamily="34" charset="0"/>
              <a:buChar char="•"/>
            </a:pPr>
            <a:r>
              <a:rPr lang="en-US" spc="-5" dirty="0" smtClean="0">
                <a:cs typeface="Arial"/>
              </a:rPr>
              <a:t>An employee may have more than one organizational relationship concurrently. For example, the person may be an employee at one UC Location, and a CWR at another. </a:t>
            </a:r>
          </a:p>
          <a:p>
            <a:pPr marL="285750" indent="-285750">
              <a:lnSpc>
                <a:spcPct val="107000"/>
              </a:lnSpc>
              <a:spcAft>
                <a:spcPts val="800"/>
              </a:spcAft>
              <a:buFont typeface="Arial" panose="020B0604020202020204" pitchFamily="34" charset="0"/>
              <a:buChar char="•"/>
            </a:pPr>
            <a:r>
              <a:rPr lang="en-US" spc="-5" dirty="0" smtClean="0">
                <a:cs typeface="Arial"/>
              </a:rPr>
              <a:t>This </a:t>
            </a:r>
            <a:r>
              <a:rPr lang="en-US" dirty="0">
                <a:cs typeface="Arial"/>
              </a:rPr>
              <a:t>page does not display historical or </a:t>
            </a:r>
            <a:r>
              <a:rPr lang="en-US" spc="-5" dirty="0">
                <a:cs typeface="Arial"/>
              </a:rPr>
              <a:t>future-dated </a:t>
            </a:r>
            <a:r>
              <a:rPr lang="en-US" spc="-5" dirty="0" smtClean="0">
                <a:cs typeface="Arial"/>
              </a:rPr>
              <a:t>employment details.</a:t>
            </a:r>
            <a:endParaRPr lang="en-US" dirty="0" smtClean="0">
              <a:cs typeface="Arial"/>
            </a:endParaRPr>
          </a:p>
          <a:p>
            <a:pPr marL="285750" indent="-285750">
              <a:lnSpc>
                <a:spcPct val="107000"/>
              </a:lnSpc>
              <a:spcAft>
                <a:spcPts val="800"/>
              </a:spcAft>
              <a:buFont typeface="Arial" panose="020B0604020202020204" pitchFamily="34" charset="0"/>
              <a:buChar char="•"/>
            </a:pPr>
            <a:r>
              <a:rPr lang="en-US" b="1" spc="-60" dirty="0" smtClean="0">
                <a:cs typeface="Arial"/>
              </a:rPr>
              <a:t>You </a:t>
            </a:r>
            <a:r>
              <a:rPr lang="en-US" b="1" dirty="0">
                <a:cs typeface="Arial"/>
              </a:rPr>
              <a:t>can </a:t>
            </a:r>
            <a:r>
              <a:rPr lang="en-US" b="1" spc="-5" dirty="0">
                <a:cs typeface="Arial"/>
              </a:rPr>
              <a:t>view job </a:t>
            </a:r>
            <a:r>
              <a:rPr lang="en-US" b="1" dirty="0">
                <a:cs typeface="Arial"/>
              </a:rPr>
              <a:t>assignment </a:t>
            </a:r>
            <a:r>
              <a:rPr lang="en-US" b="1" spc="-5" dirty="0">
                <a:cs typeface="Arial"/>
              </a:rPr>
              <a:t>information for </a:t>
            </a:r>
            <a:r>
              <a:rPr lang="en-US" b="1" dirty="0">
                <a:cs typeface="Arial"/>
              </a:rPr>
              <a:t>any </a:t>
            </a:r>
            <a:r>
              <a:rPr lang="en-US" b="1" spc="5" dirty="0">
                <a:cs typeface="Arial"/>
              </a:rPr>
              <a:t>UC </a:t>
            </a:r>
            <a:r>
              <a:rPr lang="en-US" b="1" spc="-5" dirty="0" smtClean="0">
                <a:cs typeface="Arial"/>
              </a:rPr>
              <a:t>employee; </a:t>
            </a:r>
            <a:r>
              <a:rPr lang="en-US" b="1" spc="-5" dirty="0">
                <a:cs typeface="Arial"/>
              </a:rPr>
              <a:t>it </a:t>
            </a:r>
            <a:r>
              <a:rPr lang="en-US" b="1" spc="-5" dirty="0" smtClean="0">
                <a:cs typeface="Arial"/>
              </a:rPr>
              <a:t>is </a:t>
            </a:r>
            <a:r>
              <a:rPr lang="en-US" b="1" dirty="0" smtClean="0">
                <a:cs typeface="Arial"/>
              </a:rPr>
              <a:t>not </a:t>
            </a:r>
            <a:r>
              <a:rPr lang="en-US" b="1" dirty="0">
                <a:cs typeface="Arial"/>
              </a:rPr>
              <a:t>restricted by business</a:t>
            </a:r>
            <a:r>
              <a:rPr lang="en-US" b="1" spc="-130" dirty="0">
                <a:cs typeface="Arial"/>
              </a:rPr>
              <a:t> </a:t>
            </a:r>
            <a:r>
              <a:rPr lang="en-US" b="1" spc="-5" dirty="0">
                <a:cs typeface="Arial"/>
              </a:rPr>
              <a:t>unit</a:t>
            </a:r>
            <a:r>
              <a:rPr lang="en-US" b="1" spc="-5" dirty="0" smtClean="0">
                <a:cs typeface="Arial"/>
              </a:rPr>
              <a:t>.</a:t>
            </a:r>
            <a:endParaRPr lang="en-US" b="1" dirty="0">
              <a:cs typeface="Arial"/>
            </a:endParaRPr>
          </a:p>
        </p:txBody>
      </p:sp>
      <p:sp>
        <p:nvSpPr>
          <p:cNvPr id="3" name="Slide Number Placeholder 2"/>
          <p:cNvSpPr>
            <a:spLocks noGrp="1"/>
          </p:cNvSpPr>
          <p:nvPr>
            <p:ph type="sldNum" sz="quarter" idx="12"/>
          </p:nvPr>
        </p:nvSpPr>
        <p:spPr>
          <a:xfrm>
            <a:off x="160528" y="6417755"/>
            <a:ext cx="2844800" cy="304800"/>
          </a:xfrm>
        </p:spPr>
        <p:txBody>
          <a:bodyPr/>
          <a:lstStyle/>
          <a:p>
            <a:pPr algn="l">
              <a:defRPr/>
            </a:pPr>
            <a:fld id="{08156D9A-717C-4C36-974D-F6EE13F3C2A5}" type="slidenum">
              <a:rPr lang="en-US" altLang="en-US" smtClean="0">
                <a:solidFill>
                  <a:prstClr val="black"/>
                </a:solidFill>
              </a:rPr>
              <a:pPr algn="l">
                <a:defRPr/>
              </a:pPr>
              <a:t>68</a:t>
            </a:fld>
            <a:endParaRPr lang="en-US" altLang="en-US" dirty="0">
              <a:solidFill>
                <a:prstClr val="black"/>
              </a:solidFill>
            </a:endParaRPr>
          </a:p>
        </p:txBody>
      </p:sp>
    </p:spTree>
    <p:extLst>
      <p:ext uri="{BB962C8B-B14F-4D97-AF65-F5344CB8AC3E}">
        <p14:creationId xmlns:p14="http://schemas.microsoft.com/office/powerpoint/2010/main" val="2668983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94502" y="2861740"/>
            <a:ext cx="5192940" cy="3527456"/>
          </a:xfrm>
          <a:prstGeom prst="rect">
            <a:avLst/>
          </a:prstGeom>
          <a:ln>
            <a:solidFill>
              <a:schemeClr val="tx1"/>
            </a:solidFill>
          </a:ln>
        </p:spPr>
      </p:pic>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127" y="163219"/>
            <a:ext cx="12664440" cy="685800"/>
          </a:xfrm>
        </p:spPr>
        <p:txBody>
          <a:bodyPr/>
          <a:lstStyle/>
          <a:p>
            <a:r>
              <a:rPr lang="en-US" sz="3500" dirty="0" smtClean="0">
                <a:solidFill>
                  <a:schemeClr val="accent5"/>
                </a:solidFill>
              </a:rPr>
              <a:t>PERSON ORGANIZATIONAL SUMMARY: SEARCH PAGE</a:t>
            </a:r>
            <a:endParaRPr lang="en-US" sz="3500" dirty="0">
              <a:solidFill>
                <a:schemeClr val="accent5"/>
              </a:solidFill>
            </a:endParaRPr>
          </a:p>
        </p:txBody>
      </p:sp>
      <p:sp>
        <p:nvSpPr>
          <p:cNvPr id="4" name="Rectangle 3"/>
          <p:cNvSpPr/>
          <p:nvPr/>
        </p:nvSpPr>
        <p:spPr>
          <a:xfrm>
            <a:off x="-180474" y="1124635"/>
            <a:ext cx="12609092"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a:t>
            </a:r>
            <a:r>
              <a:rPr lang="en-US" dirty="0">
                <a:ea typeface="Times New Roman" panose="02020603050405020304" pitchFamily="18" charset="0"/>
              </a:rPr>
              <a:t>&gt; </a:t>
            </a:r>
            <a:r>
              <a:rPr lang="en-US" dirty="0" smtClean="0">
                <a:ea typeface="Times New Roman" panose="02020603050405020304" pitchFamily="18" charset="0"/>
              </a:rPr>
              <a:t>Personal Information&gt; </a:t>
            </a:r>
            <a:r>
              <a:rPr lang="en-US" b="1" dirty="0" smtClean="0">
                <a:ea typeface="Times New Roman" panose="02020603050405020304" pitchFamily="18" charset="0"/>
              </a:rPr>
              <a:t>Person Organizational Summary</a:t>
            </a:r>
            <a:endParaRPr lang="en-US" dirty="0">
              <a:ea typeface="Times New Roman" panose="02020603050405020304" pitchFamily="18" charset="0"/>
            </a:endParaRPr>
          </a:p>
        </p:txBody>
      </p:sp>
      <p:sp>
        <p:nvSpPr>
          <p:cNvPr id="22" name="Rectangle 21"/>
          <p:cNvSpPr/>
          <p:nvPr/>
        </p:nvSpPr>
        <p:spPr>
          <a:xfrm>
            <a:off x="433387" y="1765252"/>
            <a:ext cx="11325225" cy="787652"/>
          </a:xfrm>
          <a:prstGeom prst="rect">
            <a:avLst/>
          </a:prstGeom>
          <a:solidFill>
            <a:schemeClr val="bg1"/>
          </a:solidFill>
          <a:ln>
            <a:solidFill>
              <a:schemeClr val="bg1"/>
            </a:solidFill>
          </a:ln>
        </p:spPr>
        <p:txBody>
          <a:bodyPr wrap="square">
            <a:spAutoFit/>
          </a:bodyPr>
          <a:lstStyle/>
          <a:p>
            <a:pPr marL="285750" indent="-285750">
              <a:lnSpc>
                <a:spcPct val="107000"/>
              </a:lnSpc>
              <a:spcAft>
                <a:spcPts val="800"/>
              </a:spcAft>
              <a:buFont typeface="Arial" panose="020B0604020202020204" pitchFamily="34" charset="0"/>
              <a:buChar char="•"/>
            </a:pPr>
            <a:r>
              <a:rPr lang="en-US" spc="-5" dirty="0" smtClean="0">
                <a:cs typeface="Arial"/>
              </a:rPr>
              <a:t>Review </a:t>
            </a:r>
            <a:r>
              <a:rPr lang="en-US" spc="-5" dirty="0">
                <a:cs typeface="Arial"/>
              </a:rPr>
              <a:t>t</a:t>
            </a:r>
            <a:r>
              <a:rPr lang="en-US" spc="-5" dirty="0" smtClean="0">
                <a:cs typeface="Arial"/>
              </a:rPr>
              <a:t>he </a:t>
            </a:r>
            <a:r>
              <a:rPr lang="en-US" b="1" spc="-5" dirty="0">
                <a:cs typeface="Arial"/>
              </a:rPr>
              <a:t>Person Organizational Summary</a:t>
            </a:r>
            <a:r>
              <a:rPr lang="en-US" b="1" spc="-20" dirty="0">
                <a:cs typeface="Arial"/>
              </a:rPr>
              <a:t> </a:t>
            </a:r>
            <a:r>
              <a:rPr lang="en-US" spc="-10" dirty="0" smtClean="0">
                <a:cs typeface="Arial"/>
              </a:rPr>
              <a:t>page.</a:t>
            </a:r>
            <a:endParaRPr lang="en-US" dirty="0" smtClean="0">
              <a:cs typeface="Arial"/>
            </a:endParaRPr>
          </a:p>
          <a:p>
            <a:pPr marL="285750" indent="-285750">
              <a:lnSpc>
                <a:spcPct val="107000"/>
              </a:lnSpc>
              <a:spcAft>
                <a:spcPts val="800"/>
              </a:spcAft>
              <a:buFont typeface="Arial" panose="020B0604020202020204" pitchFamily="34" charset="0"/>
              <a:buChar char="•"/>
            </a:pPr>
            <a:r>
              <a:rPr lang="en-US" dirty="0" smtClean="0">
                <a:cs typeface="Arial"/>
              </a:rPr>
              <a:t>Search </a:t>
            </a:r>
            <a:r>
              <a:rPr lang="en-US" dirty="0">
                <a:cs typeface="Arial"/>
              </a:rPr>
              <a:t>by </a:t>
            </a:r>
            <a:r>
              <a:rPr lang="en-US" b="1" dirty="0">
                <a:cs typeface="Arial"/>
              </a:rPr>
              <a:t>Last Name </a:t>
            </a:r>
            <a:r>
              <a:rPr lang="en-US" dirty="0">
                <a:cs typeface="Arial"/>
              </a:rPr>
              <a:t>and </a:t>
            </a:r>
            <a:r>
              <a:rPr lang="en-US" spc="-5" dirty="0">
                <a:cs typeface="Arial"/>
              </a:rPr>
              <a:t>determine if </a:t>
            </a:r>
            <a:r>
              <a:rPr lang="en-US" dirty="0">
                <a:cs typeface="Arial"/>
              </a:rPr>
              <a:t>a </a:t>
            </a:r>
            <a:r>
              <a:rPr lang="en-US" spc="-5" dirty="0">
                <a:cs typeface="Arial"/>
              </a:rPr>
              <a:t>POI, </a:t>
            </a:r>
            <a:r>
              <a:rPr lang="en-US" dirty="0" smtClean="0">
                <a:cs typeface="Arial"/>
              </a:rPr>
              <a:t>CWR, </a:t>
            </a:r>
            <a:r>
              <a:rPr lang="en-US" dirty="0">
                <a:cs typeface="Arial"/>
              </a:rPr>
              <a:t>or </a:t>
            </a:r>
            <a:r>
              <a:rPr lang="en-US" spc="-5" dirty="0">
                <a:cs typeface="Arial"/>
              </a:rPr>
              <a:t>EMP</a:t>
            </a:r>
            <a:r>
              <a:rPr lang="en-US" spc="-215" dirty="0">
                <a:cs typeface="Arial"/>
              </a:rPr>
              <a:t> </a:t>
            </a:r>
            <a:r>
              <a:rPr lang="en-US" dirty="0">
                <a:cs typeface="Arial"/>
              </a:rPr>
              <a:t>instance </a:t>
            </a:r>
            <a:r>
              <a:rPr lang="en-US" dirty="0" smtClean="0">
                <a:cs typeface="Arial"/>
              </a:rPr>
              <a:t>already </a:t>
            </a:r>
            <a:r>
              <a:rPr lang="en-US" spc="-5" dirty="0">
                <a:cs typeface="Arial"/>
              </a:rPr>
              <a:t>exists for </a:t>
            </a:r>
            <a:r>
              <a:rPr lang="en-US" dirty="0">
                <a:cs typeface="Arial"/>
              </a:rPr>
              <a:t>the</a:t>
            </a:r>
            <a:r>
              <a:rPr lang="en-US" spc="-70" dirty="0">
                <a:cs typeface="Arial"/>
              </a:rPr>
              <a:t> </a:t>
            </a:r>
            <a:r>
              <a:rPr lang="en-US" dirty="0">
                <a:cs typeface="Arial"/>
              </a:rPr>
              <a:t>person</a:t>
            </a:r>
            <a:r>
              <a:rPr lang="en-US" dirty="0" smtClean="0">
                <a:cs typeface="Arial"/>
              </a:rPr>
              <a:t>.</a:t>
            </a:r>
            <a:endParaRPr lang="en-US" spc="-5" dirty="0" smtClean="0">
              <a:cs typeface="Arial"/>
            </a:endParaRPr>
          </a:p>
        </p:txBody>
      </p:sp>
      <p:sp>
        <p:nvSpPr>
          <p:cNvPr id="35" name="TextBox 34"/>
          <p:cNvSpPr txBox="1"/>
          <p:nvPr/>
        </p:nvSpPr>
        <p:spPr>
          <a:xfrm>
            <a:off x="7167341" y="3833982"/>
            <a:ext cx="4017706" cy="923330"/>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smtClean="0"/>
              <a:t>Example: Check to see if Naomi Smith exists in UCPath. Enter her last name and click </a:t>
            </a:r>
            <a:r>
              <a:rPr lang="en-US" b="1" dirty="0" smtClean="0"/>
              <a:t>Search</a:t>
            </a:r>
            <a:r>
              <a:rPr lang="en-US" dirty="0" smtClean="0"/>
              <a:t>.</a:t>
            </a:r>
          </a:p>
        </p:txBody>
      </p:sp>
      <p:cxnSp>
        <p:nvCxnSpPr>
          <p:cNvPr id="18" name="Straight Arrow Connector 17"/>
          <p:cNvCxnSpPr/>
          <p:nvPr/>
        </p:nvCxnSpPr>
        <p:spPr>
          <a:xfrm flipH="1">
            <a:off x="5450889" y="4757312"/>
            <a:ext cx="1716452" cy="2982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102647" y="6393232"/>
            <a:ext cx="2844800" cy="304800"/>
          </a:xfrm>
        </p:spPr>
        <p:txBody>
          <a:bodyPr/>
          <a:lstStyle/>
          <a:p>
            <a:pPr algn="l">
              <a:defRPr/>
            </a:pPr>
            <a:fld id="{08156D9A-717C-4C36-974D-F6EE13F3C2A5}" type="slidenum">
              <a:rPr lang="en-US" altLang="en-US" smtClean="0">
                <a:solidFill>
                  <a:prstClr val="black"/>
                </a:solidFill>
              </a:rPr>
              <a:pPr algn="l">
                <a:defRPr/>
              </a:pPr>
              <a:t>69</a:t>
            </a:fld>
            <a:endParaRPr lang="en-US" altLang="en-US" dirty="0">
              <a:solidFill>
                <a:prstClr val="black"/>
              </a:solidFill>
            </a:endParaRPr>
          </a:p>
        </p:txBody>
      </p:sp>
    </p:spTree>
    <p:extLst>
      <p:ext uri="{BB962C8B-B14F-4D97-AF65-F5344CB8AC3E}">
        <p14:creationId xmlns:p14="http://schemas.microsoft.com/office/powerpoint/2010/main" val="2789322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88234" y="245855"/>
            <a:ext cx="12093817" cy="8191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rgbClr val="4472C4"/>
                </a:solidFill>
                <a:effectLst/>
                <a:uLnTx/>
                <a:uFillTx/>
                <a:latin typeface="Arial" panose="020B0604020202020204" pitchFamily="34" charset="0"/>
                <a:ea typeface="+mj-ea"/>
                <a:cs typeface="Arial" panose="020B0604020202020204" pitchFamily="34" charset="0"/>
              </a:rPr>
              <a:t>WORK SCHEDULE</a:t>
            </a:r>
            <a:endParaRPr kumimoji="0" lang="en-US" sz="34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sp>
        <p:nvSpPr>
          <p:cNvPr id="7" name="Content Placeholder 3"/>
          <p:cNvSpPr txBox="1">
            <a:spLocks/>
          </p:cNvSpPr>
          <p:nvPr/>
        </p:nvSpPr>
        <p:spPr>
          <a:xfrm>
            <a:off x="239142" y="1065006"/>
            <a:ext cx="11538330" cy="1298575"/>
          </a:xfrm>
          <a:prstGeom prst="rect">
            <a:avLst/>
          </a:prstGeom>
        </p:spPr>
        <p:txBody>
          <a:bodyPr/>
          <a:lst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4"/>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5"/>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6"/>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5"/>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6"/>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1200"/>
              </a:spcBef>
              <a:spcAft>
                <a:spcPct val="0"/>
              </a:spcAft>
              <a:buClr>
                <a:srgbClr val="44546A"/>
              </a:buClr>
              <a:buSzPct val="70000"/>
              <a:buFont typeface="Wingdings" panose="05000000000000000000" pitchFamily="2" charset="2"/>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Casual-restricted appointments should be established at less than 20 hours or 50% time.* Appointments may temporarily exceed 50% time during the summer for those periods when a student is not enrolled full-time. However, if this occurs the student may be eligible to earn holiday pay and sick leave accrual.</a:t>
            </a:r>
          </a:p>
          <a:p>
            <a:pPr marL="342900" marR="0" lvl="0" indent="-342900" algn="l" defTabSz="914400" rtl="0" eaLnBrk="0" fontAlgn="base" latinLnBrk="0" hangingPunct="0">
              <a:lnSpc>
                <a:spcPct val="100000"/>
              </a:lnSpc>
              <a:spcBef>
                <a:spcPts val="1200"/>
              </a:spcBef>
              <a:spcAft>
                <a:spcPct val="0"/>
              </a:spcAft>
              <a:buClr>
                <a:srgbClr val="44546A"/>
              </a:buClr>
              <a:buSzPct val="700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0" fontAlgn="base" latinLnBrk="0" hangingPunct="0">
              <a:lnSpc>
                <a:spcPct val="100000"/>
              </a:lnSpc>
              <a:spcBef>
                <a:spcPts val="1200"/>
              </a:spcBef>
              <a:spcAft>
                <a:spcPct val="0"/>
              </a:spcAft>
              <a:buClr>
                <a:srgbClr val="44546A"/>
              </a:buClr>
              <a:buSzPct val="70000"/>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333333"/>
              </a:solidFill>
              <a:effectLst/>
              <a:uLnTx/>
              <a:uFillTx/>
              <a:latin typeface="Geneva"/>
              <a:ea typeface="+mn-ea"/>
              <a:cs typeface="+mn-cs"/>
            </a:endParaRPr>
          </a:p>
          <a:p>
            <a:pPr marL="342900" marR="0" lvl="0" indent="-342900" algn="l" defTabSz="914400" rtl="0" eaLnBrk="0" fontAlgn="base" latinLnBrk="0" hangingPunct="0">
              <a:lnSpc>
                <a:spcPct val="100000"/>
              </a:lnSpc>
              <a:spcBef>
                <a:spcPts val="1200"/>
              </a:spcBef>
              <a:spcAft>
                <a:spcPct val="0"/>
              </a:spcAft>
              <a:buClr>
                <a:srgbClr val="44546A"/>
              </a:buClr>
              <a:buSzPct val="70000"/>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333333"/>
              </a:solidFill>
              <a:effectLst/>
              <a:uLnTx/>
              <a:uFillTx/>
              <a:latin typeface="Geneva"/>
              <a:ea typeface="+mn-ea"/>
              <a:cs typeface="+mn-cs"/>
            </a:endParaRPr>
          </a:p>
          <a:p>
            <a:pPr marL="342900" marR="0" lvl="0" indent="-342900" algn="l" defTabSz="914400" rtl="0" eaLnBrk="0" fontAlgn="base" latinLnBrk="0" hangingPunct="0">
              <a:lnSpc>
                <a:spcPct val="100000"/>
              </a:lnSpc>
              <a:spcBef>
                <a:spcPts val="1200"/>
              </a:spcBef>
              <a:spcAft>
                <a:spcPct val="0"/>
              </a:spcAft>
              <a:buClr>
                <a:srgbClr val="44546A"/>
              </a:buClr>
              <a:buSzPct val="70000"/>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333333"/>
              </a:solidFill>
              <a:effectLst/>
              <a:uLnTx/>
              <a:uFillTx/>
              <a:latin typeface="Geneva"/>
              <a:ea typeface="+mn-ea"/>
              <a:cs typeface="+mn-cs"/>
            </a:endParaRPr>
          </a:p>
          <a:p>
            <a:pPr marL="342900" marR="0" lvl="0" indent="-342900" algn="l" defTabSz="914400" rtl="0" eaLnBrk="0" fontAlgn="base" latinLnBrk="0" hangingPunct="0">
              <a:lnSpc>
                <a:spcPct val="100000"/>
              </a:lnSpc>
              <a:spcBef>
                <a:spcPts val="1200"/>
              </a:spcBef>
              <a:spcAft>
                <a:spcPct val="0"/>
              </a:spcAft>
              <a:buClr>
                <a:srgbClr val="44546A"/>
              </a:buClr>
              <a:buSzPct val="70000"/>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0" fontAlgn="base" latinLnBrk="0" hangingPunct="0">
              <a:lnSpc>
                <a:spcPct val="100000"/>
              </a:lnSpc>
              <a:spcBef>
                <a:spcPts val="1200"/>
              </a:spcBef>
              <a:spcAft>
                <a:spcPct val="0"/>
              </a:spcAft>
              <a:buClr>
                <a:srgbClr val="44546A"/>
              </a:buClr>
              <a:buSzPct val="70000"/>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p:txBody>
      </p:sp>
      <p:sp>
        <p:nvSpPr>
          <p:cNvPr id="14" name="Rounded Rectangle 13"/>
          <p:cNvSpPr/>
          <p:nvPr/>
        </p:nvSpPr>
        <p:spPr>
          <a:xfrm>
            <a:off x="1805627" y="2237759"/>
            <a:ext cx="8117630" cy="3049879"/>
          </a:xfrm>
          <a:prstGeom prst="roundRect">
            <a:avLst/>
          </a:prstGeom>
          <a:solidFill>
            <a:schemeClr val="accent1">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a:ea typeface="+mn-ea"/>
                <a:cs typeface="+mn-cs"/>
              </a:rPr>
              <a:t>Any UCR student may work in a student assistant 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d</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uring the student’s academic school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d</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uring the summer immediately prior to the student’s first fall quarter at UCR (provided the student registered for fall quarter and will definitely attend UCR)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d</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uring the summer immediately following the student’s UCR graduation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d</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uring the quarter immediately following completion of courses to fulfill graduation or completion of school as a registered student.</a:t>
            </a:r>
          </a:p>
        </p:txBody>
      </p:sp>
      <p:sp>
        <p:nvSpPr>
          <p:cNvPr id="3" name="Rectangle 2"/>
          <p:cNvSpPr/>
          <p:nvPr/>
        </p:nvSpPr>
        <p:spPr>
          <a:xfrm>
            <a:off x="239142" y="5657671"/>
            <a:ext cx="891960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*To ensure that the student maintains his/her educational goals as the foremost priority, the appointment percentage should remain below 50% and flexibility should be granted in scheduling work for student employees.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949036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7974" y="163219"/>
            <a:ext cx="10963618" cy="685800"/>
          </a:xfrm>
        </p:spPr>
        <p:txBody>
          <a:bodyPr/>
          <a:lstStyle/>
          <a:p>
            <a:r>
              <a:rPr lang="en-US" dirty="0" smtClean="0">
                <a:solidFill>
                  <a:schemeClr val="accent5"/>
                </a:solidFill>
              </a:rPr>
              <a:t>PERSON ORGANIZATIONAL SUMMARY</a:t>
            </a:r>
            <a:endParaRPr lang="en-US" dirty="0">
              <a:solidFill>
                <a:schemeClr val="accent5"/>
              </a:solidFill>
            </a:endParaRPr>
          </a:p>
        </p:txBody>
      </p:sp>
      <p:sp>
        <p:nvSpPr>
          <p:cNvPr id="4" name="Rectangle 3"/>
          <p:cNvSpPr/>
          <p:nvPr/>
        </p:nvSpPr>
        <p:spPr>
          <a:xfrm>
            <a:off x="-212004" y="1124635"/>
            <a:ext cx="12609092"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a:t>
            </a:r>
            <a:r>
              <a:rPr lang="en-US" dirty="0">
                <a:ea typeface="Times New Roman" panose="02020603050405020304" pitchFamily="18" charset="0"/>
              </a:rPr>
              <a:t>&gt; </a:t>
            </a:r>
            <a:r>
              <a:rPr lang="en-US" dirty="0" smtClean="0">
                <a:ea typeface="Times New Roman" panose="02020603050405020304" pitchFamily="18" charset="0"/>
              </a:rPr>
              <a:t>Personal Information &gt; </a:t>
            </a:r>
            <a:r>
              <a:rPr lang="en-US" b="1" dirty="0" smtClean="0">
                <a:ea typeface="Times New Roman" panose="02020603050405020304" pitchFamily="18" charset="0"/>
              </a:rPr>
              <a:t>Person Organizational Summary</a:t>
            </a:r>
            <a:endParaRPr lang="en-US" dirty="0">
              <a:ea typeface="Times New Roman" panose="02020603050405020304" pitchFamily="18" charset="0"/>
            </a:endParaRPr>
          </a:p>
        </p:txBody>
      </p:sp>
      <p:grpSp>
        <p:nvGrpSpPr>
          <p:cNvPr id="21" name="Group 20"/>
          <p:cNvGrpSpPr/>
          <p:nvPr/>
        </p:nvGrpSpPr>
        <p:grpSpPr>
          <a:xfrm>
            <a:off x="563407" y="2134008"/>
            <a:ext cx="11121330" cy="3419225"/>
            <a:chOff x="563407" y="2134008"/>
            <a:chExt cx="11121330" cy="3419225"/>
          </a:xfrm>
        </p:grpSpPr>
        <p:pic>
          <p:nvPicPr>
            <p:cNvPr id="5" name="Picture 4"/>
            <p:cNvPicPr>
              <a:picLocks noChangeAspect="1"/>
            </p:cNvPicPr>
            <p:nvPr/>
          </p:nvPicPr>
          <p:blipFill>
            <a:blip r:embed="rId2"/>
            <a:stretch>
              <a:fillRect/>
            </a:stretch>
          </p:blipFill>
          <p:spPr>
            <a:xfrm>
              <a:off x="563407" y="2134008"/>
              <a:ext cx="11121330" cy="3419225"/>
            </a:xfrm>
            <a:prstGeom prst="rect">
              <a:avLst/>
            </a:prstGeom>
            <a:ln w="6350">
              <a:solidFill>
                <a:schemeClr val="tx1"/>
              </a:solidFill>
            </a:ln>
          </p:spPr>
        </p:pic>
        <p:cxnSp>
          <p:nvCxnSpPr>
            <p:cNvPr id="7" name="Straight Arrow Connector 6"/>
            <p:cNvCxnSpPr>
              <a:stCxn id="35" idx="1"/>
            </p:cNvCxnSpPr>
            <p:nvPr/>
          </p:nvCxnSpPr>
          <p:spPr>
            <a:xfrm flipH="1">
              <a:off x="6436895" y="2211727"/>
              <a:ext cx="955346" cy="11811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49705" y="3477128"/>
              <a:ext cx="10904622" cy="44758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16200000">
              <a:off x="9847821" y="3156055"/>
              <a:ext cx="188422" cy="45372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flipH="1">
              <a:off x="10046371" y="2672774"/>
              <a:ext cx="360953" cy="5667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7392241" y="1750062"/>
            <a:ext cx="4398705" cy="923330"/>
          </a:xfrm>
          <a:prstGeom prst="rect">
            <a:avLst/>
          </a:prstGeom>
          <a:solidFill>
            <a:schemeClr val="accent1">
              <a:lumMod val="20000"/>
              <a:lumOff val="80000"/>
            </a:schemeClr>
          </a:solidFill>
          <a:ln w="6350">
            <a:solidFill>
              <a:schemeClr val="tx1"/>
            </a:solidFill>
          </a:ln>
        </p:spPr>
        <p:txBody>
          <a:bodyPr wrap="square" rtlCol="0">
            <a:spAutoFit/>
          </a:bodyPr>
          <a:lstStyle/>
          <a:p>
            <a:r>
              <a:rPr lang="en-US" dirty="0" smtClean="0"/>
              <a:t>The header displays the employee’s status information. If there is more than one row of data, click the </a:t>
            </a:r>
            <a:r>
              <a:rPr lang="en-US" b="1" dirty="0" smtClean="0"/>
              <a:t>View All </a:t>
            </a:r>
            <a:r>
              <a:rPr lang="en-US" dirty="0" smtClean="0"/>
              <a:t>link.</a:t>
            </a:r>
          </a:p>
        </p:txBody>
      </p:sp>
      <p:sp>
        <p:nvSpPr>
          <p:cNvPr id="3" name="Slide Number Placeholder 2"/>
          <p:cNvSpPr>
            <a:spLocks noGrp="1"/>
          </p:cNvSpPr>
          <p:nvPr>
            <p:ph type="sldNum" sz="quarter" idx="12"/>
          </p:nvPr>
        </p:nvSpPr>
        <p:spPr>
          <a:xfrm>
            <a:off x="149781" y="6356969"/>
            <a:ext cx="2844800" cy="304800"/>
          </a:xfrm>
        </p:spPr>
        <p:txBody>
          <a:bodyPr/>
          <a:lstStyle/>
          <a:p>
            <a:pPr algn="l">
              <a:defRPr/>
            </a:pPr>
            <a:fld id="{08156D9A-717C-4C36-974D-F6EE13F3C2A5}" type="slidenum">
              <a:rPr lang="en-US" altLang="en-US" smtClean="0">
                <a:solidFill>
                  <a:prstClr val="black"/>
                </a:solidFill>
              </a:rPr>
              <a:pPr algn="l">
                <a:defRPr/>
              </a:pPr>
              <a:t>70</a:t>
            </a:fld>
            <a:endParaRPr lang="en-US" altLang="en-US" dirty="0">
              <a:solidFill>
                <a:prstClr val="black"/>
              </a:solidFill>
            </a:endParaRPr>
          </a:p>
        </p:txBody>
      </p:sp>
    </p:spTree>
    <p:extLst>
      <p:ext uri="{BB962C8B-B14F-4D97-AF65-F5344CB8AC3E}">
        <p14:creationId xmlns:p14="http://schemas.microsoft.com/office/powerpoint/2010/main" val="32914943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74342" y="1636334"/>
            <a:ext cx="8425028" cy="3520882"/>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SharePoint Instructions and Hands on Training</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73152" y="6426899"/>
            <a:ext cx="2844800" cy="304800"/>
          </a:xfrm>
        </p:spPr>
        <p:txBody>
          <a:bodyPr/>
          <a:lstStyle/>
          <a:p>
            <a:pPr algn="l">
              <a:defRPr/>
            </a:pPr>
            <a:fld id="{08156D9A-717C-4C36-974D-F6EE13F3C2A5}" type="slidenum">
              <a:rPr lang="en-US" altLang="en-US" smtClean="0">
                <a:solidFill>
                  <a:prstClr val="black"/>
                </a:solidFill>
              </a:rPr>
              <a:pPr algn="l">
                <a:defRPr/>
              </a:pPr>
              <a:t>71</a:t>
            </a:fld>
            <a:endParaRPr lang="en-US" altLang="en-US" dirty="0">
              <a:solidFill>
                <a:prstClr val="black"/>
              </a:solidFill>
            </a:endParaRPr>
          </a:p>
        </p:txBody>
      </p:sp>
    </p:spTree>
    <p:extLst>
      <p:ext uri="{BB962C8B-B14F-4D97-AF65-F5344CB8AC3E}">
        <p14:creationId xmlns:p14="http://schemas.microsoft.com/office/powerpoint/2010/main" val="1770184015"/>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SHAREPOINT LIST INSTRUCTIONS</a:t>
            </a:r>
            <a:endParaRPr lang="en-US" dirty="0">
              <a:solidFill>
                <a:schemeClr val="accent5"/>
              </a:solidFill>
            </a:endParaRPr>
          </a:p>
        </p:txBody>
      </p:sp>
      <p:sp>
        <p:nvSpPr>
          <p:cNvPr id="7" name="Rectangle 6"/>
          <p:cNvSpPr/>
          <p:nvPr/>
        </p:nvSpPr>
        <p:spPr>
          <a:xfrm>
            <a:off x="557212" y="1080766"/>
            <a:ext cx="11325225" cy="4635884"/>
          </a:xfrm>
          <a:prstGeom prst="rect">
            <a:avLst/>
          </a:prstGeom>
          <a:noFill/>
        </p:spPr>
        <p:txBody>
          <a:bodyPr wrap="square">
            <a:spAutoFit/>
          </a:bodyPr>
          <a:lstStyle/>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Open </a:t>
            </a:r>
            <a:r>
              <a:rPr kumimoji="0" lang="en-US" sz="1800" b="0" i="0" u="none" strike="noStrike" kern="1200" cap="none" spc="0" normalizeH="0" baseline="0" noProof="0" dirty="0">
                <a:ln>
                  <a:noFill/>
                </a:ln>
                <a:solidFill>
                  <a:prstClr val="black"/>
                </a:solidFill>
                <a:effectLst/>
                <a:uLnTx/>
                <a:uFillTx/>
                <a:latin typeface="Arial"/>
                <a:ea typeface="+mn-ea"/>
                <a:cs typeface="+mn-cs"/>
              </a:rPr>
              <a:t>the Cisco AnyConnect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client</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the VPN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name: </a:t>
            </a:r>
            <a:r>
              <a:rPr kumimoji="0" lang="en-US" sz="1800" b="0" i="0" u="none" strike="noStrike" kern="1200" cap="none" spc="0" normalizeH="0" baseline="0" noProof="0" dirty="0" smtClean="0">
                <a:ln>
                  <a:noFill/>
                </a:ln>
                <a:solidFill>
                  <a:srgbClr val="FF0000"/>
                </a:solidFill>
                <a:effectLst/>
                <a:uLnTx/>
                <a:uFillTx/>
                <a:latin typeface="Arial"/>
                <a:ea typeface="+mn-ea"/>
                <a:cs typeface="+mn-cs"/>
              </a:rPr>
              <a:t>ANY-01.UCOP.EDU</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Connect</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Select </a:t>
            </a:r>
            <a:r>
              <a:rPr kumimoji="0" lang="en-US" sz="1800" b="0" i="0" u="none" strike="noStrike" kern="1200" cap="none" spc="0" normalizeH="0" baseline="0" noProof="0" dirty="0">
                <a:ln>
                  <a:noFill/>
                </a:ln>
                <a:solidFill>
                  <a:prstClr val="black"/>
                </a:solidFill>
                <a:effectLst/>
                <a:uLnTx/>
                <a:uFillTx/>
                <a:latin typeface="Arial"/>
                <a:ea typeface="+mn-ea"/>
                <a:cs typeface="+mn-cs"/>
              </a:rPr>
              <a:t>the Group: </a:t>
            </a:r>
            <a:r>
              <a:rPr kumimoji="0" lang="en-US" sz="1800" b="0" i="0" u="none" strike="noStrike" kern="1200" cap="none" spc="0" normalizeH="0" baseline="0" noProof="0" dirty="0" smtClean="0">
                <a:ln>
                  <a:noFill/>
                </a:ln>
                <a:solidFill>
                  <a:srgbClr val="FF0000"/>
                </a:solidFill>
                <a:effectLst/>
                <a:uLnTx/>
                <a:uFillTx/>
                <a:latin typeface="Arial"/>
                <a:ea typeface="+mn-ea"/>
                <a:cs typeface="+mn-cs"/>
              </a:rPr>
              <a:t>OMCS</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your username and password</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mn-cs"/>
              </a:rPr>
              <a:t>Once Connected to the VPN</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mn-cs"/>
              </a:rPr>
              <a:t> </a:t>
            </a:r>
            <a:r>
              <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mn-cs"/>
              </a:rPr>
              <a:t>go </a:t>
            </a:r>
            <a:r>
              <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mn-cs"/>
              </a:rPr>
              <a:t>to https://drppuat02.universityofcalifornia.edu/home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the Tester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ID\Password </a:t>
            </a:r>
            <a:r>
              <a:rPr kumimoji="0" lang="en-US" sz="1800" b="0" i="0" u="none" strike="noStrike" kern="1200" cap="none" spc="0" normalizeH="0" baseline="0" noProof="0" dirty="0">
                <a:ln>
                  <a:noFill/>
                </a:ln>
                <a:solidFill>
                  <a:prstClr val="black"/>
                </a:solidFill>
                <a:effectLst/>
                <a:uLnTx/>
                <a:uFillTx/>
                <a:latin typeface="Arial"/>
                <a:ea typeface="+mn-ea"/>
                <a:cs typeface="+mn-cs"/>
              </a:rPr>
              <a:t>provided in the SharePoint Scenarios.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mn-cs"/>
            </a:endParaRPr>
          </a:p>
        </p:txBody>
      </p:sp>
      <p:pic>
        <p:nvPicPr>
          <p:cNvPr id="3" name="Picture 2"/>
          <p:cNvPicPr>
            <a:picLocks noChangeAspect="1"/>
          </p:cNvPicPr>
          <p:nvPr/>
        </p:nvPicPr>
        <p:blipFill rotWithShape="1">
          <a:blip r:embed="rId4"/>
          <a:srcRect t="28365" r="5470"/>
          <a:stretch/>
        </p:blipFill>
        <p:spPr>
          <a:xfrm>
            <a:off x="4470553" y="1122650"/>
            <a:ext cx="332265" cy="310541"/>
          </a:xfrm>
          <a:prstGeom prst="rect">
            <a:avLst/>
          </a:prstGeom>
        </p:spPr>
      </p:pic>
      <p:pic>
        <p:nvPicPr>
          <p:cNvPr id="4" name="Picture 3"/>
          <p:cNvPicPr>
            <a:picLocks noChangeAspect="1"/>
          </p:cNvPicPr>
          <p:nvPr/>
        </p:nvPicPr>
        <p:blipFill>
          <a:blip r:embed="rId5"/>
          <a:stretch>
            <a:fillRect/>
          </a:stretch>
        </p:blipFill>
        <p:spPr>
          <a:xfrm>
            <a:off x="5955898" y="917398"/>
            <a:ext cx="3514894" cy="1614066"/>
          </a:xfrm>
          <a:prstGeom prst="rect">
            <a:avLst/>
          </a:prstGeom>
        </p:spPr>
      </p:pic>
      <p:pic>
        <p:nvPicPr>
          <p:cNvPr id="5" name="Picture 4"/>
          <p:cNvPicPr>
            <a:picLocks noChangeAspect="1"/>
          </p:cNvPicPr>
          <p:nvPr/>
        </p:nvPicPr>
        <p:blipFill>
          <a:blip r:embed="rId6"/>
          <a:stretch>
            <a:fillRect/>
          </a:stretch>
        </p:blipFill>
        <p:spPr>
          <a:xfrm>
            <a:off x="6195060" y="2633822"/>
            <a:ext cx="3036570" cy="1980751"/>
          </a:xfrm>
          <a:prstGeom prst="rect">
            <a:avLst/>
          </a:prstGeom>
        </p:spPr>
      </p:pic>
      <p:sp>
        <p:nvSpPr>
          <p:cNvPr id="6" name="Slide Number Placeholder 5"/>
          <p:cNvSpPr>
            <a:spLocks noGrp="1"/>
          </p:cNvSpPr>
          <p:nvPr>
            <p:ph type="sldNum" sz="quarter" idx="12"/>
          </p:nvPr>
        </p:nvSpPr>
        <p:spPr>
          <a:xfrm>
            <a:off x="96520" y="6381179"/>
            <a:ext cx="2844800" cy="304800"/>
          </a:xfrm>
        </p:spPr>
        <p:txBody>
          <a:bodyPr/>
          <a:lstStyle/>
          <a:p>
            <a:pPr algn="l">
              <a:defRPr/>
            </a:pPr>
            <a:fld id="{08156D9A-717C-4C36-974D-F6EE13F3C2A5}" type="slidenum">
              <a:rPr lang="en-US" altLang="en-US" smtClean="0">
                <a:solidFill>
                  <a:prstClr val="black"/>
                </a:solidFill>
              </a:rPr>
              <a:pPr algn="l">
                <a:defRPr/>
              </a:pPr>
              <a:t>72</a:t>
            </a:fld>
            <a:endParaRPr lang="en-US" altLang="en-US" dirty="0">
              <a:solidFill>
                <a:prstClr val="black"/>
              </a:solidFill>
            </a:endParaRPr>
          </a:p>
        </p:txBody>
      </p:sp>
    </p:spTree>
    <p:extLst>
      <p:ext uri="{BB962C8B-B14F-4D97-AF65-F5344CB8AC3E}">
        <p14:creationId xmlns:p14="http://schemas.microsoft.com/office/powerpoint/2010/main" val="276237665"/>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SHAREPOINT LIST INSTRUCTIONS</a:t>
            </a:r>
            <a:endParaRPr lang="en-US" dirty="0">
              <a:solidFill>
                <a:schemeClr val="accent5"/>
              </a:solidFill>
            </a:endParaRPr>
          </a:p>
        </p:txBody>
      </p:sp>
      <p:sp>
        <p:nvSpPr>
          <p:cNvPr id="3" name="Rectangle 2"/>
          <p:cNvSpPr/>
          <p:nvPr/>
        </p:nvSpPr>
        <p:spPr>
          <a:xfrm>
            <a:off x="3435764" y="3928135"/>
            <a:ext cx="8127586" cy="2068259"/>
          </a:xfrm>
          <a:prstGeom prst="rect">
            <a:avLst/>
          </a:prstGeom>
        </p:spPr>
        <p:txBody>
          <a:bodyPr wrap="square">
            <a:spAutoFit/>
          </a:bodyPr>
          <a:lstStyle/>
          <a:p>
            <a:pPr marL="342900" marR="0" lvl="0" indent="-342900" algn="l" defTabSz="914400" rtl="0" eaLnBrk="1" fontAlgn="auto" latinLnBrk="0" hangingPunct="1">
              <a:lnSpc>
                <a:spcPct val="107000"/>
              </a:lnSpc>
              <a:spcBef>
                <a:spcPts val="0"/>
              </a:spcBef>
              <a:spcAft>
                <a:spcPts val="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Testing SharePoint:  </a:t>
            </a:r>
            <a:r>
              <a:rPr kumimoji="0" lang="en-US" sz="2000" b="0" i="0" u="sng"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3"/>
              </a:rPr>
              <a:t>https://ucrshare.ucr.edu/sites/FOM_UCPath/SitePages/Home.aspx</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Preferred browsers are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Internet Explorer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Chrome.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Save the link as a favorite)</a:t>
            </a:r>
          </a:p>
          <a:p>
            <a:pPr marL="342900" marR="0" lvl="0" indent="-342900" algn="l" defTabSz="914400" rtl="0" eaLnBrk="1" fontAlgn="auto" latinLnBrk="0" hangingPunct="1">
              <a:lnSpc>
                <a:spcPct val="107000"/>
              </a:lnSpc>
              <a:spcBef>
                <a:spcPts val="0"/>
              </a:spcBef>
              <a:spcAft>
                <a:spcPts val="80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Select </a:t>
            </a:r>
            <a:r>
              <a:rPr kumimoji="0" lang="en-US" sz="2000" b="0" i="1"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UCPath Transaction Training Scenarios</a:t>
            </a:r>
            <a:r>
              <a:rPr kumimoji="0" lang="en-US" sz="20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from the left side Quick Menu:</a:t>
            </a:r>
          </a:p>
        </p:txBody>
      </p:sp>
      <p:pic>
        <p:nvPicPr>
          <p:cNvPr id="4" name="Picture 3"/>
          <p:cNvPicPr/>
          <p:nvPr/>
        </p:nvPicPr>
        <p:blipFill>
          <a:blip r:embed="rId4"/>
          <a:stretch>
            <a:fillRect/>
          </a:stretch>
        </p:blipFill>
        <p:spPr>
          <a:xfrm>
            <a:off x="3997739" y="1106068"/>
            <a:ext cx="6965540" cy="2532482"/>
          </a:xfrm>
          <a:prstGeom prst="rect">
            <a:avLst/>
          </a:prstGeom>
          <a:ln>
            <a:solidFill>
              <a:schemeClr val="tx2"/>
            </a:solidFill>
          </a:ln>
        </p:spPr>
      </p:pic>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970570" y="1077493"/>
            <a:ext cx="2025445" cy="5431462"/>
          </a:xfrm>
          <a:prstGeom prst="rect">
            <a:avLst/>
          </a:prstGeom>
          <a:ln>
            <a:solidFill>
              <a:schemeClr val="tx2"/>
            </a:solidFill>
          </a:ln>
        </p:spPr>
      </p:pic>
      <p:sp>
        <p:nvSpPr>
          <p:cNvPr id="6" name="Rectangle 5"/>
          <p:cNvSpPr/>
          <p:nvPr/>
        </p:nvSpPr>
        <p:spPr>
          <a:xfrm>
            <a:off x="929063" y="6135329"/>
            <a:ext cx="1823965" cy="3637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Slide Number Placeholder 6"/>
          <p:cNvSpPr>
            <a:spLocks noGrp="1"/>
          </p:cNvSpPr>
          <p:nvPr>
            <p:ph type="sldNum" sz="quarter" idx="12"/>
          </p:nvPr>
        </p:nvSpPr>
        <p:spPr>
          <a:xfrm>
            <a:off x="151215" y="6386642"/>
            <a:ext cx="2844800" cy="304800"/>
          </a:xfrm>
        </p:spPr>
        <p:txBody>
          <a:bodyPr/>
          <a:lstStyle/>
          <a:p>
            <a:pPr algn="l">
              <a:defRPr/>
            </a:pPr>
            <a:fld id="{08156D9A-717C-4C36-974D-F6EE13F3C2A5}" type="slidenum">
              <a:rPr lang="en-US" altLang="en-US" smtClean="0">
                <a:solidFill>
                  <a:prstClr val="black"/>
                </a:solidFill>
              </a:rPr>
              <a:pPr algn="l">
                <a:defRPr/>
              </a:pPr>
              <a:t>73</a:t>
            </a:fld>
            <a:endParaRPr lang="en-US" altLang="en-US" dirty="0">
              <a:solidFill>
                <a:prstClr val="black"/>
              </a:solidFill>
            </a:endParaRPr>
          </a:p>
        </p:txBody>
      </p:sp>
    </p:spTree>
    <p:extLst>
      <p:ext uri="{BB962C8B-B14F-4D97-AF65-F5344CB8AC3E}">
        <p14:creationId xmlns:p14="http://schemas.microsoft.com/office/powerpoint/2010/main" val="799894494"/>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VIEWING LIST OPTIONS</a:t>
            </a:r>
            <a:endParaRPr lang="en-US" dirty="0">
              <a:solidFill>
                <a:schemeClr val="accent5"/>
              </a:solidFill>
            </a:endParaRPr>
          </a:p>
        </p:txBody>
      </p:sp>
      <p:sp>
        <p:nvSpPr>
          <p:cNvPr id="3" name="Rectangle 2"/>
          <p:cNvSpPr/>
          <p:nvPr/>
        </p:nvSpPr>
        <p:spPr>
          <a:xfrm>
            <a:off x="1974896" y="1288856"/>
            <a:ext cx="8586005" cy="461665"/>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
                <a:srgbClr val="4472C4"/>
              </a:buClr>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When the list opens,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note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tabs at the top of the screen: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p:nvPr/>
        </p:nvPicPr>
        <p:blipFill>
          <a:blip r:embed="rId3"/>
          <a:stretch>
            <a:fillRect/>
          </a:stretch>
        </p:blipFill>
        <p:spPr>
          <a:xfrm>
            <a:off x="856647" y="2528258"/>
            <a:ext cx="10487628" cy="2586566"/>
          </a:xfrm>
          <a:prstGeom prst="rect">
            <a:avLst/>
          </a:prstGeom>
          <a:ln>
            <a:solidFill>
              <a:schemeClr val="tx2"/>
            </a:solidFill>
          </a:ln>
        </p:spPr>
      </p:pic>
      <p:sp>
        <p:nvSpPr>
          <p:cNvPr id="5" name="Rectangle 4"/>
          <p:cNvSpPr/>
          <p:nvPr/>
        </p:nvSpPr>
        <p:spPr>
          <a:xfrm>
            <a:off x="804772" y="2713500"/>
            <a:ext cx="1338662" cy="4750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Slide Number Placeholder 5"/>
          <p:cNvSpPr>
            <a:spLocks noGrp="1"/>
          </p:cNvSpPr>
          <p:nvPr>
            <p:ph type="sldNum" sz="quarter" idx="12"/>
          </p:nvPr>
        </p:nvSpPr>
        <p:spPr>
          <a:xfrm>
            <a:off x="150271" y="6359874"/>
            <a:ext cx="2844800" cy="304800"/>
          </a:xfrm>
        </p:spPr>
        <p:txBody>
          <a:bodyPr/>
          <a:lstStyle/>
          <a:p>
            <a:pPr algn="l">
              <a:defRPr/>
            </a:pPr>
            <a:fld id="{08156D9A-717C-4C36-974D-F6EE13F3C2A5}" type="slidenum">
              <a:rPr lang="en-US" altLang="en-US" smtClean="0">
                <a:solidFill>
                  <a:prstClr val="black"/>
                </a:solidFill>
              </a:rPr>
              <a:pPr algn="l">
                <a:defRPr/>
              </a:pPr>
              <a:t>74</a:t>
            </a:fld>
            <a:endParaRPr lang="en-US" altLang="en-US" dirty="0">
              <a:solidFill>
                <a:prstClr val="black"/>
              </a:solidFill>
            </a:endParaRPr>
          </a:p>
        </p:txBody>
      </p:sp>
    </p:spTree>
    <p:extLst>
      <p:ext uri="{BB962C8B-B14F-4D97-AF65-F5344CB8AC3E}">
        <p14:creationId xmlns:p14="http://schemas.microsoft.com/office/powerpoint/2010/main" val="2245031255"/>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VIEWING LIST OPTIONS </a:t>
            </a:r>
            <a:r>
              <a:rPr lang="en-US" sz="3200" dirty="0" smtClean="0">
                <a:solidFill>
                  <a:schemeClr val="accent5"/>
                </a:solidFill>
              </a:rPr>
              <a:t>part 2</a:t>
            </a:r>
            <a:r>
              <a:rPr lang="en-US" dirty="0" smtClean="0">
                <a:solidFill>
                  <a:schemeClr val="accent5"/>
                </a:solidFill>
              </a:rPr>
              <a:t> </a:t>
            </a:r>
            <a:endParaRPr lang="en-US" dirty="0">
              <a:solidFill>
                <a:schemeClr val="accent5"/>
              </a:solidFill>
            </a:endParaRPr>
          </a:p>
        </p:txBody>
      </p:sp>
      <p:sp>
        <p:nvSpPr>
          <p:cNvPr id="3" name="Rectangle 2"/>
          <p:cNvSpPr/>
          <p:nvPr/>
        </p:nvSpPr>
        <p:spPr>
          <a:xfrm>
            <a:off x="374904" y="1216946"/>
            <a:ext cx="11030515" cy="127785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selecting ‘List’ you can filter the view on the process you are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transacting.         The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default view is All Transactions. Select a specific transaction type to view the list containing only those transactions:</a:t>
            </a:r>
          </a:p>
        </p:txBody>
      </p:sp>
      <p:pic>
        <p:nvPicPr>
          <p:cNvPr id="4" name="Picture 3"/>
          <p:cNvPicPr/>
          <p:nvPr/>
        </p:nvPicPr>
        <p:blipFill>
          <a:blip r:embed="rId3"/>
          <a:stretch>
            <a:fillRect/>
          </a:stretch>
        </p:blipFill>
        <p:spPr>
          <a:xfrm>
            <a:off x="983225" y="2861187"/>
            <a:ext cx="10153203" cy="2871019"/>
          </a:xfrm>
          <a:prstGeom prst="rect">
            <a:avLst/>
          </a:prstGeom>
          <a:ln>
            <a:solidFill>
              <a:schemeClr val="tx2"/>
            </a:solidFill>
          </a:ln>
        </p:spPr>
      </p:pic>
      <p:sp>
        <p:nvSpPr>
          <p:cNvPr id="5" name="Left Bracket 4"/>
          <p:cNvSpPr/>
          <p:nvPr/>
        </p:nvSpPr>
        <p:spPr>
          <a:xfrm>
            <a:off x="3224981" y="4277034"/>
            <a:ext cx="304800" cy="1189704"/>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Arial"/>
              <a:ea typeface="+mn-ea"/>
              <a:cs typeface="+mn-cs"/>
            </a:endParaRPr>
          </a:p>
        </p:txBody>
      </p:sp>
      <p:sp>
        <p:nvSpPr>
          <p:cNvPr id="6" name="Slide Number Placeholder 5"/>
          <p:cNvSpPr>
            <a:spLocks noGrp="1"/>
          </p:cNvSpPr>
          <p:nvPr>
            <p:ph type="sldNum" sz="quarter" idx="12"/>
          </p:nvPr>
        </p:nvSpPr>
        <p:spPr>
          <a:xfrm>
            <a:off x="114808" y="6399467"/>
            <a:ext cx="2844800" cy="304800"/>
          </a:xfrm>
        </p:spPr>
        <p:txBody>
          <a:bodyPr/>
          <a:lstStyle/>
          <a:p>
            <a:pPr algn="l">
              <a:defRPr/>
            </a:pPr>
            <a:fld id="{08156D9A-717C-4C36-974D-F6EE13F3C2A5}" type="slidenum">
              <a:rPr lang="en-US" altLang="en-US" smtClean="0">
                <a:solidFill>
                  <a:prstClr val="black"/>
                </a:solidFill>
              </a:rPr>
              <a:pPr algn="l">
                <a:defRPr/>
              </a:pPr>
              <a:t>75</a:t>
            </a:fld>
            <a:endParaRPr lang="en-US" altLang="en-US" dirty="0">
              <a:solidFill>
                <a:prstClr val="black"/>
              </a:solidFill>
            </a:endParaRPr>
          </a:p>
        </p:txBody>
      </p:sp>
    </p:spTree>
    <p:extLst>
      <p:ext uri="{BB962C8B-B14F-4D97-AF65-F5344CB8AC3E}">
        <p14:creationId xmlns:p14="http://schemas.microsoft.com/office/powerpoint/2010/main" val="3139844043"/>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UPDATING AND EDITING A SHAREPOINT LIST</a:t>
            </a:r>
            <a:endParaRPr lang="en-US" dirty="0">
              <a:solidFill>
                <a:schemeClr val="accent5"/>
              </a:solidFill>
            </a:endParaRPr>
          </a:p>
        </p:txBody>
      </p:sp>
      <p:sp>
        <p:nvSpPr>
          <p:cNvPr id="3" name="Rectangle 2"/>
          <p:cNvSpPr/>
          <p:nvPr/>
        </p:nvSpPr>
        <p:spPr>
          <a:xfrm>
            <a:off x="374904" y="1094882"/>
            <a:ext cx="5003341" cy="335630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Many functions of a SharePoint list are similar to MS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Excel,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except that it is in a central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location,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can be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accessed / updated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multiple people at the same time.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Use the list headers to filter and sort. </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Only you will see these temporary changes</a:t>
            </a:r>
            <a:r>
              <a:rPr kumimoji="0" lang="en-US" sz="2400" b="0" i="0" u="sng"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p:sp>
        <p:nvSpPr>
          <p:cNvPr id="4" name="Rectangle 3"/>
          <p:cNvSpPr/>
          <p:nvPr/>
        </p:nvSpPr>
        <p:spPr>
          <a:xfrm>
            <a:off x="374904" y="4639886"/>
            <a:ext cx="5176686"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selecting your name in the drop-down, you will have easy access to only your transactions. This is especially helpful if your name appears several pages into the list.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978013" y="1228812"/>
            <a:ext cx="5142270" cy="4417071"/>
          </a:xfrm>
          <a:prstGeom prst="rect">
            <a:avLst/>
          </a:prstGeom>
          <a:ln>
            <a:solidFill>
              <a:schemeClr val="tx2"/>
            </a:solidFill>
          </a:ln>
        </p:spPr>
      </p:pic>
      <p:sp>
        <p:nvSpPr>
          <p:cNvPr id="6" name="Slide Number Placeholder 5"/>
          <p:cNvSpPr>
            <a:spLocks noGrp="1"/>
          </p:cNvSpPr>
          <p:nvPr>
            <p:ph type="sldNum" sz="quarter" idx="12"/>
          </p:nvPr>
        </p:nvSpPr>
        <p:spPr>
          <a:xfrm>
            <a:off x="118447" y="6426478"/>
            <a:ext cx="2844800" cy="304800"/>
          </a:xfrm>
        </p:spPr>
        <p:txBody>
          <a:bodyPr/>
          <a:lstStyle/>
          <a:p>
            <a:pPr algn="l">
              <a:defRPr/>
            </a:pPr>
            <a:fld id="{08156D9A-717C-4C36-974D-F6EE13F3C2A5}" type="slidenum">
              <a:rPr lang="en-US" altLang="en-US" smtClean="0">
                <a:solidFill>
                  <a:prstClr val="black"/>
                </a:solidFill>
              </a:rPr>
              <a:pPr algn="l">
                <a:defRPr/>
              </a:pPr>
              <a:t>76</a:t>
            </a:fld>
            <a:endParaRPr lang="en-US" altLang="en-US" dirty="0">
              <a:solidFill>
                <a:prstClr val="black"/>
              </a:solidFill>
            </a:endParaRPr>
          </a:p>
        </p:txBody>
      </p:sp>
    </p:spTree>
    <p:extLst>
      <p:ext uri="{BB962C8B-B14F-4D97-AF65-F5344CB8AC3E}">
        <p14:creationId xmlns:p14="http://schemas.microsoft.com/office/powerpoint/2010/main" val="2543802012"/>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26596" cy="685800"/>
          </a:xfrm>
        </p:spPr>
        <p:txBody>
          <a:bodyPr/>
          <a:lstStyle/>
          <a:p>
            <a:r>
              <a:rPr lang="en-US" dirty="0" smtClean="0">
                <a:solidFill>
                  <a:schemeClr val="accent5"/>
                </a:solidFill>
              </a:rPr>
              <a:t>UPDATING AND EDITING A SHAREPOINT LIST </a:t>
            </a:r>
            <a:r>
              <a:rPr lang="en-US" sz="3200" dirty="0" smtClean="0">
                <a:solidFill>
                  <a:schemeClr val="accent5"/>
                </a:solidFill>
              </a:rPr>
              <a:t>part 2</a:t>
            </a:r>
            <a:endParaRPr lang="en-US" sz="3200" dirty="0">
              <a:solidFill>
                <a:schemeClr val="accent5"/>
              </a:solidFill>
            </a:endParaRPr>
          </a:p>
        </p:txBody>
      </p:sp>
      <p:sp>
        <p:nvSpPr>
          <p:cNvPr id="3" name="Rectangle 4"/>
          <p:cNvSpPr>
            <a:spLocks noChangeArrowheads="1"/>
          </p:cNvSpPr>
          <p:nvPr/>
        </p:nvSpPr>
        <p:spPr bwMode="auto">
          <a:xfrm>
            <a:off x="374904" y="1216152"/>
            <a:ext cx="1134147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You can update your test by editing directly by clicking into the cell. Some cells are controlled by a drop-down choice; others are free-form. To save your change, click in another cell. </a:t>
            </a: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t="12598"/>
          <a:stretch>
            <a:fillRect/>
          </a:stretch>
        </p:blipFill>
        <p:spPr bwMode="auto">
          <a:xfrm>
            <a:off x="1069440" y="2624745"/>
            <a:ext cx="4640825" cy="2961840"/>
          </a:xfrm>
          <a:prstGeom prst="rect">
            <a:avLst/>
          </a:prstGeom>
          <a:noFill/>
          <a:ln w="9525">
            <a:solidFill>
              <a:srgbClr val="44546A"/>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634" y="2624745"/>
            <a:ext cx="4454806" cy="2961840"/>
          </a:xfrm>
          <a:prstGeom prst="rect">
            <a:avLst/>
          </a:prstGeom>
          <a:noFill/>
          <a:ln w="9525">
            <a:solidFill>
              <a:srgbClr val="44546A"/>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142240" y="6426899"/>
            <a:ext cx="2844800" cy="304800"/>
          </a:xfrm>
        </p:spPr>
        <p:txBody>
          <a:bodyPr/>
          <a:lstStyle/>
          <a:p>
            <a:pPr algn="l">
              <a:defRPr/>
            </a:pPr>
            <a:fld id="{08156D9A-717C-4C36-974D-F6EE13F3C2A5}" type="slidenum">
              <a:rPr lang="en-US" altLang="en-US" smtClean="0">
                <a:solidFill>
                  <a:prstClr val="black"/>
                </a:solidFill>
              </a:rPr>
              <a:pPr algn="l">
                <a:defRPr/>
              </a:pPr>
              <a:t>77</a:t>
            </a:fld>
            <a:endParaRPr lang="en-US" altLang="en-US" dirty="0">
              <a:solidFill>
                <a:prstClr val="black"/>
              </a:solidFill>
            </a:endParaRPr>
          </a:p>
        </p:txBody>
      </p:sp>
    </p:spTree>
    <p:extLst>
      <p:ext uri="{BB962C8B-B14F-4D97-AF65-F5344CB8AC3E}">
        <p14:creationId xmlns:p14="http://schemas.microsoft.com/office/powerpoint/2010/main" val="3974708160"/>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 REVIEW</a:t>
            </a:r>
            <a:endParaRPr lang="en-US" dirty="0">
              <a:solidFill>
                <a:schemeClr val="accent5"/>
              </a:solidFill>
            </a:endParaRPr>
          </a:p>
        </p:txBody>
      </p:sp>
      <p:grpSp>
        <p:nvGrpSpPr>
          <p:cNvPr id="17" name="Group 16"/>
          <p:cNvGrpSpPr/>
          <p:nvPr/>
        </p:nvGrpSpPr>
        <p:grpSpPr>
          <a:xfrm>
            <a:off x="452335" y="1752662"/>
            <a:ext cx="9343056" cy="620884"/>
            <a:chOff x="493963" y="2576648"/>
            <a:chExt cx="6915485" cy="826560"/>
          </a:xfrm>
          <a:solidFill>
            <a:schemeClr val="accent1">
              <a:lumMod val="60000"/>
              <a:lumOff val="40000"/>
            </a:schemeClr>
          </a:solidFill>
        </p:grpSpPr>
        <p:sp>
          <p:nvSpPr>
            <p:cNvPr id="18" name="Rounded Rectangle 17"/>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0" name="TextBox 19"/>
          <p:cNvSpPr txBox="1"/>
          <p:nvPr/>
        </p:nvSpPr>
        <p:spPr>
          <a:xfrm>
            <a:off x="610704" y="1853116"/>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solidFill>
                  <a:prstClr val="black"/>
                </a:solidFill>
                <a:latin typeface="Arial"/>
              </a:rPr>
              <a:t>Describe the PayPath Transaction system process.</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1" name="Group 20"/>
          <p:cNvGrpSpPr/>
          <p:nvPr/>
        </p:nvGrpSpPr>
        <p:grpSpPr>
          <a:xfrm>
            <a:off x="439635" y="2501962"/>
            <a:ext cx="9343056" cy="620884"/>
            <a:chOff x="493963" y="2576648"/>
            <a:chExt cx="6915485" cy="826560"/>
          </a:xfrm>
          <a:solidFill>
            <a:schemeClr val="accent1">
              <a:lumMod val="60000"/>
              <a:lumOff val="40000"/>
            </a:schemeClr>
          </a:solidFill>
        </p:grpSpPr>
        <p:sp>
          <p:nvSpPr>
            <p:cNvPr id="22" name="Rounded Rectangle 21"/>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4" name="TextBox 23"/>
          <p:cNvSpPr txBox="1"/>
          <p:nvPr/>
        </p:nvSpPr>
        <p:spPr>
          <a:xfrm>
            <a:off x="648804" y="2589716"/>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Arial"/>
              </a:rPr>
              <a:t>Initiate Position Data, Job Data Changes, and Additional Pay.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 name="Group 24"/>
          <p:cNvGrpSpPr/>
          <p:nvPr/>
        </p:nvGrpSpPr>
        <p:grpSpPr>
          <a:xfrm>
            <a:off x="503135" y="3276662"/>
            <a:ext cx="9343056" cy="620884"/>
            <a:chOff x="493963" y="2576648"/>
            <a:chExt cx="6915485" cy="826560"/>
          </a:xfrm>
          <a:solidFill>
            <a:schemeClr val="accent1">
              <a:lumMod val="60000"/>
              <a:lumOff val="40000"/>
            </a:schemeClr>
          </a:solidFill>
        </p:grpSpPr>
        <p:sp>
          <p:nvSpPr>
            <p:cNvPr id="26" name="Rounded Rectangle 2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8" name="TextBox 27"/>
          <p:cNvSpPr txBox="1"/>
          <p:nvPr/>
        </p:nvSpPr>
        <p:spPr>
          <a:xfrm>
            <a:off x="661504" y="3377116"/>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Arial"/>
              </a:rPr>
              <a:t>Initiate various PayPath combination transactions.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p:cNvSpPr txBox="1"/>
          <p:nvPr/>
        </p:nvSpPr>
        <p:spPr>
          <a:xfrm>
            <a:off x="404966" y="988992"/>
            <a:ext cx="107073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Having completed this course, you should be able to:</a:t>
            </a:r>
          </a:p>
        </p:txBody>
      </p:sp>
      <p:sp>
        <p:nvSpPr>
          <p:cNvPr id="3" name="Slide Number Placeholder 2"/>
          <p:cNvSpPr>
            <a:spLocks noGrp="1"/>
          </p:cNvSpPr>
          <p:nvPr>
            <p:ph type="sldNum" sz="quarter" idx="12"/>
          </p:nvPr>
        </p:nvSpPr>
        <p:spPr>
          <a:xfrm>
            <a:off x="53826" y="6454331"/>
            <a:ext cx="2844800" cy="304800"/>
          </a:xfrm>
        </p:spPr>
        <p:txBody>
          <a:bodyPr/>
          <a:lstStyle/>
          <a:p>
            <a:pPr algn="l">
              <a:defRPr/>
            </a:pPr>
            <a:fld id="{08156D9A-717C-4C36-974D-F6EE13F3C2A5}" type="slidenum">
              <a:rPr lang="en-US" altLang="en-US" smtClean="0">
                <a:solidFill>
                  <a:prstClr val="black"/>
                </a:solidFill>
              </a:rPr>
              <a:pPr algn="l">
                <a:defRPr/>
              </a:pPr>
              <a:t>78</a:t>
            </a:fld>
            <a:endParaRPr lang="en-US" altLang="en-US" dirty="0">
              <a:solidFill>
                <a:prstClr val="black"/>
              </a:solidFill>
            </a:endParaRPr>
          </a:p>
        </p:txBody>
      </p:sp>
    </p:spTree>
    <p:extLst>
      <p:ext uri="{BB962C8B-B14F-4D97-AF65-F5344CB8AC3E}">
        <p14:creationId xmlns:p14="http://schemas.microsoft.com/office/powerpoint/2010/main" val="10119059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960822" y="1186549"/>
            <a:ext cx="10816650" cy="2862322"/>
          </a:xfrm>
          <a:prstGeom prst="rect">
            <a:avLst/>
          </a:prstGeom>
          <a:noFill/>
        </p:spPr>
        <p:txBody>
          <a:bodyPr wrap="square" rtlCol="0">
            <a:spAutoFit/>
          </a:bodyPr>
          <a:lstStyle/>
          <a:p>
            <a:pPr marL="403225"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solidFill>
                <a:prstClr val="black"/>
              </a:solidFill>
              <a:latin typeface="Arial"/>
              <a:ea typeface="Calibri" panose="020F0502020204030204" pitchFamily="34" charset="0"/>
              <a:cs typeface="Times New Roman" panose="02020603050405020304" pitchFamily="18" charset="0"/>
            </a:endParaRPr>
          </a:p>
          <a:p>
            <a:pPr marL="403225"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Person ORG summary before any transaction is entered into the </a:t>
            </a: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system</a:t>
            </a:r>
          </a:p>
          <a:p>
            <a:pPr marL="403225" lvl="0">
              <a:defRPr/>
            </a:pPr>
            <a:r>
              <a:rPr lang="en-US" sz="2000" dirty="0">
                <a:solidFill>
                  <a:prstClr val="black"/>
                </a:solidFill>
              </a:rPr>
              <a:t>PayPath Actions component is comprised </a:t>
            </a:r>
            <a:r>
              <a:rPr lang="en-US" sz="2000" dirty="0" smtClean="0">
                <a:solidFill>
                  <a:prstClr val="black"/>
                </a:solidFill>
              </a:rPr>
              <a:t>of 3 pages</a:t>
            </a:r>
          </a:p>
          <a:p>
            <a:pPr marL="403225" lvl="0">
              <a:defRPr/>
            </a:pPr>
            <a:r>
              <a:rPr lang="en-US" sz="2000" dirty="0">
                <a:solidFill>
                  <a:prstClr val="black"/>
                </a:solidFill>
              </a:rPr>
              <a:t>The pages that make up  PayPath Actions component </a:t>
            </a:r>
            <a:r>
              <a:rPr lang="en-US" sz="2000" dirty="0" smtClean="0">
                <a:solidFill>
                  <a:prstClr val="black"/>
                </a:solidFill>
              </a:rPr>
              <a:t>are Position, Job and Additional pay</a:t>
            </a:r>
          </a:p>
          <a:p>
            <a:pPr marL="403225" lvl="0">
              <a:defRPr/>
            </a:pPr>
            <a:r>
              <a:rPr lang="en-US" sz="2000" dirty="0"/>
              <a:t>Each</a:t>
            </a:r>
            <a:r>
              <a:rPr lang="en-US" sz="2000" b="1" dirty="0"/>
              <a:t> </a:t>
            </a:r>
            <a:r>
              <a:rPr lang="en-US" sz="2000" dirty="0"/>
              <a:t>Position Data and/or Job Data transaction must have the </a:t>
            </a:r>
            <a:r>
              <a:rPr lang="en-US" sz="2000" dirty="0" smtClean="0"/>
              <a:t>same effective date</a:t>
            </a:r>
          </a:p>
          <a:p>
            <a:pPr marL="403225" lvl="0">
              <a:defRPr/>
            </a:pPr>
            <a:r>
              <a:rPr lang="en-US" sz="2000" dirty="0"/>
              <a:t>PayPath only pulls up and allows for </a:t>
            </a:r>
            <a:r>
              <a:rPr lang="en-US" sz="2000" dirty="0" smtClean="0"/>
              <a:t>transacting on active jobs/employees</a:t>
            </a:r>
            <a:endParaRPr lang="en-US" sz="2000" dirty="0"/>
          </a:p>
          <a:p>
            <a:pPr marL="403225" lvl="0">
              <a:defRPr/>
            </a:pPr>
            <a:r>
              <a:rPr lang="en-US" sz="2000" spc="-5" dirty="0">
                <a:solidFill>
                  <a:prstClr val="black"/>
                </a:solidFill>
                <a:cs typeface="Arial"/>
              </a:rPr>
              <a:t>Paypath has </a:t>
            </a:r>
            <a:r>
              <a:rPr lang="en-US" sz="2000" spc="-5" dirty="0" smtClean="0">
                <a:solidFill>
                  <a:prstClr val="black"/>
                </a:solidFill>
                <a:cs typeface="Arial"/>
              </a:rPr>
              <a:t>8 common </a:t>
            </a:r>
            <a:r>
              <a:rPr lang="en-US" sz="2000" spc="-5" dirty="0">
                <a:solidFill>
                  <a:prstClr val="black"/>
                </a:solidFill>
                <a:cs typeface="Arial"/>
              </a:rPr>
              <a:t>action codes for both Staff and Academic </a:t>
            </a:r>
            <a:r>
              <a:rPr lang="en-US" sz="2000" spc="-5" dirty="0" smtClean="0">
                <a:solidFill>
                  <a:prstClr val="black"/>
                </a:solidFill>
                <a:cs typeface="Arial"/>
              </a:rPr>
              <a:t>transactions</a:t>
            </a:r>
          </a:p>
          <a:p>
            <a:pPr marL="403225" lvl="0">
              <a:defRPr/>
            </a:pPr>
            <a:r>
              <a:rPr lang="en-US" sz="2000" dirty="0"/>
              <a:t>Position Data changes in PayPath Actions can be initiated for filled positions where only one employee is assigned to the position</a:t>
            </a: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423" y="1009573"/>
            <a:ext cx="1042416" cy="1042416"/>
          </a:xfrm>
          <a:prstGeom prst="rect">
            <a:avLst/>
          </a:prstGeom>
        </p:spPr>
      </p:pic>
      <p:pic>
        <p:nvPicPr>
          <p:cNvPr id="6" name="Picture 5"/>
          <p:cNvPicPr>
            <a:picLocks noChangeAspect="1"/>
          </p:cNvPicPr>
          <p:nvPr/>
        </p:nvPicPr>
        <p:blipFill>
          <a:blip r:embed="rId4"/>
          <a:stretch>
            <a:fillRect/>
          </a:stretch>
        </p:blipFill>
        <p:spPr>
          <a:xfrm>
            <a:off x="360333" y="2094468"/>
            <a:ext cx="1042506" cy="1042506"/>
          </a:xfrm>
          <a:prstGeom prst="rect">
            <a:avLst/>
          </a:prstGeom>
        </p:spPr>
      </p:pic>
      <p:pic>
        <p:nvPicPr>
          <p:cNvPr id="7" name="Picture 6"/>
          <p:cNvPicPr>
            <a:picLocks noChangeAspect="1"/>
          </p:cNvPicPr>
          <p:nvPr/>
        </p:nvPicPr>
        <p:blipFill>
          <a:blip r:embed="rId4"/>
          <a:stretch>
            <a:fillRect/>
          </a:stretch>
        </p:blipFill>
        <p:spPr>
          <a:xfrm>
            <a:off x="360333" y="3199117"/>
            <a:ext cx="1042506" cy="1042506"/>
          </a:xfrm>
          <a:prstGeom prst="rect">
            <a:avLst/>
          </a:prstGeom>
        </p:spPr>
      </p:pic>
      <p:pic>
        <p:nvPicPr>
          <p:cNvPr id="8" name="Picture 7"/>
          <p:cNvPicPr>
            <a:picLocks noChangeAspect="1"/>
          </p:cNvPicPr>
          <p:nvPr/>
        </p:nvPicPr>
        <p:blipFill>
          <a:blip r:embed="rId4"/>
          <a:stretch>
            <a:fillRect/>
          </a:stretch>
        </p:blipFill>
        <p:spPr>
          <a:xfrm>
            <a:off x="360333" y="4404843"/>
            <a:ext cx="1042506" cy="1042506"/>
          </a:xfrm>
          <a:prstGeom prst="rect">
            <a:avLst/>
          </a:prstGeom>
        </p:spPr>
      </p:pic>
      <p:pic>
        <p:nvPicPr>
          <p:cNvPr id="9" name="Picture 8"/>
          <p:cNvPicPr>
            <a:picLocks noChangeAspect="1"/>
          </p:cNvPicPr>
          <p:nvPr/>
        </p:nvPicPr>
        <p:blipFill>
          <a:blip r:embed="rId4"/>
          <a:stretch>
            <a:fillRect/>
          </a:stretch>
        </p:blipFill>
        <p:spPr>
          <a:xfrm>
            <a:off x="360333" y="5581656"/>
            <a:ext cx="1042506" cy="1042506"/>
          </a:xfrm>
          <a:prstGeom prst="rect">
            <a:avLst/>
          </a:prstGeom>
        </p:spPr>
      </p:pic>
      <p:sp>
        <p:nvSpPr>
          <p:cNvPr id="3" name="Slide Number Placeholder 2"/>
          <p:cNvSpPr>
            <a:spLocks noGrp="1"/>
          </p:cNvSpPr>
          <p:nvPr>
            <p:ph type="sldNum" sz="quarter" idx="12"/>
          </p:nvPr>
        </p:nvSpPr>
        <p:spPr>
          <a:xfrm>
            <a:off x="123952" y="6471762"/>
            <a:ext cx="2844800" cy="304800"/>
          </a:xfrm>
        </p:spPr>
        <p:txBody>
          <a:bodyPr/>
          <a:lstStyle/>
          <a:p>
            <a:pPr algn="l">
              <a:defRPr/>
            </a:pPr>
            <a:fld id="{08156D9A-717C-4C36-974D-F6EE13F3C2A5}" type="slidenum">
              <a:rPr lang="en-US" altLang="en-US" smtClean="0">
                <a:solidFill>
                  <a:prstClr val="black"/>
                </a:solidFill>
              </a:rPr>
              <a:pPr algn="l">
                <a:defRPr/>
              </a:pPr>
              <a:t>79</a:t>
            </a:fld>
            <a:endParaRPr lang="en-US" altLang="en-US" dirty="0">
              <a:solidFill>
                <a:prstClr val="black"/>
              </a:solidFill>
            </a:endParaRPr>
          </a:p>
        </p:txBody>
      </p:sp>
    </p:spTree>
    <p:extLst>
      <p:ext uri="{BB962C8B-B14F-4D97-AF65-F5344CB8AC3E}">
        <p14:creationId xmlns:p14="http://schemas.microsoft.com/office/powerpoint/2010/main" val="745706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808" y="6353392"/>
            <a:ext cx="2844800"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6" name="Title 1"/>
          <p:cNvSpPr txBox="1">
            <a:spLocks/>
          </p:cNvSpPr>
          <p:nvPr/>
        </p:nvSpPr>
        <p:spPr>
          <a:xfrm>
            <a:off x="288234" y="245855"/>
            <a:ext cx="12093817" cy="8191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rgbClr val="4472C4"/>
                </a:solidFill>
                <a:effectLst/>
                <a:uLnTx/>
                <a:uFillTx/>
                <a:latin typeface="Arial" panose="020B0604020202020204" pitchFamily="34" charset="0"/>
                <a:ea typeface="+mj-ea"/>
                <a:cs typeface="Arial" panose="020B0604020202020204" pitchFamily="34" charset="0"/>
              </a:rPr>
              <a:t>STAFF POLICIES RELATED TO PAYPATH ACTIONS</a:t>
            </a:r>
            <a:endParaRPr kumimoji="0" lang="en-US" sz="34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sp>
        <p:nvSpPr>
          <p:cNvPr id="9" name="Content Placeholder 5"/>
          <p:cNvSpPr txBox="1">
            <a:spLocks/>
          </p:cNvSpPr>
          <p:nvPr/>
        </p:nvSpPr>
        <p:spPr>
          <a:xfrm>
            <a:off x="491969" y="1065006"/>
            <a:ext cx="11327296" cy="489322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hlinkClick r:id="rId3"/>
              </a:rPr>
              <a:t>PPSM-60: Layoff &amp; Reduction in Time </a:t>
            </a: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&amp; </a:t>
            </a: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hlinkClick r:id="rId4"/>
              </a:rPr>
              <a:t>Local Procedure-60:  Layoff &amp; Reduction in Time</a:t>
            </a: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Temporary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Indefinite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Severance Pay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Preferential rehire and recall rights per applicable CBA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Pay in lieu of notice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hlinkClick r:id="rId5"/>
              </a:rPr>
              <a:t>Layoff Information for Supervisors</a:t>
            </a: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Layoff &amp; Reduction in Time – Information, Process &amp; Resources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hlinkClick r:id="rId6"/>
              </a:rPr>
              <a:t>PPSM-64:  Termination &amp; Job Abandonment</a:t>
            </a: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&amp; </a:t>
            </a: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hlinkClick r:id="rId7"/>
              </a:rPr>
              <a:t>Local Procedure-64:  Termination &amp; Job Abandonment</a:t>
            </a: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Job Abandonment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Release from probation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Corrective Action vs. Immediate Dismissal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Pay in Lieu of Notice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hlinkClick r:id="rId8"/>
              </a:rPr>
              <a:t>PPSM-66:  Medical Separation</a:t>
            </a: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&amp; </a:t>
            </a: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hlinkClick r:id="rId9"/>
              </a:rPr>
              <a:t>Local Procedure-66: Medical Separation</a:t>
            </a: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Bases for Medical Separation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Notice of Intent to Medically Separate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Notice of Medical Separation</a:t>
            </a: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0" name="TextBox 9"/>
          <p:cNvSpPr txBox="1"/>
          <p:nvPr/>
        </p:nvSpPr>
        <p:spPr>
          <a:xfrm>
            <a:off x="374297" y="5657671"/>
            <a:ext cx="875855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Represented staff are governed by their relevant bargaining unit contract: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https://hr.ucr.edu/about-us/employee-and-labor-relations/collective-bargaining/elr-union-contacts-representative-contacts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5714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APPENDIX</a:t>
            </a:r>
            <a:endParaRPr lang="en-US" dirty="0">
              <a:solidFill>
                <a:schemeClr val="accent5"/>
              </a:solidFill>
            </a:endParaRPr>
          </a:p>
        </p:txBody>
      </p:sp>
      <p:sp>
        <p:nvSpPr>
          <p:cNvPr id="4" name="TextBox 3"/>
          <p:cNvSpPr txBox="1"/>
          <p:nvPr/>
        </p:nvSpPr>
        <p:spPr>
          <a:xfrm>
            <a:off x="462116" y="1052052"/>
            <a:ext cx="10707329" cy="224676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PayPath </a:t>
            </a:r>
            <a:r>
              <a:rPr lang="en-US" sz="2000" dirty="0" smtClean="0">
                <a:solidFill>
                  <a:prstClr val="black"/>
                </a:solidFill>
                <a:latin typeface="Arial"/>
              </a:rPr>
              <a:t>Process Map</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smtClean="0">
                <a:solidFill>
                  <a:prstClr val="black"/>
                </a:solidFill>
                <a:latin typeface="Arial"/>
              </a:rPr>
              <a:t>PayPath Process Design Workbook</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smtClean="0">
                <a:solidFill>
                  <a:prstClr val="black"/>
                </a:solidFill>
                <a:latin typeface="Arial"/>
              </a:rPr>
              <a:t>PayPath Checklist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noProof="0" dirty="0" smtClean="0">
                <a:solidFill>
                  <a:prstClr val="black"/>
                </a:solidFill>
                <a:latin typeface="Arial"/>
              </a:rPr>
              <a:t>Employee Class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dirty="0" smtClean="0">
                <a:ln>
                  <a:noFill/>
                </a:ln>
                <a:solidFill>
                  <a:prstClr val="black"/>
                </a:solidFill>
                <a:effectLst/>
                <a:uLnTx/>
                <a:uFillTx/>
                <a:latin typeface="Arial"/>
                <a:ea typeface="+mn-ea"/>
                <a:cs typeface="+mn-cs"/>
              </a:rPr>
              <a:t>Short</a:t>
            </a:r>
            <a:r>
              <a:rPr kumimoji="0" lang="en-US" sz="2000" b="0" i="0" u="none" strike="noStrike" kern="1200" cap="none" spc="0" normalizeH="0" dirty="0" smtClean="0">
                <a:ln>
                  <a:noFill/>
                </a:ln>
                <a:solidFill>
                  <a:prstClr val="black"/>
                </a:solidFill>
                <a:effectLst/>
                <a:uLnTx/>
                <a:uFillTx/>
                <a:latin typeface="Arial"/>
                <a:ea typeface="+mn-ea"/>
                <a:cs typeface="+mn-cs"/>
              </a:rPr>
              <a:t> Work Break Matrix</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sp>
        <p:nvSpPr>
          <p:cNvPr id="3" name="Slide Number Placeholder 2"/>
          <p:cNvSpPr>
            <a:spLocks noGrp="1"/>
          </p:cNvSpPr>
          <p:nvPr>
            <p:ph type="sldNum" sz="quarter" idx="12"/>
          </p:nvPr>
        </p:nvSpPr>
        <p:spPr>
          <a:xfrm>
            <a:off x="96520" y="6472619"/>
            <a:ext cx="2844800" cy="304800"/>
          </a:xfrm>
        </p:spPr>
        <p:txBody>
          <a:bodyPr/>
          <a:lstStyle/>
          <a:p>
            <a:pPr algn="l">
              <a:defRPr/>
            </a:pPr>
            <a:fld id="{08156D9A-717C-4C36-974D-F6EE13F3C2A5}" type="slidenum">
              <a:rPr lang="en-US" altLang="en-US" smtClean="0">
                <a:solidFill>
                  <a:prstClr val="black"/>
                </a:solidFill>
              </a:rPr>
              <a:pPr algn="l">
                <a:defRPr/>
              </a:pPr>
              <a:t>80</a:t>
            </a:fld>
            <a:endParaRPr lang="en-US" altLang="en-US" dirty="0">
              <a:solidFill>
                <a:prstClr val="black"/>
              </a:solidFill>
            </a:endParaRPr>
          </a:p>
        </p:txBody>
      </p:sp>
    </p:spTree>
    <p:extLst>
      <p:ext uri="{BB962C8B-B14F-4D97-AF65-F5344CB8AC3E}">
        <p14:creationId xmlns:p14="http://schemas.microsoft.com/office/powerpoint/2010/main" val="31630660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83" y="2337255"/>
            <a:ext cx="2879387" cy="1690289"/>
          </a:xfrm>
          <a:prstGeom prst="rect">
            <a:avLst/>
          </a:prstGeom>
        </p:spPr>
      </p:pic>
      <p:sp>
        <p:nvSpPr>
          <p:cNvPr id="6" name="TextBox 5"/>
          <p:cNvSpPr txBox="1"/>
          <p:nvPr/>
        </p:nvSpPr>
        <p:spPr>
          <a:xfrm>
            <a:off x="3657601" y="2520681"/>
            <a:ext cx="938070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lumMod val="65000"/>
                    <a:lumOff val="35000"/>
                  </a:prstClr>
                </a:solidFill>
                <a:effectLst/>
                <a:uLnTx/>
                <a:uFillTx/>
                <a:latin typeface="Arial"/>
                <a:ea typeface="+mn-ea"/>
                <a:cs typeface="+mn-cs"/>
              </a:rPr>
              <a:t>Your Feedback Please</a:t>
            </a:r>
            <a:endParaRPr kumimoji="0" lang="en-US" sz="4000" b="1"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a:ea typeface="+mn-ea"/>
                <a:cs typeface="+mn-cs"/>
              </a:rPr>
              <a:t>http://bit.ly/ucpathpilottrainingphase2 </a:t>
            </a:r>
          </a:p>
        </p:txBody>
      </p:sp>
      <p:sp>
        <p:nvSpPr>
          <p:cNvPr id="2" name="Slide Number Placeholder 1"/>
          <p:cNvSpPr>
            <a:spLocks noGrp="1"/>
          </p:cNvSpPr>
          <p:nvPr>
            <p:ph type="sldNum" sz="quarter" idx="12"/>
          </p:nvPr>
        </p:nvSpPr>
        <p:spPr>
          <a:xfrm>
            <a:off x="140354" y="6444056"/>
            <a:ext cx="2844800" cy="304800"/>
          </a:xfrm>
        </p:spPr>
        <p:txBody>
          <a:bodyPr/>
          <a:lstStyle/>
          <a:p>
            <a:pPr algn="l">
              <a:defRPr/>
            </a:pPr>
            <a:fld id="{08156D9A-717C-4C36-974D-F6EE13F3C2A5}" type="slidenum">
              <a:rPr lang="en-US" altLang="en-US" smtClean="0">
                <a:solidFill>
                  <a:prstClr val="black"/>
                </a:solidFill>
              </a:rPr>
              <a:pPr algn="l">
                <a:defRPr/>
              </a:pPr>
              <a:t>81</a:t>
            </a:fld>
            <a:endParaRPr lang="en-US" altLang="en-US" dirty="0">
              <a:solidFill>
                <a:prstClr val="black"/>
              </a:solidFill>
            </a:endParaRPr>
          </a:p>
        </p:txBody>
      </p:sp>
    </p:spTree>
    <p:extLst>
      <p:ext uri="{BB962C8B-B14F-4D97-AF65-F5344CB8AC3E}">
        <p14:creationId xmlns:p14="http://schemas.microsoft.com/office/powerpoint/2010/main" val="22047039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2" descr="Image result for question and ans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332" y="1242552"/>
            <a:ext cx="5835322" cy="437649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69088" y="6463475"/>
            <a:ext cx="2844800" cy="304800"/>
          </a:xfrm>
        </p:spPr>
        <p:txBody>
          <a:bodyPr/>
          <a:lstStyle/>
          <a:p>
            <a:pPr algn="l">
              <a:defRPr/>
            </a:pPr>
            <a:fld id="{08156D9A-717C-4C36-974D-F6EE13F3C2A5}" type="slidenum">
              <a:rPr lang="en-US" altLang="en-US" smtClean="0">
                <a:solidFill>
                  <a:prstClr val="black"/>
                </a:solidFill>
              </a:rPr>
              <a:pPr algn="l">
                <a:defRPr/>
              </a:pPr>
              <a:t>82</a:t>
            </a:fld>
            <a:endParaRPr lang="en-US" altLang="en-US" dirty="0">
              <a:solidFill>
                <a:prstClr val="black"/>
              </a:solidFill>
            </a:endParaRPr>
          </a:p>
        </p:txBody>
      </p:sp>
    </p:spTree>
    <p:extLst>
      <p:ext uri="{BB962C8B-B14F-4D97-AF65-F5344CB8AC3E}">
        <p14:creationId xmlns:p14="http://schemas.microsoft.com/office/powerpoint/2010/main" val="276141199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object 5"/>
          <p:cNvSpPr/>
          <p:nvPr/>
        </p:nvSpPr>
        <p:spPr>
          <a:xfrm>
            <a:off x="2385822" y="1987613"/>
            <a:ext cx="7096124" cy="27806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12"/>
          </p:nvPr>
        </p:nvSpPr>
        <p:spPr>
          <a:xfrm>
            <a:off x="87376" y="6362891"/>
            <a:ext cx="2844800" cy="304800"/>
          </a:xfrm>
        </p:spPr>
        <p:txBody>
          <a:bodyPr/>
          <a:lstStyle/>
          <a:p>
            <a:pPr algn="l">
              <a:defRPr/>
            </a:pPr>
            <a:fld id="{08156D9A-717C-4C36-974D-F6EE13F3C2A5}" type="slidenum">
              <a:rPr lang="en-US" altLang="en-US" smtClean="0">
                <a:solidFill>
                  <a:prstClr val="black"/>
                </a:solidFill>
              </a:rPr>
              <a:pPr algn="l">
                <a:defRPr/>
              </a:pPr>
              <a:t>83</a:t>
            </a:fld>
            <a:endParaRPr lang="en-US" altLang="en-US" dirty="0">
              <a:solidFill>
                <a:prstClr val="black"/>
              </a:solidFill>
            </a:endParaRPr>
          </a:p>
        </p:txBody>
      </p:sp>
    </p:spTree>
    <p:extLst>
      <p:ext uri="{BB962C8B-B14F-4D97-AF65-F5344CB8AC3E}">
        <p14:creationId xmlns:p14="http://schemas.microsoft.com/office/powerpoint/2010/main" val="79928251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808" y="6353392"/>
            <a:ext cx="2844800"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7" name="Title 1"/>
          <p:cNvSpPr>
            <a:spLocks noGrp="1"/>
          </p:cNvSpPr>
          <p:nvPr>
            <p:ph type="title"/>
          </p:nvPr>
        </p:nvSpPr>
        <p:spPr>
          <a:xfrm>
            <a:off x="378460" y="293370"/>
            <a:ext cx="11283360" cy="685800"/>
          </a:xfrm>
        </p:spPr>
        <p:txBody>
          <a:bodyPr>
            <a:normAutofit fontScale="90000"/>
          </a:bodyPr>
          <a:lstStyle/>
          <a:p>
            <a:r>
              <a:rPr lang="en-US" sz="3400" dirty="0" smtClean="0">
                <a:solidFill>
                  <a:schemeClr val="accent5"/>
                </a:solidFill>
              </a:rPr>
              <a:t>RESOURCES FOR PAYPATH ACTION TRANSACTIONS</a:t>
            </a:r>
            <a:endParaRPr lang="en-US" sz="3400" dirty="0">
              <a:solidFill>
                <a:schemeClr val="accent5"/>
              </a:solidFill>
            </a:endParaRPr>
          </a:p>
        </p:txBody>
      </p:sp>
      <p:sp>
        <p:nvSpPr>
          <p:cNvPr id="8" name="TextBox 7"/>
          <p:cNvSpPr txBox="1"/>
          <p:nvPr/>
        </p:nvSpPr>
        <p:spPr>
          <a:xfrm>
            <a:off x="378460" y="1023775"/>
            <a:ext cx="9959009"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Staff Human Resources Website</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4"/>
              </a:rPr>
              <a:t>Academic Personnel Website</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r>
            <a:br>
              <a:rPr kumimoji="0" lang="en-US" sz="1800" b="0" i="0" u="none" strike="noStrike" kern="1200" cap="none" spc="0" normalizeH="0" baseline="0" noProof="0" dirty="0">
                <a:ln>
                  <a:noFill/>
                </a:ln>
                <a:solidFill>
                  <a:prstClr val="black"/>
                </a:solidFill>
                <a:effectLst/>
                <a:uLnTx/>
                <a:uFillTx/>
                <a:latin typeface="Arial"/>
                <a:ea typeface="+mn-ea"/>
                <a:cs typeface="+mn-cs"/>
              </a:rPr>
            </a:b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r>
            <a:br>
              <a:rPr kumimoji="0" lang="en-US" sz="1800" b="0" i="0" u="none" strike="noStrike" kern="1200" cap="none" spc="0" normalizeH="0" baseline="0" noProof="0" dirty="0">
                <a:ln>
                  <a:noFill/>
                </a:ln>
                <a:solidFill>
                  <a:prstClr val="black"/>
                </a:solidFill>
                <a:effectLst/>
                <a:uLnTx/>
                <a:uFillTx/>
                <a:latin typeface="Arial"/>
                <a:ea typeface="+mn-ea"/>
                <a:cs typeface="+mn-cs"/>
              </a:rPr>
            </a:b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1" name="Table 10"/>
          <p:cNvGraphicFramePr>
            <a:graphicFrameLocks noGrp="1"/>
          </p:cNvGraphicFramePr>
          <p:nvPr>
            <p:extLst/>
          </p:nvPr>
        </p:nvGraphicFramePr>
        <p:xfrm>
          <a:off x="977176" y="2039437"/>
          <a:ext cx="9144274" cy="3392966"/>
        </p:xfrm>
        <a:graphic>
          <a:graphicData uri="http://schemas.openxmlformats.org/drawingml/2006/table">
            <a:tbl>
              <a:tblPr firstRow="1" bandRow="1">
                <a:tableStyleId>{5C22544A-7EE6-4342-B048-85BDC9FD1C3A}</a:tableStyleId>
              </a:tblPr>
              <a:tblGrid>
                <a:gridCol w="1332975">
                  <a:extLst>
                    <a:ext uri="{9D8B030D-6E8A-4147-A177-3AD203B41FA5}">
                      <a16:colId xmlns:a16="http://schemas.microsoft.com/office/drawing/2014/main" val="1468943173"/>
                    </a:ext>
                  </a:extLst>
                </a:gridCol>
                <a:gridCol w="1332975">
                  <a:extLst>
                    <a:ext uri="{9D8B030D-6E8A-4147-A177-3AD203B41FA5}">
                      <a16:colId xmlns:a16="http://schemas.microsoft.com/office/drawing/2014/main" val="133330653"/>
                    </a:ext>
                  </a:extLst>
                </a:gridCol>
                <a:gridCol w="2513126">
                  <a:extLst>
                    <a:ext uri="{9D8B030D-6E8A-4147-A177-3AD203B41FA5}">
                      <a16:colId xmlns:a16="http://schemas.microsoft.com/office/drawing/2014/main" val="1572852020"/>
                    </a:ext>
                  </a:extLst>
                </a:gridCol>
                <a:gridCol w="1469643">
                  <a:extLst>
                    <a:ext uri="{9D8B030D-6E8A-4147-A177-3AD203B41FA5}">
                      <a16:colId xmlns:a16="http://schemas.microsoft.com/office/drawing/2014/main" val="1764418065"/>
                    </a:ext>
                  </a:extLst>
                </a:gridCol>
                <a:gridCol w="2495555">
                  <a:extLst>
                    <a:ext uri="{9D8B030D-6E8A-4147-A177-3AD203B41FA5}">
                      <a16:colId xmlns:a16="http://schemas.microsoft.com/office/drawing/2014/main" val="1253357557"/>
                    </a:ext>
                  </a:extLst>
                </a:gridCol>
              </a:tblGrid>
              <a:tr h="468580">
                <a:tc>
                  <a:txBody>
                    <a:bodyPr/>
                    <a:lstStyle/>
                    <a:p>
                      <a:pPr marL="0" marR="0" algn="ctr">
                        <a:lnSpc>
                          <a:spcPct val="107000"/>
                        </a:lnSpc>
                        <a:spcBef>
                          <a:spcPts val="0"/>
                        </a:spcBef>
                        <a:spcAft>
                          <a:spcPts val="0"/>
                        </a:spcAft>
                      </a:pP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Dept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500" kern="1200" dirty="0">
                          <a:effectLst/>
                        </a:rPr>
                        <a:t>Contact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500" kern="1200" dirty="0">
                          <a:effectLst/>
                        </a:rPr>
                        <a:t>Title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500" kern="1200" dirty="0">
                          <a:effectLst/>
                        </a:rPr>
                        <a:t>Phone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500" kern="1200" dirty="0">
                          <a:effectLst/>
                        </a:rPr>
                        <a:t>Email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13859229"/>
                  </a:ext>
                </a:extLst>
              </a:tr>
              <a:tr h="564420">
                <a:tc>
                  <a:txBody>
                    <a:bodyPr/>
                    <a:lstStyle/>
                    <a:p>
                      <a:pPr marL="457200" marR="0" lvl="1">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APO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500" kern="1200" dirty="0" smtClean="0">
                          <a:effectLst/>
                          <a:latin typeface="+mn-lt"/>
                          <a:ea typeface="+mn-ea"/>
                          <a:cs typeface="+mn-cs"/>
                        </a:rPr>
                        <a:t>Nick</a:t>
                      </a:r>
                      <a:r>
                        <a:rPr lang="en-US" sz="1500" kern="1200" baseline="0" dirty="0" smtClean="0">
                          <a:effectLst/>
                          <a:latin typeface="+mn-lt"/>
                          <a:ea typeface="+mn-ea"/>
                          <a:cs typeface="+mn-cs"/>
                        </a:rPr>
                        <a:t> Weston- </a:t>
                      </a:r>
                      <a:r>
                        <a:rPr lang="en-US" sz="1500" kern="1200" baseline="0" dirty="0" err="1" smtClean="0">
                          <a:effectLst/>
                          <a:latin typeface="+mn-lt"/>
                          <a:ea typeface="+mn-ea"/>
                          <a:cs typeface="+mn-cs"/>
                        </a:rPr>
                        <a:t>Dawkes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tc>
                <a:tc>
                  <a:txBody>
                    <a:bodyPr/>
                    <a:lstStyle/>
                    <a:p>
                      <a:pPr marL="0" marR="0">
                        <a:lnSpc>
                          <a:spcPct val="107000"/>
                        </a:lnSpc>
                        <a:spcBef>
                          <a:spcPts val="0"/>
                        </a:spcBef>
                        <a:spcAft>
                          <a:spcPts val="0"/>
                        </a:spcAft>
                      </a:pPr>
                      <a:r>
                        <a:rPr lang="en-US" sz="1500" kern="1200" dirty="0" smtClean="0">
                          <a:effectLst/>
                        </a:rPr>
                        <a:t>Academic Employee Relations Analyst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tc>
                <a:tc>
                  <a:txBody>
                    <a:bodyPr/>
                    <a:lstStyle/>
                    <a:p>
                      <a:pPr marL="0" marR="0" algn="ctr">
                        <a:lnSpc>
                          <a:spcPct val="107000"/>
                        </a:lnSpc>
                        <a:spcBef>
                          <a:spcPts val="0"/>
                        </a:spcBef>
                        <a:spcAft>
                          <a:spcPts val="0"/>
                        </a:spcAft>
                      </a:pPr>
                      <a:r>
                        <a:rPr lang="en-US" sz="1500" kern="1200" dirty="0">
                          <a:effectLst/>
                        </a:rPr>
                        <a:t>(951) 827-5091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tc>
                <a:tc>
                  <a:txBody>
                    <a:bodyPr/>
                    <a:lstStyle/>
                    <a:p>
                      <a:pPr marL="0" marR="0">
                        <a:lnSpc>
                          <a:spcPct val="107000"/>
                        </a:lnSpc>
                        <a:spcBef>
                          <a:spcPts val="0"/>
                        </a:spcBef>
                        <a:spcAft>
                          <a:spcPts val="0"/>
                        </a:spcAft>
                      </a:pPr>
                      <a:r>
                        <a:rPr lang="en-US" sz="1500" u="sng" kern="1200" dirty="0" smtClean="0">
                          <a:effectLst/>
                          <a:hlinkClick r:id="rId5"/>
                        </a:rPr>
                        <a:t>nicholas.weston-dawkes@ucr.edu</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2482390"/>
                  </a:ext>
                </a:extLst>
              </a:tr>
              <a:tr h="548336">
                <a:tc>
                  <a:txBody>
                    <a:bodyPr/>
                    <a:lstStyle/>
                    <a:p>
                      <a:pPr marL="457200" marR="0" lvl="1">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APO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500" kern="1200" dirty="0" smtClean="0">
                          <a:effectLst/>
                        </a:rPr>
                        <a:t>Sonia </a:t>
                      </a:r>
                      <a:r>
                        <a:rPr lang="en-US" sz="1500" kern="1200" dirty="0" err="1" smtClean="0">
                          <a:effectLst/>
                        </a:rPr>
                        <a:t>Kalogonis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tc>
                <a:tc>
                  <a:txBody>
                    <a:bodyPr/>
                    <a:lstStyle/>
                    <a:p>
                      <a:pPr marL="0" marR="0">
                        <a:lnSpc>
                          <a:spcPct val="107000"/>
                        </a:lnSpc>
                        <a:spcBef>
                          <a:spcPts val="0"/>
                        </a:spcBef>
                        <a:spcAft>
                          <a:spcPts val="0"/>
                        </a:spcAft>
                      </a:pPr>
                      <a:r>
                        <a:rPr lang="en-US" sz="1500" kern="1200" dirty="0" smtClean="0">
                          <a:effectLst/>
                        </a:rPr>
                        <a:t>Compensation Analyst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tc>
                <a:tc>
                  <a:txBody>
                    <a:bodyPr/>
                    <a:lstStyle/>
                    <a:p>
                      <a:pPr marL="0" marR="0" algn="ctr">
                        <a:lnSpc>
                          <a:spcPct val="107000"/>
                        </a:lnSpc>
                        <a:spcBef>
                          <a:spcPts val="0"/>
                        </a:spcBef>
                        <a:spcAft>
                          <a:spcPts val="0"/>
                        </a:spcAft>
                      </a:pPr>
                      <a:r>
                        <a:rPr lang="en-US" sz="1500" kern="1200" dirty="0">
                          <a:effectLst/>
                        </a:rPr>
                        <a:t>(951) 827-5272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tc>
                <a:tc>
                  <a:txBody>
                    <a:bodyPr/>
                    <a:lstStyle/>
                    <a:p>
                      <a:pPr marL="0" marR="0">
                        <a:lnSpc>
                          <a:spcPct val="107000"/>
                        </a:lnSpc>
                        <a:spcBef>
                          <a:spcPts val="0"/>
                        </a:spcBef>
                        <a:spcAft>
                          <a:spcPts val="0"/>
                        </a:spcAft>
                      </a:pPr>
                      <a:r>
                        <a:rPr lang="en-US" sz="1500" u="sng" kern="1200" dirty="0" smtClean="0">
                          <a:effectLst/>
                          <a:hlinkClick r:id="rId6"/>
                        </a:rPr>
                        <a:t>sonia.kalagonis@ucr.edu</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39082195"/>
                  </a:ext>
                </a:extLst>
              </a:tr>
              <a:tr h="580978">
                <a:tc>
                  <a:txBody>
                    <a:bodyPr/>
                    <a:lstStyle/>
                    <a:p>
                      <a:pPr marL="457200" marR="0" lvl="1">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APO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500" kern="1200" dirty="0" smtClean="0">
                          <a:effectLst/>
                        </a:rPr>
                        <a:t>Danessa Murdock</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tc>
                <a:tc>
                  <a:txBody>
                    <a:bodyPr/>
                    <a:lstStyle/>
                    <a:p>
                      <a:pPr marL="0" marR="0">
                        <a:lnSpc>
                          <a:spcPct val="107000"/>
                        </a:lnSpc>
                        <a:spcBef>
                          <a:spcPts val="0"/>
                        </a:spcBef>
                        <a:spcAft>
                          <a:spcPts val="0"/>
                        </a:spcAft>
                      </a:pPr>
                      <a:r>
                        <a:rPr lang="en-US" sz="1500" kern="1200" dirty="0" smtClean="0">
                          <a:effectLst/>
                          <a:latin typeface="+mn-lt"/>
                          <a:ea typeface="+mn-ea"/>
                          <a:cs typeface="+mn-cs"/>
                        </a:rPr>
                        <a:t>Technology</a:t>
                      </a:r>
                      <a:r>
                        <a:rPr lang="en-US" sz="1500" kern="1200" baseline="0" dirty="0" smtClean="0">
                          <a:effectLst/>
                          <a:latin typeface="+mn-lt"/>
                          <a:ea typeface="+mn-ea"/>
                          <a:cs typeface="+mn-cs"/>
                        </a:rPr>
                        <a:t> and Data Analyst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tc>
                <a:tc>
                  <a:txBody>
                    <a:bodyPr/>
                    <a:lstStyle/>
                    <a:p>
                      <a:pPr marL="0" marR="0" algn="ctr">
                        <a:lnSpc>
                          <a:spcPct val="107000"/>
                        </a:lnSpc>
                        <a:spcBef>
                          <a:spcPts val="0"/>
                        </a:spcBef>
                        <a:spcAft>
                          <a:spcPts val="0"/>
                        </a:spcAft>
                      </a:pPr>
                      <a:r>
                        <a:rPr lang="en-US" sz="1500" kern="1200" dirty="0">
                          <a:effectLst/>
                        </a:rPr>
                        <a:t>(951) 827-1403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tc>
                <a:tc>
                  <a:txBody>
                    <a:bodyPr/>
                    <a:lstStyle/>
                    <a:p>
                      <a:pPr marL="0" marR="0">
                        <a:lnSpc>
                          <a:spcPct val="107000"/>
                        </a:lnSpc>
                        <a:spcBef>
                          <a:spcPts val="0"/>
                        </a:spcBef>
                        <a:spcAft>
                          <a:spcPts val="0"/>
                        </a:spcAft>
                      </a:pPr>
                      <a:r>
                        <a:rPr lang="en-US" sz="1500" kern="1200" dirty="0" smtClean="0">
                          <a:effectLst/>
                          <a:hlinkClick r:id="rId7"/>
                        </a:rPr>
                        <a:t>danessa.murdock@ucr.edu</a:t>
                      </a:r>
                      <a:endParaRPr lang="en-US" sz="1500" kern="1200" dirty="0" smtClean="0">
                        <a:effectLst/>
                      </a:endParaRPr>
                    </a:p>
                    <a:p>
                      <a:pPr marL="0" marR="0">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85453507"/>
                  </a:ext>
                </a:extLst>
              </a:tr>
              <a:tr h="553262">
                <a:tc>
                  <a:txBody>
                    <a:bodyPr/>
                    <a:lstStyle/>
                    <a:p>
                      <a:pPr marL="457200" marR="0" lvl="1">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HR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500" kern="1200" dirty="0" smtClean="0">
                          <a:effectLst/>
                        </a:rPr>
                        <a:t>Scott Biggerstaff</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B w="12700" cmpd="sng">
                      <a:noFill/>
                    </a:lnB>
                  </a:tcPr>
                </a:tc>
                <a:tc>
                  <a:txBody>
                    <a:bodyPr/>
                    <a:lstStyle/>
                    <a:p>
                      <a:pPr marL="0" marR="0">
                        <a:lnSpc>
                          <a:spcPct val="107000"/>
                        </a:lnSpc>
                        <a:spcBef>
                          <a:spcPts val="0"/>
                        </a:spcBef>
                        <a:spcAft>
                          <a:spcPts val="0"/>
                        </a:spcAft>
                      </a:pPr>
                      <a:r>
                        <a:rPr lang="en-US" sz="1500" kern="1200" dirty="0" smtClean="0">
                          <a:effectLst/>
                        </a:rPr>
                        <a:t>Compensation Analyst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tc>
                <a:tc>
                  <a:txBody>
                    <a:bodyPr/>
                    <a:lstStyle/>
                    <a:p>
                      <a:pPr marL="0" marR="0" algn="ctr">
                        <a:lnSpc>
                          <a:spcPct val="107000"/>
                        </a:lnSpc>
                        <a:spcBef>
                          <a:spcPts val="0"/>
                        </a:spcBef>
                        <a:spcAft>
                          <a:spcPts val="0"/>
                        </a:spcAft>
                      </a:pPr>
                      <a:r>
                        <a:rPr lang="en-US" sz="1500" kern="1200" dirty="0">
                          <a:effectLst/>
                        </a:rPr>
                        <a:t>(951) 827-5092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tc>
                <a:tc>
                  <a:txBody>
                    <a:bodyPr/>
                    <a:lstStyle/>
                    <a:p>
                      <a:pPr marL="0" marR="0">
                        <a:lnSpc>
                          <a:spcPct val="107000"/>
                        </a:lnSpc>
                        <a:spcBef>
                          <a:spcPts val="0"/>
                        </a:spcBef>
                        <a:spcAft>
                          <a:spcPts val="0"/>
                        </a:spcAft>
                      </a:pPr>
                      <a:r>
                        <a:rPr lang="en-US" sz="1500" u="sng" kern="1200" dirty="0" smtClean="0">
                          <a:effectLst/>
                          <a:hlinkClick r:id="rId8"/>
                        </a:rPr>
                        <a:t>scott.biggerstaff@ucr.edu</a:t>
                      </a:r>
                      <a:r>
                        <a:rPr lang="en-US" sz="1500" kern="1200" dirty="0" smtClean="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9730314"/>
                  </a:ext>
                </a:extLst>
              </a:tr>
              <a:tr h="650264">
                <a:tc>
                  <a:txBody>
                    <a:bodyPr/>
                    <a:lstStyle/>
                    <a:p>
                      <a:pPr marL="457200" marR="0" lvl="1">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HR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L w="12700" cap="flat" cmpd="sng" algn="ctr">
                      <a:solidFill>
                        <a:schemeClr val="tx1"/>
                      </a:solidFill>
                      <a:prstDash val="solid"/>
                      <a:round/>
                      <a:headEnd type="none" w="med" len="med"/>
                      <a:tailEnd type="none" w="med" len="med"/>
                    </a:lnL>
                    <a:lnR w="12700" cmpd="sng">
                      <a:noFill/>
                    </a:lnR>
                  </a:tcPr>
                </a:tc>
                <a:tc>
                  <a:txBody>
                    <a:bodyPr/>
                    <a:lstStyle/>
                    <a:p>
                      <a:pPr marL="0" marR="0">
                        <a:lnSpc>
                          <a:spcPct val="107000"/>
                        </a:lnSpc>
                        <a:spcBef>
                          <a:spcPts val="0"/>
                        </a:spcBef>
                        <a:spcAft>
                          <a:spcPts val="0"/>
                        </a:spcAft>
                      </a:pPr>
                      <a:r>
                        <a:rPr lang="en-US" sz="1500" kern="1200" dirty="0" smtClean="0">
                          <a:effectLst/>
                        </a:rPr>
                        <a:t>Mary White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500" kern="1200" dirty="0" smtClean="0">
                          <a:effectLst/>
                        </a:rPr>
                        <a:t>Policy Analyst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L w="12700" cmpd="sng">
                      <a:noFill/>
                    </a:lnL>
                  </a:tcPr>
                </a:tc>
                <a:tc>
                  <a:txBody>
                    <a:bodyPr/>
                    <a:lstStyle/>
                    <a:p>
                      <a:pPr marL="0" marR="0" algn="ctr">
                        <a:lnSpc>
                          <a:spcPct val="107000"/>
                        </a:lnSpc>
                        <a:spcBef>
                          <a:spcPts val="0"/>
                        </a:spcBef>
                        <a:spcAft>
                          <a:spcPts val="0"/>
                        </a:spcAft>
                      </a:pPr>
                      <a:r>
                        <a:rPr lang="en-US" sz="1500" kern="1200" dirty="0">
                          <a:effectLst/>
                        </a:rPr>
                        <a:t>(951) 827-1414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tc>
                <a:tc>
                  <a:txBody>
                    <a:bodyPr/>
                    <a:lstStyle/>
                    <a:p>
                      <a:pPr marL="0" marR="0">
                        <a:lnSpc>
                          <a:spcPct val="107000"/>
                        </a:lnSpc>
                        <a:spcBef>
                          <a:spcPts val="0"/>
                        </a:spcBef>
                        <a:spcAft>
                          <a:spcPts val="0"/>
                        </a:spcAft>
                      </a:pPr>
                      <a:r>
                        <a:rPr lang="en-US" sz="1500" u="sng" kern="1200" dirty="0" smtClean="0">
                          <a:effectLst/>
                          <a:hlinkClick r:id="rId9"/>
                        </a:rPr>
                        <a:t>mary.white@ucr.edu</a:t>
                      </a:r>
                      <a:r>
                        <a:rPr lang="en-US" sz="1500" kern="1200" dirty="0" smtClean="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30435084"/>
                  </a:ext>
                </a:extLst>
              </a:tr>
            </a:tbl>
          </a:graphicData>
        </a:graphic>
      </p:graphicFrame>
    </p:spTree>
    <p:extLst>
      <p:ext uri="{BB962C8B-B14F-4D97-AF65-F5344CB8AC3E}">
        <p14:creationId xmlns:p14="http://schemas.microsoft.com/office/powerpoint/2010/main" val="1724803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BB083BF9FF644EB6925F3F8AA77806" ma:contentTypeVersion="0" ma:contentTypeDescription="Create a new document." ma:contentTypeScope="" ma:versionID="a914d227bd1516d8cf6316d3aab9e1f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153158-FB73-473A-8AE4-9FA603606C24}">
  <ds:schemaRefs>
    <ds:schemaRef ds:uri="http://purl.org/dc/terms/"/>
    <ds:schemaRef ds:uri="http://schemas.microsoft.com/office/2006/metadata/properties"/>
    <ds:schemaRef ds:uri="http://www.w3.org/XML/1998/namespace"/>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CC0C36BF-3066-4EE8-B072-BDBDDDC3AB0F}">
  <ds:schemaRefs>
    <ds:schemaRef ds:uri="http://schemas.microsoft.com/sharepoint/v3/contenttype/forms"/>
  </ds:schemaRefs>
</ds:datastoreItem>
</file>

<file path=customXml/itemProps3.xml><?xml version="1.0" encoding="utf-8"?>
<ds:datastoreItem xmlns:ds="http://schemas.openxmlformats.org/officeDocument/2006/customXml" ds:itemID="{07D71D42-BE49-4063-9EE1-F615A3FE80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40661</TotalTime>
  <Words>4131</Words>
  <Application>Microsoft Office PowerPoint</Application>
  <PresentationFormat>Widescreen</PresentationFormat>
  <Paragraphs>662</Paragraphs>
  <Slides>83</Slides>
  <Notes>35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83</vt:i4>
      </vt:variant>
    </vt:vector>
  </HeadingPairs>
  <TitlesOfParts>
    <vt:vector size="97" baseType="lpstr">
      <vt:lpstr>Arial</vt:lpstr>
      <vt:lpstr>Calibri</vt:lpstr>
      <vt:lpstr>Calibri Light</vt:lpstr>
      <vt:lpstr>Courier New</vt:lpstr>
      <vt:lpstr>Geneva</vt:lpstr>
      <vt:lpstr>Symbol</vt:lpstr>
      <vt:lpstr>Times New Roman</vt:lpstr>
      <vt:lpstr>Tw Cen MT</vt:lpstr>
      <vt:lpstr>Wingdings</vt:lpstr>
      <vt:lpstr>1_UCRTemplate1</vt:lpstr>
      <vt:lpstr>2_UCRTemplate1</vt:lpstr>
      <vt:lpstr>3_UCRTemplate1</vt:lpstr>
      <vt:lpstr>Office Theme</vt:lpstr>
      <vt:lpstr>4_UCRTemplate1</vt:lpstr>
      <vt:lpstr>PowerPoint Presentation</vt:lpstr>
      <vt:lpstr>PowerPoint Presentation</vt:lpstr>
      <vt:lpstr>ACADEMIC POLICIES RELATED TO PAYPATH ACTIONS </vt:lpstr>
      <vt:lpstr>ACADEMIC POLICIES RELATED TO PAYPATH ACTIONS </vt:lpstr>
      <vt:lpstr>PowerPoint Presentation</vt:lpstr>
      <vt:lpstr>PowerPoint Presentation</vt:lpstr>
      <vt:lpstr>PowerPoint Presentation</vt:lpstr>
      <vt:lpstr>PowerPoint Presentation</vt:lpstr>
      <vt:lpstr>RESOURCES FOR PAYPATH ACTION TRANSACTIONS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YOUR UNDERSTANDING   </vt:lpstr>
      <vt:lpstr>ADDITIONAL PAY OVERVIEW   </vt:lpstr>
      <vt:lpstr>ADDITIONAL PAY DATA PAGE </vt:lpstr>
      <vt:lpstr>UPDATE ADDITIONAL PAY </vt:lpstr>
      <vt:lpstr>RETROACTIVE ADDITIONAL PAY </vt:lpstr>
      <vt:lpstr>CHECK YOUR UNDERSTANDING   </vt:lpstr>
      <vt:lpstr>PowerPoint Presentation</vt:lpstr>
      <vt:lpstr>PowerPoint Presentation</vt:lpstr>
      <vt:lpstr>PAYPATH ATTRIBUTES  - ADVANCED</vt:lpstr>
      <vt:lpstr>PowerPoint Presentation</vt:lpstr>
      <vt:lpstr>MANAGING EXPECTED JOB END DATES AND END JOB AUTOMATICALLY     </vt:lpstr>
      <vt:lpstr>PowerPoint Presentation</vt:lpstr>
      <vt:lpstr>PAYPATH CORRECTIONS</vt:lpstr>
      <vt:lpstr>PowerPoint Presentation</vt:lpstr>
      <vt:lpstr>FLSA ALIGNMENT MULTIPLE JOBS</vt:lpstr>
      <vt:lpstr>PowerPoint Presentation</vt:lpstr>
      <vt:lpstr>PowerPoint Presentation</vt:lpstr>
      <vt:lpstr>PAYPATH ACTIONS – EFFECTIVE DATES   </vt:lpstr>
      <vt:lpstr>PowerPoint Presentation</vt:lpstr>
      <vt:lpstr>RETROACTIVE CHANGES   </vt:lpstr>
      <vt:lpstr>PowerPoint Presentation</vt:lpstr>
      <vt:lpstr>PAYPATH FUTURE DATING   </vt:lpstr>
      <vt:lpstr>PowerPoint Presentation</vt:lpstr>
      <vt:lpstr>WOS APPOINTEES </vt:lpstr>
      <vt:lpstr>WOS APPOINTEES </vt:lpstr>
      <vt:lpstr>PowerPoint Presentation</vt:lpstr>
      <vt:lpstr>PAY IMPACTING FIELDS   </vt:lpstr>
      <vt:lpstr>JOB DATA OVERVIEW</vt:lpstr>
      <vt:lpstr>JOB DATA OVERVIEW</vt:lpstr>
      <vt:lpstr>JOB DATA OVERVIEW</vt:lpstr>
      <vt:lpstr>JOB DATA OVERVIEW</vt:lpstr>
      <vt:lpstr>PAYPATH OVERVIEW</vt:lpstr>
      <vt:lpstr>PAYPATH OVERVIEW</vt:lpstr>
      <vt:lpstr>PowerPoint Presentation</vt:lpstr>
      <vt:lpstr>MONITORING AND AUDITING TRANSACTIONS </vt:lpstr>
      <vt:lpstr>PowerPoint Presentation</vt:lpstr>
      <vt:lpstr>UCPATH PROCESSES </vt:lpstr>
      <vt:lpstr>PRIMARY JOB DERIVATION E- 024</vt:lpstr>
      <vt:lpstr>PRIMARY JOB DERIVATION E-024</vt:lpstr>
      <vt:lpstr>PowerPoint Presentation</vt:lpstr>
      <vt:lpstr>WORK STUDY  </vt:lpstr>
      <vt:lpstr>PowerPoint Presentation</vt:lpstr>
      <vt:lpstr>Transaction Roles  </vt:lpstr>
      <vt:lpstr>Transaction Roles  </vt:lpstr>
      <vt:lpstr>Transaction Roles  </vt:lpstr>
      <vt:lpstr>Transaction Roles  </vt:lpstr>
      <vt:lpstr>Transaction Roles  </vt:lpstr>
      <vt:lpstr>Transaction Roles  </vt:lpstr>
      <vt:lpstr>PowerPoint Presentation</vt:lpstr>
      <vt:lpstr>PERSON ORGANIZATIONAL SUMMARY</vt:lpstr>
      <vt:lpstr>PERSON ORGANIZATIONAL SUMMARY: SEARCH PAGE</vt:lpstr>
      <vt:lpstr>PERSON ORGANIZATIONAL SUMMARY</vt:lpstr>
      <vt:lpstr>PowerPoint Presentation</vt:lpstr>
      <vt:lpstr>SHAREPOINT LIST INSTRUCTIONS</vt:lpstr>
      <vt:lpstr>SHAREPOINT LIST INSTRUCTIONS</vt:lpstr>
      <vt:lpstr>VIEWING LIST OPTIONS</vt:lpstr>
      <vt:lpstr>VIEWING LIST OPTIONS part 2 </vt:lpstr>
      <vt:lpstr>UPDATING AND EDITING A SHAREPOINT LIST</vt:lpstr>
      <vt:lpstr>UPDATING AND EDITING A SHAREPOINT LIST part 2</vt:lpstr>
      <vt:lpstr>LEARNING OBJECTIVES REVIEW</vt:lpstr>
      <vt:lpstr>THINGS TO REMEMBER</vt:lpstr>
      <vt:lpstr>APPENDIX</vt:lpstr>
      <vt:lpstr>PowerPoint Presentation</vt:lpstr>
      <vt:lpstr>PowerPoint Presentation</vt:lpstr>
      <vt:lpstr>PowerPoint Presentation</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PayPath Training Deck</dc:title>
  <dc:creator>Puja Pannu</dc:creator>
  <cp:lastModifiedBy>Lakesha Lee Welch</cp:lastModifiedBy>
  <cp:revision>1505</cp:revision>
  <cp:lastPrinted>2019-10-08T01:45:00Z</cp:lastPrinted>
  <dcterms:created xsi:type="dcterms:W3CDTF">2016-05-04T15:33:48Z</dcterms:created>
  <dcterms:modified xsi:type="dcterms:W3CDTF">2019-10-08T21:51:38Z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0x010100CDBB083BF9FF644EB6925F3F8AA77806</vt:lpwstr>
  </property>
</Properties>
</file>