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30" r:id="rId5"/>
    <p:sldMasterId id="2147483745" r:id="rId6"/>
  </p:sldMasterIdLst>
  <p:notesMasterIdLst>
    <p:notesMasterId r:id="rId116"/>
  </p:notesMasterIdLst>
  <p:handoutMasterIdLst>
    <p:handoutMasterId r:id="rId117"/>
  </p:handoutMasterIdLst>
  <p:sldIdLst>
    <p:sldId id="413" r:id="rId7"/>
    <p:sldId id="890" r:id="rId8"/>
    <p:sldId id="993" r:id="rId9"/>
    <p:sldId id="761" r:id="rId10"/>
    <p:sldId id="427" r:id="rId11"/>
    <p:sldId id="809" r:id="rId12"/>
    <p:sldId id="994" r:id="rId13"/>
    <p:sldId id="996" r:id="rId14"/>
    <p:sldId id="995" r:id="rId15"/>
    <p:sldId id="997" r:id="rId16"/>
    <p:sldId id="998" r:id="rId17"/>
    <p:sldId id="1004" r:id="rId18"/>
    <p:sldId id="999" r:id="rId19"/>
    <p:sldId id="903" r:id="rId20"/>
    <p:sldId id="905" r:id="rId21"/>
    <p:sldId id="1000" r:id="rId22"/>
    <p:sldId id="871" r:id="rId23"/>
    <p:sldId id="880" r:id="rId24"/>
    <p:sldId id="785" r:id="rId25"/>
    <p:sldId id="784" r:id="rId26"/>
    <p:sldId id="786" r:id="rId27"/>
    <p:sldId id="788" r:id="rId28"/>
    <p:sldId id="789" r:id="rId29"/>
    <p:sldId id="1001" r:id="rId30"/>
    <p:sldId id="1002" r:id="rId31"/>
    <p:sldId id="815" r:id="rId32"/>
    <p:sldId id="792" r:id="rId33"/>
    <p:sldId id="678" r:id="rId34"/>
    <p:sldId id="1003" r:id="rId35"/>
    <p:sldId id="794" r:id="rId36"/>
    <p:sldId id="795" r:id="rId37"/>
    <p:sldId id="797" r:id="rId38"/>
    <p:sldId id="892" r:id="rId39"/>
    <p:sldId id="861" r:id="rId40"/>
    <p:sldId id="831" r:id="rId41"/>
    <p:sldId id="825" r:id="rId42"/>
    <p:sldId id="894" r:id="rId43"/>
    <p:sldId id="918" r:id="rId44"/>
    <p:sldId id="948" r:id="rId45"/>
    <p:sldId id="919" r:id="rId46"/>
    <p:sldId id="947" r:id="rId47"/>
    <p:sldId id="823" r:id="rId48"/>
    <p:sldId id="826" r:id="rId49"/>
    <p:sldId id="895" r:id="rId50"/>
    <p:sldId id="923" r:id="rId51"/>
    <p:sldId id="950" r:id="rId52"/>
    <p:sldId id="824" r:id="rId53"/>
    <p:sldId id="830" r:id="rId54"/>
    <p:sldId id="896" r:id="rId55"/>
    <p:sldId id="817" r:id="rId56"/>
    <p:sldId id="920" r:id="rId57"/>
    <p:sldId id="951" r:id="rId58"/>
    <p:sldId id="921" r:id="rId59"/>
    <p:sldId id="952" r:id="rId60"/>
    <p:sldId id="773" r:id="rId61"/>
    <p:sldId id="1006" r:id="rId62"/>
    <p:sldId id="1005" r:id="rId63"/>
    <p:sldId id="800" r:id="rId64"/>
    <p:sldId id="803" r:id="rId65"/>
    <p:sldId id="804" r:id="rId66"/>
    <p:sldId id="805" r:id="rId67"/>
    <p:sldId id="806" r:id="rId68"/>
    <p:sldId id="807" r:id="rId69"/>
    <p:sldId id="802" r:id="rId70"/>
    <p:sldId id="801" r:id="rId71"/>
    <p:sldId id="938" r:id="rId72"/>
    <p:sldId id="939" r:id="rId73"/>
    <p:sldId id="925" r:id="rId74"/>
    <p:sldId id="953" r:id="rId75"/>
    <p:sldId id="926" r:id="rId76"/>
    <p:sldId id="954" r:id="rId77"/>
    <p:sldId id="927" r:id="rId78"/>
    <p:sldId id="955" r:id="rId79"/>
    <p:sldId id="928" r:id="rId80"/>
    <p:sldId id="956" r:id="rId81"/>
    <p:sldId id="862" r:id="rId82"/>
    <p:sldId id="912" r:id="rId83"/>
    <p:sldId id="843" r:id="rId84"/>
    <p:sldId id="917" r:id="rId85"/>
    <p:sldId id="834" r:id="rId86"/>
    <p:sldId id="957" r:id="rId87"/>
    <p:sldId id="936" r:id="rId88"/>
    <p:sldId id="958" r:id="rId89"/>
    <p:sldId id="937" r:id="rId90"/>
    <p:sldId id="959" r:id="rId91"/>
    <p:sldId id="860" r:id="rId92"/>
    <p:sldId id="934" r:id="rId93"/>
    <p:sldId id="940" r:id="rId94"/>
    <p:sldId id="960" r:id="rId95"/>
    <p:sldId id="932" r:id="rId96"/>
    <p:sldId id="990" r:id="rId97"/>
    <p:sldId id="933" r:id="rId98"/>
    <p:sldId id="984" r:id="rId99"/>
    <p:sldId id="961" r:id="rId100"/>
    <p:sldId id="987" r:id="rId101"/>
    <p:sldId id="985" r:id="rId102"/>
    <p:sldId id="986" r:id="rId103"/>
    <p:sldId id="774" r:id="rId104"/>
    <p:sldId id="851" r:id="rId105"/>
    <p:sldId id="776" r:id="rId106"/>
    <p:sldId id="777" r:id="rId107"/>
    <p:sldId id="778" r:id="rId108"/>
    <p:sldId id="779" r:id="rId109"/>
    <p:sldId id="780" r:id="rId110"/>
    <p:sldId id="808" r:id="rId111"/>
    <p:sldId id="752" r:id="rId112"/>
    <p:sldId id="753" r:id="rId113"/>
    <p:sldId id="754" r:id="rId114"/>
    <p:sldId id="755" r:id="rId1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890"/>
            <p14:sldId id="993"/>
            <p14:sldId id="761"/>
            <p14:sldId id="427"/>
            <p14:sldId id="809"/>
            <p14:sldId id="994"/>
            <p14:sldId id="996"/>
            <p14:sldId id="995"/>
            <p14:sldId id="997"/>
            <p14:sldId id="998"/>
            <p14:sldId id="1004"/>
            <p14:sldId id="999"/>
            <p14:sldId id="903"/>
            <p14:sldId id="905"/>
            <p14:sldId id="1000"/>
            <p14:sldId id="871"/>
            <p14:sldId id="880"/>
            <p14:sldId id="785"/>
            <p14:sldId id="784"/>
            <p14:sldId id="786"/>
            <p14:sldId id="788"/>
            <p14:sldId id="789"/>
            <p14:sldId id="1001"/>
            <p14:sldId id="1002"/>
            <p14:sldId id="815"/>
            <p14:sldId id="792"/>
            <p14:sldId id="678"/>
            <p14:sldId id="1003"/>
            <p14:sldId id="794"/>
            <p14:sldId id="795"/>
            <p14:sldId id="797"/>
            <p14:sldId id="892"/>
            <p14:sldId id="861"/>
            <p14:sldId id="831"/>
            <p14:sldId id="825"/>
            <p14:sldId id="894"/>
            <p14:sldId id="918"/>
            <p14:sldId id="948"/>
            <p14:sldId id="919"/>
            <p14:sldId id="947"/>
            <p14:sldId id="823"/>
            <p14:sldId id="826"/>
            <p14:sldId id="895"/>
            <p14:sldId id="923"/>
            <p14:sldId id="950"/>
            <p14:sldId id="824"/>
            <p14:sldId id="830"/>
            <p14:sldId id="896"/>
            <p14:sldId id="817"/>
            <p14:sldId id="920"/>
            <p14:sldId id="951"/>
            <p14:sldId id="921"/>
            <p14:sldId id="952"/>
            <p14:sldId id="773"/>
            <p14:sldId id="1006"/>
            <p14:sldId id="1005"/>
            <p14:sldId id="800"/>
            <p14:sldId id="803"/>
            <p14:sldId id="804"/>
            <p14:sldId id="805"/>
            <p14:sldId id="806"/>
            <p14:sldId id="807"/>
            <p14:sldId id="802"/>
            <p14:sldId id="801"/>
            <p14:sldId id="938"/>
            <p14:sldId id="939"/>
            <p14:sldId id="925"/>
            <p14:sldId id="953"/>
            <p14:sldId id="926"/>
            <p14:sldId id="954"/>
            <p14:sldId id="927"/>
            <p14:sldId id="955"/>
            <p14:sldId id="928"/>
            <p14:sldId id="956"/>
            <p14:sldId id="862"/>
            <p14:sldId id="912"/>
            <p14:sldId id="843"/>
            <p14:sldId id="917"/>
            <p14:sldId id="834"/>
            <p14:sldId id="957"/>
            <p14:sldId id="936"/>
            <p14:sldId id="958"/>
            <p14:sldId id="937"/>
            <p14:sldId id="959"/>
            <p14:sldId id="860"/>
            <p14:sldId id="934"/>
            <p14:sldId id="940"/>
            <p14:sldId id="960"/>
            <p14:sldId id="932"/>
            <p14:sldId id="990"/>
            <p14:sldId id="933"/>
            <p14:sldId id="984"/>
            <p14:sldId id="961"/>
            <p14:sldId id="987"/>
            <p14:sldId id="985"/>
            <p14:sldId id="986"/>
            <p14:sldId id="774"/>
            <p14:sldId id="851"/>
            <p14:sldId id="776"/>
            <p14:sldId id="777"/>
            <p14:sldId id="778"/>
            <p14:sldId id="779"/>
            <p14:sldId id="780"/>
            <p14:sldId id="808"/>
            <p14:sldId id="752"/>
            <p14:sldId id="753"/>
            <p14:sldId id="754"/>
            <p14:sldId id="7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 id="4" name="Antonette Toney" initials="AT" lastIdx="2" clrIdx="3">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B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7562" autoAdjust="0"/>
  </p:normalViewPr>
  <p:slideViewPr>
    <p:cSldViewPr snapToGrid="0">
      <p:cViewPr varScale="1">
        <p:scale>
          <a:sx n="70" d="100"/>
          <a:sy n="70" d="100"/>
        </p:scale>
        <p:origin x="608" y="56"/>
      </p:cViewPr>
      <p:guideLst/>
    </p:cSldViewPr>
  </p:slideViewPr>
  <p:notesTextViewPr>
    <p:cViewPr>
      <p:scale>
        <a:sx n="3" d="2"/>
        <a:sy n="3" d="2"/>
      </p:scale>
      <p:origin x="0" y="0"/>
    </p:cViewPr>
  </p:notesTextViewPr>
  <p:sorterViewPr>
    <p:cViewPr>
      <p:scale>
        <a:sx n="110" d="100"/>
        <a:sy n="110" d="100"/>
      </p:scale>
      <p:origin x="0" y="-252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handoutMaster" Target="handoutMasters/handout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commentAuthors" Target="commen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dgm:spPr/>
      <dgm:t>
        <a:bodyPr/>
        <a:lstStyle/>
        <a:p>
          <a:r>
            <a:rPr lang="en-US" dirty="0" smtClean="0">
              <a:latin typeface="Arial" panose="020B0604020202020204" pitchFamily="34" charset="0"/>
              <a:cs typeface="Arial" panose="020B0604020202020204" pitchFamily="34" charset="0"/>
            </a:rPr>
            <a:t>Enter and Submit PayPath Transaction</a:t>
          </a:r>
          <a:endParaRPr lang="en-US" dirty="0">
            <a:latin typeface="Arial" panose="020B0604020202020204" pitchFamily="34" charset="0"/>
            <a:cs typeface="Arial" panose="020B0604020202020204" pitchFamily="34" charset="0"/>
          </a:endParaRPr>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dgm:spPr/>
      <dgm:t>
        <a:bodyPr/>
        <a:lstStyle/>
        <a:p>
          <a:r>
            <a:rPr lang="en-US" dirty="0" smtClean="0">
              <a:latin typeface="Arial" panose="020B0604020202020204" pitchFamily="34" charset="0"/>
              <a:cs typeface="Arial" panose="020B0604020202020204" pitchFamily="34" charset="0"/>
            </a:rPr>
            <a:t>Review / Approve PayPath Transaction</a:t>
          </a:r>
          <a:endParaRPr lang="en-US" dirty="0">
            <a:latin typeface="Arial" panose="020B0604020202020204" pitchFamily="34" charset="0"/>
            <a:cs typeface="Arial" panose="020B0604020202020204" pitchFamily="34" charset="0"/>
          </a:endParaRP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dgm:spPr/>
      <dgm:t>
        <a:bodyPr/>
        <a:lstStyle/>
        <a:p>
          <a:r>
            <a:rPr lang="en-US" dirty="0" smtClean="0">
              <a:latin typeface="Arial" panose="020B0604020202020204" pitchFamily="34" charset="0"/>
              <a:cs typeface="Arial" panose="020B0604020202020204" pitchFamily="34" charset="0"/>
            </a:rPr>
            <a:t>View Employee Data</a:t>
          </a:r>
          <a:endParaRPr lang="en-US" dirty="0">
            <a:latin typeface="Arial" panose="020B0604020202020204" pitchFamily="34" charset="0"/>
            <a:cs typeface="Arial" panose="020B0604020202020204" pitchFamily="34" charset="0"/>
          </a:endParaRP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96419A87-2ADE-437E-8CE6-A6D69B08FFA6}">
      <dgm:prSet phldrT="[Text]"/>
      <dgm:spPr/>
      <dgm:t>
        <a:bodyPr/>
        <a:lstStyle/>
        <a:p>
          <a:r>
            <a:rPr lang="en-US" dirty="0" smtClean="0">
              <a:latin typeface="Arial" panose="020B0604020202020204" pitchFamily="34" charset="0"/>
              <a:cs typeface="Arial" panose="020B0604020202020204" pitchFamily="34" charset="0"/>
            </a:rPr>
            <a:t>Navigate to </a:t>
          </a:r>
          <a:r>
            <a:rPr lang="en-US" b="1" dirty="0" smtClean="0">
              <a:latin typeface="Arial" panose="020B0604020202020204" pitchFamily="34" charset="0"/>
              <a:cs typeface="Arial" panose="020B0604020202020204" pitchFamily="34" charset="0"/>
            </a:rPr>
            <a:t>PayPath Actions </a:t>
          </a:r>
          <a:r>
            <a:rPr lang="en-US" dirty="0" smtClean="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dgm:t>
    </dgm:pt>
    <dgm:pt modelId="{4DE7ED49-0F32-4DAB-9E10-85EA1F456A49}" type="parTrans" cxnId="{2A933F06-7BF3-48FC-A3F3-174E3A61AC7D}">
      <dgm:prSet/>
      <dgm:spPr/>
      <dgm:t>
        <a:bodyPr/>
        <a:lstStyle/>
        <a:p>
          <a:endParaRPr lang="en-US"/>
        </a:p>
      </dgm:t>
    </dgm:pt>
    <dgm:pt modelId="{39DC888D-1429-4EB7-AA7C-6F58E909F989}" type="sibTrans" cxnId="{2A933F06-7BF3-48FC-A3F3-174E3A61AC7D}">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custLinFactNeighborY="397"/>
      <dgm:spPr/>
      <dgm:t>
        <a:bodyPr/>
        <a:lstStyle/>
        <a:p>
          <a:endParaRPr lang="en-US"/>
        </a:p>
      </dgm:t>
    </dgm:pt>
    <dgm:pt modelId="{99A20CB7-88C8-4253-8584-78D5D91DECD4}" type="pres">
      <dgm:prSet presAssocID="{09DCE3F5-322E-4279-9F15-669277168534}" presName="linearProcess" presStyleCnt="0"/>
      <dgm:spPr/>
    </dgm:pt>
    <dgm:pt modelId="{3954DA59-4C94-4F81-B8B6-2BE25910FE27}" type="pres">
      <dgm:prSet presAssocID="{96419A87-2ADE-437E-8CE6-A6D69B08FFA6}" presName="textNode" presStyleLbl="node1" presStyleIdx="0" presStyleCnt="4" custScaleY="72205">
        <dgm:presLayoutVars>
          <dgm:bulletEnabled val="1"/>
        </dgm:presLayoutVars>
      </dgm:prSet>
      <dgm:spPr/>
      <dgm:t>
        <a:bodyPr/>
        <a:lstStyle/>
        <a:p>
          <a:endParaRPr lang="en-US"/>
        </a:p>
      </dgm:t>
    </dgm:pt>
    <dgm:pt modelId="{746A5492-6DCD-4AE9-A34C-9DCFA2D49189}" type="pres">
      <dgm:prSet presAssocID="{39DC888D-1429-4EB7-AA7C-6F58E909F989}" presName="sibTrans" presStyleCnt="0"/>
      <dgm:spPr/>
    </dgm:pt>
    <dgm:pt modelId="{E622D688-5EFF-4F9D-9F3A-16D294BAC2FC}" type="pres">
      <dgm:prSet presAssocID="{75A2C435-B1FC-4BBA-B0D0-5A5510C1AF28}" presName="textNode" presStyleLbl="node1" presStyleIdx="1" presStyleCnt="4" custScaleY="72205">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7BE2C09B-77B4-4CEB-9C8F-74C2AA2A71DE}" type="pres">
      <dgm:prSet presAssocID="{BFFF30A9-0DF3-4683-88A0-6F71ED0F8049}" presName="textNode" presStyleLbl="node1" presStyleIdx="2" presStyleCnt="4" custScaleY="72205">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3" presStyleCnt="4" custScaleY="72205">
        <dgm:presLayoutVars>
          <dgm:bulletEnabled val="1"/>
        </dgm:presLayoutVars>
      </dgm:prSet>
      <dgm:spPr/>
      <dgm:t>
        <a:bodyPr/>
        <a:lstStyle/>
        <a:p>
          <a:endParaRPr lang="en-US"/>
        </a:p>
      </dgm:t>
    </dgm:pt>
  </dgm:ptLst>
  <dgm:cxnLst>
    <dgm:cxn modelId="{2A933F06-7BF3-48FC-A3F3-174E3A61AC7D}" srcId="{09DCE3F5-322E-4279-9F15-669277168534}" destId="{96419A87-2ADE-437E-8CE6-A6D69B08FFA6}" srcOrd="0" destOrd="0" parTransId="{4DE7ED49-0F32-4DAB-9E10-85EA1F456A49}" sibTransId="{39DC888D-1429-4EB7-AA7C-6F58E909F989}"/>
    <dgm:cxn modelId="{D4F32F0E-0146-4627-A8A1-E4687FDFE925}" type="presOf" srcId="{BFFF30A9-0DF3-4683-88A0-6F71ED0F8049}" destId="{7BE2C09B-77B4-4CEB-9C8F-74C2AA2A71DE}" srcOrd="0" destOrd="0" presId="urn:microsoft.com/office/officeart/2005/8/layout/hProcess9"/>
    <dgm:cxn modelId="{72CFBDA5-4340-4109-A8AF-6235ED38ACC2}" srcId="{09DCE3F5-322E-4279-9F15-669277168534}" destId="{BFFF30A9-0DF3-4683-88A0-6F71ED0F8049}" srcOrd="2" destOrd="0" parTransId="{E17FAE7E-7F6A-47C7-A855-7E7DA4099D5B}" sibTransId="{E8E9BC61-6D54-41DC-AC77-A41BB960EAA9}"/>
    <dgm:cxn modelId="{93F719B5-1253-4C3C-87AE-C5934B54ACD8}" srcId="{09DCE3F5-322E-4279-9F15-669277168534}" destId="{75A2C435-B1FC-4BBA-B0D0-5A5510C1AF28}" srcOrd="1" destOrd="0" parTransId="{526AD806-96DF-495D-80D8-98FFCD594F8E}" sibTransId="{506F4BBB-F68A-41DC-9B1C-87FAC35D8994}"/>
    <dgm:cxn modelId="{3F8DE56D-0D48-4591-83E3-4A8471F14BF5}" type="presOf" srcId="{343766AB-6B28-44AF-8D88-4855D300E150}" destId="{451925E2-D2FA-4057-B830-9CFBC8FE444E}" srcOrd="0" destOrd="0" presId="urn:microsoft.com/office/officeart/2005/8/layout/hProcess9"/>
    <dgm:cxn modelId="{76938D54-D9C8-45F2-9754-69EEB43F561A}" type="presOf" srcId="{09DCE3F5-322E-4279-9F15-669277168534}" destId="{3E2415BB-78BE-493D-AC5E-49F3AC62F5EF}" srcOrd="0" destOrd="0" presId="urn:microsoft.com/office/officeart/2005/8/layout/hProcess9"/>
    <dgm:cxn modelId="{20CD49BE-3299-4356-A65C-8ACC19F0924B}" type="presOf" srcId="{75A2C435-B1FC-4BBA-B0D0-5A5510C1AF28}" destId="{E622D688-5EFF-4F9D-9F3A-16D294BAC2FC}" srcOrd="0" destOrd="0" presId="urn:microsoft.com/office/officeart/2005/8/layout/hProcess9"/>
    <dgm:cxn modelId="{09D8C682-7056-4FEE-BC5B-B350848F248F}" type="presOf" srcId="{96419A87-2ADE-437E-8CE6-A6D69B08FFA6}" destId="{3954DA59-4C94-4F81-B8B6-2BE25910FE27}" srcOrd="0" destOrd="0" presId="urn:microsoft.com/office/officeart/2005/8/layout/hProcess9"/>
    <dgm:cxn modelId="{2449CA8D-DE34-4E56-B21B-FF3DE628E3A2}" srcId="{09DCE3F5-322E-4279-9F15-669277168534}" destId="{343766AB-6B28-44AF-8D88-4855D300E150}" srcOrd="3" destOrd="0" parTransId="{5BAEE0B5-2875-4A83-B6AA-5A80502807CD}" sibTransId="{C6E7607F-9DEC-41CA-A405-17B6F43C51FE}"/>
    <dgm:cxn modelId="{12845AB9-337F-40C0-A971-B6B39CE0BAD5}" type="presParOf" srcId="{3E2415BB-78BE-493D-AC5E-49F3AC62F5EF}" destId="{638E1670-D66D-4188-8BF4-4EFBAB8E837A}" srcOrd="0" destOrd="0" presId="urn:microsoft.com/office/officeart/2005/8/layout/hProcess9"/>
    <dgm:cxn modelId="{3BBD2270-AC22-4F81-8D03-71E2CD39594C}" type="presParOf" srcId="{3E2415BB-78BE-493D-AC5E-49F3AC62F5EF}" destId="{99A20CB7-88C8-4253-8584-78D5D91DECD4}" srcOrd="1" destOrd="0" presId="urn:microsoft.com/office/officeart/2005/8/layout/hProcess9"/>
    <dgm:cxn modelId="{D5B5E3D9-AC82-4B9F-BC6C-58A351929F34}" type="presParOf" srcId="{99A20CB7-88C8-4253-8584-78D5D91DECD4}" destId="{3954DA59-4C94-4F81-B8B6-2BE25910FE27}" srcOrd="0" destOrd="0" presId="urn:microsoft.com/office/officeart/2005/8/layout/hProcess9"/>
    <dgm:cxn modelId="{BC9EB926-68D7-4287-B992-0716C97F9CA2}" type="presParOf" srcId="{99A20CB7-88C8-4253-8584-78D5D91DECD4}" destId="{746A5492-6DCD-4AE9-A34C-9DCFA2D49189}" srcOrd="1" destOrd="0" presId="urn:microsoft.com/office/officeart/2005/8/layout/hProcess9"/>
    <dgm:cxn modelId="{5D3C85F6-E80A-44DA-A33F-6C4984204BD0}" type="presParOf" srcId="{99A20CB7-88C8-4253-8584-78D5D91DECD4}" destId="{E622D688-5EFF-4F9D-9F3A-16D294BAC2FC}" srcOrd="2" destOrd="0" presId="urn:microsoft.com/office/officeart/2005/8/layout/hProcess9"/>
    <dgm:cxn modelId="{646D2105-CEBD-4C80-8DAC-D5874A93D409}" type="presParOf" srcId="{99A20CB7-88C8-4253-8584-78D5D91DECD4}" destId="{DAFBC3EC-F05C-488E-869E-785B603C1EA4}" srcOrd="3" destOrd="0" presId="urn:microsoft.com/office/officeart/2005/8/layout/hProcess9"/>
    <dgm:cxn modelId="{92DCA93E-2006-4B92-BD2D-8A8F26854C2F}" type="presParOf" srcId="{99A20CB7-88C8-4253-8584-78D5D91DECD4}" destId="{7BE2C09B-77B4-4CEB-9C8F-74C2AA2A71DE}" srcOrd="4" destOrd="0" presId="urn:microsoft.com/office/officeart/2005/8/layout/hProcess9"/>
    <dgm:cxn modelId="{7D237726-C8F0-4C15-A36A-DC5286DD9C2A}" type="presParOf" srcId="{99A20CB7-88C8-4253-8584-78D5D91DECD4}" destId="{0D63CCF9-A10C-4D13-98CE-11CB392B81BA}" srcOrd="5" destOrd="0" presId="urn:microsoft.com/office/officeart/2005/8/layout/hProcess9"/>
    <dgm:cxn modelId="{FF5D5C70-0585-4CAC-9531-2D1A346391FA}" type="presParOf" srcId="{99A20CB7-88C8-4253-8584-78D5D91DECD4}" destId="{451925E2-D2FA-4057-B830-9CFBC8FE444E}" srcOrd="6"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7"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4DA59-4C94-4F81-B8B6-2BE25910FE27}">
      <dsp:nvSpPr>
        <dsp:cNvPr id="0" name=""/>
        <dsp:cNvSpPr/>
      </dsp:nvSpPr>
      <dsp:spPr>
        <a:xfrm>
          <a:off x="4033"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Navigate to </a:t>
          </a:r>
          <a:r>
            <a:rPr lang="en-US" sz="2000" b="1" kern="1200" dirty="0" smtClean="0">
              <a:latin typeface="Arial" panose="020B0604020202020204" pitchFamily="34" charset="0"/>
              <a:cs typeface="Arial" panose="020B0604020202020204" pitchFamily="34" charset="0"/>
            </a:rPr>
            <a:t>PayPath Actions </a:t>
          </a:r>
          <a:r>
            <a:rPr lang="en-US" sz="2000" kern="1200" dirty="0" smtClean="0">
              <a:latin typeface="Arial" panose="020B0604020202020204" pitchFamily="34" charset="0"/>
              <a:cs typeface="Arial" panose="020B0604020202020204" pitchFamily="34" charset="0"/>
            </a:rPr>
            <a:t>component</a:t>
          </a:r>
          <a:endParaRPr lang="en-US" sz="2000" kern="1200" dirty="0">
            <a:latin typeface="Arial" panose="020B0604020202020204" pitchFamily="34" charset="0"/>
            <a:cs typeface="Arial" panose="020B0604020202020204" pitchFamily="34" charset="0"/>
          </a:endParaRPr>
        </a:p>
      </dsp:txBody>
      <dsp:txXfrm>
        <a:off x="71717" y="1774729"/>
        <a:ext cx="1804411" cy="1251141"/>
      </dsp:txXfrm>
    </dsp:sp>
    <dsp:sp modelId="{E622D688-5EFF-4F9D-9F3A-16D294BAC2FC}">
      <dsp:nvSpPr>
        <dsp:cNvPr id="0" name=""/>
        <dsp:cNvSpPr/>
      </dsp:nvSpPr>
      <dsp:spPr>
        <a:xfrm>
          <a:off x="2040801"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Enter and Submit PayPath Transaction</a:t>
          </a:r>
          <a:endParaRPr lang="en-US" sz="2000" kern="1200" dirty="0">
            <a:latin typeface="Arial" panose="020B0604020202020204" pitchFamily="34" charset="0"/>
            <a:cs typeface="Arial" panose="020B0604020202020204" pitchFamily="34" charset="0"/>
          </a:endParaRPr>
        </a:p>
      </dsp:txBody>
      <dsp:txXfrm>
        <a:off x="2108485" y="1774729"/>
        <a:ext cx="1804411" cy="1251141"/>
      </dsp:txXfrm>
    </dsp:sp>
    <dsp:sp modelId="{7BE2C09B-77B4-4CEB-9C8F-74C2AA2A71DE}">
      <dsp:nvSpPr>
        <dsp:cNvPr id="0" name=""/>
        <dsp:cNvSpPr/>
      </dsp:nvSpPr>
      <dsp:spPr>
        <a:xfrm>
          <a:off x="4077569"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Review / Approve PayPath Transaction</a:t>
          </a:r>
          <a:endParaRPr lang="en-US" sz="2000" kern="1200" dirty="0">
            <a:latin typeface="Arial" panose="020B0604020202020204" pitchFamily="34" charset="0"/>
            <a:cs typeface="Arial" panose="020B0604020202020204" pitchFamily="34" charset="0"/>
          </a:endParaRPr>
        </a:p>
      </dsp:txBody>
      <dsp:txXfrm>
        <a:off x="4145253" y="1774729"/>
        <a:ext cx="1804411" cy="1251141"/>
      </dsp:txXfrm>
    </dsp:sp>
    <dsp:sp modelId="{451925E2-D2FA-4057-B830-9CFBC8FE444E}">
      <dsp:nvSpPr>
        <dsp:cNvPr id="0" name=""/>
        <dsp:cNvSpPr/>
      </dsp:nvSpPr>
      <dsp:spPr>
        <a:xfrm>
          <a:off x="6114337" y="1707045"/>
          <a:ext cx="1939779" cy="1386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View Employee Data</a:t>
          </a:r>
          <a:endParaRPr lang="en-US" sz="2000" kern="1200" dirty="0">
            <a:latin typeface="Arial" panose="020B0604020202020204" pitchFamily="34" charset="0"/>
            <a:cs typeface="Arial" panose="020B0604020202020204" pitchFamily="34" charset="0"/>
          </a:endParaRPr>
        </a:p>
      </dsp:txBody>
      <dsp:txXfrm>
        <a:off x="6182021" y="1774729"/>
        <a:ext cx="1804411" cy="1251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13</a:t>
            </a:fld>
            <a:endParaRPr lang="en-US" dirty="0"/>
          </a:p>
        </p:txBody>
      </p:sp>
    </p:spTree>
    <p:extLst>
      <p:ext uri="{BB962C8B-B14F-4D97-AF65-F5344CB8AC3E}">
        <p14:creationId xmlns:p14="http://schemas.microsoft.com/office/powerpoint/2010/main" val="289996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16</a:t>
            </a:fld>
            <a:endParaRPr lang="en-US" dirty="0"/>
          </a:p>
        </p:txBody>
      </p:sp>
    </p:spTree>
    <p:extLst>
      <p:ext uri="{BB962C8B-B14F-4D97-AF65-F5344CB8AC3E}">
        <p14:creationId xmlns:p14="http://schemas.microsoft.com/office/powerpoint/2010/main" val="80271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0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36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1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2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39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24</a:t>
            </a:fld>
            <a:endParaRPr lang="en-US" dirty="0"/>
          </a:p>
        </p:txBody>
      </p:sp>
    </p:spTree>
    <p:extLst>
      <p:ext uri="{BB962C8B-B14F-4D97-AF65-F5344CB8AC3E}">
        <p14:creationId xmlns:p14="http://schemas.microsoft.com/office/powerpoint/2010/main" val="216074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25</a:t>
            </a:fld>
            <a:endParaRPr lang="en-US" dirty="0"/>
          </a:p>
        </p:txBody>
      </p:sp>
    </p:spTree>
    <p:extLst>
      <p:ext uri="{BB962C8B-B14F-4D97-AF65-F5344CB8AC3E}">
        <p14:creationId xmlns:p14="http://schemas.microsoft.com/office/powerpoint/2010/main" val="366267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3</a:t>
            </a:r>
          </a:p>
          <a:p>
            <a:pPr marL="228600" indent="-228600">
              <a:buAutoNum type="arabicPeriod"/>
            </a:pPr>
            <a:r>
              <a:rPr lang="en-US" dirty="0" smtClean="0"/>
              <a:t>Positon,</a:t>
            </a:r>
            <a:r>
              <a:rPr lang="en-US" baseline="0" dirty="0" smtClean="0"/>
              <a:t> Job and Additional Pay</a:t>
            </a:r>
          </a:p>
          <a:p>
            <a:pPr marL="228600" indent="-228600">
              <a:buAutoNum type="arabicPeriod"/>
            </a:pPr>
            <a:r>
              <a:rPr lang="en-US" baseline="0" dirty="0" smtClean="0"/>
              <a:t>Effective Date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1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everyone</a:t>
            </a:r>
            <a:r>
              <a:rPr lang="en-US" baseline="0" dirty="0" smtClean="0"/>
              <a:t> already gotten into the system, please connect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9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29</a:t>
            </a:fld>
            <a:endParaRPr lang="en-US" dirty="0"/>
          </a:p>
        </p:txBody>
      </p:sp>
    </p:spTree>
    <p:extLst>
      <p:ext uri="{BB962C8B-B14F-4D97-AF65-F5344CB8AC3E}">
        <p14:creationId xmlns:p14="http://schemas.microsoft.com/office/powerpoint/2010/main" val="118436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9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0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42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888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40</a:t>
            </a:fld>
            <a:endParaRPr lang="en-US" dirty="0"/>
          </a:p>
        </p:txBody>
      </p:sp>
    </p:spTree>
    <p:extLst>
      <p:ext uri="{BB962C8B-B14F-4D97-AF65-F5344CB8AC3E}">
        <p14:creationId xmlns:p14="http://schemas.microsoft.com/office/powerpoint/2010/main" val="224647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41</a:t>
            </a:fld>
            <a:endParaRPr lang="en-US" dirty="0"/>
          </a:p>
        </p:txBody>
      </p:sp>
    </p:spTree>
    <p:extLst>
      <p:ext uri="{BB962C8B-B14F-4D97-AF65-F5344CB8AC3E}">
        <p14:creationId xmlns:p14="http://schemas.microsoft.com/office/powerpoint/2010/main" val="24834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28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everyone</a:t>
            </a:r>
            <a:r>
              <a:rPr lang="en-US" baseline="0" dirty="0" smtClean="0"/>
              <a:t> already gotten into the system, please connect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504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722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Position</a:t>
            </a:r>
            <a:r>
              <a:rPr lang="en-US" baseline="0" dirty="0" smtClean="0"/>
              <a:t> Data changes in PayPath Actions can be initiated for filled positions where only one employee is assigned to the position. </a:t>
            </a:r>
          </a:p>
          <a:p>
            <a:pPr marL="228600" indent="-228600">
              <a:buAutoNum type="arabicPeriod"/>
            </a:pPr>
            <a:r>
              <a:rPr lang="en-US" baseline="0" dirty="0" smtClean="0"/>
              <a:t>Job Data</a:t>
            </a:r>
          </a:p>
          <a:p>
            <a:pPr marL="228600" indent="-228600">
              <a:buAutoNum type="arabicPeriod"/>
            </a:pPr>
            <a:r>
              <a:rPr lang="en-US" baseline="0" dirty="0" smtClean="0"/>
              <a:t>Positon Change Reason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80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04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809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1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50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3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70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911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Use the </a:t>
            </a:r>
            <a:r>
              <a:rPr lang="en-US" sz="1200" b="1" dirty="0" smtClean="0">
                <a:solidFill>
                  <a:schemeClr val="tx1"/>
                </a:solidFill>
                <a:latin typeface="Arial" panose="020B0604020202020204" pitchFamily="34" charset="0"/>
                <a:ea typeface="Times New Roman"/>
                <a:cs typeface="Arial" panose="020B0604020202020204" pitchFamily="34" charset="0"/>
              </a:rPr>
              <a:t>Job Data </a:t>
            </a:r>
            <a:r>
              <a:rPr lang="en-US" sz="1200" dirty="0" smtClean="0">
                <a:solidFill>
                  <a:schemeClr val="tx1"/>
                </a:solidFill>
                <a:latin typeface="Arial" panose="020B0604020202020204" pitchFamily="34" charset="0"/>
                <a:ea typeface="Times New Roman"/>
                <a:cs typeface="Arial" panose="020B0604020202020204" pitchFamily="34" charset="0"/>
              </a:rPr>
              <a:t>page  to enter updates to job-related data such as pay, earnings distribution and short work break.</a:t>
            </a:r>
          </a:p>
          <a:p>
            <a:pPr>
              <a:spcAft>
                <a:spcPts val="400"/>
              </a:spcAft>
            </a:pPr>
            <a:r>
              <a:rPr lang="en-US" sz="1200" dirty="0" smtClean="0">
                <a:solidFill>
                  <a:schemeClr val="tx1"/>
                </a:solidFill>
                <a:latin typeface="Arial" panose="020B0604020202020204" pitchFamily="34" charset="0"/>
                <a:ea typeface="Times New Roman"/>
                <a:cs typeface="Arial" panose="020B0604020202020204" pitchFamily="34" charset="0"/>
              </a:rPr>
              <a:t>You must enter the </a:t>
            </a:r>
            <a:r>
              <a:rPr lang="en-US" sz="1200" b="1" dirty="0" smtClean="0">
                <a:solidFill>
                  <a:schemeClr val="tx1"/>
                </a:solidFill>
                <a:latin typeface="Arial" panose="020B0604020202020204" pitchFamily="34" charset="0"/>
                <a:ea typeface="Times New Roman"/>
                <a:cs typeface="Arial" panose="020B0604020202020204" pitchFamily="34" charset="0"/>
              </a:rPr>
              <a:t>Effective Date </a:t>
            </a:r>
            <a:r>
              <a:rPr lang="en-US" sz="1200" dirty="0" smtClean="0">
                <a:solidFill>
                  <a:schemeClr val="tx1"/>
                </a:solidFill>
                <a:latin typeface="Arial" panose="020B0604020202020204" pitchFamily="34" charset="0"/>
                <a:ea typeface="Times New Roman"/>
                <a:cs typeface="Arial" panose="020B0604020202020204" pitchFamily="34" charset="0"/>
              </a:rPr>
              <a:t>and the </a:t>
            </a:r>
            <a:r>
              <a:rPr lang="en-US" sz="1200" b="1" dirty="0" smtClean="0">
                <a:solidFill>
                  <a:schemeClr val="tx1"/>
                </a:solidFill>
                <a:latin typeface="Arial" panose="020B0604020202020204" pitchFamily="34" charset="0"/>
                <a:ea typeface="Times New Roman"/>
                <a:cs typeface="Arial" panose="020B0604020202020204" pitchFamily="34" charset="0"/>
              </a:rPr>
              <a:t>Action</a:t>
            </a:r>
            <a:r>
              <a:rPr lang="en-US" sz="1200" dirty="0" smtClean="0">
                <a:solidFill>
                  <a:schemeClr val="tx1"/>
                </a:solidFill>
                <a:latin typeface="Arial" panose="020B0604020202020204" pitchFamily="34" charset="0"/>
                <a:ea typeface="Times New Roman"/>
                <a:cs typeface="Arial" panose="020B0604020202020204" pitchFamily="34" charset="0"/>
              </a:rPr>
              <a:t> and </a:t>
            </a:r>
            <a:r>
              <a:rPr lang="en-US" sz="1200" b="1" dirty="0" smtClean="0">
                <a:solidFill>
                  <a:schemeClr val="tx1"/>
                </a:solidFill>
                <a:latin typeface="Arial" panose="020B0604020202020204" pitchFamily="34" charset="0"/>
                <a:ea typeface="Times New Roman"/>
                <a:cs typeface="Arial" panose="020B0604020202020204" pitchFamily="34" charset="0"/>
              </a:rPr>
              <a:t>Action Reason </a:t>
            </a:r>
            <a:r>
              <a:rPr lang="en-US" sz="1200" dirty="0" smtClean="0">
                <a:solidFill>
                  <a:schemeClr val="tx1"/>
                </a:solidFill>
                <a:latin typeface="Arial" panose="020B0604020202020204" pitchFamily="34" charset="0"/>
                <a:ea typeface="Times New Roman"/>
                <a:cs typeface="Arial" panose="020B0604020202020204" pitchFamily="34" charset="0"/>
              </a:rPr>
              <a:t>fields before entering an update.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5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a:t>
            </a:fld>
            <a:endParaRPr lang="en-US" dirty="0"/>
          </a:p>
        </p:txBody>
      </p:sp>
    </p:spTree>
    <p:extLst>
      <p:ext uri="{BB962C8B-B14F-4D97-AF65-F5344CB8AC3E}">
        <p14:creationId xmlns:p14="http://schemas.microsoft.com/office/powerpoint/2010/main" val="326961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72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494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2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7</a:t>
            </a:fld>
            <a:endParaRPr lang="en-US" dirty="0"/>
          </a:p>
        </p:txBody>
      </p:sp>
    </p:spTree>
    <p:extLst>
      <p:ext uri="{BB962C8B-B14F-4D97-AF65-F5344CB8AC3E}">
        <p14:creationId xmlns:p14="http://schemas.microsoft.com/office/powerpoint/2010/main" val="37461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8</a:t>
            </a:fld>
            <a:endParaRPr lang="en-US" dirty="0"/>
          </a:p>
        </p:txBody>
      </p:sp>
    </p:spTree>
    <p:extLst>
      <p:ext uri="{BB962C8B-B14F-4D97-AF65-F5344CB8AC3E}">
        <p14:creationId xmlns:p14="http://schemas.microsoft.com/office/powerpoint/2010/main" val="91594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9</a:t>
            </a:fld>
            <a:endParaRPr lang="en-US" dirty="0"/>
          </a:p>
        </p:txBody>
      </p:sp>
    </p:spTree>
    <p:extLst>
      <p:ext uri="{BB962C8B-B14F-4D97-AF65-F5344CB8AC3E}">
        <p14:creationId xmlns:p14="http://schemas.microsoft.com/office/powerpoint/2010/main" val="1779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10</a:t>
            </a:fld>
            <a:endParaRPr lang="en-US" dirty="0"/>
          </a:p>
        </p:txBody>
      </p:sp>
    </p:spTree>
    <p:extLst>
      <p:ext uri="{BB962C8B-B14F-4D97-AF65-F5344CB8AC3E}">
        <p14:creationId xmlns:p14="http://schemas.microsoft.com/office/powerpoint/2010/main" val="135507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a:t>
            </a:fld>
            <a:endParaRPr lang="en-US" dirty="0"/>
          </a:p>
        </p:txBody>
      </p:sp>
    </p:spTree>
    <p:extLst>
      <p:ext uri="{BB962C8B-B14F-4D97-AF65-F5344CB8AC3E}">
        <p14:creationId xmlns:p14="http://schemas.microsoft.com/office/powerpoint/2010/main" val="534565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3245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6740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111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7918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0252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443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04226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680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6219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579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0473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4183750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944542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838200" y="1020990"/>
            <a:ext cx="10515600" cy="5155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Click to edit Master text styles</a:t>
            </a:r>
          </a:p>
        </p:txBody>
      </p:sp>
      <p:sp>
        <p:nvSpPr>
          <p:cNvPr id="2" name="Date Placeholder 1">
            <a:extLst>
              <a:ext uri="{FF2B5EF4-FFF2-40B4-BE49-F238E27FC236}">
                <a16:creationId xmlns:a16="http://schemas.microsoft.com/office/drawing/2014/main" id="{5D290F9C-52AE-4DE4-AF90-F94C6514F88A}"/>
              </a:ext>
            </a:extLst>
          </p:cNvPr>
          <p:cNvSpPr>
            <a:spLocks noGrp="1"/>
          </p:cNvSpPr>
          <p:nvPr>
            <p:ph type="dt" sz="half" idx="14"/>
          </p:nvPr>
        </p:nvSpPr>
        <p:spPr>
          <a:xfrm>
            <a:off x="208478" y="6425358"/>
            <a:ext cx="2743200" cy="365125"/>
          </a:xfrm>
        </p:spPr>
        <p:txBody>
          <a:bodyPr/>
          <a:lstStyle/>
          <a:p>
            <a:endParaRPr lang="en-US"/>
          </a:p>
        </p:txBody>
      </p:sp>
      <p:sp>
        <p:nvSpPr>
          <p:cNvPr id="9" name="Footer Placeholder 8">
            <a:extLst>
              <a:ext uri="{FF2B5EF4-FFF2-40B4-BE49-F238E27FC236}">
                <a16:creationId xmlns:a16="http://schemas.microsoft.com/office/drawing/2014/main" id="{EC4EAD2D-B8F3-40CE-A2A3-B0016EE7A39B}"/>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E184979F-31F5-4BF7-87D4-46F6D4860B3F}"/>
              </a:ext>
            </a:extLst>
          </p:cNvPr>
          <p:cNvSpPr>
            <a:spLocks noGrp="1"/>
          </p:cNvSpPr>
          <p:nvPr>
            <p:ph type="sldNum" sz="quarter" idx="16"/>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28680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65378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8892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66052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260727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53115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96559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8227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787725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197329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873374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04768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8737150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67FBA-C87A-4522-98EF-6CE4736BA201}" type="slidenum">
              <a:rPr lang="en-US" smtClean="0"/>
              <a:t>‹#›</a:t>
            </a:fld>
            <a:endParaRPr lang="en-US"/>
          </a:p>
        </p:txBody>
      </p:sp>
    </p:spTree>
    <p:extLst>
      <p:ext uri="{BB962C8B-B14F-4D97-AF65-F5344CB8AC3E}">
        <p14:creationId xmlns:p14="http://schemas.microsoft.com/office/powerpoint/2010/main" val="12870782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0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hr.ucr.edu/total-compensation/benefits-belongin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hyperlink" Target="https://fomucpathtraining.ucr.edu/Job_Aids/Short_Work_Break_Eligibility_Matrix.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8596" y="1705187"/>
            <a:ext cx="6511047" cy="2370794"/>
          </a:xfrm>
        </p:spPr>
        <p:txBody>
          <a:bodyPr>
            <a:noAutofit/>
          </a:bodyPr>
          <a:lstStyle/>
          <a:p>
            <a:pPr algn="l"/>
            <a:r>
              <a:rPr lang="en-US" sz="2800" dirty="0" smtClean="0">
                <a:latin typeface="+mj-lt"/>
              </a:rPr>
              <a:t>Ucr ucpath transaction pilot</a:t>
            </a:r>
            <a:endParaRPr lang="en-US" sz="4800" dirty="0">
              <a:solidFill>
                <a:schemeClr val="tx1"/>
              </a:solidFill>
              <a:latin typeface="+mj-lt"/>
            </a:endParaRPr>
          </a:p>
          <a:p>
            <a:pPr algn="l"/>
            <a:r>
              <a:rPr lang="en-US" sz="4800" dirty="0" smtClean="0">
                <a:solidFill>
                  <a:schemeClr val="tx1"/>
                </a:solidFill>
                <a:latin typeface="+mj-lt"/>
              </a:rPr>
              <a:t>DAY 1 – </a:t>
            </a:r>
            <a:r>
              <a:rPr lang="en-US" sz="4800" dirty="0" err="1" smtClean="0">
                <a:solidFill>
                  <a:schemeClr val="tx1"/>
                </a:solidFill>
                <a:latin typeface="+mj-lt"/>
              </a:rPr>
              <a:t>paypath</a:t>
            </a:r>
            <a:r>
              <a:rPr lang="en-US" sz="4800" dirty="0" smtClean="0">
                <a:solidFill>
                  <a:schemeClr val="tx1"/>
                </a:solidFill>
                <a:latin typeface="+mj-lt"/>
              </a:rPr>
              <a:t> for Empl class 5, 9 and 10</a:t>
            </a:r>
            <a:endParaRPr lang="en-US" sz="280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8951926" cy="517616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noProof="0" dirty="0" smtClean="0">
                <a:solidFill>
                  <a:prstClr val="black"/>
                </a:solidFill>
                <a:latin typeface="Arial"/>
              </a:rPr>
              <a:t>Examples of changes requested through PayPath Actions:</a:t>
            </a:r>
          </a:p>
          <a:p>
            <a:pPr marL="742950" lvl="1" indent="-285750">
              <a:lnSpc>
                <a:spcPct val="107000"/>
              </a:lnSpc>
              <a:spcAft>
                <a:spcPts val="800"/>
              </a:spcAft>
              <a:buFont typeface="Wingdings" panose="05000000000000000000" pitchFamily="2" charset="2"/>
              <a:buChar char="Ø"/>
              <a:defRPr/>
            </a:pPr>
            <a:r>
              <a:rPr lang="en-US" dirty="0" smtClean="0"/>
              <a:t>Academic </a:t>
            </a:r>
            <a:r>
              <a:rPr lang="en-US" dirty="0"/>
              <a:t>Merit, Promotion or Change in </a:t>
            </a:r>
            <a:r>
              <a:rPr lang="en-US" dirty="0" smtClean="0"/>
              <a:t>Series</a:t>
            </a:r>
          </a:p>
          <a:p>
            <a:pPr marL="742950" lvl="1" indent="-285750">
              <a:lnSpc>
                <a:spcPct val="107000"/>
              </a:lnSpc>
              <a:spcAft>
                <a:spcPts val="800"/>
              </a:spcAft>
              <a:buFont typeface="Wingdings" panose="05000000000000000000" pitchFamily="2" charset="2"/>
              <a:buChar char="Ø"/>
              <a:defRPr/>
            </a:pPr>
            <a:r>
              <a:rPr lang="en-US" dirty="0" smtClean="0"/>
              <a:t>Position </a:t>
            </a:r>
            <a:r>
              <a:rPr lang="en-US" dirty="0"/>
              <a:t>and/or Job Data FTE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Salary </a:t>
            </a:r>
            <a:r>
              <a:rPr lang="en-US" dirty="0"/>
              <a:t>Only Changes / Pay Rate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Summer Compensation</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in Status from Without Salary (WOS) to Paid or Paid to </a:t>
            </a:r>
            <a:r>
              <a:rPr lang="en-US" dirty="0" smtClean="0"/>
              <a:t>WOS</a:t>
            </a:r>
          </a:p>
          <a:p>
            <a:pPr marL="742950" lvl="1" indent="-285750">
              <a:lnSpc>
                <a:spcPct val="107000"/>
              </a:lnSpc>
              <a:spcAft>
                <a:spcPts val="800"/>
              </a:spcAft>
              <a:buFont typeface="Wingdings" panose="05000000000000000000" pitchFamily="2" charset="2"/>
              <a:buChar char="Ø"/>
              <a:defRPr/>
            </a:pPr>
            <a:r>
              <a:rPr lang="en-US" dirty="0" smtClean="0"/>
              <a:t>Short </a:t>
            </a:r>
            <a:r>
              <a:rPr lang="en-US" dirty="0"/>
              <a:t>Work Break / Return from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Abeyance </a:t>
            </a:r>
            <a:r>
              <a:rPr lang="en-US" dirty="0"/>
              <a:t>/ Return from </a:t>
            </a:r>
            <a:r>
              <a:rPr lang="en-US" dirty="0" smtClean="0"/>
              <a:t>Abeyance</a:t>
            </a:r>
          </a:p>
          <a:p>
            <a:pPr marL="742950" lvl="1" indent="-285750">
              <a:lnSpc>
                <a:spcPct val="107000"/>
              </a:lnSpc>
              <a:spcAft>
                <a:spcPts val="800"/>
              </a:spcAft>
              <a:buFont typeface="Wingdings" panose="05000000000000000000" pitchFamily="2" charset="2"/>
              <a:buChar char="Ø"/>
              <a:defRPr/>
            </a:pPr>
            <a:r>
              <a:rPr lang="en-US" dirty="0" smtClean="0"/>
              <a:t>Changes </a:t>
            </a:r>
            <a:r>
              <a:rPr lang="en-US" dirty="0"/>
              <a:t>to existing concurrent appointments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Recurring </a:t>
            </a:r>
            <a:r>
              <a:rPr lang="en-US" dirty="0"/>
              <a:t>Additional Pay </a:t>
            </a:r>
            <a:r>
              <a:rPr lang="en-US" dirty="0" smtClean="0"/>
              <a:t>Payments</a:t>
            </a:r>
          </a:p>
          <a:p>
            <a:pPr marL="742950" lvl="1" indent="-285750">
              <a:lnSpc>
                <a:spcPct val="107000"/>
              </a:lnSpc>
              <a:spcAft>
                <a:spcPts val="800"/>
              </a:spcAft>
              <a:buFont typeface="Wingdings" panose="05000000000000000000" pitchFamily="2" charset="2"/>
              <a:buChar char="Ø"/>
              <a:defRPr/>
            </a:pPr>
            <a:r>
              <a:rPr lang="en-US" dirty="0" smtClean="0"/>
              <a:t>Retro </a:t>
            </a:r>
            <a:r>
              <a:rPr lang="en-US" dirty="0"/>
              <a:t>Academic Merits, Promotions, Series </a:t>
            </a:r>
            <a:r>
              <a:rPr lang="en-US" dirty="0" smtClean="0"/>
              <a:t>Changes</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or Employee 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Probationary </a:t>
            </a:r>
            <a:r>
              <a:rPr lang="en-US" dirty="0"/>
              <a:t>Status and Trial Employment </a:t>
            </a:r>
            <a:r>
              <a:rPr lang="en-US" dirty="0" smtClean="0"/>
              <a:t>Changes</a:t>
            </a:r>
            <a:endParaRPr lang="en-US" dirty="0"/>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EXAMPLES</a:t>
            </a:r>
            <a:endParaRPr lang="en-US" dirty="0">
              <a:solidFill>
                <a:schemeClr val="accent5"/>
              </a:solidFill>
            </a:endParaRPr>
          </a:p>
        </p:txBody>
      </p:sp>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5291080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a:xfrm>
            <a:off x="151215" y="6386642"/>
            <a:ext cx="2844800" cy="304800"/>
          </a:xfrm>
        </p:spPr>
        <p:txBody>
          <a:bodyPr/>
          <a:lstStyle/>
          <a:p>
            <a:pPr algn="l">
              <a:defRPr/>
            </a:pPr>
            <a:fld id="{08156D9A-717C-4C36-974D-F6EE13F3C2A5}" type="slidenum">
              <a:rPr lang="en-US" altLang="en-US" smtClean="0">
                <a:solidFill>
                  <a:prstClr val="black"/>
                </a:solidFill>
              </a:rPr>
              <a:pPr algn="l">
                <a:defRPr/>
              </a:pPr>
              <a:t>100</a:t>
            </a:fld>
            <a:endParaRPr lang="en-US" altLang="en-US" dirty="0">
              <a:solidFill>
                <a:prstClr val="black"/>
              </a:solidFill>
            </a:endParaRPr>
          </a:p>
        </p:txBody>
      </p:sp>
    </p:spTree>
    <p:extLst>
      <p:ext uri="{BB962C8B-B14F-4D97-AF65-F5344CB8AC3E}">
        <p14:creationId xmlns:p14="http://schemas.microsoft.com/office/powerpoint/2010/main" val="799894494"/>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a:xfrm>
            <a:off x="150271" y="6359874"/>
            <a:ext cx="2844800" cy="304800"/>
          </a:xfrm>
        </p:spPr>
        <p:txBody>
          <a:bodyPr/>
          <a:lstStyle/>
          <a:p>
            <a:pPr algn="l">
              <a:defRPr/>
            </a:pPr>
            <a:fld id="{08156D9A-717C-4C36-974D-F6EE13F3C2A5}" type="slidenum">
              <a:rPr lang="en-US" altLang="en-US" smtClean="0">
                <a:solidFill>
                  <a:prstClr val="black"/>
                </a:solidFill>
              </a:rPr>
              <a:pPr algn="l">
                <a:defRPr/>
              </a:pPr>
              <a:t>101</a:t>
            </a:fld>
            <a:endParaRPr lang="en-US" altLang="en-US" dirty="0">
              <a:solidFill>
                <a:prstClr val="black"/>
              </a:solidFill>
            </a:endParaRPr>
          </a:p>
        </p:txBody>
      </p:sp>
    </p:spTree>
    <p:extLst>
      <p:ext uri="{BB962C8B-B14F-4D97-AF65-F5344CB8AC3E}">
        <p14:creationId xmlns:p14="http://schemas.microsoft.com/office/powerpoint/2010/main" val="224503125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
        <p:nvSpPr>
          <p:cNvPr id="6" name="Slide Number Placeholder 5"/>
          <p:cNvSpPr>
            <a:spLocks noGrp="1"/>
          </p:cNvSpPr>
          <p:nvPr>
            <p:ph type="sldNum" sz="quarter" idx="12"/>
          </p:nvPr>
        </p:nvSpPr>
        <p:spPr>
          <a:xfrm>
            <a:off x="114808" y="6399467"/>
            <a:ext cx="2844800" cy="304800"/>
          </a:xfrm>
        </p:spPr>
        <p:txBody>
          <a:bodyPr/>
          <a:lstStyle/>
          <a:p>
            <a:pPr algn="l">
              <a:defRPr/>
            </a:pPr>
            <a:fld id="{08156D9A-717C-4C36-974D-F6EE13F3C2A5}" type="slidenum">
              <a:rPr lang="en-US" altLang="en-US" smtClean="0">
                <a:solidFill>
                  <a:prstClr val="black"/>
                </a:solidFill>
              </a:rPr>
              <a:pPr algn="l">
                <a:defRPr/>
              </a:pPr>
              <a:t>102</a:t>
            </a:fld>
            <a:endParaRPr lang="en-US" altLang="en-US" dirty="0">
              <a:solidFill>
                <a:prstClr val="black"/>
              </a:solidFill>
            </a:endParaRPr>
          </a:p>
        </p:txBody>
      </p:sp>
    </p:spTree>
    <p:extLst>
      <p:ext uri="{BB962C8B-B14F-4D97-AF65-F5344CB8AC3E}">
        <p14:creationId xmlns:p14="http://schemas.microsoft.com/office/powerpoint/2010/main" val="3139844043"/>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
        <p:nvSpPr>
          <p:cNvPr id="6" name="Slide Number Placeholder 5"/>
          <p:cNvSpPr>
            <a:spLocks noGrp="1"/>
          </p:cNvSpPr>
          <p:nvPr>
            <p:ph type="sldNum" sz="quarter" idx="12"/>
          </p:nvPr>
        </p:nvSpPr>
        <p:spPr>
          <a:xfrm>
            <a:off x="118447" y="6426478"/>
            <a:ext cx="2844800" cy="304800"/>
          </a:xfrm>
        </p:spPr>
        <p:txBody>
          <a:bodyPr/>
          <a:lstStyle/>
          <a:p>
            <a:pPr algn="l">
              <a:defRPr/>
            </a:pPr>
            <a:fld id="{08156D9A-717C-4C36-974D-F6EE13F3C2A5}" type="slidenum">
              <a:rPr lang="en-US" altLang="en-US" smtClean="0">
                <a:solidFill>
                  <a:prstClr val="black"/>
                </a:solidFill>
              </a:rPr>
              <a:pPr algn="l">
                <a:defRPr/>
              </a:pPr>
              <a:t>103</a:t>
            </a:fld>
            <a:endParaRPr lang="en-US" altLang="en-US" dirty="0">
              <a:solidFill>
                <a:prstClr val="black"/>
              </a:solidFill>
            </a:endParaRPr>
          </a:p>
        </p:txBody>
      </p:sp>
    </p:spTree>
    <p:extLst>
      <p:ext uri="{BB962C8B-B14F-4D97-AF65-F5344CB8AC3E}">
        <p14:creationId xmlns:p14="http://schemas.microsoft.com/office/powerpoint/2010/main" val="2543802012"/>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42240" y="6426899"/>
            <a:ext cx="2844800" cy="304800"/>
          </a:xfrm>
        </p:spPr>
        <p:txBody>
          <a:bodyPr/>
          <a:lstStyle/>
          <a:p>
            <a:pPr algn="l">
              <a:defRPr/>
            </a:pPr>
            <a:fld id="{08156D9A-717C-4C36-974D-F6EE13F3C2A5}" type="slidenum">
              <a:rPr lang="en-US" altLang="en-US" smtClean="0">
                <a:solidFill>
                  <a:prstClr val="black"/>
                </a:solidFill>
              </a:rPr>
              <a:pPr algn="l">
                <a:defRPr/>
              </a:pPr>
              <a:t>104</a:t>
            </a:fld>
            <a:endParaRPr lang="en-US" altLang="en-US" dirty="0">
              <a:solidFill>
                <a:prstClr val="black"/>
              </a:solidFill>
            </a:endParaRPr>
          </a:p>
        </p:txBody>
      </p:sp>
    </p:spTree>
    <p:extLst>
      <p:ext uri="{BB962C8B-B14F-4D97-AF65-F5344CB8AC3E}">
        <p14:creationId xmlns:p14="http://schemas.microsoft.com/office/powerpoint/2010/main" val="3974708160"/>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grpSp>
        <p:nvGrpSpPr>
          <p:cNvPr id="17" name="Group 16"/>
          <p:cNvGrpSpPr/>
          <p:nvPr/>
        </p:nvGrpSpPr>
        <p:grpSpPr>
          <a:xfrm>
            <a:off x="452335" y="1752662"/>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1853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system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p:cNvGrpSpPr/>
          <p:nvPr/>
        </p:nvGrpSpPr>
        <p:grpSpPr>
          <a:xfrm>
            <a:off x="439635" y="2501962"/>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Box 23"/>
          <p:cNvSpPr txBox="1"/>
          <p:nvPr/>
        </p:nvSpPr>
        <p:spPr>
          <a:xfrm>
            <a:off x="648804" y="25897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Position Data, Job Data Changes, and Additional Pay.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p:cNvGrpSpPr/>
          <p:nvPr/>
        </p:nvGrpSpPr>
        <p:grpSpPr>
          <a:xfrm>
            <a:off x="503135" y="3276662"/>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Box 27"/>
          <p:cNvSpPr txBox="1"/>
          <p:nvPr/>
        </p:nvSpPr>
        <p:spPr>
          <a:xfrm>
            <a:off x="661504" y="3377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various PayPath combination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p:cNvSpPr txBox="1"/>
          <p:nvPr/>
        </p:nvSpPr>
        <p:spPr>
          <a:xfrm>
            <a:off x="404966" y="98899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
        <p:nvSpPr>
          <p:cNvPr id="3" name="Slide Number Placeholder 2"/>
          <p:cNvSpPr>
            <a:spLocks noGrp="1"/>
          </p:cNvSpPr>
          <p:nvPr>
            <p:ph type="sldNum" sz="quarter" idx="12"/>
          </p:nvPr>
        </p:nvSpPr>
        <p:spPr>
          <a:xfrm>
            <a:off x="53826" y="6454331"/>
            <a:ext cx="2844800" cy="304800"/>
          </a:xfrm>
        </p:spPr>
        <p:txBody>
          <a:bodyPr/>
          <a:lstStyle/>
          <a:p>
            <a:pPr algn="l">
              <a:defRPr/>
            </a:pPr>
            <a:fld id="{08156D9A-717C-4C36-974D-F6EE13F3C2A5}" type="slidenum">
              <a:rPr lang="en-US" altLang="en-US" smtClean="0">
                <a:solidFill>
                  <a:prstClr val="black"/>
                </a:solidFill>
              </a:rPr>
              <a:pPr algn="l">
                <a:defRPr/>
              </a:pPr>
              <a:t>105</a:t>
            </a:fld>
            <a:endParaRPr lang="en-US" altLang="en-US" dirty="0">
              <a:solidFill>
                <a:prstClr val="black"/>
              </a:solidFill>
            </a:endParaRPr>
          </a:p>
        </p:txBody>
      </p:sp>
    </p:spTree>
    <p:extLst>
      <p:ext uri="{BB962C8B-B14F-4D97-AF65-F5344CB8AC3E}">
        <p14:creationId xmlns:p14="http://schemas.microsoft.com/office/powerpoint/2010/main" val="10119059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PayPath </a:t>
            </a:r>
            <a:r>
              <a:rPr lang="en-US" sz="2000" dirty="0" smtClean="0">
                <a:solidFill>
                  <a:prstClr val="black"/>
                </a:solidFill>
                <a:latin typeface="Arial"/>
              </a:rPr>
              <a:t>Process Map</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Process Design Workbook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Checklist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noProof="0" dirty="0" smtClean="0">
                <a:solidFill>
                  <a:prstClr val="black"/>
                </a:solidFill>
                <a:latin typeface="Arial"/>
              </a:rPr>
              <a:t>Employee Class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dirty="0" smtClean="0">
                <a:ln>
                  <a:noFill/>
                </a:ln>
                <a:solidFill>
                  <a:prstClr val="black"/>
                </a:solidFill>
                <a:effectLst/>
                <a:uLnTx/>
                <a:uFillTx/>
                <a:latin typeface="Arial"/>
                <a:ea typeface="+mn-ea"/>
                <a:cs typeface="+mn-cs"/>
              </a:rPr>
              <a:t>Short</a:t>
            </a:r>
            <a:r>
              <a:rPr kumimoji="0" lang="en-US" sz="2000" b="0" i="0" u="none" strike="noStrike" kern="1200" cap="none" spc="0" normalizeH="0" dirty="0" smtClean="0">
                <a:ln>
                  <a:noFill/>
                </a:ln>
                <a:solidFill>
                  <a:prstClr val="black"/>
                </a:solidFill>
                <a:effectLst/>
                <a:uLnTx/>
                <a:uFillTx/>
                <a:latin typeface="Arial"/>
                <a:ea typeface="+mn-ea"/>
                <a:cs typeface="+mn-cs"/>
              </a:rPr>
              <a:t> Work Break Matrix</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96520" y="6472619"/>
            <a:ext cx="2844800" cy="304800"/>
          </a:xfrm>
        </p:spPr>
        <p:txBody>
          <a:bodyPr/>
          <a:lstStyle/>
          <a:p>
            <a:pPr algn="l">
              <a:defRPr/>
            </a:pPr>
            <a:fld id="{08156D9A-717C-4C36-974D-F6EE13F3C2A5}" type="slidenum">
              <a:rPr lang="en-US" altLang="en-US" smtClean="0">
                <a:solidFill>
                  <a:prstClr val="black"/>
                </a:solidFill>
              </a:rPr>
              <a:pPr algn="l">
                <a:defRPr/>
              </a:pPr>
              <a:t>106</a:t>
            </a:fld>
            <a:endParaRPr lang="en-US" altLang="en-US" dirty="0">
              <a:solidFill>
                <a:prstClr val="black"/>
              </a:solidFill>
            </a:endParaRPr>
          </a:p>
        </p:txBody>
      </p:sp>
    </p:spTree>
    <p:extLst>
      <p:ext uri="{BB962C8B-B14F-4D97-AF65-F5344CB8AC3E}">
        <p14:creationId xmlns:p14="http://schemas.microsoft.com/office/powerpoint/2010/main" val="31630660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83" y="2337255"/>
            <a:ext cx="2879387" cy="1690289"/>
          </a:xfrm>
          <a:prstGeom prst="rect">
            <a:avLst/>
          </a:prstGeom>
        </p:spPr>
      </p:pic>
      <p:sp>
        <p:nvSpPr>
          <p:cNvPr id="6" name="TextBox 5"/>
          <p:cNvSpPr txBox="1"/>
          <p:nvPr/>
        </p:nvSpPr>
        <p:spPr>
          <a:xfrm>
            <a:off x="3657601" y="2520681"/>
            <a:ext cx="93807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0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mn-cs"/>
              </a:rPr>
              <a:t>http://bit.ly/ucpathpilottrainingphase2 </a:t>
            </a:r>
          </a:p>
        </p:txBody>
      </p:sp>
      <p:sp>
        <p:nvSpPr>
          <p:cNvPr id="2" name="Slide Number Placeholder 1"/>
          <p:cNvSpPr>
            <a:spLocks noGrp="1"/>
          </p:cNvSpPr>
          <p:nvPr>
            <p:ph type="sldNum" sz="quarter" idx="12"/>
          </p:nvPr>
        </p:nvSpPr>
        <p:spPr>
          <a:xfrm>
            <a:off x="140354" y="6444056"/>
            <a:ext cx="2844800" cy="304800"/>
          </a:xfrm>
        </p:spPr>
        <p:txBody>
          <a:bodyPr/>
          <a:lstStyle/>
          <a:p>
            <a:pPr algn="l">
              <a:defRPr/>
            </a:pPr>
            <a:fld id="{08156D9A-717C-4C36-974D-F6EE13F3C2A5}" type="slidenum">
              <a:rPr lang="en-US" altLang="en-US" smtClean="0">
                <a:solidFill>
                  <a:prstClr val="black"/>
                </a:solidFill>
              </a:rPr>
              <a:pPr algn="l">
                <a:defRPr/>
              </a:pPr>
              <a:t>107</a:t>
            </a:fld>
            <a:endParaRPr lang="en-US" altLang="en-US" dirty="0">
              <a:solidFill>
                <a:prstClr val="black"/>
              </a:solidFill>
            </a:endParaRPr>
          </a:p>
        </p:txBody>
      </p:sp>
    </p:spTree>
    <p:extLst>
      <p:ext uri="{BB962C8B-B14F-4D97-AF65-F5344CB8AC3E}">
        <p14:creationId xmlns:p14="http://schemas.microsoft.com/office/powerpoint/2010/main" val="22047039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088" y="6463475"/>
            <a:ext cx="2844800" cy="304800"/>
          </a:xfrm>
        </p:spPr>
        <p:txBody>
          <a:bodyPr/>
          <a:lstStyle/>
          <a:p>
            <a:pPr algn="l">
              <a:defRPr/>
            </a:pPr>
            <a:fld id="{08156D9A-717C-4C36-974D-F6EE13F3C2A5}" type="slidenum">
              <a:rPr lang="en-US" altLang="en-US" smtClean="0">
                <a:solidFill>
                  <a:prstClr val="black"/>
                </a:solidFill>
              </a:rPr>
              <a:pPr algn="l">
                <a:defRPr/>
              </a:pPr>
              <a:t>108</a:t>
            </a:fld>
            <a:endParaRPr lang="en-US" altLang="en-US" dirty="0">
              <a:solidFill>
                <a:prstClr val="black"/>
              </a:solidFill>
            </a:endParaRPr>
          </a:p>
        </p:txBody>
      </p:sp>
    </p:spTree>
    <p:extLst>
      <p:ext uri="{BB962C8B-B14F-4D97-AF65-F5344CB8AC3E}">
        <p14:creationId xmlns:p14="http://schemas.microsoft.com/office/powerpoint/2010/main" val="27614119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87376" y="6362891"/>
            <a:ext cx="2844800" cy="304800"/>
          </a:xfrm>
        </p:spPr>
        <p:txBody>
          <a:bodyPr/>
          <a:lstStyle/>
          <a:p>
            <a:pPr algn="l">
              <a:defRPr/>
            </a:pPr>
            <a:fld id="{08156D9A-717C-4C36-974D-F6EE13F3C2A5}" type="slidenum">
              <a:rPr lang="en-US" altLang="en-US" smtClean="0">
                <a:solidFill>
                  <a:prstClr val="black"/>
                </a:solidFill>
              </a:rPr>
              <a:pPr algn="l">
                <a:defRPr/>
              </a:pPr>
              <a:t>109</a:t>
            </a:fld>
            <a:endParaRPr lang="en-US" altLang="en-US" dirty="0">
              <a:solidFill>
                <a:prstClr val="black"/>
              </a:solidFill>
            </a:endParaRPr>
          </a:p>
        </p:txBody>
      </p:sp>
    </p:spTree>
    <p:extLst>
      <p:ext uri="{BB962C8B-B14F-4D97-AF65-F5344CB8AC3E}">
        <p14:creationId xmlns:p14="http://schemas.microsoft.com/office/powerpoint/2010/main" val="7992825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PAYPATH TRANSACTION – SYSTEM PROCESS</a:t>
            </a:r>
            <a:endParaRPr lang="en-US" dirty="0">
              <a:solidFill>
                <a:schemeClr val="accent5"/>
              </a:solidFill>
            </a:endParaRPr>
          </a:p>
        </p:txBody>
      </p:sp>
      <p:graphicFrame>
        <p:nvGraphicFramePr>
          <p:cNvPr id="3" name="Content Placeholder 3"/>
          <p:cNvGraphicFramePr>
            <a:graphicFrameLocks/>
          </p:cNvGraphicFramePr>
          <p:nvPr>
            <p:extLst/>
          </p:nvPr>
        </p:nvGraphicFramePr>
        <p:xfrm>
          <a:off x="1651000" y="1466850"/>
          <a:ext cx="805815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9" descr="C:\Users\dallen\Documents\UCPath\Templates and Standards\ILT WBT Icons\approver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1992" y="2236140"/>
            <a:ext cx="769600" cy="731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5854" y="2951000"/>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6" name="TextBox 5"/>
          <p:cNvSpPr txBox="1"/>
          <p:nvPr/>
        </p:nvSpPr>
        <p:spPr>
          <a:xfrm>
            <a:off x="3999107" y="2956286"/>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Initiator</a:t>
            </a:r>
          </a:p>
        </p:txBody>
      </p:sp>
      <p:sp>
        <p:nvSpPr>
          <p:cNvPr id="7" name="TextBox 6"/>
          <p:cNvSpPr txBox="1"/>
          <p:nvPr/>
        </p:nvSpPr>
        <p:spPr>
          <a:xfrm>
            <a:off x="6052550" y="2960694"/>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PayPath Approver</a:t>
            </a:r>
          </a:p>
        </p:txBody>
      </p:sp>
      <p:pic>
        <p:nvPicPr>
          <p:cNvPr id="8" name="Picture 6" descr="C:\Users\dallen\Documents\UCPath\Templates and Standards\ILT WBT Icons\21070-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9658" y="22604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dallen\Documents\UCPath\Templates and Standards\ILT WBT Icons\21070-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1594" y="22604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29740" y="2316302"/>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070052" y="2964002"/>
            <a:ext cx="1325880" cy="258361"/>
          </a:xfrm>
          <a:prstGeom prst="roundRect">
            <a:avLst/>
          </a:prstGeom>
          <a:solidFill>
            <a:srgbClr val="FFC000"/>
          </a:solidFill>
        </p:spPr>
        <p:txBody>
          <a:bodyPr wrap="none" rtlCol="0" anchor="ctr" anchorCtr="0">
            <a:noAutofit/>
          </a:bodyPr>
          <a:lstStyle/>
          <a:p>
            <a:pPr algn="ctr"/>
            <a:r>
              <a:rPr lang="en-US" sz="1300" kern="0" dirty="0" smtClean="0">
                <a:solidFill>
                  <a:srgbClr val="00778B"/>
                </a:solidFill>
                <a:latin typeface="Arial" panose="020B0604020202020204" pitchFamily="34" charset="0"/>
                <a:cs typeface="Arial" panose="020B0604020202020204" pitchFamily="34" charset="0"/>
              </a:rPr>
              <a:t>All</a:t>
            </a:r>
          </a:p>
        </p:txBody>
      </p:sp>
      <p:sp>
        <p:nvSpPr>
          <p:cNvPr id="12" name="Rectangle 11"/>
          <p:cNvSpPr/>
          <p:nvPr/>
        </p:nvSpPr>
        <p:spPr>
          <a:xfrm>
            <a:off x="0" y="94727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144779" y="109273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94847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12</a:t>
            </a:fld>
            <a:endParaRPr lang="en-US" altLang="en-US" dirty="0">
              <a:solidFill>
                <a:prstClr val="black"/>
              </a:solidFill>
            </a:endParaRPr>
          </a:p>
        </p:txBody>
      </p:sp>
      <p:pic>
        <p:nvPicPr>
          <p:cNvPr id="6" name="Picture 5"/>
          <p:cNvPicPr>
            <a:picLocks noChangeAspect="1"/>
          </p:cNvPicPr>
          <p:nvPr/>
        </p:nvPicPr>
        <p:blipFill rotWithShape="1">
          <a:blip r:embed="rId3"/>
          <a:srcRect t="4887"/>
          <a:stretch/>
        </p:blipFill>
        <p:spPr>
          <a:xfrm>
            <a:off x="1005840" y="347472"/>
            <a:ext cx="9829800" cy="6005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825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10963618" cy="2782428"/>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There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are two PayPath Actions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components;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lvl="1" indent="-285750">
              <a:lnSpc>
                <a:spcPct val="107000"/>
              </a:lnSpc>
              <a:spcAft>
                <a:spcPts val="800"/>
              </a:spcAft>
              <a:buFont typeface="Arial" panose="020B0604020202020204" pitchFamily="34" charset="0"/>
              <a:buChar char="•"/>
              <a:defRPr/>
            </a:pPr>
            <a:r>
              <a:rPr lang="en-US" dirty="0">
                <a:solidFill>
                  <a:prstClr val="black"/>
                </a:solidFill>
                <a:latin typeface="Arial"/>
              </a:rPr>
              <a:t>O</a:t>
            </a:r>
            <a:r>
              <a:rPr kumimoji="0" lang="en-US" b="0" i="0" u="none" strike="noStrike" kern="1200" cap="none" spc="0" normalizeH="0" baseline="0" noProof="0" dirty="0" smtClean="0">
                <a:ln>
                  <a:noFill/>
                </a:ln>
                <a:solidFill>
                  <a:prstClr val="black"/>
                </a:solidFill>
                <a:effectLst/>
                <a:uLnTx/>
                <a:uFillTx/>
                <a:latin typeface="Arial"/>
                <a:ea typeface="+mn-ea"/>
                <a:cs typeface="+mn-cs"/>
              </a:rPr>
              <a:t>ne </a:t>
            </a:r>
            <a:r>
              <a:rPr kumimoji="0" lang="en-US" b="0" i="0" u="none" strike="noStrike" kern="1200" cap="none" spc="0" normalizeH="0" baseline="0" noProof="0" dirty="0" smtClean="0">
                <a:ln>
                  <a:noFill/>
                </a:ln>
                <a:solidFill>
                  <a:prstClr val="black"/>
                </a:solidFill>
                <a:effectLst/>
                <a:uLnTx/>
                <a:uFillTx/>
                <a:latin typeface="Arial"/>
                <a:ea typeface="+mn-ea"/>
                <a:cs typeface="+mn-cs"/>
              </a:rPr>
              <a:t>for </a:t>
            </a:r>
            <a:r>
              <a:rPr kumimoji="0" lang="en-US" b="1" i="0" u="none" strike="noStrike" kern="1200" cap="none" spc="0" normalizeH="0" baseline="0" noProof="0" dirty="0" smtClean="0">
                <a:ln>
                  <a:noFill/>
                </a:ln>
                <a:solidFill>
                  <a:prstClr val="black"/>
                </a:solidFill>
                <a:effectLst/>
                <a:uLnTx/>
                <a:uFillTx/>
                <a:latin typeface="Arial"/>
              </a:rPr>
              <a:t>ACADEMIC</a:t>
            </a:r>
            <a:endParaRPr lang="en-US" b="1" dirty="0">
              <a:solidFill>
                <a:prstClr val="black"/>
              </a:solidFill>
              <a:latin typeface="Arial"/>
            </a:endParaRPr>
          </a:p>
          <a:p>
            <a:pPr marL="742950" lvl="1" indent="-285750">
              <a:lnSpc>
                <a:spcPct val="107000"/>
              </a:lnSpc>
              <a:spcAft>
                <a:spcPts val="800"/>
              </a:spcAft>
              <a:buFont typeface="Arial" panose="020B0604020202020204" pitchFamily="34" charset="0"/>
              <a:buChar char="•"/>
              <a:defRPr/>
            </a:pPr>
            <a:r>
              <a:rPr lang="en-US" dirty="0">
                <a:solidFill>
                  <a:prstClr val="black"/>
                </a:solidFill>
                <a:latin typeface="Arial"/>
              </a:rPr>
              <a:t>O</a:t>
            </a:r>
            <a:r>
              <a:rPr kumimoji="0" lang="en-US" b="0" i="0" u="none" strike="noStrike" kern="1200" cap="none" spc="0" normalizeH="0" baseline="0" noProof="0" dirty="0" smtClean="0">
                <a:ln>
                  <a:noFill/>
                </a:ln>
                <a:solidFill>
                  <a:prstClr val="black"/>
                </a:solidFill>
                <a:effectLst/>
                <a:uLnTx/>
                <a:uFillTx/>
                <a:latin typeface="Arial"/>
                <a:ea typeface="+mn-ea"/>
                <a:cs typeface="+mn-cs"/>
              </a:rPr>
              <a:t>ne </a:t>
            </a:r>
            <a:r>
              <a:rPr kumimoji="0" lang="en-US" b="0" i="0" u="none" strike="noStrike" kern="1200" cap="none" spc="0" normalizeH="0" baseline="0" noProof="0" dirty="0" smtClean="0">
                <a:ln>
                  <a:noFill/>
                </a:ln>
                <a:solidFill>
                  <a:prstClr val="black"/>
                </a:solidFill>
                <a:effectLst/>
                <a:uLnTx/>
                <a:uFillTx/>
                <a:latin typeface="Arial"/>
                <a:ea typeface="+mn-ea"/>
                <a:cs typeface="+mn-cs"/>
              </a:rPr>
              <a:t>for </a:t>
            </a:r>
            <a:r>
              <a:rPr lang="en-US" b="1" dirty="0" smtClean="0">
                <a:solidFill>
                  <a:prstClr val="black"/>
                </a:solidFill>
                <a:latin typeface="Arial"/>
              </a:rPr>
              <a:t>STAFF</a:t>
            </a:r>
            <a:endParaRPr kumimoji="0" lang="en-US" b="1" i="0" u="none" strike="noStrike" kern="1200" cap="none" spc="0" normalizeH="0" baseline="0" noProof="0" dirty="0" smtClean="0">
              <a:ln>
                <a:noFill/>
              </a:ln>
              <a:solidFill>
                <a:prstClr val="black"/>
              </a:solidFill>
              <a:effectLst/>
              <a:uLnTx/>
              <a:uFillTx/>
              <a:latin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The appropriate component displays based on the type of employee selected.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35"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The </a:t>
            </a:r>
            <a:r>
              <a:rPr kumimoji="0" lang="en-US" sz="1800" b="0" i="0" u="none" strike="noStrike" kern="1200" cap="none" spc="-35" normalizeH="0" baseline="0" noProof="0" dirty="0">
                <a:ln>
                  <a:noFill/>
                </a:ln>
                <a:solidFill>
                  <a:prstClr val="black"/>
                </a:solidFill>
                <a:effectLst/>
                <a:uLnTx/>
                <a:uFillTx/>
                <a:latin typeface="Arial"/>
                <a:ea typeface="+mn-ea"/>
                <a:cs typeface="Arial"/>
              </a:rPr>
              <a:t>following types of transactions are processed for staff and academic employees using PayPath </a:t>
            </a: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Actions:  </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t>
            </a:r>
            <a:r>
              <a:rPr lang="en-US" dirty="0" smtClean="0">
                <a:solidFill>
                  <a:schemeClr val="accent5"/>
                </a:solidFill>
              </a:rPr>
              <a:t>ACTIONS PAGES</a:t>
            </a:r>
            <a:endParaRPr lang="en-US"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80974571"/>
              </p:ext>
            </p:extLst>
          </p:nvPr>
        </p:nvGraphicFramePr>
        <p:xfrm>
          <a:off x="3130905" y="3734114"/>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53051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sz="3200" dirty="0" smtClean="0">
                <a:solidFill>
                  <a:schemeClr val="accent5"/>
                </a:solidFill>
              </a:rPr>
              <a:t>ACADEMIC PAYPATH PAGE</a:t>
            </a:r>
            <a:endParaRPr lang="en-US" sz="3200" dirty="0">
              <a:solidFill>
                <a:schemeClr val="accent5"/>
              </a:solidFill>
            </a:endParaRPr>
          </a:p>
        </p:txBody>
      </p:sp>
      <p:sp>
        <p:nvSpPr>
          <p:cNvPr id="11" name="TextBox 10"/>
          <p:cNvSpPr txBox="1"/>
          <p:nvPr/>
        </p:nvSpPr>
        <p:spPr>
          <a:xfrm>
            <a:off x="9289142" y="1476924"/>
            <a:ext cx="2423885" cy="1477328"/>
          </a:xfrm>
          <a:prstGeom prst="rect">
            <a:avLst/>
          </a:prstGeom>
          <a:noFill/>
          <a:ln w="9525">
            <a:solidFill>
              <a:srgbClr val="0070C0"/>
            </a:solidFill>
          </a:ln>
        </p:spPr>
        <p:txBody>
          <a:bodyPr wrap="square" rtlCol="0">
            <a:spAutoFit/>
          </a:bodyPr>
          <a:lstStyle/>
          <a:p>
            <a:r>
              <a:rPr lang="en-US" dirty="0" smtClean="0"/>
              <a:t>ACADEMIC Reason Codes</a:t>
            </a:r>
          </a:p>
          <a:p>
            <a:endParaRPr lang="en-US" dirty="0"/>
          </a:p>
          <a:p>
            <a:r>
              <a:rPr lang="en-US" dirty="0" smtClean="0"/>
              <a:t>APU – APU Change</a:t>
            </a:r>
          </a:p>
          <a:p>
            <a:r>
              <a:rPr lang="en-US" dirty="0" smtClean="0"/>
              <a:t>REG - Regularization</a:t>
            </a:r>
            <a:endParaRPr lang="en-US" dirty="0"/>
          </a:p>
        </p:txBody>
      </p:sp>
      <p:sp>
        <p:nvSpPr>
          <p:cNvPr id="15" name="TextBox 14"/>
          <p:cNvSpPr txBox="1"/>
          <p:nvPr/>
        </p:nvSpPr>
        <p:spPr>
          <a:xfrm>
            <a:off x="8964705" y="5265875"/>
            <a:ext cx="2748321" cy="369332"/>
          </a:xfrm>
          <a:prstGeom prst="rect">
            <a:avLst/>
          </a:prstGeom>
          <a:noFill/>
          <a:ln>
            <a:solidFill>
              <a:srgbClr val="0070C0"/>
            </a:solidFill>
          </a:ln>
        </p:spPr>
        <p:txBody>
          <a:bodyPr wrap="square" rtlCol="0">
            <a:spAutoFit/>
          </a:bodyPr>
          <a:lstStyle/>
          <a:p>
            <a:r>
              <a:rPr lang="en-US" dirty="0" smtClean="0"/>
              <a:t>ACADEMIC </a:t>
            </a:r>
            <a:r>
              <a:rPr lang="en-US" dirty="0" err="1" smtClean="0"/>
              <a:t>Jobcode</a:t>
            </a:r>
            <a:endParaRPr lang="en-US" dirty="0"/>
          </a:p>
        </p:txBody>
      </p:sp>
      <p:grpSp>
        <p:nvGrpSpPr>
          <p:cNvPr id="3" name="Group 2"/>
          <p:cNvGrpSpPr/>
          <p:nvPr/>
        </p:nvGrpSpPr>
        <p:grpSpPr>
          <a:xfrm>
            <a:off x="462750" y="1008918"/>
            <a:ext cx="8359028" cy="5477326"/>
            <a:chOff x="462750" y="1008918"/>
            <a:chExt cx="8359028" cy="5477326"/>
          </a:xfrm>
        </p:grpSpPr>
        <p:pic>
          <p:nvPicPr>
            <p:cNvPr id="16" name="Picture 15"/>
            <p:cNvPicPr>
              <a:picLocks noChangeAspect="1"/>
            </p:cNvPicPr>
            <p:nvPr/>
          </p:nvPicPr>
          <p:blipFill>
            <a:blip r:embed="rId3"/>
            <a:stretch>
              <a:fillRect/>
            </a:stretch>
          </p:blipFill>
          <p:spPr>
            <a:xfrm>
              <a:off x="462750" y="1008918"/>
              <a:ext cx="8359028" cy="5477326"/>
            </a:xfrm>
            <a:prstGeom prst="rect">
              <a:avLst/>
            </a:prstGeom>
          </p:spPr>
        </p:pic>
        <p:sp>
          <p:nvSpPr>
            <p:cNvPr id="2" name="Rectangle 1"/>
            <p:cNvSpPr/>
            <p:nvPr/>
          </p:nvSpPr>
          <p:spPr>
            <a:xfrm>
              <a:off x="481038" y="1554480"/>
              <a:ext cx="1082586" cy="245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flipH="1">
            <a:off x="7100047" y="1799772"/>
            <a:ext cx="2189095" cy="115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886635" y="4410635"/>
            <a:ext cx="6078071" cy="103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314" y="6486244"/>
            <a:ext cx="509016" cy="293941"/>
          </a:xfrm>
        </p:spPr>
        <p:txBody>
          <a:bodyPr/>
          <a:lstStyle/>
          <a:p>
            <a:pPr>
              <a:defRPr/>
            </a:pPr>
            <a:fld id="{08156D9A-717C-4C36-974D-F6EE13F3C2A5}"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5323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sz="3200" dirty="0" smtClean="0">
                <a:solidFill>
                  <a:schemeClr val="accent5"/>
                </a:solidFill>
              </a:rPr>
              <a:t>STAFF PAYPATH PAGE</a:t>
            </a:r>
            <a:endParaRPr lang="en-US" sz="3200" dirty="0">
              <a:solidFill>
                <a:schemeClr val="accent5"/>
              </a:solidFill>
            </a:endParaRPr>
          </a:p>
        </p:txBody>
      </p:sp>
      <p:cxnSp>
        <p:nvCxnSpPr>
          <p:cNvPr id="10" name="Straight Arrow Connector 9"/>
          <p:cNvCxnSpPr/>
          <p:nvPr/>
        </p:nvCxnSpPr>
        <p:spPr>
          <a:xfrm flipH="1">
            <a:off x="7358742" y="1799772"/>
            <a:ext cx="1930400" cy="161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43382" y="1584426"/>
            <a:ext cx="2423885" cy="2585323"/>
          </a:xfrm>
          <a:prstGeom prst="rect">
            <a:avLst/>
          </a:prstGeom>
          <a:noFill/>
          <a:ln w="9525">
            <a:solidFill>
              <a:srgbClr val="4472C4"/>
            </a:solidFill>
          </a:ln>
        </p:spPr>
        <p:txBody>
          <a:bodyPr wrap="square" rtlCol="0">
            <a:spAutoFit/>
          </a:bodyPr>
          <a:lstStyle/>
          <a:p>
            <a:r>
              <a:rPr lang="en-US" dirty="0"/>
              <a:t>S</a:t>
            </a:r>
            <a:r>
              <a:rPr lang="en-US" dirty="0" smtClean="0"/>
              <a:t>TAFF Reason Codes</a:t>
            </a:r>
          </a:p>
          <a:p>
            <a:endParaRPr lang="en-US" dirty="0"/>
          </a:p>
          <a:p>
            <a:r>
              <a:rPr lang="en-US" dirty="0" smtClean="0"/>
              <a:t>JRD – Job Reclassification Downward</a:t>
            </a:r>
          </a:p>
          <a:p>
            <a:endParaRPr lang="en-US" dirty="0"/>
          </a:p>
          <a:p>
            <a:r>
              <a:rPr lang="en-US" dirty="0" smtClean="0"/>
              <a:t>ACR – Accretion to Bargaining Unit</a:t>
            </a:r>
            <a:endParaRPr lang="en-US" dirty="0"/>
          </a:p>
        </p:txBody>
      </p:sp>
      <p:sp>
        <p:nvSpPr>
          <p:cNvPr id="13" name="TextBox 12"/>
          <p:cNvSpPr txBox="1"/>
          <p:nvPr/>
        </p:nvSpPr>
        <p:spPr>
          <a:xfrm>
            <a:off x="9771529" y="5109882"/>
            <a:ext cx="2295738" cy="369332"/>
          </a:xfrm>
          <a:prstGeom prst="rect">
            <a:avLst/>
          </a:prstGeom>
          <a:noFill/>
          <a:ln>
            <a:solidFill>
              <a:schemeClr val="accent1"/>
            </a:solidFill>
          </a:ln>
        </p:spPr>
        <p:txBody>
          <a:bodyPr wrap="square" rtlCol="0">
            <a:spAutoFit/>
          </a:bodyPr>
          <a:lstStyle/>
          <a:p>
            <a:r>
              <a:rPr lang="en-US" dirty="0" smtClean="0"/>
              <a:t>STAFF </a:t>
            </a:r>
            <a:r>
              <a:rPr lang="en-US" dirty="0" err="1" smtClean="0"/>
              <a:t>Jobcode</a:t>
            </a:r>
            <a:endParaRPr lang="en-US" dirty="0"/>
          </a:p>
        </p:txBody>
      </p:sp>
      <p:grpSp>
        <p:nvGrpSpPr>
          <p:cNvPr id="2" name="Group 1"/>
          <p:cNvGrpSpPr/>
          <p:nvPr/>
        </p:nvGrpSpPr>
        <p:grpSpPr>
          <a:xfrm>
            <a:off x="407974" y="887732"/>
            <a:ext cx="9001083" cy="5885385"/>
            <a:chOff x="407974" y="887732"/>
            <a:chExt cx="9001083" cy="5885385"/>
          </a:xfrm>
        </p:grpSpPr>
        <p:pic>
          <p:nvPicPr>
            <p:cNvPr id="15" name="Picture 14"/>
            <p:cNvPicPr>
              <a:picLocks noChangeAspect="1"/>
            </p:cNvPicPr>
            <p:nvPr/>
          </p:nvPicPr>
          <p:blipFill rotWithShape="1">
            <a:blip r:embed="rId3"/>
            <a:srcRect t="15076"/>
            <a:stretch/>
          </p:blipFill>
          <p:spPr>
            <a:xfrm>
              <a:off x="407974" y="887732"/>
              <a:ext cx="9001083" cy="5885385"/>
            </a:xfrm>
            <a:prstGeom prst="rect">
              <a:avLst/>
            </a:prstGeom>
          </p:spPr>
        </p:pic>
        <p:sp>
          <p:nvSpPr>
            <p:cNvPr id="8" name="Rectangle 7"/>
            <p:cNvSpPr/>
            <p:nvPr/>
          </p:nvSpPr>
          <p:spPr>
            <a:xfrm>
              <a:off x="481038" y="1799772"/>
              <a:ext cx="1082586" cy="2452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a:stCxn id="13" idx="1"/>
          </p:cNvCxnSpPr>
          <p:nvPr/>
        </p:nvCxnSpPr>
        <p:spPr>
          <a:xfrm flipH="1" flipV="1">
            <a:off x="3101789" y="4571357"/>
            <a:ext cx="6669740" cy="72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30567" y="6481763"/>
            <a:ext cx="408432" cy="291354"/>
          </a:xfrm>
        </p:spPr>
        <p:txBody>
          <a:bodyPr/>
          <a:lstStyle/>
          <a:p>
            <a:pPr>
              <a:defRPr/>
            </a:pPr>
            <a:fld id="{08156D9A-717C-4C36-974D-F6EE13F3C2A5}"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161615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3" y="989075"/>
            <a:ext cx="11601889" cy="4275658"/>
          </a:xfrm>
          <a:prstGeom prst="rect">
            <a:avLst/>
          </a:prstGeom>
          <a:solidFill>
            <a:schemeClr val="bg1"/>
          </a:solidFill>
          <a:ln>
            <a:solidFill>
              <a:schemeClr val="bg1"/>
            </a:solidFill>
          </a:ln>
        </p:spPr>
        <p:txBody>
          <a:bodyPr wrap="square">
            <a:spAutoFit/>
          </a:bodyPr>
          <a:lstStyle/>
          <a:p>
            <a:pPr marL="285750" lvl="0" indent="-285750">
              <a:lnSpc>
                <a:spcPct val="107000"/>
              </a:lnSpc>
              <a:spcAft>
                <a:spcPts val="800"/>
              </a:spcAft>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page is</a:t>
            </a:r>
            <a:r>
              <a:rPr kumimoji="0" lang="en-US" sz="1800" b="0" i="0" u="none" strike="noStrike" kern="1200" cap="none" spc="0" normalizeH="0" noProof="0" dirty="0" smtClean="0">
                <a:ln>
                  <a:noFill/>
                </a:ln>
                <a:solidFill>
                  <a:prstClr val="black"/>
                </a:solidFill>
                <a:effectLst/>
                <a:uLnTx/>
                <a:uFillTx/>
                <a:latin typeface="Arial"/>
                <a:ea typeface="+mn-ea"/>
                <a:cs typeface="+mn-cs"/>
              </a:rPr>
              <a:t> used for transacting </a:t>
            </a:r>
            <a:r>
              <a:rPr lang="en-US" dirty="0">
                <a:solidFill>
                  <a:prstClr val="black"/>
                </a:solidFill>
              </a:rPr>
              <a:t>on select Position </a:t>
            </a:r>
            <a:r>
              <a:rPr lang="en-US" dirty="0" smtClean="0">
                <a:solidFill>
                  <a:prstClr val="black"/>
                </a:solidFill>
              </a:rPr>
              <a:t>Fields, </a:t>
            </a:r>
            <a:r>
              <a:rPr kumimoji="0" lang="en-US" sz="1800" b="0" i="0" u="none" strike="noStrike" kern="1200" cap="none" spc="0" normalizeH="0" noProof="0" dirty="0" smtClean="0">
                <a:ln>
                  <a:noFill/>
                </a:ln>
                <a:solidFill>
                  <a:prstClr val="black"/>
                </a:solidFill>
                <a:effectLst/>
                <a:uLnTx/>
                <a:uFillTx/>
                <a:latin typeface="Arial"/>
                <a:ea typeface="+mn-ea"/>
                <a:cs typeface="+mn-cs"/>
              </a:rPr>
              <a:t>select Job Data fields,</a:t>
            </a:r>
            <a:r>
              <a:rPr lang="en-US" noProof="0" dirty="0">
                <a:solidFill>
                  <a:prstClr val="black"/>
                </a:solidFill>
                <a:latin typeface="Arial"/>
              </a:rPr>
              <a:t> </a:t>
            </a:r>
            <a:r>
              <a:rPr lang="en-US" dirty="0" smtClean="0">
                <a:solidFill>
                  <a:prstClr val="black"/>
                </a:solidFill>
                <a:latin typeface="Arial"/>
              </a:rPr>
              <a:t>and all of Recurring Additional Pay Fields.  </a:t>
            </a:r>
            <a:r>
              <a:rPr kumimoji="0" lang="en-US" sz="1800" b="0" i="0" u="none" strike="noStrike" kern="1200" cap="none" spc="-35" normalizeH="0" baseline="0" noProof="0" dirty="0" smtClean="0">
                <a:ln>
                  <a:noFill/>
                </a:ln>
                <a:solidFill>
                  <a:prstClr val="black"/>
                </a:solidFill>
                <a:effectLst/>
                <a:uLnTx/>
                <a:uFillTx/>
                <a:latin typeface="Arial"/>
                <a:ea typeface="+mn-ea"/>
                <a:cs typeface="Arial"/>
              </a:rPr>
              <a:t> The</a:t>
            </a:r>
            <a:r>
              <a:rPr kumimoji="0" lang="en-US" sz="1800" b="0" i="0" u="none" strike="noStrike" kern="1200" cap="none" spc="-35" normalizeH="0" noProof="0" dirty="0" smtClean="0">
                <a:ln>
                  <a:noFill/>
                </a:ln>
                <a:solidFill>
                  <a:prstClr val="black"/>
                </a:solidFill>
                <a:effectLst/>
                <a:uLnTx/>
                <a:uFillTx/>
                <a:latin typeface="Arial"/>
                <a:ea typeface="+mn-ea"/>
                <a:cs typeface="Arial"/>
              </a:rPr>
              <a:t> links to </a:t>
            </a:r>
            <a:r>
              <a:rPr kumimoji="0" lang="en-US" sz="1800" b="0" i="0" u="none" strike="noStrike" kern="1200" cap="none" spc="-35" normalizeH="0" noProof="0" dirty="0" err="1" smtClean="0">
                <a:ln>
                  <a:noFill/>
                </a:ln>
                <a:solidFill>
                  <a:prstClr val="black"/>
                </a:solidFill>
                <a:effectLst/>
                <a:uLnTx/>
                <a:uFillTx/>
                <a:latin typeface="Arial"/>
                <a:ea typeface="+mn-ea"/>
                <a:cs typeface="Arial"/>
              </a:rPr>
              <a:t>Paypath</a:t>
            </a:r>
            <a:r>
              <a:rPr kumimoji="0" lang="en-US" sz="1800" b="0" i="0" u="none" strike="noStrike" kern="1200" cap="none" spc="-35" normalizeH="0" noProof="0" dirty="0" smtClean="0">
                <a:ln>
                  <a:noFill/>
                </a:ln>
                <a:solidFill>
                  <a:prstClr val="black"/>
                </a:solidFill>
                <a:effectLst/>
                <a:uLnTx/>
                <a:uFillTx/>
                <a:latin typeface="Arial"/>
                <a:ea typeface="+mn-ea"/>
                <a:cs typeface="Arial"/>
              </a:rPr>
              <a:t> pages &amp; to the </a:t>
            </a:r>
            <a:r>
              <a:rPr kumimoji="0" lang="en-US" sz="1800" b="0" i="0" u="none" strike="noStrike" kern="1200" cap="none" spc="-35" normalizeH="0" noProof="0" dirty="0" err="1" smtClean="0">
                <a:ln>
                  <a:noFill/>
                </a:ln>
                <a:solidFill>
                  <a:prstClr val="black"/>
                </a:solidFill>
                <a:effectLst/>
                <a:uLnTx/>
                <a:uFillTx/>
                <a:latin typeface="Arial"/>
                <a:ea typeface="+mn-ea"/>
                <a:cs typeface="Arial"/>
              </a:rPr>
              <a:t>the</a:t>
            </a:r>
            <a:r>
              <a:rPr kumimoji="0" lang="en-US" sz="1800" b="0" i="0" u="none" strike="noStrike" kern="1200" cap="none" spc="-35" normalizeH="0" noProof="0" dirty="0" smtClean="0">
                <a:ln>
                  <a:noFill/>
                </a:ln>
                <a:solidFill>
                  <a:prstClr val="black"/>
                </a:solidFill>
                <a:effectLst/>
                <a:uLnTx/>
                <a:uFillTx/>
                <a:latin typeface="Arial"/>
                <a:ea typeface="+mn-ea"/>
                <a:cs typeface="Arial"/>
              </a:rPr>
              <a:t> individual </a:t>
            </a:r>
            <a:r>
              <a:rPr lang="en-US" spc="-35" dirty="0" smtClean="0">
                <a:solidFill>
                  <a:prstClr val="black"/>
                </a:solidFill>
                <a:latin typeface="Arial"/>
                <a:cs typeface="Arial"/>
              </a:rPr>
              <a:t>component </a:t>
            </a:r>
            <a:r>
              <a:rPr kumimoji="0" lang="en-US" sz="1800" b="0" i="0" u="none" strike="noStrike" kern="1200" cap="none" spc="-35" normalizeH="0" noProof="0" dirty="0" smtClean="0">
                <a:ln>
                  <a:noFill/>
                </a:ln>
                <a:solidFill>
                  <a:prstClr val="black"/>
                </a:solidFill>
                <a:effectLst/>
                <a:uLnTx/>
                <a:uFillTx/>
                <a:latin typeface="Arial"/>
                <a:ea typeface="+mn-ea"/>
                <a:cs typeface="Arial"/>
              </a:rPr>
              <a:t>pages are below.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pc="-35" baseline="0" dirty="0">
              <a:solidFill>
                <a:prstClr val="black"/>
              </a:solidFill>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PAYPATH </a:t>
            </a:r>
          </a:p>
          <a:p>
            <a:pPr marL="742950" lvl="1" indent="-285750">
              <a:lnSpc>
                <a:spcPct val="107000"/>
              </a:lnSpc>
              <a:spcAft>
                <a:spcPts val="800"/>
              </a:spcAft>
              <a:buFont typeface="Arial" panose="020B0604020202020204" pitchFamily="34" charset="0"/>
              <a:buChar char="•"/>
              <a:defRPr/>
            </a:pPr>
            <a:endParaRPr kumimoji="0" lang="en-US" b="1" i="0" u="none" strike="noStrike" kern="1200" cap="none" spc="-35" normalizeH="0" baseline="0" noProof="0" dirty="0">
              <a:ln>
                <a:noFill/>
              </a:ln>
              <a:solidFill>
                <a:srgbClr val="4472C4"/>
              </a:solidFill>
              <a:effectLst/>
              <a:uLnTx/>
              <a:uFillTx/>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POSITION  </a:t>
            </a:r>
          </a:p>
          <a:p>
            <a:pPr marL="742950" lvl="1" indent="-285750">
              <a:lnSpc>
                <a:spcPct val="107000"/>
              </a:lnSpc>
              <a:spcAft>
                <a:spcPts val="800"/>
              </a:spcAft>
              <a:buFont typeface="Arial" panose="020B0604020202020204" pitchFamily="34" charset="0"/>
              <a:buChar char="•"/>
              <a:defRPr/>
            </a:pPr>
            <a:endParaRPr lang="en-US" b="1" spc="-35" dirty="0">
              <a:solidFill>
                <a:srgbClr val="4472C4"/>
              </a:solidFill>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JOB DATA       </a:t>
            </a:r>
          </a:p>
          <a:p>
            <a:pPr marL="742950" lvl="1" indent="-285750">
              <a:lnSpc>
                <a:spcPct val="107000"/>
              </a:lnSpc>
              <a:spcAft>
                <a:spcPts val="800"/>
              </a:spcAft>
              <a:buFont typeface="Arial" panose="020B0604020202020204" pitchFamily="34" charset="0"/>
              <a:buChar char="•"/>
              <a:defRPr/>
            </a:pPr>
            <a:endParaRPr kumimoji="0" lang="en-US" b="1" i="0" u="none" strike="noStrike" kern="1200" cap="none" spc="-35" normalizeH="0" baseline="0" noProof="0" dirty="0">
              <a:ln>
                <a:noFill/>
              </a:ln>
              <a:solidFill>
                <a:srgbClr val="4472C4"/>
              </a:solidFill>
              <a:effectLst/>
              <a:uLnTx/>
              <a:uFillTx/>
              <a:latin typeface="Arial"/>
              <a:cs typeface="Arial"/>
            </a:endParaRPr>
          </a:p>
          <a:p>
            <a:pPr marL="742950" lvl="1" indent="-285750">
              <a:lnSpc>
                <a:spcPct val="107000"/>
              </a:lnSpc>
              <a:spcAft>
                <a:spcPts val="800"/>
              </a:spcAft>
              <a:buFont typeface="Arial" panose="020B0604020202020204" pitchFamily="34" charset="0"/>
              <a:buChar char="•"/>
              <a:defRPr/>
            </a:pPr>
            <a:r>
              <a:rPr lang="en-US" b="1" spc="-35" dirty="0" smtClean="0">
                <a:solidFill>
                  <a:srgbClr val="4472C4"/>
                </a:solidFill>
                <a:latin typeface="Arial"/>
                <a:cs typeface="Arial"/>
              </a:rPr>
              <a:t>ADDITIONAL PAY </a:t>
            </a:r>
            <a:endParaRPr kumimoji="0" lang="en-US" b="1" i="0" u="none" strike="noStrike" kern="1200" cap="none" spc="0" normalizeH="0" baseline="0" noProof="0" dirty="0" smtClean="0">
              <a:ln>
                <a:noFill/>
              </a:ln>
              <a:solidFill>
                <a:srgbClr val="4472C4"/>
              </a:solidFill>
              <a:effectLst/>
              <a:uLnTx/>
              <a:uFillTx/>
              <a:latin typeface="Arial"/>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&amp; INDIVIDUAL PAGES</a:t>
            </a:r>
            <a:endParaRPr lang="en-US" dirty="0">
              <a:solidFill>
                <a:schemeClr val="accent5"/>
              </a:solidFill>
            </a:endParaRPr>
          </a:p>
        </p:txBody>
      </p:sp>
      <p:pic>
        <p:nvPicPr>
          <p:cNvPr id="4" name="Picture 3"/>
          <p:cNvPicPr>
            <a:picLocks noChangeAspect="1"/>
          </p:cNvPicPr>
          <p:nvPr/>
        </p:nvPicPr>
        <p:blipFill>
          <a:blip r:embed="rId4"/>
          <a:stretch>
            <a:fillRect/>
          </a:stretch>
        </p:blipFill>
        <p:spPr>
          <a:xfrm>
            <a:off x="3224007" y="2146223"/>
            <a:ext cx="5889246" cy="335309"/>
          </a:xfrm>
          <a:prstGeom prst="rect">
            <a:avLst/>
          </a:prstGeom>
        </p:spPr>
      </p:pic>
      <p:pic>
        <p:nvPicPr>
          <p:cNvPr id="5" name="Picture 4"/>
          <p:cNvPicPr>
            <a:picLocks noChangeAspect="1"/>
          </p:cNvPicPr>
          <p:nvPr/>
        </p:nvPicPr>
        <p:blipFill rotWithShape="1">
          <a:blip r:embed="rId5"/>
          <a:srcRect l="1" r="-2857"/>
          <a:stretch/>
        </p:blipFill>
        <p:spPr>
          <a:xfrm>
            <a:off x="3224007" y="2852415"/>
            <a:ext cx="8967993" cy="457240"/>
          </a:xfrm>
          <a:prstGeom prst="rect">
            <a:avLst/>
          </a:prstGeom>
        </p:spPr>
      </p:pic>
      <p:pic>
        <p:nvPicPr>
          <p:cNvPr id="6" name="Picture 5"/>
          <p:cNvPicPr>
            <a:picLocks noChangeAspect="1"/>
          </p:cNvPicPr>
          <p:nvPr/>
        </p:nvPicPr>
        <p:blipFill>
          <a:blip r:embed="rId6"/>
          <a:stretch>
            <a:fillRect/>
          </a:stretch>
        </p:blipFill>
        <p:spPr>
          <a:xfrm>
            <a:off x="3212473" y="3619402"/>
            <a:ext cx="5992887" cy="432854"/>
          </a:xfrm>
          <a:prstGeom prst="rect">
            <a:avLst/>
          </a:prstGeom>
        </p:spPr>
      </p:pic>
      <p:pic>
        <p:nvPicPr>
          <p:cNvPr id="7" name="Picture 6"/>
          <p:cNvPicPr>
            <a:picLocks noChangeAspect="1"/>
          </p:cNvPicPr>
          <p:nvPr/>
        </p:nvPicPr>
        <p:blipFill>
          <a:blip r:embed="rId7"/>
          <a:stretch>
            <a:fillRect/>
          </a:stretch>
        </p:blipFill>
        <p:spPr>
          <a:xfrm>
            <a:off x="3224007" y="4447525"/>
            <a:ext cx="6230652" cy="353599"/>
          </a:xfrm>
          <a:prstGeom prst="rect">
            <a:avLst/>
          </a:prstGeom>
        </p:spPr>
      </p:pic>
      <p:sp>
        <p:nvSpPr>
          <p:cNvPr id="8"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15698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ATTRIBUTES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82296" y="6381178"/>
            <a:ext cx="472440" cy="376237"/>
          </a:xfrm>
        </p:spPr>
        <p:txBody>
          <a:bodyPr/>
          <a:lstStyle/>
          <a:p>
            <a:pPr>
              <a:defRPr/>
            </a:pPr>
            <a:fld id="{08156D9A-717C-4C36-974D-F6EE13F3C2A5}"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566083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ATTRIBUTES - GENERAL</a:t>
            </a:r>
            <a:endParaRPr lang="en-US" dirty="0">
              <a:solidFill>
                <a:schemeClr val="accent5"/>
              </a:solidFill>
            </a:endParaRPr>
          </a:p>
        </p:txBody>
      </p:sp>
      <p:grpSp>
        <p:nvGrpSpPr>
          <p:cNvPr id="9" name="Group 8"/>
          <p:cNvGrpSpPr/>
          <p:nvPr/>
        </p:nvGrpSpPr>
        <p:grpSpPr>
          <a:xfrm>
            <a:off x="1180289" y="4734128"/>
            <a:ext cx="2001518" cy="1731272"/>
            <a:chOff x="1032364" y="945812"/>
            <a:chExt cx="1820800" cy="1575206"/>
          </a:xfrm>
          <a:solidFill>
            <a:srgbClr val="FFC000"/>
          </a:solidFill>
        </p:grpSpPr>
        <p:sp>
          <p:nvSpPr>
            <p:cNvPr id="10" name="Hexagon 9"/>
            <p:cNvSpPr/>
            <p:nvPr/>
          </p:nvSpPr>
          <p:spPr>
            <a:xfrm>
              <a:off x="1032364" y="945812"/>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txBox="1"/>
            <p:nvPr/>
          </p:nvSpPr>
          <p:spPr>
            <a:xfrm>
              <a:off x="1312320" y="1206857"/>
              <a:ext cx="1280728"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lnSpc>
                  <a:spcPct val="107000"/>
                </a:lnSpc>
                <a:spcAft>
                  <a:spcPts val="800"/>
                </a:spcAft>
                <a:defRPr/>
              </a:pPr>
              <a:r>
                <a:rPr lang="en-US" dirty="0" smtClean="0"/>
                <a:t>PayPath does </a:t>
              </a:r>
              <a:r>
                <a:rPr lang="en-US" dirty="0"/>
                <a:t>not </a:t>
              </a:r>
              <a:r>
                <a:rPr lang="en-US" dirty="0" smtClean="0"/>
                <a:t>show CWR’s (</a:t>
              </a:r>
              <a:r>
                <a:rPr lang="en-US" dirty="0"/>
                <a:t>Viewed in Job Data)</a:t>
              </a:r>
            </a:p>
          </p:txBody>
        </p:sp>
      </p:grpSp>
      <p:grpSp>
        <p:nvGrpSpPr>
          <p:cNvPr id="12" name="Group 11"/>
          <p:cNvGrpSpPr/>
          <p:nvPr/>
        </p:nvGrpSpPr>
        <p:grpSpPr>
          <a:xfrm>
            <a:off x="1116983" y="1139008"/>
            <a:ext cx="1820800" cy="1575206"/>
            <a:chOff x="1479837" y="966690"/>
            <a:chExt cx="1820800" cy="1575206"/>
          </a:xfrm>
        </p:grpSpPr>
        <p:sp>
          <p:nvSpPr>
            <p:cNvPr id="13" name="Hexagon 12"/>
            <p:cNvSpPr/>
            <p:nvPr/>
          </p:nvSpPr>
          <p:spPr>
            <a:xfrm>
              <a:off x="1479837" y="966690"/>
              <a:ext cx="1820800" cy="157520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Hexagon 4"/>
            <p:cNvSpPr txBox="1"/>
            <p:nvPr/>
          </p:nvSpPr>
          <p:spPr>
            <a:xfrm>
              <a:off x="1781582" y="1227735"/>
              <a:ext cx="1217310" cy="1053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dirty="0"/>
                <a:t>PayPath only shows </a:t>
              </a:r>
              <a:r>
                <a:rPr lang="en-US" dirty="0" smtClean="0"/>
                <a:t>active job records</a:t>
              </a:r>
              <a:endParaRPr lang="en-US" kern="1200" dirty="0"/>
            </a:p>
          </p:txBody>
        </p:sp>
      </p:grpSp>
      <p:grpSp>
        <p:nvGrpSpPr>
          <p:cNvPr id="18" name="Group 17"/>
          <p:cNvGrpSpPr/>
          <p:nvPr/>
        </p:nvGrpSpPr>
        <p:grpSpPr>
          <a:xfrm>
            <a:off x="4560002" y="4721378"/>
            <a:ext cx="2247777" cy="1897406"/>
            <a:chOff x="1678422" y="970499"/>
            <a:chExt cx="1820800" cy="1575206"/>
          </a:xfrm>
          <a:solidFill>
            <a:srgbClr val="00B0F0"/>
          </a:solidFill>
        </p:grpSpPr>
        <p:sp>
          <p:nvSpPr>
            <p:cNvPr id="19" name="Hexagon 18"/>
            <p:cNvSpPr/>
            <p:nvPr/>
          </p:nvSpPr>
          <p:spPr>
            <a:xfrm>
              <a:off x="1678422" y="970499"/>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exagon 4"/>
            <p:cNvSpPr txBox="1"/>
            <p:nvPr/>
          </p:nvSpPr>
          <p:spPr>
            <a:xfrm>
              <a:off x="1899844" y="1186057"/>
              <a:ext cx="1377955" cy="124961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600" dirty="0" smtClean="0"/>
                <a:t>The Position and Job Data Change entered in </a:t>
              </a:r>
              <a:r>
                <a:rPr lang="en-US" sz="1600" dirty="0" err="1" smtClean="0"/>
                <a:t>Paypath</a:t>
              </a:r>
              <a:r>
                <a:rPr lang="en-US" sz="1600" dirty="0" smtClean="0"/>
                <a:t> must have the same effective date. </a:t>
              </a:r>
              <a:endParaRPr lang="en-US" sz="1600" dirty="0"/>
            </a:p>
          </p:txBody>
        </p:sp>
      </p:grpSp>
      <p:grpSp>
        <p:nvGrpSpPr>
          <p:cNvPr id="24" name="Group 23"/>
          <p:cNvGrpSpPr/>
          <p:nvPr/>
        </p:nvGrpSpPr>
        <p:grpSpPr>
          <a:xfrm>
            <a:off x="5149596" y="925650"/>
            <a:ext cx="1913993" cy="1877082"/>
            <a:chOff x="1479837" y="966690"/>
            <a:chExt cx="1820800" cy="1575206"/>
          </a:xfrm>
          <a:solidFill>
            <a:schemeClr val="accent6"/>
          </a:solidFill>
        </p:grpSpPr>
        <p:sp>
          <p:nvSpPr>
            <p:cNvPr id="25" name="Hexagon 24"/>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4"/>
            <p:cNvSpPr txBox="1"/>
            <p:nvPr/>
          </p:nvSpPr>
          <p:spPr>
            <a:xfrm>
              <a:off x="1681811" y="1140854"/>
              <a:ext cx="1416850" cy="12425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600" dirty="0" smtClean="0"/>
                <a:t>Most PayPath </a:t>
              </a:r>
              <a:r>
                <a:rPr lang="en-US" dirty="0" smtClean="0"/>
                <a:t>changes</a:t>
              </a:r>
              <a:r>
                <a:rPr lang="en-US" sz="1600" dirty="0" smtClean="0"/>
                <a:t> commits </a:t>
              </a:r>
              <a:r>
                <a:rPr lang="en-US" sz="1600" dirty="0"/>
                <a:t>to database after approval</a:t>
              </a:r>
              <a:endParaRPr lang="en-US" sz="1600" kern="1200" dirty="0"/>
            </a:p>
          </p:txBody>
        </p:sp>
      </p:grpSp>
      <p:grpSp>
        <p:nvGrpSpPr>
          <p:cNvPr id="61" name="Group 60"/>
          <p:cNvGrpSpPr/>
          <p:nvPr/>
        </p:nvGrpSpPr>
        <p:grpSpPr>
          <a:xfrm>
            <a:off x="2872795" y="2778416"/>
            <a:ext cx="2096527" cy="1847500"/>
            <a:chOff x="1092694" y="690839"/>
            <a:chExt cx="2013685" cy="1723814"/>
          </a:xfrm>
          <a:solidFill>
            <a:schemeClr val="accent2"/>
          </a:solidFill>
        </p:grpSpPr>
        <p:grpSp>
          <p:nvGrpSpPr>
            <p:cNvPr id="51" name="Group 50"/>
            <p:cNvGrpSpPr/>
            <p:nvPr/>
          </p:nvGrpSpPr>
          <p:grpSpPr>
            <a:xfrm>
              <a:off x="1092694" y="690839"/>
              <a:ext cx="2013685" cy="1628140"/>
              <a:chOff x="2952810" y="1748061"/>
              <a:chExt cx="2221862" cy="1922001"/>
            </a:xfrm>
            <a:grpFill/>
          </p:grpSpPr>
          <p:sp>
            <p:nvSpPr>
              <p:cNvPr id="52" name="Hexagon 51"/>
              <p:cNvSpPr/>
              <p:nvPr/>
            </p:nvSpPr>
            <p:spPr>
              <a:xfrm>
                <a:off x="2952810" y="1748061"/>
                <a:ext cx="2221862" cy="1922001"/>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Hexagon 4"/>
              <p:cNvSpPr txBox="1"/>
              <p:nvPr/>
            </p:nvSpPr>
            <p:spPr>
              <a:xfrm>
                <a:off x="3321004" y="2066564"/>
                <a:ext cx="1485474" cy="12849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58" name="Rectangle 57"/>
            <p:cNvSpPr/>
            <p:nvPr/>
          </p:nvSpPr>
          <p:spPr>
            <a:xfrm>
              <a:off x="1367060" y="760674"/>
              <a:ext cx="1499518" cy="1653979"/>
            </a:xfrm>
            <a:prstGeom prst="rect">
              <a:avLst/>
            </a:prstGeom>
            <a:noFill/>
          </p:spPr>
          <p:txBody>
            <a:bodyPr wrap="square">
              <a:spAutoFit/>
            </a:bodyPr>
            <a:lstStyle/>
            <a:p>
              <a:pPr lvl="0" algn="ctr">
                <a:lnSpc>
                  <a:spcPct val="107000"/>
                </a:lnSpc>
                <a:spcAft>
                  <a:spcPts val="800"/>
                </a:spcAft>
                <a:defRPr/>
              </a:pPr>
              <a:r>
                <a:rPr lang="en-US" sz="1600" dirty="0" err="1" smtClean="0">
                  <a:solidFill>
                    <a:schemeClr val="bg1"/>
                  </a:solidFill>
                </a:rPr>
                <a:t>Paypath</a:t>
              </a:r>
              <a:r>
                <a:rPr lang="en-US" sz="1600" dirty="0" smtClean="0">
                  <a:solidFill>
                    <a:schemeClr val="bg1"/>
                  </a:solidFill>
                </a:rPr>
                <a:t> only </a:t>
              </a:r>
              <a:r>
                <a:rPr lang="en-US" sz="1600" dirty="0" err="1" smtClean="0">
                  <a:solidFill>
                    <a:schemeClr val="bg1"/>
                  </a:solidFill>
                </a:rPr>
                <a:t>only</a:t>
              </a:r>
              <a:r>
                <a:rPr lang="en-US" sz="1600" dirty="0" smtClean="0">
                  <a:solidFill>
                    <a:schemeClr val="bg1"/>
                  </a:solidFill>
                </a:rPr>
                <a:t> allows for changes on Single Incumbent Positions</a:t>
              </a:r>
              <a:endParaRPr lang="en-US" sz="1600" dirty="0">
                <a:solidFill>
                  <a:schemeClr val="bg1"/>
                </a:solidFill>
              </a:endParaRPr>
            </a:p>
          </p:txBody>
        </p:sp>
      </p:grpSp>
      <p:grpSp>
        <p:nvGrpSpPr>
          <p:cNvPr id="62" name="Group 61"/>
          <p:cNvGrpSpPr/>
          <p:nvPr/>
        </p:nvGrpSpPr>
        <p:grpSpPr>
          <a:xfrm>
            <a:off x="7674140" y="1614655"/>
            <a:ext cx="2358320" cy="2289379"/>
            <a:chOff x="1479837" y="966690"/>
            <a:chExt cx="1820800" cy="1575206"/>
          </a:xfrm>
          <a:solidFill>
            <a:schemeClr val="accent6"/>
          </a:solidFill>
        </p:grpSpPr>
        <p:sp>
          <p:nvSpPr>
            <p:cNvPr id="63" name="Hexagon 62"/>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Hexagon 4"/>
            <p:cNvSpPr txBox="1"/>
            <p:nvPr/>
          </p:nvSpPr>
          <p:spPr>
            <a:xfrm>
              <a:off x="1776575" y="1364586"/>
              <a:ext cx="1217310"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600" dirty="0"/>
                <a:t>The PayPath Actions pages display the latest effective dated </a:t>
              </a:r>
              <a:r>
                <a:rPr lang="en-US" dirty="0"/>
                <a:t>row</a:t>
              </a:r>
              <a:r>
                <a:rPr lang="en-US" sz="1600" dirty="0"/>
                <a:t>. Keep in mind that this could be a future dated row.</a:t>
              </a:r>
            </a:p>
            <a:p>
              <a:pPr lvl="0" algn="ctr" defTabSz="1333500">
                <a:lnSpc>
                  <a:spcPct val="90000"/>
                </a:lnSpc>
                <a:spcBef>
                  <a:spcPct val="0"/>
                </a:spcBef>
                <a:spcAft>
                  <a:spcPct val="35000"/>
                </a:spcAft>
              </a:pPr>
              <a:endParaRPr lang="en-US" sz="1400" kern="1200" dirty="0"/>
            </a:p>
          </p:txBody>
        </p:sp>
      </p:grpSp>
      <p:pic>
        <p:nvPicPr>
          <p:cNvPr id="5" name="Picture 4"/>
          <p:cNvPicPr>
            <a:picLocks noChangeAspect="1"/>
          </p:cNvPicPr>
          <p:nvPr/>
        </p:nvPicPr>
        <p:blipFill>
          <a:blip r:embed="rId3"/>
          <a:stretch>
            <a:fillRect/>
          </a:stretch>
        </p:blipFill>
        <p:spPr>
          <a:xfrm>
            <a:off x="7940029" y="4507098"/>
            <a:ext cx="2183222" cy="1764881"/>
          </a:xfrm>
          <a:prstGeom prst="rect">
            <a:avLst/>
          </a:prstGeom>
        </p:spPr>
      </p:pic>
      <p:sp>
        <p:nvSpPr>
          <p:cNvPr id="2" name="Slide Number Placeholder 1"/>
          <p:cNvSpPr>
            <a:spLocks noGrp="1"/>
          </p:cNvSpPr>
          <p:nvPr>
            <p:ph type="sldNum" sz="quarter" idx="12"/>
          </p:nvPr>
        </p:nvSpPr>
        <p:spPr>
          <a:xfrm>
            <a:off x="141333" y="6382517"/>
            <a:ext cx="353568" cy="312229"/>
          </a:xfrm>
        </p:spPr>
        <p:txBody>
          <a:bodyPr/>
          <a:lstStyle/>
          <a:p>
            <a:pPr>
              <a:defRPr/>
            </a:pPr>
            <a:fld id="{08156D9A-717C-4C36-974D-F6EE13F3C2A5}"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344156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5" name="Picture 4"/>
          <p:cNvPicPr>
            <a:picLocks noChangeAspect="1"/>
          </p:cNvPicPr>
          <p:nvPr/>
        </p:nvPicPr>
        <p:blipFill>
          <a:blip r:embed="rId4"/>
          <a:stretch>
            <a:fillRect/>
          </a:stretch>
        </p:blipFill>
        <p:spPr>
          <a:xfrm>
            <a:off x="566431" y="2087275"/>
            <a:ext cx="8503141" cy="4234302"/>
          </a:xfrm>
          <a:prstGeom prst="rect">
            <a:avLst/>
          </a:prstGeom>
          <a:ln w="6350">
            <a:solidFill>
              <a:schemeClr val="tx1"/>
            </a:solidFill>
          </a:ln>
        </p:spPr>
      </p:pic>
      <p:sp>
        <p:nvSpPr>
          <p:cNvPr id="11" name="TextBox 10"/>
          <p:cNvSpPr txBox="1"/>
          <p:nvPr/>
        </p:nvSpPr>
        <p:spPr>
          <a:xfrm>
            <a:off x="5587313" y="3004097"/>
            <a:ext cx="3209304" cy="147732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a:t>
            </a:r>
            <a:r>
              <a:rPr kumimoji="0" lang="en-US" sz="1800" b="0" i="0" u="none" strike="noStrike" kern="1200" cap="none" spc="0" normalizeH="0" noProof="0" dirty="0" smtClean="0">
                <a:ln>
                  <a:noFill/>
                </a:ln>
                <a:solidFill>
                  <a:prstClr val="black"/>
                </a:solidFill>
                <a:effectLst/>
                <a:uLnTx/>
                <a:uFillTx/>
                <a:latin typeface="Arial"/>
                <a:ea typeface="+mn-ea"/>
                <a:cs typeface="+mn-cs"/>
              </a:rPr>
              <a:t> search criteria to locate an employee</a:t>
            </a:r>
            <a:r>
              <a:rPr lang="en-US" dirty="0" smtClean="0">
                <a:solidFill>
                  <a:prstClr val="black"/>
                </a:solidFill>
                <a:latin typeface="Arial"/>
              </a:rPr>
              <a:t>. In this example, a search was performed on Employee </a:t>
            </a:r>
            <a:r>
              <a:rPr lang="en-US" b="1" dirty="0" smtClean="0">
                <a:solidFill>
                  <a:prstClr val="black"/>
                </a:solidFill>
                <a:latin typeface="Arial"/>
              </a:rPr>
              <a:t>67662158</a:t>
            </a:r>
            <a:r>
              <a:rPr lang="en-US" dirty="0" smtClean="0">
                <a:solidFill>
                  <a:prstClr val="black"/>
                </a:solidFill>
                <a:latin typeface="Arial"/>
              </a:rPr>
              <a:t>.</a:t>
            </a:r>
            <a:endParaRPr kumimoji="0" lang="en-US" sz="1800" i="0" u="none" strike="noStrike" kern="1200" cap="none" spc="0" normalizeH="0" baseline="0" noProof="0" dirty="0">
              <a:ln>
                <a:noFill/>
              </a:ln>
              <a:solidFill>
                <a:prstClr val="black"/>
              </a:solidFill>
              <a:effectLst/>
              <a:uLnTx/>
              <a:uFillTx/>
              <a:latin typeface="Arial"/>
            </a:endParaRPr>
          </a:p>
        </p:txBody>
      </p:sp>
      <p:sp>
        <p:nvSpPr>
          <p:cNvPr id="3" name="Slide Number Placeholder 2"/>
          <p:cNvSpPr>
            <a:spLocks noGrp="1"/>
          </p:cNvSpPr>
          <p:nvPr>
            <p:ph type="sldNum" sz="quarter" idx="12"/>
          </p:nvPr>
        </p:nvSpPr>
        <p:spPr>
          <a:xfrm>
            <a:off x="144779" y="6485755"/>
            <a:ext cx="371856" cy="284797"/>
          </a:xfrm>
        </p:spPr>
        <p:txBody>
          <a:bodyPr/>
          <a:lstStyle/>
          <a:p>
            <a:pPr>
              <a:defRPr/>
            </a:pPr>
            <a:fld id="{08156D9A-717C-4C36-974D-F6EE13F3C2A5}"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258543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24968" y="6481763"/>
            <a:ext cx="499872" cy="230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SET UP</a:t>
            </a:r>
            <a:endParaRPr lang="en-US" sz="7200" b="1" dirty="0">
              <a:solidFill>
                <a:srgbClr val="F1AB00"/>
              </a:solidFill>
            </a:endParaRPr>
          </a:p>
        </p:txBody>
      </p:sp>
    </p:spTree>
    <p:extLst>
      <p:ext uri="{BB962C8B-B14F-4D97-AF65-F5344CB8AC3E}">
        <p14:creationId xmlns:p14="http://schemas.microsoft.com/office/powerpoint/2010/main" val="27907327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TRANSACTION   </a:t>
            </a:r>
            <a:endParaRPr lang="en-US" dirty="0">
              <a:solidFill>
                <a:schemeClr val="accent5"/>
              </a:solidFill>
            </a:endParaRPr>
          </a:p>
        </p:txBody>
      </p:sp>
      <p:sp>
        <p:nvSpPr>
          <p:cNvPr id="22" name="Rectangle 21"/>
          <p:cNvSpPr/>
          <p:nvPr/>
        </p:nvSpPr>
        <p:spPr>
          <a:xfrm>
            <a:off x="496390" y="1690354"/>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a:t>
            </a:r>
            <a:r>
              <a:rPr kumimoji="0" lang="en-US" sz="1800" b="0" i="0" u="none" strike="noStrike" kern="1200" cap="none" spc="0" normalizeH="0" noProof="0" dirty="0" smtClean="0">
                <a:ln>
                  <a:noFill/>
                </a:ln>
                <a:solidFill>
                  <a:prstClr val="black"/>
                </a:solidFill>
                <a:effectLst/>
                <a:uLnTx/>
                <a:uFillTx/>
                <a:latin typeface="Arial"/>
                <a:ea typeface="+mn-ea"/>
                <a:cs typeface="+mn-cs"/>
              </a:rPr>
              <a:t> PayPath Actions component is comprised of three pages: </a:t>
            </a:r>
            <a:r>
              <a:rPr kumimoji="0" lang="en-US" sz="1800" b="1" i="0" u="none" strike="noStrike" kern="1200" cap="none" spc="0" normalizeH="0" noProof="0" dirty="0" smtClean="0">
                <a:ln>
                  <a:noFill/>
                </a:ln>
                <a:solidFill>
                  <a:prstClr val="black"/>
                </a:solidFill>
                <a:effectLst/>
                <a:uLnTx/>
                <a:uFillTx/>
                <a:latin typeface="Arial"/>
                <a:ea typeface="+mn-ea"/>
                <a:cs typeface="+mn-cs"/>
              </a:rPr>
              <a:t>Position Data, Job Data</a:t>
            </a:r>
            <a:r>
              <a:rPr kumimoji="0" lang="en-US" sz="1800" i="0" u="none" strike="noStrike" kern="1200" cap="none" spc="0" normalizeH="0" noProof="0" dirty="0" smtClean="0">
                <a:ln>
                  <a:noFill/>
                </a:ln>
                <a:solidFill>
                  <a:prstClr val="black"/>
                </a:solidFill>
                <a:effectLst/>
                <a:uLnTx/>
                <a:uFillTx/>
                <a:latin typeface="Arial"/>
                <a:ea typeface="+mn-ea"/>
                <a:cs typeface="+mn-cs"/>
              </a:rPr>
              <a:t>,</a:t>
            </a:r>
            <a:r>
              <a:rPr kumimoji="0" lang="en-US" sz="1800" b="1" i="0" u="none" strike="noStrike" kern="1200" cap="none" spc="0" normalizeH="0" noProof="0" dirty="0" smtClean="0">
                <a:ln>
                  <a:noFill/>
                </a:ln>
                <a:solidFill>
                  <a:prstClr val="black"/>
                </a:solidFill>
                <a:effectLst/>
                <a:uLnTx/>
                <a:uFillTx/>
                <a:latin typeface="Arial"/>
                <a:ea typeface="+mn-ea"/>
                <a:cs typeface="+mn-cs"/>
              </a:rPr>
              <a:t> </a:t>
            </a:r>
            <a:r>
              <a:rPr kumimoji="0" lang="en-US" sz="1800" b="0" i="0" u="none" strike="noStrike" kern="1200" cap="none" spc="0" normalizeH="0" noProof="0" dirty="0" smtClean="0">
                <a:ln>
                  <a:noFill/>
                </a:ln>
                <a:solidFill>
                  <a:prstClr val="black"/>
                </a:solidFill>
                <a:effectLst/>
                <a:uLnTx/>
                <a:uFillTx/>
                <a:latin typeface="Arial"/>
                <a:ea typeface="+mn-ea"/>
                <a:cs typeface="+mn-cs"/>
              </a:rPr>
              <a:t>and </a:t>
            </a:r>
            <a:r>
              <a:rPr kumimoji="0" lang="en-US" sz="1800" b="1" i="0" u="none" strike="noStrike" kern="1200" cap="none" spc="0" normalizeH="0" noProof="0" dirty="0" smtClean="0">
                <a:ln>
                  <a:noFill/>
                </a:ln>
                <a:solidFill>
                  <a:prstClr val="black"/>
                </a:solidFill>
                <a:effectLst/>
                <a:uLnTx/>
                <a:uFillTx/>
                <a:latin typeface="Arial"/>
                <a:ea typeface="+mn-ea"/>
                <a:cs typeface="+mn-cs"/>
              </a:rPr>
              <a:t>Additional Pay Data</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lang="en-US" dirty="0" smtClean="0">
                <a:solidFill>
                  <a:prstClr val="black"/>
                </a:solidFill>
                <a:latin typeface="Arial"/>
              </a:rPr>
              <a:t>Navigate to the appropriate page to enter the related update.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213472" y="2427467"/>
            <a:ext cx="6017563" cy="4273584"/>
          </a:xfrm>
          <a:prstGeom prst="rect">
            <a:avLst/>
          </a:prstGeom>
          <a:ln w="6350">
            <a:solidFill>
              <a:schemeClr val="tx1"/>
            </a:solidFill>
          </a:ln>
        </p:spPr>
      </p:pic>
      <p:sp>
        <p:nvSpPr>
          <p:cNvPr id="13" name="Rectangle 12"/>
          <p:cNvSpPr/>
          <p:nvPr/>
        </p:nvSpPr>
        <p:spPr>
          <a:xfrm>
            <a:off x="2216010" y="2430634"/>
            <a:ext cx="1782784" cy="20338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12"/>
          </p:nvPr>
        </p:nvSpPr>
        <p:spPr>
          <a:xfrm>
            <a:off x="144779" y="6469617"/>
            <a:ext cx="463296" cy="284797"/>
          </a:xfrm>
        </p:spPr>
        <p:txBody>
          <a:bodyPr/>
          <a:lstStyle/>
          <a:p>
            <a:pPr>
              <a:defRPr/>
            </a:pPr>
            <a:fld id="{08156D9A-717C-4C36-974D-F6EE13F3C2A5}"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4269449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TextBox 10"/>
          <p:cNvSpPr txBox="1"/>
          <p:nvPr/>
        </p:nvSpPr>
        <p:spPr>
          <a:xfrm>
            <a:off x="7848600" y="1980763"/>
            <a:ext cx="3975940" cy="3416320"/>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Position Data </a:t>
            </a:r>
            <a:r>
              <a:rPr lang="en-US" noProof="0" dirty="0" smtClean="0">
                <a:solidFill>
                  <a:prstClr val="black"/>
                </a:solidFill>
                <a:latin typeface="Arial"/>
              </a:rPr>
              <a:t>page to enter changes to the position data. The </a:t>
            </a:r>
            <a:r>
              <a:rPr lang="en-US" b="1" noProof="0" dirty="0" smtClean="0">
                <a:solidFill>
                  <a:prstClr val="black"/>
                </a:solidFill>
                <a:latin typeface="Arial"/>
              </a:rPr>
              <a:t>Position Data </a:t>
            </a:r>
            <a:r>
              <a:rPr lang="en-US" noProof="0" dirty="0" smtClean="0">
                <a:solidFill>
                  <a:prstClr val="black"/>
                </a:solidFill>
                <a:latin typeface="Arial"/>
              </a:rPr>
              <a:t>provides two areas: </a:t>
            </a:r>
            <a:r>
              <a:rPr lang="en-US" b="1" noProof="0" dirty="0" smtClean="0">
                <a:solidFill>
                  <a:prstClr val="black"/>
                </a:solidFill>
                <a:latin typeface="Arial"/>
              </a:rPr>
              <a:t>Existing Values </a:t>
            </a:r>
            <a:r>
              <a:rPr lang="en-US" noProof="0" dirty="0" smtClean="0">
                <a:solidFill>
                  <a:prstClr val="black"/>
                </a:solidFill>
                <a:latin typeface="Arial"/>
              </a:rPr>
              <a:t>and </a:t>
            </a:r>
            <a:r>
              <a:rPr lang="en-US" b="1" noProof="0" dirty="0" smtClean="0">
                <a:solidFill>
                  <a:prstClr val="black"/>
                </a:solidFill>
                <a:latin typeface="Arial"/>
              </a:rPr>
              <a:t>New Values to update</a:t>
            </a:r>
            <a:r>
              <a:rPr lang="en-US" noProof="0" dirty="0" smtClean="0">
                <a:solidFill>
                  <a:prstClr val="black"/>
                </a:solidFill>
                <a:latin typeface="Arial"/>
              </a:rPr>
              <a:t>. This allows you to compare the existing position information while you enter the updated information. If the employee is in a multi-headcount position, the fields of the </a:t>
            </a:r>
            <a:r>
              <a:rPr lang="en-US" b="1" noProof="0" dirty="0" smtClean="0">
                <a:solidFill>
                  <a:prstClr val="black"/>
                </a:solidFill>
                <a:latin typeface="Arial"/>
              </a:rPr>
              <a:t>Position Data </a:t>
            </a:r>
            <a:r>
              <a:rPr lang="en-US" noProof="0" dirty="0" smtClean="0">
                <a:solidFill>
                  <a:prstClr val="black"/>
                </a:solidFill>
                <a:latin typeface="Arial"/>
              </a:rPr>
              <a:t>page are view-only, and you cannot enter changes. However, you can still enter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 name="Group 2"/>
          <p:cNvGrpSpPr/>
          <p:nvPr/>
        </p:nvGrpSpPr>
        <p:grpSpPr>
          <a:xfrm>
            <a:off x="529621" y="1787803"/>
            <a:ext cx="7051635" cy="4998710"/>
            <a:chOff x="529621" y="1787803"/>
            <a:chExt cx="7051635" cy="4998710"/>
          </a:xfrm>
        </p:grpSpPr>
        <p:pic>
          <p:nvPicPr>
            <p:cNvPr id="12" name="Picture 11"/>
            <p:cNvPicPr>
              <a:picLocks noChangeAspect="1"/>
            </p:cNvPicPr>
            <p:nvPr/>
          </p:nvPicPr>
          <p:blipFill>
            <a:blip r:embed="rId4"/>
            <a:stretch>
              <a:fillRect/>
            </a:stretch>
          </p:blipFill>
          <p:spPr>
            <a:xfrm>
              <a:off x="542655" y="1787803"/>
              <a:ext cx="7038601" cy="4998710"/>
            </a:xfrm>
            <a:prstGeom prst="rect">
              <a:avLst/>
            </a:prstGeom>
            <a:ln w="6350">
              <a:solidFill>
                <a:schemeClr val="tx1"/>
              </a:solidFill>
            </a:ln>
          </p:spPr>
        </p:pic>
        <p:sp>
          <p:nvSpPr>
            <p:cNvPr id="14" name="Rectangle 13"/>
            <p:cNvSpPr>
              <a:spLocks noChangeArrowheads="1"/>
            </p:cNvSpPr>
            <p:nvPr/>
          </p:nvSpPr>
          <p:spPr bwMode="auto">
            <a:xfrm>
              <a:off x="648823" y="3080220"/>
              <a:ext cx="1000197" cy="17078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4035196" y="3080220"/>
              <a:ext cx="844544" cy="162497"/>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6" name="Rectangle 15"/>
            <p:cNvSpPr>
              <a:spLocks noChangeArrowheads="1"/>
            </p:cNvSpPr>
            <p:nvPr/>
          </p:nvSpPr>
          <p:spPr bwMode="auto">
            <a:xfrm>
              <a:off x="529621" y="1797657"/>
              <a:ext cx="670064" cy="18310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
        <p:nvSpPr>
          <p:cNvPr id="4" name="Slide Number Placeholder 3"/>
          <p:cNvSpPr>
            <a:spLocks noGrp="1"/>
          </p:cNvSpPr>
          <p:nvPr>
            <p:ph type="sldNum" sz="quarter" idx="12"/>
          </p:nvPr>
        </p:nvSpPr>
        <p:spPr>
          <a:xfrm>
            <a:off x="0" y="6481763"/>
            <a:ext cx="454152" cy="304750"/>
          </a:xfrm>
        </p:spPr>
        <p:txBody>
          <a:bodyPr/>
          <a:lstStyle/>
          <a:p>
            <a:pPr>
              <a:defRPr/>
            </a:pPr>
            <a:fld id="{08156D9A-717C-4C36-974D-F6EE13F3C2A5}"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1072033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306264" y="1783765"/>
            <a:ext cx="4735773" cy="4663379"/>
          </a:xfrm>
          <a:prstGeom prst="rect">
            <a:avLst/>
          </a:prstGeom>
          <a:ln w="6350">
            <a:solidFill>
              <a:schemeClr val="tx1"/>
            </a:solidFill>
          </a:ln>
        </p:spPr>
      </p:pic>
      <p:sp>
        <p:nvSpPr>
          <p:cNvPr id="11" name="TextBox 10"/>
          <p:cNvSpPr txBox="1"/>
          <p:nvPr/>
        </p:nvSpPr>
        <p:spPr>
          <a:xfrm>
            <a:off x="4108030" y="3239011"/>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Arial"/>
              </a:rPr>
              <a:t>Use the </a:t>
            </a:r>
            <a:r>
              <a:rPr lang="en-US" b="1" noProof="0" dirty="0" smtClean="0">
                <a:solidFill>
                  <a:prstClr val="black"/>
                </a:solidFill>
                <a:latin typeface="Arial"/>
              </a:rPr>
              <a:t>Job Data </a:t>
            </a:r>
            <a:r>
              <a:rPr lang="en-US" noProof="0" dirty="0" smtClean="0">
                <a:solidFill>
                  <a:prstClr val="black"/>
                </a:solidFill>
                <a:latin typeface="Arial"/>
              </a:rPr>
              <a:t>page to enter various job data changes.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p:cNvSpPr/>
          <p:nvPr/>
        </p:nvSpPr>
        <p:spPr>
          <a:xfrm>
            <a:off x="742052"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a:xfrm>
            <a:off x="27939" y="6495930"/>
            <a:ext cx="518160" cy="284797"/>
          </a:xfrm>
        </p:spPr>
        <p:txBody>
          <a:bodyPr/>
          <a:lstStyle/>
          <a:p>
            <a:pPr>
              <a:defRPr/>
            </a:pPr>
            <a:fld id="{08156D9A-717C-4C36-974D-F6EE13F3C2A5}"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2806851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4913" y="1577753"/>
            <a:ext cx="3928849" cy="4946778"/>
          </a:xfrm>
          <a:prstGeom prst="rect">
            <a:avLst/>
          </a:prstGeom>
          <a:ln w="6350">
            <a:solidFill>
              <a:schemeClr val="tx1"/>
            </a:solidFill>
          </a:ln>
        </p:spPr>
      </p:pic>
      <p:sp>
        <p:nvSpPr>
          <p:cNvPr id="2" name="Title 1"/>
          <p:cNvSpPr>
            <a:spLocks noGrp="1"/>
          </p:cNvSpPr>
          <p:nvPr>
            <p:ph type="title"/>
          </p:nvPr>
        </p:nvSpPr>
        <p:spPr>
          <a:xfrm>
            <a:off x="378458" y="293370"/>
            <a:ext cx="11518265" cy="685800"/>
          </a:xfrm>
        </p:spPr>
        <p:txBody>
          <a:bodyPr/>
          <a:lstStyle/>
          <a:p>
            <a:r>
              <a:rPr lang="en-US" dirty="0" smtClean="0">
                <a:solidFill>
                  <a:schemeClr val="accent5"/>
                </a:solidFill>
              </a:rPr>
              <a:t>PAYPATH ACTIONS – ADDITIONAL PAY DATA PAGE  </a:t>
            </a:r>
            <a:endParaRPr lang="en-US" dirty="0">
              <a:solidFill>
                <a:schemeClr val="accent5"/>
              </a:solidFill>
            </a:endParaRPr>
          </a:p>
        </p:txBody>
      </p:sp>
      <p:sp>
        <p:nvSpPr>
          <p:cNvPr id="20" name="Rectangle 19"/>
          <p:cNvSpPr/>
          <p:nvPr/>
        </p:nvSpPr>
        <p:spPr>
          <a:xfrm>
            <a:off x="0" y="852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997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a:spLocks noChangeArrowheads="1"/>
          </p:cNvSpPr>
          <p:nvPr/>
        </p:nvSpPr>
        <p:spPr bwMode="auto">
          <a:xfrm>
            <a:off x="1705971" y="1701369"/>
            <a:ext cx="900752" cy="16837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3" name="Rectangle 2"/>
          <p:cNvSpPr/>
          <p:nvPr/>
        </p:nvSpPr>
        <p:spPr>
          <a:xfrm>
            <a:off x="5800723" y="1653675"/>
            <a:ext cx="6096000" cy="4278094"/>
          </a:xfrm>
          <a:prstGeom prst="rect">
            <a:avLst/>
          </a:prstGeom>
          <a:solidFill>
            <a:schemeClr val="bg1"/>
          </a:solidFill>
          <a:ln>
            <a:solidFill>
              <a:schemeClr val="bg1"/>
            </a:solidFill>
          </a:ln>
        </p:spPr>
        <p:txBody>
          <a:bodyPr>
            <a:spAutoFit/>
          </a:bodyPr>
          <a:lstStyle/>
          <a:p>
            <a:pPr lvl="0">
              <a:spcAft>
                <a:spcPts val="400"/>
              </a:spcAft>
            </a:pPr>
            <a:r>
              <a:rPr lang="en-US" dirty="0">
                <a:latin typeface="Arial" panose="020B0604020202020204" pitchFamily="34" charset="0"/>
                <a:ea typeface="Times New Roman"/>
                <a:cs typeface="Arial" panose="020B0604020202020204" pitchFamily="34" charset="0"/>
              </a:rPr>
              <a:t>Use the top portion of the </a:t>
            </a:r>
            <a:r>
              <a:rPr lang="en-US" b="1" dirty="0">
                <a:latin typeface="Arial" panose="020B0604020202020204" pitchFamily="34" charset="0"/>
                <a:ea typeface="Times New Roman"/>
                <a:cs typeface="Arial" panose="020B0604020202020204" pitchFamily="34" charset="0"/>
              </a:rPr>
              <a:t>Additional Pay Data </a:t>
            </a:r>
            <a:r>
              <a:rPr lang="en-US" dirty="0">
                <a:latin typeface="Arial" panose="020B0604020202020204" pitchFamily="34" charset="0"/>
                <a:ea typeface="Times New Roman"/>
                <a:cs typeface="Arial" panose="020B0604020202020204" pitchFamily="34" charset="0"/>
              </a:rPr>
              <a:t>page to enter new additional pay information for an employee. If the employee has current additional pay information, it appears on the right side of the page.</a:t>
            </a:r>
          </a:p>
          <a:p>
            <a:pPr lvl="0">
              <a:spcAft>
                <a:spcPts val="400"/>
              </a:spcAft>
            </a:pPr>
            <a:r>
              <a:rPr lang="en-US" dirty="0">
                <a:latin typeface="Arial" panose="020B0604020202020204" pitchFamily="34" charset="0"/>
                <a:ea typeface="Times New Roman"/>
                <a:cs typeface="Arial" panose="020B0604020202020204" pitchFamily="34" charset="0"/>
              </a:rPr>
              <a:t>The middle section provides details about the employee’s current </a:t>
            </a:r>
            <a:r>
              <a:rPr lang="en-US" b="1" dirty="0">
                <a:latin typeface="Arial" panose="020B0604020202020204" pitchFamily="34" charset="0"/>
                <a:ea typeface="Times New Roman"/>
                <a:cs typeface="Arial" panose="020B0604020202020204" pitchFamily="34" charset="0"/>
              </a:rPr>
              <a:t>Job Information</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Use the bottom portion of this page to:</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Upload or view supporting documents.</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Enter comments to the Approver.</a:t>
            </a:r>
          </a:p>
          <a:p>
            <a:pPr marL="171450" lvl="0" indent="-171450">
              <a:spcAft>
                <a:spcPts val="400"/>
              </a:spcAft>
              <a:buFont typeface="Arial" panose="020B0604020202020204" pitchFamily="34" charset="0"/>
              <a:buChar char="•"/>
            </a:pPr>
            <a:r>
              <a:rPr lang="en-US" dirty="0">
                <a:latin typeface="Arial" panose="020B0604020202020204" pitchFamily="34" charset="0"/>
                <a:ea typeface="Times New Roman"/>
                <a:cs typeface="Arial" panose="020B0604020202020204" pitchFamily="34" charset="0"/>
              </a:rPr>
              <a:t>View the </a:t>
            </a:r>
            <a:r>
              <a:rPr lang="en-US" b="1" dirty="0">
                <a:latin typeface="Arial" panose="020B0604020202020204" pitchFamily="34" charset="0"/>
                <a:ea typeface="Times New Roman"/>
                <a:cs typeface="Arial" panose="020B0604020202020204" pitchFamily="34" charset="0"/>
              </a:rPr>
              <a:t>Transaction ID</a:t>
            </a:r>
            <a:r>
              <a:rPr lang="en-US" dirty="0">
                <a:latin typeface="Arial" panose="020B0604020202020204" pitchFamily="34" charset="0"/>
                <a:ea typeface="Times New Roman"/>
                <a:cs typeface="Arial" panose="020B0604020202020204" pitchFamily="34" charset="0"/>
              </a:rPr>
              <a:t>, </a:t>
            </a:r>
            <a:r>
              <a:rPr lang="en-US" b="1" dirty="0">
                <a:latin typeface="Arial" panose="020B0604020202020204" pitchFamily="34" charset="0"/>
                <a:ea typeface="Times New Roman"/>
                <a:cs typeface="Arial" panose="020B0604020202020204" pitchFamily="34" charset="0"/>
              </a:rPr>
              <a:t>Workflow </a:t>
            </a:r>
            <a:r>
              <a:rPr lang="en-US" b="1" dirty="0" smtClean="0">
                <a:latin typeface="Arial" panose="020B0604020202020204" pitchFamily="34" charset="0"/>
                <a:ea typeface="Times New Roman"/>
                <a:cs typeface="Arial" panose="020B0604020202020204" pitchFamily="34" charset="0"/>
              </a:rPr>
              <a:t>Status</a:t>
            </a:r>
            <a:r>
              <a:rPr lang="en-US" dirty="0" smtClean="0">
                <a:latin typeface="Arial" panose="020B0604020202020204" pitchFamily="34" charset="0"/>
                <a:ea typeface="Times New Roman"/>
                <a:cs typeface="Arial" panose="020B0604020202020204" pitchFamily="34" charset="0"/>
              </a:rPr>
              <a:t>,</a:t>
            </a:r>
            <a:r>
              <a:rPr lang="en-US" b="1" dirty="0" smtClean="0">
                <a:latin typeface="Arial" panose="020B0604020202020204" pitchFamily="34" charset="0"/>
                <a:ea typeface="Times New Roman"/>
                <a:cs typeface="Arial" panose="020B0604020202020204" pitchFamily="34" charset="0"/>
              </a:rPr>
              <a:t> </a:t>
            </a:r>
            <a:r>
              <a:rPr lang="en-US" dirty="0">
                <a:latin typeface="Arial" panose="020B0604020202020204" pitchFamily="34" charset="0"/>
                <a:ea typeface="Times New Roman"/>
                <a:cs typeface="Arial" panose="020B0604020202020204" pitchFamily="34" charset="0"/>
              </a:rPr>
              <a:t>and </a:t>
            </a:r>
            <a:r>
              <a:rPr lang="en-US" b="1" dirty="0">
                <a:latin typeface="Arial" panose="020B0604020202020204" pitchFamily="34" charset="0"/>
                <a:ea typeface="Times New Roman"/>
                <a:cs typeface="Arial" panose="020B0604020202020204" pitchFamily="34" charset="0"/>
              </a:rPr>
              <a:t>Request Status</a:t>
            </a:r>
            <a:r>
              <a:rPr lang="en-US" dirty="0">
                <a:latin typeface="Arial" panose="020B0604020202020204" pitchFamily="34" charset="0"/>
                <a:ea typeface="Times New Roman"/>
                <a:cs typeface="Arial" panose="020B0604020202020204" pitchFamily="34" charset="0"/>
              </a:rPr>
              <a:t>.</a:t>
            </a:r>
          </a:p>
          <a:p>
            <a:pPr lvl="0">
              <a:spcAft>
                <a:spcPts val="400"/>
              </a:spcAft>
            </a:pPr>
            <a:r>
              <a:rPr lang="en-US" dirty="0">
                <a:latin typeface="Arial" panose="020B0604020202020204" pitchFamily="34" charset="0"/>
                <a:ea typeface="Times New Roman"/>
                <a:cs typeface="Arial" panose="020B0604020202020204" pitchFamily="34" charset="0"/>
              </a:rPr>
              <a:t>The buttons allow you to save the transaction for later processing, submit the transaction for </a:t>
            </a:r>
            <a:r>
              <a:rPr lang="en-US" dirty="0" smtClean="0">
                <a:latin typeface="Arial" panose="020B0604020202020204" pitchFamily="34" charset="0"/>
                <a:ea typeface="Times New Roman"/>
                <a:cs typeface="Arial" panose="020B0604020202020204" pitchFamily="34" charset="0"/>
              </a:rPr>
              <a:t>approval, </a:t>
            </a:r>
            <a:r>
              <a:rPr lang="en-US" dirty="0">
                <a:latin typeface="Arial" panose="020B0604020202020204" pitchFamily="34" charset="0"/>
                <a:ea typeface="Times New Roman"/>
                <a:cs typeface="Arial" panose="020B0604020202020204" pitchFamily="34" charset="0"/>
              </a:rPr>
              <a:t>or cancel the transaction.</a:t>
            </a:r>
          </a:p>
        </p:txBody>
      </p:sp>
      <p:sp>
        <p:nvSpPr>
          <p:cNvPr id="4" name="Slide Number Placeholder 3"/>
          <p:cNvSpPr>
            <a:spLocks noGrp="1"/>
          </p:cNvSpPr>
          <p:nvPr>
            <p:ph type="sldNum" sz="quarter" idx="12"/>
          </p:nvPr>
        </p:nvSpPr>
        <p:spPr>
          <a:xfrm>
            <a:off x="64008" y="6465382"/>
            <a:ext cx="399288" cy="303085"/>
          </a:xfrm>
        </p:spPr>
        <p:txBody>
          <a:bodyPr/>
          <a:lstStyle/>
          <a:p>
            <a:pPr>
              <a:defRPr/>
            </a:pPr>
            <a:fld id="{08156D9A-717C-4C36-974D-F6EE13F3C2A5}"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2041477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ACTION REASON</a:t>
            </a:r>
            <a:r>
              <a:rPr kumimoji="0" lang="en-US" sz="7200" b="1" i="0" u="none" strike="noStrike" kern="1200" cap="none" spc="0" normalizeH="0" noProof="0" dirty="0" smtClean="0">
                <a:ln>
                  <a:noFill/>
                </a:ln>
                <a:solidFill>
                  <a:srgbClr val="F1AB00"/>
                </a:solidFill>
                <a:effectLst/>
                <a:uLnTx/>
                <a:uFillTx/>
                <a:latin typeface="Arial"/>
                <a:ea typeface="+mn-ea"/>
                <a:cs typeface="+mn-cs"/>
              </a:rPr>
              <a:t> CODES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10"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51564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ACTION REASON CODES   </a:t>
            </a:r>
            <a:endParaRPr lang="en-US" dirty="0">
              <a:solidFill>
                <a:schemeClr val="accent5"/>
              </a:solidFill>
            </a:endParaRPr>
          </a:p>
        </p:txBody>
      </p:sp>
      <p:sp>
        <p:nvSpPr>
          <p:cNvPr id="3" name="Rectangle 2"/>
          <p:cNvSpPr/>
          <p:nvPr/>
        </p:nvSpPr>
        <p:spPr>
          <a:xfrm>
            <a:off x="378459" y="784860"/>
            <a:ext cx="11123869" cy="586314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There are a total to</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kumimoji="0" lang="en-US" sz="2400" b="1" i="0" u="none" strike="noStrike" kern="1200" cap="none" spc="0" normalizeH="0" noProof="0" dirty="0" smtClean="0">
                <a:ln>
                  <a:noFill/>
                </a:ln>
                <a:solidFill>
                  <a:srgbClr val="4472C4"/>
                </a:solidFill>
                <a:effectLst/>
                <a:uLnTx/>
                <a:uFillTx/>
                <a:latin typeface="Arial"/>
                <a:ea typeface="+mn-ea"/>
                <a:cs typeface="+mn-cs"/>
              </a:rPr>
              <a:t>8</a:t>
            </a:r>
            <a:r>
              <a:rPr kumimoji="0" lang="en-US" sz="1800" b="0" i="0" u="none" strike="noStrike" kern="1200" cap="none" spc="0" normalizeH="0" noProof="0" dirty="0" smtClean="0">
                <a:ln>
                  <a:noFill/>
                </a:ln>
                <a:solidFill>
                  <a:prstClr val="black"/>
                </a:solidFill>
                <a:effectLst/>
                <a:uLnTx/>
                <a:uFillTx/>
                <a:latin typeface="Arial"/>
                <a:ea typeface="+mn-ea"/>
                <a:cs typeface="+mn-cs"/>
              </a:rPr>
              <a:t> common </a:t>
            </a:r>
            <a:r>
              <a:rPr lang="en-US" dirty="0" smtClean="0">
                <a:solidFill>
                  <a:prstClr val="black"/>
                </a:solidFill>
                <a:latin typeface="Arial"/>
              </a:rPr>
              <a:t>ACTION </a:t>
            </a:r>
            <a:r>
              <a:rPr kumimoji="0" lang="en-US" sz="1800" b="0" i="0" u="none" strike="noStrike" kern="1200" cap="none" spc="0" normalizeH="0" noProof="0" dirty="0" smtClean="0">
                <a:ln>
                  <a:noFill/>
                </a:ln>
                <a:solidFill>
                  <a:prstClr val="black"/>
                </a:solidFill>
                <a:effectLst/>
                <a:uLnTx/>
                <a:uFillTx/>
                <a:latin typeface="Arial"/>
                <a:ea typeface="+mn-ea"/>
                <a:cs typeface="+mn-cs"/>
              </a:rPr>
              <a:t>codes </a:t>
            </a:r>
            <a:r>
              <a:rPr lang="en-US" dirty="0" smtClean="0">
                <a:solidFill>
                  <a:prstClr val="black"/>
                </a:solidFill>
                <a:latin typeface="Arial"/>
              </a:rPr>
              <a:t>for Academic and Staff </a:t>
            </a:r>
            <a:r>
              <a:rPr lang="en-US" dirty="0" err="1" smtClean="0">
                <a:solidFill>
                  <a:prstClr val="black"/>
                </a:solidFill>
                <a:latin typeface="Arial"/>
              </a:rPr>
              <a:t>Paypath</a:t>
            </a:r>
            <a:r>
              <a:rPr lang="en-US" dirty="0" smtClean="0">
                <a:solidFill>
                  <a:prstClr val="black"/>
                </a:solidFill>
                <a:latin typeface="Arial"/>
              </a:rPr>
              <a:t> Actions Pages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DTA </a:t>
            </a:r>
            <a:r>
              <a:rPr kumimoji="0" lang="en-US" b="0" i="0" u="none" strike="noStrike" kern="1200" cap="none" spc="0" normalizeH="0" baseline="0" noProof="0" dirty="0" smtClean="0">
                <a:ln>
                  <a:noFill/>
                </a:ln>
                <a:solidFill>
                  <a:prstClr val="black"/>
                </a:solidFill>
                <a:effectLst/>
                <a:uLnTx/>
                <a:uFillTx/>
                <a:latin typeface="Arial"/>
                <a:ea typeface="+mn-ea"/>
                <a:cs typeface="+mn-cs"/>
              </a:rPr>
              <a:t> - Data</a:t>
            </a:r>
            <a:r>
              <a:rPr kumimoji="0" lang="en-US" b="0" i="0" u="none" strike="noStrike" kern="1200" cap="none" spc="0" normalizeH="0" noProof="0" dirty="0" smtClean="0">
                <a:ln>
                  <a:noFill/>
                </a:ln>
                <a:solidFill>
                  <a:prstClr val="black"/>
                </a:solidFill>
                <a:effectLst/>
                <a:uLnTx/>
                <a:uFillTx/>
                <a:latin typeface="Arial"/>
                <a:ea typeface="+mn-ea"/>
                <a:cs typeface="+mn-cs"/>
              </a:rPr>
              <a:t>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JED</a:t>
            </a:r>
            <a:r>
              <a:rPr kumimoji="0" lang="en-US" b="0" i="0" u="none" strike="noStrike" kern="1200" cap="none" spc="0" normalizeH="0" baseline="0" noProof="0" dirty="0" smtClean="0">
                <a:ln>
                  <a:noFill/>
                </a:ln>
                <a:solidFill>
                  <a:prstClr val="black"/>
                </a:solidFill>
                <a:effectLst/>
                <a:uLnTx/>
                <a:uFillTx/>
                <a:latin typeface="Arial"/>
                <a:ea typeface="+mn-ea"/>
                <a:cs typeface="+mn-cs"/>
              </a:rPr>
              <a:t> – Job</a:t>
            </a:r>
            <a:r>
              <a:rPr kumimoji="0" lang="en-US" b="0" i="0" u="none" strike="noStrike" kern="1200" cap="none" spc="0" normalizeH="0" noProof="0" dirty="0" smtClean="0">
                <a:ln>
                  <a:noFill/>
                </a:ln>
                <a:solidFill>
                  <a:prstClr val="black"/>
                </a:solidFill>
                <a:effectLst/>
                <a:uLnTx/>
                <a:uFillTx/>
                <a:latin typeface="Arial"/>
                <a:ea typeface="+mn-ea"/>
                <a:cs typeface="+mn-cs"/>
              </a:rPr>
              <a:t> Earnings Distribution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PAY</a:t>
            </a:r>
            <a:r>
              <a:rPr kumimoji="0" lang="en-US" b="0" i="0" u="none" strike="noStrike" kern="1200" cap="none" spc="0" normalizeH="0" baseline="0" noProof="0" dirty="0" smtClean="0">
                <a:ln>
                  <a:noFill/>
                </a:ln>
                <a:solidFill>
                  <a:prstClr val="black"/>
                </a:solidFill>
                <a:effectLst/>
                <a:uLnTx/>
                <a:uFillTx/>
                <a:latin typeface="Arial"/>
                <a:ea typeface="+mn-ea"/>
                <a:cs typeface="+mn-cs"/>
              </a:rPr>
              <a:t> – Pay Changes</a:t>
            </a: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POS</a:t>
            </a:r>
            <a:r>
              <a:rPr kumimoji="0" lang="en-US" b="0" i="0" u="none" strike="noStrike" kern="1200" cap="none" spc="0" normalizeH="0" baseline="0" noProof="0" dirty="0" smtClean="0">
                <a:ln>
                  <a:noFill/>
                </a:ln>
                <a:solidFill>
                  <a:prstClr val="black"/>
                </a:solidFill>
                <a:effectLst/>
                <a:uLnTx/>
                <a:uFillTx/>
                <a:latin typeface="Arial"/>
                <a:ea typeface="+mn-ea"/>
                <a:cs typeface="+mn-cs"/>
              </a:rPr>
              <a:t> – Position</a:t>
            </a:r>
            <a:r>
              <a:rPr kumimoji="0" lang="en-US" b="0" i="0" u="none" strike="noStrike" kern="1200" cap="none" spc="0" normalizeH="0" noProof="0" dirty="0" smtClean="0">
                <a:ln>
                  <a:noFill/>
                </a:ln>
                <a:solidFill>
                  <a:prstClr val="black"/>
                </a:solidFill>
                <a:effectLst/>
                <a:uLnTx/>
                <a:uFillTx/>
                <a:latin typeface="Arial"/>
                <a:ea typeface="+mn-ea"/>
                <a:cs typeface="+mn-cs"/>
              </a:rPr>
              <a:t> Changes</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RES </a:t>
            </a:r>
            <a:r>
              <a:rPr kumimoji="0" lang="en-US" b="0" i="0" u="none" strike="noStrike" kern="1200" cap="none" spc="0" normalizeH="0" baseline="0" noProof="0" dirty="0" smtClean="0">
                <a:ln>
                  <a:noFill/>
                </a:ln>
                <a:solidFill>
                  <a:prstClr val="black"/>
                </a:solidFill>
                <a:effectLst/>
                <a:uLnTx/>
                <a:uFillTx/>
                <a:latin typeface="Arial"/>
                <a:ea typeface="+mn-ea"/>
                <a:cs typeface="+mn-cs"/>
              </a:rPr>
              <a:t>– Reserve</a:t>
            </a:r>
            <a:r>
              <a:rPr kumimoji="0" lang="en-US" b="0" i="0" u="none" strike="noStrike" kern="1200" cap="none" spc="0" normalizeH="0" noProof="0" dirty="0" smtClean="0">
                <a:ln>
                  <a:noFill/>
                </a:ln>
                <a:solidFill>
                  <a:prstClr val="black"/>
                </a:solidFill>
                <a:effectLst/>
                <a:uLnTx/>
                <a:uFillTx/>
                <a:latin typeface="Arial"/>
                <a:ea typeface="+mn-ea"/>
                <a:cs typeface="+mn-cs"/>
              </a:rPr>
              <a:t> Abeyance</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RFR</a:t>
            </a:r>
            <a:r>
              <a:rPr kumimoji="0" lang="en-US" b="0" i="0" u="none" strike="noStrike" kern="1200" cap="none" spc="0" normalizeH="0" baseline="0" noProof="0" dirty="0" smtClean="0">
                <a:ln>
                  <a:noFill/>
                </a:ln>
                <a:solidFill>
                  <a:prstClr val="black"/>
                </a:solidFill>
                <a:effectLst/>
                <a:uLnTx/>
                <a:uFillTx/>
                <a:latin typeface="Arial"/>
                <a:ea typeface="+mn-ea"/>
                <a:cs typeface="+mn-cs"/>
              </a:rPr>
              <a:t> – Return</a:t>
            </a:r>
            <a:r>
              <a:rPr kumimoji="0" lang="en-US" b="0" i="0" u="none" strike="noStrike" kern="1200" cap="none" spc="0" normalizeH="0" noProof="0" dirty="0" smtClean="0">
                <a:ln>
                  <a:noFill/>
                </a:ln>
                <a:solidFill>
                  <a:prstClr val="black"/>
                </a:solidFill>
                <a:effectLst/>
                <a:uLnTx/>
                <a:uFillTx/>
                <a:latin typeface="Arial"/>
                <a:ea typeface="+mn-ea"/>
                <a:cs typeface="+mn-cs"/>
              </a:rPr>
              <a:t> from Reserve Abeyance</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RWB</a:t>
            </a:r>
            <a:r>
              <a:rPr kumimoji="0" lang="en-US" b="0" i="0" u="none" strike="noStrike" kern="1200" cap="none" spc="0" normalizeH="0" baseline="0" noProof="0" dirty="0" smtClean="0">
                <a:ln>
                  <a:noFill/>
                </a:ln>
                <a:solidFill>
                  <a:prstClr val="black"/>
                </a:solidFill>
                <a:effectLst/>
                <a:uLnTx/>
                <a:uFillTx/>
                <a:latin typeface="Arial"/>
                <a:ea typeface="+mn-ea"/>
                <a:cs typeface="+mn-cs"/>
              </a:rPr>
              <a:t> – Return from Short</a:t>
            </a:r>
            <a:r>
              <a:rPr kumimoji="0" lang="en-US" b="0" i="0" u="none" strike="noStrike" kern="1200" cap="none" spc="0" normalizeH="0" noProof="0" dirty="0" smtClean="0">
                <a:ln>
                  <a:noFill/>
                </a:ln>
                <a:solidFill>
                  <a:prstClr val="black"/>
                </a:solidFill>
                <a:effectLst/>
                <a:uLnTx/>
                <a:uFillTx/>
                <a:latin typeface="Arial"/>
                <a:ea typeface="+mn-ea"/>
                <a:cs typeface="+mn-cs"/>
              </a:rPr>
              <a:t> Work Break</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800100" lvl="1" indent="-342900">
              <a:spcAft>
                <a:spcPts val="600"/>
              </a:spcAft>
              <a:buFont typeface="+mj-lt"/>
              <a:buAutoNum type="arabicPeriod"/>
              <a:defRPr/>
            </a:pPr>
            <a:r>
              <a:rPr kumimoji="0" lang="en-US" b="1" i="0" u="none" strike="noStrike" kern="1200" cap="none" spc="0" normalizeH="0" baseline="0" noProof="0" dirty="0" smtClean="0">
                <a:ln>
                  <a:noFill/>
                </a:ln>
                <a:solidFill>
                  <a:prstClr val="black"/>
                </a:solidFill>
                <a:effectLst/>
                <a:uLnTx/>
                <a:uFillTx/>
                <a:latin typeface="Arial"/>
                <a:ea typeface="+mn-ea"/>
                <a:cs typeface="+mn-cs"/>
              </a:rPr>
              <a:t>SWB</a:t>
            </a:r>
            <a:r>
              <a:rPr kumimoji="0" lang="en-US" b="0" i="0" u="none" strike="noStrike" kern="1200" cap="none" spc="0" normalizeH="0" baseline="0" noProof="0" dirty="0" smtClean="0">
                <a:ln>
                  <a:noFill/>
                </a:ln>
                <a:solidFill>
                  <a:prstClr val="black"/>
                </a:solidFill>
                <a:effectLst/>
                <a:uLnTx/>
                <a:uFillTx/>
                <a:latin typeface="Arial"/>
                <a:ea typeface="+mn-ea"/>
                <a:cs typeface="+mn-cs"/>
              </a:rPr>
              <a:t> – Short Work Break</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lang="en-US" dirty="0">
              <a:solidFill>
                <a:prstClr val="black"/>
              </a:solidFill>
              <a:latin typeface="Arial"/>
            </a:endParaRPr>
          </a:p>
          <a:p>
            <a:pPr marL="342900" lvl="0" indent="-342900">
              <a:spcAft>
                <a:spcPts val="600"/>
              </a:spcAft>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Addition to the </a:t>
            </a:r>
            <a:r>
              <a:rPr kumimoji="0" lang="en-US" sz="2400" b="1" i="0" u="none" strike="noStrike" kern="1200" cap="none" spc="0" normalizeH="0" baseline="0" noProof="0" dirty="0" smtClean="0">
                <a:ln>
                  <a:noFill/>
                </a:ln>
                <a:solidFill>
                  <a:srgbClr val="4472C4"/>
                </a:solidFill>
                <a:effectLst/>
                <a:uLnTx/>
                <a:uFillTx/>
                <a:latin typeface="Arial"/>
                <a:ea typeface="+mn-ea"/>
                <a:cs typeface="+mn-cs"/>
              </a:rPr>
              <a:t>8</a:t>
            </a:r>
            <a:r>
              <a:rPr kumimoji="0" lang="en-US" sz="2800" b="1" i="0" u="none" strike="noStrike" kern="1200" cap="none" spc="0" normalizeH="0" baseline="0" noProof="0" dirty="0" smtClean="0">
                <a:ln>
                  <a:noFill/>
                </a:ln>
                <a:solidFill>
                  <a:srgbClr val="4472C4"/>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common Action codes</a:t>
            </a:r>
            <a:r>
              <a:rPr kumimoji="0" lang="en-US" sz="1800" b="0" i="0" u="none" strike="noStrike" kern="1200" cap="none" spc="0" normalizeH="0" noProof="0" dirty="0" smtClean="0">
                <a:ln>
                  <a:noFill/>
                </a:ln>
                <a:solidFill>
                  <a:prstClr val="black"/>
                </a:solidFill>
                <a:effectLst/>
                <a:uLnTx/>
                <a:uFillTx/>
                <a:latin typeface="Arial"/>
                <a:ea typeface="+mn-ea"/>
                <a:cs typeface="+mn-cs"/>
              </a:rPr>
              <a:t> above, </a:t>
            </a:r>
            <a:r>
              <a:rPr kumimoji="0" lang="en-US" sz="2400" b="1" i="0" u="none" strike="noStrike" kern="1200" cap="none" spc="0" normalizeH="0" noProof="0" dirty="0" smtClean="0">
                <a:ln>
                  <a:noFill/>
                </a:ln>
                <a:solidFill>
                  <a:srgbClr val="4472C4"/>
                </a:solidFill>
                <a:effectLst/>
                <a:uLnTx/>
                <a:uFillTx/>
                <a:latin typeface="Arial"/>
                <a:ea typeface="+mn-ea"/>
                <a:cs typeface="+mn-cs"/>
              </a:rPr>
              <a:t>+ 1 </a:t>
            </a:r>
            <a:r>
              <a:rPr kumimoji="0" lang="en-US" sz="1800" b="0" i="0" u="none" strike="noStrike" kern="1200" cap="none" spc="0" normalizeH="0" noProof="0" dirty="0" err="1" smtClean="0">
                <a:ln>
                  <a:noFill/>
                </a:ln>
                <a:solidFill>
                  <a:prstClr val="black"/>
                </a:solidFill>
                <a:effectLst/>
                <a:uLnTx/>
                <a:uFillTx/>
                <a:latin typeface="Arial"/>
                <a:ea typeface="+mn-ea"/>
                <a:cs typeface="+mn-cs"/>
              </a:rPr>
              <a:t>Recurrin</a:t>
            </a:r>
            <a:r>
              <a:rPr lang="en-US" dirty="0" smtClean="0">
                <a:solidFill>
                  <a:prstClr val="black"/>
                </a:solidFill>
                <a:latin typeface="Arial"/>
              </a:rPr>
              <a:t>g Additional Pay Transactions may be submitted on the Additional Pay Tab</a:t>
            </a:r>
            <a:r>
              <a:rPr lang="en-US" dirty="0">
                <a:solidFill>
                  <a:prstClr val="black"/>
                </a:solidFill>
              </a:rPr>
              <a:t> on either the Academic or the Staff </a:t>
            </a:r>
            <a:r>
              <a:rPr lang="en-US" dirty="0" err="1">
                <a:solidFill>
                  <a:prstClr val="black"/>
                </a:solidFill>
              </a:rPr>
              <a:t>PayPath</a:t>
            </a:r>
            <a:r>
              <a:rPr lang="en-US" dirty="0">
                <a:solidFill>
                  <a:prstClr val="black"/>
                </a:solidFill>
              </a:rPr>
              <a:t> Action page</a:t>
            </a:r>
            <a:r>
              <a:rPr lang="en-US" dirty="0" smtClean="0">
                <a:solidFill>
                  <a:prstClr val="black"/>
                </a:solidFill>
                <a:latin typeface="Arial"/>
              </a:rPr>
              <a:t>. </a:t>
            </a:r>
          </a:p>
          <a:p>
            <a:pPr marL="342900" lvl="0" indent="-342900">
              <a:spcAft>
                <a:spcPts val="600"/>
              </a:spcAft>
              <a:buFont typeface="Arial" panose="020B0604020202020204" pitchFamily="34" charset="0"/>
              <a:buChar char="•"/>
              <a:defRPr/>
            </a:pPr>
            <a:r>
              <a:rPr lang="en-US" dirty="0" smtClean="0">
                <a:solidFill>
                  <a:prstClr val="black"/>
                </a:solidFill>
              </a:rPr>
              <a:t>There currently a total of </a:t>
            </a:r>
            <a:r>
              <a:rPr lang="en-US" sz="2400" b="1" dirty="0" smtClean="0">
                <a:solidFill>
                  <a:srgbClr val="4472C4"/>
                </a:solidFill>
              </a:rPr>
              <a:t>66</a:t>
            </a:r>
            <a:r>
              <a:rPr lang="en-US" dirty="0" smtClean="0">
                <a:solidFill>
                  <a:prstClr val="black"/>
                </a:solidFill>
              </a:rPr>
              <a:t> Action </a:t>
            </a:r>
            <a:r>
              <a:rPr lang="en-US" dirty="0">
                <a:solidFill>
                  <a:prstClr val="black"/>
                </a:solidFill>
              </a:rPr>
              <a:t>Reason </a:t>
            </a:r>
            <a:r>
              <a:rPr lang="en-US" dirty="0" smtClean="0">
                <a:solidFill>
                  <a:prstClr val="black"/>
                </a:solidFill>
              </a:rPr>
              <a:t>Codes for Academic and a total of </a:t>
            </a:r>
            <a:r>
              <a:rPr lang="en-US" sz="2400" b="1" dirty="0" smtClean="0">
                <a:solidFill>
                  <a:srgbClr val="4472C4"/>
                </a:solidFill>
              </a:rPr>
              <a:t>60 </a:t>
            </a:r>
            <a:r>
              <a:rPr lang="en-US" dirty="0" smtClean="0">
                <a:solidFill>
                  <a:prstClr val="black"/>
                </a:solidFill>
              </a:rPr>
              <a:t>Action Reasons Codes for </a:t>
            </a:r>
            <a:r>
              <a:rPr lang="en-US" dirty="0" smtClean="0">
                <a:solidFill>
                  <a:prstClr val="black"/>
                </a:solidFill>
              </a:rPr>
              <a:t>Staff</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600"/>
              </a:spcAft>
              <a:buClrTx/>
              <a:buSzTx/>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4" name="Oval 3"/>
          <p:cNvSpPr/>
          <p:nvPr/>
        </p:nvSpPr>
        <p:spPr>
          <a:xfrm>
            <a:off x="6813395" y="1607820"/>
            <a:ext cx="3144644" cy="3010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8 + 1</a:t>
            </a:r>
            <a:endParaRPr lang="en-US" sz="6000" b="1" dirty="0"/>
          </a:p>
        </p:txBody>
      </p:sp>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874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2062103"/>
          </a:xfrm>
          <a:prstGeom prst="rect">
            <a:avLst/>
          </a:prstGeom>
          <a:noFill/>
        </p:spPr>
        <p:txBody>
          <a:bodyPr wrap="square">
            <a:spAutoFit/>
          </a:bodyPr>
          <a:lstStyle/>
          <a:p>
            <a:pPr marL="342900" lvl="0" indent="-342900">
              <a:spcAft>
                <a:spcPts val="600"/>
              </a:spcAft>
              <a:buFont typeface="+mj-lt"/>
              <a:buAutoNum type="arabicPeriod"/>
              <a:defRPr/>
            </a:pPr>
            <a:r>
              <a:rPr lang="en-US" dirty="0" smtClean="0">
                <a:solidFill>
                  <a:prstClr val="black"/>
                </a:solidFill>
              </a:rPr>
              <a:t>The </a:t>
            </a:r>
            <a:r>
              <a:rPr lang="en-US" dirty="0">
                <a:solidFill>
                  <a:prstClr val="black"/>
                </a:solidFill>
              </a:rPr>
              <a:t>PayPath Actions component is comprised of </a:t>
            </a:r>
            <a:r>
              <a:rPr lang="en-US" dirty="0" smtClean="0">
                <a:solidFill>
                  <a:prstClr val="black"/>
                </a:solidFill>
              </a:rPr>
              <a:t>_________pages?</a:t>
            </a:r>
          </a:p>
          <a:p>
            <a:pPr marL="342900" lvl="0" indent="-342900">
              <a:spcAft>
                <a:spcPts val="600"/>
              </a:spcAft>
              <a:buFont typeface="+mj-lt"/>
              <a:buAutoNum type="arabicPeriod"/>
              <a:defRPr/>
            </a:pPr>
            <a:r>
              <a:rPr lang="en-US" dirty="0" smtClean="0">
                <a:solidFill>
                  <a:prstClr val="black"/>
                </a:solidFill>
              </a:rPr>
              <a:t>The pages that make up  PayPath Actions component are _______   __________ _________  and ________________________?</a:t>
            </a:r>
          </a:p>
          <a:p>
            <a:pPr marL="342900" lvl="0" indent="-342900">
              <a:spcAft>
                <a:spcPts val="600"/>
              </a:spcAft>
              <a:buFont typeface="+mj-lt"/>
              <a:buAutoNum type="arabicPeriod"/>
              <a:defRPr/>
            </a:pPr>
            <a:r>
              <a:rPr lang="en-US" dirty="0" smtClean="0"/>
              <a:t>Each</a:t>
            </a:r>
            <a:r>
              <a:rPr lang="en-US" b="1" dirty="0" smtClean="0"/>
              <a:t> </a:t>
            </a:r>
            <a:r>
              <a:rPr lang="en-US" dirty="0"/>
              <a:t>Position Data and/or Job Data transaction must have the </a:t>
            </a:r>
            <a:r>
              <a:rPr lang="en-US" dirty="0" smtClean="0"/>
              <a:t>same _________?</a:t>
            </a:r>
          </a:p>
          <a:p>
            <a:pPr marL="342900" lvl="0" indent="-342900">
              <a:spcAft>
                <a:spcPts val="600"/>
              </a:spcAft>
              <a:buFont typeface="+mj-lt"/>
              <a:buAutoNum type="arabicPeriod"/>
              <a:defRPr/>
            </a:pPr>
            <a:r>
              <a:rPr lang="en-US" dirty="0" err="1" smtClean="0"/>
              <a:t>PayPath</a:t>
            </a:r>
            <a:r>
              <a:rPr lang="en-US" dirty="0" smtClean="0"/>
              <a:t> only pulls up and allows for </a:t>
            </a:r>
            <a:r>
              <a:rPr lang="en-US" dirty="0" err="1" smtClean="0"/>
              <a:t>transating</a:t>
            </a:r>
            <a:r>
              <a:rPr lang="en-US" dirty="0" smtClean="0"/>
              <a:t> on ___________ jobs? </a:t>
            </a:r>
          </a:p>
          <a:p>
            <a:pPr marL="342900" lvl="0" indent="-342900">
              <a:spcAft>
                <a:spcPts val="600"/>
              </a:spcAft>
              <a:buFont typeface="+mj-lt"/>
              <a:buAutoNum type="arabicPeriod"/>
              <a:defRPr/>
            </a:pPr>
            <a:r>
              <a:rPr kumimoji="0" lang="en-US" sz="1800" b="0" i="0" u="none" strike="noStrike" kern="1200" cap="none" spc="-5" normalizeH="0" baseline="0" noProof="0" dirty="0" err="1" smtClean="0">
                <a:ln>
                  <a:noFill/>
                </a:ln>
                <a:solidFill>
                  <a:prstClr val="black"/>
                </a:solidFill>
                <a:effectLst/>
                <a:uLnTx/>
                <a:uFillTx/>
                <a:latin typeface="Arial"/>
                <a:ea typeface="+mn-ea"/>
                <a:cs typeface="Arial"/>
              </a:rPr>
              <a:t>Paypath</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 has __________ common action codes</a:t>
            </a:r>
            <a:r>
              <a:rPr kumimoji="0" lang="en-US" sz="1800" b="0" i="0" u="none" strike="noStrike" kern="1200" cap="none" spc="-5" normalizeH="0" noProof="0" dirty="0" smtClean="0">
                <a:ln>
                  <a:noFill/>
                </a:ln>
                <a:solidFill>
                  <a:prstClr val="black"/>
                </a:solidFill>
                <a:effectLst/>
                <a:uLnTx/>
                <a:uFillTx/>
                <a:latin typeface="Arial"/>
                <a:ea typeface="+mn-ea"/>
                <a:cs typeface="Arial"/>
              </a:rPr>
              <a:t> for both Staff and Academic transactions.</a:t>
            </a:r>
            <a:endParaRPr kumimoji="0" lang="en-US" sz="1800" b="0" i="0" u="none" strike="noStrike" kern="1200" cap="none" spc="-5" normalizeH="0" baseline="0" noProof="0" dirty="0" smtClean="0">
              <a:ln>
                <a:noFill/>
              </a:ln>
              <a:solidFill>
                <a:prstClr val="black"/>
              </a:solidFill>
              <a:effectLst/>
              <a:uLnTx/>
              <a:uFillTx/>
              <a:latin typeface="Arial"/>
              <a:ea typeface="+mn-ea"/>
              <a:cs typeface="Arial"/>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33095" y="6445187"/>
            <a:ext cx="490728" cy="303085"/>
          </a:xfrm>
        </p:spPr>
        <p:txBody>
          <a:bodyPr/>
          <a:lstStyle/>
          <a:p>
            <a:pPr>
              <a:defRPr/>
            </a:pPr>
            <a:fld id="{08156D9A-717C-4C36-974D-F6EE13F3C2A5}"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270161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POSITION 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8872" y="6481763"/>
            <a:ext cx="481584" cy="275653"/>
          </a:xfrm>
        </p:spPr>
        <p:txBody>
          <a:bodyPr/>
          <a:lstStyle/>
          <a:p>
            <a:pPr>
              <a:defRPr/>
            </a:pPr>
            <a:fld id="{08156D9A-717C-4C36-974D-F6EE13F3C2A5}"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377439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OVERVIEW   </a:t>
            </a:r>
            <a:endParaRPr lang="en-US" dirty="0">
              <a:solidFill>
                <a:schemeClr val="accent5"/>
              </a:solidFill>
            </a:endParaRPr>
          </a:p>
        </p:txBody>
      </p:sp>
      <p:sp>
        <p:nvSpPr>
          <p:cNvPr id="22" name="Rectangle 21"/>
          <p:cNvSpPr/>
          <p:nvPr/>
        </p:nvSpPr>
        <p:spPr>
          <a:xfrm>
            <a:off x="570964" y="1209091"/>
            <a:ext cx="11225348" cy="396788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Position Data </a:t>
            </a:r>
            <a:r>
              <a:rPr lang="en-US" dirty="0"/>
              <a:t>changes can be initiated for filled positions where only one employee is assigned to the </a:t>
            </a:r>
            <a:r>
              <a:rPr lang="en-US" dirty="0" smtClean="0"/>
              <a:t>position.</a:t>
            </a:r>
          </a:p>
          <a:p>
            <a:pPr marL="742950" lvl="1" indent="-285750">
              <a:lnSpc>
                <a:spcPct val="107000"/>
              </a:lnSpc>
              <a:spcAft>
                <a:spcPts val="800"/>
              </a:spcAft>
              <a:buFont typeface="Wingdings" panose="05000000000000000000" pitchFamily="2" charset="2"/>
              <a:buChar char="Ø"/>
              <a:defRPr/>
            </a:pPr>
            <a:r>
              <a:rPr lang="en-US" dirty="0" smtClean="0"/>
              <a:t>The</a:t>
            </a:r>
            <a:r>
              <a:rPr lang="en-US" b="1" dirty="0" smtClean="0"/>
              <a:t> </a:t>
            </a:r>
            <a:r>
              <a:rPr lang="en-US" b="1" dirty="0"/>
              <a:t>PayPath Actions </a:t>
            </a:r>
            <a:r>
              <a:rPr lang="en-US" dirty="0"/>
              <a:t>search page restricts you from accessing a position that is vacant. The system displays a message: “</a:t>
            </a:r>
            <a:r>
              <a:rPr lang="en-US" i="1" dirty="0"/>
              <a:t>No matching </a:t>
            </a:r>
            <a:r>
              <a:rPr lang="en-US" i="1" dirty="0" smtClean="0"/>
              <a:t>values. You </a:t>
            </a:r>
            <a:r>
              <a:rPr lang="en-US" i="1" dirty="0"/>
              <a:t>have entered a position number that is vacant</a:t>
            </a:r>
            <a:r>
              <a:rPr lang="en-US" dirty="0" smtClean="0"/>
              <a:t>.”</a:t>
            </a:r>
          </a:p>
          <a:p>
            <a:pPr marL="742950" lvl="1" indent="-285750">
              <a:lnSpc>
                <a:spcPct val="107000"/>
              </a:lnSpc>
              <a:spcAft>
                <a:spcPts val="800"/>
              </a:spcAft>
              <a:buFont typeface="Wingdings" panose="05000000000000000000" pitchFamily="2" charset="2"/>
              <a:buChar char="Ø"/>
              <a:defRPr/>
            </a:pPr>
            <a:r>
              <a:rPr lang="en-US" dirty="0" smtClean="0"/>
              <a:t>The </a:t>
            </a:r>
            <a:r>
              <a:rPr lang="en-US" b="1" dirty="0"/>
              <a:t>Position Data </a:t>
            </a:r>
            <a:r>
              <a:rPr lang="en-US" dirty="0"/>
              <a:t>page appears in display-only mode if the employee selected is in a multi-headcount position, therefore restricting any position data </a:t>
            </a:r>
            <a:r>
              <a:rPr lang="en-US" dirty="0" smtClean="0"/>
              <a:t>updates.</a:t>
            </a:r>
          </a:p>
          <a:p>
            <a:pPr marL="1200150" lvl="2" indent="-285750">
              <a:lnSpc>
                <a:spcPct val="107000"/>
              </a:lnSpc>
              <a:spcAft>
                <a:spcPts val="800"/>
              </a:spcAft>
              <a:buFont typeface="Wingdings" panose="05000000000000000000" pitchFamily="2" charset="2"/>
              <a:buChar char="ü"/>
              <a:defRPr/>
            </a:pPr>
            <a:r>
              <a:rPr lang="en-US" dirty="0" smtClean="0"/>
              <a:t>You </a:t>
            </a:r>
            <a:r>
              <a:rPr lang="en-US" dirty="0"/>
              <a:t>can still enter </a:t>
            </a:r>
            <a:r>
              <a:rPr lang="en-US" b="1" dirty="0"/>
              <a:t>Job Data </a:t>
            </a:r>
            <a:r>
              <a:rPr lang="en-US" dirty="0"/>
              <a:t>updates for employees in a multi-headcount position</a:t>
            </a:r>
            <a:r>
              <a:rPr lang="en-US" dirty="0" smtClean="0"/>
              <a:t>.</a:t>
            </a:r>
          </a:p>
          <a:p>
            <a:pPr marL="1200150" lvl="2" indent="-285750">
              <a:lnSpc>
                <a:spcPct val="107000"/>
              </a:lnSpc>
              <a:spcAft>
                <a:spcPts val="800"/>
              </a:spcAft>
              <a:buFont typeface="Wingdings" panose="05000000000000000000" pitchFamily="2" charset="2"/>
              <a:buChar char="ü"/>
              <a:defRPr/>
            </a:pPr>
            <a:r>
              <a:rPr lang="en-US" dirty="0"/>
              <a:t>If the employee should be broken off from an existing multi-headcount position, their job data must first be updated with the new position.</a:t>
            </a:r>
          </a:p>
          <a:p>
            <a:pPr marL="1200150" lvl="2" indent="-285750">
              <a:lnSpc>
                <a:spcPct val="107000"/>
              </a:lnSpc>
              <a:spcAft>
                <a:spcPts val="800"/>
              </a:spcAft>
              <a:buFont typeface="Wingdings" panose="05000000000000000000" pitchFamily="2" charset="2"/>
              <a:buChar char="ü"/>
              <a:defRPr/>
            </a:pP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50799" y="6490907"/>
            <a:ext cx="655320" cy="275653"/>
          </a:xfrm>
        </p:spPr>
        <p:txBody>
          <a:bodyPr/>
          <a:lstStyle/>
          <a:p>
            <a:pPr>
              <a:defRPr/>
            </a:pPr>
            <a:fld id="{08156D9A-717C-4C36-974D-F6EE13F3C2A5}"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92148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POSITION CHANGE ACTION CODES</a:t>
            </a:r>
            <a:endParaRPr lang="en-US" dirty="0">
              <a:solidFill>
                <a:schemeClr val="accent5"/>
              </a:solidFill>
            </a:endParaRPr>
          </a:p>
        </p:txBody>
      </p:sp>
      <p:pic>
        <p:nvPicPr>
          <p:cNvPr id="3" name="Picture 2"/>
          <p:cNvPicPr>
            <a:picLocks noChangeAspect="1"/>
          </p:cNvPicPr>
          <p:nvPr/>
        </p:nvPicPr>
        <p:blipFill rotWithShape="1">
          <a:blip r:embed="rId4"/>
          <a:srcRect r="36136" b="3933"/>
          <a:stretch/>
        </p:blipFill>
        <p:spPr>
          <a:xfrm>
            <a:off x="1326060" y="1264172"/>
            <a:ext cx="2758923" cy="5034777"/>
          </a:xfrm>
          <a:prstGeom prst="rect">
            <a:avLst/>
          </a:prstGeom>
        </p:spPr>
      </p:pic>
      <p:pic>
        <p:nvPicPr>
          <p:cNvPr id="4" name="Picture 3"/>
          <p:cNvPicPr>
            <a:picLocks noChangeAspect="1"/>
          </p:cNvPicPr>
          <p:nvPr/>
        </p:nvPicPr>
        <p:blipFill rotWithShape="1">
          <a:blip r:embed="rId5"/>
          <a:srcRect l="1881" t="1274" r="34649" b="3120"/>
          <a:stretch/>
        </p:blipFill>
        <p:spPr>
          <a:xfrm>
            <a:off x="4770782" y="1341177"/>
            <a:ext cx="2812774" cy="5079501"/>
          </a:xfrm>
          <a:prstGeom prst="rect">
            <a:avLst/>
          </a:prstGeom>
        </p:spPr>
      </p:pic>
      <p:cxnSp>
        <p:nvCxnSpPr>
          <p:cNvPr id="5" name="Straight Connector 4"/>
          <p:cNvCxnSpPr/>
          <p:nvPr/>
        </p:nvCxnSpPr>
        <p:spPr>
          <a:xfrm>
            <a:off x="914400" y="6122504"/>
            <a:ext cx="3271503" cy="9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41417" y="6187160"/>
            <a:ext cx="3271503" cy="9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282485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LOG IN INSTRUCTIONS</a:t>
            </a:r>
            <a:endParaRPr lang="en-US" dirty="0">
              <a:solidFill>
                <a:schemeClr val="accent5"/>
              </a:solidFill>
            </a:endParaRPr>
          </a:p>
        </p:txBody>
      </p:sp>
      <p:sp>
        <p:nvSpPr>
          <p:cNvPr id="7" name="Rectangle 6"/>
          <p:cNvSpPr/>
          <p:nvPr/>
        </p:nvSpPr>
        <p:spPr>
          <a:xfrm>
            <a:off x="811222" y="1278764"/>
            <a:ext cx="11325225" cy="5433795"/>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ANY-01.UCOP.EDU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OMCS</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your username and password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ALSO JOIN ZOOM: 9092609322</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704724" y="1312217"/>
            <a:ext cx="332265" cy="310541"/>
          </a:xfrm>
          <a:prstGeom prst="rect">
            <a:avLst/>
          </a:prstGeom>
        </p:spPr>
      </p:pic>
      <p:pic>
        <p:nvPicPr>
          <p:cNvPr id="4" name="Picture 3"/>
          <p:cNvPicPr>
            <a:picLocks noChangeAspect="1"/>
          </p:cNvPicPr>
          <p:nvPr/>
        </p:nvPicPr>
        <p:blipFill>
          <a:blip r:embed="rId5"/>
          <a:stretch>
            <a:fillRect/>
          </a:stretch>
        </p:blipFill>
        <p:spPr>
          <a:xfrm>
            <a:off x="6190069" y="1106965"/>
            <a:ext cx="3514894" cy="1614066"/>
          </a:xfrm>
          <a:prstGeom prst="rect">
            <a:avLst/>
          </a:prstGeom>
        </p:spPr>
      </p:pic>
      <p:pic>
        <p:nvPicPr>
          <p:cNvPr id="5" name="Picture 4"/>
          <p:cNvPicPr>
            <a:picLocks noChangeAspect="1"/>
          </p:cNvPicPr>
          <p:nvPr/>
        </p:nvPicPr>
        <p:blipFill>
          <a:blip r:embed="rId6"/>
          <a:stretch>
            <a:fillRect/>
          </a:stretch>
        </p:blipFill>
        <p:spPr>
          <a:xfrm>
            <a:off x="6429231" y="2823389"/>
            <a:ext cx="3036570" cy="1980751"/>
          </a:xfrm>
          <a:prstGeom prst="rect">
            <a:avLst/>
          </a:prstGeom>
        </p:spPr>
      </p:pic>
      <p:sp>
        <p:nvSpPr>
          <p:cNvPr id="9" name="Slide Number Placeholder 8"/>
          <p:cNvSpPr>
            <a:spLocks noGrp="1"/>
          </p:cNvSpPr>
          <p:nvPr>
            <p:ph type="sldNum" sz="quarter" idx="12"/>
          </p:nvPr>
        </p:nvSpPr>
        <p:spPr>
          <a:xfrm>
            <a:off x="124968" y="6481763"/>
            <a:ext cx="499872" cy="2307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2997798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CHANGES   </a:t>
            </a:r>
            <a:endParaRPr lang="en-US" dirty="0">
              <a:solidFill>
                <a:schemeClr val="accent5"/>
              </a:solidFill>
            </a:endParaRPr>
          </a:p>
        </p:txBody>
      </p:sp>
      <p:sp>
        <p:nvSpPr>
          <p:cNvPr id="22" name="Rectangle 21"/>
          <p:cNvSpPr/>
          <p:nvPr/>
        </p:nvSpPr>
        <p:spPr>
          <a:xfrm>
            <a:off x="570964" y="1209091"/>
            <a:ext cx="11225348" cy="271292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When </a:t>
            </a:r>
            <a:r>
              <a:rPr lang="en-US" dirty="0"/>
              <a:t>a </a:t>
            </a:r>
            <a:r>
              <a:rPr lang="en-US" dirty="0" smtClean="0"/>
              <a:t>Position Data </a:t>
            </a:r>
            <a:r>
              <a:rPr lang="en-US" dirty="0"/>
              <a:t>change is entered, a new row with the same </a:t>
            </a:r>
            <a:r>
              <a:rPr lang="en-US" dirty="0" smtClean="0"/>
              <a:t>Effective Date </a:t>
            </a:r>
            <a:r>
              <a:rPr lang="en-US" dirty="0"/>
              <a:t>is automatically inserted in the </a:t>
            </a:r>
            <a:r>
              <a:rPr lang="en-US" b="1" dirty="0"/>
              <a:t>Job Data </a:t>
            </a:r>
            <a:r>
              <a:rPr lang="en-US" dirty="0"/>
              <a:t>page and displays the updated position information.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All </a:t>
            </a:r>
            <a:r>
              <a:rPr lang="en-US" b="1" dirty="0"/>
              <a:t>Job Data </a:t>
            </a:r>
            <a:r>
              <a:rPr lang="en-US" dirty="0"/>
              <a:t>fields that are controlled by </a:t>
            </a:r>
            <a:r>
              <a:rPr lang="en-US" b="1" dirty="0"/>
              <a:t>Position Data </a:t>
            </a:r>
            <a:r>
              <a:rPr lang="en-US" dirty="0"/>
              <a:t>appear as </a:t>
            </a:r>
            <a:r>
              <a:rPr lang="en-US" dirty="0" smtClean="0"/>
              <a:t>display-only.</a:t>
            </a:r>
          </a:p>
          <a:p>
            <a:pPr marL="742950" lvl="1" indent="-285750">
              <a:lnSpc>
                <a:spcPct val="107000"/>
              </a:lnSpc>
              <a:spcAft>
                <a:spcPts val="800"/>
              </a:spcAft>
              <a:buFont typeface="Wingdings" panose="05000000000000000000" pitchFamily="2" charset="2"/>
              <a:buChar char="Ø"/>
              <a:defRPr/>
            </a:pPr>
            <a:r>
              <a:rPr lang="en-US" dirty="0" smtClean="0"/>
              <a:t>If </a:t>
            </a:r>
            <a:r>
              <a:rPr lang="en-US" dirty="0"/>
              <a:t>needed, you can add additional </a:t>
            </a:r>
            <a:r>
              <a:rPr lang="en-US" b="1" dirty="0"/>
              <a:t>Job Data </a:t>
            </a:r>
            <a:r>
              <a:rPr lang="en-US" dirty="0"/>
              <a:t>rows (with the same effective date) to add job-related updates.</a:t>
            </a:r>
          </a:p>
          <a:p>
            <a:r>
              <a:rPr lang="en-US" dirty="0"/>
              <a:t>For </a:t>
            </a:r>
            <a:r>
              <a:rPr lang="en-US" dirty="0" smtClean="0"/>
              <a:t>example:</a:t>
            </a:r>
          </a:p>
          <a:p>
            <a:pPr marL="285750" indent="-285750">
              <a:buFont typeface="Arial" panose="020B0604020202020204" pitchFamily="34" charset="0"/>
              <a:buChar char="•"/>
            </a:pPr>
            <a:r>
              <a:rPr lang="en-US" b="1" dirty="0" smtClean="0"/>
              <a:t>Position </a:t>
            </a:r>
            <a:r>
              <a:rPr lang="en-US" b="1" dirty="0"/>
              <a:t>Data </a:t>
            </a:r>
            <a:r>
              <a:rPr lang="en-US" dirty="0"/>
              <a:t>change: Employee promoted to a new job </a:t>
            </a:r>
            <a:r>
              <a:rPr lang="en-US" dirty="0" smtClean="0"/>
              <a:t>code.</a:t>
            </a:r>
          </a:p>
          <a:p>
            <a:pPr marL="285750" indent="-285750">
              <a:buFont typeface="Arial" panose="020B0604020202020204" pitchFamily="34" charset="0"/>
              <a:buChar char="•"/>
            </a:pPr>
            <a:r>
              <a:rPr lang="en-US" b="1" dirty="0" smtClean="0"/>
              <a:t>Job </a:t>
            </a:r>
            <a:r>
              <a:rPr lang="en-US" b="1" dirty="0"/>
              <a:t>Data </a:t>
            </a:r>
            <a:r>
              <a:rPr lang="en-US" dirty="0"/>
              <a:t>change: Employee receives a pay rate increase</a:t>
            </a:r>
            <a:r>
              <a:rPr lang="en-US" dirty="0" smtClean="0"/>
              <a:t>.</a:t>
            </a:r>
            <a:endParaRPr lang="en-US" dirty="0"/>
          </a:p>
        </p:txBody>
      </p:sp>
      <p:sp>
        <p:nvSpPr>
          <p:cNvPr id="3" name="Slide Number Placeholder 2"/>
          <p:cNvSpPr>
            <a:spLocks noGrp="1"/>
          </p:cNvSpPr>
          <p:nvPr>
            <p:ph type="sldNum" sz="quarter" idx="12"/>
          </p:nvPr>
        </p:nvSpPr>
        <p:spPr>
          <a:xfrm>
            <a:off x="119379" y="6416040"/>
            <a:ext cx="518160" cy="304800"/>
          </a:xfrm>
        </p:spPr>
        <p:txBody>
          <a:bodyPr/>
          <a:lstStyle/>
          <a:p>
            <a:pPr>
              <a:defRPr/>
            </a:pPr>
            <a:fld id="{08156D9A-717C-4C36-974D-F6EE13F3C2A5}"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1261695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8" y="293370"/>
            <a:ext cx="11813542" cy="685800"/>
          </a:xfrm>
        </p:spPr>
        <p:txBody>
          <a:bodyPr/>
          <a:lstStyle/>
          <a:p>
            <a:r>
              <a:rPr lang="en-US" dirty="0" smtClean="0">
                <a:solidFill>
                  <a:schemeClr val="accent5"/>
                </a:solidFill>
              </a:rPr>
              <a:t>POSITION DATA CHANGE – ACTION REASON CODE </a:t>
            </a:r>
            <a:endParaRPr lang="en-US" dirty="0">
              <a:solidFill>
                <a:schemeClr val="accent5"/>
              </a:solidFill>
            </a:endParaRPr>
          </a:p>
        </p:txBody>
      </p:sp>
      <p:sp>
        <p:nvSpPr>
          <p:cNvPr id="22" name="Rectangle 21"/>
          <p:cNvSpPr/>
          <p:nvPr/>
        </p:nvSpPr>
        <p:spPr>
          <a:xfrm>
            <a:off x="570964" y="1209091"/>
            <a:ext cx="11225348" cy="1084015"/>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Action</a:t>
            </a:r>
            <a:r>
              <a:rPr lang="en-US" dirty="0" smtClean="0"/>
              <a:t> </a:t>
            </a:r>
            <a:r>
              <a:rPr lang="en-US" dirty="0"/>
              <a:t>and </a:t>
            </a:r>
            <a:r>
              <a:rPr lang="en-US" b="1" dirty="0"/>
              <a:t>Action Reason</a:t>
            </a:r>
            <a:r>
              <a:rPr lang="en-US" dirty="0"/>
              <a:t> codes further define the purpose of </a:t>
            </a:r>
            <a:r>
              <a:rPr lang="en-US" dirty="0" smtClean="0"/>
              <a:t>Position Data Change transactions.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For Position Data Changes, </a:t>
            </a:r>
            <a:r>
              <a:rPr lang="en-US" dirty="0"/>
              <a:t>the </a:t>
            </a:r>
            <a:r>
              <a:rPr lang="en-US" b="1" dirty="0"/>
              <a:t>Action</a:t>
            </a:r>
            <a:r>
              <a:rPr lang="en-US" dirty="0"/>
              <a:t> is always the </a:t>
            </a:r>
            <a:r>
              <a:rPr lang="en-US" dirty="0" smtClean="0"/>
              <a:t>same: </a:t>
            </a:r>
            <a:r>
              <a:rPr lang="en-US" b="1" dirty="0"/>
              <a:t>POS</a:t>
            </a:r>
            <a:r>
              <a:rPr lang="en-US" dirty="0"/>
              <a:t>. You need to complete only the </a:t>
            </a:r>
            <a:r>
              <a:rPr lang="en-US" b="1" dirty="0"/>
              <a:t>Position Change Reason</a:t>
            </a:r>
            <a:r>
              <a:rPr lang="en-US" dirty="0" smtClean="0"/>
              <a:t>.</a:t>
            </a:r>
            <a:endParaRPr lang="en-US" dirty="0"/>
          </a:p>
        </p:txBody>
      </p:sp>
      <p:sp>
        <p:nvSpPr>
          <p:cNvPr id="3" name="Slide Number Placeholder 2"/>
          <p:cNvSpPr>
            <a:spLocks noGrp="1"/>
          </p:cNvSpPr>
          <p:nvPr>
            <p:ph type="sldNum" sz="quarter" idx="12"/>
          </p:nvPr>
        </p:nvSpPr>
        <p:spPr>
          <a:xfrm>
            <a:off x="59942" y="6408610"/>
            <a:ext cx="637032" cy="376237"/>
          </a:xfrm>
        </p:spPr>
        <p:txBody>
          <a:bodyPr/>
          <a:lstStyle/>
          <a:p>
            <a:pPr>
              <a:defRPr/>
            </a:pPr>
            <a:fld id="{08156D9A-717C-4C36-974D-F6EE13F3C2A5}"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2438436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2244" y="1733836"/>
            <a:ext cx="7288740" cy="5089955"/>
          </a:xfrm>
          <a:prstGeom prst="rect">
            <a:avLst/>
          </a:prstGeom>
          <a:ln w="6350">
            <a:solidFill>
              <a:schemeClr val="tx1"/>
            </a:solidFill>
          </a:ln>
        </p:spPr>
      </p:pic>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POSITION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Rectangle 9"/>
          <p:cNvSpPr/>
          <p:nvPr/>
        </p:nvSpPr>
        <p:spPr>
          <a:xfrm>
            <a:off x="416697" y="1735637"/>
            <a:ext cx="714271" cy="18941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2890390" y="5126353"/>
            <a:ext cx="3975940"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rPr>
              <a:t>Enter the updates in the editable field(s).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p:cNvSpPr txBox="1"/>
          <p:nvPr/>
        </p:nvSpPr>
        <p:spPr>
          <a:xfrm>
            <a:off x="2207349" y="1922129"/>
            <a:ext cx="21416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Effective Date </a:t>
            </a:r>
            <a:r>
              <a:rPr lang="en-US" dirty="0" smtClean="0"/>
              <a:t>for the position update.</a:t>
            </a:r>
            <a:endParaRPr lang="en-US" dirty="0"/>
          </a:p>
        </p:txBody>
      </p:sp>
      <p:sp>
        <p:nvSpPr>
          <p:cNvPr id="4" name="TextBox 3"/>
          <p:cNvSpPr txBox="1"/>
          <p:nvPr/>
        </p:nvSpPr>
        <p:spPr>
          <a:xfrm>
            <a:off x="7035714" y="1944526"/>
            <a:ext cx="305602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Position Change Reason </a:t>
            </a:r>
            <a:r>
              <a:rPr lang="en-US" dirty="0" smtClean="0"/>
              <a:t>for the position update.</a:t>
            </a:r>
            <a:endParaRPr lang="en-US" dirty="0"/>
          </a:p>
        </p:txBody>
      </p:sp>
      <p:cxnSp>
        <p:nvCxnSpPr>
          <p:cNvPr id="6" name="Straight Arrow Connector 5"/>
          <p:cNvCxnSpPr/>
          <p:nvPr/>
        </p:nvCxnSpPr>
        <p:spPr>
          <a:xfrm flipH="1">
            <a:off x="5546558" y="2695074"/>
            <a:ext cx="1489156"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00989" y="2695074"/>
            <a:ext cx="271209" cy="150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flipH="1" flipV="1">
            <a:off x="2036593" y="4898586"/>
            <a:ext cx="853797" cy="55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348" descr="5%"/>
          <p:cNvSpPr txBox="1">
            <a:spLocks noChangeArrowheads="1"/>
          </p:cNvSpPr>
          <p:nvPr/>
        </p:nvSpPr>
        <p:spPr bwMode="auto">
          <a:xfrm>
            <a:off x="7623856" y="2970332"/>
            <a:ext cx="3718221" cy="2985299"/>
          </a:xfrm>
          <a:prstGeom prst="rect">
            <a:avLst/>
          </a:prstGeom>
          <a:solidFill>
            <a:schemeClr val="accent1">
              <a:lumMod val="20000"/>
              <a:lumOff val="80000"/>
            </a:schemeClr>
          </a:solidFill>
          <a:ln>
            <a:solidFill>
              <a:schemeClr val="tx1"/>
            </a:solidFill>
          </a:ln>
          <a:extLst/>
        </p:spPr>
        <p:txBody>
          <a:bodyPr rot="0" vert="horz" wrap="square" lIns="137160" tIns="137160" rIns="137160" bIns="137160" anchor="t" anchorCtr="0" upright="1">
            <a:noAutofit/>
          </a:bodyPr>
          <a:lstStyle/>
          <a:p>
            <a:pPr>
              <a:spcAft>
                <a:spcPts val="400"/>
              </a:spcAft>
            </a:pPr>
            <a:r>
              <a:rPr lang="en-US" sz="1200" dirty="0">
                <a:latin typeface="Arial" panose="020B0604020202020204" pitchFamily="34" charset="0"/>
                <a:ea typeface="Times New Roman"/>
                <a:cs typeface="Arial" panose="020B0604020202020204" pitchFamily="34" charset="0"/>
              </a:rPr>
              <a:t>Use the </a:t>
            </a:r>
            <a:r>
              <a:rPr lang="en-US" sz="1200" b="1" dirty="0">
                <a:latin typeface="Arial" panose="020B0604020202020204" pitchFamily="34" charset="0"/>
                <a:ea typeface="Times New Roman"/>
                <a:cs typeface="Arial" panose="020B0604020202020204" pitchFamily="34" charset="0"/>
              </a:rPr>
              <a:t>Position Data </a:t>
            </a:r>
            <a:r>
              <a:rPr lang="en-US" sz="1200" dirty="0">
                <a:latin typeface="Arial" panose="020B0604020202020204" pitchFamily="34" charset="0"/>
                <a:ea typeface="Times New Roman"/>
                <a:cs typeface="Arial" panose="020B0604020202020204" pitchFamily="34" charset="0"/>
              </a:rPr>
              <a:t>page to enter </a:t>
            </a:r>
            <a:r>
              <a:rPr lang="en-US" sz="1200" dirty="0" smtClean="0">
                <a:latin typeface="Arial" panose="020B0604020202020204" pitchFamily="34" charset="0"/>
                <a:ea typeface="Times New Roman"/>
                <a:cs typeface="Arial" panose="020B0604020202020204" pitchFamily="34" charset="0"/>
              </a:rPr>
              <a:t>changes to position data.</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You must enter the </a:t>
            </a:r>
            <a:r>
              <a:rPr lang="en-US" sz="1200" b="1" dirty="0">
                <a:latin typeface="Arial" panose="020B0604020202020204" pitchFamily="34" charset="0"/>
                <a:ea typeface="Times New Roman"/>
                <a:cs typeface="Arial" panose="020B0604020202020204" pitchFamily="34" charset="0"/>
              </a:rPr>
              <a:t>Effective Date </a:t>
            </a:r>
            <a:r>
              <a:rPr lang="en-US" sz="1200" dirty="0">
                <a:latin typeface="Arial" panose="020B0604020202020204" pitchFamily="34" charset="0"/>
                <a:ea typeface="Times New Roman"/>
                <a:cs typeface="Arial" panose="020B0604020202020204" pitchFamily="34" charset="0"/>
              </a:rPr>
              <a:t>and the </a:t>
            </a:r>
            <a:r>
              <a:rPr lang="en-US" sz="1200" b="1" dirty="0">
                <a:latin typeface="Arial" panose="020B0604020202020204" pitchFamily="34" charset="0"/>
                <a:ea typeface="Times New Roman"/>
                <a:cs typeface="Arial" panose="020B0604020202020204" pitchFamily="34" charset="0"/>
              </a:rPr>
              <a:t>Position Change Reason </a:t>
            </a:r>
            <a:r>
              <a:rPr lang="en-US" sz="1200" dirty="0">
                <a:latin typeface="Arial" panose="020B0604020202020204" pitchFamily="34" charset="0"/>
                <a:ea typeface="Times New Roman"/>
                <a:cs typeface="Arial" panose="020B0604020202020204" pitchFamily="34" charset="0"/>
              </a:rPr>
              <a:t>fields before entering the update.</a:t>
            </a:r>
          </a:p>
          <a:p>
            <a:pPr marL="171450" indent="-171450">
              <a:spcAft>
                <a:spcPts val="400"/>
              </a:spcAft>
              <a:buFont typeface="Arial" panose="020B0604020202020204" pitchFamily="34" charset="0"/>
              <a:buChar char="•"/>
            </a:pPr>
            <a:r>
              <a:rPr lang="en-US" sz="1200" dirty="0">
                <a:latin typeface="Arial" panose="020B0604020202020204" pitchFamily="34" charset="0"/>
                <a:ea typeface="Times New Roman"/>
                <a:cs typeface="Arial" panose="020B0604020202020204" pitchFamily="34" charset="0"/>
              </a:rPr>
              <a:t>The </a:t>
            </a:r>
            <a:r>
              <a:rPr lang="en-US" sz="1200" b="1" dirty="0">
                <a:latin typeface="Arial" panose="020B0604020202020204" pitchFamily="34" charset="0"/>
                <a:ea typeface="Times New Roman"/>
                <a:cs typeface="Arial" panose="020B0604020202020204" pitchFamily="34" charset="0"/>
              </a:rPr>
              <a:t>Effective Date </a:t>
            </a:r>
            <a:r>
              <a:rPr lang="en-US" sz="1200" dirty="0" smtClean="0">
                <a:latin typeface="Arial" panose="020B0604020202020204" pitchFamily="34" charset="0"/>
                <a:ea typeface="Times New Roman"/>
                <a:cs typeface="Arial" panose="020B0604020202020204" pitchFamily="34" charset="0"/>
              </a:rPr>
              <a:t>cannot </a:t>
            </a:r>
            <a:r>
              <a:rPr lang="en-US" sz="1200" dirty="0">
                <a:latin typeface="Arial" panose="020B0604020202020204" pitchFamily="34" charset="0"/>
                <a:ea typeface="Times New Roman"/>
                <a:cs typeface="Arial" panose="020B0604020202020204" pitchFamily="34" charset="0"/>
              </a:rPr>
              <a:t>be the same date as any </a:t>
            </a:r>
            <a:r>
              <a:rPr lang="en-US" sz="1200" u="sng" dirty="0">
                <a:latin typeface="Arial" panose="020B0604020202020204" pitchFamily="34" charset="0"/>
                <a:ea typeface="Times New Roman"/>
                <a:cs typeface="Arial" panose="020B0604020202020204" pitchFamily="34" charset="0"/>
              </a:rPr>
              <a:t>existing effective date</a:t>
            </a:r>
            <a:r>
              <a:rPr lang="en-US" sz="1200" dirty="0">
                <a:latin typeface="Arial" panose="020B0604020202020204" pitchFamily="34" charset="0"/>
                <a:ea typeface="Times New Roman"/>
                <a:cs typeface="Arial" panose="020B0604020202020204" pitchFamily="34" charset="0"/>
              </a:rPr>
              <a:t> for the employee </a:t>
            </a:r>
            <a:r>
              <a:rPr lang="en-US" sz="1200" dirty="0" smtClean="0">
                <a:latin typeface="Arial" panose="020B0604020202020204" pitchFamily="34" charset="0"/>
                <a:ea typeface="Times New Roman"/>
                <a:cs typeface="Arial" panose="020B0604020202020204" pitchFamily="34" charset="0"/>
              </a:rPr>
              <a:t>in the </a:t>
            </a:r>
            <a:r>
              <a:rPr lang="en-US" sz="1200" b="1" dirty="0">
                <a:latin typeface="Arial" panose="020B0604020202020204" pitchFamily="34" charset="0"/>
                <a:ea typeface="Times New Roman"/>
                <a:cs typeface="Arial" panose="020B0604020202020204" pitchFamily="34" charset="0"/>
              </a:rPr>
              <a:t>Position </a:t>
            </a:r>
            <a:r>
              <a:rPr lang="en-US" sz="1200" b="1" dirty="0" smtClean="0">
                <a:latin typeface="Arial" panose="020B0604020202020204" pitchFamily="34" charset="0"/>
                <a:ea typeface="Times New Roman"/>
                <a:cs typeface="Arial" panose="020B0604020202020204" pitchFamily="34" charset="0"/>
              </a:rPr>
              <a:t>Information </a:t>
            </a:r>
            <a:r>
              <a:rPr lang="en-US" sz="1200" dirty="0" smtClean="0">
                <a:latin typeface="Arial" panose="020B0604020202020204" pitchFamily="34" charset="0"/>
                <a:ea typeface="Times New Roman"/>
                <a:cs typeface="Arial" panose="020B0604020202020204" pitchFamily="34" charset="0"/>
              </a:rPr>
              <a:t>component. </a:t>
            </a:r>
            <a:r>
              <a:rPr lang="en-US" sz="1200" dirty="0">
                <a:latin typeface="Arial" panose="020B0604020202020204" pitchFamily="34" charset="0"/>
                <a:ea typeface="Times New Roman"/>
                <a:cs typeface="Arial" panose="020B0604020202020204" pitchFamily="34" charset="0"/>
              </a:rPr>
              <a:t>This is because there is no </a:t>
            </a:r>
            <a:r>
              <a:rPr lang="en-US" sz="1200" dirty="0" smtClean="0">
                <a:latin typeface="Arial" panose="020B0604020202020204" pitchFamily="34" charset="0"/>
                <a:ea typeface="Times New Roman"/>
                <a:cs typeface="Arial" panose="020B0604020202020204" pitchFamily="34" charset="0"/>
              </a:rPr>
              <a:t>effective </a:t>
            </a:r>
            <a:r>
              <a:rPr lang="en-US" sz="1200" dirty="0">
                <a:latin typeface="Arial" panose="020B0604020202020204" pitchFamily="34" charset="0"/>
                <a:ea typeface="Times New Roman"/>
                <a:cs typeface="Arial" panose="020B0604020202020204" pitchFamily="34" charset="0"/>
              </a:rPr>
              <a:t>d</a:t>
            </a:r>
            <a:r>
              <a:rPr lang="en-US" sz="1200" dirty="0" smtClean="0">
                <a:latin typeface="Arial" panose="020B0604020202020204" pitchFamily="34" charset="0"/>
                <a:ea typeface="Times New Roman"/>
                <a:cs typeface="Arial" panose="020B0604020202020204" pitchFamily="34" charset="0"/>
              </a:rPr>
              <a:t>ate sequencing </a:t>
            </a:r>
            <a:r>
              <a:rPr lang="en-US" sz="1200" dirty="0">
                <a:latin typeface="Arial" panose="020B0604020202020204" pitchFamily="34" charset="0"/>
                <a:ea typeface="Times New Roman"/>
                <a:cs typeface="Arial" panose="020B0604020202020204" pitchFamily="34" charset="0"/>
              </a:rPr>
              <a:t>for </a:t>
            </a:r>
            <a:r>
              <a:rPr lang="en-US" sz="1200" dirty="0" smtClean="0">
                <a:latin typeface="Arial" panose="020B0604020202020204" pitchFamily="34" charset="0"/>
                <a:ea typeface="Times New Roman"/>
                <a:cs typeface="Arial" panose="020B0604020202020204" pitchFamily="34" charset="0"/>
              </a:rPr>
              <a:t>position information. Use the </a:t>
            </a:r>
            <a:r>
              <a:rPr lang="en-US" sz="1200" b="1" dirty="0">
                <a:latin typeface="Arial" panose="020B0604020202020204" pitchFamily="34" charset="0"/>
                <a:ea typeface="Times New Roman"/>
                <a:cs typeface="Arial" panose="020B0604020202020204" pitchFamily="34" charset="0"/>
              </a:rPr>
              <a:t>Position Data</a:t>
            </a:r>
            <a:r>
              <a:rPr lang="en-US" sz="1200" dirty="0">
                <a:latin typeface="Arial" panose="020B0604020202020204" pitchFamily="34" charset="0"/>
                <a:ea typeface="Times New Roman"/>
                <a:cs typeface="Arial" panose="020B0604020202020204" pitchFamily="34" charset="0"/>
              </a:rPr>
              <a:t> link to review employee position </a:t>
            </a:r>
            <a:r>
              <a:rPr lang="en-US" sz="1200" dirty="0" smtClean="0">
                <a:latin typeface="Arial" panose="020B0604020202020204" pitchFamily="34" charset="0"/>
                <a:ea typeface="Times New Roman"/>
                <a:cs typeface="Arial" panose="020B0604020202020204" pitchFamily="34" charset="0"/>
              </a:rPr>
              <a:t>information including existing effective dates.</a:t>
            </a:r>
            <a:endParaRPr lang="en-US" sz="1200" dirty="0">
              <a:latin typeface="Arial" panose="020B0604020202020204" pitchFamily="34" charset="0"/>
              <a:ea typeface="Times New Roman"/>
              <a:cs typeface="Arial" panose="020B0604020202020204" pitchFamily="34" charset="0"/>
            </a:endParaRPr>
          </a:p>
          <a:p>
            <a:pPr>
              <a:spcAft>
                <a:spcPts val="400"/>
              </a:spcAft>
            </a:pPr>
            <a:r>
              <a:rPr lang="en-US" sz="1200" dirty="0">
                <a:latin typeface="Arial" panose="020B0604020202020204" pitchFamily="34" charset="0"/>
                <a:ea typeface="Times New Roman"/>
                <a:cs typeface="Arial" panose="020B0604020202020204" pitchFamily="34" charset="0"/>
              </a:rPr>
              <a:t>Position information updated on this page also updates the </a:t>
            </a:r>
            <a:r>
              <a:rPr lang="en-US" sz="1200" b="1" dirty="0">
                <a:latin typeface="Arial" panose="020B0604020202020204" pitchFamily="34" charset="0"/>
                <a:ea typeface="Times New Roman"/>
                <a:cs typeface="Arial" panose="020B0604020202020204" pitchFamily="34" charset="0"/>
              </a:rPr>
              <a:t>Job Data </a:t>
            </a:r>
            <a:r>
              <a:rPr lang="en-US" sz="1200" dirty="0">
                <a:latin typeface="Arial" panose="020B0604020202020204" pitchFamily="34" charset="0"/>
                <a:ea typeface="Times New Roman"/>
                <a:cs typeface="Arial" panose="020B0604020202020204" pitchFamily="34" charset="0"/>
              </a:rPr>
              <a:t>page</a:t>
            </a:r>
            <a:r>
              <a:rPr lang="en-US" sz="1200" dirty="0" smtClean="0">
                <a:latin typeface="Arial" panose="020B0604020202020204" pitchFamily="34" charset="0"/>
                <a:ea typeface="Times New Roman"/>
                <a:cs typeface="Arial" panose="020B0604020202020204" pitchFamily="34" charset="0"/>
              </a:rPr>
              <a:t>.</a:t>
            </a:r>
            <a:endParaRPr lang="en-US" sz="1200" dirty="0">
              <a:latin typeface="Arial" panose="020B0604020202020204" pitchFamily="34" charset="0"/>
              <a:ea typeface="Times New Roman"/>
              <a:cs typeface="Arial" panose="020B0604020202020204" pitchFamily="34" charset="0"/>
            </a:endParaRPr>
          </a:p>
        </p:txBody>
      </p:sp>
      <p:sp>
        <p:nvSpPr>
          <p:cNvPr id="7" name="Slide Number Placeholder 6"/>
          <p:cNvSpPr>
            <a:spLocks noGrp="1"/>
          </p:cNvSpPr>
          <p:nvPr>
            <p:ph type="sldNum" sz="quarter" idx="12"/>
          </p:nvPr>
        </p:nvSpPr>
        <p:spPr>
          <a:xfrm>
            <a:off x="45590" y="6518991"/>
            <a:ext cx="2844800" cy="304800"/>
          </a:xfrm>
        </p:spPr>
        <p:txBody>
          <a:bodyPr/>
          <a:lstStyle/>
          <a:p>
            <a:pPr algn="l">
              <a:defRPr/>
            </a:pPr>
            <a:fld id="{08156D9A-717C-4C36-974D-F6EE13F3C2A5}" type="slidenum">
              <a:rPr lang="en-US" altLang="en-US" smtClean="0">
                <a:solidFill>
                  <a:prstClr val="black"/>
                </a:solidFill>
              </a:rPr>
              <a:pPr algn="l">
                <a:defRPr/>
              </a:pPr>
              <a:t>32</a:t>
            </a:fld>
            <a:endParaRPr lang="en-US" altLang="en-US" dirty="0">
              <a:solidFill>
                <a:prstClr val="black"/>
              </a:solidFill>
            </a:endParaRPr>
          </a:p>
        </p:txBody>
      </p:sp>
    </p:spTree>
    <p:extLst>
      <p:ext uri="{BB962C8B-B14F-4D97-AF65-F5344CB8AC3E}">
        <p14:creationId xmlns:p14="http://schemas.microsoft.com/office/powerpoint/2010/main" val="3752805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217601" y="1361758"/>
            <a:ext cx="4249270" cy="4886058"/>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1353807"/>
            <a:ext cx="4249270" cy="48860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POS- Position Change –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67857" y="2159586"/>
            <a:ext cx="4241320" cy="36625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Reclassification – Downward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Reclassification –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Lateral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Reclassification –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Upward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JSH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Sharing</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0796" y="1361758"/>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1353228"/>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3549445" y="1523195"/>
            <a:ext cx="1834789" cy="1013225"/>
            <a:chOff x="3549445" y="1326556"/>
            <a:chExt cx="1838632" cy="96978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49782"/>
              <a:ext cx="153383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Position Data Correction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293842" y="1467009"/>
            <a:ext cx="2162929"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49118"/>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Employee Relations Code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6286925" y="2484641"/>
            <a:ext cx="1934357" cy="1049831"/>
            <a:chOff x="6255836" y="2229197"/>
            <a:chExt cx="1934357" cy="1049831"/>
          </a:xfrm>
        </p:grpSpPr>
        <p:sp>
          <p:nvSpPr>
            <p:cNvPr id="23" name="Oval 22"/>
            <p:cNvSpPr/>
            <p:nvPr/>
          </p:nvSpPr>
          <p:spPr>
            <a:xfrm>
              <a:off x="6255836" y="2232623"/>
              <a:ext cx="1934357" cy="104640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344217" y="222919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Update- Does Not Meet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p:cNvGrpSpPr/>
          <p:nvPr/>
        </p:nvGrpSpPr>
        <p:grpSpPr>
          <a:xfrm>
            <a:off x="2981811" y="2390294"/>
            <a:ext cx="1962074" cy="1025201"/>
            <a:chOff x="2987265" y="2193689"/>
            <a:chExt cx="1956620" cy="1019065"/>
          </a:xfrm>
        </p:grpSpPr>
        <p:sp>
          <p:nvSpPr>
            <p:cNvPr id="25" name="Oval 24"/>
            <p:cNvSpPr/>
            <p:nvPr/>
          </p:nvSpPr>
          <p:spPr>
            <a:xfrm>
              <a:off x="2987265" y="2211785"/>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3076417" y="2193689"/>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Override Due To Review</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a:off x="4777837" y="2483952"/>
            <a:ext cx="1801080" cy="981103"/>
            <a:chOff x="4669764" y="2515564"/>
            <a:chExt cx="1838632" cy="988803"/>
          </a:xfrm>
        </p:grpSpPr>
        <p:sp>
          <p:nvSpPr>
            <p:cNvPr id="27" name="Oval 26"/>
            <p:cNvSpPr/>
            <p:nvPr/>
          </p:nvSpPr>
          <p:spPr>
            <a:xfrm>
              <a:off x="4669764" y="2534581"/>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4677503" y="2515564"/>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Revert To Position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p:cNvGrpSpPr/>
          <p:nvPr/>
        </p:nvGrpSpPr>
        <p:grpSpPr>
          <a:xfrm>
            <a:off x="6408987" y="3481328"/>
            <a:ext cx="1956620" cy="1000969"/>
            <a:chOff x="6082632" y="3246591"/>
            <a:chExt cx="1956620" cy="1000969"/>
          </a:xfrm>
        </p:grpSpPr>
        <p:sp>
          <p:nvSpPr>
            <p:cNvPr id="29" name="Oval 28"/>
            <p:cNvSpPr/>
            <p:nvPr/>
          </p:nvSpPr>
          <p:spPr>
            <a:xfrm>
              <a:off x="6082632" y="3246591"/>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235174" y="3373092"/>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FLSA Revert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Group 7"/>
          <p:cNvGrpSpPr/>
          <p:nvPr/>
        </p:nvGrpSpPr>
        <p:grpSpPr>
          <a:xfrm>
            <a:off x="3134068" y="3369040"/>
            <a:ext cx="1838632" cy="969786"/>
            <a:chOff x="3134068" y="3172400"/>
            <a:chExt cx="1838632" cy="969786"/>
          </a:xfrm>
        </p:grpSpPr>
        <p:sp>
          <p:nvSpPr>
            <p:cNvPr id="31" name="Oval 30"/>
            <p:cNvSpPr/>
            <p:nvPr/>
          </p:nvSpPr>
          <p:spPr>
            <a:xfrm>
              <a:off x="3134068" y="3172400"/>
              <a:ext cx="1838632" cy="969786"/>
            </a:xfrm>
            <a:prstGeom prst="ellipse">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3150345" y="3186206"/>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Data FTE Override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4712268" y="3430211"/>
            <a:ext cx="1934570" cy="1091872"/>
            <a:chOff x="4486336" y="3724990"/>
            <a:chExt cx="1934570" cy="1091872"/>
          </a:xfrm>
        </p:grpSpPr>
        <p:sp>
          <p:nvSpPr>
            <p:cNvPr id="33" name="Oval 32"/>
            <p:cNvSpPr/>
            <p:nvPr/>
          </p:nvSpPr>
          <p:spPr>
            <a:xfrm>
              <a:off x="4486336" y="3724990"/>
              <a:ext cx="1934570" cy="109187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525496" y="375320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Permanent Increase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p:cNvSpPr/>
          <p:nvPr/>
        </p:nvSpPr>
        <p:spPr>
          <a:xfrm>
            <a:off x="7364273" y="1717496"/>
            <a:ext cx="1324895" cy="85271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126451" y="1789792"/>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Promotion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oup 50"/>
          <p:cNvGrpSpPr/>
          <p:nvPr/>
        </p:nvGrpSpPr>
        <p:grpSpPr>
          <a:xfrm>
            <a:off x="6165412" y="4398027"/>
            <a:ext cx="2143723" cy="1227806"/>
            <a:chOff x="6165412" y="4201387"/>
            <a:chExt cx="2143723" cy="1227806"/>
          </a:xfrm>
        </p:grpSpPr>
        <p:sp>
          <p:nvSpPr>
            <p:cNvPr id="37" name="Oval 36"/>
            <p:cNvSpPr/>
            <p:nvPr/>
          </p:nvSpPr>
          <p:spPr>
            <a:xfrm>
              <a:off x="6165412" y="4230946"/>
              <a:ext cx="2143723" cy="1198247"/>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352763" y="4201387"/>
              <a:ext cx="18040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Permanent Reduction in Time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 name="Group 8"/>
          <p:cNvGrpSpPr/>
          <p:nvPr/>
        </p:nvGrpSpPr>
        <p:grpSpPr>
          <a:xfrm>
            <a:off x="504093" y="1837100"/>
            <a:ext cx="4235750" cy="4278094"/>
            <a:chOff x="504093" y="1640460"/>
            <a:chExt cx="4235750" cy="4278094"/>
          </a:xfrm>
        </p:grpSpPr>
        <p:sp>
          <p:nvSpPr>
            <p:cNvPr id="11" name="TextBox 10"/>
            <p:cNvSpPr txBox="1"/>
            <p:nvPr/>
          </p:nvSpPr>
          <p:spPr>
            <a:xfrm>
              <a:off x="504093" y="1640460"/>
              <a:ext cx="423575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APU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APU Change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in Duty Station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LVL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Post Doc Level Progression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Regularization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Series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Permanent Reduction - Layoff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p:cNvSpPr/>
            <p:nvPr/>
          </p:nvSpPr>
          <p:spPr>
            <a:xfrm>
              <a:off x="2651364" y="4196326"/>
              <a:ext cx="1930708" cy="1011860"/>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2706754" y="4204502"/>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REO               Pre-Organization / Restructure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4492734" y="4512407"/>
            <a:ext cx="1838632" cy="969786"/>
            <a:chOff x="4188807" y="4742775"/>
            <a:chExt cx="1838632" cy="969786"/>
          </a:xfrm>
        </p:grpSpPr>
        <p:sp>
          <p:nvSpPr>
            <p:cNvPr id="41" name="Oval 40"/>
            <p:cNvSpPr/>
            <p:nvPr/>
          </p:nvSpPr>
          <p:spPr>
            <a:xfrm>
              <a:off x="4188807" y="4742775"/>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p:cNvSpPr txBox="1"/>
            <p:nvPr/>
          </p:nvSpPr>
          <p:spPr>
            <a:xfrm>
              <a:off x="4344372" y="4747607"/>
              <a:ext cx="1543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Reports To Change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0" name="Group 49"/>
          <p:cNvGrpSpPr/>
          <p:nvPr/>
        </p:nvGrpSpPr>
        <p:grpSpPr>
          <a:xfrm>
            <a:off x="6935785" y="5537331"/>
            <a:ext cx="2005637" cy="1061647"/>
            <a:chOff x="7503872" y="5164133"/>
            <a:chExt cx="2005637" cy="1061647"/>
          </a:xfrm>
        </p:grpSpPr>
        <p:sp>
          <p:nvSpPr>
            <p:cNvPr id="43" name="Oval 42"/>
            <p:cNvSpPr/>
            <p:nvPr/>
          </p:nvSpPr>
          <p:spPr>
            <a:xfrm>
              <a:off x="7503872" y="5169164"/>
              <a:ext cx="2005637" cy="105661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p:cNvSpPr txBox="1"/>
            <p:nvPr/>
          </p:nvSpPr>
          <p:spPr>
            <a:xfrm>
              <a:off x="7590840" y="516413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Temporary Increase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Group 48"/>
          <p:cNvGrpSpPr/>
          <p:nvPr/>
        </p:nvGrpSpPr>
        <p:grpSpPr>
          <a:xfrm>
            <a:off x="4875423" y="5463485"/>
            <a:ext cx="2044966" cy="1154067"/>
            <a:chOff x="5627872" y="5330463"/>
            <a:chExt cx="2044966" cy="1154067"/>
          </a:xfrm>
        </p:grpSpPr>
        <p:sp>
          <p:nvSpPr>
            <p:cNvPr id="45" name="Oval 44"/>
            <p:cNvSpPr/>
            <p:nvPr/>
          </p:nvSpPr>
          <p:spPr>
            <a:xfrm>
              <a:off x="5627872" y="5335746"/>
              <a:ext cx="2044966" cy="1148784"/>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5694635" y="5330463"/>
              <a:ext cx="19101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Temporary Reduction in Time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17"/>
          <p:cNvGrpSpPr/>
          <p:nvPr/>
        </p:nvGrpSpPr>
        <p:grpSpPr>
          <a:xfrm>
            <a:off x="3182034" y="5576784"/>
            <a:ext cx="1804078" cy="889723"/>
            <a:chOff x="3868335" y="5695411"/>
            <a:chExt cx="1804078" cy="889723"/>
          </a:xfrm>
        </p:grpSpPr>
        <p:sp>
          <p:nvSpPr>
            <p:cNvPr id="47" name="Oval 46"/>
            <p:cNvSpPr/>
            <p:nvPr/>
          </p:nvSpPr>
          <p:spPr>
            <a:xfrm>
              <a:off x="3932461" y="5695411"/>
              <a:ext cx="1622252" cy="889723"/>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p:cNvSpPr txBox="1"/>
            <p:nvPr/>
          </p:nvSpPr>
          <p:spPr>
            <a:xfrm>
              <a:off x="3868335" y="5803520"/>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XFT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Transfer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Slide Number Placeholder 53"/>
          <p:cNvSpPr>
            <a:spLocks noGrp="1"/>
          </p:cNvSpPr>
          <p:nvPr>
            <p:ph type="sldNum" sz="quarter" idx="12"/>
          </p:nvPr>
        </p:nvSpPr>
        <p:spPr>
          <a:xfrm>
            <a:off x="126141" y="6258640"/>
            <a:ext cx="755904" cy="404042"/>
          </a:xfrm>
        </p:spPr>
        <p:txBody>
          <a:bodyPr/>
          <a:lstStyle/>
          <a:p>
            <a:fld id="{8E167FBA-C87A-4522-98EF-6CE4736BA201}" type="slidenum">
              <a:rPr lang="en-US" b="1" smtClean="0">
                <a:solidFill>
                  <a:schemeClr val="tx1"/>
                </a:solidFill>
              </a:rPr>
              <a:t>33</a:t>
            </a:fld>
            <a:endParaRPr lang="en-US" b="1">
              <a:solidFill>
                <a:schemeClr val="tx1"/>
              </a:solidFill>
            </a:endParaRPr>
          </a:p>
        </p:txBody>
      </p:sp>
    </p:spTree>
    <p:extLst>
      <p:ext uri="{BB962C8B-B14F-4D97-AF65-F5344CB8AC3E}">
        <p14:creationId xmlns:p14="http://schemas.microsoft.com/office/powerpoint/2010/main" val="1084537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DEMO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POSITION CHANGE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00584" y="6335458"/>
            <a:ext cx="710184" cy="376237"/>
          </a:xfrm>
        </p:spPr>
        <p:txBody>
          <a:bodyPr/>
          <a:lstStyle/>
          <a:p>
            <a:pPr>
              <a:defRPr/>
            </a:pPr>
            <a:fld id="{08156D9A-717C-4C36-974D-F6EE13F3C2A5}"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3894675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5</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01168" y="6436043"/>
            <a:ext cx="664464" cy="284797"/>
          </a:xfrm>
        </p:spPr>
        <p:txBody>
          <a:bodyPr/>
          <a:lstStyle/>
          <a:p>
            <a:pPr>
              <a:defRPr/>
            </a:pPr>
            <a:fld id="{08156D9A-717C-4C36-974D-F6EE13F3C2A5}"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3042678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278242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Hourly</a:t>
            </a:r>
            <a:r>
              <a:rPr lang="en-US" dirty="0"/>
              <a:t>, paid through TARS </a:t>
            </a:r>
            <a:r>
              <a:rPr lang="en-US" dirty="0" smtClean="0"/>
              <a:t>biweekly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Less </a:t>
            </a:r>
            <a:r>
              <a:rPr lang="en-US" dirty="0"/>
              <a:t>than 50% during academic year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Placed </a:t>
            </a:r>
            <a:r>
              <a:rPr lang="en-US" dirty="0"/>
              <a:t>on short work break over the summer (</a:t>
            </a:r>
            <a:r>
              <a:rPr lang="en-US" dirty="0" smtClean="0"/>
              <a:t>sometimes)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Non-exempt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They </a:t>
            </a:r>
            <a:r>
              <a:rPr lang="en-US" dirty="0"/>
              <a:t>don’t have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Some </a:t>
            </a:r>
            <a:r>
              <a:rPr lang="en-US" dirty="0"/>
              <a:t>are paid in recurring additional pay with no compensation on </a:t>
            </a:r>
            <a:r>
              <a:rPr lang="en-US" dirty="0" smtClean="0"/>
              <a:t>job</a:t>
            </a:r>
          </a:p>
          <a:p>
            <a:pPr marL="742950" lvl="1" indent="-285750">
              <a:lnSpc>
                <a:spcPct val="107000"/>
              </a:lnSpc>
              <a:spcAft>
                <a:spcPts val="800"/>
              </a:spcAft>
              <a:buFont typeface="Arial" panose="020B0604020202020204" pitchFamily="34" charset="0"/>
              <a:buChar char="•"/>
              <a:defRPr/>
            </a:pPr>
            <a:r>
              <a:rPr lang="en-US" dirty="0" smtClean="0"/>
              <a:t>(Examples</a:t>
            </a:r>
            <a:r>
              <a:rPr lang="en-US" dirty="0"/>
              <a:t>: Student activity officials, </a:t>
            </a:r>
            <a:r>
              <a:rPr lang="en-US" dirty="0" err="1"/>
              <a:t>americorp</a:t>
            </a:r>
            <a:r>
              <a:rPr lang="en-US" dirty="0"/>
              <a:t> members, recreational instructors etc</a:t>
            </a:r>
            <a:r>
              <a:rPr lang="en-US" dirty="0" smtClean="0"/>
              <a:t>.)</a:t>
            </a:r>
          </a:p>
        </p:txBody>
      </p:sp>
      <p:sp>
        <p:nvSpPr>
          <p:cNvPr id="3" name="Slide Number Placeholder 2"/>
          <p:cNvSpPr>
            <a:spLocks noGrp="1"/>
          </p:cNvSpPr>
          <p:nvPr>
            <p:ph type="sldNum" sz="quarter" idx="12"/>
          </p:nvPr>
        </p:nvSpPr>
        <p:spPr>
          <a:xfrm>
            <a:off x="194830" y="6436043"/>
            <a:ext cx="490728" cy="293941"/>
          </a:xfrm>
        </p:spPr>
        <p:txBody>
          <a:bodyPr/>
          <a:lstStyle/>
          <a:p>
            <a:pPr>
              <a:defRPr/>
            </a:pPr>
            <a:fld id="{08156D9A-717C-4C36-974D-F6EE13F3C2A5}"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2074163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724" y="255473"/>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5   </a:t>
            </a:r>
            <a:endParaRPr lang="en-US" sz="3600" b="1" dirty="0">
              <a:solidFill>
                <a:srgbClr val="0070C0"/>
              </a:solidFill>
            </a:endParaRPr>
          </a:p>
        </p:txBody>
      </p:sp>
      <p:pic>
        <p:nvPicPr>
          <p:cNvPr id="2" name="Picture 1"/>
          <p:cNvPicPr>
            <a:picLocks noChangeAspect="1"/>
          </p:cNvPicPr>
          <p:nvPr/>
        </p:nvPicPr>
        <p:blipFill>
          <a:blip r:embed="rId2"/>
          <a:stretch>
            <a:fillRect/>
          </a:stretch>
        </p:blipFill>
        <p:spPr>
          <a:xfrm>
            <a:off x="6411985" y="1026667"/>
            <a:ext cx="2786879" cy="5562194"/>
          </a:xfrm>
          <a:prstGeom prst="rect">
            <a:avLst/>
          </a:prstGeom>
          <a:ln>
            <a:solidFill>
              <a:schemeClr val="tx1"/>
            </a:solidFill>
          </a:ln>
        </p:spPr>
      </p:pic>
      <p:sp>
        <p:nvSpPr>
          <p:cNvPr id="10" name="TextBox 9"/>
          <p:cNvSpPr txBox="1"/>
          <p:nvPr/>
        </p:nvSpPr>
        <p:spPr>
          <a:xfrm>
            <a:off x="410456" y="1211687"/>
            <a:ext cx="5788325" cy="646331"/>
          </a:xfrm>
          <a:prstGeom prst="rect">
            <a:avLst/>
          </a:prstGeom>
          <a:noFill/>
        </p:spPr>
        <p:txBody>
          <a:bodyPr wrap="square" rtlCol="0">
            <a:spAutoFit/>
          </a:bodyPr>
          <a:lstStyle/>
          <a:p>
            <a:pPr algn="ctr"/>
            <a:r>
              <a:rPr lang="en-US" sz="3600" b="1" dirty="0" smtClean="0"/>
              <a:t>Student – Casual/Restricted </a:t>
            </a:r>
            <a:endParaRPr lang="en-US" sz="3600" b="1" dirty="0"/>
          </a:p>
        </p:txBody>
      </p:sp>
      <p:sp>
        <p:nvSpPr>
          <p:cNvPr id="3" name="Slide Number Placeholder 2"/>
          <p:cNvSpPr>
            <a:spLocks noGrp="1"/>
          </p:cNvSpPr>
          <p:nvPr>
            <p:ph type="sldNum" sz="quarter" idx="12"/>
          </p:nvPr>
        </p:nvSpPr>
        <p:spPr>
          <a:xfrm>
            <a:off x="87368" y="6402044"/>
            <a:ext cx="646176" cy="373634"/>
          </a:xfrm>
        </p:spPr>
        <p:txBody>
          <a:bodyPr/>
          <a:lstStyle/>
          <a:p>
            <a:fld id="{8E167FBA-C87A-4522-98EF-6CE4736BA201}" type="slidenum">
              <a:rPr lang="en-US" b="1" smtClean="0">
                <a:solidFill>
                  <a:schemeClr val="tx1"/>
                </a:solidFill>
              </a:rPr>
              <a:t>37</a:t>
            </a:fld>
            <a:endParaRPr lang="en-US" b="1">
              <a:solidFill>
                <a:schemeClr val="tx1"/>
              </a:solidFill>
            </a:endParaRPr>
          </a:p>
        </p:txBody>
      </p:sp>
    </p:spTree>
    <p:extLst>
      <p:ext uri="{BB962C8B-B14F-4D97-AF65-F5344CB8AC3E}">
        <p14:creationId xmlns:p14="http://schemas.microsoft.com/office/powerpoint/2010/main" val="3139953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a:t>
            </a:r>
            <a:r>
              <a:rPr kumimoji="0" lang="en-US" sz="7200" b="1" i="0" u="none" strike="noStrike" kern="1200" cap="none" spc="0" normalizeH="0" noProof="0" dirty="0" smtClean="0">
                <a:ln>
                  <a:noFill/>
                </a:ln>
                <a:solidFill>
                  <a:srgbClr val="F1AB00"/>
                </a:solidFill>
                <a:effectLst/>
                <a:uLnTx/>
                <a:uFillTx/>
                <a:latin typeface="Arial"/>
                <a:ea typeface="+mn-ea"/>
                <a:cs typeface="+mn-cs"/>
              </a:rPr>
              <a:t>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Reports To Change (RTC)</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79110" y="6462909"/>
            <a:ext cx="590746" cy="258402"/>
          </a:xfrm>
        </p:spPr>
        <p:txBody>
          <a:bodyPr/>
          <a:lstStyle/>
          <a:p>
            <a:pPr>
              <a:defRPr/>
            </a:pPr>
            <a:fld id="{08156D9A-717C-4C36-974D-F6EE13F3C2A5}"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86094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0137" y="6604312"/>
            <a:ext cx="760429" cy="182988"/>
          </a:xfrm>
        </p:spPr>
        <p:txBody>
          <a:bodyPr/>
          <a:lstStyle/>
          <a:p>
            <a:pPr>
              <a:defRPr/>
            </a:pPr>
            <a:fld id="{08156D9A-717C-4C36-974D-F6EE13F3C2A5}" type="slidenum">
              <a:rPr lang="en-US" altLang="en-US" smtClean="0">
                <a:solidFill>
                  <a:prstClr val="black"/>
                </a:solidFill>
              </a:rPr>
              <a:pPr>
                <a:defRPr/>
              </a:pPr>
              <a:t>39</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30352" y="431706"/>
            <a:ext cx="8485632" cy="609678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17720" y="1563624"/>
            <a:ext cx="2807208"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73518" y="3895344"/>
            <a:ext cx="2600033" cy="266944"/>
          </a:xfrm>
          <a:prstGeom prst="rect">
            <a:avLst/>
          </a:prstGeom>
        </p:spPr>
      </p:pic>
    </p:spTree>
    <p:extLst>
      <p:ext uri="{BB962C8B-B14F-4D97-AF65-F5344CB8AC3E}">
        <p14:creationId xmlns:p14="http://schemas.microsoft.com/office/powerpoint/2010/main" val="271094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1371601" y="2269494"/>
            <a:ext cx="9479934" cy="800219"/>
          </a:xfrm>
          <a:prstGeom prst="rect">
            <a:avLst/>
          </a:prstGeom>
          <a:solidFill>
            <a:schemeClr val="accent1">
              <a:lumMod val="20000"/>
              <a:lumOff val="80000"/>
            </a:schemeClr>
          </a:solidFill>
          <a:ln>
            <a:solidFill>
              <a:schemeClr val="tx1"/>
            </a:solidFill>
          </a:ln>
        </p:spPr>
        <p:txBody>
          <a:bodyPr wrap="square" rtlCol="0">
            <a:spAutoFit/>
          </a:bodyPr>
          <a:lstStyle/>
          <a:p>
            <a:pPr lvl="0">
              <a:defRPr/>
            </a:pPr>
            <a:r>
              <a:rPr kumimoji="0" lang="en-US" sz="2000" b="1" i="0" u="none" strike="noStrike" kern="1200" cap="none" spc="0" normalizeH="0" noProof="0" dirty="0" smtClean="0">
                <a:ln>
                  <a:noFill/>
                </a:ln>
                <a:solidFill>
                  <a:srgbClr val="FFC000">
                    <a:lumMod val="75000"/>
                  </a:srgbClr>
                </a:solidFill>
                <a:effectLst/>
                <a:uLnTx/>
                <a:uFillTx/>
                <a:latin typeface="Arial"/>
                <a:ea typeface="+mn-ea"/>
                <a:cs typeface="+mn-cs"/>
              </a:rPr>
              <a:t>LaKesha Welch, Alexandra Rollins, </a:t>
            </a:r>
            <a:r>
              <a:rPr lang="en-US" sz="2000" b="1" dirty="0">
                <a:solidFill>
                  <a:srgbClr val="FFC000">
                    <a:lumMod val="75000"/>
                  </a:srgbClr>
                </a:solidFill>
              </a:rPr>
              <a:t>Antonette Toney</a:t>
            </a:r>
            <a:endPar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Department</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3" name="Slide Number Placeholder 2"/>
          <p:cNvSpPr>
            <a:spLocks noGrp="1"/>
          </p:cNvSpPr>
          <p:nvPr>
            <p:ph type="sldNum" sz="quarter" idx="12"/>
          </p:nvPr>
        </p:nvSpPr>
        <p:spPr>
          <a:xfrm>
            <a:off x="155956" y="6344602"/>
            <a:ext cx="445008" cy="376237"/>
          </a:xfrm>
        </p:spPr>
        <p:txBody>
          <a:bodyPr/>
          <a:lstStyle/>
          <a:p>
            <a:pPr>
              <a:defRPr/>
            </a:pPr>
            <a:fld id="{08156D9A-717C-4C36-974D-F6EE13F3C2A5}"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424777161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a:t>
            </a:r>
            <a:r>
              <a:rPr kumimoji="0" lang="en-US" sz="7200" b="1" i="0" u="none" strike="noStrike" kern="1200" cap="none" spc="0" normalizeH="0" noProof="0" dirty="0" smtClean="0">
                <a:ln>
                  <a:noFill/>
                </a:ln>
                <a:solidFill>
                  <a:srgbClr val="F1AB00"/>
                </a:solidFill>
                <a:effectLst/>
                <a:uLnTx/>
                <a:uFillTx/>
                <a:latin typeface="Arial"/>
                <a:ea typeface="+mn-ea"/>
                <a:cs typeface="+mn-cs"/>
              </a:rPr>
              <a:t>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Employee Relations Code (ERC)</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35670" y="6426899"/>
            <a:ext cx="511843" cy="256705"/>
          </a:xfrm>
        </p:spPr>
        <p:txBody>
          <a:bodyPr/>
          <a:lstStyle/>
          <a:p>
            <a:pPr>
              <a:defRPr/>
            </a:pPr>
            <a:fld id="{08156D9A-717C-4C36-974D-F6EE13F3C2A5}"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862843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54331"/>
            <a:ext cx="865632" cy="312229"/>
          </a:xfrm>
        </p:spPr>
        <p:txBody>
          <a:bodyPr/>
          <a:lstStyle/>
          <a:p>
            <a:pPr>
              <a:defRPr/>
            </a:pPr>
            <a:fld id="{08156D9A-717C-4C36-974D-F6EE13F3C2A5}" type="slidenum">
              <a:rPr lang="en-US" altLang="en-US" smtClean="0">
                <a:solidFill>
                  <a:prstClr val="black"/>
                </a:solidFill>
              </a:rPr>
              <a:pPr>
                <a:defRPr/>
              </a:pPr>
              <a:t>41</a:t>
            </a:fld>
            <a:endParaRPr lang="en-US" altLang="en-US" dirty="0">
              <a:solidFill>
                <a:prstClr val="black"/>
              </a:solidFill>
            </a:endParaRPr>
          </a:p>
        </p:txBody>
      </p:sp>
      <p:pic>
        <p:nvPicPr>
          <p:cNvPr id="3" name="Picture 2"/>
          <p:cNvPicPr>
            <a:picLocks noChangeAspect="1"/>
          </p:cNvPicPr>
          <p:nvPr/>
        </p:nvPicPr>
        <p:blipFill>
          <a:blip r:embed="rId4"/>
          <a:stretch>
            <a:fillRect/>
          </a:stretch>
        </p:blipFill>
        <p:spPr>
          <a:xfrm>
            <a:off x="237745" y="351186"/>
            <a:ext cx="7800258" cy="574329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014216" y="1389888"/>
            <a:ext cx="3127248"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 y="5093208"/>
            <a:ext cx="2898648"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42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9</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8016" y="6417754"/>
            <a:ext cx="454152" cy="312229"/>
          </a:xfrm>
        </p:spPr>
        <p:txBody>
          <a:bodyPr/>
          <a:lstStyle/>
          <a:p>
            <a:pPr>
              <a:defRPr/>
            </a:pPr>
            <a:fld id="{08156D9A-717C-4C36-974D-F6EE13F3C2A5}"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2029850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318138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Reserved </a:t>
            </a:r>
            <a:r>
              <a:rPr lang="en-US" dirty="0"/>
              <a:t>Abeyance (RES ABY) only if they have a concurrent 100% faculty administrative </a:t>
            </a:r>
            <a:r>
              <a:rPr lang="en-US" dirty="0" smtClean="0"/>
              <a:t>appointment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Monthly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Exempt</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full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Not </a:t>
            </a:r>
            <a:r>
              <a:rPr lang="en-US" dirty="0"/>
              <a:t>all are eligible for benefits because it depends on their percentage and number of </a:t>
            </a:r>
            <a:r>
              <a:rPr lang="en-US" dirty="0" smtClean="0"/>
              <a:t>hours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Ladder Faculty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Lectures </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Instructional </a:t>
            </a:r>
            <a:r>
              <a:rPr lang="en-US" dirty="0"/>
              <a:t>Faculty </a:t>
            </a:r>
          </a:p>
        </p:txBody>
      </p:sp>
      <p:sp>
        <p:nvSpPr>
          <p:cNvPr id="3" name="Slide Number Placeholder 2"/>
          <p:cNvSpPr>
            <a:spLocks noGrp="1"/>
          </p:cNvSpPr>
          <p:nvPr>
            <p:ph type="sldNum" sz="quarter" idx="12"/>
          </p:nvPr>
        </p:nvSpPr>
        <p:spPr>
          <a:xfrm>
            <a:off x="169671" y="6391656"/>
            <a:ext cx="417576" cy="310896"/>
          </a:xfrm>
        </p:spPr>
        <p:txBody>
          <a:bodyPr/>
          <a:lstStyle/>
          <a:p>
            <a:pPr>
              <a:defRPr/>
            </a:pPr>
            <a:fld id="{08156D9A-717C-4C36-974D-F6EE13F3C2A5}"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4011277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9  </a:t>
            </a:r>
            <a:endParaRPr lang="en-US" sz="3600" b="1" dirty="0">
              <a:solidFill>
                <a:srgbClr val="0070C0"/>
              </a:solidFill>
            </a:endParaRPr>
          </a:p>
        </p:txBody>
      </p:sp>
      <p:sp>
        <p:nvSpPr>
          <p:cNvPr id="15" name="TextBox 14"/>
          <p:cNvSpPr txBox="1"/>
          <p:nvPr/>
        </p:nvSpPr>
        <p:spPr>
          <a:xfrm>
            <a:off x="410456" y="1211687"/>
            <a:ext cx="4161543" cy="646331"/>
          </a:xfrm>
          <a:prstGeom prst="rect">
            <a:avLst/>
          </a:prstGeom>
          <a:noFill/>
        </p:spPr>
        <p:txBody>
          <a:bodyPr wrap="square" rtlCol="0">
            <a:spAutoFit/>
          </a:bodyPr>
          <a:lstStyle/>
          <a:p>
            <a:pPr algn="ctr"/>
            <a:r>
              <a:rPr lang="en-US" sz="3600" b="1" dirty="0" smtClean="0"/>
              <a:t>Academic – Faculty </a:t>
            </a:r>
            <a:endParaRPr lang="en-US" sz="3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392" y="849182"/>
            <a:ext cx="3029895" cy="5815324"/>
          </a:xfrm>
          <a:prstGeom prst="rect">
            <a:avLst/>
          </a:prstGeom>
          <a:ln w="12700">
            <a:solidFill>
              <a:schemeClr val="tx1"/>
            </a:solidFill>
          </a:ln>
        </p:spPr>
      </p:pic>
      <p:sp>
        <p:nvSpPr>
          <p:cNvPr id="2" name="Slide Number Placeholder 1"/>
          <p:cNvSpPr>
            <a:spLocks noGrp="1"/>
          </p:cNvSpPr>
          <p:nvPr>
            <p:ph type="sldNum" sz="quarter" idx="12"/>
          </p:nvPr>
        </p:nvSpPr>
        <p:spPr>
          <a:xfrm>
            <a:off x="178808" y="6356350"/>
            <a:ext cx="463296" cy="308156"/>
          </a:xfrm>
        </p:spPr>
        <p:txBody>
          <a:bodyPr/>
          <a:lstStyle/>
          <a:p>
            <a:fld id="{8E167FBA-C87A-4522-98EF-6CE4736BA201}" type="slidenum">
              <a:rPr lang="en-US" b="1" smtClean="0">
                <a:solidFill>
                  <a:schemeClr val="tx1"/>
                </a:solidFill>
              </a:rPr>
              <a:t>44</a:t>
            </a:fld>
            <a:endParaRPr lang="en-US" b="1">
              <a:solidFill>
                <a:schemeClr val="tx1"/>
              </a:solidFill>
            </a:endParaRPr>
          </a:p>
        </p:txBody>
      </p:sp>
    </p:spTree>
    <p:extLst>
      <p:ext uri="{BB962C8B-B14F-4D97-AF65-F5344CB8AC3E}">
        <p14:creationId xmlns:p14="http://schemas.microsoft.com/office/powerpoint/2010/main" val="3916452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Change in Duty Station</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(CID)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1086" y="6356351"/>
            <a:ext cx="552522" cy="364490"/>
          </a:xfrm>
        </p:spPr>
        <p:txBody>
          <a:bodyPr/>
          <a:lstStyle/>
          <a:p>
            <a:fld id="{8E167FBA-C87A-4522-98EF-6CE4736BA201}" type="slidenum">
              <a:rPr lang="en-US" b="1" smtClean="0">
                <a:solidFill>
                  <a:schemeClr val="tx1"/>
                </a:solidFill>
              </a:rPr>
              <a:t>45</a:t>
            </a:fld>
            <a:endParaRPr lang="en-US" b="1">
              <a:solidFill>
                <a:schemeClr val="tx1"/>
              </a:solidFill>
            </a:endParaRPr>
          </a:p>
        </p:txBody>
      </p:sp>
    </p:spTree>
    <p:extLst>
      <p:ext uri="{BB962C8B-B14F-4D97-AF65-F5344CB8AC3E}">
        <p14:creationId xmlns:p14="http://schemas.microsoft.com/office/powerpoint/2010/main" val="176842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 y="6417754"/>
            <a:ext cx="509016" cy="312229"/>
          </a:xfrm>
        </p:spPr>
        <p:txBody>
          <a:bodyPr/>
          <a:lstStyle/>
          <a:p>
            <a:pPr>
              <a:defRPr/>
            </a:pPr>
            <a:fld id="{08156D9A-717C-4C36-974D-F6EE13F3C2A5}" type="slidenum">
              <a:rPr lang="en-US" altLang="en-US" smtClean="0">
                <a:solidFill>
                  <a:prstClr val="black"/>
                </a:solidFill>
              </a:rPr>
              <a:pPr>
                <a:defRPr/>
              </a:pPr>
              <a:t>46</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685801" y="311145"/>
            <a:ext cx="8187100" cy="580694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553712" y="1298448"/>
            <a:ext cx="2935224"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7592" y="2693411"/>
            <a:ext cx="2167128" cy="278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51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10</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10312" y="6362890"/>
            <a:ext cx="353568" cy="403669"/>
          </a:xfrm>
        </p:spPr>
        <p:txBody>
          <a:bodyPr/>
          <a:lstStyle/>
          <a:p>
            <a:pPr>
              <a:defRPr/>
            </a:pPr>
            <a:fld id="{08156D9A-717C-4C36-974D-F6EE13F3C2A5}"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591250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GENERAL DESCRIPTIONS AND ATTRIBUTES  </a:t>
            </a:r>
            <a:endParaRPr lang="en-US" dirty="0">
              <a:solidFill>
                <a:schemeClr val="accent5"/>
              </a:solidFill>
            </a:endParaRPr>
          </a:p>
        </p:txBody>
      </p:sp>
      <p:sp>
        <p:nvSpPr>
          <p:cNvPr id="16" name="Rectangle 15"/>
          <p:cNvSpPr/>
          <p:nvPr/>
        </p:nvSpPr>
        <p:spPr>
          <a:xfrm>
            <a:off x="440194" y="1136784"/>
            <a:ext cx="11225348" cy="278242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Short Work Break per the (SWB) matrix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 </a:t>
            </a:r>
            <a:r>
              <a:rPr lang="en-US" dirty="0"/>
              <a:t>are monthly and some are hourly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Mostly </a:t>
            </a:r>
            <a:r>
              <a:rPr lang="en-US" dirty="0"/>
              <a:t>5AC (Academic </a:t>
            </a:r>
            <a:r>
              <a:rPr lang="en-US" dirty="0" smtClean="0"/>
              <a:t>Compensation)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5MH </a:t>
            </a:r>
            <a:r>
              <a:rPr lang="en-US" dirty="0"/>
              <a:t>group (Monthly </a:t>
            </a:r>
            <a:r>
              <a:rPr lang="en-US" dirty="0" smtClean="0"/>
              <a:t>hourly)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Eligible </a:t>
            </a:r>
            <a:r>
              <a:rPr lang="en-US" dirty="0"/>
              <a:t>for Benefits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This </a:t>
            </a:r>
            <a:r>
              <a:rPr lang="en-US" dirty="0"/>
              <a:t>depends on FTE and length of the appointment. </a:t>
            </a:r>
            <a:r>
              <a:rPr lang="en-US" u="sng" dirty="0">
                <a:hlinkClick r:id="rId4"/>
              </a:rPr>
              <a:t>(Eligibility Guidelines Link)</a:t>
            </a:r>
            <a:endParaRPr lang="en-US" dirty="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smtClean="0"/>
          </a:p>
        </p:txBody>
      </p:sp>
      <p:sp>
        <p:nvSpPr>
          <p:cNvPr id="3" name="Slide Number Placeholder 2"/>
          <p:cNvSpPr>
            <a:spLocks noGrp="1"/>
          </p:cNvSpPr>
          <p:nvPr>
            <p:ph type="sldNum" sz="quarter" idx="12"/>
          </p:nvPr>
        </p:nvSpPr>
        <p:spPr>
          <a:xfrm>
            <a:off x="73152" y="6344602"/>
            <a:ext cx="445008" cy="330517"/>
          </a:xfrm>
        </p:spPr>
        <p:txBody>
          <a:bodyPr/>
          <a:lstStyle/>
          <a:p>
            <a:pPr>
              <a:defRPr/>
            </a:pPr>
            <a:fld id="{08156D9A-717C-4C36-974D-F6EE13F3C2A5}"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3196970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r>
              <a:rPr lang="en-US" sz="3600" b="1" dirty="0">
                <a:solidFill>
                  <a:srgbClr val="0070C0"/>
                </a:solidFill>
              </a:rPr>
              <a:t>POS- Position </a:t>
            </a:r>
            <a:r>
              <a:rPr lang="en-US" sz="3600" b="1" dirty="0" smtClean="0">
                <a:solidFill>
                  <a:srgbClr val="0070C0"/>
                </a:solidFill>
              </a:rPr>
              <a:t>Change – EMPL Class 10  </a:t>
            </a:r>
            <a:endParaRPr lang="en-US" sz="3600" b="1" dirty="0">
              <a:solidFill>
                <a:srgbClr val="0070C0"/>
              </a:solidFill>
            </a:endParaRPr>
          </a:p>
        </p:txBody>
      </p:sp>
      <p:sp>
        <p:nvSpPr>
          <p:cNvPr id="15" name="TextBox 14"/>
          <p:cNvSpPr txBox="1"/>
          <p:nvPr/>
        </p:nvSpPr>
        <p:spPr>
          <a:xfrm>
            <a:off x="389191" y="1317015"/>
            <a:ext cx="4925875" cy="646331"/>
          </a:xfrm>
          <a:prstGeom prst="rect">
            <a:avLst/>
          </a:prstGeom>
          <a:noFill/>
        </p:spPr>
        <p:txBody>
          <a:bodyPr wrap="square" rtlCol="0">
            <a:spAutoFit/>
          </a:bodyPr>
          <a:lstStyle/>
          <a:p>
            <a:pPr algn="ctr"/>
            <a:r>
              <a:rPr lang="en-US" sz="3600" b="1" dirty="0" smtClean="0"/>
              <a:t>Academic – Non Faculty</a:t>
            </a:r>
            <a:endParaRPr lang="en-US" sz="36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512" y="849182"/>
            <a:ext cx="2958128" cy="5700335"/>
          </a:xfrm>
          <a:prstGeom prst="rect">
            <a:avLst/>
          </a:prstGeom>
          <a:ln w="12700">
            <a:solidFill>
              <a:schemeClr val="tx1"/>
            </a:solidFill>
          </a:ln>
        </p:spPr>
      </p:pic>
      <p:sp>
        <p:nvSpPr>
          <p:cNvPr id="2" name="Slide Number Placeholder 1"/>
          <p:cNvSpPr>
            <a:spLocks noGrp="1"/>
          </p:cNvSpPr>
          <p:nvPr>
            <p:ph type="sldNum" sz="quarter" idx="12"/>
          </p:nvPr>
        </p:nvSpPr>
        <p:spPr>
          <a:xfrm>
            <a:off x="31758" y="6330696"/>
            <a:ext cx="408432" cy="437642"/>
          </a:xfrm>
        </p:spPr>
        <p:txBody>
          <a:bodyPr/>
          <a:lstStyle/>
          <a:p>
            <a:fld id="{8E167FBA-C87A-4522-98EF-6CE4736BA201}" type="slidenum">
              <a:rPr lang="en-US" b="1" smtClean="0">
                <a:solidFill>
                  <a:schemeClr val="tx1"/>
                </a:solidFill>
              </a:rPr>
              <a:t>49</a:t>
            </a:fld>
            <a:endParaRPr lang="en-US" b="1">
              <a:solidFill>
                <a:schemeClr val="tx1"/>
              </a:solidFill>
            </a:endParaRPr>
          </a:p>
        </p:txBody>
      </p:sp>
    </p:spTree>
    <p:extLst>
      <p:ext uri="{BB962C8B-B14F-4D97-AF65-F5344CB8AC3E}">
        <p14:creationId xmlns:p14="http://schemas.microsoft.com/office/powerpoint/2010/main" val="4188219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44856" y="1712749"/>
            <a:ext cx="9496425" cy="3676650"/>
          </a:xfrm>
          <a:prstGeom prst="rect">
            <a:avLst/>
          </a:prstGeom>
        </p:spPr>
      </p:pic>
      <p:sp>
        <p:nvSpPr>
          <p:cNvPr id="4"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5767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542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noProof="0" dirty="0" smtClean="0">
                <a:solidFill>
                  <a:prstClr val="black"/>
                </a:solidFill>
                <a:latin typeface="Arial"/>
              </a:rPr>
              <a:t>Position Data changes in PayPath Actions can be initiated for what types of positions?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Position information that is updates on the Position Data page also updates the position-related information in the _______ page?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lang="en-US" spc="-5" dirty="0">
              <a:solidFill>
                <a:prstClr val="black"/>
              </a:solidFill>
              <a:latin typeface="Arial"/>
              <a:cs typeface="Arial"/>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In</a:t>
            </a:r>
            <a:r>
              <a:rPr kumimoji="0" lang="en-US" sz="1800" b="0" i="0" u="none" strike="noStrike" kern="1200" cap="none" spc="-5" normalizeH="0" noProof="0" dirty="0" smtClean="0">
                <a:ln>
                  <a:noFill/>
                </a:ln>
                <a:solidFill>
                  <a:prstClr val="black"/>
                </a:solidFill>
                <a:effectLst/>
                <a:uLnTx/>
                <a:uFillTx/>
                <a:latin typeface="Arial"/>
                <a:ea typeface="+mn-ea"/>
                <a:cs typeface="Arial"/>
              </a:rPr>
              <a:t> addition to the effective date you must</a:t>
            </a:r>
            <a:r>
              <a:rPr lang="en-US" spc="-5" dirty="0" smtClean="0">
                <a:solidFill>
                  <a:prstClr val="black"/>
                </a:solidFill>
                <a:latin typeface="Arial"/>
                <a:cs typeface="Arial"/>
              </a:rPr>
              <a:t> always enter the __________?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60527" y="6436043"/>
            <a:ext cx="435864" cy="303085"/>
          </a:xfrm>
        </p:spPr>
        <p:txBody>
          <a:bodyPr/>
          <a:lstStyle/>
          <a:p>
            <a:pPr>
              <a:defRPr/>
            </a:pPr>
            <a:fld id="{08156D9A-717C-4C36-974D-F6EE13F3C2A5}"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403883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10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PROMOTION (PRO)</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8872" y="6509195"/>
            <a:ext cx="353568" cy="239077"/>
          </a:xfrm>
        </p:spPr>
        <p:txBody>
          <a:bodyPr/>
          <a:lstStyle/>
          <a:p>
            <a:pPr>
              <a:defRPr/>
            </a:pPr>
            <a:fld id="{08156D9A-717C-4C36-974D-F6EE13F3C2A5}" type="slidenum">
              <a:rPr lang="en-US" altLang="en-US" smtClean="0">
                <a:solidFill>
                  <a:prstClr val="black"/>
                </a:solidFill>
              </a:rPr>
              <a:pPr>
                <a:defRPr/>
              </a:pPr>
              <a:t>51</a:t>
            </a:fld>
            <a:endParaRPr lang="en-US" altLang="en-US" dirty="0">
              <a:solidFill>
                <a:prstClr val="black"/>
              </a:solidFill>
            </a:endParaRPr>
          </a:p>
        </p:txBody>
      </p:sp>
    </p:spTree>
    <p:extLst>
      <p:ext uri="{BB962C8B-B14F-4D97-AF65-F5344CB8AC3E}">
        <p14:creationId xmlns:p14="http://schemas.microsoft.com/office/powerpoint/2010/main" val="452338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872" y="6362890"/>
            <a:ext cx="344424" cy="385381"/>
          </a:xfrm>
        </p:spPr>
        <p:txBody>
          <a:bodyPr/>
          <a:lstStyle/>
          <a:p>
            <a:pPr>
              <a:defRPr/>
            </a:pPr>
            <a:fld id="{08156D9A-717C-4C36-974D-F6EE13F3C2A5}" type="slidenum">
              <a:rPr lang="en-US" altLang="en-US" smtClean="0">
                <a:solidFill>
                  <a:prstClr val="black"/>
                </a:solidFill>
              </a:rPr>
              <a:pPr>
                <a:defRPr/>
              </a:pPr>
              <a:t>52</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62438" y="394782"/>
            <a:ext cx="8175162" cy="586479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370832" y="1490472"/>
            <a:ext cx="2935224"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8136" y="3145536"/>
            <a:ext cx="2935224" cy="192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6430" y="1490472"/>
            <a:ext cx="3100852" cy="2374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21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10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Temporary Reduction in Time</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(TRT)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55448" y="6253162"/>
            <a:ext cx="490728" cy="421957"/>
          </a:xfrm>
        </p:spPr>
        <p:txBody>
          <a:bodyPr/>
          <a:lstStyle/>
          <a:p>
            <a:pPr>
              <a:defRPr/>
            </a:pPr>
            <a:fld id="{08156D9A-717C-4C36-974D-F6EE13F3C2A5}" type="slidenum">
              <a:rPr lang="en-US" altLang="en-US" smtClean="0">
                <a:solidFill>
                  <a:prstClr val="black"/>
                </a:solidFill>
              </a:rPr>
              <a:pPr>
                <a:defRPr/>
              </a:pPr>
              <a:t>53</a:t>
            </a:fld>
            <a:endParaRPr lang="en-US" altLang="en-US" dirty="0">
              <a:solidFill>
                <a:prstClr val="black"/>
              </a:solidFill>
            </a:endParaRPr>
          </a:p>
        </p:txBody>
      </p:sp>
    </p:spTree>
    <p:extLst>
      <p:ext uri="{BB962C8B-B14F-4D97-AF65-F5344CB8AC3E}">
        <p14:creationId xmlns:p14="http://schemas.microsoft.com/office/powerpoint/2010/main" val="2567740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98120" y="6518339"/>
            <a:ext cx="536448" cy="239077"/>
          </a:xfrm>
        </p:spPr>
        <p:txBody>
          <a:bodyPr/>
          <a:lstStyle/>
          <a:p>
            <a:pPr>
              <a:defRPr/>
            </a:pPr>
            <a:fld id="{08156D9A-717C-4C36-974D-F6EE13F3C2A5}" type="slidenum">
              <a:rPr lang="en-US" altLang="en-US" smtClean="0">
                <a:solidFill>
                  <a:prstClr val="black"/>
                </a:solidFill>
              </a:rPr>
              <a:pPr>
                <a:defRPr/>
              </a:pPr>
              <a:t>54</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466344" y="191595"/>
            <a:ext cx="8570385" cy="621148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599432" y="1344168"/>
            <a:ext cx="3474720" cy="521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88720" y="4608576"/>
            <a:ext cx="1490472" cy="283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687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HANDS 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55</a:t>
            </a:fld>
            <a:endParaRPr lang="en-US" altLang="en-US" dirty="0">
              <a:solidFill>
                <a:prstClr val="black"/>
              </a:solidFill>
            </a:endParaRPr>
          </a:p>
        </p:txBody>
      </p:sp>
    </p:spTree>
    <p:extLst>
      <p:ext uri="{BB962C8B-B14F-4D97-AF65-F5344CB8AC3E}">
        <p14:creationId xmlns:p14="http://schemas.microsoft.com/office/powerpoint/2010/main" val="32576156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56</a:t>
            </a:fld>
            <a:endParaRPr lang="en-US" altLang="en-US" dirty="0">
              <a:solidFill>
                <a:prstClr val="black"/>
              </a:solidFill>
            </a:endParaRPr>
          </a:p>
        </p:txBody>
      </p:sp>
      <p:sp>
        <p:nvSpPr>
          <p:cNvPr id="3" name="TextBox 2"/>
          <p:cNvSpPr txBox="1"/>
          <p:nvPr/>
        </p:nvSpPr>
        <p:spPr>
          <a:xfrm>
            <a:off x="554736" y="1161288"/>
            <a:ext cx="10701528" cy="3046988"/>
          </a:xfrm>
          <a:prstGeom prst="rect">
            <a:avLst/>
          </a:prstGeom>
          <a:noFill/>
        </p:spPr>
        <p:txBody>
          <a:bodyPr wrap="square" rtlCol="0">
            <a:spAutoFit/>
          </a:bodyPr>
          <a:lstStyle/>
          <a:p>
            <a:pPr marL="457200" indent="-457200">
              <a:buFont typeface="+mj-lt"/>
              <a:buAutoNum type="arabicPeriod"/>
            </a:pPr>
            <a:r>
              <a:rPr lang="en-US" sz="2400" dirty="0" smtClean="0"/>
              <a:t>Do a </a:t>
            </a:r>
            <a:r>
              <a:rPr lang="en-US" sz="2400" dirty="0" err="1" smtClean="0"/>
              <a:t>RTC</a:t>
            </a:r>
            <a:r>
              <a:rPr lang="en-US" sz="2400" dirty="0" smtClean="0"/>
              <a:t> Report to change for 2 different employees with applicable </a:t>
            </a:r>
            <a:r>
              <a:rPr lang="en-US" sz="2400" dirty="0" err="1" smtClean="0"/>
              <a:t>empl</a:t>
            </a:r>
            <a:r>
              <a:rPr lang="en-US" sz="2400" dirty="0" smtClean="0"/>
              <a:t> classes in your unit</a:t>
            </a:r>
          </a:p>
          <a:p>
            <a:pPr marL="457200" indent="-457200">
              <a:buFont typeface="+mj-lt"/>
              <a:buAutoNum type="arabicPeriod"/>
            </a:pPr>
            <a:r>
              <a:rPr lang="en-US" sz="2400" dirty="0" smtClean="0"/>
              <a:t>Do a </a:t>
            </a:r>
            <a:r>
              <a:rPr lang="en-US" sz="2400" dirty="0" err="1" smtClean="0"/>
              <a:t>TRT</a:t>
            </a:r>
            <a:r>
              <a:rPr lang="en-US" sz="2400" dirty="0" smtClean="0"/>
              <a:t> temporary reduction in time </a:t>
            </a:r>
            <a:r>
              <a:rPr lang="en-US" sz="2400" dirty="0"/>
              <a:t>with applicable </a:t>
            </a:r>
            <a:r>
              <a:rPr lang="en-US" sz="2400" dirty="0" err="1"/>
              <a:t>empl</a:t>
            </a:r>
            <a:r>
              <a:rPr lang="en-US" sz="2400" dirty="0"/>
              <a:t> classes in your unit</a:t>
            </a:r>
          </a:p>
          <a:p>
            <a:pPr marL="457200" indent="-457200">
              <a:buFont typeface="+mj-lt"/>
              <a:buAutoNum type="arabicPeriod"/>
            </a:pPr>
            <a:r>
              <a:rPr lang="en-US" sz="2400" dirty="0" smtClean="0"/>
              <a:t>Do a </a:t>
            </a:r>
            <a:r>
              <a:rPr lang="en-US" sz="2400" dirty="0" err="1" smtClean="0"/>
              <a:t>PRT</a:t>
            </a:r>
            <a:r>
              <a:rPr lang="en-US" sz="2400" dirty="0" smtClean="0"/>
              <a:t> permanent increase in time for </a:t>
            </a:r>
            <a:r>
              <a:rPr lang="en-US" sz="2400" dirty="0"/>
              <a:t>with applicable </a:t>
            </a:r>
            <a:r>
              <a:rPr lang="en-US" sz="2400" dirty="0" err="1"/>
              <a:t>empl</a:t>
            </a:r>
            <a:r>
              <a:rPr lang="en-US" sz="2400" dirty="0"/>
              <a:t> classes in your unit</a:t>
            </a:r>
          </a:p>
          <a:p>
            <a:pPr marL="457200" indent="-457200">
              <a:buFont typeface="+mj-lt"/>
              <a:buAutoNum type="arabicPeriod"/>
            </a:pPr>
            <a:r>
              <a:rPr lang="en-US" sz="2400" dirty="0" smtClean="0"/>
              <a:t>Do a PRO Promotion </a:t>
            </a:r>
            <a:r>
              <a:rPr lang="en-US" sz="2400" dirty="0"/>
              <a:t>with applicable </a:t>
            </a:r>
            <a:r>
              <a:rPr lang="en-US" sz="2400" dirty="0" err="1"/>
              <a:t>empl</a:t>
            </a:r>
            <a:r>
              <a:rPr lang="en-US" sz="2400" dirty="0"/>
              <a:t> classes in your </a:t>
            </a:r>
            <a:r>
              <a:rPr lang="en-US" sz="2400" dirty="0" smtClean="0"/>
              <a:t>unit OR</a:t>
            </a:r>
          </a:p>
          <a:p>
            <a:pPr marL="457200" indent="-457200">
              <a:buFont typeface="+mj-lt"/>
              <a:buAutoNum type="arabicPeriod"/>
            </a:pPr>
            <a:r>
              <a:rPr lang="en-US" sz="2400" dirty="0" smtClean="0"/>
              <a:t>Do a </a:t>
            </a:r>
            <a:r>
              <a:rPr lang="en-US" sz="2400" dirty="0" err="1" smtClean="0"/>
              <a:t>ERC</a:t>
            </a:r>
            <a:r>
              <a:rPr lang="en-US" sz="2400" dirty="0" smtClean="0"/>
              <a:t> Employee Relation code change</a:t>
            </a:r>
            <a:endParaRPr lang="en-US" sz="2400" dirty="0"/>
          </a:p>
        </p:txBody>
      </p:sp>
      <p:sp>
        <p:nvSpPr>
          <p:cNvPr id="5" name="Title 1"/>
          <p:cNvSpPr>
            <a:spLocks noGrp="1"/>
          </p:cNvSpPr>
          <p:nvPr>
            <p:ph type="title"/>
          </p:nvPr>
        </p:nvSpPr>
        <p:spPr>
          <a:xfrm>
            <a:off x="378459" y="293370"/>
            <a:ext cx="10963618" cy="685800"/>
          </a:xfrm>
        </p:spPr>
        <p:txBody>
          <a:bodyPr/>
          <a:lstStyle/>
          <a:p>
            <a:r>
              <a:rPr lang="en-US" dirty="0" smtClean="0">
                <a:solidFill>
                  <a:schemeClr val="accent5"/>
                </a:solidFill>
              </a:rPr>
              <a:t>TRY IT!</a:t>
            </a:r>
            <a:endParaRPr lang="en-US" dirty="0">
              <a:solidFill>
                <a:schemeClr val="accent5"/>
              </a:solidFill>
            </a:endParaRPr>
          </a:p>
        </p:txBody>
      </p:sp>
    </p:spTree>
    <p:extLst>
      <p:ext uri="{BB962C8B-B14F-4D97-AF65-F5344CB8AC3E}">
        <p14:creationId xmlns:p14="http://schemas.microsoft.com/office/powerpoint/2010/main" val="322311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JOB 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5"/>
            <a:ext cx="481584" cy="257365"/>
          </a:xfrm>
        </p:spPr>
        <p:txBody>
          <a:bodyPr/>
          <a:lstStyle/>
          <a:p>
            <a:pPr>
              <a:defRPr/>
            </a:pPr>
            <a:fld id="{08156D9A-717C-4C36-974D-F6EE13F3C2A5}" type="slidenum">
              <a:rPr lang="en-US" altLang="en-US" smtClean="0">
                <a:solidFill>
                  <a:prstClr val="black"/>
                </a:solidFill>
              </a:rPr>
              <a:pPr>
                <a:defRPr/>
              </a:pPr>
              <a:t>57</a:t>
            </a:fld>
            <a:endParaRPr lang="en-US" altLang="en-US" dirty="0">
              <a:solidFill>
                <a:prstClr val="black"/>
              </a:solidFill>
            </a:endParaRPr>
          </a:p>
        </p:txBody>
      </p:sp>
    </p:spTree>
    <p:extLst>
      <p:ext uri="{BB962C8B-B14F-4D97-AF65-F5344CB8AC3E}">
        <p14:creationId xmlns:p14="http://schemas.microsoft.com/office/powerpoint/2010/main" val="2651886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CHANGES OVERVIEW   </a:t>
            </a:r>
            <a:endParaRPr lang="en-US" dirty="0">
              <a:solidFill>
                <a:schemeClr val="accent5"/>
              </a:solidFill>
            </a:endParaRPr>
          </a:p>
        </p:txBody>
      </p:sp>
      <p:sp>
        <p:nvSpPr>
          <p:cNvPr id="22" name="Rectangle 21"/>
          <p:cNvSpPr/>
          <p:nvPr/>
        </p:nvSpPr>
        <p:spPr>
          <a:xfrm>
            <a:off x="570964" y="1209091"/>
            <a:ext cx="11225348" cy="177933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b="1" dirty="0"/>
              <a:t>Job Data </a:t>
            </a:r>
            <a:r>
              <a:rPr lang="en-US" dirty="0"/>
              <a:t>page is used for many types of job-related updates, which can be made independent of a </a:t>
            </a:r>
            <a:r>
              <a:rPr lang="en-US" dirty="0" smtClean="0"/>
              <a:t>Position Data change.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However</a:t>
            </a:r>
            <a:r>
              <a:rPr lang="en-US" dirty="0"/>
              <a:t>, if a </a:t>
            </a:r>
            <a:r>
              <a:rPr lang="en-US" dirty="0" smtClean="0"/>
              <a:t>Position Data change </a:t>
            </a:r>
            <a:r>
              <a:rPr lang="en-US" dirty="0"/>
              <a:t>is made, PayPath automatically updates the employee’s </a:t>
            </a:r>
            <a:r>
              <a:rPr lang="en-US" b="1" dirty="0"/>
              <a:t>Job Data </a:t>
            </a:r>
            <a:r>
              <a:rPr lang="en-US" dirty="0"/>
              <a:t>page to display the new position information</a:t>
            </a:r>
            <a:r>
              <a:rPr lang="en-US" dirty="0" smtClean="0"/>
              <a:t>.</a:t>
            </a:r>
          </a:p>
          <a:p>
            <a:pPr marL="285750" indent="-285750">
              <a:lnSpc>
                <a:spcPct val="107000"/>
              </a:lnSpc>
              <a:spcAft>
                <a:spcPts val="800"/>
              </a:spcAft>
              <a:buFont typeface="Arial" panose="020B0604020202020204" pitchFamily="34" charset="0"/>
              <a:buChar char="•"/>
              <a:defRPr/>
            </a:pPr>
            <a:r>
              <a:rPr lang="en-US" dirty="0"/>
              <a:t>There are many types of </a:t>
            </a:r>
            <a:r>
              <a:rPr lang="en-US" b="1" dirty="0"/>
              <a:t>Job Data </a:t>
            </a:r>
            <a:r>
              <a:rPr lang="en-US" dirty="0"/>
              <a:t>changes, most of which fall into the first three categories</a:t>
            </a:r>
            <a:r>
              <a:rPr lang="en-US" dirty="0" smtClean="0"/>
              <a:t>.</a:t>
            </a:r>
            <a:endParaRPr lang="en-US" dirty="0"/>
          </a:p>
        </p:txBody>
      </p:sp>
      <p:grpSp>
        <p:nvGrpSpPr>
          <p:cNvPr id="4" name="Group 3"/>
          <p:cNvGrpSpPr/>
          <p:nvPr/>
        </p:nvGrpSpPr>
        <p:grpSpPr>
          <a:xfrm>
            <a:off x="1903719" y="3377387"/>
            <a:ext cx="8371127" cy="1900238"/>
            <a:chOff x="375166" y="2886066"/>
            <a:chExt cx="8371127" cy="1900238"/>
          </a:xfrm>
        </p:grpSpPr>
        <p:sp>
          <p:nvSpPr>
            <p:cNvPr id="5" name="Freeform 4"/>
            <p:cNvSpPr/>
            <p:nvPr/>
          </p:nvSpPr>
          <p:spPr>
            <a:xfrm>
              <a:off x="375166"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
          <p:nvSpPr>
            <p:cNvPr id="6" name="Freeform 5"/>
            <p:cNvSpPr/>
            <p:nvPr/>
          </p:nvSpPr>
          <p:spPr>
            <a:xfrm>
              <a:off x="2520700"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
          <p:nvSpPr>
            <p:cNvPr id="7" name="Freeform 6"/>
            <p:cNvSpPr/>
            <p:nvPr/>
          </p:nvSpPr>
          <p:spPr>
            <a:xfrm>
              <a:off x="466623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
          <p:nvSpPr>
            <p:cNvPr id="8" name="Freeform 7"/>
            <p:cNvSpPr/>
            <p:nvPr/>
          </p:nvSpPr>
          <p:spPr>
            <a:xfrm>
              <a:off x="6826053" y="288606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a:xfrm>
            <a:off x="89380" y="6445187"/>
            <a:ext cx="481584" cy="266509"/>
          </a:xfrm>
        </p:spPr>
        <p:txBody>
          <a:bodyPr/>
          <a:lstStyle/>
          <a:p>
            <a:pPr>
              <a:defRPr/>
            </a:pPr>
            <a:fld id="{08156D9A-717C-4C36-974D-F6EE13F3C2A5}" type="slidenum">
              <a:rPr lang="en-US" altLang="en-US" smtClean="0">
                <a:solidFill>
                  <a:prstClr val="black"/>
                </a:solidFill>
              </a:rPr>
              <a:pPr>
                <a:defRPr/>
              </a:pPr>
              <a:t>58</a:t>
            </a:fld>
            <a:endParaRPr lang="en-US" altLang="en-US" dirty="0">
              <a:solidFill>
                <a:prstClr val="black"/>
              </a:solidFill>
            </a:endParaRPr>
          </a:p>
        </p:txBody>
      </p:sp>
    </p:spTree>
    <p:extLst>
      <p:ext uri="{BB962C8B-B14F-4D97-AF65-F5344CB8AC3E}">
        <p14:creationId xmlns:p14="http://schemas.microsoft.com/office/powerpoint/2010/main" val="2999224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DATA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data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Appointment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Extension </a:t>
            </a:r>
            <a:r>
              <a:rPr lang="en-US" dirty="0"/>
              <a:t>of Location Use End </a:t>
            </a:r>
            <a:r>
              <a:rPr lang="en-US" dirty="0" smtClean="0"/>
              <a:t>Date</a:t>
            </a:r>
          </a:p>
          <a:p>
            <a:pPr marL="742950" lvl="1" indent="-285750">
              <a:lnSpc>
                <a:spcPct val="107000"/>
              </a:lnSpc>
              <a:spcAft>
                <a:spcPts val="800"/>
              </a:spcAft>
              <a:buFont typeface="Wingdings" panose="05000000000000000000" pitchFamily="2" charset="2"/>
              <a:buChar char="Ø"/>
              <a:defRPr/>
            </a:pPr>
            <a:r>
              <a:rPr lang="en-US" dirty="0" smtClean="0"/>
              <a:t>Academic Reappointment</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from Limited to Career Status and </a:t>
            </a:r>
            <a:br>
              <a:rPr lang="en-US" dirty="0"/>
            </a:br>
            <a:r>
              <a:rPr lang="en-US" dirty="0"/>
              <a:t>Change of Employee Class (Staff </a:t>
            </a:r>
            <a:r>
              <a:rPr lang="en-US" dirty="0" smtClean="0"/>
              <a:t>Only)</a:t>
            </a:r>
          </a:p>
          <a:p>
            <a:pPr marL="742950" lvl="1" indent="-285750">
              <a:lnSpc>
                <a:spcPct val="107000"/>
              </a:lnSpc>
              <a:spcAft>
                <a:spcPts val="800"/>
              </a:spcAft>
              <a:buFont typeface="Wingdings" panose="05000000000000000000" pitchFamily="2" charset="2"/>
              <a:buChar char="Ø"/>
              <a:defRPr/>
            </a:pPr>
            <a:r>
              <a:rPr lang="en-US" dirty="0" smtClean="0"/>
              <a:t>Update </a:t>
            </a:r>
            <a:r>
              <a:rPr lang="en-US" dirty="0"/>
              <a:t>to Probation Code and/or Probation </a:t>
            </a:r>
            <a:br>
              <a:rPr lang="en-US" dirty="0"/>
            </a:br>
            <a:r>
              <a:rPr lang="en-US" dirty="0" smtClean="0"/>
              <a:t>Date</a:t>
            </a:r>
            <a:endParaRPr lang="en-US" dirty="0"/>
          </a:p>
        </p:txBody>
      </p:sp>
      <p:sp>
        <p:nvSpPr>
          <p:cNvPr id="5" name="Freeform 4"/>
          <p:cNvSpPr/>
          <p:nvPr/>
        </p:nvSpPr>
        <p:spPr>
          <a:xfrm>
            <a:off x="9876072" y="3623046"/>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Data</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65099" y="6481763"/>
            <a:ext cx="426720" cy="239077"/>
          </a:xfrm>
        </p:spPr>
        <p:txBody>
          <a:bodyPr/>
          <a:lstStyle/>
          <a:p>
            <a:pPr>
              <a:defRPr/>
            </a:pPr>
            <a:fld id="{08156D9A-717C-4C36-974D-F6EE13F3C2A5}" type="slidenum">
              <a:rPr lang="en-US" altLang="en-US" smtClean="0">
                <a:solidFill>
                  <a:prstClr val="black"/>
                </a:solidFill>
              </a:rPr>
              <a:pPr>
                <a:defRPr/>
              </a:pPr>
              <a:t>59</a:t>
            </a:fld>
            <a:endParaRPr lang="en-US" altLang="en-US" dirty="0">
              <a:solidFill>
                <a:prstClr val="black"/>
              </a:solidFill>
            </a:endParaRPr>
          </a:p>
        </p:txBody>
      </p:sp>
    </p:spTree>
    <p:extLst>
      <p:ext uri="{BB962C8B-B14F-4D97-AF65-F5344CB8AC3E}">
        <p14:creationId xmlns:p14="http://schemas.microsoft.com/office/powerpoint/2010/main" val="22434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LEARNING OBJECTIVES</a:t>
            </a:r>
            <a:endParaRPr lang="en-US" sz="7200" b="1" dirty="0">
              <a:solidFill>
                <a:srgbClr val="F1AB00"/>
              </a:solidFill>
            </a:endParaRPr>
          </a:p>
        </p:txBody>
      </p:sp>
      <p:sp>
        <p:nvSpPr>
          <p:cNvPr id="33"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1696391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PAY CHANGE   </a:t>
            </a:r>
            <a:endParaRPr lang="en-US" dirty="0">
              <a:solidFill>
                <a:schemeClr val="accent5"/>
              </a:solidFill>
            </a:endParaRPr>
          </a:p>
        </p:txBody>
      </p:sp>
      <p:sp>
        <p:nvSpPr>
          <p:cNvPr id="22" name="Rectangle 21"/>
          <p:cNvSpPr/>
          <p:nvPr/>
        </p:nvSpPr>
        <p:spPr>
          <a:xfrm>
            <a:off x="570964" y="1209091"/>
            <a:ext cx="11225348" cy="347774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pay changes requested through PayPath </a:t>
            </a:r>
            <a:r>
              <a:rPr lang="en-US" dirty="0" smtClean="0"/>
              <a:t>include:</a:t>
            </a:r>
          </a:p>
          <a:p>
            <a:pPr marL="742950" lvl="1" indent="-285750">
              <a:lnSpc>
                <a:spcPct val="107000"/>
              </a:lnSpc>
              <a:spcAft>
                <a:spcPts val="800"/>
              </a:spcAft>
              <a:buFont typeface="Wingdings" panose="05000000000000000000" pitchFamily="2" charset="2"/>
              <a:buChar char="Ø"/>
              <a:defRPr/>
            </a:pPr>
            <a:r>
              <a:rPr lang="en-US" dirty="0" smtClean="0"/>
              <a:t>Change </a:t>
            </a:r>
            <a:r>
              <a:rPr lang="en-US" dirty="0"/>
              <a:t>to rate of pay for staff or </a:t>
            </a:r>
            <a:r>
              <a:rPr lang="en-US" dirty="0" smtClean="0"/>
              <a:t>academic</a:t>
            </a:r>
          </a:p>
          <a:p>
            <a:pPr marL="1200150" lvl="2" indent="-285750">
              <a:lnSpc>
                <a:spcPct val="107000"/>
              </a:lnSpc>
              <a:spcAft>
                <a:spcPts val="800"/>
              </a:spcAft>
              <a:buFont typeface="Wingdings" panose="05000000000000000000" pitchFamily="2" charset="2"/>
              <a:buChar char="ü"/>
              <a:defRPr/>
            </a:pPr>
            <a:r>
              <a:rPr lang="en-US" dirty="0" smtClean="0"/>
              <a:t>Merit/Reappointment</a:t>
            </a:r>
          </a:p>
          <a:p>
            <a:pPr marL="1200150" lvl="2" indent="-285750">
              <a:lnSpc>
                <a:spcPct val="107000"/>
              </a:lnSpc>
              <a:spcAft>
                <a:spcPts val="800"/>
              </a:spcAft>
              <a:buFont typeface="Wingdings" panose="05000000000000000000" pitchFamily="2" charset="2"/>
              <a:buChar char="ü"/>
              <a:defRPr/>
            </a:pPr>
            <a:r>
              <a:rPr lang="en-US" dirty="0" smtClean="0"/>
              <a:t>Equity increases</a:t>
            </a:r>
          </a:p>
          <a:p>
            <a:pPr marL="1200150" lvl="2" indent="-285750">
              <a:lnSpc>
                <a:spcPct val="107000"/>
              </a:lnSpc>
              <a:spcAft>
                <a:spcPts val="800"/>
              </a:spcAft>
              <a:buFont typeface="Wingdings" panose="05000000000000000000" pitchFamily="2" charset="2"/>
              <a:buChar char="ü"/>
              <a:defRPr/>
            </a:pPr>
            <a:r>
              <a:rPr lang="en-US" dirty="0" smtClean="0"/>
              <a:t>Changes </a:t>
            </a:r>
            <a:r>
              <a:rPr lang="en-US" dirty="0"/>
              <a:t>to negotiated </a:t>
            </a:r>
            <a:r>
              <a:rPr lang="en-US" dirty="0" smtClean="0"/>
              <a:t>salaries</a:t>
            </a:r>
          </a:p>
          <a:p>
            <a:pPr marL="1200150" lvl="2" indent="-285750">
              <a:lnSpc>
                <a:spcPct val="107000"/>
              </a:lnSpc>
              <a:spcAft>
                <a:spcPts val="800"/>
              </a:spcAft>
              <a:buFont typeface="Wingdings" panose="05000000000000000000" pitchFamily="2" charset="2"/>
              <a:buChar char="ü"/>
              <a:defRPr/>
            </a:pPr>
            <a:r>
              <a:rPr lang="en-US" dirty="0" smtClean="0"/>
              <a:t>Adjustments </a:t>
            </a:r>
            <a:r>
              <a:rPr lang="en-US" dirty="0"/>
              <a:t>to off-scale salary </a:t>
            </a:r>
            <a:r>
              <a:rPr lang="en-US" dirty="0" smtClean="0"/>
              <a:t>amounts</a:t>
            </a:r>
          </a:p>
          <a:p>
            <a:pPr marL="1200150" lvl="2" indent="-285750">
              <a:lnSpc>
                <a:spcPct val="107000"/>
              </a:lnSpc>
              <a:spcAft>
                <a:spcPts val="800"/>
              </a:spcAft>
              <a:buFont typeface="Wingdings" panose="05000000000000000000" pitchFamily="2" charset="2"/>
              <a:buChar char="ü"/>
              <a:defRPr/>
            </a:pPr>
            <a:r>
              <a:rPr lang="en-US" dirty="0" smtClean="0"/>
              <a:t>Step </a:t>
            </a:r>
            <a:r>
              <a:rPr lang="en-US" dirty="0"/>
              <a:t>increase </a:t>
            </a:r>
            <a:r>
              <a:rPr lang="en-US" dirty="0" smtClean="0"/>
              <a:t>progression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Pay </a:t>
            </a:r>
            <a:r>
              <a:rPr lang="en-US" dirty="0"/>
              <a:t>components (for example, X, X</a:t>
            </a:r>
            <a:r>
              <a:rPr lang="en-US" dirty="0" smtClean="0"/>
              <a:t>’, </a:t>
            </a:r>
            <a:r>
              <a:rPr lang="en-US" dirty="0"/>
              <a:t>or </a:t>
            </a:r>
            <a:r>
              <a:rPr lang="en-US" dirty="0" smtClean="0"/>
              <a:t>Annual </a:t>
            </a:r>
            <a:r>
              <a:rPr lang="en-US" dirty="0"/>
              <a:t>Salary) automatically populate </a:t>
            </a:r>
            <a:br>
              <a:rPr lang="en-US" dirty="0"/>
            </a:br>
            <a:r>
              <a:rPr lang="en-US" dirty="0"/>
              <a:t>based on selection of a salary step. </a:t>
            </a:r>
          </a:p>
        </p:txBody>
      </p:sp>
      <p:sp>
        <p:nvSpPr>
          <p:cNvPr id="6" name="Freeform 5"/>
          <p:cNvSpPr/>
          <p:nvPr/>
        </p:nvSpPr>
        <p:spPr>
          <a:xfrm>
            <a:off x="9754017" y="378682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Pay Rate</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28523" y="6445187"/>
            <a:ext cx="499872" cy="303085"/>
          </a:xfrm>
        </p:spPr>
        <p:txBody>
          <a:bodyPr/>
          <a:lstStyle/>
          <a:p>
            <a:pPr>
              <a:defRPr/>
            </a:pPr>
            <a:fld id="{08156D9A-717C-4C36-974D-F6EE13F3C2A5}" type="slidenum">
              <a:rPr lang="en-US" altLang="en-US" smtClean="0">
                <a:solidFill>
                  <a:prstClr val="black"/>
                </a:solidFill>
              </a:rPr>
              <a:pPr>
                <a:defRPr/>
              </a:pPr>
              <a:t>60</a:t>
            </a:fld>
            <a:endParaRPr lang="en-US" altLang="en-US" dirty="0">
              <a:solidFill>
                <a:prstClr val="black"/>
              </a:solidFill>
            </a:endParaRPr>
          </a:p>
        </p:txBody>
      </p:sp>
    </p:spTree>
    <p:extLst>
      <p:ext uri="{BB962C8B-B14F-4D97-AF65-F5344CB8AC3E}">
        <p14:creationId xmlns:p14="http://schemas.microsoft.com/office/powerpoint/2010/main" val="2283893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JOB EARNINGS DISTRIBUTION   </a:t>
            </a:r>
            <a:endParaRPr lang="en-US" dirty="0">
              <a:solidFill>
                <a:schemeClr val="accent5"/>
              </a:solidFill>
            </a:endParaRPr>
          </a:p>
        </p:txBody>
      </p:sp>
      <p:sp>
        <p:nvSpPr>
          <p:cNvPr id="22" name="Rectangle 21"/>
          <p:cNvSpPr/>
          <p:nvPr/>
        </p:nvSpPr>
        <p:spPr>
          <a:xfrm>
            <a:off x="570964" y="1209091"/>
            <a:ext cx="11225348" cy="297619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Job Earnings Distribution (JED) is primarily used to distribute earnings by earn </a:t>
            </a:r>
            <a:r>
              <a:rPr lang="en-US" dirty="0" smtClean="0"/>
              <a:t>codes, </a:t>
            </a:r>
            <a:r>
              <a:rPr lang="en-US" dirty="0"/>
              <a:t>either by percentage or by amount, and is important for exempt employees as it controls how much they are paid when an adjustment to their FTE is not applicable.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Examples </a:t>
            </a:r>
            <a:r>
              <a:rPr lang="en-US" dirty="0"/>
              <a:t>of JED changes requested through PayPath include: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Employee </a:t>
            </a:r>
            <a:r>
              <a:rPr lang="en-US" dirty="0"/>
              <a:t>Reduction in Time (</a:t>
            </a:r>
            <a:r>
              <a:rPr lang="en-US" dirty="0" smtClean="0"/>
              <a:t>ERIT)</a:t>
            </a:r>
          </a:p>
          <a:p>
            <a:pPr marL="742950" lvl="1" indent="-285750">
              <a:lnSpc>
                <a:spcPct val="107000"/>
              </a:lnSpc>
              <a:spcAft>
                <a:spcPts val="800"/>
              </a:spcAft>
              <a:buFont typeface="Wingdings" panose="05000000000000000000" pitchFamily="2" charset="2"/>
              <a:buChar char="Ø"/>
              <a:defRPr/>
            </a:pPr>
            <a:r>
              <a:rPr lang="en-US" dirty="0" smtClean="0"/>
              <a:t>Phased </a:t>
            </a:r>
            <a:r>
              <a:rPr lang="en-US" dirty="0"/>
              <a:t>Retirement </a:t>
            </a:r>
            <a:r>
              <a:rPr lang="en-US" dirty="0" smtClean="0"/>
              <a:t>Program</a:t>
            </a:r>
          </a:p>
          <a:p>
            <a:pPr marL="742950" lvl="1" indent="-285750">
              <a:lnSpc>
                <a:spcPct val="107000"/>
              </a:lnSpc>
              <a:spcAft>
                <a:spcPts val="800"/>
              </a:spcAft>
              <a:buFont typeface="Wingdings" panose="05000000000000000000" pitchFamily="2" charset="2"/>
              <a:buChar char="Ø"/>
              <a:defRPr/>
            </a:pPr>
            <a:r>
              <a:rPr lang="en-US" dirty="0" smtClean="0"/>
              <a:t>HSCP-related </a:t>
            </a:r>
            <a:r>
              <a:rPr lang="en-US" dirty="0"/>
              <a:t>automated JED by Earn </a:t>
            </a:r>
            <a:r>
              <a:rPr lang="en-US" dirty="0" smtClean="0"/>
              <a:t>Code</a:t>
            </a:r>
          </a:p>
          <a:p>
            <a:pPr marL="742950" lvl="1" indent="-285750">
              <a:lnSpc>
                <a:spcPct val="107000"/>
              </a:lnSpc>
              <a:spcAft>
                <a:spcPts val="800"/>
              </a:spcAft>
              <a:buFont typeface="Wingdings" panose="05000000000000000000" pitchFamily="2" charset="2"/>
              <a:buChar char="Ø"/>
              <a:defRPr/>
            </a:pPr>
            <a:r>
              <a:rPr lang="en-US" dirty="0" smtClean="0"/>
              <a:t>NSTP-Negotiated </a:t>
            </a:r>
            <a:r>
              <a:rPr lang="en-US" dirty="0"/>
              <a:t>Salary Trial </a:t>
            </a:r>
            <a:r>
              <a:rPr lang="en-US" dirty="0" smtClean="0"/>
              <a:t>Program</a:t>
            </a:r>
            <a:endParaRPr lang="en-US" dirty="0"/>
          </a:p>
        </p:txBody>
      </p:sp>
      <p:sp>
        <p:nvSpPr>
          <p:cNvPr id="5" name="Freeform 4"/>
          <p:cNvSpPr/>
          <p:nvPr/>
        </p:nvSpPr>
        <p:spPr>
          <a:xfrm>
            <a:off x="9975215" y="3966640"/>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Job Earnings Distribution (JED)</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8524" y="6326314"/>
            <a:ext cx="472440" cy="376237"/>
          </a:xfrm>
        </p:spPr>
        <p:txBody>
          <a:bodyPr/>
          <a:lstStyle/>
          <a:p>
            <a:pPr>
              <a:defRPr/>
            </a:pPr>
            <a:fld id="{08156D9A-717C-4C36-974D-F6EE13F3C2A5}" type="slidenum">
              <a:rPr lang="en-US" altLang="en-US" smtClean="0">
                <a:solidFill>
                  <a:prstClr val="black"/>
                </a:solidFill>
              </a:rPr>
              <a:pPr>
                <a:defRPr/>
              </a:pPr>
              <a:t>61</a:t>
            </a:fld>
            <a:endParaRPr lang="en-US" altLang="en-US" dirty="0">
              <a:solidFill>
                <a:prstClr val="black"/>
              </a:solidFill>
            </a:endParaRPr>
          </a:p>
        </p:txBody>
      </p:sp>
    </p:spTree>
    <p:extLst>
      <p:ext uri="{BB962C8B-B14F-4D97-AF65-F5344CB8AC3E}">
        <p14:creationId xmlns:p14="http://schemas.microsoft.com/office/powerpoint/2010/main" val="128398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CHANGE TYPE – SHORT WORK BREAK   </a:t>
            </a:r>
            <a:endParaRPr lang="en-US" dirty="0">
              <a:solidFill>
                <a:schemeClr val="accent5"/>
              </a:solidFill>
            </a:endParaRPr>
          </a:p>
        </p:txBody>
      </p:sp>
      <p:sp>
        <p:nvSpPr>
          <p:cNvPr id="22" name="Rectangle 21"/>
          <p:cNvSpPr/>
          <p:nvPr/>
        </p:nvSpPr>
        <p:spPr>
          <a:xfrm>
            <a:off x="570964" y="1209091"/>
            <a:ext cx="11225348" cy="237206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UCPath Short Work Break (SWB) process refers to placing an employee on, or returning them from, a short work </a:t>
            </a:r>
            <a:r>
              <a:rPr lang="en-US" dirty="0" smtClean="0"/>
              <a:t>break.</a:t>
            </a:r>
          </a:p>
          <a:p>
            <a:pPr marL="742950" lvl="1" indent="-285750">
              <a:lnSpc>
                <a:spcPct val="107000"/>
              </a:lnSpc>
              <a:spcAft>
                <a:spcPts val="800"/>
              </a:spcAft>
              <a:buFont typeface="Wingdings" panose="05000000000000000000" pitchFamily="2" charset="2"/>
              <a:buChar char="Ø"/>
              <a:defRPr/>
            </a:pPr>
            <a:r>
              <a:rPr lang="en-US" dirty="0" smtClean="0"/>
              <a:t>The </a:t>
            </a:r>
            <a:r>
              <a:rPr lang="en-US" dirty="0"/>
              <a:t>action of SWB can be used to stop pay for an employee in the system for a temporary period of time and moves them to a </a:t>
            </a:r>
            <a:r>
              <a:rPr lang="en-US" dirty="0" smtClean="0"/>
              <a:t>“work break” status.</a:t>
            </a:r>
          </a:p>
          <a:p>
            <a:pPr marL="742950" lvl="1" indent="-285750">
              <a:lnSpc>
                <a:spcPct val="107000"/>
              </a:lnSpc>
              <a:spcAft>
                <a:spcPts val="800"/>
              </a:spcAft>
              <a:buFont typeface="Wingdings" panose="05000000000000000000" pitchFamily="2" charset="2"/>
              <a:buChar char="Ø"/>
              <a:defRPr/>
            </a:pPr>
            <a:r>
              <a:rPr lang="en-US" dirty="0" smtClean="0"/>
              <a:t>Employees </a:t>
            </a:r>
            <a:r>
              <a:rPr lang="en-US" dirty="0"/>
              <a:t>on SWB are monitored </a:t>
            </a:r>
            <a:r>
              <a:rPr lang="en-US" dirty="0" smtClean="0"/>
              <a:t>on </a:t>
            </a:r>
            <a:r>
              <a:rPr lang="en-US" dirty="0"/>
              <a:t>a regular basis. The UCPath Center is responsible for monitoring the </a:t>
            </a:r>
            <a:r>
              <a:rPr lang="en-US" dirty="0" smtClean="0"/>
              <a:t>Short </a:t>
            </a:r>
            <a:r>
              <a:rPr lang="en-US" dirty="0"/>
              <a:t>Work Break Audit </a:t>
            </a:r>
            <a:r>
              <a:rPr lang="en-US" dirty="0" smtClean="0"/>
              <a:t>Report, </a:t>
            </a:r>
            <a:r>
              <a:rPr lang="en-US" dirty="0"/>
              <a:t>and works </a:t>
            </a:r>
            <a:r>
              <a:rPr lang="en-US" dirty="0" smtClean="0"/>
              <a:t>with </a:t>
            </a:r>
            <a:r>
              <a:rPr lang="en-US" dirty="0"/>
              <a:t>Locations to confirm the appropriate </a:t>
            </a:r>
            <a:br>
              <a:rPr lang="en-US" dirty="0"/>
            </a:br>
            <a:r>
              <a:rPr lang="en-US" dirty="0"/>
              <a:t>course of action regarding the employee </a:t>
            </a:r>
            <a:r>
              <a:rPr lang="en-US" dirty="0" smtClean="0"/>
              <a:t>on </a:t>
            </a:r>
            <a:r>
              <a:rPr lang="en-US" dirty="0"/>
              <a:t>SWB. </a:t>
            </a:r>
          </a:p>
        </p:txBody>
      </p:sp>
      <p:sp>
        <p:nvSpPr>
          <p:cNvPr id="6" name="Freeform 5"/>
          <p:cNvSpPr/>
          <p:nvPr/>
        </p:nvSpPr>
        <p:spPr>
          <a:xfrm>
            <a:off x="9876072" y="3857453"/>
            <a:ext cx="1920240" cy="1900238"/>
          </a:xfrm>
          <a:custGeom>
            <a:avLst/>
            <a:gdLst>
              <a:gd name="connsiteX0" fmla="*/ 0 w 1614166"/>
              <a:gd name="connsiteY0" fmla="*/ 96850 h 968499"/>
              <a:gd name="connsiteX1" fmla="*/ 96850 w 1614166"/>
              <a:gd name="connsiteY1" fmla="*/ 0 h 968499"/>
              <a:gd name="connsiteX2" fmla="*/ 1517316 w 1614166"/>
              <a:gd name="connsiteY2" fmla="*/ 0 h 968499"/>
              <a:gd name="connsiteX3" fmla="*/ 1614166 w 1614166"/>
              <a:gd name="connsiteY3" fmla="*/ 96850 h 968499"/>
              <a:gd name="connsiteX4" fmla="*/ 1614166 w 1614166"/>
              <a:gd name="connsiteY4" fmla="*/ 871649 h 968499"/>
              <a:gd name="connsiteX5" fmla="*/ 1517316 w 1614166"/>
              <a:gd name="connsiteY5" fmla="*/ 968499 h 968499"/>
              <a:gd name="connsiteX6" fmla="*/ 96850 w 1614166"/>
              <a:gd name="connsiteY6" fmla="*/ 968499 h 968499"/>
              <a:gd name="connsiteX7" fmla="*/ 0 w 1614166"/>
              <a:gd name="connsiteY7" fmla="*/ 871649 h 968499"/>
              <a:gd name="connsiteX8" fmla="*/ 0 w 1614166"/>
              <a:gd name="connsiteY8" fmla="*/ 96850 h 9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66" h="968499">
                <a:moveTo>
                  <a:pt x="0" y="96850"/>
                </a:moveTo>
                <a:cubicBezTo>
                  <a:pt x="0" y="43361"/>
                  <a:pt x="43361" y="0"/>
                  <a:pt x="96850" y="0"/>
                </a:cubicBezTo>
                <a:lnTo>
                  <a:pt x="1517316" y="0"/>
                </a:lnTo>
                <a:cubicBezTo>
                  <a:pt x="1570805" y="0"/>
                  <a:pt x="1614166" y="43361"/>
                  <a:pt x="1614166" y="96850"/>
                </a:cubicBezTo>
                <a:lnTo>
                  <a:pt x="1614166" y="871649"/>
                </a:lnTo>
                <a:cubicBezTo>
                  <a:pt x="1614166" y="925138"/>
                  <a:pt x="1570805" y="968499"/>
                  <a:pt x="1517316" y="968499"/>
                </a:cubicBezTo>
                <a:lnTo>
                  <a:pt x="96850" y="968499"/>
                </a:lnTo>
                <a:cubicBezTo>
                  <a:pt x="43361" y="968499"/>
                  <a:pt x="0" y="925138"/>
                  <a:pt x="0" y="871649"/>
                </a:cubicBezTo>
                <a:lnTo>
                  <a:pt x="0" y="968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756" tIns="100756" rIns="100756" bIns="100756" numCol="1" spcCol="1270" anchor="ctr" anchorCtr="0">
            <a:noAutofit/>
          </a:bodyPr>
          <a:lstStyle/>
          <a:p>
            <a:pPr lvl="0" algn="ctr" defTabSz="84455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Short Work Break</a:t>
            </a:r>
            <a:endParaRPr lang="en-US" sz="2400" b="1" kern="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53388" y="6335458"/>
            <a:ext cx="417576" cy="385381"/>
          </a:xfrm>
        </p:spPr>
        <p:txBody>
          <a:bodyPr/>
          <a:lstStyle/>
          <a:p>
            <a:pPr>
              <a:defRPr/>
            </a:pPr>
            <a:fld id="{08156D9A-717C-4C36-974D-F6EE13F3C2A5}" type="slidenum">
              <a:rPr lang="en-US" altLang="en-US" smtClean="0">
                <a:solidFill>
                  <a:prstClr val="black"/>
                </a:solidFill>
              </a:rPr>
              <a:pPr>
                <a:defRPr/>
              </a:pPr>
              <a:t>62</a:t>
            </a:fld>
            <a:endParaRPr lang="en-US" altLang="en-US" dirty="0">
              <a:solidFill>
                <a:prstClr val="black"/>
              </a:solidFill>
            </a:endParaRPr>
          </a:p>
        </p:txBody>
      </p:sp>
    </p:spTree>
    <p:extLst>
      <p:ext uri="{BB962C8B-B14F-4D97-AF65-F5344CB8AC3E}">
        <p14:creationId xmlns:p14="http://schemas.microsoft.com/office/powerpoint/2010/main" val="1117285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SHORT WORK BREAK    </a:t>
            </a:r>
            <a:endParaRPr lang="en-US" dirty="0">
              <a:solidFill>
                <a:schemeClr val="accent5"/>
              </a:solidFill>
            </a:endParaRPr>
          </a:p>
        </p:txBody>
      </p:sp>
      <p:sp>
        <p:nvSpPr>
          <p:cNvPr id="3" name="TextBox 2"/>
          <p:cNvSpPr txBox="1"/>
          <p:nvPr/>
        </p:nvSpPr>
        <p:spPr>
          <a:xfrm>
            <a:off x="378459" y="6117643"/>
            <a:ext cx="2694007" cy="369332"/>
          </a:xfrm>
          <a:prstGeom prst="rect">
            <a:avLst/>
          </a:prstGeom>
          <a:noFill/>
        </p:spPr>
        <p:txBody>
          <a:bodyPr wrap="none" rtlCol="0">
            <a:spAutoFit/>
          </a:bodyPr>
          <a:lstStyle/>
          <a:p>
            <a:r>
              <a:rPr lang="en-US" dirty="0" smtClean="0">
                <a:hlinkClick r:id="rId4"/>
              </a:rPr>
              <a:t>Short Work Break Matrix</a:t>
            </a:r>
            <a:endParaRPr lang="en-US" dirty="0"/>
          </a:p>
        </p:txBody>
      </p:sp>
      <p:pic>
        <p:nvPicPr>
          <p:cNvPr id="4" name="Picture 3"/>
          <p:cNvPicPr>
            <a:picLocks noChangeAspect="1"/>
          </p:cNvPicPr>
          <p:nvPr/>
        </p:nvPicPr>
        <p:blipFill>
          <a:blip r:embed="rId5"/>
          <a:stretch>
            <a:fillRect/>
          </a:stretch>
        </p:blipFill>
        <p:spPr>
          <a:xfrm>
            <a:off x="1101540" y="979170"/>
            <a:ext cx="9517455" cy="4880955"/>
          </a:xfrm>
          <a:prstGeom prst="rect">
            <a:avLst/>
          </a:prstGeom>
        </p:spPr>
      </p:pic>
      <p:sp>
        <p:nvSpPr>
          <p:cNvPr id="5" name="Slide Number Placeholder 4"/>
          <p:cNvSpPr>
            <a:spLocks noGrp="1"/>
          </p:cNvSpPr>
          <p:nvPr>
            <p:ph type="sldNum" sz="quarter" idx="12"/>
          </p:nvPr>
        </p:nvSpPr>
        <p:spPr>
          <a:xfrm>
            <a:off x="73152" y="6486975"/>
            <a:ext cx="371856" cy="293941"/>
          </a:xfrm>
        </p:spPr>
        <p:txBody>
          <a:bodyPr/>
          <a:lstStyle/>
          <a:p>
            <a:pPr>
              <a:defRPr/>
            </a:pPr>
            <a:fld id="{08156D9A-717C-4C36-974D-F6EE13F3C2A5}" type="slidenum">
              <a:rPr lang="en-US" altLang="en-US" smtClean="0">
                <a:solidFill>
                  <a:prstClr val="black"/>
                </a:solidFill>
              </a:rPr>
              <a:pPr>
                <a:defRPr/>
              </a:pPr>
              <a:t>63</a:t>
            </a:fld>
            <a:endParaRPr lang="en-US" altLang="en-US" dirty="0">
              <a:solidFill>
                <a:prstClr val="black"/>
              </a:solidFill>
            </a:endParaRPr>
          </a:p>
        </p:txBody>
      </p:sp>
    </p:spTree>
    <p:extLst>
      <p:ext uri="{BB962C8B-B14F-4D97-AF65-F5344CB8AC3E}">
        <p14:creationId xmlns:p14="http://schemas.microsoft.com/office/powerpoint/2010/main" val="1133663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MULTIPLE JOB DATA CHANGES   </a:t>
            </a:r>
            <a:endParaRPr lang="en-US" dirty="0">
              <a:solidFill>
                <a:schemeClr val="accent5"/>
              </a:solidFill>
            </a:endParaRPr>
          </a:p>
        </p:txBody>
      </p:sp>
      <p:sp>
        <p:nvSpPr>
          <p:cNvPr id="22" name="Rectangle 21"/>
          <p:cNvSpPr/>
          <p:nvPr/>
        </p:nvSpPr>
        <p:spPr>
          <a:xfrm>
            <a:off x="486384" y="979170"/>
            <a:ext cx="11225348" cy="367177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Effective Date </a:t>
            </a:r>
            <a:r>
              <a:rPr lang="en-US" sz="2000" dirty="0"/>
              <a:t>sequencing is important when compensation is involved. Guidelines for entering multiple rows of </a:t>
            </a:r>
            <a:r>
              <a:rPr lang="en-US" sz="2000" b="1" dirty="0"/>
              <a:t>Job Data </a:t>
            </a:r>
            <a:r>
              <a:rPr lang="en-US" sz="2000" dirty="0"/>
              <a:t>in a single </a:t>
            </a:r>
            <a:r>
              <a:rPr lang="en-US" sz="2000" dirty="0" smtClean="0"/>
              <a:t>transaction:</a:t>
            </a:r>
          </a:p>
          <a:p>
            <a:pPr marL="800100" lvl="1" indent="-342900">
              <a:lnSpc>
                <a:spcPct val="107000"/>
              </a:lnSpc>
              <a:spcAft>
                <a:spcPts val="800"/>
              </a:spcAft>
              <a:buFont typeface="Wingdings" panose="05000000000000000000" pitchFamily="2" charset="2"/>
              <a:buChar char="Ø"/>
              <a:defRPr/>
            </a:pPr>
            <a:r>
              <a:rPr lang="en-US" sz="2000" dirty="0" smtClean="0"/>
              <a:t>Must </a:t>
            </a:r>
            <a:r>
              <a:rPr lang="en-US" sz="2000" dirty="0"/>
              <a:t>be the same </a:t>
            </a:r>
            <a:r>
              <a:rPr lang="en-US" sz="2000" b="1" dirty="0"/>
              <a:t>Effective </a:t>
            </a:r>
            <a:r>
              <a:rPr lang="en-US" sz="2000" b="1" dirty="0" smtClean="0"/>
              <a:t>Date</a:t>
            </a:r>
            <a:r>
              <a:rPr lang="en-US" sz="2000" dirty="0" smtClean="0"/>
              <a:t>.</a:t>
            </a:r>
          </a:p>
          <a:p>
            <a:pPr marL="1257300" lvl="2" indent="-342900">
              <a:lnSpc>
                <a:spcPct val="107000"/>
              </a:lnSpc>
              <a:spcAft>
                <a:spcPts val="800"/>
              </a:spcAft>
              <a:buFont typeface="Wingdings" panose="05000000000000000000" pitchFamily="2" charset="2"/>
              <a:buChar char="ü"/>
              <a:defRPr/>
            </a:pPr>
            <a:r>
              <a:rPr lang="en-US" sz="2000" dirty="0" smtClean="0"/>
              <a:t>The </a:t>
            </a:r>
            <a:r>
              <a:rPr lang="en-US" sz="2000" dirty="0"/>
              <a:t>sequence number is automatically populated when you add a row in the </a:t>
            </a:r>
            <a:r>
              <a:rPr lang="en-US" sz="2000" b="1" dirty="0"/>
              <a:t>Job Data </a:t>
            </a:r>
            <a:r>
              <a:rPr lang="en-US" sz="2000" dirty="0" smtClean="0"/>
              <a:t>tab.</a:t>
            </a:r>
          </a:p>
          <a:p>
            <a:pPr marL="342900" indent="-342900">
              <a:lnSpc>
                <a:spcPct val="107000"/>
              </a:lnSpc>
              <a:spcAft>
                <a:spcPts val="800"/>
              </a:spcAft>
              <a:buFont typeface="Arial" panose="020B0604020202020204" pitchFamily="34" charset="0"/>
              <a:buChar char="•"/>
              <a:defRPr/>
            </a:pPr>
            <a:r>
              <a:rPr lang="en-US" sz="2000" dirty="0" smtClean="0"/>
              <a:t>Enter </a:t>
            </a:r>
            <a:r>
              <a:rPr lang="en-US" sz="2000" dirty="0"/>
              <a:t>the rows in sequential order or the order in which they </a:t>
            </a:r>
            <a:r>
              <a:rPr lang="en-US" sz="2000" dirty="0" smtClean="0"/>
              <a:t>occur.</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0 </a:t>
            </a:r>
            <a:r>
              <a:rPr lang="en-US" sz="2000" dirty="0"/>
              <a:t>is the first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1 </a:t>
            </a:r>
            <a:r>
              <a:rPr lang="en-US" sz="2000" dirty="0"/>
              <a:t>is the next update, then add a </a:t>
            </a:r>
            <a:r>
              <a:rPr lang="en-US" sz="2000" dirty="0" smtClean="0"/>
              <a:t>row.</a:t>
            </a:r>
          </a:p>
          <a:p>
            <a:pPr marL="800100" lvl="1" indent="-342900">
              <a:lnSpc>
                <a:spcPct val="107000"/>
              </a:lnSpc>
              <a:spcAft>
                <a:spcPts val="800"/>
              </a:spcAft>
              <a:buFont typeface="Wingdings" panose="05000000000000000000" pitchFamily="2" charset="2"/>
              <a:buChar char="Ø"/>
              <a:defRPr/>
            </a:pPr>
            <a:r>
              <a:rPr lang="en-US" sz="2000" b="1" dirty="0" smtClean="0"/>
              <a:t>Seq</a:t>
            </a:r>
            <a:r>
              <a:rPr lang="en-US" sz="2000" b="1" dirty="0"/>
              <a:t>. 2 </a:t>
            </a:r>
            <a:r>
              <a:rPr lang="en-US" sz="2000" dirty="0"/>
              <a:t>is the next update, and so forth</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921312002"/>
              </p:ext>
            </p:extLst>
          </p:nvPr>
        </p:nvGraphicFramePr>
        <p:xfrm>
          <a:off x="1277954" y="4650944"/>
          <a:ext cx="8229599" cy="2170176"/>
        </p:xfrm>
        <a:graphic>
          <a:graphicData uri="http://schemas.openxmlformats.org/drawingml/2006/table">
            <a:tbl>
              <a:tblPr firstRow="1" firstCol="1" bandRow="1">
                <a:tableStyleId>{21E4AEA4-8DFA-4A89-87EB-49C32662AFE0}</a:tableStyleId>
              </a:tblPr>
              <a:tblGrid>
                <a:gridCol w="1968058">
                  <a:extLst>
                    <a:ext uri="{9D8B030D-6E8A-4147-A177-3AD203B41FA5}">
                      <a16:colId xmlns:a16="http://schemas.microsoft.com/office/drawing/2014/main" val="20000"/>
                    </a:ext>
                  </a:extLst>
                </a:gridCol>
                <a:gridCol w="1251284">
                  <a:extLst>
                    <a:ext uri="{9D8B030D-6E8A-4147-A177-3AD203B41FA5}">
                      <a16:colId xmlns:a16="http://schemas.microsoft.com/office/drawing/2014/main" val="20001"/>
                    </a:ext>
                  </a:extLst>
                </a:gridCol>
                <a:gridCol w="1090863">
                  <a:extLst>
                    <a:ext uri="{9D8B030D-6E8A-4147-A177-3AD203B41FA5}">
                      <a16:colId xmlns:a16="http://schemas.microsoft.com/office/drawing/2014/main" val="20002"/>
                    </a:ext>
                  </a:extLst>
                </a:gridCol>
                <a:gridCol w="3919394">
                  <a:extLst>
                    <a:ext uri="{9D8B030D-6E8A-4147-A177-3AD203B41FA5}">
                      <a16:colId xmlns:a16="http://schemas.microsoft.com/office/drawing/2014/main" val="20003"/>
                    </a:ext>
                  </a:extLst>
                </a:gridCol>
              </a:tblGrid>
              <a:tr h="467063">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Action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Date</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Effective </a:t>
                      </a:r>
                      <a:endParaRPr lang="en-US" sz="1600" dirty="0" smtClean="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Seq.</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Notes</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extLst>
                  <a:ext uri="{0D108BD9-81ED-4DB2-BD59-A6C34878D82A}">
                    <a16:rowId xmlns:a16="http://schemas.microsoft.com/office/drawing/2014/main" val="10000"/>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Position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0</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Position</a:t>
                      </a:r>
                      <a:r>
                        <a:rPr lang="en-US" sz="1600" baseline="0" dirty="0" smtClean="0">
                          <a:effectLst/>
                          <a:latin typeface="Arial" panose="020B0604020202020204" pitchFamily="34" charset="0"/>
                          <a:cs typeface="Arial" panose="020B0604020202020204" pitchFamily="34" charset="0"/>
                        </a:rPr>
                        <a:t> Data change automatically i</a:t>
                      </a:r>
                      <a:r>
                        <a:rPr lang="en-US" sz="1600" dirty="0" smtClean="0">
                          <a:effectLst/>
                          <a:latin typeface="Arial" panose="020B0604020202020204" pitchFamily="34" charset="0"/>
                          <a:cs typeface="Arial" panose="020B0604020202020204" pitchFamily="34" charset="0"/>
                        </a:rPr>
                        <a:t>nserts</a:t>
                      </a:r>
                      <a:r>
                        <a:rPr lang="en-US" sz="1600" baseline="0" dirty="0" smtClean="0">
                          <a:effectLst/>
                          <a:latin typeface="Arial" panose="020B0604020202020204" pitchFamily="34" charset="0"/>
                          <a:cs typeface="Arial" panose="020B0604020202020204" pitchFamily="34" charset="0"/>
                        </a:rPr>
                        <a:t> the first row</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 </a:t>
                      </a:r>
                      <a:r>
                        <a:rPr lang="en-US" sz="1600" dirty="0" smtClean="0">
                          <a:effectLst/>
                          <a:latin typeface="Arial" panose="020B0604020202020204" pitchFamily="34" charset="0"/>
                          <a:cs typeface="Arial" panose="020B0604020202020204" pitchFamily="34" charset="0"/>
                        </a:rPr>
                        <a:t>PayPath Job Data.</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2"/>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 Rate Change</a:t>
                      </a:r>
                      <a:r>
                        <a:rPr lang="en-US" sz="1600" baseline="0" dirty="0" smtClean="0">
                          <a:effectLst/>
                          <a:latin typeface="Arial" panose="020B0604020202020204" pitchFamily="34" charset="0"/>
                          <a:cs typeface="Arial" panose="020B0604020202020204" pitchFamily="34" charset="0"/>
                        </a:rPr>
                        <a:t> / Promotion</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Second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3"/>
                  </a:ext>
                </a:extLst>
              </a:tr>
              <a:tr h="420357">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Pay</a:t>
                      </a:r>
                      <a:r>
                        <a:rPr lang="en-US" sz="1600" baseline="0" dirty="0" smtClean="0">
                          <a:effectLst/>
                          <a:latin typeface="Arial" panose="020B0604020202020204" pitchFamily="34" charset="0"/>
                          <a:cs typeface="Arial" panose="020B0604020202020204" pitchFamily="34" charset="0"/>
                        </a:rPr>
                        <a:t> Rate Change / Equity</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3/1/2016</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2</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tc>
                  <a:txBody>
                    <a:bodyPr/>
                    <a:lstStyle/>
                    <a:p>
                      <a:pPr marL="0" marR="0" algn="just">
                        <a:spcBef>
                          <a:spcPts val="0"/>
                        </a:spcBef>
                        <a:spcAft>
                          <a:spcPts val="0"/>
                        </a:spcAft>
                      </a:pPr>
                      <a:r>
                        <a:rPr lang="en-US" sz="1600" dirty="0" smtClean="0">
                          <a:effectLst/>
                          <a:latin typeface="Arial" panose="020B0604020202020204" pitchFamily="34" charset="0"/>
                          <a:cs typeface="Arial" panose="020B0604020202020204" pitchFamily="34" charset="0"/>
                        </a:rPr>
                        <a:t>Third</a:t>
                      </a:r>
                      <a:r>
                        <a:rPr lang="en-US" sz="1600" baseline="0" dirty="0" smtClean="0">
                          <a:effectLst/>
                          <a:latin typeface="Arial" panose="020B0604020202020204" pitchFamily="34" charset="0"/>
                          <a:cs typeface="Arial" panose="020B0604020202020204" pitchFamily="34" charset="0"/>
                        </a:rPr>
                        <a:t> row added by user.</a:t>
                      </a:r>
                      <a:endParaRPr lang="en-US" sz="1600" dirty="0">
                        <a:effectLst/>
                        <a:latin typeface="Arial" panose="020B0604020202020204" pitchFamily="34" charset="0"/>
                        <a:ea typeface="Times New Roman"/>
                        <a:cs typeface="Arial" panose="020B0604020202020204" pitchFamily="34" charset="0"/>
                      </a:endParaRPr>
                    </a:p>
                  </a:txBody>
                  <a:tcPr marL="68580" marR="68580" marT="27432" marB="27432">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6916367" y="3892604"/>
            <a:ext cx="4544834" cy="369332"/>
          </a:xfrm>
          <a:prstGeom prst="rect">
            <a:avLst/>
          </a:prstGeom>
          <a:noFill/>
        </p:spPr>
        <p:txBody>
          <a:bodyPr wrap="none" rtlCol="0">
            <a:spAutoFit/>
          </a:bodyPr>
          <a:lstStyle/>
          <a:p>
            <a:r>
              <a:rPr lang="en-US" dirty="0" smtClean="0">
                <a:solidFill>
                  <a:srgbClr val="FF0000"/>
                </a:solidFill>
              </a:rPr>
              <a:t>Ask KJ for someone that fits this example: </a:t>
            </a:r>
            <a:endParaRPr lang="en-US" dirty="0">
              <a:solidFill>
                <a:srgbClr val="FF0000"/>
              </a:solidFill>
            </a:endParaRPr>
          </a:p>
        </p:txBody>
      </p:sp>
      <p:sp>
        <p:nvSpPr>
          <p:cNvPr id="5" name="Slide Number Placeholder 4"/>
          <p:cNvSpPr>
            <a:spLocks noGrp="1"/>
          </p:cNvSpPr>
          <p:nvPr>
            <p:ph type="sldNum" sz="quarter" idx="12"/>
          </p:nvPr>
        </p:nvSpPr>
        <p:spPr>
          <a:xfrm>
            <a:off x="64008" y="6444883"/>
            <a:ext cx="490728" cy="376237"/>
          </a:xfrm>
        </p:spPr>
        <p:txBody>
          <a:bodyPr/>
          <a:lstStyle/>
          <a:p>
            <a:pPr>
              <a:defRPr/>
            </a:pPr>
            <a:fld id="{08156D9A-717C-4C36-974D-F6EE13F3C2A5}" type="slidenum">
              <a:rPr lang="en-US" altLang="en-US" smtClean="0">
                <a:solidFill>
                  <a:prstClr val="black"/>
                </a:solidFill>
              </a:rPr>
              <a:pPr>
                <a:defRPr/>
              </a:pPr>
              <a:t>64</a:t>
            </a:fld>
            <a:endParaRPr lang="en-US" altLang="en-US" dirty="0">
              <a:solidFill>
                <a:prstClr val="black"/>
              </a:solidFill>
            </a:endParaRPr>
          </a:p>
        </p:txBody>
      </p:sp>
    </p:spTree>
    <p:extLst>
      <p:ext uri="{BB962C8B-B14F-4D97-AF65-F5344CB8AC3E}">
        <p14:creationId xmlns:p14="http://schemas.microsoft.com/office/powerpoint/2010/main" val="2301780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JOB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2648412" y="1783765"/>
            <a:ext cx="4735773" cy="4663379"/>
          </a:xfrm>
          <a:prstGeom prst="rect">
            <a:avLst/>
          </a:prstGeom>
          <a:ln w="6350">
            <a:solidFill>
              <a:schemeClr val="tx1"/>
            </a:solidFill>
          </a:ln>
        </p:spPr>
      </p:pic>
      <p:sp>
        <p:nvSpPr>
          <p:cNvPr id="10" name="Rectangle 9"/>
          <p:cNvSpPr/>
          <p:nvPr/>
        </p:nvSpPr>
        <p:spPr>
          <a:xfrm>
            <a:off x="3084200" y="1783765"/>
            <a:ext cx="322473" cy="1678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69852" y="2243435"/>
            <a:ext cx="2416780" cy="923330"/>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Effective Date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sp>
        <p:nvSpPr>
          <p:cNvPr id="8" name="Rectangle 7"/>
          <p:cNvSpPr/>
          <p:nvPr/>
        </p:nvSpPr>
        <p:spPr>
          <a:xfrm>
            <a:off x="7459926" y="1744034"/>
            <a:ext cx="3475630" cy="646331"/>
          </a:xfrm>
          <a:prstGeom prst="rect">
            <a:avLst/>
          </a:prstGeom>
          <a:solidFill>
            <a:schemeClr val="accent1">
              <a:lumMod val="20000"/>
              <a:lumOff val="80000"/>
            </a:schemeClr>
          </a:solidFill>
          <a:ln>
            <a:solidFill>
              <a:schemeClr val="tx1"/>
            </a:solidFill>
          </a:ln>
        </p:spPr>
        <p:txBody>
          <a:bodyPr wrap="square">
            <a:spAutoFit/>
          </a:bodyPr>
          <a:lstStyle/>
          <a:p>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Action </a:t>
            </a:r>
            <a:r>
              <a:rPr lang="en-US" kern="0" dirty="0">
                <a:solidFill>
                  <a:srgbClr val="000000"/>
                </a:solidFill>
                <a:latin typeface="Arial" panose="020B0604020202020204" pitchFamily="34" charset="0"/>
                <a:ea typeface="Times New Roman"/>
                <a:cs typeface="Arial" panose="020B0604020202020204" pitchFamily="34" charset="0"/>
              </a:rPr>
              <a:t>and</a:t>
            </a:r>
            <a:r>
              <a:rPr lang="en-US" b="1" kern="0" dirty="0">
                <a:solidFill>
                  <a:srgbClr val="000000"/>
                </a:solidFill>
                <a:latin typeface="Arial" panose="020B0604020202020204" pitchFamily="34" charset="0"/>
                <a:ea typeface="Times New Roman"/>
                <a:cs typeface="Arial" panose="020B0604020202020204" pitchFamily="34" charset="0"/>
              </a:rPr>
              <a:t> Action Reason </a:t>
            </a:r>
            <a:r>
              <a:rPr lang="en-US" kern="0" dirty="0">
                <a:solidFill>
                  <a:srgbClr val="000000"/>
                </a:solidFill>
                <a:latin typeface="Arial" panose="020B0604020202020204" pitchFamily="34" charset="0"/>
                <a:ea typeface="Times New Roman"/>
                <a:cs typeface="Arial" panose="020B0604020202020204" pitchFamily="34" charset="0"/>
              </a:rPr>
              <a:t>for the job data </a:t>
            </a:r>
            <a:r>
              <a:rPr lang="en-US" kern="0" dirty="0" smtClean="0">
                <a:solidFill>
                  <a:srgbClr val="000000"/>
                </a:solidFill>
                <a:latin typeface="Arial" panose="020B0604020202020204" pitchFamily="34" charset="0"/>
                <a:ea typeface="Times New Roman"/>
                <a:cs typeface="Arial" panose="020B0604020202020204" pitchFamily="34" charset="0"/>
              </a:rPr>
              <a:t>update.</a:t>
            </a:r>
            <a:endParaRPr lang="en-US" dirty="0"/>
          </a:p>
        </p:txBody>
      </p:sp>
      <p:cxnSp>
        <p:nvCxnSpPr>
          <p:cNvPr id="13" name="Straight Arrow Connector 12"/>
          <p:cNvCxnSpPr/>
          <p:nvPr/>
        </p:nvCxnSpPr>
        <p:spPr>
          <a:xfrm>
            <a:off x="2486632" y="2483721"/>
            <a:ext cx="3849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4834" y="2483721"/>
            <a:ext cx="4380931"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Click + to add multiple job data changes in the same transaction. Multiple changes can be entered only for the same Effective Date. </a:t>
            </a:r>
            <a:endParaRPr lang="en-US" dirty="0"/>
          </a:p>
        </p:txBody>
      </p:sp>
      <p:cxnSp>
        <p:nvCxnSpPr>
          <p:cNvPr id="25" name="Straight Arrow Connector 24"/>
          <p:cNvCxnSpPr/>
          <p:nvPr/>
        </p:nvCxnSpPr>
        <p:spPr>
          <a:xfrm flipH="1" flipV="1">
            <a:off x="7180848" y="2562225"/>
            <a:ext cx="279078" cy="14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1"/>
          </p:cNvCxnSpPr>
          <p:nvPr/>
        </p:nvCxnSpPr>
        <p:spPr>
          <a:xfrm flipH="1">
            <a:off x="6054339" y="2067200"/>
            <a:ext cx="1405587" cy="28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852" y="4715217"/>
            <a:ext cx="2458406"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Use the PayPath Job Data Comments to record details about the position and/or job changes.</a:t>
            </a:r>
          </a:p>
        </p:txBody>
      </p:sp>
      <p:cxnSp>
        <p:nvCxnSpPr>
          <p:cNvPr id="38" name="Straight Arrow Connector 37"/>
          <p:cNvCxnSpPr/>
          <p:nvPr/>
        </p:nvCxnSpPr>
        <p:spPr>
          <a:xfrm>
            <a:off x="2528258" y="6032310"/>
            <a:ext cx="555942" cy="160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59926" y="4115454"/>
            <a:ext cx="4621616" cy="1805623"/>
          </a:xfrm>
          <a:prstGeom prst="rect">
            <a:avLst/>
          </a:prstGeom>
          <a:solidFill>
            <a:schemeClr val="accent1">
              <a:lumMod val="20000"/>
              <a:lumOff val="80000"/>
            </a:schemeClr>
          </a:solidFill>
          <a:ln>
            <a:solidFill>
              <a:schemeClr val="tx1"/>
            </a:solidFill>
          </a:ln>
        </p:spPr>
        <p:txBody>
          <a:bodyPr wrap="square">
            <a:spAutoFit/>
          </a:bodyPr>
          <a:lstStyle/>
          <a:p>
            <a:pPr>
              <a:spcAft>
                <a:spcPts val="400"/>
              </a:spcAft>
            </a:pPr>
            <a:r>
              <a:rPr lang="en-US" dirty="0">
                <a:latin typeface="Arial" panose="020B0604020202020204" pitchFamily="34" charset="0"/>
                <a:ea typeface="Times New Roman"/>
                <a:cs typeface="Arial" panose="020B0604020202020204" pitchFamily="34" charset="0"/>
              </a:rPr>
              <a:t>Use the </a:t>
            </a:r>
            <a:r>
              <a:rPr lang="en-US" b="1" dirty="0">
                <a:latin typeface="Arial" panose="020B0604020202020204" pitchFamily="34" charset="0"/>
                <a:ea typeface="Times New Roman"/>
                <a:cs typeface="Arial" panose="020B0604020202020204" pitchFamily="34" charset="0"/>
              </a:rPr>
              <a:t>Job Data </a:t>
            </a:r>
            <a:r>
              <a:rPr lang="en-US" dirty="0">
                <a:latin typeface="Arial" panose="020B0604020202020204" pitchFamily="34" charset="0"/>
                <a:ea typeface="Times New Roman"/>
                <a:cs typeface="Arial" panose="020B0604020202020204" pitchFamily="34" charset="0"/>
              </a:rPr>
              <a:t>page </a:t>
            </a:r>
            <a:r>
              <a:rPr lang="en-US" dirty="0" smtClean="0">
                <a:latin typeface="Arial" panose="020B0604020202020204" pitchFamily="34" charset="0"/>
                <a:ea typeface="Times New Roman"/>
                <a:cs typeface="Arial" panose="020B0604020202020204" pitchFamily="34" charset="0"/>
              </a:rPr>
              <a:t>to </a:t>
            </a:r>
            <a:r>
              <a:rPr lang="en-US" dirty="0">
                <a:latin typeface="Arial" panose="020B0604020202020204" pitchFamily="34" charset="0"/>
                <a:ea typeface="Times New Roman"/>
                <a:cs typeface="Arial" panose="020B0604020202020204" pitchFamily="34" charset="0"/>
              </a:rPr>
              <a:t>enter updates to job-related data such as pay, earnings </a:t>
            </a:r>
            <a:r>
              <a:rPr lang="en-US" dirty="0" smtClean="0">
                <a:latin typeface="Arial" panose="020B0604020202020204" pitchFamily="34" charset="0"/>
                <a:ea typeface="Times New Roman"/>
                <a:cs typeface="Arial" panose="020B0604020202020204" pitchFamily="34" charset="0"/>
              </a:rPr>
              <a:t>distribution, </a:t>
            </a:r>
            <a:r>
              <a:rPr lang="en-US" dirty="0">
                <a:latin typeface="Arial" panose="020B0604020202020204" pitchFamily="34" charset="0"/>
                <a:ea typeface="Times New Roman"/>
                <a:cs typeface="Arial" panose="020B0604020202020204" pitchFamily="34" charset="0"/>
              </a:rPr>
              <a:t>and short work break.</a:t>
            </a:r>
          </a:p>
          <a:p>
            <a:pPr>
              <a:spcAft>
                <a:spcPts val="400"/>
              </a:spcAft>
            </a:pPr>
            <a:r>
              <a:rPr lang="en-US" dirty="0">
                <a:latin typeface="Arial" panose="020B0604020202020204" pitchFamily="34" charset="0"/>
                <a:ea typeface="Times New Roman"/>
                <a:cs typeface="Arial" panose="020B0604020202020204" pitchFamily="34" charset="0"/>
              </a:rPr>
              <a:t>You must enter the </a:t>
            </a:r>
            <a:r>
              <a:rPr lang="en-US" b="1" dirty="0">
                <a:latin typeface="Arial" panose="020B0604020202020204" pitchFamily="34" charset="0"/>
                <a:ea typeface="Times New Roman"/>
                <a:cs typeface="Arial" panose="020B0604020202020204" pitchFamily="34" charset="0"/>
              </a:rPr>
              <a:t>Effective Date </a:t>
            </a:r>
            <a:r>
              <a:rPr lang="en-US" dirty="0">
                <a:latin typeface="Arial" panose="020B0604020202020204" pitchFamily="34" charset="0"/>
                <a:ea typeface="Times New Roman"/>
                <a:cs typeface="Arial" panose="020B0604020202020204" pitchFamily="34" charset="0"/>
              </a:rPr>
              <a:t>and the </a:t>
            </a:r>
            <a:r>
              <a:rPr lang="en-US" b="1" dirty="0">
                <a:latin typeface="Arial" panose="020B0604020202020204" pitchFamily="34" charset="0"/>
                <a:ea typeface="Times New Roman"/>
                <a:cs typeface="Arial" panose="020B0604020202020204" pitchFamily="34" charset="0"/>
              </a:rPr>
              <a:t>Action</a:t>
            </a:r>
            <a:r>
              <a:rPr lang="en-US" dirty="0">
                <a:latin typeface="Arial" panose="020B0604020202020204" pitchFamily="34" charset="0"/>
                <a:ea typeface="Times New Roman"/>
                <a:cs typeface="Arial" panose="020B0604020202020204" pitchFamily="34" charset="0"/>
              </a:rPr>
              <a:t> and </a:t>
            </a:r>
            <a:r>
              <a:rPr lang="en-US" b="1" dirty="0">
                <a:latin typeface="Arial" panose="020B0604020202020204" pitchFamily="34" charset="0"/>
                <a:ea typeface="Times New Roman"/>
                <a:cs typeface="Arial" panose="020B0604020202020204" pitchFamily="34" charset="0"/>
              </a:rPr>
              <a:t>Action Reason </a:t>
            </a:r>
            <a:r>
              <a:rPr lang="en-US" dirty="0">
                <a:latin typeface="Arial" panose="020B0604020202020204" pitchFamily="34" charset="0"/>
                <a:ea typeface="Times New Roman"/>
                <a:cs typeface="Arial" panose="020B0604020202020204" pitchFamily="34" charset="0"/>
              </a:rPr>
              <a:t>fields before entering an update.</a:t>
            </a:r>
          </a:p>
        </p:txBody>
      </p:sp>
      <p:sp>
        <p:nvSpPr>
          <p:cNvPr id="4" name="Slide Number Placeholder 3"/>
          <p:cNvSpPr>
            <a:spLocks noGrp="1"/>
          </p:cNvSpPr>
          <p:nvPr>
            <p:ph type="sldNum" sz="quarter" idx="12"/>
          </p:nvPr>
        </p:nvSpPr>
        <p:spPr>
          <a:xfrm>
            <a:off x="69852" y="6527483"/>
            <a:ext cx="426720" cy="239077"/>
          </a:xfrm>
        </p:spPr>
        <p:txBody>
          <a:bodyPr/>
          <a:lstStyle/>
          <a:p>
            <a:pPr>
              <a:defRPr/>
            </a:pPr>
            <a:fld id="{08156D9A-717C-4C36-974D-F6EE13F3C2A5}" type="slidenum">
              <a:rPr lang="en-US" altLang="en-US" smtClean="0">
                <a:solidFill>
                  <a:prstClr val="black"/>
                </a:solidFill>
              </a:rPr>
              <a:pPr>
                <a:defRPr/>
              </a:pPr>
              <a:t>65</a:t>
            </a:fld>
            <a:endParaRPr lang="en-US" altLang="en-US" dirty="0">
              <a:solidFill>
                <a:prstClr val="black"/>
              </a:solidFill>
            </a:endParaRPr>
          </a:p>
        </p:txBody>
      </p:sp>
    </p:spTree>
    <p:extLst>
      <p:ext uri="{BB962C8B-B14F-4D97-AF65-F5344CB8AC3E}">
        <p14:creationId xmlns:p14="http://schemas.microsoft.com/office/powerpoint/2010/main" val="10266672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DTA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DATA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00584" y="6344602"/>
            <a:ext cx="381000" cy="376237"/>
          </a:xfrm>
        </p:spPr>
        <p:txBody>
          <a:bodyPr/>
          <a:lstStyle/>
          <a:p>
            <a:pPr>
              <a:defRPr/>
            </a:pPr>
            <a:fld id="{08156D9A-717C-4C36-974D-F6EE13F3C2A5}" type="slidenum">
              <a:rPr lang="en-US" altLang="en-US" smtClean="0">
                <a:solidFill>
                  <a:prstClr val="black"/>
                </a:solidFill>
              </a:rPr>
              <a:pPr>
                <a:defRPr/>
              </a:pPr>
              <a:t>66</a:t>
            </a:fld>
            <a:endParaRPr lang="en-US" altLang="en-US" dirty="0">
              <a:solidFill>
                <a:prstClr val="black"/>
              </a:solidFill>
            </a:endParaRPr>
          </a:p>
        </p:txBody>
      </p:sp>
    </p:spTree>
    <p:extLst>
      <p:ext uri="{BB962C8B-B14F-4D97-AF65-F5344CB8AC3E}">
        <p14:creationId xmlns:p14="http://schemas.microsoft.com/office/powerpoint/2010/main" val="3591976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163882" y="910780"/>
            <a:ext cx="4249270" cy="5755492"/>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911351"/>
            <a:ext cx="4249270" cy="57549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DTA– Data Change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31600" y="1665892"/>
            <a:ext cx="4241320" cy="430887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CAR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Limited to Career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ERI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ERIT End Date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Phased Retirement End Dt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PRB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Probation Code/End Date</a:t>
            </a: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TRL</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Update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Trial Employment Date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9543" y="906304"/>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910780"/>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251817" y="1578264"/>
            <a:ext cx="2138075" cy="1504404"/>
            <a:chOff x="3549445" y="1326556"/>
            <a:chExt cx="1838632" cy="121992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97614"/>
              <a:ext cx="1533833" cy="11488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Correction- Non Pay Related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6037219" y="2284464"/>
            <a:ext cx="2295331"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88446"/>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CPR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Correction- Non Pay Related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6093396" y="3480979"/>
            <a:ext cx="1934357" cy="1049831"/>
            <a:chOff x="6255836" y="2229197"/>
            <a:chExt cx="1934357" cy="1049831"/>
          </a:xfrm>
        </p:grpSpPr>
        <p:sp>
          <p:nvSpPr>
            <p:cNvPr id="23" name="Oval 22"/>
            <p:cNvSpPr/>
            <p:nvPr/>
          </p:nvSpPr>
          <p:spPr>
            <a:xfrm>
              <a:off x="6255836" y="2232623"/>
              <a:ext cx="1934357" cy="104640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344217" y="222919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Add/Extend Appointment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p:cNvGrpSpPr/>
          <p:nvPr/>
        </p:nvGrpSpPr>
        <p:grpSpPr>
          <a:xfrm>
            <a:off x="4082771" y="3902970"/>
            <a:ext cx="2077946" cy="1232400"/>
            <a:chOff x="2987265" y="2193689"/>
            <a:chExt cx="1956620" cy="1193145"/>
          </a:xfrm>
        </p:grpSpPr>
        <p:sp>
          <p:nvSpPr>
            <p:cNvPr id="25" name="Oval 24"/>
            <p:cNvSpPr/>
            <p:nvPr/>
          </p:nvSpPr>
          <p:spPr>
            <a:xfrm>
              <a:off x="2987265" y="2211785"/>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3076417" y="2193689"/>
              <a:ext cx="1804078" cy="11931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in Percent Time (FTE)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p:cNvGrpSpPr/>
          <p:nvPr/>
        </p:nvGrpSpPr>
        <p:grpSpPr>
          <a:xfrm>
            <a:off x="4466917" y="2854242"/>
            <a:ext cx="1801080" cy="981103"/>
            <a:chOff x="4669764" y="2515564"/>
            <a:chExt cx="1838632" cy="988803"/>
          </a:xfrm>
        </p:grpSpPr>
        <p:sp>
          <p:nvSpPr>
            <p:cNvPr id="27" name="Oval 26"/>
            <p:cNvSpPr/>
            <p:nvPr/>
          </p:nvSpPr>
          <p:spPr>
            <a:xfrm>
              <a:off x="4669764" y="2534581"/>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4677503" y="2515564"/>
              <a:ext cx="1804078" cy="9305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Extend Expected Return Date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p:cNvGrpSpPr/>
          <p:nvPr/>
        </p:nvGrpSpPr>
        <p:grpSpPr>
          <a:xfrm>
            <a:off x="5992806" y="4579785"/>
            <a:ext cx="2091587" cy="1104351"/>
            <a:chOff x="6082632" y="3233517"/>
            <a:chExt cx="1956620" cy="1014043"/>
          </a:xfrm>
        </p:grpSpPr>
        <p:sp>
          <p:nvSpPr>
            <p:cNvPr id="29" name="Oval 28"/>
            <p:cNvSpPr/>
            <p:nvPr/>
          </p:nvSpPr>
          <p:spPr>
            <a:xfrm>
              <a:off x="6082632" y="3246591"/>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178702" y="323351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TMF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Auto Termination Flag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4173986" y="5075071"/>
            <a:ext cx="1934570" cy="1091872"/>
            <a:chOff x="4486336" y="3724990"/>
            <a:chExt cx="1934570" cy="1091872"/>
          </a:xfrm>
        </p:grpSpPr>
        <p:sp>
          <p:nvSpPr>
            <p:cNvPr id="33" name="Oval 32"/>
            <p:cNvSpPr/>
            <p:nvPr/>
          </p:nvSpPr>
          <p:spPr>
            <a:xfrm>
              <a:off x="4486336" y="3724990"/>
              <a:ext cx="1934570" cy="109187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525496" y="3753203"/>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Location Use End Date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TextBox 10"/>
          <p:cNvSpPr txBox="1"/>
          <p:nvPr/>
        </p:nvSpPr>
        <p:spPr>
          <a:xfrm>
            <a:off x="562357" y="1352934"/>
            <a:ext cx="4235750"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Active Service Modified Duties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ASR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from ASMD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CNT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New Contract (Contract Pay)</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Extension Pending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FRQ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Job Comp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PST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Post Doc Anniversary Dt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RCN</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Remove Contract Pay</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REA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 Reappointment</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UCC</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off Scale Rate Code</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a:xfrm>
            <a:off x="50046" y="6416829"/>
            <a:ext cx="371856" cy="423179"/>
          </a:xfrm>
        </p:spPr>
        <p:txBody>
          <a:bodyPr/>
          <a:lstStyle/>
          <a:p>
            <a:fld id="{8E167FBA-C87A-4522-98EF-6CE4736BA201}" type="slidenum">
              <a:rPr lang="en-US" b="1" smtClean="0">
                <a:solidFill>
                  <a:schemeClr val="tx1"/>
                </a:solidFill>
              </a:rPr>
              <a:t>67</a:t>
            </a:fld>
            <a:endParaRPr lang="en-US" b="1">
              <a:solidFill>
                <a:schemeClr val="tx1"/>
              </a:solidFill>
            </a:endParaRPr>
          </a:p>
        </p:txBody>
      </p:sp>
    </p:spTree>
    <p:extLst>
      <p:ext uri="{BB962C8B-B14F-4D97-AF65-F5344CB8AC3E}">
        <p14:creationId xmlns:p14="http://schemas.microsoft.com/office/powerpoint/2010/main" val="524456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 DEMO (EXT)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64008" y="6392926"/>
            <a:ext cx="435864" cy="391922"/>
          </a:xfrm>
        </p:spPr>
        <p:txBody>
          <a:bodyPr/>
          <a:lstStyle/>
          <a:p>
            <a:fld id="{8E167FBA-C87A-4522-98EF-6CE4736BA201}" type="slidenum">
              <a:rPr lang="en-US" b="1" smtClean="0">
                <a:solidFill>
                  <a:schemeClr val="tx1"/>
                </a:solidFill>
              </a:rPr>
              <a:t>68</a:t>
            </a:fld>
            <a:endParaRPr lang="en-US" b="1">
              <a:solidFill>
                <a:schemeClr val="tx1"/>
              </a:solidFill>
            </a:endParaRPr>
          </a:p>
        </p:txBody>
      </p:sp>
    </p:spTree>
    <p:extLst>
      <p:ext uri="{BB962C8B-B14F-4D97-AF65-F5344CB8AC3E}">
        <p14:creationId xmlns:p14="http://schemas.microsoft.com/office/powerpoint/2010/main" val="290058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36042"/>
            <a:ext cx="454152" cy="421958"/>
          </a:xfrm>
        </p:spPr>
        <p:txBody>
          <a:bodyPr/>
          <a:lstStyle/>
          <a:p>
            <a:pPr>
              <a:defRPr/>
            </a:pPr>
            <a:fld id="{08156D9A-717C-4C36-974D-F6EE13F3C2A5}" type="slidenum">
              <a:rPr lang="en-US" altLang="en-US" smtClean="0">
                <a:solidFill>
                  <a:prstClr val="black"/>
                </a:solidFill>
              </a:rPr>
              <a:pPr>
                <a:defRPr/>
              </a:pPr>
              <a:t>69</a:t>
            </a:fld>
            <a:endParaRPr lang="en-US" altLang="en-US" dirty="0">
              <a:solidFill>
                <a:prstClr val="black"/>
              </a:solidFill>
            </a:endParaRPr>
          </a:p>
        </p:txBody>
      </p:sp>
      <p:pic>
        <p:nvPicPr>
          <p:cNvPr id="3" name="Picture 2"/>
          <p:cNvPicPr>
            <a:picLocks noChangeAspect="1"/>
          </p:cNvPicPr>
          <p:nvPr/>
        </p:nvPicPr>
        <p:blipFill rotWithShape="1">
          <a:blip r:embed="rId3"/>
          <a:srcRect t="1102"/>
          <a:stretch/>
        </p:blipFill>
        <p:spPr>
          <a:xfrm>
            <a:off x="484632" y="365760"/>
            <a:ext cx="6986016" cy="618001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42232" y="1042416"/>
            <a:ext cx="1801368"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4192" y="3421315"/>
            <a:ext cx="1801368" cy="208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20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06848" y="5658146"/>
            <a:ext cx="9352075" cy="627942"/>
          </a:xfrm>
          <a:prstGeom prst="rect">
            <a:avLst/>
          </a:prstGeom>
        </p:spPr>
      </p:pic>
      <p:grpSp>
        <p:nvGrpSpPr>
          <p:cNvPr id="21" name="Group 20"/>
          <p:cNvGrpSpPr/>
          <p:nvPr/>
        </p:nvGrpSpPr>
        <p:grpSpPr>
          <a:xfrm>
            <a:off x="498624" y="2175413"/>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 name="Picture 4"/>
          <p:cNvPicPr>
            <a:picLocks noChangeAspect="1"/>
          </p:cNvPicPr>
          <p:nvPr/>
        </p:nvPicPr>
        <p:blipFill>
          <a:blip r:embed="rId4"/>
          <a:stretch>
            <a:fillRect/>
          </a:stretch>
        </p:blipFill>
        <p:spPr>
          <a:xfrm>
            <a:off x="489605" y="4718284"/>
            <a:ext cx="9352075" cy="627942"/>
          </a:xfrm>
          <a:prstGeom prst="rect">
            <a:avLst/>
          </a:prstGeom>
        </p:spPr>
      </p:pic>
      <p:grpSp>
        <p:nvGrpSpPr>
          <p:cNvPr id="25" name="Group 24"/>
          <p:cNvGrpSpPr/>
          <p:nvPr/>
        </p:nvGrpSpPr>
        <p:grpSpPr>
          <a:xfrm>
            <a:off x="457329" y="2954320"/>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4" name="Picture 3"/>
          <p:cNvPicPr>
            <a:picLocks noChangeAspect="1"/>
          </p:cNvPicPr>
          <p:nvPr/>
        </p:nvPicPr>
        <p:blipFill>
          <a:blip r:embed="rId4"/>
          <a:stretch>
            <a:fillRect/>
          </a:stretch>
        </p:blipFill>
        <p:spPr>
          <a:xfrm>
            <a:off x="452335" y="3898487"/>
            <a:ext cx="9352075" cy="627942"/>
          </a:xfrm>
          <a:prstGeom prst="rect">
            <a:avLst/>
          </a:prstGeom>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a:t>
            </a:r>
            <a:endParaRPr lang="en-US" dirty="0">
              <a:solidFill>
                <a:schemeClr val="accent5"/>
              </a:solidFill>
            </a:endParaRPr>
          </a:p>
        </p:txBody>
      </p:sp>
      <p:grpSp>
        <p:nvGrpSpPr>
          <p:cNvPr id="17" name="Group 16"/>
          <p:cNvGrpSpPr/>
          <p:nvPr/>
        </p:nvGrpSpPr>
        <p:grpSpPr>
          <a:xfrm>
            <a:off x="452335" y="1405807"/>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506848" y="229585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a:t>
            </a:r>
            <a:r>
              <a:rPr lang="en-US" sz="2000" noProof="0" dirty="0" smtClean="0">
                <a:solidFill>
                  <a:prstClr val="black"/>
                </a:solidFill>
                <a:latin typeface="Arial"/>
              </a:rPr>
              <a:t>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p:cNvSpPr txBox="1"/>
          <p:nvPr/>
        </p:nvSpPr>
        <p:spPr>
          <a:xfrm>
            <a:off x="529522" y="5618174"/>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position </a:t>
            </a:r>
            <a:r>
              <a:rPr lang="en-US" sz="2000" dirty="0" smtClean="0">
                <a:solidFill>
                  <a:prstClr val="black"/>
                </a:solidFill>
                <a:latin typeface="Arial"/>
              </a:rPr>
              <a:t>data changes, </a:t>
            </a:r>
            <a:r>
              <a:rPr lang="en-US" sz="2000" dirty="0" smtClean="0">
                <a:solidFill>
                  <a:prstClr val="black"/>
                </a:solidFill>
                <a:latin typeface="Arial"/>
              </a:rPr>
              <a:t>job data changes and Additional Pay </a:t>
            </a:r>
            <a:r>
              <a:rPr lang="en-US" sz="2000" dirty="0" smtClean="0">
                <a:solidFill>
                  <a:prstClr val="black"/>
                </a:solidFill>
                <a:latin typeface="Arial"/>
              </a:rPr>
              <a:t>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115005" y="6216586"/>
            <a:ext cx="379143" cy="522541"/>
          </a:xfrm>
        </p:spPr>
        <p:txBody>
          <a:bodyPr/>
          <a:lstStyle/>
          <a:p>
            <a:pPr>
              <a:defRPr/>
            </a:pPr>
            <a:fld id="{08156D9A-717C-4C36-974D-F6EE13F3C2A5}" type="slidenum">
              <a:rPr lang="en-US" altLang="en-US" smtClean="0">
                <a:solidFill>
                  <a:prstClr val="black"/>
                </a:solidFill>
              </a:rPr>
              <a:pPr>
                <a:defRPr/>
              </a:pPr>
              <a:t>7</a:t>
            </a:fld>
            <a:endParaRPr lang="en-US" altLang="en-US" dirty="0">
              <a:solidFill>
                <a:prstClr val="black"/>
              </a:solidFill>
            </a:endParaRPr>
          </a:p>
        </p:txBody>
      </p:sp>
      <p:sp>
        <p:nvSpPr>
          <p:cNvPr id="29" name="TextBox 28"/>
          <p:cNvSpPr txBox="1"/>
          <p:nvPr/>
        </p:nvSpPr>
        <p:spPr>
          <a:xfrm>
            <a:off x="529523" y="154364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Describe the </a:t>
            </a:r>
            <a:r>
              <a:rPr lang="en-US" sz="2000" dirty="0" err="1" smtClean="0">
                <a:solidFill>
                  <a:prstClr val="black"/>
                </a:solidFill>
                <a:latin typeface="Arial"/>
              </a:rPr>
              <a:t>PayPath</a:t>
            </a:r>
            <a:r>
              <a:rPr lang="en-US" sz="2000" dirty="0" smtClean="0">
                <a:solidFill>
                  <a:prstClr val="black"/>
                </a:solidFill>
                <a:latin typeface="Arial"/>
              </a:rPr>
              <a:t> Actions Page</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p:cNvSpPr txBox="1"/>
          <p:nvPr/>
        </p:nvSpPr>
        <p:spPr>
          <a:xfrm>
            <a:off x="529523" y="2932242"/>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Define the 8 + 1  ACTION codes common to Staff and Academic </a:t>
            </a:r>
            <a:r>
              <a:rPr lang="en-US" sz="2000" dirty="0" err="1" smtClean="0">
                <a:solidFill>
                  <a:prstClr val="black"/>
                </a:solidFill>
                <a:latin typeface="Arial"/>
              </a:rPr>
              <a:t>Paypath</a:t>
            </a:r>
            <a:r>
              <a:rPr lang="en-US" sz="2000" dirty="0" smtClean="0">
                <a:solidFill>
                  <a:prstClr val="black"/>
                </a:solidFill>
                <a:latin typeface="Arial"/>
              </a:rPr>
              <a:t> actions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xtBox 30"/>
          <p:cNvSpPr txBox="1"/>
          <p:nvPr/>
        </p:nvSpPr>
        <p:spPr>
          <a:xfrm>
            <a:off x="553137" y="4672318"/>
            <a:ext cx="8891337"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Select the correct </a:t>
            </a:r>
            <a:r>
              <a:rPr lang="en-US" sz="2000" dirty="0" smtClean="0">
                <a:solidFill>
                  <a:prstClr val="black"/>
                </a:solidFill>
                <a:latin typeface="Arial"/>
              </a:rPr>
              <a:t>action and </a:t>
            </a:r>
            <a:r>
              <a:rPr lang="en-US" sz="2000" dirty="0" smtClean="0">
                <a:solidFill>
                  <a:prstClr val="black"/>
                </a:solidFill>
                <a:latin typeface="Arial"/>
              </a:rPr>
              <a:t>reason </a:t>
            </a:r>
            <a:r>
              <a:rPr lang="en-US" sz="2000" dirty="0" smtClean="0">
                <a:solidFill>
                  <a:prstClr val="black"/>
                </a:solidFill>
                <a:latin typeface="Arial"/>
              </a:rPr>
              <a:t>code AKA “action reason code” </a:t>
            </a:r>
            <a:r>
              <a:rPr lang="en-US" sz="2000" dirty="0" smtClean="0">
                <a:solidFill>
                  <a:prstClr val="black"/>
                </a:solidFill>
                <a:latin typeface="Arial"/>
              </a:rPr>
              <a:t>for the required </a:t>
            </a:r>
            <a:r>
              <a:rPr lang="en-US" sz="2000" dirty="0" smtClean="0">
                <a:solidFill>
                  <a:prstClr val="black"/>
                </a:solidFill>
                <a:latin typeface="Arial"/>
              </a:rPr>
              <a:t>transaction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p:cNvSpPr txBox="1"/>
          <p:nvPr/>
        </p:nvSpPr>
        <p:spPr>
          <a:xfrm>
            <a:off x="553137" y="3989863"/>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Understand </a:t>
            </a:r>
            <a:r>
              <a:rPr lang="en-US" sz="2000" dirty="0" smtClean="0">
                <a:solidFill>
                  <a:prstClr val="black"/>
                </a:solidFill>
                <a:latin typeface="Arial"/>
              </a:rPr>
              <a:t>multiple paypath </a:t>
            </a:r>
            <a:r>
              <a:rPr lang="en-US" sz="2000" dirty="0" smtClean="0">
                <a:solidFill>
                  <a:prstClr val="black"/>
                </a:solidFill>
                <a:latin typeface="Arial"/>
              </a:rPr>
              <a:t>attributes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613104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5 DEMO (CPR)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9248" y="6447791"/>
            <a:ext cx="423672" cy="291338"/>
          </a:xfrm>
        </p:spPr>
        <p:txBody>
          <a:bodyPr/>
          <a:lstStyle/>
          <a:p>
            <a:pPr algn="l"/>
            <a:fld id="{8E167FBA-C87A-4522-98EF-6CE4736BA201}" type="slidenum">
              <a:rPr lang="en-US" b="1" smtClean="0">
                <a:solidFill>
                  <a:schemeClr val="tx1"/>
                </a:solidFill>
              </a:rPr>
              <a:pPr algn="l"/>
              <a:t>70</a:t>
            </a:fld>
            <a:endParaRPr lang="en-US" b="1">
              <a:solidFill>
                <a:schemeClr val="tx1"/>
              </a:solidFill>
            </a:endParaRPr>
          </a:p>
        </p:txBody>
      </p:sp>
    </p:spTree>
    <p:extLst>
      <p:ext uri="{BB962C8B-B14F-4D97-AF65-F5344CB8AC3E}">
        <p14:creationId xmlns:p14="http://schemas.microsoft.com/office/powerpoint/2010/main" val="3732723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2971" y="274319"/>
            <a:ext cx="6635029" cy="628705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a:xfrm>
            <a:off x="0" y="6490907"/>
            <a:ext cx="463296" cy="376237"/>
          </a:xfrm>
        </p:spPr>
        <p:txBody>
          <a:bodyPr/>
          <a:lstStyle/>
          <a:p>
            <a:pPr>
              <a:defRPr/>
            </a:pPr>
            <a:fld id="{08156D9A-717C-4C36-974D-F6EE13F3C2A5}" type="slidenum">
              <a:rPr lang="en-US" altLang="en-US" smtClean="0">
                <a:solidFill>
                  <a:prstClr val="black"/>
                </a:solidFill>
              </a:rPr>
              <a:pPr>
                <a:defRPr/>
              </a:pPr>
              <a:t>71</a:t>
            </a:fld>
            <a:endParaRPr lang="en-US" altLang="en-US" dirty="0">
              <a:solidFill>
                <a:prstClr val="black"/>
              </a:solidFill>
            </a:endParaRPr>
          </a:p>
        </p:txBody>
      </p:sp>
      <p:sp>
        <p:nvSpPr>
          <p:cNvPr id="4" name="Rectangle 3"/>
          <p:cNvSpPr/>
          <p:nvPr/>
        </p:nvSpPr>
        <p:spPr>
          <a:xfrm>
            <a:off x="3822192" y="1078992"/>
            <a:ext cx="1801368"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6992" y="4002024"/>
            <a:ext cx="4245864" cy="469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470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(ASM</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356350"/>
            <a:ext cx="426720" cy="391922"/>
          </a:xfrm>
        </p:spPr>
        <p:txBody>
          <a:bodyPr/>
          <a:lstStyle/>
          <a:p>
            <a:fld id="{8E167FBA-C87A-4522-98EF-6CE4736BA201}" type="slidenum">
              <a:rPr lang="en-US" b="1" smtClean="0">
                <a:solidFill>
                  <a:schemeClr val="tx1"/>
                </a:solidFill>
              </a:rPr>
              <a:t>72</a:t>
            </a:fld>
            <a:endParaRPr lang="en-US" b="1">
              <a:solidFill>
                <a:schemeClr val="tx1"/>
              </a:solidFill>
            </a:endParaRPr>
          </a:p>
        </p:txBody>
      </p:sp>
    </p:spTree>
    <p:extLst>
      <p:ext uri="{BB962C8B-B14F-4D97-AF65-F5344CB8AC3E}">
        <p14:creationId xmlns:p14="http://schemas.microsoft.com/office/powerpoint/2010/main" val="2453641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 y="6436043"/>
            <a:ext cx="490728" cy="339661"/>
          </a:xfrm>
        </p:spPr>
        <p:txBody>
          <a:bodyPr/>
          <a:lstStyle/>
          <a:p>
            <a:pPr>
              <a:defRPr/>
            </a:pPr>
            <a:fld id="{08156D9A-717C-4C36-974D-F6EE13F3C2A5}" type="slidenum">
              <a:rPr lang="en-US" altLang="en-US" smtClean="0">
                <a:solidFill>
                  <a:prstClr val="black"/>
                </a:solidFill>
              </a:rPr>
              <a:pPr>
                <a:defRPr/>
              </a:pPr>
              <a:t>73</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506216" y="236212"/>
            <a:ext cx="6671824" cy="6475484"/>
          </a:xfrm>
          <a:prstGeom prst="rect">
            <a:avLst/>
          </a:prstGeom>
        </p:spPr>
      </p:pic>
      <p:sp>
        <p:nvSpPr>
          <p:cNvPr id="4" name="Rectangle 3"/>
          <p:cNvSpPr/>
          <p:nvPr/>
        </p:nvSpPr>
        <p:spPr>
          <a:xfrm>
            <a:off x="4114800" y="1005840"/>
            <a:ext cx="2066544"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8934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(REA</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447791"/>
            <a:ext cx="371856" cy="300482"/>
          </a:xfrm>
        </p:spPr>
        <p:txBody>
          <a:bodyPr/>
          <a:lstStyle/>
          <a:p>
            <a:fld id="{8E167FBA-C87A-4522-98EF-6CE4736BA201}" type="slidenum">
              <a:rPr lang="en-US" b="1" smtClean="0">
                <a:solidFill>
                  <a:schemeClr val="tx1"/>
                </a:solidFill>
              </a:rPr>
              <a:t>74</a:t>
            </a:fld>
            <a:endParaRPr lang="en-US" b="1">
              <a:solidFill>
                <a:schemeClr val="tx1"/>
              </a:solidFill>
            </a:endParaRPr>
          </a:p>
        </p:txBody>
      </p:sp>
    </p:spTree>
    <p:extLst>
      <p:ext uri="{BB962C8B-B14F-4D97-AF65-F5344CB8AC3E}">
        <p14:creationId xmlns:p14="http://schemas.microsoft.com/office/powerpoint/2010/main" val="6287613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46044"/>
            <a:ext cx="435864" cy="376237"/>
          </a:xfrm>
        </p:spPr>
        <p:txBody>
          <a:bodyPr/>
          <a:lstStyle/>
          <a:p>
            <a:pPr algn="l">
              <a:defRPr/>
            </a:pPr>
            <a:fld id="{08156D9A-717C-4C36-974D-F6EE13F3C2A5}" type="slidenum">
              <a:rPr lang="en-US" altLang="en-US" smtClean="0">
                <a:solidFill>
                  <a:prstClr val="black"/>
                </a:solidFill>
              </a:rPr>
              <a:pPr algn="l">
                <a:defRPr/>
              </a:pPr>
              <a:t>75</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67110" y="167971"/>
            <a:ext cx="6838362" cy="646619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14800" y="1005840"/>
            <a:ext cx="196596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9808" y="3401067"/>
            <a:ext cx="1801368" cy="238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196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SWB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SHORT WORK BREAK</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63474"/>
            <a:ext cx="472440" cy="312229"/>
          </a:xfrm>
        </p:spPr>
        <p:txBody>
          <a:bodyPr/>
          <a:lstStyle/>
          <a:p>
            <a:pPr>
              <a:defRPr/>
            </a:pPr>
            <a:fld id="{08156D9A-717C-4C36-974D-F6EE13F3C2A5}" type="slidenum">
              <a:rPr lang="en-US" altLang="en-US" smtClean="0">
                <a:solidFill>
                  <a:prstClr val="black"/>
                </a:solidFill>
              </a:rPr>
              <a:pPr>
                <a:defRPr/>
              </a:pPr>
              <a:t>76</a:t>
            </a:fld>
            <a:endParaRPr lang="en-US" altLang="en-US" dirty="0">
              <a:solidFill>
                <a:prstClr val="black"/>
              </a:solidFill>
            </a:endParaRPr>
          </a:p>
        </p:txBody>
      </p:sp>
    </p:spTree>
    <p:extLst>
      <p:ext uri="{BB962C8B-B14F-4D97-AF65-F5344CB8AC3E}">
        <p14:creationId xmlns:p14="http://schemas.microsoft.com/office/powerpoint/2010/main" val="34518595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SWB- Short Work Break – No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Oval 4"/>
          <p:cNvSpPr/>
          <p:nvPr/>
        </p:nvSpPr>
        <p:spPr>
          <a:xfrm rot="16200000">
            <a:off x="934063" y="1165120"/>
            <a:ext cx="5029200" cy="5029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rot="16200000">
            <a:off x="6361471" y="1165119"/>
            <a:ext cx="5029200" cy="5029200"/>
          </a:xfrm>
          <a:prstGeom prst="ellipse">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33166" y="2125446"/>
            <a:ext cx="5029201"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BEN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U18-Benefits Bridge Eligible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GST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Academic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RFB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Research Funding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U18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U18-Benefits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Bridge Not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Elig</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UNX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Extension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VAR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Academic Variable Appointment</a:t>
            </a:r>
          </a:p>
        </p:txBody>
      </p:sp>
      <p:sp>
        <p:nvSpPr>
          <p:cNvPr id="12" name="TextBox 11"/>
          <p:cNvSpPr txBox="1"/>
          <p:nvPr/>
        </p:nvSpPr>
        <p:spPr>
          <a:xfrm>
            <a:off x="6486830" y="2125446"/>
            <a:ext cx="502920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Floaters/TOPS</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Limited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Employees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LMT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Arial" panose="020B0604020202020204" pitchFamily="34" charset="0"/>
                <a:cs typeface="+mn-cs"/>
              </a:rPr>
              <a:t>              Partial Year Career - 09 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P09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Partial Year Career – 10 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Partial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 Career –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Months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P11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Staff Students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UST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7934632" y="1415845"/>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30245" y="140310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09728" y="6383783"/>
            <a:ext cx="445008" cy="355346"/>
          </a:xfrm>
        </p:spPr>
        <p:txBody>
          <a:bodyPr/>
          <a:lstStyle/>
          <a:p>
            <a:fld id="{8E167FBA-C87A-4522-98EF-6CE4736BA201}" type="slidenum">
              <a:rPr lang="en-US" b="1" smtClean="0">
                <a:solidFill>
                  <a:schemeClr val="tx1"/>
                </a:solidFill>
              </a:rPr>
              <a:t>77</a:t>
            </a:fld>
            <a:endParaRPr lang="en-US" b="1">
              <a:solidFill>
                <a:schemeClr val="tx1"/>
              </a:solidFill>
            </a:endParaRPr>
          </a:p>
        </p:txBody>
      </p:sp>
    </p:spTree>
    <p:extLst>
      <p:ext uri="{BB962C8B-B14F-4D97-AF65-F5344CB8AC3E}">
        <p14:creationId xmlns:p14="http://schemas.microsoft.com/office/powerpoint/2010/main" val="2596850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SHORT WORK BREAK</a:t>
            </a:r>
            <a:r>
              <a:rPr lang="en-US" dirty="0" smtClean="0">
                <a:solidFill>
                  <a:schemeClr val="accent5"/>
                </a:solidFill>
              </a:rPr>
              <a:t> ATTRIBUTES</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498775"/>
            <a:ext cx="11225348" cy="198451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Short Work Break </a:t>
            </a:r>
            <a:r>
              <a:rPr lang="en-US" dirty="0" err="1" smtClean="0">
                <a:solidFill>
                  <a:prstClr val="black"/>
                </a:solidFill>
                <a:latin typeface="Arial"/>
              </a:rPr>
              <a:t>SWB</a:t>
            </a:r>
            <a:endParaRPr lang="en-US" dirty="0" smtClean="0">
              <a:solidFill>
                <a:prstClr val="black"/>
              </a:solidFill>
              <a:latin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Place</a:t>
            </a:r>
            <a:r>
              <a:rPr kumimoji="0" lang="en-US" b="0" i="0" u="none" strike="noStrike" kern="1200" cap="none" spc="0" normalizeH="0" noProof="0" dirty="0" smtClean="0">
                <a:ln>
                  <a:noFill/>
                </a:ln>
                <a:solidFill>
                  <a:prstClr val="black"/>
                </a:solidFill>
                <a:effectLst/>
                <a:uLnTx/>
                <a:uFillTx/>
                <a:latin typeface="Arial"/>
                <a:ea typeface="+mn-ea"/>
                <a:cs typeface="+mn-cs"/>
              </a:rPr>
              <a:t> an Employee on </a:t>
            </a:r>
            <a:r>
              <a:rPr kumimoji="0" lang="en-US" b="0" i="0" u="none" strike="noStrike" kern="1200" cap="none" spc="0" normalizeH="0" noProof="0" dirty="0" err="1" smtClean="0">
                <a:ln>
                  <a:noFill/>
                </a:ln>
                <a:solidFill>
                  <a:prstClr val="black"/>
                </a:solidFill>
                <a:effectLst/>
                <a:uLnTx/>
                <a:uFillTx/>
                <a:latin typeface="Arial"/>
                <a:ea typeface="+mn-ea"/>
                <a:cs typeface="+mn-cs"/>
              </a:rPr>
              <a:t>SWB</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Return</a:t>
            </a:r>
            <a:r>
              <a:rPr lang="en-US" dirty="0" smtClean="0">
                <a:solidFill>
                  <a:prstClr val="black"/>
                </a:solidFill>
                <a:latin typeface="Arial"/>
              </a:rPr>
              <a:t> </a:t>
            </a:r>
            <a:r>
              <a:rPr lang="en-US" dirty="0" smtClean="0">
                <a:solidFill>
                  <a:prstClr val="black"/>
                </a:solidFill>
                <a:latin typeface="Arial"/>
              </a:rPr>
              <a:t>employee back to work </a:t>
            </a: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noProof="0" dirty="0" smtClean="0">
                <a:ln>
                  <a:noFill/>
                </a:ln>
                <a:solidFill>
                  <a:prstClr val="black"/>
                </a:solidFill>
                <a:effectLst/>
                <a:uLnTx/>
                <a:uFillTx/>
                <a:latin typeface="Arial"/>
                <a:ea typeface="+mn-ea"/>
                <a:cs typeface="+mn-cs"/>
              </a:rPr>
              <a:t>Extend Short Work Break </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Terminate employee </a:t>
            </a:r>
            <a:endParaRPr lang="en-US" dirty="0">
              <a:solidFill>
                <a:prstClr val="black"/>
              </a:solidFill>
              <a:latin typeface="Arial"/>
            </a:endParaRPr>
          </a:p>
        </p:txBody>
      </p:sp>
      <p:sp>
        <p:nvSpPr>
          <p:cNvPr id="3" name="Slide Number Placeholder 2"/>
          <p:cNvSpPr>
            <a:spLocks noGrp="1"/>
          </p:cNvSpPr>
          <p:nvPr>
            <p:ph type="sldNum" sz="quarter" idx="12"/>
          </p:nvPr>
        </p:nvSpPr>
        <p:spPr>
          <a:xfrm>
            <a:off x="38318" y="6500051"/>
            <a:ext cx="410503" cy="266509"/>
          </a:xfrm>
        </p:spPr>
        <p:txBody>
          <a:bodyPr/>
          <a:lstStyle/>
          <a:p>
            <a:pPr>
              <a:defRPr/>
            </a:pPr>
            <a:fld id="{08156D9A-717C-4C36-974D-F6EE13F3C2A5}" type="slidenum">
              <a:rPr lang="en-US" altLang="en-US" smtClean="0">
                <a:solidFill>
                  <a:prstClr val="black"/>
                </a:solidFill>
              </a:rPr>
              <a:pPr>
                <a:defRPr/>
              </a:pPr>
              <a:t>78</a:t>
            </a:fld>
            <a:endParaRPr lang="en-US" altLang="en-US" dirty="0">
              <a:solidFill>
                <a:prstClr val="black"/>
              </a:solidFill>
            </a:endParaRPr>
          </a:p>
        </p:txBody>
      </p:sp>
    </p:spTree>
    <p:extLst>
      <p:ext uri="{BB962C8B-B14F-4D97-AF65-F5344CB8AC3E}">
        <p14:creationId xmlns:p14="http://schemas.microsoft.com/office/powerpoint/2010/main" val="655775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SWB- Short Work Break – No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257" y="1944485"/>
            <a:ext cx="3040380" cy="3185160"/>
          </a:xfrm>
          <a:prstGeom prst="rect">
            <a:avLst/>
          </a:prstGeom>
          <a:ln w="12700">
            <a:solidFill>
              <a:schemeClr val="tx1"/>
            </a:solidFill>
          </a:ln>
        </p:spPr>
      </p:pic>
      <p:sp>
        <p:nvSpPr>
          <p:cNvPr id="10" name="TextBox 9"/>
          <p:cNvSpPr txBox="1"/>
          <p:nvPr/>
        </p:nvSpPr>
        <p:spPr>
          <a:xfrm>
            <a:off x="2342208" y="1192017"/>
            <a:ext cx="2742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5</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4" y="1978774"/>
            <a:ext cx="2941320" cy="3116580"/>
          </a:xfrm>
          <a:prstGeom prst="rect">
            <a:avLst/>
          </a:prstGeom>
          <a:ln w="12700">
            <a:solidFill>
              <a:schemeClr val="tx1"/>
            </a:solidFill>
          </a:ln>
        </p:spPr>
      </p:pic>
      <p:sp>
        <p:nvSpPr>
          <p:cNvPr id="16" name="TextBox 15"/>
          <p:cNvSpPr txBox="1"/>
          <p:nvPr/>
        </p:nvSpPr>
        <p:spPr>
          <a:xfrm>
            <a:off x="5803752" y="1192017"/>
            <a:ext cx="36328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a:t>
            </a: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9 &amp; 10</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129761" y="6319774"/>
            <a:ext cx="454152" cy="391922"/>
          </a:xfrm>
        </p:spPr>
        <p:txBody>
          <a:bodyPr/>
          <a:lstStyle/>
          <a:p>
            <a:fld id="{8E167FBA-C87A-4522-98EF-6CE4736BA201}" type="slidenum">
              <a:rPr lang="en-US" b="1" smtClean="0">
                <a:solidFill>
                  <a:schemeClr val="tx1"/>
                </a:solidFill>
              </a:rPr>
              <a:t>79</a:t>
            </a:fld>
            <a:endParaRPr lang="en-US" b="1" dirty="0">
              <a:solidFill>
                <a:schemeClr val="tx1"/>
              </a:solidFill>
            </a:endParaRPr>
          </a:p>
        </p:txBody>
      </p:sp>
    </p:spTree>
    <p:extLst>
      <p:ext uri="{BB962C8B-B14F-4D97-AF65-F5344CB8AC3E}">
        <p14:creationId xmlns:p14="http://schemas.microsoft.com/office/powerpoint/2010/main" val="65855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174"/>
          <p:cNvSpPr txBox="1"/>
          <p:nvPr/>
        </p:nvSpPr>
        <p:spPr>
          <a:xfrm>
            <a:off x="1951264" y="1396093"/>
            <a:ext cx="8357250" cy="3231227"/>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PAYPATH DEFINITION</a:t>
            </a:r>
            <a:endParaRPr lang="en-US" sz="7200" b="1" dirty="0">
              <a:solidFill>
                <a:srgbClr val="F1AB00"/>
              </a:solidFill>
            </a:endParaRPr>
          </a:p>
        </p:txBody>
      </p:sp>
      <p:sp>
        <p:nvSpPr>
          <p:cNvPr id="3"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1942409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5 DEMO (UST)</a:t>
            </a:r>
          </a:p>
        </p:txBody>
      </p:sp>
      <p:sp>
        <p:nvSpPr>
          <p:cNvPr id="2" name="Slide Number Placeholder 1"/>
          <p:cNvSpPr>
            <a:spLocks noGrp="1"/>
          </p:cNvSpPr>
          <p:nvPr>
            <p:ph type="sldNum" sz="quarter" idx="12"/>
          </p:nvPr>
        </p:nvSpPr>
        <p:spPr>
          <a:xfrm>
            <a:off x="100584" y="6454331"/>
            <a:ext cx="435864" cy="293941"/>
          </a:xfrm>
        </p:spPr>
        <p:txBody>
          <a:bodyPr/>
          <a:lstStyle/>
          <a:p>
            <a:pPr>
              <a:defRPr/>
            </a:pPr>
            <a:fld id="{08156D9A-717C-4C36-974D-F6EE13F3C2A5}" type="slidenum">
              <a:rPr lang="en-US" altLang="en-US" smtClean="0">
                <a:solidFill>
                  <a:prstClr val="black"/>
                </a:solidFill>
              </a:rPr>
              <a:pPr>
                <a:defRPr/>
              </a:pPr>
              <a:t>80</a:t>
            </a:fld>
            <a:endParaRPr lang="en-US" altLang="en-US" dirty="0">
              <a:solidFill>
                <a:prstClr val="black"/>
              </a:solidFill>
            </a:endParaRPr>
          </a:p>
        </p:txBody>
      </p:sp>
    </p:spTree>
    <p:extLst>
      <p:ext uri="{BB962C8B-B14F-4D97-AF65-F5344CB8AC3E}">
        <p14:creationId xmlns:p14="http://schemas.microsoft.com/office/powerpoint/2010/main" val="3277858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18421"/>
            <a:ext cx="408432" cy="385381"/>
          </a:xfrm>
        </p:spPr>
        <p:txBody>
          <a:bodyPr/>
          <a:lstStyle/>
          <a:p>
            <a:pPr>
              <a:defRPr/>
            </a:pPr>
            <a:fld id="{08156D9A-717C-4C36-974D-F6EE13F3C2A5}" type="slidenum">
              <a:rPr lang="en-US" altLang="en-US" smtClean="0">
                <a:solidFill>
                  <a:prstClr val="black"/>
                </a:solidFill>
              </a:rPr>
              <a:pPr>
                <a:defRPr/>
              </a:pPr>
              <a:t>81</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84048" y="159500"/>
            <a:ext cx="6519672" cy="645161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886200" y="960120"/>
            <a:ext cx="196596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199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9 DEMO (UNX)</a:t>
            </a:r>
          </a:p>
        </p:txBody>
      </p:sp>
      <p:sp>
        <p:nvSpPr>
          <p:cNvPr id="2" name="Slide Number Placeholder 1"/>
          <p:cNvSpPr>
            <a:spLocks noGrp="1"/>
          </p:cNvSpPr>
          <p:nvPr>
            <p:ph type="sldNum" sz="quarter" idx="12"/>
          </p:nvPr>
        </p:nvSpPr>
        <p:spPr>
          <a:xfrm>
            <a:off x="118872" y="6490907"/>
            <a:ext cx="426720" cy="248221"/>
          </a:xfrm>
        </p:spPr>
        <p:txBody>
          <a:bodyPr/>
          <a:lstStyle/>
          <a:p>
            <a:pPr>
              <a:defRPr/>
            </a:pPr>
            <a:fld id="{08156D9A-717C-4C36-974D-F6EE13F3C2A5}" type="slidenum">
              <a:rPr lang="en-US" altLang="en-US" smtClean="0">
                <a:solidFill>
                  <a:prstClr val="black"/>
                </a:solidFill>
              </a:rPr>
              <a:pPr>
                <a:defRPr/>
              </a:pPr>
              <a:t>82</a:t>
            </a:fld>
            <a:endParaRPr lang="en-US" altLang="en-US" dirty="0">
              <a:solidFill>
                <a:prstClr val="black"/>
              </a:solidFill>
            </a:endParaRPr>
          </a:p>
        </p:txBody>
      </p:sp>
    </p:spTree>
    <p:extLst>
      <p:ext uri="{BB962C8B-B14F-4D97-AF65-F5344CB8AC3E}">
        <p14:creationId xmlns:p14="http://schemas.microsoft.com/office/powerpoint/2010/main" val="3630177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7912" y="6496145"/>
            <a:ext cx="362712" cy="266509"/>
          </a:xfrm>
        </p:spPr>
        <p:txBody>
          <a:bodyPr/>
          <a:lstStyle/>
          <a:p>
            <a:pPr>
              <a:defRPr/>
            </a:pPr>
            <a:fld id="{08156D9A-717C-4C36-974D-F6EE13F3C2A5}" type="slidenum">
              <a:rPr lang="en-US" altLang="en-US" smtClean="0">
                <a:solidFill>
                  <a:prstClr val="black"/>
                </a:solidFill>
              </a:rPr>
              <a:pPr>
                <a:defRPr/>
              </a:pPr>
              <a:t>83</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420624" y="114878"/>
            <a:ext cx="7031736" cy="651452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33088" y="960120"/>
            <a:ext cx="196596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215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EMPL CLASS 10 DEMO (VAR)</a:t>
            </a:r>
          </a:p>
        </p:txBody>
      </p:sp>
      <p:sp>
        <p:nvSpPr>
          <p:cNvPr id="2" name="Slide Number Placeholder 1"/>
          <p:cNvSpPr>
            <a:spLocks noGrp="1"/>
          </p:cNvSpPr>
          <p:nvPr>
            <p:ph type="sldNum" sz="quarter" idx="12"/>
          </p:nvPr>
        </p:nvSpPr>
        <p:spPr>
          <a:xfrm>
            <a:off x="118872" y="6463475"/>
            <a:ext cx="362712" cy="312230"/>
          </a:xfrm>
        </p:spPr>
        <p:txBody>
          <a:bodyPr/>
          <a:lstStyle/>
          <a:p>
            <a:pPr>
              <a:defRPr/>
            </a:pPr>
            <a:fld id="{08156D9A-717C-4C36-974D-F6EE13F3C2A5}" type="slidenum">
              <a:rPr lang="en-US" altLang="en-US" smtClean="0">
                <a:solidFill>
                  <a:prstClr val="black"/>
                </a:solidFill>
              </a:rPr>
              <a:pPr>
                <a:defRPr/>
              </a:pPr>
              <a:t>84</a:t>
            </a:fld>
            <a:endParaRPr lang="en-US" altLang="en-US" dirty="0">
              <a:solidFill>
                <a:prstClr val="black"/>
              </a:solidFill>
            </a:endParaRPr>
          </a:p>
        </p:txBody>
      </p:sp>
    </p:spTree>
    <p:extLst>
      <p:ext uri="{BB962C8B-B14F-4D97-AF65-F5344CB8AC3E}">
        <p14:creationId xmlns:p14="http://schemas.microsoft.com/office/powerpoint/2010/main" val="21897797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417755"/>
            <a:ext cx="371856" cy="303085"/>
          </a:xfrm>
        </p:spPr>
        <p:txBody>
          <a:bodyPr/>
          <a:lstStyle/>
          <a:p>
            <a:pPr>
              <a:defRPr/>
            </a:pPr>
            <a:fld id="{08156D9A-717C-4C36-974D-F6EE13F3C2A5}" type="slidenum">
              <a:rPr lang="en-US" altLang="en-US" smtClean="0">
                <a:solidFill>
                  <a:prstClr val="black"/>
                </a:solidFill>
              </a:rPr>
              <a:pPr>
                <a:defRPr/>
              </a:pPr>
              <a:t>85</a:t>
            </a:fld>
            <a:endParaRPr lang="en-US" altLang="en-US" dirty="0">
              <a:solidFill>
                <a:prstClr val="black"/>
              </a:solidFill>
            </a:endParaRPr>
          </a:p>
        </p:txBody>
      </p:sp>
      <p:pic>
        <p:nvPicPr>
          <p:cNvPr id="5" name="Picture 4"/>
          <p:cNvPicPr>
            <a:picLocks noChangeAspect="1"/>
          </p:cNvPicPr>
          <p:nvPr/>
        </p:nvPicPr>
        <p:blipFill>
          <a:blip r:embed="rId3"/>
          <a:stretch>
            <a:fillRect/>
          </a:stretch>
        </p:blipFill>
        <p:spPr>
          <a:xfrm>
            <a:off x="405126" y="129277"/>
            <a:ext cx="6791201" cy="650926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060444"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709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JED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JOB EARNINGS DISTRIBUTION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344602"/>
            <a:ext cx="445008" cy="348805"/>
          </a:xfrm>
        </p:spPr>
        <p:txBody>
          <a:bodyPr/>
          <a:lstStyle/>
          <a:p>
            <a:pPr>
              <a:defRPr/>
            </a:pPr>
            <a:fld id="{08156D9A-717C-4C36-974D-F6EE13F3C2A5}" type="slidenum">
              <a:rPr lang="en-US" altLang="en-US" smtClean="0">
                <a:solidFill>
                  <a:prstClr val="black"/>
                </a:solidFill>
              </a:rPr>
              <a:pPr>
                <a:defRPr/>
              </a:pPr>
              <a:t>86</a:t>
            </a:fld>
            <a:endParaRPr lang="en-US" altLang="en-US" dirty="0">
              <a:solidFill>
                <a:prstClr val="black"/>
              </a:solidFill>
            </a:endParaRPr>
          </a:p>
        </p:txBody>
      </p:sp>
    </p:spTree>
    <p:extLst>
      <p:ext uri="{BB962C8B-B14F-4D97-AF65-F5344CB8AC3E}">
        <p14:creationId xmlns:p14="http://schemas.microsoft.com/office/powerpoint/2010/main" val="8803228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163882" y="910780"/>
            <a:ext cx="4249270" cy="5755492"/>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911351"/>
            <a:ext cx="4249270" cy="57549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JED– Earnings Distribution Change - </a:t>
            </a:r>
            <a:r>
              <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Common Action Reason Codes</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31600" y="1665892"/>
            <a:ext cx="4241320" cy="23698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ERIT-EE Reduction in Time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Update Phased Retirement End Dt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09543" y="906304"/>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7" y="910780"/>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237703" y="1578265"/>
            <a:ext cx="2152189" cy="1420574"/>
            <a:chOff x="3549445" y="1326556"/>
            <a:chExt cx="1838632" cy="1044409"/>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97614"/>
              <a:ext cx="1533833" cy="9733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Negotiated Compensation Plans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596940" y="2715428"/>
            <a:ext cx="2295331" cy="1109565"/>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88446"/>
              <a:ext cx="220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to Normal Hours/</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Dist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Slide Number Placeholder 5"/>
          <p:cNvSpPr>
            <a:spLocks noGrp="1"/>
          </p:cNvSpPr>
          <p:nvPr>
            <p:ph type="sldNum" sz="quarter" idx="12"/>
          </p:nvPr>
        </p:nvSpPr>
        <p:spPr>
          <a:xfrm>
            <a:off x="5466" y="6414066"/>
            <a:ext cx="461015" cy="314375"/>
          </a:xfrm>
        </p:spPr>
        <p:txBody>
          <a:bodyPr/>
          <a:lstStyle/>
          <a:p>
            <a:fld id="{8E167FBA-C87A-4522-98EF-6CE4736BA201}" type="slidenum">
              <a:rPr lang="en-US" b="1" smtClean="0">
                <a:solidFill>
                  <a:schemeClr val="tx1"/>
                </a:solidFill>
              </a:rPr>
              <a:t>87</a:t>
            </a:fld>
            <a:endParaRPr lang="en-US" b="1" dirty="0">
              <a:solidFill>
                <a:schemeClr val="tx1"/>
              </a:solidFill>
            </a:endParaRPr>
          </a:p>
        </p:txBody>
      </p:sp>
    </p:spTree>
    <p:extLst>
      <p:ext uri="{BB962C8B-B14F-4D97-AF65-F5344CB8AC3E}">
        <p14:creationId xmlns:p14="http://schemas.microsoft.com/office/powerpoint/2010/main" val="29432859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a:t>
            </a:r>
            <a:r>
              <a:rPr kumimoji="0" lang="en-US" sz="7200" b="1" i="0" u="none" strike="noStrike" kern="1200" cap="none" spc="0" normalizeH="0" noProof="0" dirty="0" smtClean="0">
                <a:ln>
                  <a:noFill/>
                </a:ln>
                <a:solidFill>
                  <a:srgbClr val="F1AB00"/>
                </a:solidFill>
                <a:effectLst/>
                <a:uLnTx/>
                <a:uFillTx/>
                <a:latin typeface="Arial"/>
                <a:ea typeface="+mn-ea"/>
                <a:cs typeface="+mn-cs"/>
              </a:rPr>
              <a:t>10</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DEMO (JED)</a:t>
            </a:r>
          </a:p>
        </p:txBody>
      </p:sp>
      <p:sp>
        <p:nvSpPr>
          <p:cNvPr id="2" name="Slide Number Placeholder 1"/>
          <p:cNvSpPr>
            <a:spLocks noGrp="1"/>
          </p:cNvSpPr>
          <p:nvPr>
            <p:ph type="sldNum" sz="quarter" idx="12"/>
          </p:nvPr>
        </p:nvSpPr>
        <p:spPr>
          <a:xfrm>
            <a:off x="0" y="6454330"/>
            <a:ext cx="390144" cy="312229"/>
          </a:xfrm>
        </p:spPr>
        <p:txBody>
          <a:bodyPr/>
          <a:lstStyle/>
          <a:p>
            <a:pPr>
              <a:defRPr/>
            </a:pPr>
            <a:fld id="{08156D9A-717C-4C36-974D-F6EE13F3C2A5}" type="slidenum">
              <a:rPr lang="en-US" altLang="en-US" smtClean="0">
                <a:solidFill>
                  <a:prstClr val="black"/>
                </a:solidFill>
              </a:rPr>
              <a:pPr>
                <a:defRPr/>
              </a:pPr>
              <a:t>88</a:t>
            </a:fld>
            <a:endParaRPr lang="en-US" altLang="en-US" dirty="0">
              <a:solidFill>
                <a:prstClr val="black"/>
              </a:solidFill>
            </a:endParaRPr>
          </a:p>
        </p:txBody>
      </p:sp>
    </p:spTree>
    <p:extLst>
      <p:ext uri="{BB962C8B-B14F-4D97-AF65-F5344CB8AC3E}">
        <p14:creationId xmlns:p14="http://schemas.microsoft.com/office/powerpoint/2010/main" val="31878514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870" y="6629399"/>
            <a:ext cx="454152" cy="202501"/>
          </a:xfrm>
        </p:spPr>
        <p:txBody>
          <a:bodyPr/>
          <a:lstStyle/>
          <a:p>
            <a:pPr>
              <a:defRPr/>
            </a:pPr>
            <a:fld id="{08156D9A-717C-4C36-974D-F6EE13F3C2A5}" type="slidenum">
              <a:rPr lang="en-US" altLang="en-US" smtClean="0">
                <a:solidFill>
                  <a:prstClr val="black"/>
                </a:solidFill>
              </a:rPr>
              <a:pPr>
                <a:defRPr/>
              </a:pPr>
              <a:t>89</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470022" y="151626"/>
            <a:ext cx="6552570" cy="647777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50716"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4012" y="3685032"/>
            <a:ext cx="2386076" cy="256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4012" y="4544568"/>
            <a:ext cx="6171692" cy="530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97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7974" y="989075"/>
            <a:ext cx="10963618" cy="1676741"/>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page is a customized component (CEMLI</a:t>
            </a:r>
            <a:r>
              <a:rPr kumimoji="0" lang="en-US" sz="1800" b="0" i="0" u="none" strike="noStrike" kern="1200" cap="none" spc="0" normalizeH="0" noProof="0" dirty="0" smtClean="0">
                <a:ln>
                  <a:noFill/>
                </a:ln>
                <a:solidFill>
                  <a:prstClr val="black"/>
                </a:solidFill>
                <a:effectLst/>
                <a:uLnTx/>
                <a:uFillTx/>
                <a:latin typeface="Arial"/>
                <a:ea typeface="+mn-ea"/>
                <a:cs typeface="+mn-cs"/>
              </a:rPr>
              <a:t> E-102)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designed just for UC that offers a one-stop shop for processing various types of transactions, and the flexibility to submit multiple actions in a single transaction.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err="1" smtClean="0">
                <a:ln>
                  <a:noFill/>
                </a:ln>
                <a:solidFill>
                  <a:prstClr val="black"/>
                </a:solidFill>
                <a:effectLst/>
                <a:uLnTx/>
                <a:uFillTx/>
                <a:latin typeface="Arial"/>
                <a:ea typeface="+mn-ea"/>
                <a:cs typeface="+mn-cs"/>
              </a:rPr>
              <a:t>Paypath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Actions is a component that contains a subset of the Fields on POSITION and JOBDATA.  And, is a clone of the “Recurring” ADDITIONAL PAY PAGE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OVERVIEW</a:t>
            </a:r>
            <a:endParaRPr lang="en-US"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18087917"/>
              </p:ext>
            </p:extLst>
          </p:nvPr>
        </p:nvGraphicFramePr>
        <p:xfrm>
          <a:off x="3505809" y="3368354"/>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
        <p:nvSpPr>
          <p:cNvPr id="5" name="Slide Number Placeholder 3"/>
          <p:cNvSpPr>
            <a:spLocks noGrp="1"/>
          </p:cNvSpPr>
          <p:nvPr>
            <p:ph type="sldNum" sz="quarter" idx="12"/>
          </p:nvPr>
        </p:nvSpPr>
        <p:spPr>
          <a:xfrm>
            <a:off x="155641" y="6352566"/>
            <a:ext cx="442902" cy="395705"/>
          </a:xfrm>
        </p:spPr>
        <p:txBody>
          <a:bodyPr/>
          <a:lstStyle/>
          <a:p>
            <a:pPr>
              <a:defRPr/>
            </a:pPr>
            <a:fld id="{08156D9A-717C-4C36-974D-F6EE13F3C2A5}"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16013194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RESERVE FACULTY ABEYANCE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0" y="6481762"/>
            <a:ext cx="454152" cy="312229"/>
          </a:xfrm>
        </p:spPr>
        <p:txBody>
          <a:bodyPr/>
          <a:lstStyle/>
          <a:p>
            <a:pPr>
              <a:defRPr/>
            </a:pPr>
            <a:fld id="{08156D9A-717C-4C36-974D-F6EE13F3C2A5}" type="slidenum">
              <a:rPr lang="en-US" altLang="en-US" smtClean="0">
                <a:solidFill>
                  <a:prstClr val="black"/>
                </a:solidFill>
              </a:rPr>
              <a:pPr>
                <a:defRPr/>
              </a:pPr>
              <a:t>90</a:t>
            </a:fld>
            <a:endParaRPr lang="en-US" altLang="en-US" dirty="0">
              <a:solidFill>
                <a:prstClr val="black"/>
              </a:solidFill>
            </a:endParaRPr>
          </a:p>
        </p:txBody>
      </p:sp>
    </p:spTree>
    <p:extLst>
      <p:ext uri="{BB962C8B-B14F-4D97-AF65-F5344CB8AC3E}">
        <p14:creationId xmlns:p14="http://schemas.microsoft.com/office/powerpoint/2010/main" val="31875141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RESERVE ABEYANCE ATTRIBUTES</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480487"/>
            <a:ext cx="11225348" cy="196303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dirty="0" smtClean="0">
                <a:solidFill>
                  <a:prstClr val="black"/>
                </a:solidFill>
                <a:latin typeface="Arial"/>
              </a:rPr>
              <a:t>Reserve Abeyance </a:t>
            </a:r>
            <a:r>
              <a:rPr lang="en-US" dirty="0" smtClean="0">
                <a:solidFill>
                  <a:prstClr val="black"/>
                </a:solidFill>
                <a:latin typeface="Arial"/>
              </a:rPr>
              <a:t>RES/ABY</a:t>
            </a:r>
            <a:endParaRPr lang="en-US" dirty="0" smtClean="0">
              <a:solidFill>
                <a:prstClr val="black"/>
              </a:solidFill>
              <a:latin typeface="Arial"/>
            </a:endParaRP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Place and academic employee on RES/ABY</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Return </a:t>
            </a:r>
            <a:r>
              <a:rPr lang="en-US" dirty="0" smtClean="0">
                <a:solidFill>
                  <a:prstClr val="black"/>
                </a:solidFill>
                <a:latin typeface="Arial"/>
              </a:rPr>
              <a:t>academic employee back to work </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Extend academic employees RES/ABY</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latin typeface="Arial"/>
              </a:rPr>
              <a:t>Terminate academic employee </a:t>
            </a:r>
          </a:p>
        </p:txBody>
      </p:sp>
      <p:sp>
        <p:nvSpPr>
          <p:cNvPr id="3" name="Slide Number Placeholder 2"/>
          <p:cNvSpPr>
            <a:spLocks noGrp="1"/>
          </p:cNvSpPr>
          <p:nvPr>
            <p:ph type="sldNum" sz="quarter" idx="12"/>
          </p:nvPr>
        </p:nvSpPr>
        <p:spPr>
          <a:xfrm>
            <a:off x="38318" y="6500051"/>
            <a:ext cx="410503" cy="266509"/>
          </a:xfrm>
        </p:spPr>
        <p:txBody>
          <a:bodyPr/>
          <a:lstStyle/>
          <a:p>
            <a:pPr>
              <a:defRPr/>
            </a:pPr>
            <a:fld id="{08156D9A-717C-4C36-974D-F6EE13F3C2A5}" type="slidenum">
              <a:rPr lang="en-US" altLang="en-US" smtClean="0">
                <a:solidFill>
                  <a:prstClr val="black"/>
                </a:solidFill>
              </a:rPr>
              <a:pPr>
                <a:defRPr/>
              </a:pPr>
              <a:t>91</a:t>
            </a:fld>
            <a:endParaRPr lang="en-US" altLang="en-US" dirty="0">
              <a:solidFill>
                <a:prstClr val="black"/>
              </a:solidFill>
            </a:endParaRPr>
          </a:p>
        </p:txBody>
      </p:sp>
    </p:spTree>
    <p:extLst>
      <p:ext uri="{BB962C8B-B14F-4D97-AF65-F5344CB8AC3E}">
        <p14:creationId xmlns:p14="http://schemas.microsoft.com/office/powerpoint/2010/main" val="30536075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RES- Reserve/Faculty </a:t>
            </a: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Abeyance– </a:t>
            </a:r>
            <a:r>
              <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No Common Action Reason Codes</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Oval 4"/>
          <p:cNvSpPr/>
          <p:nvPr/>
        </p:nvSpPr>
        <p:spPr>
          <a:xfrm rot="16200000">
            <a:off x="934063" y="1165120"/>
            <a:ext cx="5029200" cy="5029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rot="16200000">
            <a:off x="6361471" y="1165119"/>
            <a:ext cx="5029200" cy="5029200"/>
          </a:xfrm>
          <a:prstGeom prst="ellipse">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814540" y="2125446"/>
            <a:ext cx="307307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ABY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Faculty Abeyance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7934632" y="1415845"/>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30245" y="140310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712676" y="2125446"/>
            <a:ext cx="40772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rPr>
              <a:t>RES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Reserve Appointment (Staff)</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09728" y="6456935"/>
            <a:ext cx="490728" cy="327914"/>
          </a:xfrm>
        </p:spPr>
        <p:txBody>
          <a:bodyPr/>
          <a:lstStyle/>
          <a:p>
            <a:fld id="{8E167FBA-C87A-4522-98EF-6CE4736BA201}" type="slidenum">
              <a:rPr lang="en-US" b="1" smtClean="0">
                <a:solidFill>
                  <a:schemeClr val="tx1"/>
                </a:solidFill>
              </a:rPr>
              <a:t>92</a:t>
            </a:fld>
            <a:endParaRPr lang="en-US" b="1">
              <a:solidFill>
                <a:schemeClr val="tx1"/>
              </a:solidFill>
            </a:endParaRPr>
          </a:p>
        </p:txBody>
      </p:sp>
    </p:spTree>
    <p:extLst>
      <p:ext uri="{BB962C8B-B14F-4D97-AF65-F5344CB8AC3E}">
        <p14:creationId xmlns:p14="http://schemas.microsoft.com/office/powerpoint/2010/main" val="7070834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 Faculty</a:t>
            </a:r>
            <a:r>
              <a:rPr kumimoji="0" lang="en-US" sz="7200" b="1" i="0" u="none" strike="noStrike" kern="1200" cap="none" spc="0" normalizeH="0" noProof="0" dirty="0" smtClean="0">
                <a:ln>
                  <a:noFill/>
                </a:ln>
                <a:solidFill>
                  <a:srgbClr val="F1AB00"/>
                </a:solidFill>
                <a:effectLst/>
                <a:uLnTx/>
                <a:uFillTx/>
                <a:latin typeface="Arial"/>
                <a:ea typeface="+mn-ea"/>
                <a:cs typeface="+mn-cs"/>
              </a:rPr>
              <a:t> Abeyance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(ABY)</a:t>
            </a:r>
          </a:p>
        </p:txBody>
      </p:sp>
      <p:sp>
        <p:nvSpPr>
          <p:cNvPr id="2" name="Slide Number Placeholder 1"/>
          <p:cNvSpPr>
            <a:spLocks noGrp="1"/>
          </p:cNvSpPr>
          <p:nvPr>
            <p:ph type="sldNum" sz="quarter" idx="12"/>
          </p:nvPr>
        </p:nvSpPr>
        <p:spPr>
          <a:xfrm>
            <a:off x="0" y="6454330"/>
            <a:ext cx="390144" cy="31222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2363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591491"/>
            <a:ext cx="435864" cy="266509"/>
          </a:xfrm>
        </p:spPr>
        <p:txBody>
          <a:bodyPr/>
          <a:lstStyle/>
          <a:p>
            <a:pPr>
              <a:defRPr/>
            </a:pPr>
            <a:fld id="{08156D9A-717C-4C36-974D-F6EE13F3C2A5}" type="slidenum">
              <a:rPr lang="en-US" altLang="en-US" smtClean="0">
                <a:solidFill>
                  <a:prstClr val="black"/>
                </a:solidFill>
              </a:rPr>
              <a:pPr>
                <a:defRPr/>
              </a:pPr>
              <a:t>94</a:t>
            </a:fld>
            <a:endParaRPr lang="en-US" altLang="en-US" dirty="0">
              <a:solidFill>
                <a:prstClr val="black"/>
              </a:solidFill>
            </a:endParaRPr>
          </a:p>
        </p:txBody>
      </p:sp>
      <p:pic>
        <p:nvPicPr>
          <p:cNvPr id="3" name="Picture 2"/>
          <p:cNvPicPr>
            <a:picLocks noChangeAspect="1"/>
          </p:cNvPicPr>
          <p:nvPr/>
        </p:nvPicPr>
        <p:blipFill>
          <a:blip r:embed="rId3"/>
          <a:stretch>
            <a:fillRect/>
          </a:stretch>
        </p:blipFill>
        <p:spPr>
          <a:xfrm>
            <a:off x="328800" y="162296"/>
            <a:ext cx="6931536" cy="644881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32428" y="969264"/>
            <a:ext cx="2386076"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122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HANDS ON</a:t>
            </a:r>
            <a:endParaRPr kumimoji="0" lang="en-US" sz="7200" b="1" i="0" u="none" strike="noStrike" kern="1200" cap="none" spc="0" normalizeH="0" baseline="0" noProof="0" dirty="0" smtClean="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0" y="6454330"/>
            <a:ext cx="390144" cy="31222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15404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088" y="6463475"/>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64411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87376" y="6362891"/>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0260493"/>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26899"/>
            <a:ext cx="2844800" cy="304800"/>
          </a:xfrm>
        </p:spPr>
        <p:txBody>
          <a:bodyPr/>
          <a:lstStyle/>
          <a:p>
            <a:pPr algn="l">
              <a:defRPr/>
            </a:pPr>
            <a:fld id="{08156D9A-717C-4C36-974D-F6EE13F3C2A5}" type="slidenum">
              <a:rPr lang="en-US" altLang="en-US" smtClean="0">
                <a:solidFill>
                  <a:prstClr val="black"/>
                </a:solidFill>
              </a:rPr>
              <a:pPr algn="l">
                <a:defRPr/>
              </a:pPr>
              <a:t>98</a:t>
            </a:fld>
            <a:endParaRPr lang="en-US" altLang="en-US" dirty="0">
              <a:solidFill>
                <a:prstClr val="black"/>
              </a:solidFill>
            </a:endParaRPr>
          </a:p>
        </p:txBody>
      </p:sp>
    </p:spTree>
    <p:extLst>
      <p:ext uri="{BB962C8B-B14F-4D97-AF65-F5344CB8AC3E}">
        <p14:creationId xmlns:p14="http://schemas.microsoft.com/office/powerpoint/2010/main" val="177018401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4635884"/>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ANY-01.UCOP.EDU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OMCS</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your username and password</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470553" y="1122650"/>
            <a:ext cx="332265" cy="310541"/>
          </a:xfrm>
          <a:prstGeom prst="rect">
            <a:avLst/>
          </a:prstGeom>
        </p:spPr>
      </p:pic>
      <p:pic>
        <p:nvPicPr>
          <p:cNvPr id="4" name="Picture 3"/>
          <p:cNvPicPr>
            <a:picLocks noChangeAspect="1"/>
          </p:cNvPicPr>
          <p:nvPr/>
        </p:nvPicPr>
        <p:blipFill>
          <a:blip r:embed="rId5"/>
          <a:stretch>
            <a:fillRect/>
          </a:stretch>
        </p:blipFill>
        <p:spPr>
          <a:xfrm>
            <a:off x="5955898" y="917398"/>
            <a:ext cx="3514894" cy="1614066"/>
          </a:xfrm>
          <a:prstGeom prst="rect">
            <a:avLst/>
          </a:prstGeom>
        </p:spPr>
      </p:pic>
      <p:pic>
        <p:nvPicPr>
          <p:cNvPr id="5" name="Picture 4"/>
          <p:cNvPicPr>
            <a:picLocks noChangeAspect="1"/>
          </p:cNvPicPr>
          <p:nvPr/>
        </p:nvPicPr>
        <p:blipFill>
          <a:blip r:embed="rId6"/>
          <a:stretch>
            <a:fillRect/>
          </a:stretch>
        </p:blipFill>
        <p:spPr>
          <a:xfrm>
            <a:off x="6195060" y="2633822"/>
            <a:ext cx="3036570" cy="1980751"/>
          </a:xfrm>
          <a:prstGeom prst="rect">
            <a:avLst/>
          </a:prstGeom>
        </p:spPr>
      </p:pic>
      <p:sp>
        <p:nvSpPr>
          <p:cNvPr id="6" name="Slide Number Placeholder 5"/>
          <p:cNvSpPr>
            <a:spLocks noGrp="1"/>
          </p:cNvSpPr>
          <p:nvPr>
            <p:ph type="sldNum" sz="quarter" idx="12"/>
          </p:nvPr>
        </p:nvSpPr>
        <p:spPr>
          <a:xfrm>
            <a:off x="96520" y="6381179"/>
            <a:ext cx="2844800" cy="304800"/>
          </a:xfrm>
        </p:spPr>
        <p:txBody>
          <a:bodyPr/>
          <a:lstStyle/>
          <a:p>
            <a:pPr algn="l">
              <a:defRPr/>
            </a:pPr>
            <a:fld id="{08156D9A-717C-4C36-974D-F6EE13F3C2A5}" type="slidenum">
              <a:rPr lang="en-US" altLang="en-US" smtClean="0">
                <a:solidFill>
                  <a:prstClr val="black"/>
                </a:solidFill>
              </a:rPr>
              <a:pPr algn="l">
                <a:defRPr/>
              </a:pPr>
              <a:t>99</a:t>
            </a:fld>
            <a:endParaRPr lang="en-US" altLang="en-US" dirty="0">
              <a:solidFill>
                <a:prstClr val="black"/>
              </a:solidFill>
            </a:endParaRPr>
          </a:p>
        </p:txBody>
      </p:sp>
    </p:spTree>
    <p:extLst>
      <p:ext uri="{BB962C8B-B14F-4D97-AF65-F5344CB8AC3E}">
        <p14:creationId xmlns:p14="http://schemas.microsoft.com/office/powerpoint/2010/main" val="2762376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71D42-BE49-4063-9EE1-F615A3FE8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F153158-FB73-473A-8AE4-9FA603606C24}">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C0C36BF-3066-4EE8-B072-BDBDDDC3A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40739</TotalTime>
  <Words>3810</Words>
  <Application>Microsoft Office PowerPoint</Application>
  <PresentationFormat>Widescreen</PresentationFormat>
  <Paragraphs>680</Paragraphs>
  <Slides>109</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109</vt:i4>
      </vt:variant>
    </vt:vector>
  </HeadingPairs>
  <TitlesOfParts>
    <vt:vector size="119" baseType="lpstr">
      <vt:lpstr>Arial</vt:lpstr>
      <vt:lpstr>Calibri</vt:lpstr>
      <vt:lpstr>Calibri Light</vt:lpstr>
      <vt:lpstr>Symbol</vt:lpstr>
      <vt:lpstr>Times New Roman</vt:lpstr>
      <vt:lpstr>Tw Cen MT</vt:lpstr>
      <vt:lpstr>Wingdings</vt:lpstr>
      <vt:lpstr>1_UCRTemplate1</vt:lpstr>
      <vt:lpstr>3_UCRTemplate1</vt:lpstr>
      <vt:lpstr>Office Theme</vt:lpstr>
      <vt:lpstr>PowerPoint Presentation</vt:lpstr>
      <vt:lpstr>PowerPoint Presentation</vt:lpstr>
      <vt:lpstr>LOG IN INSTRUCTIONS</vt:lpstr>
      <vt:lpstr>TRAINER INTRODUCTION </vt:lpstr>
      <vt:lpstr>HOUSEKEEPING</vt:lpstr>
      <vt:lpstr>PowerPoint Presentation</vt:lpstr>
      <vt:lpstr>LEARNING OBJECTIVES </vt:lpstr>
      <vt:lpstr>PowerPoint Presentation</vt:lpstr>
      <vt:lpstr>PAYPATH ACTIONS OVERVIEW</vt:lpstr>
      <vt:lpstr>PAYPATH ACTIONS EXAMPLES</vt:lpstr>
      <vt:lpstr>PAYPATH TRANSACTION – SYSTEM PROCESS</vt:lpstr>
      <vt:lpstr>PowerPoint Presentation</vt:lpstr>
      <vt:lpstr>PAYPATH ACTIONS PAGES</vt:lpstr>
      <vt:lpstr>ACADEMIC PAYPATH PAGE</vt:lpstr>
      <vt:lpstr>STAFF PAYPATH PAGE</vt:lpstr>
      <vt:lpstr>PAYPATH ACTIONS &amp; INDIVIDUAL PAGES</vt:lpstr>
      <vt:lpstr>PowerPoint Presentation</vt:lpstr>
      <vt:lpstr>PAYPATH ATTRIBUTES - GENERAL</vt:lpstr>
      <vt:lpstr>PAYPATH TRANSACTION   </vt:lpstr>
      <vt:lpstr>PAYPATH TRANSACTION   </vt:lpstr>
      <vt:lpstr>PAYPATH ACTIONS – POSITION DATA PAGE  </vt:lpstr>
      <vt:lpstr>PAYPATH ACTIONS – JOB DATA PAGE  </vt:lpstr>
      <vt:lpstr>PAYPATH ACTIONS – ADDITIONAL PAY DATA PAGE  </vt:lpstr>
      <vt:lpstr>PowerPoint Presentation</vt:lpstr>
      <vt:lpstr>ACTION REASON CODES   </vt:lpstr>
      <vt:lpstr>CHECK YOUR UNDERSTANDING   </vt:lpstr>
      <vt:lpstr>PowerPoint Presentation</vt:lpstr>
      <vt:lpstr>POSITION DATA OVERVIEW   </vt:lpstr>
      <vt:lpstr>POSITION CHANGE ACTION CODES</vt:lpstr>
      <vt:lpstr>POSITION DATA CHANGES   </vt:lpstr>
      <vt:lpstr>POSITION DATA CHANGE – ACTION REASON CODE </vt:lpstr>
      <vt:lpstr>POSITION DATA PAGE  </vt:lpstr>
      <vt:lpstr>PowerPoint Presentation</vt:lpstr>
      <vt:lpstr>PowerPoint Presentation</vt:lpstr>
      <vt:lpstr>PowerPoint Presentation</vt:lpstr>
      <vt:lpstr>GENERAL DESCRIPTIONS AND ATTRIBUTES  </vt:lpstr>
      <vt:lpstr>PowerPoint Presentation</vt:lpstr>
      <vt:lpstr>PowerPoint Presentation</vt:lpstr>
      <vt:lpstr>PowerPoint Presentation</vt:lpstr>
      <vt:lpstr>PowerPoint Presentation</vt:lpstr>
      <vt:lpstr>PowerPoint Presentation</vt:lpstr>
      <vt:lpstr>PowerPoint Presentation</vt:lpstr>
      <vt:lpstr>GENERAL DESCRIPTIONS AND ATTRIBUTES  </vt:lpstr>
      <vt:lpstr>PowerPoint Presentation</vt:lpstr>
      <vt:lpstr>PowerPoint Presentation</vt:lpstr>
      <vt:lpstr>PowerPoint Presentation</vt:lpstr>
      <vt:lpstr>PowerPoint Presentation</vt:lpstr>
      <vt:lpstr>GENERAL DESCRIPTIONS AND ATTRIBUTES  </vt:lpstr>
      <vt:lpstr>PowerPoint Presentation</vt:lpstr>
      <vt:lpstr>CHECK YOUR UNDERSTANDING   </vt:lpstr>
      <vt:lpstr>PowerPoint Presentation</vt:lpstr>
      <vt:lpstr>PowerPoint Presentation</vt:lpstr>
      <vt:lpstr>PowerPoint Presentation</vt:lpstr>
      <vt:lpstr>PowerPoint Presentation</vt:lpstr>
      <vt:lpstr>PowerPoint Presentation</vt:lpstr>
      <vt:lpstr>TRY IT!</vt:lpstr>
      <vt:lpstr>PowerPoint Presentation</vt:lpstr>
      <vt:lpstr>JOB DATA CHANGES OVERVIEW   </vt:lpstr>
      <vt:lpstr>CHANGE TYPE - DATA   </vt:lpstr>
      <vt:lpstr>CHANGE TYPE – PAY CHANGE   </vt:lpstr>
      <vt:lpstr>CHANGE TYPE – JOB EARNINGS DISTRIBUTION   </vt:lpstr>
      <vt:lpstr>CHANGE TYPE – SHORT WORK BREAK   </vt:lpstr>
      <vt:lpstr>SHORT WORK BREAK    </vt:lpstr>
      <vt:lpstr>MULTIPLE JOB DATA CHANGES   </vt:lpstr>
      <vt:lpstr>JOB DATA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WORK BREAK ATTRIBUTES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ABEYANCE ATTRIBUTES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Training Deck</dc:title>
  <dc:creator>Puja Pannu</dc:creator>
  <cp:lastModifiedBy>Lakesha Lee Welch</cp:lastModifiedBy>
  <cp:revision>1522</cp:revision>
  <cp:lastPrinted>2019-10-08T01:45:00Z</cp:lastPrinted>
  <dcterms:created xsi:type="dcterms:W3CDTF">2016-05-04T15:33:48Z</dcterms:created>
  <dcterms:modified xsi:type="dcterms:W3CDTF">2019-10-08T19:00:24Z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