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2.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71"/>
  </p:notesMasterIdLst>
  <p:handoutMasterIdLst>
    <p:handoutMasterId r:id="rId72"/>
  </p:handoutMasterIdLst>
  <p:sldIdLst>
    <p:sldId id="413" r:id="rId5"/>
    <p:sldId id="432" r:id="rId6"/>
    <p:sldId id="427" r:id="rId7"/>
    <p:sldId id="431" r:id="rId8"/>
    <p:sldId id="646" r:id="rId9"/>
    <p:sldId id="668" r:id="rId10"/>
    <p:sldId id="652" r:id="rId11"/>
    <p:sldId id="650" r:id="rId12"/>
    <p:sldId id="651" r:id="rId13"/>
    <p:sldId id="653" r:id="rId14"/>
    <p:sldId id="675" r:id="rId15"/>
    <p:sldId id="601" r:id="rId16"/>
    <p:sldId id="433" r:id="rId17"/>
    <p:sldId id="602" r:id="rId18"/>
    <p:sldId id="654" r:id="rId19"/>
    <p:sldId id="655" r:id="rId20"/>
    <p:sldId id="434" r:id="rId21"/>
    <p:sldId id="632" r:id="rId22"/>
    <p:sldId id="656" r:id="rId23"/>
    <p:sldId id="464" r:id="rId24"/>
    <p:sldId id="669" r:id="rId25"/>
    <p:sldId id="435" r:id="rId26"/>
    <p:sldId id="637" r:id="rId27"/>
    <p:sldId id="671" r:id="rId28"/>
    <p:sldId id="672" r:id="rId29"/>
    <p:sldId id="670" r:id="rId30"/>
    <p:sldId id="462" r:id="rId31"/>
    <p:sldId id="439" r:id="rId32"/>
    <p:sldId id="447" r:id="rId33"/>
    <p:sldId id="448" r:id="rId34"/>
    <p:sldId id="449" r:id="rId35"/>
    <p:sldId id="450" r:id="rId36"/>
    <p:sldId id="451" r:id="rId37"/>
    <p:sldId id="452" r:id="rId38"/>
    <p:sldId id="453" r:id="rId39"/>
    <p:sldId id="454" r:id="rId40"/>
    <p:sldId id="467" r:id="rId41"/>
    <p:sldId id="537" r:id="rId42"/>
    <p:sldId id="540" r:id="rId43"/>
    <p:sldId id="542" r:id="rId44"/>
    <p:sldId id="523" r:id="rId45"/>
    <p:sldId id="524" r:id="rId46"/>
    <p:sldId id="548" r:id="rId47"/>
    <p:sldId id="525" r:id="rId48"/>
    <p:sldId id="674" r:id="rId49"/>
    <p:sldId id="500" r:id="rId50"/>
    <p:sldId id="638" r:id="rId51"/>
    <p:sldId id="553" r:id="rId52"/>
    <p:sldId id="501" r:id="rId53"/>
    <p:sldId id="642" r:id="rId54"/>
    <p:sldId id="658" r:id="rId55"/>
    <p:sldId id="659" r:id="rId56"/>
    <p:sldId id="660" r:id="rId57"/>
    <p:sldId id="465" r:id="rId58"/>
    <p:sldId id="440" r:id="rId59"/>
    <p:sldId id="615" r:id="rId60"/>
    <p:sldId id="661" r:id="rId61"/>
    <p:sldId id="662" r:id="rId62"/>
    <p:sldId id="663" r:id="rId63"/>
    <p:sldId id="664" r:id="rId64"/>
    <p:sldId id="665" r:id="rId65"/>
    <p:sldId id="666" r:id="rId66"/>
    <p:sldId id="667" r:id="rId67"/>
    <p:sldId id="455" r:id="rId68"/>
    <p:sldId id="507" r:id="rId69"/>
    <p:sldId id="622"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432"/>
            <p14:sldId id="427"/>
            <p14:sldId id="431"/>
            <p14:sldId id="646"/>
            <p14:sldId id="668"/>
            <p14:sldId id="652"/>
            <p14:sldId id="650"/>
            <p14:sldId id="651"/>
            <p14:sldId id="653"/>
            <p14:sldId id="675"/>
            <p14:sldId id="601"/>
            <p14:sldId id="433"/>
            <p14:sldId id="602"/>
            <p14:sldId id="654"/>
            <p14:sldId id="655"/>
            <p14:sldId id="434"/>
            <p14:sldId id="632"/>
            <p14:sldId id="656"/>
            <p14:sldId id="464"/>
            <p14:sldId id="669"/>
            <p14:sldId id="435"/>
            <p14:sldId id="637"/>
            <p14:sldId id="671"/>
            <p14:sldId id="672"/>
            <p14:sldId id="670"/>
            <p14:sldId id="462"/>
            <p14:sldId id="439"/>
            <p14:sldId id="447"/>
            <p14:sldId id="448"/>
            <p14:sldId id="449"/>
            <p14:sldId id="450"/>
            <p14:sldId id="451"/>
            <p14:sldId id="452"/>
            <p14:sldId id="453"/>
            <p14:sldId id="454"/>
            <p14:sldId id="467"/>
            <p14:sldId id="537"/>
            <p14:sldId id="540"/>
            <p14:sldId id="542"/>
            <p14:sldId id="523"/>
            <p14:sldId id="524"/>
            <p14:sldId id="548"/>
            <p14:sldId id="525"/>
            <p14:sldId id="674"/>
            <p14:sldId id="500"/>
            <p14:sldId id="638"/>
            <p14:sldId id="553"/>
            <p14:sldId id="501"/>
            <p14:sldId id="642"/>
            <p14:sldId id="658"/>
            <p14:sldId id="659"/>
            <p14:sldId id="660"/>
            <p14:sldId id="465"/>
            <p14:sldId id="440"/>
            <p14:sldId id="615"/>
            <p14:sldId id="661"/>
            <p14:sldId id="662"/>
            <p14:sldId id="663"/>
            <p14:sldId id="664"/>
            <p14:sldId id="665"/>
            <p14:sldId id="666"/>
            <p14:sldId id="667"/>
            <p14:sldId id="455"/>
            <p14:sldId id="507"/>
            <p14:sldId id="62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Puja Pannu" initials="PP" lastIdx="0" clrIdx="2">
    <p:extLst>
      <p:ext uri="{19B8F6BF-5375-455C-9EA6-DF929625EA0E}">
        <p15:presenceInfo xmlns:p15="http://schemas.microsoft.com/office/powerpoint/2012/main" userId="S-1-5-21-98334000-2681454263-4003127818-5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4472C4"/>
    <a:srgbClr val="FFFFFF"/>
    <a:srgbClr val="498426"/>
    <a:srgbClr val="5C739C"/>
    <a:srgbClr val="BF9000"/>
    <a:srgbClr val="A5A5A5"/>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0" autoAdjust="0"/>
    <p:restoredTop sz="84950" autoAdjust="0"/>
  </p:normalViewPr>
  <p:slideViewPr>
    <p:cSldViewPr snapToGrid="0">
      <p:cViewPr varScale="1">
        <p:scale>
          <a:sx n="68" d="100"/>
          <a:sy n="68" d="100"/>
        </p:scale>
        <p:origin x="700" y="64"/>
      </p:cViewPr>
      <p:guideLst/>
    </p:cSldViewPr>
  </p:slideViewPr>
  <p:notesTextViewPr>
    <p:cViewPr>
      <p:scale>
        <a:sx n="3" d="2"/>
        <a:sy n="3" d="2"/>
      </p:scale>
      <p:origin x="0" y="0"/>
    </p:cViewPr>
  </p:notesTextViewPr>
  <p:sorterViewPr>
    <p:cViewPr>
      <p:scale>
        <a:sx n="150" d="100"/>
        <a:sy n="150" d="100"/>
      </p:scale>
      <p:origin x="0" y="-81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diagrams/_rels/data1.xml.rels><?xml version="1.0" encoding="UTF-8" standalone="yes"?>
<Relationships xmlns="http://schemas.openxmlformats.org/package/2006/relationships"><Relationship Id="rId1" Type="http://schemas.openxmlformats.org/officeDocument/2006/relationships/image" Target="../media/image34.png"/></Relationships>
</file>

<file path=ppt/diagrams/_rels/data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5C1AC-0466-47CD-BADE-9458468CE742}" type="doc">
      <dgm:prSet loTypeId="urn:microsoft.com/office/officeart/2005/8/layout/vList3" loCatId="list" qsTypeId="urn:microsoft.com/office/officeart/2005/8/quickstyle/simple1" qsCatId="simple" csTypeId="urn:microsoft.com/office/officeart/2005/8/colors/accent1_2" csCatId="accent1" phldr="1"/>
      <dgm:spPr/>
    </dgm:pt>
    <dgm:pt modelId="{D8EDAD76-ACDE-46EF-9CEC-24FC905A14E7}">
      <dgm:prSet phldrT="[Text]" custT="1"/>
      <dgm:spPr/>
      <dgm:t>
        <a:bodyPr/>
        <a:lstStyle/>
        <a:p>
          <a:pPr marL="0" indent="0" algn="l"/>
          <a:r>
            <a:rPr lang="en-US" sz="2000" dirty="0" smtClean="0"/>
            <a:t>For Phase 2 of the Pilot, the Shared Service Center will be responsible for validating and approving the Template Based Transactions for Involuntary Termination via AWE. </a:t>
          </a:r>
          <a:endParaRPr lang="en-US" sz="2000" dirty="0"/>
        </a:p>
      </dgm:t>
    </dgm:pt>
    <dgm:pt modelId="{5D95EF74-E72A-4280-9B44-BC7FE8A321D3}" type="parTrans" cxnId="{3B06D39B-B394-4960-B7DF-4CA537A7E293}">
      <dgm:prSet/>
      <dgm:spPr/>
      <dgm:t>
        <a:bodyPr/>
        <a:lstStyle/>
        <a:p>
          <a:endParaRPr lang="en-US" sz="1800"/>
        </a:p>
      </dgm:t>
    </dgm:pt>
    <dgm:pt modelId="{BD28261D-DD5E-4F5C-8E3B-C94F9F5822DE}" type="sibTrans" cxnId="{3B06D39B-B394-4960-B7DF-4CA537A7E293}">
      <dgm:prSet/>
      <dgm:spPr/>
      <dgm:t>
        <a:bodyPr/>
        <a:lstStyle/>
        <a:p>
          <a:endParaRPr lang="en-US" sz="1800"/>
        </a:p>
      </dgm:t>
    </dgm:pt>
    <dgm:pt modelId="{2AE986FD-400D-497B-B715-5AF9BC0FEA33}" type="pres">
      <dgm:prSet presAssocID="{88B5C1AC-0466-47CD-BADE-9458468CE742}" presName="linearFlow" presStyleCnt="0">
        <dgm:presLayoutVars>
          <dgm:dir/>
          <dgm:resizeHandles val="exact"/>
        </dgm:presLayoutVars>
      </dgm:prSet>
      <dgm:spPr/>
    </dgm:pt>
    <dgm:pt modelId="{2B269E05-9362-4917-9299-7CEAA8855DA2}" type="pres">
      <dgm:prSet presAssocID="{D8EDAD76-ACDE-46EF-9CEC-24FC905A14E7}" presName="composite" presStyleCnt="0"/>
      <dgm:spPr/>
    </dgm:pt>
    <dgm:pt modelId="{5D46CC9D-9959-4E1E-A0D9-77DA452882E3}" type="pres">
      <dgm:prSet presAssocID="{D8EDAD76-ACDE-46EF-9CEC-24FC905A14E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DDAC864-7238-4FDA-A67E-B8ECE4909038}" type="pres">
      <dgm:prSet presAssocID="{D8EDAD76-ACDE-46EF-9CEC-24FC905A14E7}" presName="txShp" presStyleLbl="node1" presStyleIdx="0" presStyleCnt="1" custLinFactNeighborX="-1233">
        <dgm:presLayoutVars>
          <dgm:bulletEnabled val="1"/>
        </dgm:presLayoutVars>
      </dgm:prSet>
      <dgm:spPr/>
      <dgm:t>
        <a:bodyPr/>
        <a:lstStyle/>
        <a:p>
          <a:endParaRPr lang="en-US"/>
        </a:p>
      </dgm:t>
    </dgm:pt>
  </dgm:ptLst>
  <dgm:cxnLst>
    <dgm:cxn modelId="{B1EBDA11-B5A3-46F8-A55F-21F527975681}" type="presOf" srcId="{D8EDAD76-ACDE-46EF-9CEC-24FC905A14E7}" destId="{ADDAC864-7238-4FDA-A67E-B8ECE4909038}" srcOrd="0" destOrd="0" presId="urn:microsoft.com/office/officeart/2005/8/layout/vList3"/>
    <dgm:cxn modelId="{83244A96-9A3F-47AE-ADD8-7E3201A2A86C}" type="presOf" srcId="{88B5C1AC-0466-47CD-BADE-9458468CE742}" destId="{2AE986FD-400D-497B-B715-5AF9BC0FEA33}" srcOrd="0" destOrd="0" presId="urn:microsoft.com/office/officeart/2005/8/layout/vList3"/>
    <dgm:cxn modelId="{3B06D39B-B394-4960-B7DF-4CA537A7E293}" srcId="{88B5C1AC-0466-47CD-BADE-9458468CE742}" destId="{D8EDAD76-ACDE-46EF-9CEC-24FC905A14E7}" srcOrd="0" destOrd="0" parTransId="{5D95EF74-E72A-4280-9B44-BC7FE8A321D3}" sibTransId="{BD28261D-DD5E-4F5C-8E3B-C94F9F5822DE}"/>
    <dgm:cxn modelId="{E325DCDE-5A76-4B4C-B279-EA68781BACE3}" type="presParOf" srcId="{2AE986FD-400D-497B-B715-5AF9BC0FEA33}" destId="{2B269E05-9362-4917-9299-7CEAA8855DA2}" srcOrd="0" destOrd="0" presId="urn:microsoft.com/office/officeart/2005/8/layout/vList3"/>
    <dgm:cxn modelId="{FA3A09AF-B838-4A61-A7F3-63EE7A95FCB3}" type="presParOf" srcId="{2B269E05-9362-4917-9299-7CEAA8855DA2}" destId="{5D46CC9D-9959-4E1E-A0D9-77DA452882E3}" srcOrd="0" destOrd="0" presId="urn:microsoft.com/office/officeart/2005/8/layout/vList3"/>
    <dgm:cxn modelId="{7A7C0F9F-3A91-434E-BF5F-75C9862315B1}" type="presParOf" srcId="{2B269E05-9362-4917-9299-7CEAA8855DA2}" destId="{ADDAC864-7238-4FDA-A67E-B8ECE490903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C26CD5-46E6-4AE8-A650-FAA43DC5295E}" type="doc">
      <dgm:prSet loTypeId="urn:microsoft.com/office/officeart/2005/8/layout/vList3" loCatId="list" qsTypeId="urn:microsoft.com/office/officeart/2005/8/quickstyle/simple1" qsCatId="simple" csTypeId="urn:microsoft.com/office/officeart/2005/8/colors/accent1_2" csCatId="accent1" phldr="1"/>
      <dgm:spPr/>
    </dgm:pt>
    <dgm:pt modelId="{274138E1-A7D9-439D-B337-3D89437F7D47}">
      <dgm:prSet phldrT="[Text]"/>
      <dgm:spPr/>
      <dgm:t>
        <a:bodyPr/>
        <a:lstStyle/>
        <a:p>
          <a:r>
            <a:rPr lang="en-US" dirty="0" smtClean="0">
              <a:ea typeface="Calibri" panose="020F0502020204030204" pitchFamily="34" charset="0"/>
              <a:cs typeface="Times New Roman" panose="02020603050405020304" pitchFamily="18" charset="0"/>
            </a:rPr>
            <a:t>The submission and approval of the template transaction for Involuntary Termination will be initiated by the Transactional Unit, this used to be processed by the SSC</a:t>
          </a:r>
          <a:endParaRPr lang="en-US" dirty="0"/>
        </a:p>
      </dgm:t>
    </dgm:pt>
    <dgm:pt modelId="{E6A0AAED-CB9F-41A7-9B38-077642A33D2B}" type="parTrans" cxnId="{9699C757-5F90-4445-85F2-EABC5B204E60}">
      <dgm:prSet/>
      <dgm:spPr/>
      <dgm:t>
        <a:bodyPr/>
        <a:lstStyle/>
        <a:p>
          <a:endParaRPr lang="en-US"/>
        </a:p>
      </dgm:t>
    </dgm:pt>
    <dgm:pt modelId="{993E6E4F-2E1E-4D00-863C-7FD2FF1DED0E}" type="sibTrans" cxnId="{9699C757-5F90-4445-85F2-EABC5B204E60}">
      <dgm:prSet/>
      <dgm:spPr/>
      <dgm:t>
        <a:bodyPr/>
        <a:lstStyle/>
        <a:p>
          <a:endParaRPr lang="en-US"/>
        </a:p>
      </dgm:t>
    </dgm:pt>
    <dgm:pt modelId="{49608457-D496-4C26-8F85-54718806F144}">
      <dgm:prSet phldrT="[Text]"/>
      <dgm:spPr/>
      <dgm:t>
        <a:bodyPr/>
        <a:lstStyle/>
        <a:p>
          <a:r>
            <a:rPr lang="en-US" dirty="0" smtClean="0"/>
            <a:t>The Transactional Unit will supply the Employee with Unemployment Insurance notices if Termination is due to Lay Off</a:t>
          </a:r>
          <a:r>
            <a:rPr lang="en-US" dirty="0" smtClean="0">
              <a:ea typeface="Calibri" panose="020F0502020204030204" pitchFamily="34" charset="0"/>
              <a:cs typeface="Times New Roman" panose="02020603050405020304" pitchFamily="18" charset="0"/>
            </a:rPr>
            <a:t> </a:t>
          </a:r>
          <a:endParaRPr lang="en-US" dirty="0"/>
        </a:p>
      </dgm:t>
    </dgm:pt>
    <dgm:pt modelId="{242AAF31-B6C8-4153-ADFC-4975A30AA190}" type="parTrans" cxnId="{8351BC78-8454-4A2B-8520-4AEA17CB229A}">
      <dgm:prSet/>
      <dgm:spPr/>
      <dgm:t>
        <a:bodyPr/>
        <a:lstStyle/>
        <a:p>
          <a:endParaRPr lang="en-US"/>
        </a:p>
      </dgm:t>
    </dgm:pt>
    <dgm:pt modelId="{5A126394-667C-487A-9612-4CCA21B92AC6}" type="sibTrans" cxnId="{8351BC78-8454-4A2B-8520-4AEA17CB229A}">
      <dgm:prSet/>
      <dgm:spPr/>
      <dgm:t>
        <a:bodyPr/>
        <a:lstStyle/>
        <a:p>
          <a:endParaRPr lang="en-US"/>
        </a:p>
      </dgm:t>
    </dgm:pt>
    <dgm:pt modelId="{E81426B9-F5B6-4498-94DF-7F6BFBCB76A8}">
      <dgm:prSet phldrT="[Text]"/>
      <dgm:spPr/>
      <dgm:t>
        <a:bodyPr/>
        <a:lstStyle/>
        <a:p>
          <a:r>
            <a:rPr lang="en-US" dirty="0" smtClean="0">
              <a:ea typeface="Calibri" panose="020F0502020204030204" pitchFamily="34" charset="0"/>
              <a:cs typeface="Times New Roman" panose="02020603050405020304" pitchFamily="18" charset="0"/>
            </a:rPr>
            <a:t>The Shared Service Center will approve the transaction and process final pay.  Notification of that final pay be processed shall be sent from the transactional unit to the SSC via email/ServiceLink, as directed</a:t>
          </a:r>
          <a:endParaRPr lang="en-US" dirty="0"/>
        </a:p>
      </dgm:t>
    </dgm:pt>
    <dgm:pt modelId="{9290CB0B-6FE9-4F9E-BB58-F67EEE5AF26B}" type="parTrans" cxnId="{EF624055-7437-4A18-A852-7BA7B650896A}">
      <dgm:prSet/>
      <dgm:spPr/>
      <dgm:t>
        <a:bodyPr/>
        <a:lstStyle/>
        <a:p>
          <a:endParaRPr lang="en-US"/>
        </a:p>
      </dgm:t>
    </dgm:pt>
    <dgm:pt modelId="{87D78E4A-9825-4A39-A421-EBD048B52D4F}" type="sibTrans" cxnId="{EF624055-7437-4A18-A852-7BA7B650896A}">
      <dgm:prSet/>
      <dgm:spPr/>
      <dgm:t>
        <a:bodyPr/>
        <a:lstStyle/>
        <a:p>
          <a:endParaRPr lang="en-US"/>
        </a:p>
      </dgm:t>
    </dgm:pt>
    <dgm:pt modelId="{94063FC3-7885-4F8D-A152-5E2EBFEF061E}">
      <dgm:prSet phldrT="[Text]"/>
      <dgm:spPr/>
      <dgm:t>
        <a:bodyPr/>
        <a:lstStyle/>
        <a:p>
          <a:r>
            <a:rPr lang="en-US" dirty="0" smtClean="0"/>
            <a:t>In the event that UCPath Cancels a transaction, the transactional unit will need to notify the Shared Service Center</a:t>
          </a:r>
          <a:endParaRPr lang="en-US" dirty="0"/>
        </a:p>
      </dgm:t>
    </dgm:pt>
    <dgm:pt modelId="{1599C96E-8D3C-490D-AED1-D828B9917219}" type="parTrans" cxnId="{E701561D-A1A5-48A6-ACD8-9731D29ED5B1}">
      <dgm:prSet/>
      <dgm:spPr/>
      <dgm:t>
        <a:bodyPr/>
        <a:lstStyle/>
        <a:p>
          <a:endParaRPr lang="en-US"/>
        </a:p>
      </dgm:t>
    </dgm:pt>
    <dgm:pt modelId="{20C19433-5576-4DBE-A2DF-13A36A0B2346}" type="sibTrans" cxnId="{E701561D-A1A5-48A6-ACD8-9731D29ED5B1}">
      <dgm:prSet/>
      <dgm:spPr/>
      <dgm:t>
        <a:bodyPr/>
        <a:lstStyle/>
        <a:p>
          <a:endParaRPr lang="en-US"/>
        </a:p>
      </dgm:t>
    </dgm:pt>
    <dgm:pt modelId="{402F5C9B-49B3-4F14-A001-289E3DB257EF}" type="pres">
      <dgm:prSet presAssocID="{99C26CD5-46E6-4AE8-A650-FAA43DC5295E}" presName="linearFlow" presStyleCnt="0">
        <dgm:presLayoutVars>
          <dgm:dir/>
          <dgm:resizeHandles val="exact"/>
        </dgm:presLayoutVars>
      </dgm:prSet>
      <dgm:spPr/>
    </dgm:pt>
    <dgm:pt modelId="{20EA9238-930E-4484-8DF7-0C693D3B60A2}" type="pres">
      <dgm:prSet presAssocID="{274138E1-A7D9-439D-B337-3D89437F7D47}" presName="composite" presStyleCnt="0"/>
      <dgm:spPr/>
    </dgm:pt>
    <dgm:pt modelId="{678825F2-BA21-46A9-8959-0110D13CFCAA}" type="pres">
      <dgm:prSet presAssocID="{274138E1-A7D9-439D-B337-3D89437F7D4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1E41198-39E1-4D35-8582-B61F9070E1CB}" type="pres">
      <dgm:prSet presAssocID="{274138E1-A7D9-439D-B337-3D89437F7D47}" presName="txShp" presStyleLbl="node1" presStyleIdx="0" presStyleCnt="4">
        <dgm:presLayoutVars>
          <dgm:bulletEnabled val="1"/>
        </dgm:presLayoutVars>
      </dgm:prSet>
      <dgm:spPr/>
      <dgm:t>
        <a:bodyPr/>
        <a:lstStyle/>
        <a:p>
          <a:endParaRPr lang="en-US"/>
        </a:p>
      </dgm:t>
    </dgm:pt>
    <dgm:pt modelId="{0A35B19E-7559-4A0F-A230-70A696897F8D}" type="pres">
      <dgm:prSet presAssocID="{993E6E4F-2E1E-4D00-863C-7FD2FF1DED0E}" presName="spacing" presStyleCnt="0"/>
      <dgm:spPr/>
    </dgm:pt>
    <dgm:pt modelId="{1976C488-AA1F-445D-8411-D1A9EEB2F7D3}" type="pres">
      <dgm:prSet presAssocID="{49608457-D496-4C26-8F85-54718806F144}" presName="composite" presStyleCnt="0"/>
      <dgm:spPr/>
    </dgm:pt>
    <dgm:pt modelId="{30BA4C76-1640-4C99-AA3C-DE2E59C8A890}" type="pres">
      <dgm:prSet presAssocID="{49608457-D496-4C26-8F85-54718806F144}"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37B3791-D165-48D4-8718-3ED68FC4E404}" type="pres">
      <dgm:prSet presAssocID="{49608457-D496-4C26-8F85-54718806F144}" presName="txShp" presStyleLbl="node1" presStyleIdx="1" presStyleCnt="4">
        <dgm:presLayoutVars>
          <dgm:bulletEnabled val="1"/>
        </dgm:presLayoutVars>
      </dgm:prSet>
      <dgm:spPr/>
      <dgm:t>
        <a:bodyPr/>
        <a:lstStyle/>
        <a:p>
          <a:endParaRPr lang="en-US"/>
        </a:p>
      </dgm:t>
    </dgm:pt>
    <dgm:pt modelId="{6CAC4C21-9F7C-4F43-9DC5-F1FB2A672029}" type="pres">
      <dgm:prSet presAssocID="{5A126394-667C-487A-9612-4CCA21B92AC6}" presName="spacing" presStyleCnt="0"/>
      <dgm:spPr/>
    </dgm:pt>
    <dgm:pt modelId="{FB61989E-CFD0-42F8-A40F-097A0351A0E4}" type="pres">
      <dgm:prSet presAssocID="{E81426B9-F5B6-4498-94DF-7F6BFBCB76A8}" presName="composite" presStyleCnt="0"/>
      <dgm:spPr/>
    </dgm:pt>
    <dgm:pt modelId="{77670ADC-B3D7-4C79-9FCF-77947223D4B2}" type="pres">
      <dgm:prSet presAssocID="{E81426B9-F5B6-4498-94DF-7F6BFBCB76A8}"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27EE491-E69A-477E-961E-8F1CE468D5E2}" type="pres">
      <dgm:prSet presAssocID="{E81426B9-F5B6-4498-94DF-7F6BFBCB76A8}" presName="txShp" presStyleLbl="node1" presStyleIdx="2" presStyleCnt="4">
        <dgm:presLayoutVars>
          <dgm:bulletEnabled val="1"/>
        </dgm:presLayoutVars>
      </dgm:prSet>
      <dgm:spPr/>
      <dgm:t>
        <a:bodyPr/>
        <a:lstStyle/>
        <a:p>
          <a:endParaRPr lang="en-US"/>
        </a:p>
      </dgm:t>
    </dgm:pt>
    <dgm:pt modelId="{C706ACA2-C978-45B3-8247-97762681CF72}" type="pres">
      <dgm:prSet presAssocID="{87D78E4A-9825-4A39-A421-EBD048B52D4F}" presName="spacing" presStyleCnt="0"/>
      <dgm:spPr/>
    </dgm:pt>
    <dgm:pt modelId="{7CF31C12-C4F7-4376-AFBA-B64A820D4F2A}" type="pres">
      <dgm:prSet presAssocID="{94063FC3-7885-4F8D-A152-5E2EBFEF061E}" presName="composite" presStyleCnt="0"/>
      <dgm:spPr/>
    </dgm:pt>
    <dgm:pt modelId="{71A33A2B-4082-4449-A548-3C86B103A5AE}" type="pres">
      <dgm:prSet presAssocID="{94063FC3-7885-4F8D-A152-5E2EBFEF061E}"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F10033E1-980A-4F42-8EA1-3722F9B9FD9D}" type="pres">
      <dgm:prSet presAssocID="{94063FC3-7885-4F8D-A152-5E2EBFEF061E}" presName="txShp" presStyleLbl="node1" presStyleIdx="3" presStyleCnt="4">
        <dgm:presLayoutVars>
          <dgm:bulletEnabled val="1"/>
        </dgm:presLayoutVars>
      </dgm:prSet>
      <dgm:spPr/>
      <dgm:t>
        <a:bodyPr/>
        <a:lstStyle/>
        <a:p>
          <a:endParaRPr lang="en-US"/>
        </a:p>
      </dgm:t>
    </dgm:pt>
  </dgm:ptLst>
  <dgm:cxnLst>
    <dgm:cxn modelId="{BBE838D0-539C-4B49-BA01-0995920895A7}" type="presOf" srcId="{49608457-D496-4C26-8F85-54718806F144}" destId="{137B3791-D165-48D4-8718-3ED68FC4E404}" srcOrd="0" destOrd="0" presId="urn:microsoft.com/office/officeart/2005/8/layout/vList3"/>
    <dgm:cxn modelId="{9699C757-5F90-4445-85F2-EABC5B204E60}" srcId="{99C26CD5-46E6-4AE8-A650-FAA43DC5295E}" destId="{274138E1-A7D9-439D-B337-3D89437F7D47}" srcOrd="0" destOrd="0" parTransId="{E6A0AAED-CB9F-41A7-9B38-077642A33D2B}" sibTransId="{993E6E4F-2E1E-4D00-863C-7FD2FF1DED0E}"/>
    <dgm:cxn modelId="{F67CBA80-F743-436F-A2EF-4465E2396757}" type="presOf" srcId="{274138E1-A7D9-439D-B337-3D89437F7D47}" destId="{E1E41198-39E1-4D35-8582-B61F9070E1CB}" srcOrd="0" destOrd="0" presId="urn:microsoft.com/office/officeart/2005/8/layout/vList3"/>
    <dgm:cxn modelId="{8DF8AA88-0F51-46EA-A1B1-B12110A12E73}" type="presOf" srcId="{E81426B9-F5B6-4498-94DF-7F6BFBCB76A8}" destId="{627EE491-E69A-477E-961E-8F1CE468D5E2}" srcOrd="0" destOrd="0" presId="urn:microsoft.com/office/officeart/2005/8/layout/vList3"/>
    <dgm:cxn modelId="{8351BC78-8454-4A2B-8520-4AEA17CB229A}" srcId="{99C26CD5-46E6-4AE8-A650-FAA43DC5295E}" destId="{49608457-D496-4C26-8F85-54718806F144}" srcOrd="1" destOrd="0" parTransId="{242AAF31-B6C8-4153-ADFC-4975A30AA190}" sibTransId="{5A126394-667C-487A-9612-4CCA21B92AC6}"/>
    <dgm:cxn modelId="{FB1428D9-A28C-4521-87F4-FE5177FC1063}" type="presOf" srcId="{94063FC3-7885-4F8D-A152-5E2EBFEF061E}" destId="{F10033E1-980A-4F42-8EA1-3722F9B9FD9D}" srcOrd="0" destOrd="0" presId="urn:microsoft.com/office/officeart/2005/8/layout/vList3"/>
    <dgm:cxn modelId="{EF624055-7437-4A18-A852-7BA7B650896A}" srcId="{99C26CD5-46E6-4AE8-A650-FAA43DC5295E}" destId="{E81426B9-F5B6-4498-94DF-7F6BFBCB76A8}" srcOrd="2" destOrd="0" parTransId="{9290CB0B-6FE9-4F9E-BB58-F67EEE5AF26B}" sibTransId="{87D78E4A-9825-4A39-A421-EBD048B52D4F}"/>
    <dgm:cxn modelId="{E701561D-A1A5-48A6-ACD8-9731D29ED5B1}" srcId="{99C26CD5-46E6-4AE8-A650-FAA43DC5295E}" destId="{94063FC3-7885-4F8D-A152-5E2EBFEF061E}" srcOrd="3" destOrd="0" parTransId="{1599C96E-8D3C-490D-AED1-D828B9917219}" sibTransId="{20C19433-5576-4DBE-A2DF-13A36A0B2346}"/>
    <dgm:cxn modelId="{60403C71-C332-45B3-A91B-EF873A7C3054}" type="presOf" srcId="{99C26CD5-46E6-4AE8-A650-FAA43DC5295E}" destId="{402F5C9B-49B3-4F14-A001-289E3DB257EF}" srcOrd="0" destOrd="0" presId="urn:microsoft.com/office/officeart/2005/8/layout/vList3"/>
    <dgm:cxn modelId="{092EA283-BFEA-467B-AC26-0127678C4023}" type="presParOf" srcId="{402F5C9B-49B3-4F14-A001-289E3DB257EF}" destId="{20EA9238-930E-4484-8DF7-0C693D3B60A2}" srcOrd="0" destOrd="0" presId="urn:microsoft.com/office/officeart/2005/8/layout/vList3"/>
    <dgm:cxn modelId="{B1D52A95-1067-4427-A5FE-D1D6B06CEC09}" type="presParOf" srcId="{20EA9238-930E-4484-8DF7-0C693D3B60A2}" destId="{678825F2-BA21-46A9-8959-0110D13CFCAA}" srcOrd="0" destOrd="0" presId="urn:microsoft.com/office/officeart/2005/8/layout/vList3"/>
    <dgm:cxn modelId="{0FF5F9A2-DC65-4346-859C-E83034D5A4C9}" type="presParOf" srcId="{20EA9238-930E-4484-8DF7-0C693D3B60A2}" destId="{E1E41198-39E1-4D35-8582-B61F9070E1CB}" srcOrd="1" destOrd="0" presId="urn:microsoft.com/office/officeart/2005/8/layout/vList3"/>
    <dgm:cxn modelId="{ABCC9402-3807-43E8-89F4-9303A4A2EC9C}" type="presParOf" srcId="{402F5C9B-49B3-4F14-A001-289E3DB257EF}" destId="{0A35B19E-7559-4A0F-A230-70A696897F8D}" srcOrd="1" destOrd="0" presId="urn:microsoft.com/office/officeart/2005/8/layout/vList3"/>
    <dgm:cxn modelId="{9E7E246B-AB9E-4C73-85CE-ED92B593AACC}" type="presParOf" srcId="{402F5C9B-49B3-4F14-A001-289E3DB257EF}" destId="{1976C488-AA1F-445D-8411-D1A9EEB2F7D3}" srcOrd="2" destOrd="0" presId="urn:microsoft.com/office/officeart/2005/8/layout/vList3"/>
    <dgm:cxn modelId="{B4AE1AAD-320C-405D-9B6D-9D8FC7CCE96F}" type="presParOf" srcId="{1976C488-AA1F-445D-8411-D1A9EEB2F7D3}" destId="{30BA4C76-1640-4C99-AA3C-DE2E59C8A890}" srcOrd="0" destOrd="0" presId="urn:microsoft.com/office/officeart/2005/8/layout/vList3"/>
    <dgm:cxn modelId="{67784BEA-CAFF-486C-ADFA-299828076DD4}" type="presParOf" srcId="{1976C488-AA1F-445D-8411-D1A9EEB2F7D3}" destId="{137B3791-D165-48D4-8718-3ED68FC4E404}" srcOrd="1" destOrd="0" presId="urn:microsoft.com/office/officeart/2005/8/layout/vList3"/>
    <dgm:cxn modelId="{3BD8A7D0-B150-4296-9F9F-F160173DDA5B}" type="presParOf" srcId="{402F5C9B-49B3-4F14-A001-289E3DB257EF}" destId="{6CAC4C21-9F7C-4F43-9DC5-F1FB2A672029}" srcOrd="3" destOrd="0" presId="urn:microsoft.com/office/officeart/2005/8/layout/vList3"/>
    <dgm:cxn modelId="{4991E1EC-CD49-4AFA-9B2F-8CD22896F225}" type="presParOf" srcId="{402F5C9B-49B3-4F14-A001-289E3DB257EF}" destId="{FB61989E-CFD0-42F8-A40F-097A0351A0E4}" srcOrd="4" destOrd="0" presId="urn:microsoft.com/office/officeart/2005/8/layout/vList3"/>
    <dgm:cxn modelId="{0A936C7B-AF8F-438D-A456-883D5C9AD516}" type="presParOf" srcId="{FB61989E-CFD0-42F8-A40F-097A0351A0E4}" destId="{77670ADC-B3D7-4C79-9FCF-77947223D4B2}" srcOrd="0" destOrd="0" presId="urn:microsoft.com/office/officeart/2005/8/layout/vList3"/>
    <dgm:cxn modelId="{B789BBA5-5ADC-46B1-A446-FA7649EBB515}" type="presParOf" srcId="{FB61989E-CFD0-42F8-A40F-097A0351A0E4}" destId="{627EE491-E69A-477E-961E-8F1CE468D5E2}" srcOrd="1" destOrd="0" presId="urn:microsoft.com/office/officeart/2005/8/layout/vList3"/>
    <dgm:cxn modelId="{2E5DA01D-77F9-4658-96A0-8C51DA6D061E}" type="presParOf" srcId="{402F5C9B-49B3-4F14-A001-289E3DB257EF}" destId="{C706ACA2-C978-45B3-8247-97762681CF72}" srcOrd="5" destOrd="0" presId="urn:microsoft.com/office/officeart/2005/8/layout/vList3"/>
    <dgm:cxn modelId="{AE8259ED-CA71-439A-A451-DA7C8BC9C84F}" type="presParOf" srcId="{402F5C9B-49B3-4F14-A001-289E3DB257EF}" destId="{7CF31C12-C4F7-4376-AFBA-B64A820D4F2A}" srcOrd="6" destOrd="0" presId="urn:microsoft.com/office/officeart/2005/8/layout/vList3"/>
    <dgm:cxn modelId="{3CAC748B-83A9-4860-832A-C8C1814F8092}" type="presParOf" srcId="{7CF31C12-C4F7-4376-AFBA-B64A820D4F2A}" destId="{71A33A2B-4082-4449-A548-3C86B103A5AE}" srcOrd="0" destOrd="0" presId="urn:microsoft.com/office/officeart/2005/8/layout/vList3"/>
    <dgm:cxn modelId="{9A795203-3A02-4C70-9483-ECACB6A3709C}" type="presParOf" srcId="{7CF31C12-C4F7-4376-AFBA-B64A820D4F2A}" destId="{F10033E1-980A-4F42-8EA1-3722F9B9FD9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AC864-7238-4FDA-A67E-B8ECE4909038}">
      <dsp:nvSpPr>
        <dsp:cNvPr id="0" name=""/>
        <dsp:cNvSpPr/>
      </dsp:nvSpPr>
      <dsp:spPr>
        <a:xfrm rot="10800000">
          <a:off x="2710474" y="0"/>
          <a:ext cx="8626243" cy="257624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6051" tIns="76200" rIns="142240" bIns="76200" numCol="1" spcCol="1270" anchor="ctr" anchorCtr="0">
          <a:noAutofit/>
        </a:bodyPr>
        <a:lstStyle/>
        <a:p>
          <a:pPr marL="0" lvl="0" indent="0" algn="l" defTabSz="889000">
            <a:lnSpc>
              <a:spcPct val="90000"/>
            </a:lnSpc>
            <a:spcBef>
              <a:spcPct val="0"/>
            </a:spcBef>
            <a:spcAft>
              <a:spcPct val="35000"/>
            </a:spcAft>
          </a:pPr>
          <a:r>
            <a:rPr lang="en-US" sz="2000" kern="1200" dirty="0" smtClean="0"/>
            <a:t>For Phase 2 of the Pilot, the Shared Service Center will be responsible for validating and approving the Template Based Transactions for Involuntary Termination via AWE. </a:t>
          </a:r>
          <a:endParaRPr lang="en-US" sz="2000" kern="1200" dirty="0"/>
        </a:p>
      </dsp:txBody>
      <dsp:txXfrm rot="10800000">
        <a:off x="3354534" y="0"/>
        <a:ext cx="7982183" cy="2576241"/>
      </dsp:txXfrm>
    </dsp:sp>
    <dsp:sp modelId="{5D46CC9D-9959-4E1E-A0D9-77DA452882E3}">
      <dsp:nvSpPr>
        <dsp:cNvPr id="0" name=""/>
        <dsp:cNvSpPr/>
      </dsp:nvSpPr>
      <dsp:spPr>
        <a:xfrm>
          <a:off x="1528715" y="0"/>
          <a:ext cx="2576241" cy="25762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41198-39E1-4D35-8582-B61F9070E1CB}">
      <dsp:nvSpPr>
        <dsp:cNvPr id="0" name=""/>
        <dsp:cNvSpPr/>
      </dsp:nvSpPr>
      <dsp:spPr>
        <a:xfrm rot="10800000">
          <a:off x="2532047" y="55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ea typeface="Calibri" panose="020F0502020204030204" pitchFamily="34" charset="0"/>
              <a:cs typeface="Times New Roman" panose="02020603050405020304" pitchFamily="18" charset="0"/>
            </a:rPr>
            <a:t>The submission and approval of the template transaction for Involuntary Termination will be initiated by the Transactional Unit, this used to be processed by the SSC</a:t>
          </a:r>
          <a:endParaRPr lang="en-US" sz="2000" kern="1200" dirty="0"/>
        </a:p>
      </dsp:txBody>
      <dsp:txXfrm rot="10800000">
        <a:off x="2783442" y="559"/>
        <a:ext cx="8803135" cy="1005580"/>
      </dsp:txXfrm>
    </dsp:sp>
    <dsp:sp modelId="{678825F2-BA21-46A9-8959-0110D13CFCAA}">
      <dsp:nvSpPr>
        <dsp:cNvPr id="0" name=""/>
        <dsp:cNvSpPr/>
      </dsp:nvSpPr>
      <dsp:spPr>
        <a:xfrm>
          <a:off x="2029257" y="559"/>
          <a:ext cx="1005580" cy="10055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7B3791-D165-48D4-8718-3ED68FC4E404}">
      <dsp:nvSpPr>
        <dsp:cNvPr id="0" name=""/>
        <dsp:cNvSpPr/>
      </dsp:nvSpPr>
      <dsp:spPr>
        <a:xfrm rot="10800000">
          <a:off x="2532047" y="127181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The Transactional Unit will supply the Employee with Unemployment Insurance notices if Termination is due to Lay Off</a:t>
          </a:r>
          <a:r>
            <a:rPr lang="en-US" sz="2000" kern="1200" dirty="0" smtClean="0">
              <a:ea typeface="Calibri" panose="020F0502020204030204" pitchFamily="34" charset="0"/>
              <a:cs typeface="Times New Roman" panose="02020603050405020304" pitchFamily="18" charset="0"/>
            </a:rPr>
            <a:t> </a:t>
          </a:r>
          <a:endParaRPr lang="en-US" sz="2000" kern="1200" dirty="0"/>
        </a:p>
      </dsp:txBody>
      <dsp:txXfrm rot="10800000">
        <a:off x="2783442" y="1271819"/>
        <a:ext cx="8803135" cy="1005580"/>
      </dsp:txXfrm>
    </dsp:sp>
    <dsp:sp modelId="{30BA4C76-1640-4C99-AA3C-DE2E59C8A890}">
      <dsp:nvSpPr>
        <dsp:cNvPr id="0" name=""/>
        <dsp:cNvSpPr/>
      </dsp:nvSpPr>
      <dsp:spPr>
        <a:xfrm>
          <a:off x="2029257" y="1271819"/>
          <a:ext cx="1005580" cy="10055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7EE491-E69A-477E-961E-8F1CE468D5E2}">
      <dsp:nvSpPr>
        <dsp:cNvPr id="0" name=""/>
        <dsp:cNvSpPr/>
      </dsp:nvSpPr>
      <dsp:spPr>
        <a:xfrm rot="10800000">
          <a:off x="2532047" y="254307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ea typeface="Calibri" panose="020F0502020204030204" pitchFamily="34" charset="0"/>
              <a:cs typeface="Times New Roman" panose="02020603050405020304" pitchFamily="18" charset="0"/>
            </a:rPr>
            <a:t>The Shared Service Center will approve the transaction and process final pay.  Notification of that final pay be processed shall be sent from the transactional unit to the SSC via email/ServiceLink, as directed</a:t>
          </a:r>
          <a:endParaRPr lang="en-US" sz="2000" kern="1200" dirty="0"/>
        </a:p>
      </dsp:txBody>
      <dsp:txXfrm rot="10800000">
        <a:off x="2783442" y="2543079"/>
        <a:ext cx="8803135" cy="1005580"/>
      </dsp:txXfrm>
    </dsp:sp>
    <dsp:sp modelId="{77670ADC-B3D7-4C79-9FCF-77947223D4B2}">
      <dsp:nvSpPr>
        <dsp:cNvPr id="0" name=""/>
        <dsp:cNvSpPr/>
      </dsp:nvSpPr>
      <dsp:spPr>
        <a:xfrm>
          <a:off x="2029257" y="2543079"/>
          <a:ext cx="1005580" cy="10055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0033E1-980A-4F42-8EA1-3722F9B9FD9D}">
      <dsp:nvSpPr>
        <dsp:cNvPr id="0" name=""/>
        <dsp:cNvSpPr/>
      </dsp:nvSpPr>
      <dsp:spPr>
        <a:xfrm rot="10800000">
          <a:off x="2532047" y="3814339"/>
          <a:ext cx="9054530" cy="10055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3433"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In the event that UCPath Cancels a transaction, the transactional unit will need to notify the Shared Service Center</a:t>
          </a:r>
          <a:endParaRPr lang="en-US" sz="2000" kern="1200" dirty="0"/>
        </a:p>
      </dsp:txBody>
      <dsp:txXfrm rot="10800000">
        <a:off x="2783442" y="3814339"/>
        <a:ext cx="8803135" cy="1005580"/>
      </dsp:txXfrm>
    </dsp:sp>
    <dsp:sp modelId="{71A33A2B-4082-4449-A548-3C86B103A5AE}">
      <dsp:nvSpPr>
        <dsp:cNvPr id="0" name=""/>
        <dsp:cNvSpPr/>
      </dsp:nvSpPr>
      <dsp:spPr>
        <a:xfrm>
          <a:off x="2029257" y="3814339"/>
          <a:ext cx="1005580" cy="100558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10/2/2019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10/2/2019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a:t>
            </a:r>
            <a:r>
              <a:rPr lang="en-US" baseline="0" dirty="0" smtClean="0"/>
              <a:t> we as a group will start to initiate together a transaction.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37</a:t>
            </a:fld>
            <a:endParaRPr lang="en-US" dirty="0"/>
          </a:p>
        </p:txBody>
      </p:sp>
    </p:spTree>
    <p:extLst>
      <p:ext uri="{BB962C8B-B14F-4D97-AF65-F5344CB8AC3E}">
        <p14:creationId xmlns:p14="http://schemas.microsoft.com/office/powerpoint/2010/main" val="2326195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step in initiating a transaction is attaching the supporting docs</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41</a:t>
            </a:fld>
            <a:endParaRPr lang="en-US" dirty="0"/>
          </a:p>
        </p:txBody>
      </p:sp>
    </p:spTree>
    <p:extLst>
      <p:ext uri="{BB962C8B-B14F-4D97-AF65-F5344CB8AC3E}">
        <p14:creationId xmlns:p14="http://schemas.microsoft.com/office/powerpoint/2010/main" val="74332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Smart HR Transactions</a:t>
            </a:r>
          </a:p>
          <a:p>
            <a:r>
              <a:rPr lang="en-US" dirty="0" smtClean="0"/>
              <a:t>#2 – Friday, September 20, 2019</a:t>
            </a:r>
          </a:p>
          <a:p>
            <a:r>
              <a:rPr lang="en-US" dirty="0" smtClean="0"/>
              <a:t>#3 – Auto-populates one day prior to the effective date, except when the effective date falls on a Monday , then it’s the prior Friday.</a:t>
            </a:r>
          </a:p>
          <a:p>
            <a:r>
              <a:rPr lang="en-US" dirty="0" smtClean="0"/>
              <a:t>#4 –  Last day work is not correct it could create an artificial break in service which has serious down stream impacts (Benefits etc.)</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45</a:t>
            </a:fld>
            <a:endParaRPr lang="en-US" dirty="0"/>
          </a:p>
        </p:txBody>
      </p:sp>
    </p:spTree>
    <p:extLst>
      <p:ext uri="{BB962C8B-B14F-4D97-AF65-F5344CB8AC3E}">
        <p14:creationId xmlns:p14="http://schemas.microsoft.com/office/powerpoint/2010/main" val="128279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Action Reason Code </a:t>
            </a:r>
            <a:r>
              <a:rPr lang="en-US" sz="1200" b="0" i="0" u="none" strike="noStrike" kern="1200" dirty="0" smtClean="0">
                <a:solidFill>
                  <a:schemeClr val="tx1"/>
                </a:solidFill>
                <a:effectLst/>
                <a:latin typeface="+mn-lt"/>
                <a:ea typeface="+mn-ea"/>
                <a:cs typeface="+mn-cs"/>
              </a:rPr>
              <a:t>ATT - Dismissal - Attendance</a:t>
            </a:r>
            <a:r>
              <a:rPr lang="en-US" dirty="0" smtClean="0"/>
              <a:t> </a:t>
            </a:r>
          </a:p>
          <a:p>
            <a:r>
              <a:rPr lang="en-US" baseline="0" dirty="0" smtClean="0"/>
              <a:t>2. Action Reason Code PRF - Dismissal - Lack of Performance</a:t>
            </a:r>
          </a:p>
        </p:txBody>
      </p:sp>
      <p:sp>
        <p:nvSpPr>
          <p:cNvPr id="4" name="Slide Number Placeholder 3"/>
          <p:cNvSpPr>
            <a:spLocks noGrp="1"/>
          </p:cNvSpPr>
          <p:nvPr>
            <p:ph type="sldNum" sz="quarter" idx="10"/>
          </p:nvPr>
        </p:nvSpPr>
        <p:spPr/>
        <p:txBody>
          <a:bodyPr/>
          <a:lstStyle/>
          <a:p>
            <a:fld id="{86C722E5-33B6-4C49-8CA3-90737815A4AB}" type="slidenum">
              <a:rPr lang="en-US" smtClean="0"/>
              <a:t>47</a:t>
            </a:fld>
            <a:endParaRPr lang="en-US" dirty="0"/>
          </a:p>
        </p:txBody>
      </p:sp>
    </p:spTree>
    <p:extLst>
      <p:ext uri="{BB962C8B-B14F-4D97-AF65-F5344CB8AC3E}">
        <p14:creationId xmlns:p14="http://schemas.microsoft.com/office/powerpoint/2010/main" val="150858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how to view at AWE local level and how to view</a:t>
            </a:r>
            <a:r>
              <a:rPr lang="en-US" baseline="0" dirty="0" smtClean="0"/>
              <a:t> at UCPath level – Trans number is only used at local level, UCPC uses name or date to look up trans. </a:t>
            </a:r>
          </a:p>
          <a:p>
            <a:endParaRPr lang="en-US" baseline="0" dirty="0" smtClean="0"/>
          </a:p>
          <a:p>
            <a:r>
              <a:rPr lang="en-US" baseline="0" dirty="0" smtClean="0"/>
              <a:t>Sometimes Transactions would be denied by the SSC, due to incorrect dates,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48</a:t>
            </a:fld>
            <a:endParaRPr lang="en-US" dirty="0"/>
          </a:p>
        </p:txBody>
      </p:sp>
    </p:spTree>
    <p:extLst>
      <p:ext uri="{BB962C8B-B14F-4D97-AF65-F5344CB8AC3E}">
        <p14:creationId xmlns:p14="http://schemas.microsoft.com/office/powerpoint/2010/main" val="1368960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Smart HR Transactions will display all transactions (pending, approved or denied)</a:t>
            </a:r>
            <a:r>
              <a:rPr lang="en-US" baseline="0" dirty="0" smtClean="0"/>
              <a:t> in your accountability structure.  </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49</a:t>
            </a:fld>
            <a:endParaRPr lang="en-US" dirty="0"/>
          </a:p>
        </p:txBody>
      </p:sp>
    </p:spTree>
    <p:extLst>
      <p:ext uri="{BB962C8B-B14F-4D97-AF65-F5344CB8AC3E}">
        <p14:creationId xmlns:p14="http://schemas.microsoft.com/office/powerpoint/2010/main" val="1881633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50</a:t>
            </a:fld>
            <a:endParaRPr lang="en-US" dirty="0"/>
          </a:p>
        </p:txBody>
      </p:sp>
    </p:spTree>
    <p:extLst>
      <p:ext uri="{BB962C8B-B14F-4D97-AF65-F5344CB8AC3E}">
        <p14:creationId xmlns:p14="http://schemas.microsoft.com/office/powerpoint/2010/main" val="620481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51</a:t>
            </a:fld>
            <a:endParaRPr lang="en-US" dirty="0"/>
          </a:p>
        </p:txBody>
      </p:sp>
    </p:spTree>
    <p:extLst>
      <p:ext uri="{BB962C8B-B14F-4D97-AF65-F5344CB8AC3E}">
        <p14:creationId xmlns:p14="http://schemas.microsoft.com/office/powerpoint/2010/main" val="4014285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52</a:t>
            </a:fld>
            <a:endParaRPr lang="en-US" dirty="0"/>
          </a:p>
        </p:txBody>
      </p:sp>
    </p:spTree>
    <p:extLst>
      <p:ext uri="{BB962C8B-B14F-4D97-AF65-F5344CB8AC3E}">
        <p14:creationId xmlns:p14="http://schemas.microsoft.com/office/powerpoint/2010/main" val="202530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 – Anything reasonable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#2 – Send email confirmation to Transactor and update notes in UCPath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#3 – Transaction Details view</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53</a:t>
            </a:fld>
            <a:endParaRPr lang="en-US" dirty="0"/>
          </a:p>
        </p:txBody>
      </p:sp>
    </p:spTree>
    <p:extLst>
      <p:ext uri="{BB962C8B-B14F-4D97-AF65-F5344CB8AC3E}">
        <p14:creationId xmlns:p14="http://schemas.microsoft.com/office/powerpoint/2010/main" val="111603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17</a:t>
            </a:fld>
            <a:endParaRPr lang="en-US" dirty="0"/>
          </a:p>
        </p:txBody>
      </p:sp>
    </p:spTree>
    <p:extLst>
      <p:ext uri="{BB962C8B-B14F-4D97-AF65-F5344CB8AC3E}">
        <p14:creationId xmlns:p14="http://schemas.microsoft.com/office/powerpoint/2010/main" val="1258125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pay is a separate action from termination</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56</a:t>
            </a:fld>
            <a:endParaRPr lang="en-US" dirty="0"/>
          </a:p>
        </p:txBody>
      </p:sp>
    </p:spTree>
    <p:extLst>
      <p:ext uri="{BB962C8B-B14F-4D97-AF65-F5344CB8AC3E}">
        <p14:creationId xmlns:p14="http://schemas.microsoft.com/office/powerpoint/2010/main" val="408182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18</a:t>
            </a:fld>
            <a:endParaRPr lang="en-US" dirty="0"/>
          </a:p>
        </p:txBody>
      </p:sp>
    </p:spTree>
    <p:extLst>
      <p:ext uri="{BB962C8B-B14F-4D97-AF65-F5344CB8AC3E}">
        <p14:creationId xmlns:p14="http://schemas.microsoft.com/office/powerpoint/2010/main" val="308632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19</a:t>
            </a:fld>
            <a:endParaRPr lang="en-US" dirty="0"/>
          </a:p>
        </p:txBody>
      </p:sp>
    </p:spTree>
    <p:extLst>
      <p:ext uri="{BB962C8B-B14F-4D97-AF65-F5344CB8AC3E}">
        <p14:creationId xmlns:p14="http://schemas.microsoft.com/office/powerpoint/2010/main" val="353008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Voluntary Termination</a:t>
            </a:r>
          </a:p>
          <a:p>
            <a:r>
              <a:rPr lang="en-US" dirty="0" smtClean="0"/>
              <a:t>#2 - Coordinate with other SSC/Depts. </a:t>
            </a:r>
          </a:p>
          <a:p>
            <a:r>
              <a:rPr lang="en-US" dirty="0" smtClean="0"/>
              <a:t>#3 - SSC</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20</a:t>
            </a:fld>
            <a:endParaRPr lang="en-US" dirty="0"/>
          </a:p>
        </p:txBody>
      </p:sp>
    </p:spTree>
    <p:extLst>
      <p:ext uri="{BB962C8B-B14F-4D97-AF65-F5344CB8AC3E}">
        <p14:creationId xmlns:p14="http://schemas.microsoft.com/office/powerpoint/2010/main" val="20343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22</a:t>
            </a:fld>
            <a:endParaRPr lang="en-US" dirty="0"/>
          </a:p>
        </p:txBody>
      </p:sp>
    </p:spTree>
    <p:extLst>
      <p:ext uri="{BB962C8B-B14F-4D97-AF65-F5344CB8AC3E}">
        <p14:creationId xmlns:p14="http://schemas.microsoft.com/office/powerpoint/2010/main" val="250906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discussion regarding what action/reason codes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23</a:t>
            </a:fld>
            <a:endParaRPr lang="en-US" dirty="0"/>
          </a:p>
        </p:txBody>
      </p:sp>
    </p:spTree>
    <p:extLst>
      <p:ext uri="{BB962C8B-B14F-4D97-AF65-F5344CB8AC3E}">
        <p14:creationId xmlns:p14="http://schemas.microsoft.com/office/powerpoint/2010/main" val="32710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Refer to this presentation, and contact the AP/HR office if needed.</a:t>
            </a:r>
          </a:p>
          <a:p>
            <a:r>
              <a:rPr lang="en-US" dirty="0" smtClean="0"/>
              <a:t>#2 – SSC </a:t>
            </a:r>
          </a:p>
          <a:p>
            <a:r>
              <a:rPr lang="en-US" dirty="0" smtClean="0"/>
              <a:t>#3 - True</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26</a:t>
            </a:fld>
            <a:endParaRPr lang="en-US" dirty="0"/>
          </a:p>
        </p:txBody>
      </p:sp>
    </p:spTree>
    <p:extLst>
      <p:ext uri="{BB962C8B-B14F-4D97-AF65-F5344CB8AC3E}">
        <p14:creationId xmlns:p14="http://schemas.microsoft.com/office/powerpoint/2010/main" val="650109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28</a:t>
            </a:fld>
            <a:endParaRPr lang="en-US" dirty="0"/>
          </a:p>
        </p:txBody>
      </p:sp>
    </p:spTree>
    <p:extLst>
      <p:ext uri="{BB962C8B-B14F-4D97-AF65-F5344CB8AC3E}">
        <p14:creationId xmlns:p14="http://schemas.microsoft.com/office/powerpoint/2010/main" val="1651063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10/2/2019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10/2/2019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10/2/2019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10/2/2019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10/2/2019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10/2/2019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10/2/2019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10/2/2019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10/2/2019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10/2/2019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ucop.edu/academic-personnel-programs/_files/apm/apm-145.pdf" TargetMode="External"/><Relationship Id="rId3" Type="http://schemas.openxmlformats.org/officeDocument/2006/relationships/hyperlink" Target="https://www.ucop.edu/academic-personnel-programs/academic-personnel-policy/" TargetMode="External"/><Relationship Id="rId7" Type="http://schemas.openxmlformats.org/officeDocument/2006/relationships/hyperlink" Target="https://www.ucop.edu/academic-personnel-programs/_files/apm/apm-137.pdf" TargetMode="External"/><Relationship Id="rId12" Type="http://schemas.openxmlformats.org/officeDocument/2006/relationships/hyperlink" Target="https://www.ucop.edu/academic-personnel-programs/academic-personnel-policy/labor-contracts/index.html"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hyperlink" Target="https://www.ucop.edu/academic-personnel-programs/_files/apm/apm-133.pdf" TargetMode="External"/><Relationship Id="rId11" Type="http://schemas.openxmlformats.org/officeDocument/2006/relationships/hyperlink" Target="https://www.ucop.edu/academic-personnel-programs/_files/apm/apm-765.pdf" TargetMode="External"/><Relationship Id="rId5" Type="http://schemas.openxmlformats.org/officeDocument/2006/relationships/hyperlink" Target="https://www.ucop.edu/academic-personnel-programs/_files/apm/apm-080.pdf" TargetMode="External"/><Relationship Id="rId10" Type="http://schemas.openxmlformats.org/officeDocument/2006/relationships/hyperlink" Target="https://www.ucop.edu/academic-personnel-programs/_files/apm/apm-700.pdf" TargetMode="External"/><Relationship Id="rId4" Type="http://schemas.openxmlformats.org/officeDocument/2006/relationships/hyperlink" Target="https://www.ucop.edu/academic-personnel-programs/_files/apm/apm-075.pdf" TargetMode="External"/><Relationship Id="rId9" Type="http://schemas.openxmlformats.org/officeDocument/2006/relationships/hyperlink" Target="https://www.ucop.edu/academic-personnel-programs/_files/apm/apm-150.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cademicpersonnel.ucr.edu/sites/g/files/rcwecm1261/files/2019-04/Non-Senate%20Call%20-%2018-19%20FINAL%20%28April%202019%29.pdf" TargetMode="External"/><Relationship Id="rId7" Type="http://schemas.openxmlformats.org/officeDocument/2006/relationships/hyperlink" Target="https://ucnet.universityofcalifornia.edu/labor/bargaining-units/px/contract.html"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hyperlink" Target="https://ucnet.universityofcalifornia.edu/labor/bargaining-units/bx/contract.html" TargetMode="External"/><Relationship Id="rId5" Type="http://schemas.openxmlformats.org/officeDocument/2006/relationships/hyperlink" Target="https://ucnet.universityofcalifornia.edu/labor/bargaining-units/lx/contract.html" TargetMode="External"/><Relationship Id="rId4" Type="http://schemas.openxmlformats.org/officeDocument/2006/relationships/hyperlink" Target="https://ucnet.universityofcalifornia.edu/labor/bargaining-units/ix/contract.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fomucpathtraining.ucr.edu/Pilot_Docs/OFFBOARDING_Infographic_involuntaryterminatio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19.jpe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sp.ucop.edu/sites/ucpathhelp/LocationUsers/LOCplayer/data/toc.html" TargetMode="Externa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ucrshare.ucr.edu/sites/FOM_UCPath/SitePages/Home.aspx" TargetMode="External"/><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policy.ucop.edu/doc/4010415/PPSM-66" TargetMode="External"/><Relationship Id="rId3" Type="http://schemas.openxmlformats.org/officeDocument/2006/relationships/hyperlink" Target="https://policy.ucop.edu/doc/4010429/PPSM-60" TargetMode="External"/><Relationship Id="rId7" Type="http://schemas.openxmlformats.org/officeDocument/2006/relationships/hyperlink" Target="http://hr.ucr.acsitefactory.com/sites/g/files/rcwecm656/files/2019-06/policy-procedure_ppsm64_local-termination-and-job-abandonment.pdf"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hyperlink" Target="https://policy.ucop.edu/doc/4010413/PPSM-64" TargetMode="External"/><Relationship Id="rId5" Type="http://schemas.openxmlformats.org/officeDocument/2006/relationships/hyperlink" Target="Layoff%20Information%20for%20Supervisors" TargetMode="External"/><Relationship Id="rId10" Type="http://schemas.openxmlformats.org/officeDocument/2006/relationships/hyperlink" Target="https://hr.ucr.edu/about-us/employee-and-labor-relations/collective-bargaining/elr-union-contacts-representative-contacts" TargetMode="External"/><Relationship Id="rId4" Type="http://schemas.openxmlformats.org/officeDocument/2006/relationships/hyperlink" Target="http://hr.ucr.acsitefactory.com/sites/g/files/rcwecm656/files/2019-06/policy-procedure_ppsm60_local-layoff-and-reduction-in-time.pdf" TargetMode="External"/><Relationship Id="rId9" Type="http://schemas.openxmlformats.org/officeDocument/2006/relationships/hyperlink" Target="http://hr.ucr.acsitefactory.com/sites/g/files/rcwecm656/files/2019-06/policy-procedure_ppsm66_local-medical-separation_0.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hr.ucr.acsitefactory.com/sites/g/files/rcwecm656/files/2019-04/elr_union-contracts-and-representative-contacts.pdf"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mailto:Michael.Duenas@ucr.edu" TargetMode="External"/><Relationship Id="rId3" Type="http://schemas.openxmlformats.org/officeDocument/2006/relationships/hyperlink" Target="https://hr.ucr.edu/about-us/employee-and-labor-relations/supervisor-resources" TargetMode="External"/><Relationship Id="rId7" Type="http://schemas.openxmlformats.org/officeDocument/2006/relationships/hyperlink" Target="mailto:Paul.wood@ucr.edu"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hyperlink" Target="mailto:Rose.rouille@ucr.edu" TargetMode="External"/><Relationship Id="rId5" Type="http://schemas.openxmlformats.org/officeDocument/2006/relationships/hyperlink" Target="mailto:Karen.logue@ucr.edu" TargetMode="External"/><Relationship Id="rId4" Type="http://schemas.openxmlformats.org/officeDocument/2006/relationships/hyperlink" Target="mailto:kristin.branson@ucr.edu" TargetMode="External"/><Relationship Id="rId9" Type="http://schemas.openxmlformats.org/officeDocument/2006/relationships/hyperlink" Target="mailto:mariela.bridges@uc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83675" y="2390987"/>
            <a:ext cx="6511047" cy="2370794"/>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Offboarding involuntary termination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4605" y="6071191"/>
            <a:ext cx="1952506" cy="649095"/>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78460" y="293370"/>
            <a:ext cx="11283360" cy="685800"/>
          </a:xfrm>
        </p:spPr>
        <p:txBody>
          <a:bodyPr>
            <a:normAutofit/>
          </a:bodyPr>
          <a:lstStyle/>
          <a:p>
            <a:r>
              <a:rPr lang="en-US" dirty="0" smtClean="0">
                <a:solidFill>
                  <a:schemeClr val="accent5"/>
                </a:solidFill>
              </a:rPr>
              <a:t>ACADEMIC</a:t>
            </a:r>
            <a:r>
              <a:rPr lang="en-US" sz="3200" dirty="0" smtClean="0">
                <a:solidFill>
                  <a:schemeClr val="accent5"/>
                </a:solidFill>
              </a:rPr>
              <a:t> </a:t>
            </a:r>
            <a:r>
              <a:rPr lang="en-US" dirty="0" smtClean="0">
                <a:solidFill>
                  <a:schemeClr val="accent5"/>
                </a:solidFill>
              </a:rPr>
              <a:t>POLICIES </a:t>
            </a:r>
            <a:endParaRPr lang="en-US" dirty="0">
              <a:solidFill>
                <a:schemeClr val="accent5"/>
              </a:solidFill>
            </a:endParaRPr>
          </a:p>
        </p:txBody>
      </p:sp>
      <p:sp>
        <p:nvSpPr>
          <p:cNvPr id="7" name="TextBox 6"/>
          <p:cNvSpPr txBox="1"/>
          <p:nvPr/>
        </p:nvSpPr>
        <p:spPr>
          <a:xfrm>
            <a:off x="378460" y="1157590"/>
            <a:ext cx="11489886" cy="4524315"/>
          </a:xfrm>
          <a:prstGeom prst="rect">
            <a:avLst/>
          </a:prstGeom>
          <a:noFill/>
        </p:spPr>
        <p:txBody>
          <a:bodyPr wrap="square" rtlCol="0">
            <a:spAutoFit/>
          </a:bodyPr>
          <a:lstStyle/>
          <a:p>
            <a:r>
              <a:rPr lang="en-US" dirty="0"/>
              <a:t>Below are the Academic Personnel Manual (APM) policies related to involuntary </a:t>
            </a:r>
            <a:r>
              <a:rPr lang="en-US" dirty="0" smtClean="0"/>
              <a:t>separations, </a:t>
            </a:r>
            <a:r>
              <a:rPr lang="en-US" dirty="0"/>
              <a:t>which can be found on the UCOP website, </a:t>
            </a:r>
            <a:r>
              <a:rPr lang="en-US" u="sng" dirty="0">
                <a:hlinkClick r:id="rId3"/>
              </a:rPr>
              <a:t>https://www.ucop.edu/academic-personnel-programs/academic-personnel-policy</a:t>
            </a:r>
            <a:r>
              <a:rPr lang="en-US" u="sng" dirty="0" smtClean="0">
                <a:hlinkClick r:id="rId3"/>
              </a:rPr>
              <a:t>/</a:t>
            </a:r>
            <a:r>
              <a:rPr lang="en-US" dirty="0" smtClean="0"/>
              <a:t>:</a:t>
            </a:r>
          </a:p>
          <a:p>
            <a:endParaRPr lang="en-US" dirty="0"/>
          </a:p>
          <a:p>
            <a:endParaRPr lang="en-US" dirty="0"/>
          </a:p>
          <a:p>
            <a:pPr lvl="0"/>
            <a:r>
              <a:rPr lang="en-US" u="sng" dirty="0">
                <a:hlinkClick r:id="rId4"/>
              </a:rPr>
              <a:t>075</a:t>
            </a:r>
            <a:r>
              <a:rPr lang="en-US" dirty="0"/>
              <a:t>:  </a:t>
            </a:r>
            <a:r>
              <a:rPr lang="en-US" dirty="0" smtClean="0"/>
              <a:t>     Termination </a:t>
            </a:r>
            <a:r>
              <a:rPr lang="en-US" dirty="0"/>
              <a:t>for Incompetent Performance </a:t>
            </a:r>
          </a:p>
          <a:p>
            <a:pPr lvl="0"/>
            <a:r>
              <a:rPr lang="en-US" u="sng" dirty="0">
                <a:hlinkClick r:id="rId5"/>
              </a:rPr>
              <a:t>080</a:t>
            </a:r>
            <a:r>
              <a:rPr lang="en-US" dirty="0"/>
              <a:t>:  </a:t>
            </a:r>
            <a:r>
              <a:rPr lang="en-US" dirty="0" smtClean="0"/>
              <a:t>     Medical </a:t>
            </a:r>
            <a:r>
              <a:rPr lang="en-US" dirty="0"/>
              <a:t>Separation</a:t>
            </a:r>
          </a:p>
          <a:p>
            <a:pPr lvl="0"/>
            <a:r>
              <a:rPr lang="en-US" u="sng" dirty="0">
                <a:hlinkClick r:id="rId6"/>
              </a:rPr>
              <a:t>133-20</a:t>
            </a:r>
            <a:r>
              <a:rPr lang="en-US" dirty="0"/>
              <a:t>:  Notice of Non-Reappointment</a:t>
            </a:r>
          </a:p>
          <a:p>
            <a:pPr lvl="0"/>
            <a:r>
              <a:rPr lang="en-US" u="sng" dirty="0">
                <a:hlinkClick r:id="rId7"/>
              </a:rPr>
              <a:t>137</a:t>
            </a:r>
            <a:r>
              <a:rPr lang="en-US" dirty="0"/>
              <a:t>:  </a:t>
            </a:r>
            <a:r>
              <a:rPr lang="en-US" dirty="0" smtClean="0"/>
              <a:t>     Non-Senate </a:t>
            </a:r>
            <a:r>
              <a:rPr lang="en-US" dirty="0"/>
              <a:t>Academic Appointees/Term Appointments</a:t>
            </a:r>
          </a:p>
          <a:p>
            <a:pPr lvl="0"/>
            <a:r>
              <a:rPr lang="en-US" u="sng" dirty="0">
                <a:hlinkClick r:id="rId8"/>
              </a:rPr>
              <a:t>145</a:t>
            </a:r>
            <a:r>
              <a:rPr lang="en-US" dirty="0"/>
              <a:t>:  </a:t>
            </a:r>
            <a:r>
              <a:rPr lang="en-US" dirty="0" smtClean="0"/>
              <a:t>     Non-Senate </a:t>
            </a:r>
            <a:r>
              <a:rPr lang="en-US" dirty="0"/>
              <a:t>Academic Appointees/Layoff and Involuntary Reduction in Time</a:t>
            </a:r>
          </a:p>
          <a:p>
            <a:pPr lvl="0"/>
            <a:r>
              <a:rPr lang="en-US" u="sng" dirty="0">
                <a:hlinkClick r:id="rId9"/>
              </a:rPr>
              <a:t>150: </a:t>
            </a:r>
            <a:r>
              <a:rPr lang="en-US" dirty="0"/>
              <a:t> </a:t>
            </a:r>
            <a:r>
              <a:rPr lang="en-US" dirty="0" smtClean="0"/>
              <a:t>     Non-Senate </a:t>
            </a:r>
            <a:r>
              <a:rPr lang="en-US" dirty="0"/>
              <a:t>Academic Appointees/Corrective Action and Dismissal</a:t>
            </a:r>
          </a:p>
          <a:p>
            <a:pPr lvl="0"/>
            <a:r>
              <a:rPr lang="en-US" u="sng" dirty="0">
                <a:hlinkClick r:id="rId10"/>
              </a:rPr>
              <a:t>700-30</a:t>
            </a:r>
            <a:r>
              <a:rPr lang="en-US" dirty="0"/>
              <a:t>:  Presumptive Resignation Policy and Procedures</a:t>
            </a:r>
          </a:p>
          <a:p>
            <a:pPr lvl="0"/>
            <a:r>
              <a:rPr lang="en-US" u="sng" dirty="0">
                <a:hlinkClick r:id="rId11"/>
              </a:rPr>
              <a:t>765</a:t>
            </a:r>
            <a:r>
              <a:rPr lang="en-US" dirty="0"/>
              <a:t>:  </a:t>
            </a:r>
            <a:r>
              <a:rPr lang="en-US" dirty="0" smtClean="0"/>
              <a:t>     Death </a:t>
            </a:r>
            <a:r>
              <a:rPr lang="en-US" dirty="0"/>
              <a:t>Payments</a:t>
            </a:r>
          </a:p>
          <a:p>
            <a:r>
              <a:rPr lang="en-US" u="sng" dirty="0">
                <a:hlinkClick r:id="rId12"/>
              </a:rPr>
              <a:t>Labor </a:t>
            </a:r>
            <a:r>
              <a:rPr lang="en-US" u="sng" dirty="0" smtClean="0">
                <a:hlinkClick r:id="rId12"/>
              </a:rPr>
              <a:t>Contracts</a:t>
            </a:r>
            <a:endParaRPr lang="en-US" u="sng" dirty="0" smtClean="0"/>
          </a:p>
          <a:p>
            <a:endParaRPr lang="en-US" dirty="0"/>
          </a:p>
          <a:p>
            <a:r>
              <a:rPr lang="en-US" u="sng" dirty="0" smtClean="0">
                <a:hlinkClick r:id="rId6"/>
              </a:rPr>
              <a:t>Limitation </a:t>
            </a:r>
            <a:r>
              <a:rPr lang="en-US" u="sng" dirty="0">
                <a:hlinkClick r:id="rId6"/>
              </a:rPr>
              <a:t>on Total Period of Service with Certain Academic Titles APM-133PDF</a:t>
            </a:r>
            <a:endParaRPr lang="en-US" dirty="0"/>
          </a:p>
          <a:p>
            <a:r>
              <a:rPr lang="en-US" dirty="0"/>
              <a:t> </a:t>
            </a:r>
          </a:p>
        </p:txBody>
      </p:sp>
    </p:spTree>
    <p:extLst>
      <p:ext uri="{BB962C8B-B14F-4D97-AF65-F5344CB8AC3E}">
        <p14:creationId xmlns:p14="http://schemas.microsoft.com/office/powerpoint/2010/main" val="2087745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78460" y="293370"/>
            <a:ext cx="11283360" cy="685800"/>
          </a:xfrm>
        </p:spPr>
        <p:txBody>
          <a:bodyPr>
            <a:normAutofit/>
          </a:bodyPr>
          <a:lstStyle/>
          <a:p>
            <a:r>
              <a:rPr lang="en-US" dirty="0" smtClean="0">
                <a:solidFill>
                  <a:schemeClr val="accent5"/>
                </a:solidFill>
              </a:rPr>
              <a:t>ACADEMIC</a:t>
            </a:r>
            <a:r>
              <a:rPr lang="en-US" sz="3200" dirty="0" smtClean="0">
                <a:solidFill>
                  <a:schemeClr val="accent5"/>
                </a:solidFill>
              </a:rPr>
              <a:t> </a:t>
            </a:r>
            <a:r>
              <a:rPr lang="en-US" dirty="0" smtClean="0">
                <a:solidFill>
                  <a:schemeClr val="accent5"/>
                </a:solidFill>
              </a:rPr>
              <a:t>POLICIES </a:t>
            </a:r>
            <a:endParaRPr lang="en-US" dirty="0">
              <a:solidFill>
                <a:schemeClr val="accent5"/>
              </a:solidFill>
            </a:endParaRPr>
          </a:p>
        </p:txBody>
      </p:sp>
      <p:sp>
        <p:nvSpPr>
          <p:cNvPr id="7" name="TextBox 6"/>
          <p:cNvSpPr txBox="1"/>
          <p:nvPr/>
        </p:nvSpPr>
        <p:spPr>
          <a:xfrm>
            <a:off x="378460" y="1157590"/>
            <a:ext cx="11489886" cy="3693319"/>
          </a:xfrm>
          <a:prstGeom prst="rect">
            <a:avLst/>
          </a:prstGeom>
          <a:noFill/>
        </p:spPr>
        <p:txBody>
          <a:bodyPr wrap="square" rtlCol="0">
            <a:spAutoFit/>
          </a:bodyPr>
          <a:lstStyle/>
          <a:p>
            <a:r>
              <a:rPr lang="en-US" dirty="0"/>
              <a:t>Non-Senate Call (Appointment and Promotion): </a:t>
            </a:r>
            <a:r>
              <a:rPr lang="en-US" u="sng" dirty="0">
                <a:hlinkClick r:id="rId3"/>
              </a:rPr>
              <a:t>https://academicpersonnel.ucr.edu/sites/g/files/rcwecm1261/files/2019-04/Non-Senate%20Call%20-%2018-19%20FINAL%20%28April%202019%29.pdf</a:t>
            </a:r>
            <a:endParaRPr lang="en-US" dirty="0"/>
          </a:p>
          <a:p>
            <a:r>
              <a:rPr lang="en-US" dirty="0"/>
              <a:t> </a:t>
            </a:r>
          </a:p>
          <a:p>
            <a:r>
              <a:rPr lang="en-US" u="sng" dirty="0"/>
              <a:t>Represented Contracts</a:t>
            </a:r>
            <a:r>
              <a:rPr lang="en-US" dirty="0"/>
              <a:t>:</a:t>
            </a:r>
          </a:p>
          <a:p>
            <a:r>
              <a:rPr lang="en-US" dirty="0"/>
              <a:t>Lecturers (IX – Unit 18): </a:t>
            </a:r>
            <a:r>
              <a:rPr lang="en-US" u="sng" dirty="0">
                <a:hlinkClick r:id="rId4"/>
              </a:rPr>
              <a:t>https://ucnet.universityofcalifornia.edu/labor/bargaining-units/ix/contract.html</a:t>
            </a:r>
            <a:endParaRPr lang="en-US" dirty="0"/>
          </a:p>
          <a:p>
            <a:r>
              <a:rPr lang="en-US" dirty="0"/>
              <a:t>Librarians (LX – Unit 17): </a:t>
            </a:r>
            <a:r>
              <a:rPr lang="en-US" u="sng" dirty="0">
                <a:hlinkClick r:id="rId5"/>
              </a:rPr>
              <a:t>https://ucnet.universityofcalifornia.edu/labor/bargaining-units/lx/contract.html</a:t>
            </a:r>
            <a:r>
              <a:rPr lang="en-US" dirty="0"/>
              <a:t> </a:t>
            </a:r>
          </a:p>
          <a:p>
            <a:r>
              <a:rPr lang="en-US" dirty="0"/>
              <a:t>ASEs (BX): </a:t>
            </a:r>
            <a:r>
              <a:rPr lang="en-US" u="sng" dirty="0">
                <a:hlinkClick r:id="rId6"/>
              </a:rPr>
              <a:t>https://ucnet.universityofcalifornia.edu/labor/bargaining-units/bx/contract.html</a:t>
            </a:r>
            <a:endParaRPr lang="en-US" dirty="0"/>
          </a:p>
          <a:p>
            <a:r>
              <a:rPr lang="en-US" dirty="0"/>
              <a:t>Postdocs (PX): </a:t>
            </a:r>
            <a:r>
              <a:rPr lang="en-US" u="sng" dirty="0">
                <a:hlinkClick r:id="rId7"/>
              </a:rPr>
              <a:t>https://</a:t>
            </a:r>
            <a:r>
              <a:rPr lang="en-US" u="sng" dirty="0" smtClean="0">
                <a:hlinkClick r:id="rId7"/>
              </a:rPr>
              <a:t>ucnet.universityofcalifornia.edu/labor/bargaining-units/px/contract.html</a:t>
            </a:r>
            <a:endParaRPr lang="en-US" u="sng" dirty="0" smtClean="0"/>
          </a:p>
          <a:p>
            <a:endParaRPr lang="en-US" u="sng" dirty="0"/>
          </a:p>
          <a:p>
            <a:r>
              <a:rPr lang="en-US" dirty="0" smtClean="0"/>
              <a:t>For questions or more information please contact Sonia Kalogonis in the Academic Personal Office 951-827-2934.</a:t>
            </a:r>
            <a:endParaRPr lang="en-US" dirty="0"/>
          </a:p>
          <a:p>
            <a:r>
              <a:rPr lang="en-US" dirty="0"/>
              <a:t> </a:t>
            </a:r>
          </a:p>
        </p:txBody>
      </p:sp>
    </p:spTree>
    <p:extLst>
      <p:ext uri="{BB962C8B-B14F-4D97-AF65-F5344CB8AC3E}">
        <p14:creationId xmlns:p14="http://schemas.microsoft.com/office/powerpoint/2010/main" val="3610908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057304" y="1456306"/>
            <a:ext cx="10058399" cy="354015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Involuntary Termination Definition</a:t>
            </a:r>
            <a:endParaRPr lang="en-US" sz="7200" b="1" dirty="0">
              <a:solidFill>
                <a:srgbClr val="F1AB00"/>
              </a:solidFill>
            </a:endParaRPr>
          </a:p>
        </p:txBody>
      </p:sp>
    </p:spTree>
    <p:extLst>
      <p:ext uri="{BB962C8B-B14F-4D97-AF65-F5344CB8AC3E}">
        <p14:creationId xmlns:p14="http://schemas.microsoft.com/office/powerpoint/2010/main" val="2231020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0316754" cy="685800"/>
          </a:xfrm>
        </p:spPr>
        <p:txBody>
          <a:bodyPr/>
          <a:lstStyle/>
          <a:p>
            <a:r>
              <a:rPr lang="en-US" dirty="0" smtClean="0">
                <a:solidFill>
                  <a:schemeClr val="accent5"/>
                </a:solidFill>
              </a:rPr>
              <a:t>INVOLUNTARY TERMINATION DEFINITION  </a:t>
            </a:r>
            <a:endParaRPr lang="en-US" dirty="0">
              <a:solidFill>
                <a:schemeClr val="accent5"/>
              </a:solidFill>
            </a:endParaRPr>
          </a:p>
        </p:txBody>
      </p:sp>
      <p:sp>
        <p:nvSpPr>
          <p:cNvPr id="3" name="Rectangle 2"/>
          <p:cNvSpPr/>
          <p:nvPr/>
        </p:nvSpPr>
        <p:spPr>
          <a:xfrm>
            <a:off x="1726369" y="1356932"/>
            <a:ext cx="8968846" cy="40972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r>
              <a:rPr lang="en-US" dirty="0" smtClean="0">
                <a:solidFill>
                  <a:schemeClr val="tx1"/>
                </a:solidFill>
              </a:rPr>
              <a:t>An </a:t>
            </a:r>
            <a:r>
              <a:rPr lang="en-US" dirty="0">
                <a:solidFill>
                  <a:schemeClr val="tx1"/>
                </a:solidFill>
              </a:rPr>
              <a:t>involuntary termination is a separation action initiated by the campus or is as result of the death of an employee.</a:t>
            </a:r>
          </a:p>
          <a:p>
            <a:pPr lvl="0"/>
            <a:endParaRPr lang="en-US" dirty="0" smtClean="0">
              <a:solidFill>
                <a:schemeClr val="tx1"/>
              </a:solidFill>
            </a:endParaRPr>
          </a:p>
          <a:p>
            <a:pPr lvl="0"/>
            <a:r>
              <a:rPr lang="en-US" dirty="0" smtClean="0">
                <a:solidFill>
                  <a:schemeClr val="tx1"/>
                </a:solidFill>
              </a:rPr>
              <a:t>The </a:t>
            </a:r>
            <a:r>
              <a:rPr lang="en-US" b="1" dirty="0">
                <a:solidFill>
                  <a:schemeClr val="tx1"/>
                </a:solidFill>
              </a:rPr>
              <a:t>Involuntary Termination </a:t>
            </a:r>
            <a:r>
              <a:rPr lang="en-US" dirty="0">
                <a:solidFill>
                  <a:schemeClr val="tx1"/>
                </a:solidFill>
              </a:rPr>
              <a:t>process starts when the Department/Org. decides to terminate or layoff an employee, or learns of the death of an employee. </a:t>
            </a:r>
            <a:endParaRPr lang="en-US" dirty="0" smtClean="0">
              <a:solidFill>
                <a:schemeClr val="tx1"/>
              </a:solidFill>
            </a:endParaRPr>
          </a:p>
          <a:p>
            <a:pPr lvl="0"/>
            <a:endParaRPr lang="en-US" dirty="0">
              <a:solidFill>
                <a:schemeClr val="tx1"/>
              </a:solidFill>
            </a:endParaRPr>
          </a:p>
          <a:p>
            <a:pPr lvl="0"/>
            <a:r>
              <a:rPr lang="en-US" dirty="0" smtClean="0">
                <a:solidFill>
                  <a:schemeClr val="tx1"/>
                </a:solidFill>
              </a:rPr>
              <a:t>Involuntary </a:t>
            </a:r>
            <a:r>
              <a:rPr lang="en-US" dirty="0">
                <a:solidFill>
                  <a:schemeClr val="tx1"/>
                </a:solidFill>
              </a:rPr>
              <a:t>Terminations are processed for both staff and academic employees. There are benefits and payroll implications for Involuntary Terminations, these are dealt with in separate processes</a:t>
            </a:r>
            <a:r>
              <a:rPr lang="en-US" dirty="0" smtClean="0">
                <a:solidFill>
                  <a:schemeClr val="tx1"/>
                </a:solidFill>
              </a:rPr>
              <a:t>.</a:t>
            </a:r>
          </a:p>
          <a:p>
            <a:pPr lvl="0"/>
            <a:endParaRPr lang="en-US" dirty="0">
              <a:solidFill>
                <a:schemeClr val="tx1"/>
              </a:solidFill>
            </a:endParaRPr>
          </a:p>
          <a:p>
            <a:r>
              <a:rPr lang="en-US" dirty="0">
                <a:solidFill>
                  <a:schemeClr val="tx1"/>
                </a:solidFill>
              </a:rPr>
              <a:t>The process ends with the confirmation that the employee has been separated, all access to systems and facilities has been updated or terminated and all outstanding university and employee obligations related to compensation are settled.  Lastly, the final payment information is transferred to the UCPath Center Payroll Production </a:t>
            </a:r>
            <a:r>
              <a:rPr lang="en-US" dirty="0" smtClean="0">
                <a:solidFill>
                  <a:schemeClr val="tx1"/>
                </a:solidFill>
              </a:rPr>
              <a:t>team.</a:t>
            </a:r>
            <a:endParaRPr lang="en-US" dirty="0">
              <a:solidFill>
                <a:schemeClr val="tx1"/>
              </a:solidFill>
            </a:endParaRPr>
          </a:p>
          <a:p>
            <a:pPr lvl="0"/>
            <a:endParaRPr lang="en-US"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356932"/>
            <a:ext cx="1228638" cy="1228638"/>
          </a:xfrm>
          <a:prstGeom prst="rect">
            <a:avLst/>
          </a:prstGeom>
        </p:spPr>
      </p:pic>
    </p:spTree>
    <p:extLst>
      <p:ext uri="{BB962C8B-B14F-4D97-AF65-F5344CB8AC3E}">
        <p14:creationId xmlns:p14="http://schemas.microsoft.com/office/powerpoint/2010/main" val="2964126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50828" y="933877"/>
            <a:ext cx="8425028" cy="4307593"/>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Involuntary Termination Process Overview  </a:t>
            </a:r>
            <a:endParaRPr lang="en-US" sz="7200" b="1" dirty="0">
              <a:solidFill>
                <a:srgbClr val="F1AB00"/>
              </a:solidFill>
            </a:endParaRPr>
          </a:p>
        </p:txBody>
      </p:sp>
    </p:spTree>
    <p:extLst>
      <p:ext uri="{BB962C8B-B14F-4D97-AF65-F5344CB8AC3E}">
        <p14:creationId xmlns:p14="http://schemas.microsoft.com/office/powerpoint/2010/main" val="1136299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4903" y="292608"/>
            <a:ext cx="9616821" cy="685800"/>
          </a:xfrm>
        </p:spPr>
        <p:txBody>
          <a:bodyPr/>
          <a:lstStyle/>
          <a:p>
            <a:r>
              <a:rPr lang="en-US" dirty="0" smtClean="0">
                <a:solidFill>
                  <a:schemeClr val="accent5"/>
                </a:solidFill>
              </a:rPr>
              <a:t>INVOLUNTARY TERMINATION - OVERVIEW</a:t>
            </a:r>
            <a:endParaRPr lang="en-US" dirty="0">
              <a:solidFill>
                <a:schemeClr val="accent5"/>
              </a:solidFill>
            </a:endParaRPr>
          </a:p>
        </p:txBody>
      </p:sp>
      <p:sp>
        <p:nvSpPr>
          <p:cNvPr id="4" name="object 12"/>
          <p:cNvSpPr txBox="1"/>
          <p:nvPr/>
        </p:nvSpPr>
        <p:spPr>
          <a:xfrm>
            <a:off x="1248363" y="1480371"/>
            <a:ext cx="3923712" cy="3003515"/>
          </a:xfrm>
          <a:prstGeom prst="rect">
            <a:avLst/>
          </a:prstGeom>
        </p:spPr>
        <p:txBody>
          <a:bodyPr vert="horz" wrap="square" lIns="0" tIns="86995" rIns="0" bIns="0" rtlCol="0">
            <a:spAutoFit/>
          </a:bodyPr>
          <a:lstStyle/>
          <a:p>
            <a:pPr marL="12700" marR="99060">
              <a:lnSpc>
                <a:spcPct val="80000"/>
              </a:lnSpc>
              <a:spcBef>
                <a:spcPts val="685"/>
              </a:spcBef>
            </a:pPr>
            <a:r>
              <a:rPr sz="2400" spc="-5" dirty="0">
                <a:latin typeface="Arial"/>
                <a:cs typeface="Arial"/>
              </a:rPr>
              <a:t>There are </a:t>
            </a:r>
            <a:r>
              <a:rPr sz="2400" spc="-10" dirty="0">
                <a:latin typeface="Arial"/>
                <a:cs typeface="Arial"/>
              </a:rPr>
              <a:t>two </a:t>
            </a:r>
            <a:r>
              <a:rPr sz="2400" spc="5" dirty="0">
                <a:latin typeface="Arial"/>
                <a:cs typeface="Arial"/>
              </a:rPr>
              <a:t>templates  </a:t>
            </a:r>
            <a:r>
              <a:rPr sz="2400" spc="-5" dirty="0">
                <a:latin typeface="Arial"/>
                <a:cs typeface="Arial"/>
              </a:rPr>
              <a:t>available </a:t>
            </a:r>
            <a:r>
              <a:rPr sz="2400" dirty="0">
                <a:latin typeface="Arial"/>
                <a:cs typeface="Arial"/>
              </a:rPr>
              <a:t>for </a:t>
            </a:r>
            <a:r>
              <a:rPr sz="2400" spc="5" dirty="0">
                <a:latin typeface="Arial"/>
                <a:cs typeface="Arial"/>
              </a:rPr>
              <a:t>terminations:  </a:t>
            </a:r>
            <a:r>
              <a:rPr sz="2400" b="1" spc="-15" dirty="0">
                <a:latin typeface="Arial"/>
                <a:cs typeface="Arial"/>
              </a:rPr>
              <a:t>Voluntary </a:t>
            </a:r>
            <a:r>
              <a:rPr sz="2400" spc="-5" dirty="0">
                <a:latin typeface="Arial"/>
                <a:cs typeface="Arial"/>
              </a:rPr>
              <a:t>and</a:t>
            </a:r>
            <a:r>
              <a:rPr sz="2400" spc="-80" dirty="0">
                <a:latin typeface="Arial"/>
                <a:cs typeface="Arial"/>
              </a:rPr>
              <a:t> </a:t>
            </a:r>
            <a:r>
              <a:rPr sz="2400" b="1" spc="-10" dirty="0">
                <a:latin typeface="Arial"/>
                <a:cs typeface="Arial"/>
              </a:rPr>
              <a:t>Involuntary</a:t>
            </a:r>
            <a:r>
              <a:rPr sz="2400" spc="-10" dirty="0">
                <a:latin typeface="Arial"/>
                <a:cs typeface="Arial"/>
              </a:rPr>
              <a:t>.</a:t>
            </a:r>
            <a:endParaRPr sz="2400" dirty="0">
              <a:latin typeface="Arial"/>
              <a:cs typeface="Arial"/>
            </a:endParaRPr>
          </a:p>
          <a:p>
            <a:pPr marL="12700" marR="228600">
              <a:lnSpc>
                <a:spcPct val="80000"/>
              </a:lnSpc>
              <a:spcBef>
                <a:spcPts val="1010"/>
              </a:spcBef>
            </a:pPr>
            <a:r>
              <a:rPr sz="2400" spc="5" dirty="0">
                <a:latin typeface="Arial"/>
                <a:cs typeface="Arial"/>
              </a:rPr>
              <a:t>Initiate </a:t>
            </a:r>
            <a:r>
              <a:rPr sz="2400" spc="5" dirty="0" smtClean="0">
                <a:latin typeface="Arial"/>
                <a:cs typeface="Arial"/>
              </a:rPr>
              <a:t>a</a:t>
            </a:r>
            <a:r>
              <a:rPr lang="en-US" sz="2400" spc="5" dirty="0" smtClean="0">
                <a:latin typeface="Arial"/>
                <a:cs typeface="Arial"/>
              </a:rPr>
              <a:t>n</a:t>
            </a:r>
            <a:r>
              <a:rPr sz="2400" spc="5" dirty="0" smtClean="0">
                <a:latin typeface="Arial"/>
                <a:cs typeface="Arial"/>
              </a:rPr>
              <a:t> </a:t>
            </a:r>
            <a:r>
              <a:rPr lang="en-US" sz="2400" spc="5" dirty="0" smtClean="0">
                <a:latin typeface="Arial"/>
                <a:cs typeface="Arial"/>
              </a:rPr>
              <a:t>In</a:t>
            </a:r>
            <a:r>
              <a:rPr sz="2400" spc="-5" dirty="0" smtClean="0">
                <a:latin typeface="Arial"/>
                <a:cs typeface="Arial"/>
              </a:rPr>
              <a:t>voluntary  </a:t>
            </a:r>
            <a:r>
              <a:rPr sz="2400" spc="5" dirty="0">
                <a:latin typeface="Arial"/>
                <a:cs typeface="Arial"/>
              </a:rPr>
              <a:t>termination template</a:t>
            </a:r>
            <a:r>
              <a:rPr sz="2400" spc="-210" dirty="0">
                <a:latin typeface="Arial"/>
                <a:cs typeface="Arial"/>
              </a:rPr>
              <a:t> </a:t>
            </a:r>
            <a:r>
              <a:rPr sz="2400" spc="-15" dirty="0">
                <a:latin typeface="Arial"/>
                <a:cs typeface="Arial"/>
              </a:rPr>
              <a:t>when:</a:t>
            </a:r>
            <a:endParaRPr sz="2400" dirty="0">
              <a:latin typeface="Arial"/>
              <a:cs typeface="Arial"/>
            </a:endParaRPr>
          </a:p>
          <a:p>
            <a:pPr marL="241300" marR="393700" indent="-228600">
              <a:lnSpc>
                <a:spcPct val="80000"/>
              </a:lnSpc>
              <a:spcBef>
                <a:spcPts val="975"/>
              </a:spcBef>
              <a:buClr>
                <a:srgbClr val="1295D8"/>
              </a:buClr>
              <a:buFont typeface="Wingdings"/>
              <a:buChar char=""/>
              <a:tabLst>
                <a:tab pos="241935" algn="l"/>
              </a:tabLst>
            </a:pPr>
            <a:r>
              <a:rPr sz="2400" spc="10" dirty="0" smtClean="0">
                <a:latin typeface="Arial"/>
                <a:cs typeface="Arial"/>
              </a:rPr>
              <a:t>A</a:t>
            </a:r>
            <a:r>
              <a:rPr lang="en-US" sz="2400" spc="10" dirty="0" smtClean="0">
                <a:latin typeface="Arial"/>
                <a:cs typeface="Arial"/>
              </a:rPr>
              <a:t> Department or Org. decides to Terminate an Employee, or upon the Death of an Employee.</a:t>
            </a:r>
            <a:endParaRPr sz="2400" dirty="0">
              <a:latin typeface="Arial"/>
              <a:cs typeface="Arial"/>
            </a:endParaRPr>
          </a:p>
        </p:txBody>
      </p:sp>
      <p:sp>
        <p:nvSpPr>
          <p:cNvPr id="5" name="object 3"/>
          <p:cNvSpPr/>
          <p:nvPr/>
        </p:nvSpPr>
        <p:spPr>
          <a:xfrm>
            <a:off x="5608183" y="1364178"/>
            <a:ext cx="4206240" cy="553085"/>
          </a:xfrm>
          <a:custGeom>
            <a:avLst/>
            <a:gdLst/>
            <a:ahLst/>
            <a:cxnLst/>
            <a:rect l="l" t="t" r="r" b="b"/>
            <a:pathLst>
              <a:path w="4206240" h="553085">
                <a:moveTo>
                  <a:pt x="0" y="0"/>
                </a:moveTo>
                <a:lnTo>
                  <a:pt x="4206240" y="0"/>
                </a:lnTo>
                <a:lnTo>
                  <a:pt x="4206240" y="552945"/>
                </a:lnTo>
                <a:lnTo>
                  <a:pt x="0" y="552945"/>
                </a:lnTo>
                <a:lnTo>
                  <a:pt x="0" y="0"/>
                </a:lnTo>
                <a:close/>
              </a:path>
            </a:pathLst>
          </a:custGeom>
          <a:solidFill>
            <a:srgbClr val="005581"/>
          </a:solidFill>
        </p:spPr>
        <p:txBody>
          <a:bodyPr wrap="square" lIns="0" tIns="0" rIns="0" bIns="0" rtlCol="0"/>
          <a:lstStyle/>
          <a:p>
            <a:endParaRPr dirty="0">
              <a:solidFill>
                <a:prstClr val="black"/>
              </a:solidFill>
              <a:latin typeface="Calibri"/>
            </a:endParaRPr>
          </a:p>
        </p:txBody>
      </p:sp>
      <p:sp>
        <p:nvSpPr>
          <p:cNvPr id="6" name="object 4"/>
          <p:cNvSpPr/>
          <p:nvPr/>
        </p:nvSpPr>
        <p:spPr>
          <a:xfrm>
            <a:off x="5608183" y="1917123"/>
            <a:ext cx="4206240" cy="3986529"/>
          </a:xfrm>
          <a:custGeom>
            <a:avLst/>
            <a:gdLst/>
            <a:ahLst/>
            <a:cxnLst/>
            <a:rect l="l" t="t" r="r" b="b"/>
            <a:pathLst>
              <a:path w="4206240" h="3986529">
                <a:moveTo>
                  <a:pt x="0" y="0"/>
                </a:moveTo>
                <a:lnTo>
                  <a:pt x="4206240" y="0"/>
                </a:lnTo>
                <a:lnTo>
                  <a:pt x="4206240" y="3986377"/>
                </a:lnTo>
                <a:lnTo>
                  <a:pt x="0" y="3986377"/>
                </a:lnTo>
                <a:lnTo>
                  <a:pt x="0" y="0"/>
                </a:lnTo>
                <a:close/>
              </a:path>
            </a:pathLst>
          </a:custGeom>
          <a:solidFill>
            <a:srgbClr val="CBD1D8"/>
          </a:solidFill>
        </p:spPr>
        <p:txBody>
          <a:bodyPr wrap="square" lIns="0" tIns="0" rIns="0" bIns="0" rtlCol="0"/>
          <a:lstStyle/>
          <a:p>
            <a:endParaRPr dirty="0">
              <a:solidFill>
                <a:prstClr val="black"/>
              </a:solidFill>
              <a:latin typeface="Calibri"/>
            </a:endParaRPr>
          </a:p>
        </p:txBody>
      </p:sp>
      <p:sp>
        <p:nvSpPr>
          <p:cNvPr id="7" name="object 5"/>
          <p:cNvSpPr/>
          <p:nvPr/>
        </p:nvSpPr>
        <p:spPr>
          <a:xfrm>
            <a:off x="5601828" y="1898066"/>
            <a:ext cx="4218940" cy="38100"/>
          </a:xfrm>
          <a:custGeom>
            <a:avLst/>
            <a:gdLst/>
            <a:ahLst/>
            <a:cxnLst/>
            <a:rect l="l" t="t" r="r" b="b"/>
            <a:pathLst>
              <a:path w="4218940" h="38100">
                <a:moveTo>
                  <a:pt x="0" y="38100"/>
                </a:moveTo>
                <a:lnTo>
                  <a:pt x="4218940" y="38100"/>
                </a:lnTo>
                <a:lnTo>
                  <a:pt x="4218940" y="0"/>
                </a:lnTo>
                <a:lnTo>
                  <a:pt x="0" y="0"/>
                </a:lnTo>
                <a:lnTo>
                  <a:pt x="0" y="38100"/>
                </a:lnTo>
                <a:close/>
              </a:path>
            </a:pathLst>
          </a:custGeom>
          <a:solidFill>
            <a:srgbClr val="FFFFFF"/>
          </a:solidFill>
        </p:spPr>
        <p:txBody>
          <a:bodyPr wrap="square" lIns="0" tIns="0" rIns="0" bIns="0" rtlCol="0"/>
          <a:lstStyle/>
          <a:p>
            <a:endParaRPr dirty="0">
              <a:solidFill>
                <a:prstClr val="black"/>
              </a:solidFill>
              <a:latin typeface="Calibri"/>
            </a:endParaRPr>
          </a:p>
        </p:txBody>
      </p:sp>
      <p:sp>
        <p:nvSpPr>
          <p:cNvPr id="8" name="object 6"/>
          <p:cNvSpPr/>
          <p:nvPr/>
        </p:nvSpPr>
        <p:spPr>
          <a:xfrm>
            <a:off x="5608178" y="1357823"/>
            <a:ext cx="0" cy="4552315"/>
          </a:xfrm>
          <a:custGeom>
            <a:avLst/>
            <a:gdLst/>
            <a:ahLst/>
            <a:cxnLst/>
            <a:rect l="l" t="t" r="r" b="b"/>
            <a:pathLst>
              <a:path h="4552315">
                <a:moveTo>
                  <a:pt x="0" y="0"/>
                </a:moveTo>
                <a:lnTo>
                  <a:pt x="0" y="4552022"/>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9" name="object 7"/>
          <p:cNvSpPr/>
          <p:nvPr/>
        </p:nvSpPr>
        <p:spPr>
          <a:xfrm>
            <a:off x="9814418" y="1357823"/>
            <a:ext cx="0" cy="4552315"/>
          </a:xfrm>
          <a:custGeom>
            <a:avLst/>
            <a:gdLst/>
            <a:ahLst/>
            <a:cxnLst/>
            <a:rect l="l" t="t" r="r" b="b"/>
            <a:pathLst>
              <a:path h="4552315">
                <a:moveTo>
                  <a:pt x="0" y="0"/>
                </a:moveTo>
                <a:lnTo>
                  <a:pt x="0" y="4552022"/>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0" name="object 8"/>
          <p:cNvSpPr/>
          <p:nvPr/>
        </p:nvSpPr>
        <p:spPr>
          <a:xfrm>
            <a:off x="5601828" y="1364172"/>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1" name="object 9"/>
          <p:cNvSpPr/>
          <p:nvPr/>
        </p:nvSpPr>
        <p:spPr>
          <a:xfrm>
            <a:off x="5601828" y="5903497"/>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endParaRPr dirty="0">
              <a:solidFill>
                <a:prstClr val="black"/>
              </a:solidFill>
              <a:latin typeface="Calibri"/>
            </a:endParaRPr>
          </a:p>
        </p:txBody>
      </p:sp>
      <p:sp>
        <p:nvSpPr>
          <p:cNvPr id="13" name="object 10"/>
          <p:cNvSpPr txBox="1"/>
          <p:nvPr/>
        </p:nvSpPr>
        <p:spPr>
          <a:xfrm>
            <a:off x="5653856" y="1400018"/>
            <a:ext cx="4078180" cy="401392"/>
          </a:xfrm>
          <a:prstGeom prst="rect">
            <a:avLst/>
          </a:prstGeom>
          <a:solidFill>
            <a:srgbClr val="005581"/>
          </a:solidFill>
        </p:spPr>
        <p:txBody>
          <a:bodyPr vert="horz" wrap="square" lIns="0" tIns="31750" rIns="0" bIns="0" rtlCol="0">
            <a:spAutoFit/>
          </a:bodyPr>
          <a:lstStyle/>
          <a:p>
            <a:pPr marL="647700">
              <a:spcBef>
                <a:spcPts val="250"/>
              </a:spcBef>
            </a:pPr>
            <a:r>
              <a:rPr sz="2400" b="1" spc="-20" dirty="0">
                <a:solidFill>
                  <a:srgbClr val="FFFFFF"/>
                </a:solidFill>
                <a:latin typeface="Arial"/>
                <a:cs typeface="Arial"/>
              </a:rPr>
              <a:t>Available</a:t>
            </a:r>
            <a:r>
              <a:rPr sz="2400" b="1" spc="40" dirty="0">
                <a:solidFill>
                  <a:srgbClr val="FFFFFF"/>
                </a:solidFill>
                <a:latin typeface="Arial"/>
                <a:cs typeface="Arial"/>
              </a:rPr>
              <a:t> </a:t>
            </a:r>
            <a:r>
              <a:rPr sz="2400" b="1" spc="-25" dirty="0">
                <a:solidFill>
                  <a:srgbClr val="FFFFFF"/>
                </a:solidFill>
                <a:latin typeface="Arial"/>
                <a:cs typeface="Arial"/>
              </a:rPr>
              <a:t>Templates</a:t>
            </a:r>
            <a:endParaRPr sz="2400" dirty="0">
              <a:solidFill>
                <a:prstClr val="black"/>
              </a:solidFill>
              <a:latin typeface="Arial"/>
              <a:cs typeface="Arial"/>
            </a:endParaRPr>
          </a:p>
        </p:txBody>
      </p:sp>
      <p:sp>
        <p:nvSpPr>
          <p:cNvPr id="14" name="object 11"/>
          <p:cNvSpPr/>
          <p:nvPr/>
        </p:nvSpPr>
        <p:spPr>
          <a:xfrm>
            <a:off x="5809261" y="2072196"/>
            <a:ext cx="3922775" cy="3730751"/>
          </a:xfrm>
          <a:prstGeom prst="rect">
            <a:avLst/>
          </a:prstGeom>
          <a:blipFill>
            <a:blip r:embed="rId3" cstate="print"/>
            <a:stretch>
              <a:fillRect/>
            </a:stretch>
          </a:blipFill>
        </p:spPr>
        <p:txBody>
          <a:bodyPr wrap="square" lIns="0" tIns="0" rIns="0" bIns="0" rtlCol="0"/>
          <a:lstStyle/>
          <a:p>
            <a:endParaRPr dirty="0">
              <a:solidFill>
                <a:prstClr val="black"/>
              </a:solidFill>
              <a:latin typeface="Calibri"/>
            </a:endParaRPr>
          </a:p>
        </p:txBody>
      </p:sp>
      <p:sp>
        <p:nvSpPr>
          <p:cNvPr id="15" name="object 15"/>
          <p:cNvSpPr/>
          <p:nvPr/>
        </p:nvSpPr>
        <p:spPr>
          <a:xfrm>
            <a:off x="5810516" y="3772620"/>
            <a:ext cx="3941445" cy="196850"/>
          </a:xfrm>
          <a:custGeom>
            <a:avLst/>
            <a:gdLst/>
            <a:ahLst/>
            <a:cxnLst/>
            <a:rect l="l" t="t" r="r" b="b"/>
            <a:pathLst>
              <a:path w="3941445" h="196850">
                <a:moveTo>
                  <a:pt x="0" y="0"/>
                </a:moveTo>
                <a:lnTo>
                  <a:pt x="3941064" y="0"/>
                </a:lnTo>
                <a:lnTo>
                  <a:pt x="3941064" y="196596"/>
                </a:lnTo>
                <a:lnTo>
                  <a:pt x="0" y="196596"/>
                </a:lnTo>
                <a:lnTo>
                  <a:pt x="0" y="0"/>
                </a:lnTo>
                <a:close/>
              </a:path>
            </a:pathLst>
          </a:custGeom>
          <a:ln w="18288">
            <a:solidFill>
              <a:srgbClr val="FF6E1B"/>
            </a:solidFill>
          </a:ln>
        </p:spPr>
        <p:txBody>
          <a:bodyPr wrap="square" lIns="0" tIns="0" rIns="0" bIns="0" rtlCol="0"/>
          <a:lstStyle/>
          <a:p>
            <a:endParaRPr dirty="0">
              <a:solidFill>
                <a:prstClr val="black"/>
              </a:solidFill>
              <a:latin typeface="Calibri"/>
            </a:endParaRPr>
          </a:p>
        </p:txBody>
      </p:sp>
      <p:sp>
        <p:nvSpPr>
          <p:cNvPr id="16" name="TextBox 15"/>
          <p:cNvSpPr txBox="1"/>
          <p:nvPr/>
        </p:nvSpPr>
        <p:spPr>
          <a:xfrm>
            <a:off x="374903" y="5200650"/>
            <a:ext cx="4797172" cy="1200329"/>
          </a:xfrm>
          <a:prstGeom prst="rect">
            <a:avLst/>
          </a:prstGeom>
          <a:noFill/>
        </p:spPr>
        <p:txBody>
          <a:bodyPr wrap="square" rtlCol="0">
            <a:spAutoFit/>
          </a:bodyPr>
          <a:lstStyle/>
          <a:p>
            <a:r>
              <a:rPr lang="en-US" b="1" spc="5" dirty="0" smtClean="0">
                <a:cs typeface="Arial"/>
              </a:rPr>
              <a:t>NOTE: </a:t>
            </a:r>
            <a:r>
              <a:rPr lang="en-US" spc="5" dirty="0" smtClean="0">
                <a:cs typeface="Arial"/>
              </a:rPr>
              <a:t>The </a:t>
            </a:r>
            <a:r>
              <a:rPr lang="en-US" spc="5" dirty="0">
                <a:cs typeface="Arial"/>
              </a:rPr>
              <a:t>process of initiating a </a:t>
            </a:r>
            <a:r>
              <a:rPr lang="en-US" b="1" spc="5" dirty="0">
                <a:cs typeface="Arial"/>
              </a:rPr>
              <a:t>Voluntary Termination</a:t>
            </a:r>
            <a:r>
              <a:rPr lang="en-US" spc="5" dirty="0">
                <a:cs typeface="Arial"/>
              </a:rPr>
              <a:t> template </a:t>
            </a:r>
            <a:r>
              <a:rPr lang="en-US" spc="5" dirty="0" smtClean="0">
                <a:cs typeface="Arial"/>
              </a:rPr>
              <a:t>was </a:t>
            </a:r>
            <a:r>
              <a:rPr lang="en-US" spc="5" dirty="0">
                <a:cs typeface="Arial"/>
              </a:rPr>
              <a:t>discussed during Phase </a:t>
            </a:r>
            <a:r>
              <a:rPr lang="en-US" spc="5" dirty="0" smtClean="0">
                <a:cs typeface="Arial"/>
              </a:rPr>
              <a:t>I </a:t>
            </a:r>
            <a:r>
              <a:rPr lang="en-US" spc="5" dirty="0">
                <a:cs typeface="Arial"/>
              </a:rPr>
              <a:t>of the Pilot. </a:t>
            </a:r>
            <a:endParaRPr lang="en-US" dirty="0">
              <a:cs typeface="Arial"/>
            </a:endParaRPr>
          </a:p>
          <a:p>
            <a:endParaRPr lang="en-US" dirty="0"/>
          </a:p>
        </p:txBody>
      </p:sp>
    </p:spTree>
    <p:extLst>
      <p:ext uri="{BB962C8B-B14F-4D97-AF65-F5344CB8AC3E}">
        <p14:creationId xmlns:p14="http://schemas.microsoft.com/office/powerpoint/2010/main" val="1277216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374903" y="292608"/>
            <a:ext cx="11528626" cy="685800"/>
          </a:xfrm>
        </p:spPr>
        <p:txBody>
          <a:bodyPr/>
          <a:lstStyle/>
          <a:p>
            <a:r>
              <a:rPr lang="en-US" dirty="0" smtClean="0">
                <a:solidFill>
                  <a:schemeClr val="accent5"/>
                </a:solidFill>
              </a:rPr>
              <a:t>INVOLUNTARY TERMINATION – OVERVIEW</a:t>
            </a:r>
            <a:endParaRPr lang="en-US" sz="2400" dirty="0">
              <a:solidFill>
                <a:schemeClr val="accent5"/>
              </a:solidFill>
            </a:endParaRPr>
          </a:p>
        </p:txBody>
      </p:sp>
      <p:sp>
        <p:nvSpPr>
          <p:cNvPr id="18" name="object 3"/>
          <p:cNvSpPr txBox="1"/>
          <p:nvPr/>
        </p:nvSpPr>
        <p:spPr>
          <a:xfrm>
            <a:off x="1600200" y="1925430"/>
            <a:ext cx="9571383" cy="3159838"/>
          </a:xfrm>
          <a:prstGeom prst="rect">
            <a:avLst/>
          </a:prstGeom>
        </p:spPr>
        <p:txBody>
          <a:bodyPr vert="horz" wrap="square" lIns="0" tIns="55879" rIns="0" bIns="0" rtlCol="0">
            <a:spAutoFit/>
          </a:bodyPr>
          <a:lstStyle/>
          <a:p>
            <a:pPr marL="241300" marR="121920" indent="-228600">
              <a:lnSpc>
                <a:spcPts val="2590"/>
              </a:lnSpc>
              <a:spcBef>
                <a:spcPts val="439"/>
              </a:spcBef>
              <a:buClr>
                <a:srgbClr val="1295D8"/>
              </a:buClr>
              <a:buFont typeface="Wingdings"/>
              <a:buChar char=""/>
              <a:tabLst>
                <a:tab pos="241300" algn="l"/>
              </a:tabLst>
            </a:pPr>
            <a:r>
              <a:rPr sz="2400" dirty="0">
                <a:latin typeface="Arial"/>
                <a:cs typeface="Arial"/>
              </a:rPr>
              <a:t>The </a:t>
            </a:r>
            <a:r>
              <a:rPr sz="2400" spc="5" dirty="0">
                <a:latin typeface="Arial"/>
                <a:cs typeface="Arial"/>
              </a:rPr>
              <a:t>termination template </a:t>
            </a:r>
            <a:r>
              <a:rPr sz="2400" dirty="0">
                <a:latin typeface="Arial"/>
                <a:cs typeface="Arial"/>
              </a:rPr>
              <a:t>is </a:t>
            </a:r>
            <a:r>
              <a:rPr sz="2400" spc="5" dirty="0">
                <a:latin typeface="Arial"/>
                <a:cs typeface="Arial"/>
              </a:rPr>
              <a:t>used </a:t>
            </a:r>
            <a:r>
              <a:rPr sz="2400" dirty="0">
                <a:latin typeface="Arial"/>
                <a:cs typeface="Arial"/>
              </a:rPr>
              <a:t>for </a:t>
            </a:r>
            <a:r>
              <a:rPr sz="2400" spc="5" dirty="0">
                <a:latin typeface="Arial"/>
                <a:cs typeface="Arial"/>
              </a:rPr>
              <a:t>academic </a:t>
            </a:r>
            <a:r>
              <a:rPr sz="2400" spc="-5" dirty="0">
                <a:latin typeface="Arial"/>
                <a:cs typeface="Arial"/>
              </a:rPr>
              <a:t>and</a:t>
            </a:r>
            <a:r>
              <a:rPr sz="2400" spc="-325" dirty="0">
                <a:latin typeface="Arial"/>
                <a:cs typeface="Arial"/>
              </a:rPr>
              <a:t> </a:t>
            </a:r>
            <a:r>
              <a:rPr sz="2400" dirty="0">
                <a:latin typeface="Arial"/>
                <a:cs typeface="Arial"/>
              </a:rPr>
              <a:t>staff  </a:t>
            </a:r>
            <a:r>
              <a:rPr sz="2400" spc="5" dirty="0">
                <a:latin typeface="Arial"/>
                <a:cs typeface="Arial"/>
              </a:rPr>
              <a:t>terminations</a:t>
            </a:r>
            <a:r>
              <a:rPr sz="2400" spc="5" dirty="0" smtClean="0">
                <a:latin typeface="Arial"/>
                <a:cs typeface="Arial"/>
              </a:rPr>
              <a:t>.</a:t>
            </a:r>
            <a:endParaRPr lang="en-US" sz="2400" spc="5" dirty="0" smtClean="0">
              <a:latin typeface="Arial"/>
              <a:cs typeface="Arial"/>
            </a:endParaRPr>
          </a:p>
          <a:p>
            <a:pPr marL="12700" marR="121920">
              <a:lnSpc>
                <a:spcPts val="2590"/>
              </a:lnSpc>
              <a:spcBef>
                <a:spcPts val="439"/>
              </a:spcBef>
              <a:buClr>
                <a:srgbClr val="1295D8"/>
              </a:buClr>
              <a:tabLst>
                <a:tab pos="241300" algn="l"/>
              </a:tabLst>
            </a:pPr>
            <a:endParaRPr sz="2400" dirty="0">
              <a:latin typeface="Arial"/>
              <a:cs typeface="Arial"/>
            </a:endParaRPr>
          </a:p>
          <a:p>
            <a:pPr marL="241300" marR="5080" indent="-228600">
              <a:lnSpc>
                <a:spcPts val="2590"/>
              </a:lnSpc>
              <a:spcBef>
                <a:spcPts val="1010"/>
              </a:spcBef>
              <a:buClr>
                <a:srgbClr val="1295D8"/>
              </a:buClr>
              <a:buFont typeface="Wingdings"/>
              <a:buChar char=""/>
              <a:tabLst>
                <a:tab pos="241300" algn="l"/>
              </a:tabLst>
            </a:pPr>
            <a:r>
              <a:rPr sz="2400" dirty="0">
                <a:latin typeface="Arial"/>
                <a:cs typeface="Arial"/>
              </a:rPr>
              <a:t>Initiators </a:t>
            </a:r>
            <a:r>
              <a:rPr sz="2400" spc="5" dirty="0">
                <a:latin typeface="Arial"/>
                <a:cs typeface="Arial"/>
              </a:rPr>
              <a:t>can </a:t>
            </a:r>
            <a:r>
              <a:rPr sz="2400" spc="10" dirty="0">
                <a:latin typeface="Arial"/>
                <a:cs typeface="Arial"/>
              </a:rPr>
              <a:t>submit </a:t>
            </a:r>
            <a:r>
              <a:rPr sz="2400" spc="5" dirty="0">
                <a:latin typeface="Arial"/>
                <a:cs typeface="Arial"/>
              </a:rPr>
              <a:t>templates </a:t>
            </a:r>
            <a:r>
              <a:rPr sz="2400" dirty="0">
                <a:latin typeface="Arial"/>
                <a:cs typeface="Arial"/>
              </a:rPr>
              <a:t>only for employees</a:t>
            </a:r>
            <a:r>
              <a:rPr sz="2400" spc="-300" dirty="0">
                <a:latin typeface="Arial"/>
                <a:cs typeface="Arial"/>
              </a:rPr>
              <a:t> </a:t>
            </a:r>
            <a:r>
              <a:rPr sz="2400" spc="-5" dirty="0">
                <a:latin typeface="Arial"/>
                <a:cs typeface="Arial"/>
              </a:rPr>
              <a:t>within  </a:t>
            </a:r>
            <a:r>
              <a:rPr sz="2400" dirty="0">
                <a:latin typeface="Arial"/>
                <a:cs typeface="Arial"/>
              </a:rPr>
              <a:t>departments for </a:t>
            </a:r>
            <a:r>
              <a:rPr sz="2400" spc="-5" dirty="0">
                <a:latin typeface="Arial"/>
                <a:cs typeface="Arial"/>
              </a:rPr>
              <a:t>which </a:t>
            </a:r>
            <a:r>
              <a:rPr sz="2400" dirty="0">
                <a:latin typeface="Arial"/>
                <a:cs typeface="Arial"/>
              </a:rPr>
              <a:t>they </a:t>
            </a:r>
            <a:r>
              <a:rPr sz="2400" spc="-5" dirty="0">
                <a:latin typeface="Arial"/>
                <a:cs typeface="Arial"/>
              </a:rPr>
              <a:t>have </a:t>
            </a:r>
            <a:r>
              <a:rPr sz="2400" spc="5" dirty="0">
                <a:latin typeface="Arial"/>
                <a:cs typeface="Arial"/>
              </a:rPr>
              <a:t>security </a:t>
            </a:r>
            <a:r>
              <a:rPr sz="2400" spc="10" dirty="0">
                <a:latin typeface="Arial"/>
                <a:cs typeface="Arial"/>
              </a:rPr>
              <a:t>access. </a:t>
            </a:r>
            <a:r>
              <a:rPr lang="en-US" sz="2400" spc="10" dirty="0" smtClean="0">
                <a:latin typeface="Arial"/>
                <a:cs typeface="Arial"/>
              </a:rPr>
              <a:t> </a:t>
            </a:r>
          </a:p>
          <a:p>
            <a:pPr marL="12700" marR="5080">
              <a:lnSpc>
                <a:spcPts val="2590"/>
              </a:lnSpc>
              <a:spcBef>
                <a:spcPts val="1010"/>
              </a:spcBef>
              <a:buClr>
                <a:srgbClr val="1295D8"/>
              </a:buClr>
              <a:tabLst>
                <a:tab pos="241300" algn="l"/>
              </a:tabLst>
            </a:pPr>
            <a:r>
              <a:rPr lang="en-US" sz="2400" spc="10" dirty="0" smtClean="0">
                <a:latin typeface="Arial"/>
                <a:cs typeface="Arial"/>
              </a:rPr>
              <a:t>        </a:t>
            </a:r>
          </a:p>
          <a:p>
            <a:pPr marL="241300" marR="5080" indent="-228600">
              <a:lnSpc>
                <a:spcPts val="2590"/>
              </a:lnSpc>
              <a:spcBef>
                <a:spcPts val="1010"/>
              </a:spcBef>
              <a:buClr>
                <a:srgbClr val="1295D8"/>
              </a:buClr>
              <a:buFont typeface="Wingdings"/>
              <a:buChar char=""/>
              <a:tabLst>
                <a:tab pos="241300" algn="l"/>
              </a:tabLst>
            </a:pPr>
            <a:r>
              <a:rPr sz="2400" spc="5" dirty="0" smtClean="0">
                <a:latin typeface="Arial"/>
                <a:cs typeface="Arial"/>
              </a:rPr>
              <a:t>If </a:t>
            </a:r>
            <a:r>
              <a:rPr sz="2400" spc="-5" dirty="0" smtClean="0">
                <a:latin typeface="Arial"/>
                <a:cs typeface="Arial"/>
              </a:rPr>
              <a:t>needed, you </a:t>
            </a:r>
            <a:r>
              <a:rPr sz="2400" spc="15" dirty="0" smtClean="0">
                <a:latin typeface="Arial"/>
                <a:cs typeface="Arial"/>
              </a:rPr>
              <a:t>must </a:t>
            </a:r>
            <a:r>
              <a:rPr sz="2400" dirty="0" smtClean="0">
                <a:latin typeface="Arial"/>
                <a:cs typeface="Arial"/>
              </a:rPr>
              <a:t>coordinate </a:t>
            </a:r>
            <a:r>
              <a:rPr sz="2400" spc="-5" dirty="0" smtClean="0">
                <a:latin typeface="Arial"/>
                <a:cs typeface="Arial"/>
              </a:rPr>
              <a:t>with </a:t>
            </a:r>
            <a:r>
              <a:rPr sz="2400" dirty="0" smtClean="0">
                <a:latin typeface="Arial"/>
                <a:cs typeface="Arial"/>
              </a:rPr>
              <a:t>other departments for </a:t>
            </a:r>
            <a:r>
              <a:rPr sz="2400" spc="5" dirty="0" smtClean="0">
                <a:latin typeface="Arial"/>
                <a:cs typeface="Arial"/>
              </a:rPr>
              <a:t>terminating </a:t>
            </a:r>
            <a:r>
              <a:rPr sz="2400" dirty="0" smtClean="0">
                <a:latin typeface="Arial"/>
                <a:cs typeface="Arial"/>
              </a:rPr>
              <a:t>other UC</a:t>
            </a:r>
            <a:r>
              <a:rPr sz="2400" spc="-105" dirty="0" smtClean="0">
                <a:latin typeface="Arial"/>
                <a:cs typeface="Arial"/>
              </a:rPr>
              <a:t> </a:t>
            </a:r>
            <a:r>
              <a:rPr sz="2400" dirty="0" smtClean="0">
                <a:latin typeface="Arial"/>
                <a:cs typeface="Arial"/>
              </a:rPr>
              <a:t>jobs.</a:t>
            </a:r>
            <a:endParaRPr sz="2400" dirty="0">
              <a:latin typeface="Arial"/>
              <a:cs typeface="Arial"/>
            </a:endParaRPr>
          </a:p>
        </p:txBody>
      </p:sp>
    </p:spTree>
    <p:extLst>
      <p:ext uri="{BB962C8B-B14F-4D97-AF65-F5344CB8AC3E}">
        <p14:creationId xmlns:p14="http://schemas.microsoft.com/office/powerpoint/2010/main" val="411720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HIGH LEVEL PROCESS OVERVIEW   </a:t>
            </a:r>
            <a:endParaRPr lang="en-US" dirty="0">
              <a:solidFill>
                <a:schemeClr val="accent5"/>
              </a:solidFill>
            </a:endParaRPr>
          </a:p>
        </p:txBody>
      </p:sp>
      <p:sp>
        <p:nvSpPr>
          <p:cNvPr id="5" name="TextBox 4"/>
          <p:cNvSpPr txBox="1"/>
          <p:nvPr/>
        </p:nvSpPr>
        <p:spPr>
          <a:xfrm>
            <a:off x="378459" y="3657599"/>
            <a:ext cx="3642935" cy="369332"/>
          </a:xfrm>
          <a:prstGeom prst="rect">
            <a:avLst/>
          </a:prstGeom>
          <a:noFill/>
        </p:spPr>
        <p:txBody>
          <a:bodyPr wrap="square" rtlCol="0">
            <a:spAutoFit/>
          </a:bodyPr>
          <a:lstStyle/>
          <a:p>
            <a:r>
              <a:rPr lang="en-US" b="1" dirty="0" smtClean="0">
                <a:solidFill>
                  <a:schemeClr val="bg1"/>
                </a:solidFill>
              </a:rPr>
              <a:t>PHASE2</a:t>
            </a:r>
            <a:endParaRPr lang="en-US" b="1" dirty="0">
              <a:solidFill>
                <a:schemeClr val="bg1"/>
              </a:solidFill>
            </a:endParaRPr>
          </a:p>
        </p:txBody>
      </p:sp>
      <p:sp>
        <p:nvSpPr>
          <p:cNvPr id="3" name="TextBox 2"/>
          <p:cNvSpPr txBox="1"/>
          <p:nvPr/>
        </p:nvSpPr>
        <p:spPr>
          <a:xfrm>
            <a:off x="514350" y="6172200"/>
            <a:ext cx="8923564" cy="369332"/>
          </a:xfrm>
          <a:prstGeom prst="rect">
            <a:avLst/>
          </a:prstGeom>
          <a:noFill/>
        </p:spPr>
        <p:txBody>
          <a:bodyPr wrap="square" rtlCol="0">
            <a:spAutoFit/>
          </a:bodyPr>
          <a:lstStyle/>
          <a:p>
            <a:r>
              <a:rPr lang="en-US" dirty="0" smtClean="0"/>
              <a:t>For complete map, consult the </a:t>
            </a:r>
            <a:r>
              <a:rPr lang="en-US" u="sng" dirty="0">
                <a:hlinkClick r:id="rId4"/>
              </a:rPr>
              <a:t> Involuntary Termination Infographic</a:t>
            </a:r>
            <a:endParaRPr lang="en-US" dirty="0"/>
          </a:p>
        </p:txBody>
      </p:sp>
      <p:pic>
        <p:nvPicPr>
          <p:cNvPr id="6" name="Picture 5"/>
          <p:cNvPicPr>
            <a:picLocks noChangeAspect="1"/>
          </p:cNvPicPr>
          <p:nvPr/>
        </p:nvPicPr>
        <p:blipFill>
          <a:blip r:embed="rId5"/>
          <a:stretch>
            <a:fillRect/>
          </a:stretch>
        </p:blipFill>
        <p:spPr>
          <a:xfrm>
            <a:off x="1315859" y="1029872"/>
            <a:ext cx="7320546" cy="4189134"/>
          </a:xfrm>
          <a:prstGeom prst="rect">
            <a:avLst/>
          </a:prstGeom>
        </p:spPr>
      </p:pic>
    </p:spTree>
    <p:extLst>
      <p:ext uri="{BB962C8B-B14F-4D97-AF65-F5344CB8AC3E}">
        <p14:creationId xmlns:p14="http://schemas.microsoft.com/office/powerpoint/2010/main" val="2069513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7" name="Rectangle 6"/>
          <p:cNvSpPr/>
          <p:nvPr/>
        </p:nvSpPr>
        <p:spPr>
          <a:xfrm>
            <a:off x="811222" y="1278764"/>
            <a:ext cx="11325225" cy="4635884"/>
          </a:xfrm>
          <a:prstGeom prst="rect">
            <a:avLst/>
          </a:prstGeom>
          <a:noFill/>
        </p:spPr>
        <p:txBody>
          <a:bodyPr wrap="square">
            <a:spAutoFit/>
          </a:bodyPr>
          <a:lstStyle/>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Open </a:t>
            </a:r>
            <a:r>
              <a:rPr kumimoji="0" lang="en-US" sz="1800" b="0" i="0" u="none" strike="noStrike" kern="1200" cap="none" spc="0" normalizeH="0" baseline="0" noProof="0" dirty="0">
                <a:ln>
                  <a:noFill/>
                </a:ln>
                <a:solidFill>
                  <a:prstClr val="black"/>
                </a:solidFill>
                <a:effectLst/>
                <a:uLnTx/>
                <a:uFillTx/>
                <a:latin typeface="Arial"/>
                <a:ea typeface="+mn-ea"/>
                <a:cs typeface="+mn-cs"/>
              </a:rPr>
              <a:t>the Cisco AnyConnect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client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VPN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name: </a:t>
            </a:r>
            <a:r>
              <a:rPr lang="en-US" dirty="0" smtClean="0">
                <a:solidFill>
                  <a:srgbClr val="FF0000"/>
                </a:solidFill>
                <a:latin typeface="Arial"/>
              </a:rPr>
              <a:t>ANY-01.UCOP.EDU</a:t>
            </a:r>
            <a:endParaRPr kumimoji="0" lang="en-US" sz="1800" b="0" i="0" u="none" strike="noStrike" kern="1200" cap="none" spc="0" normalizeH="0" baseline="0" noProof="0" dirty="0" smtClean="0">
              <a:ln>
                <a:noFill/>
              </a:ln>
              <a:solidFill>
                <a:srgbClr val="FF0000"/>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Connect</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Select </a:t>
            </a:r>
            <a:r>
              <a:rPr kumimoji="0" lang="en-US" sz="1800" b="0" i="0" u="none" strike="noStrike" kern="1200" cap="none" spc="0" normalizeH="0" baseline="0" noProof="0" dirty="0">
                <a:ln>
                  <a:noFill/>
                </a:ln>
                <a:solidFill>
                  <a:prstClr val="black"/>
                </a:solidFill>
                <a:effectLst/>
                <a:uLnTx/>
                <a:uFillTx/>
                <a:latin typeface="Arial"/>
                <a:ea typeface="+mn-ea"/>
                <a:cs typeface="+mn-cs"/>
              </a:rPr>
              <a:t>the Group: </a:t>
            </a:r>
            <a:r>
              <a:rPr lang="en-US" noProof="0" dirty="0" smtClean="0">
                <a:solidFill>
                  <a:srgbClr val="FF0000"/>
                </a:solidFill>
                <a:latin typeface="Arial"/>
              </a:rPr>
              <a:t>OMCS</a:t>
            </a:r>
            <a:endParaRPr kumimoji="0" lang="en-US" sz="1800" b="0" i="0" u="none" strike="noStrike" kern="1200" cap="none" spc="0" normalizeH="0" baseline="0" noProof="0" dirty="0" smtClean="0">
              <a:ln>
                <a:noFill/>
              </a:ln>
              <a:solidFill>
                <a:srgbClr val="FF0000"/>
              </a:solidFill>
              <a:effectLst/>
              <a:uLnTx/>
              <a:uFillTx/>
              <a:latin typeface="Arial"/>
              <a:ea typeface="+mn-ea"/>
              <a:cs typeface="+mn-cs"/>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lang="en-US" dirty="0" smtClean="0">
                <a:solidFill>
                  <a:prstClr val="black"/>
                </a:solidFill>
                <a:latin typeface="Arial"/>
              </a:rPr>
              <a:t>your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username and password</a:t>
            </a: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dirty="0">
              <a:solidFill>
                <a:prstClr val="black"/>
              </a:solidFill>
              <a:latin typeface="Arial"/>
            </a:endParaRPr>
          </a:p>
          <a:p>
            <a:pPr marR="0" lvl="0" algn="l" defTabSz="914400" rtl="0" eaLnBrk="1" fontAlgn="auto" latinLnBrk="0" hangingPunct="1">
              <a:lnSpc>
                <a:spcPct val="107000"/>
              </a:lnSpc>
              <a:spcBef>
                <a:spcPts val="0"/>
              </a:spcBef>
              <a:spcAft>
                <a:spcPts val="800"/>
              </a:spcAft>
              <a:buClrTx/>
              <a:buSzTx/>
              <a:tabLst/>
              <a:defRPr/>
            </a:pPr>
            <a:endParaRPr lang="en-US" dirty="0" smtClean="0">
              <a:solidFill>
                <a:prstClr val="black"/>
              </a:solidFill>
              <a:latin typeface="Arial"/>
            </a:endParaRPr>
          </a:p>
          <a:p>
            <a:pPr marR="0" lvl="0" algn="l" defTabSz="914400" rtl="0" eaLnBrk="1" fontAlgn="auto" latinLnBrk="0" hangingPunct="1">
              <a:lnSpc>
                <a:spcPct val="107000"/>
              </a:lnSpc>
              <a:spcBef>
                <a:spcPts val="0"/>
              </a:spcBef>
              <a:spcAft>
                <a:spcPts val="800"/>
              </a:spcAft>
              <a:buClrTx/>
              <a:buSzTx/>
              <a:tabLst/>
              <a:defRPr/>
            </a:pPr>
            <a:endParaRPr lang="en-US" dirty="0">
              <a:solidFill>
                <a:prstClr val="black"/>
              </a:solidFill>
              <a:latin typeface="Arial"/>
            </a:endParaRPr>
          </a:p>
          <a:p>
            <a:pPr marR="0" lvl="0" algn="l" defTabSz="914400" rtl="0" eaLnBrk="1" fontAlgn="auto" latinLnBrk="0" hangingPunct="1">
              <a:lnSpc>
                <a:spcPct val="107000"/>
              </a:lnSpc>
              <a:spcBef>
                <a:spcPts val="0"/>
              </a:spcBef>
              <a:spcAft>
                <a:spcPts val="800"/>
              </a:spcAft>
              <a:buClrTx/>
              <a:buSzTx/>
              <a:tabLst/>
              <a:defRPr/>
            </a:pPr>
            <a:endParaRPr lang="en-US" dirty="0">
              <a:solidFill>
                <a:prstClr val="black"/>
              </a:solidFill>
              <a:latin typeface="Arial"/>
            </a:endParaRPr>
          </a:p>
          <a:p>
            <a:pPr marL="173038" marR="0" lvl="0" indent="-173038"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Once Connected to the VPN</a:t>
            </a:r>
            <a:r>
              <a:rPr lang="en-US" dirty="0">
                <a:solidFill>
                  <a:prstClr val="black"/>
                </a:solidFill>
                <a:latin typeface="Arial"/>
                <a:ea typeface="Calibri" panose="020F0502020204030204" pitchFamily="34" charset="0"/>
              </a:rPr>
              <a:t> </a:t>
            </a:r>
            <a:r>
              <a:rPr lang="en-US" dirty="0" smtClean="0">
                <a:solidFill>
                  <a:prstClr val="black"/>
                </a:solidFill>
                <a:latin typeface="Arial"/>
                <a:ea typeface="Calibri" panose="020F0502020204030204" pitchFamily="34" charset="0"/>
              </a:rPr>
              <a:t>g</a:t>
            </a:r>
            <a:r>
              <a:rPr kumimoji="0" lang="en-US" sz="18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mn-cs"/>
              </a:rPr>
              <a:t>o </a:t>
            </a:r>
            <a:r>
              <a:rPr lang="en-US" dirty="0">
                <a:solidFill>
                  <a:prstClr val="black"/>
                </a:solidFill>
                <a:ea typeface="Calibri" panose="020F0502020204030204" pitchFamily="34" charset="0"/>
              </a:rPr>
              <a:t>to https://drppuat02.universityofcalifornia.edu/home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a:t>
            </a:r>
            <a:r>
              <a:rPr kumimoji="0" lang="en-US" sz="1800" b="0" i="0" u="none" strike="noStrike" kern="1200" cap="none" spc="0" normalizeH="0" baseline="0" noProof="0" dirty="0">
                <a:ln>
                  <a:noFill/>
                </a:ln>
                <a:solidFill>
                  <a:prstClr val="black"/>
                </a:solidFill>
                <a:effectLst/>
                <a:uLnTx/>
                <a:uFillTx/>
                <a:latin typeface="Arial"/>
                <a:ea typeface="+mn-ea"/>
                <a:cs typeface="+mn-cs"/>
              </a:rPr>
              <a:t>the Tester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ID\Password </a:t>
            </a:r>
            <a:r>
              <a:rPr kumimoji="0" lang="en-US" sz="1800" b="0" i="0" u="none" strike="noStrike" kern="1200" cap="none" spc="0" normalizeH="0" baseline="0" noProof="0" dirty="0">
                <a:ln>
                  <a:noFill/>
                </a:ln>
                <a:solidFill>
                  <a:prstClr val="black"/>
                </a:solidFill>
                <a:effectLst/>
                <a:uLnTx/>
                <a:uFillTx/>
                <a:latin typeface="Arial"/>
                <a:ea typeface="+mn-ea"/>
                <a:cs typeface="+mn-cs"/>
              </a:rPr>
              <a:t>provided in the SharePoint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mn-cs"/>
            </a:endParaRPr>
          </a:p>
        </p:txBody>
      </p:sp>
      <p:pic>
        <p:nvPicPr>
          <p:cNvPr id="3" name="Picture 2"/>
          <p:cNvPicPr>
            <a:picLocks noChangeAspect="1"/>
          </p:cNvPicPr>
          <p:nvPr/>
        </p:nvPicPr>
        <p:blipFill rotWithShape="1">
          <a:blip r:embed="rId4"/>
          <a:srcRect t="28365" r="5470"/>
          <a:stretch/>
        </p:blipFill>
        <p:spPr>
          <a:xfrm>
            <a:off x="4704724" y="1312217"/>
            <a:ext cx="332265" cy="310541"/>
          </a:xfrm>
          <a:prstGeom prst="rect">
            <a:avLst/>
          </a:prstGeom>
        </p:spPr>
      </p:pic>
      <p:pic>
        <p:nvPicPr>
          <p:cNvPr id="4" name="Picture 3"/>
          <p:cNvPicPr>
            <a:picLocks noChangeAspect="1"/>
          </p:cNvPicPr>
          <p:nvPr/>
        </p:nvPicPr>
        <p:blipFill>
          <a:blip r:embed="rId5"/>
          <a:stretch>
            <a:fillRect/>
          </a:stretch>
        </p:blipFill>
        <p:spPr>
          <a:xfrm>
            <a:off x="6190069" y="1106965"/>
            <a:ext cx="3514894" cy="1614066"/>
          </a:xfrm>
          <a:prstGeom prst="rect">
            <a:avLst/>
          </a:prstGeom>
        </p:spPr>
      </p:pic>
      <p:pic>
        <p:nvPicPr>
          <p:cNvPr id="5" name="Picture 4"/>
          <p:cNvPicPr>
            <a:picLocks noChangeAspect="1"/>
          </p:cNvPicPr>
          <p:nvPr/>
        </p:nvPicPr>
        <p:blipFill>
          <a:blip r:embed="rId6"/>
          <a:stretch>
            <a:fillRect/>
          </a:stretch>
        </p:blipFill>
        <p:spPr>
          <a:xfrm>
            <a:off x="6429231" y="2823389"/>
            <a:ext cx="3036570" cy="1980751"/>
          </a:xfrm>
          <a:prstGeom prst="rect">
            <a:avLst/>
          </a:prstGeom>
        </p:spPr>
      </p:pic>
    </p:spTree>
    <p:extLst>
      <p:ext uri="{BB962C8B-B14F-4D97-AF65-F5344CB8AC3E}">
        <p14:creationId xmlns:p14="http://schemas.microsoft.com/office/powerpoint/2010/main" val="22152713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object 4"/>
          <p:cNvSpPr/>
          <p:nvPr/>
        </p:nvSpPr>
        <p:spPr>
          <a:xfrm>
            <a:off x="2016842" y="1141086"/>
            <a:ext cx="8001000" cy="5212080"/>
          </a:xfrm>
          <a:custGeom>
            <a:avLst/>
            <a:gdLst/>
            <a:ahLst/>
            <a:cxnLst/>
            <a:rect l="l" t="t" r="r" b="b"/>
            <a:pathLst>
              <a:path w="8001000" h="5212080">
                <a:moveTo>
                  <a:pt x="5394960" y="0"/>
                </a:moveTo>
                <a:lnTo>
                  <a:pt x="5394960" y="1303020"/>
                </a:lnTo>
                <a:lnTo>
                  <a:pt x="0" y="1303020"/>
                </a:lnTo>
                <a:lnTo>
                  <a:pt x="0" y="3909060"/>
                </a:lnTo>
                <a:lnTo>
                  <a:pt x="5394960" y="3909060"/>
                </a:lnTo>
                <a:lnTo>
                  <a:pt x="5394960" y="5212080"/>
                </a:lnTo>
                <a:lnTo>
                  <a:pt x="8001000" y="2606040"/>
                </a:lnTo>
                <a:lnTo>
                  <a:pt x="5394960" y="0"/>
                </a:lnTo>
                <a:close/>
              </a:path>
            </a:pathLst>
          </a:custGeom>
          <a:solidFill>
            <a:srgbClr val="CCDDF0"/>
          </a:solidFill>
        </p:spPr>
        <p:txBody>
          <a:bodyPr wrap="square" lIns="0" tIns="0" rIns="0" bIns="0" rtlCol="0"/>
          <a:lstStyle/>
          <a:p>
            <a:endParaRPr dirty="0">
              <a:solidFill>
                <a:prstClr val="black"/>
              </a:solidFill>
              <a:latin typeface="Calibri"/>
            </a:endParaRPr>
          </a:p>
        </p:txBody>
      </p:sp>
      <p:sp>
        <p:nvSpPr>
          <p:cNvPr id="9" name="Title 1"/>
          <p:cNvSpPr>
            <a:spLocks noGrp="1"/>
          </p:cNvSpPr>
          <p:nvPr>
            <p:ph type="title"/>
          </p:nvPr>
        </p:nvSpPr>
        <p:spPr>
          <a:xfrm>
            <a:off x="374904" y="292608"/>
            <a:ext cx="9042400" cy="685800"/>
          </a:xfrm>
        </p:spPr>
        <p:txBody>
          <a:bodyPr/>
          <a:lstStyle/>
          <a:p>
            <a:r>
              <a:rPr lang="en-US" dirty="0" smtClean="0">
                <a:solidFill>
                  <a:schemeClr val="accent5"/>
                </a:solidFill>
              </a:rPr>
              <a:t>TERMINATION – KEY SYSTEM STEPS</a:t>
            </a:r>
            <a:endParaRPr lang="en-US" dirty="0">
              <a:solidFill>
                <a:schemeClr val="accent5"/>
              </a:solidFill>
            </a:endParaRPr>
          </a:p>
        </p:txBody>
      </p:sp>
      <p:sp>
        <p:nvSpPr>
          <p:cNvPr id="10" name="object 5"/>
          <p:cNvSpPr/>
          <p:nvPr/>
        </p:nvSpPr>
        <p:spPr>
          <a:xfrm>
            <a:off x="1676229" y="2583553"/>
            <a:ext cx="1321435" cy="2327275"/>
          </a:xfrm>
          <a:custGeom>
            <a:avLst/>
            <a:gdLst/>
            <a:ahLst/>
            <a:cxnLst/>
            <a:rect l="l" t="t" r="r" b="b"/>
            <a:pathLst>
              <a:path w="1321435" h="2327275">
                <a:moveTo>
                  <a:pt x="1101090" y="0"/>
                </a:moveTo>
                <a:lnTo>
                  <a:pt x="220218" y="0"/>
                </a:lnTo>
                <a:lnTo>
                  <a:pt x="175834" y="4473"/>
                </a:lnTo>
                <a:lnTo>
                  <a:pt x="134497" y="17305"/>
                </a:lnTo>
                <a:lnTo>
                  <a:pt x="97089" y="37608"/>
                </a:lnTo>
                <a:lnTo>
                  <a:pt x="64498" y="64498"/>
                </a:lnTo>
                <a:lnTo>
                  <a:pt x="37608" y="97089"/>
                </a:lnTo>
                <a:lnTo>
                  <a:pt x="17305" y="134497"/>
                </a:lnTo>
                <a:lnTo>
                  <a:pt x="4473" y="175834"/>
                </a:lnTo>
                <a:lnTo>
                  <a:pt x="0" y="220217"/>
                </a:lnTo>
                <a:lnTo>
                  <a:pt x="0" y="2106917"/>
                </a:lnTo>
                <a:lnTo>
                  <a:pt x="4473" y="2151300"/>
                </a:lnTo>
                <a:lnTo>
                  <a:pt x="17305" y="2192640"/>
                </a:lnTo>
                <a:lnTo>
                  <a:pt x="37608" y="2230049"/>
                </a:lnTo>
                <a:lnTo>
                  <a:pt x="64498" y="2262643"/>
                </a:lnTo>
                <a:lnTo>
                  <a:pt x="97089" y="2289535"/>
                </a:lnTo>
                <a:lnTo>
                  <a:pt x="134497" y="2309840"/>
                </a:lnTo>
                <a:lnTo>
                  <a:pt x="175834" y="2322673"/>
                </a:lnTo>
                <a:lnTo>
                  <a:pt x="220218" y="2327147"/>
                </a:lnTo>
                <a:lnTo>
                  <a:pt x="1101090" y="2327147"/>
                </a:lnTo>
                <a:lnTo>
                  <a:pt x="1145473" y="2322673"/>
                </a:lnTo>
                <a:lnTo>
                  <a:pt x="1186810" y="2309840"/>
                </a:lnTo>
                <a:lnTo>
                  <a:pt x="1224218" y="2289535"/>
                </a:lnTo>
                <a:lnTo>
                  <a:pt x="1256809" y="2262643"/>
                </a:lnTo>
                <a:lnTo>
                  <a:pt x="1283699" y="2230049"/>
                </a:lnTo>
                <a:lnTo>
                  <a:pt x="1304002" y="2192640"/>
                </a:lnTo>
                <a:lnTo>
                  <a:pt x="1316834" y="2151300"/>
                </a:lnTo>
                <a:lnTo>
                  <a:pt x="1321308" y="2106917"/>
                </a:lnTo>
                <a:lnTo>
                  <a:pt x="1321308" y="220217"/>
                </a:lnTo>
                <a:lnTo>
                  <a:pt x="1316834" y="175834"/>
                </a:lnTo>
                <a:lnTo>
                  <a:pt x="1304002" y="134497"/>
                </a:lnTo>
                <a:lnTo>
                  <a:pt x="1283699" y="97089"/>
                </a:lnTo>
                <a:lnTo>
                  <a:pt x="1256809" y="64498"/>
                </a:lnTo>
                <a:lnTo>
                  <a:pt x="1224218" y="37608"/>
                </a:lnTo>
                <a:lnTo>
                  <a:pt x="1186810" y="17305"/>
                </a:lnTo>
                <a:lnTo>
                  <a:pt x="1145473" y="4473"/>
                </a:lnTo>
                <a:lnTo>
                  <a:pt x="110109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11" name="object 6"/>
          <p:cNvSpPr/>
          <p:nvPr/>
        </p:nvSpPr>
        <p:spPr>
          <a:xfrm>
            <a:off x="1676229" y="2583553"/>
            <a:ext cx="1321435" cy="2327275"/>
          </a:xfrm>
          <a:custGeom>
            <a:avLst/>
            <a:gdLst/>
            <a:ahLst/>
            <a:cxnLst/>
            <a:rect l="l" t="t" r="r" b="b"/>
            <a:pathLst>
              <a:path w="1321435" h="2327275">
                <a:moveTo>
                  <a:pt x="0" y="220217"/>
                </a:moveTo>
                <a:lnTo>
                  <a:pt x="4473" y="175834"/>
                </a:lnTo>
                <a:lnTo>
                  <a:pt x="17305" y="134497"/>
                </a:lnTo>
                <a:lnTo>
                  <a:pt x="37608" y="97089"/>
                </a:lnTo>
                <a:lnTo>
                  <a:pt x="64498" y="64498"/>
                </a:lnTo>
                <a:lnTo>
                  <a:pt x="97089" y="37608"/>
                </a:lnTo>
                <a:lnTo>
                  <a:pt x="134497" y="17305"/>
                </a:lnTo>
                <a:lnTo>
                  <a:pt x="175834" y="4473"/>
                </a:lnTo>
                <a:lnTo>
                  <a:pt x="220218" y="0"/>
                </a:lnTo>
                <a:lnTo>
                  <a:pt x="1101090" y="0"/>
                </a:lnTo>
                <a:lnTo>
                  <a:pt x="1145473" y="4473"/>
                </a:lnTo>
                <a:lnTo>
                  <a:pt x="1186810" y="17305"/>
                </a:lnTo>
                <a:lnTo>
                  <a:pt x="1224218" y="37608"/>
                </a:lnTo>
                <a:lnTo>
                  <a:pt x="1256809" y="64498"/>
                </a:lnTo>
                <a:lnTo>
                  <a:pt x="1283699" y="97089"/>
                </a:lnTo>
                <a:lnTo>
                  <a:pt x="1304002" y="134497"/>
                </a:lnTo>
                <a:lnTo>
                  <a:pt x="1316834" y="175834"/>
                </a:lnTo>
                <a:lnTo>
                  <a:pt x="1321308" y="220217"/>
                </a:lnTo>
                <a:lnTo>
                  <a:pt x="1321308" y="2106917"/>
                </a:lnTo>
                <a:lnTo>
                  <a:pt x="1316834" y="2151300"/>
                </a:lnTo>
                <a:lnTo>
                  <a:pt x="1304002" y="2192640"/>
                </a:lnTo>
                <a:lnTo>
                  <a:pt x="1283699" y="2230049"/>
                </a:lnTo>
                <a:lnTo>
                  <a:pt x="1256809" y="2262643"/>
                </a:lnTo>
                <a:lnTo>
                  <a:pt x="1224218" y="2289535"/>
                </a:lnTo>
                <a:lnTo>
                  <a:pt x="1186810" y="2309840"/>
                </a:lnTo>
                <a:lnTo>
                  <a:pt x="1145473" y="2322673"/>
                </a:lnTo>
                <a:lnTo>
                  <a:pt x="1101090" y="2327147"/>
                </a:lnTo>
                <a:lnTo>
                  <a:pt x="220218" y="2327147"/>
                </a:lnTo>
                <a:lnTo>
                  <a:pt x="175834" y="2322673"/>
                </a:lnTo>
                <a:lnTo>
                  <a:pt x="134497" y="2309840"/>
                </a:lnTo>
                <a:lnTo>
                  <a:pt x="97089" y="2289535"/>
                </a:lnTo>
                <a:lnTo>
                  <a:pt x="64498" y="2262643"/>
                </a:lnTo>
                <a:lnTo>
                  <a:pt x="37608" y="2230049"/>
                </a:lnTo>
                <a:lnTo>
                  <a:pt x="17305" y="2192640"/>
                </a:lnTo>
                <a:lnTo>
                  <a:pt x="4473" y="2151300"/>
                </a:lnTo>
                <a:lnTo>
                  <a:pt x="0" y="2106917"/>
                </a:lnTo>
                <a:lnTo>
                  <a:pt x="0" y="220217"/>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12" name="object 7"/>
          <p:cNvSpPr txBox="1"/>
          <p:nvPr/>
        </p:nvSpPr>
        <p:spPr>
          <a:xfrm>
            <a:off x="1805448" y="3100249"/>
            <a:ext cx="1056005" cy="1246505"/>
          </a:xfrm>
          <a:prstGeom prst="rect">
            <a:avLst/>
          </a:prstGeom>
          <a:solidFill>
            <a:srgbClr val="4472C4"/>
          </a:solidFill>
          <a:ln>
            <a:solidFill>
              <a:srgbClr val="4472C4"/>
            </a:solidFill>
          </a:ln>
        </p:spPr>
        <p:txBody>
          <a:bodyPr vert="horz" wrap="square" lIns="0" tIns="50165" rIns="0" bIns="0" rtlCol="0">
            <a:spAutoFit/>
          </a:bodyPr>
          <a:lstStyle/>
          <a:p>
            <a:pPr marL="12700" marR="5080" indent="8890" algn="ctr">
              <a:lnSpc>
                <a:spcPct val="86300"/>
              </a:lnSpc>
              <a:spcBef>
                <a:spcPts val="395"/>
              </a:spcBef>
            </a:pPr>
            <a:r>
              <a:rPr spc="5" dirty="0">
                <a:solidFill>
                  <a:srgbClr val="FFFFFF"/>
                </a:solidFill>
                <a:latin typeface="Arial"/>
                <a:cs typeface="Arial"/>
              </a:rPr>
              <a:t>Review  </a:t>
            </a:r>
            <a:r>
              <a:rPr b="1" spc="-5" dirty="0">
                <a:solidFill>
                  <a:srgbClr val="FFFFFF"/>
                </a:solidFill>
                <a:latin typeface="Arial"/>
                <a:cs typeface="Arial"/>
              </a:rPr>
              <a:t>Person  </a:t>
            </a:r>
            <a:r>
              <a:rPr b="1" spc="-15" dirty="0">
                <a:solidFill>
                  <a:srgbClr val="FFFFFF"/>
                </a:solidFill>
                <a:latin typeface="Arial"/>
                <a:cs typeface="Arial"/>
              </a:rPr>
              <a:t>Org  S</a:t>
            </a:r>
            <a:r>
              <a:rPr b="1" spc="-20" dirty="0">
                <a:solidFill>
                  <a:srgbClr val="FFFFFF"/>
                </a:solidFill>
                <a:latin typeface="Arial"/>
                <a:cs typeface="Arial"/>
              </a:rPr>
              <a:t>u</a:t>
            </a:r>
            <a:r>
              <a:rPr b="1" spc="-25" dirty="0">
                <a:solidFill>
                  <a:srgbClr val="FFFFFF"/>
                </a:solidFill>
                <a:latin typeface="Arial"/>
                <a:cs typeface="Arial"/>
              </a:rPr>
              <a:t>mm</a:t>
            </a:r>
            <a:r>
              <a:rPr b="1" dirty="0">
                <a:solidFill>
                  <a:srgbClr val="FFFFFF"/>
                </a:solidFill>
                <a:latin typeface="Arial"/>
                <a:cs typeface="Arial"/>
              </a:rPr>
              <a:t>a</a:t>
            </a:r>
            <a:r>
              <a:rPr b="1" spc="-25" dirty="0">
                <a:solidFill>
                  <a:srgbClr val="FFFFFF"/>
                </a:solidFill>
                <a:latin typeface="Arial"/>
                <a:cs typeface="Arial"/>
              </a:rPr>
              <a:t>ry  </a:t>
            </a:r>
            <a:r>
              <a:rPr dirty="0">
                <a:solidFill>
                  <a:srgbClr val="FFFFFF"/>
                </a:solidFill>
                <a:latin typeface="Arial"/>
                <a:cs typeface="Arial"/>
              </a:rPr>
              <a:t>page</a:t>
            </a:r>
            <a:endParaRPr dirty="0">
              <a:solidFill>
                <a:prstClr val="black"/>
              </a:solidFill>
              <a:latin typeface="Arial"/>
              <a:cs typeface="Arial"/>
            </a:endParaRPr>
          </a:p>
        </p:txBody>
      </p:sp>
      <p:sp>
        <p:nvSpPr>
          <p:cNvPr id="13" name="object 8"/>
          <p:cNvSpPr/>
          <p:nvPr/>
        </p:nvSpPr>
        <p:spPr>
          <a:xfrm>
            <a:off x="3038684" y="2583555"/>
            <a:ext cx="1778635" cy="2327275"/>
          </a:xfrm>
          <a:custGeom>
            <a:avLst/>
            <a:gdLst/>
            <a:ahLst/>
            <a:cxnLst/>
            <a:rect l="l" t="t" r="r" b="b"/>
            <a:pathLst>
              <a:path w="1778635" h="2327275">
                <a:moveTo>
                  <a:pt x="1482090" y="0"/>
                </a:moveTo>
                <a:lnTo>
                  <a:pt x="296418" y="0"/>
                </a:lnTo>
                <a:lnTo>
                  <a:pt x="248338" y="3879"/>
                </a:lnTo>
                <a:lnTo>
                  <a:pt x="202728" y="15110"/>
                </a:lnTo>
                <a:lnTo>
                  <a:pt x="160198" y="33084"/>
                </a:lnTo>
                <a:lnTo>
                  <a:pt x="121359" y="57189"/>
                </a:lnTo>
                <a:lnTo>
                  <a:pt x="86820" y="86815"/>
                </a:lnTo>
                <a:lnTo>
                  <a:pt x="57192" y="121353"/>
                </a:lnTo>
                <a:lnTo>
                  <a:pt x="33086" y="160193"/>
                </a:lnTo>
                <a:lnTo>
                  <a:pt x="15111" y="202723"/>
                </a:lnTo>
                <a:lnTo>
                  <a:pt x="3879" y="248335"/>
                </a:lnTo>
                <a:lnTo>
                  <a:pt x="0" y="296417"/>
                </a:lnTo>
                <a:lnTo>
                  <a:pt x="0" y="2030717"/>
                </a:lnTo>
                <a:lnTo>
                  <a:pt x="3879" y="2078800"/>
                </a:lnTo>
                <a:lnTo>
                  <a:pt x="15111" y="2124412"/>
                </a:lnTo>
                <a:lnTo>
                  <a:pt x="33086" y="2166944"/>
                </a:lnTo>
                <a:lnTo>
                  <a:pt x="57192" y="2205786"/>
                </a:lnTo>
                <a:lnTo>
                  <a:pt x="86820" y="2240326"/>
                </a:lnTo>
                <a:lnTo>
                  <a:pt x="121359" y="2269954"/>
                </a:lnTo>
                <a:lnTo>
                  <a:pt x="160198" y="2294061"/>
                </a:lnTo>
                <a:lnTo>
                  <a:pt x="202728" y="2312035"/>
                </a:lnTo>
                <a:lnTo>
                  <a:pt x="248338" y="2323268"/>
                </a:lnTo>
                <a:lnTo>
                  <a:pt x="296418" y="2327147"/>
                </a:lnTo>
                <a:lnTo>
                  <a:pt x="1482090" y="2327147"/>
                </a:lnTo>
                <a:lnTo>
                  <a:pt x="1530169" y="2323268"/>
                </a:lnTo>
                <a:lnTo>
                  <a:pt x="1575779" y="2312035"/>
                </a:lnTo>
                <a:lnTo>
                  <a:pt x="1618309" y="2294061"/>
                </a:lnTo>
                <a:lnTo>
                  <a:pt x="1657148" y="2269954"/>
                </a:lnTo>
                <a:lnTo>
                  <a:pt x="1691687" y="2240326"/>
                </a:lnTo>
                <a:lnTo>
                  <a:pt x="1721315" y="2205786"/>
                </a:lnTo>
                <a:lnTo>
                  <a:pt x="1745421" y="2166944"/>
                </a:lnTo>
                <a:lnTo>
                  <a:pt x="1763396" y="2124412"/>
                </a:lnTo>
                <a:lnTo>
                  <a:pt x="1774628" y="2078800"/>
                </a:lnTo>
                <a:lnTo>
                  <a:pt x="1778508" y="2030717"/>
                </a:lnTo>
                <a:lnTo>
                  <a:pt x="1778508" y="296417"/>
                </a:lnTo>
                <a:lnTo>
                  <a:pt x="1774628" y="248335"/>
                </a:lnTo>
                <a:lnTo>
                  <a:pt x="1763396" y="202723"/>
                </a:lnTo>
                <a:lnTo>
                  <a:pt x="1745421" y="160193"/>
                </a:lnTo>
                <a:lnTo>
                  <a:pt x="1721315" y="121353"/>
                </a:lnTo>
                <a:lnTo>
                  <a:pt x="1691687" y="86815"/>
                </a:lnTo>
                <a:lnTo>
                  <a:pt x="1657148" y="57189"/>
                </a:lnTo>
                <a:lnTo>
                  <a:pt x="1618309" y="33084"/>
                </a:lnTo>
                <a:lnTo>
                  <a:pt x="1575779" y="15110"/>
                </a:lnTo>
                <a:lnTo>
                  <a:pt x="1530169" y="3879"/>
                </a:lnTo>
                <a:lnTo>
                  <a:pt x="148209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14" name="object 9"/>
          <p:cNvSpPr/>
          <p:nvPr/>
        </p:nvSpPr>
        <p:spPr>
          <a:xfrm>
            <a:off x="3038684" y="2583555"/>
            <a:ext cx="1778635" cy="2327275"/>
          </a:xfrm>
          <a:custGeom>
            <a:avLst/>
            <a:gdLst/>
            <a:ahLst/>
            <a:cxnLst/>
            <a:rect l="l" t="t" r="r" b="b"/>
            <a:pathLst>
              <a:path w="1778635" h="2327275">
                <a:moveTo>
                  <a:pt x="0" y="296417"/>
                </a:moveTo>
                <a:lnTo>
                  <a:pt x="3879" y="248335"/>
                </a:lnTo>
                <a:lnTo>
                  <a:pt x="15111" y="202723"/>
                </a:lnTo>
                <a:lnTo>
                  <a:pt x="33086" y="160193"/>
                </a:lnTo>
                <a:lnTo>
                  <a:pt x="57192" y="121353"/>
                </a:lnTo>
                <a:lnTo>
                  <a:pt x="86820" y="86815"/>
                </a:lnTo>
                <a:lnTo>
                  <a:pt x="121359" y="57189"/>
                </a:lnTo>
                <a:lnTo>
                  <a:pt x="160198" y="33084"/>
                </a:lnTo>
                <a:lnTo>
                  <a:pt x="202728" y="15110"/>
                </a:lnTo>
                <a:lnTo>
                  <a:pt x="248338" y="3879"/>
                </a:lnTo>
                <a:lnTo>
                  <a:pt x="296418" y="0"/>
                </a:lnTo>
                <a:lnTo>
                  <a:pt x="1482090" y="0"/>
                </a:lnTo>
                <a:lnTo>
                  <a:pt x="1530169" y="3879"/>
                </a:lnTo>
                <a:lnTo>
                  <a:pt x="1575779" y="15110"/>
                </a:lnTo>
                <a:lnTo>
                  <a:pt x="1618309" y="33084"/>
                </a:lnTo>
                <a:lnTo>
                  <a:pt x="1657148" y="57189"/>
                </a:lnTo>
                <a:lnTo>
                  <a:pt x="1691687" y="86815"/>
                </a:lnTo>
                <a:lnTo>
                  <a:pt x="1721315" y="121353"/>
                </a:lnTo>
                <a:lnTo>
                  <a:pt x="1745421" y="160193"/>
                </a:lnTo>
                <a:lnTo>
                  <a:pt x="1763396" y="202723"/>
                </a:lnTo>
                <a:lnTo>
                  <a:pt x="1774628" y="248335"/>
                </a:lnTo>
                <a:lnTo>
                  <a:pt x="1778508" y="296417"/>
                </a:lnTo>
                <a:lnTo>
                  <a:pt x="1778508" y="2030717"/>
                </a:lnTo>
                <a:lnTo>
                  <a:pt x="1774628" y="2078800"/>
                </a:lnTo>
                <a:lnTo>
                  <a:pt x="1763396" y="2124412"/>
                </a:lnTo>
                <a:lnTo>
                  <a:pt x="1745421" y="2166944"/>
                </a:lnTo>
                <a:lnTo>
                  <a:pt x="1721315" y="2205786"/>
                </a:lnTo>
                <a:lnTo>
                  <a:pt x="1691687" y="2240326"/>
                </a:lnTo>
                <a:lnTo>
                  <a:pt x="1657148" y="2269954"/>
                </a:lnTo>
                <a:lnTo>
                  <a:pt x="1618309" y="2294061"/>
                </a:lnTo>
                <a:lnTo>
                  <a:pt x="1575779" y="2312035"/>
                </a:lnTo>
                <a:lnTo>
                  <a:pt x="1530169" y="2323268"/>
                </a:lnTo>
                <a:lnTo>
                  <a:pt x="1482090" y="2327147"/>
                </a:lnTo>
                <a:lnTo>
                  <a:pt x="296418" y="2327147"/>
                </a:lnTo>
                <a:lnTo>
                  <a:pt x="248338" y="2323268"/>
                </a:lnTo>
                <a:lnTo>
                  <a:pt x="202728" y="2312035"/>
                </a:lnTo>
                <a:lnTo>
                  <a:pt x="160198" y="2294061"/>
                </a:lnTo>
                <a:lnTo>
                  <a:pt x="121359" y="2269954"/>
                </a:lnTo>
                <a:lnTo>
                  <a:pt x="86820" y="2240326"/>
                </a:lnTo>
                <a:lnTo>
                  <a:pt x="57192" y="2205786"/>
                </a:lnTo>
                <a:lnTo>
                  <a:pt x="33086" y="2166944"/>
                </a:lnTo>
                <a:lnTo>
                  <a:pt x="15111" y="2124412"/>
                </a:lnTo>
                <a:lnTo>
                  <a:pt x="3879" y="2078800"/>
                </a:lnTo>
                <a:lnTo>
                  <a:pt x="0" y="2030717"/>
                </a:lnTo>
                <a:lnTo>
                  <a:pt x="0" y="296417"/>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15" name="object 10"/>
          <p:cNvSpPr txBox="1"/>
          <p:nvPr/>
        </p:nvSpPr>
        <p:spPr>
          <a:xfrm>
            <a:off x="3201558" y="3100249"/>
            <a:ext cx="1442085" cy="1246505"/>
          </a:xfrm>
          <a:prstGeom prst="rect">
            <a:avLst/>
          </a:prstGeom>
          <a:solidFill>
            <a:srgbClr val="4472C4"/>
          </a:solidFill>
          <a:ln>
            <a:solidFill>
              <a:srgbClr val="4472C4"/>
            </a:solidFill>
          </a:ln>
        </p:spPr>
        <p:txBody>
          <a:bodyPr vert="horz" wrap="square" lIns="0" tIns="51435" rIns="0" bIns="0" rtlCol="0">
            <a:spAutoFit/>
          </a:bodyPr>
          <a:lstStyle/>
          <a:p>
            <a:pPr marL="144780" marR="132715" algn="ctr">
              <a:lnSpc>
                <a:spcPts val="1870"/>
              </a:lnSpc>
              <a:spcBef>
                <a:spcPts val="405"/>
              </a:spcBef>
            </a:pPr>
            <a:r>
              <a:rPr dirty="0">
                <a:solidFill>
                  <a:srgbClr val="FFFFFF"/>
                </a:solidFill>
                <a:latin typeface="Arial"/>
                <a:cs typeface="Arial"/>
              </a:rPr>
              <a:t>Navigate</a:t>
            </a:r>
            <a:r>
              <a:rPr spc="-125" dirty="0">
                <a:solidFill>
                  <a:srgbClr val="FFFFFF"/>
                </a:solidFill>
                <a:latin typeface="Arial"/>
                <a:cs typeface="Arial"/>
              </a:rPr>
              <a:t> </a:t>
            </a:r>
            <a:r>
              <a:rPr dirty="0">
                <a:solidFill>
                  <a:srgbClr val="FFFFFF"/>
                </a:solidFill>
                <a:latin typeface="Arial"/>
                <a:cs typeface="Arial"/>
              </a:rPr>
              <a:t>to  the</a:t>
            </a:r>
            <a:endParaRPr dirty="0">
              <a:solidFill>
                <a:prstClr val="black"/>
              </a:solidFill>
              <a:latin typeface="Arial"/>
              <a:cs typeface="Arial"/>
            </a:endParaRPr>
          </a:p>
          <a:p>
            <a:pPr marL="12700" marR="5080" indent="1270" algn="ctr">
              <a:lnSpc>
                <a:spcPct val="85800"/>
              </a:lnSpc>
              <a:spcBef>
                <a:spcPts val="5"/>
              </a:spcBef>
            </a:pPr>
            <a:r>
              <a:rPr b="1" spc="-15" dirty="0">
                <a:solidFill>
                  <a:srgbClr val="FFFFFF"/>
                </a:solidFill>
                <a:latin typeface="Arial"/>
                <a:cs typeface="Arial"/>
              </a:rPr>
              <a:t>Smart </a:t>
            </a:r>
            <a:r>
              <a:rPr b="1" spc="-5" dirty="0">
                <a:solidFill>
                  <a:srgbClr val="FFFFFF"/>
                </a:solidFill>
                <a:latin typeface="Arial"/>
                <a:cs typeface="Arial"/>
              </a:rPr>
              <a:t>HR  </a:t>
            </a:r>
            <a:r>
              <a:rPr b="1" spc="-60" dirty="0">
                <a:solidFill>
                  <a:srgbClr val="FFFFFF"/>
                </a:solidFill>
                <a:latin typeface="Arial"/>
                <a:cs typeface="Arial"/>
              </a:rPr>
              <a:t>T</a:t>
            </a:r>
            <a:r>
              <a:rPr b="1" spc="-25" dirty="0">
                <a:solidFill>
                  <a:srgbClr val="FFFFFF"/>
                </a:solidFill>
                <a:latin typeface="Arial"/>
                <a:cs typeface="Arial"/>
              </a:rPr>
              <a:t>r</a:t>
            </a:r>
            <a:r>
              <a:rPr b="1" spc="5" dirty="0">
                <a:solidFill>
                  <a:srgbClr val="FFFFFF"/>
                </a:solidFill>
                <a:latin typeface="Arial"/>
                <a:cs typeface="Arial"/>
              </a:rPr>
              <a:t>a</a:t>
            </a:r>
            <a:r>
              <a:rPr b="1" spc="-20" dirty="0">
                <a:solidFill>
                  <a:srgbClr val="FFFFFF"/>
                </a:solidFill>
                <a:latin typeface="Arial"/>
                <a:cs typeface="Arial"/>
              </a:rPr>
              <a:t>n</a:t>
            </a:r>
            <a:r>
              <a:rPr b="1" dirty="0">
                <a:solidFill>
                  <a:srgbClr val="FFFFFF"/>
                </a:solidFill>
                <a:latin typeface="Arial"/>
                <a:cs typeface="Arial"/>
              </a:rPr>
              <a:t>sac</a:t>
            </a:r>
            <a:r>
              <a:rPr b="1" spc="5" dirty="0">
                <a:solidFill>
                  <a:srgbClr val="FFFFFF"/>
                </a:solidFill>
                <a:latin typeface="Arial"/>
                <a:cs typeface="Arial"/>
              </a:rPr>
              <a:t>t</a:t>
            </a:r>
            <a:r>
              <a:rPr b="1" dirty="0">
                <a:solidFill>
                  <a:srgbClr val="FFFFFF"/>
                </a:solidFill>
                <a:latin typeface="Arial"/>
                <a:cs typeface="Arial"/>
              </a:rPr>
              <a:t>i</a:t>
            </a:r>
            <a:r>
              <a:rPr b="1" spc="15" dirty="0">
                <a:solidFill>
                  <a:srgbClr val="FFFFFF"/>
                </a:solidFill>
                <a:latin typeface="Arial"/>
                <a:cs typeface="Arial"/>
              </a:rPr>
              <a:t>o</a:t>
            </a:r>
            <a:r>
              <a:rPr b="1" spc="-20" dirty="0">
                <a:solidFill>
                  <a:srgbClr val="FFFFFF"/>
                </a:solidFill>
                <a:latin typeface="Arial"/>
                <a:cs typeface="Arial"/>
              </a:rPr>
              <a:t>n</a:t>
            </a:r>
            <a:r>
              <a:rPr b="1" spc="-5" dirty="0">
                <a:solidFill>
                  <a:srgbClr val="FFFFFF"/>
                </a:solidFill>
                <a:latin typeface="Arial"/>
                <a:cs typeface="Arial"/>
              </a:rPr>
              <a:t>s  </a:t>
            </a:r>
            <a:r>
              <a:rPr dirty="0">
                <a:solidFill>
                  <a:srgbClr val="FFFFFF"/>
                </a:solidFill>
                <a:latin typeface="Arial"/>
                <a:cs typeface="Arial"/>
              </a:rPr>
              <a:t>page</a:t>
            </a:r>
            <a:endParaRPr dirty="0">
              <a:solidFill>
                <a:prstClr val="black"/>
              </a:solidFill>
              <a:latin typeface="Arial"/>
              <a:cs typeface="Arial"/>
            </a:endParaRPr>
          </a:p>
        </p:txBody>
      </p:sp>
      <p:sp>
        <p:nvSpPr>
          <p:cNvPr id="16" name="object 11"/>
          <p:cNvSpPr/>
          <p:nvPr/>
        </p:nvSpPr>
        <p:spPr>
          <a:xfrm>
            <a:off x="4858339" y="2583555"/>
            <a:ext cx="1623060" cy="2327275"/>
          </a:xfrm>
          <a:custGeom>
            <a:avLst/>
            <a:gdLst/>
            <a:ahLst/>
            <a:cxnLst/>
            <a:rect l="l" t="t" r="r" b="b"/>
            <a:pathLst>
              <a:path w="1623060" h="2327275">
                <a:moveTo>
                  <a:pt x="1352550" y="0"/>
                </a:moveTo>
                <a:lnTo>
                  <a:pt x="270510" y="0"/>
                </a:lnTo>
                <a:lnTo>
                  <a:pt x="221887" y="4358"/>
                </a:lnTo>
                <a:lnTo>
                  <a:pt x="176123" y="16923"/>
                </a:lnTo>
                <a:lnTo>
                  <a:pt x="133982" y="36931"/>
                </a:lnTo>
                <a:lnTo>
                  <a:pt x="96227" y="63619"/>
                </a:lnTo>
                <a:lnTo>
                  <a:pt x="63623" y="96222"/>
                </a:lnTo>
                <a:lnTo>
                  <a:pt x="36934" y="133976"/>
                </a:lnTo>
                <a:lnTo>
                  <a:pt x="16924" y="176118"/>
                </a:lnTo>
                <a:lnTo>
                  <a:pt x="4358" y="221884"/>
                </a:lnTo>
                <a:lnTo>
                  <a:pt x="0" y="270510"/>
                </a:lnTo>
                <a:lnTo>
                  <a:pt x="0" y="2056625"/>
                </a:lnTo>
                <a:lnTo>
                  <a:pt x="4358" y="2105251"/>
                </a:lnTo>
                <a:lnTo>
                  <a:pt x="16924" y="2151018"/>
                </a:lnTo>
                <a:lnTo>
                  <a:pt x="36934" y="2193162"/>
                </a:lnTo>
                <a:lnTo>
                  <a:pt x="63623" y="2230918"/>
                </a:lnTo>
                <a:lnTo>
                  <a:pt x="96227" y="2263523"/>
                </a:lnTo>
                <a:lnTo>
                  <a:pt x="133982" y="2290213"/>
                </a:lnTo>
                <a:lnTo>
                  <a:pt x="176123" y="2310223"/>
                </a:lnTo>
                <a:lnTo>
                  <a:pt x="221887" y="2322789"/>
                </a:lnTo>
                <a:lnTo>
                  <a:pt x="270510" y="2327148"/>
                </a:lnTo>
                <a:lnTo>
                  <a:pt x="1352550" y="2327148"/>
                </a:lnTo>
                <a:lnTo>
                  <a:pt x="1401172" y="2322789"/>
                </a:lnTo>
                <a:lnTo>
                  <a:pt x="1446936" y="2310223"/>
                </a:lnTo>
                <a:lnTo>
                  <a:pt x="1489077" y="2290213"/>
                </a:lnTo>
                <a:lnTo>
                  <a:pt x="1526832" y="2263523"/>
                </a:lnTo>
                <a:lnTo>
                  <a:pt x="1559436" y="2230918"/>
                </a:lnTo>
                <a:lnTo>
                  <a:pt x="1586125" y="2193162"/>
                </a:lnTo>
                <a:lnTo>
                  <a:pt x="1606135" y="2151018"/>
                </a:lnTo>
                <a:lnTo>
                  <a:pt x="1618701" y="2105251"/>
                </a:lnTo>
                <a:lnTo>
                  <a:pt x="1623060" y="2056625"/>
                </a:lnTo>
                <a:lnTo>
                  <a:pt x="1623060" y="270510"/>
                </a:lnTo>
                <a:lnTo>
                  <a:pt x="1618701" y="221884"/>
                </a:lnTo>
                <a:lnTo>
                  <a:pt x="1606135" y="176118"/>
                </a:lnTo>
                <a:lnTo>
                  <a:pt x="1586125" y="133976"/>
                </a:lnTo>
                <a:lnTo>
                  <a:pt x="1559436" y="96222"/>
                </a:lnTo>
                <a:lnTo>
                  <a:pt x="1526832" y="63619"/>
                </a:lnTo>
                <a:lnTo>
                  <a:pt x="1489077" y="36931"/>
                </a:lnTo>
                <a:lnTo>
                  <a:pt x="1446936" y="16923"/>
                </a:lnTo>
                <a:lnTo>
                  <a:pt x="1401172" y="4358"/>
                </a:lnTo>
                <a:lnTo>
                  <a:pt x="135255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17" name="object 12"/>
          <p:cNvSpPr/>
          <p:nvPr/>
        </p:nvSpPr>
        <p:spPr>
          <a:xfrm>
            <a:off x="4858339" y="2583555"/>
            <a:ext cx="1623060" cy="2327275"/>
          </a:xfrm>
          <a:custGeom>
            <a:avLst/>
            <a:gdLst/>
            <a:ahLst/>
            <a:cxnLst/>
            <a:rect l="l" t="t" r="r" b="b"/>
            <a:pathLst>
              <a:path w="1623060" h="2327275">
                <a:moveTo>
                  <a:pt x="0" y="270510"/>
                </a:moveTo>
                <a:lnTo>
                  <a:pt x="4358" y="221884"/>
                </a:lnTo>
                <a:lnTo>
                  <a:pt x="16924" y="176118"/>
                </a:lnTo>
                <a:lnTo>
                  <a:pt x="36934" y="133976"/>
                </a:lnTo>
                <a:lnTo>
                  <a:pt x="63623" y="96222"/>
                </a:lnTo>
                <a:lnTo>
                  <a:pt x="96227" y="63619"/>
                </a:lnTo>
                <a:lnTo>
                  <a:pt x="133982" y="36931"/>
                </a:lnTo>
                <a:lnTo>
                  <a:pt x="176123" y="16923"/>
                </a:lnTo>
                <a:lnTo>
                  <a:pt x="221887" y="4358"/>
                </a:lnTo>
                <a:lnTo>
                  <a:pt x="270510" y="0"/>
                </a:lnTo>
                <a:lnTo>
                  <a:pt x="1352550" y="0"/>
                </a:lnTo>
                <a:lnTo>
                  <a:pt x="1401172" y="4358"/>
                </a:lnTo>
                <a:lnTo>
                  <a:pt x="1446936" y="16923"/>
                </a:lnTo>
                <a:lnTo>
                  <a:pt x="1489077" y="36931"/>
                </a:lnTo>
                <a:lnTo>
                  <a:pt x="1526832" y="63619"/>
                </a:lnTo>
                <a:lnTo>
                  <a:pt x="1559436" y="96222"/>
                </a:lnTo>
                <a:lnTo>
                  <a:pt x="1586125" y="133976"/>
                </a:lnTo>
                <a:lnTo>
                  <a:pt x="1606135" y="176118"/>
                </a:lnTo>
                <a:lnTo>
                  <a:pt x="1618701" y="221884"/>
                </a:lnTo>
                <a:lnTo>
                  <a:pt x="1623060" y="270510"/>
                </a:lnTo>
                <a:lnTo>
                  <a:pt x="1623060" y="2056625"/>
                </a:lnTo>
                <a:lnTo>
                  <a:pt x="1618701" y="2105251"/>
                </a:lnTo>
                <a:lnTo>
                  <a:pt x="1606135" y="2151018"/>
                </a:lnTo>
                <a:lnTo>
                  <a:pt x="1586125" y="2193162"/>
                </a:lnTo>
                <a:lnTo>
                  <a:pt x="1559436" y="2230918"/>
                </a:lnTo>
                <a:lnTo>
                  <a:pt x="1526832" y="2263523"/>
                </a:lnTo>
                <a:lnTo>
                  <a:pt x="1489077" y="2290213"/>
                </a:lnTo>
                <a:lnTo>
                  <a:pt x="1446936" y="2310223"/>
                </a:lnTo>
                <a:lnTo>
                  <a:pt x="1401172" y="2322789"/>
                </a:lnTo>
                <a:lnTo>
                  <a:pt x="1352550" y="2327148"/>
                </a:lnTo>
                <a:lnTo>
                  <a:pt x="270510" y="2327148"/>
                </a:lnTo>
                <a:lnTo>
                  <a:pt x="221887" y="2322789"/>
                </a:lnTo>
                <a:lnTo>
                  <a:pt x="176123" y="2310223"/>
                </a:lnTo>
                <a:lnTo>
                  <a:pt x="133982" y="2290213"/>
                </a:lnTo>
                <a:lnTo>
                  <a:pt x="96227" y="2263523"/>
                </a:lnTo>
                <a:lnTo>
                  <a:pt x="63623" y="2230918"/>
                </a:lnTo>
                <a:lnTo>
                  <a:pt x="36934" y="2193162"/>
                </a:lnTo>
                <a:lnTo>
                  <a:pt x="16924" y="2151018"/>
                </a:lnTo>
                <a:lnTo>
                  <a:pt x="4358" y="2105251"/>
                </a:lnTo>
                <a:lnTo>
                  <a:pt x="0" y="2056625"/>
                </a:lnTo>
                <a:lnTo>
                  <a:pt x="0" y="270510"/>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18" name="object 13"/>
          <p:cNvSpPr txBox="1"/>
          <p:nvPr/>
        </p:nvSpPr>
        <p:spPr>
          <a:xfrm>
            <a:off x="5008398" y="3336850"/>
            <a:ext cx="1322070" cy="775335"/>
          </a:xfrm>
          <a:prstGeom prst="rect">
            <a:avLst/>
          </a:prstGeom>
          <a:solidFill>
            <a:srgbClr val="4472C4"/>
          </a:solidFill>
          <a:ln>
            <a:solidFill>
              <a:srgbClr val="4472C4"/>
            </a:solidFill>
          </a:ln>
        </p:spPr>
        <p:txBody>
          <a:bodyPr vert="horz" wrap="square" lIns="0" tIns="50800" rIns="0" bIns="0" rtlCol="0">
            <a:spAutoFit/>
          </a:bodyPr>
          <a:lstStyle/>
          <a:p>
            <a:pPr marL="12700" marR="5080" indent="-2540" algn="ctr">
              <a:lnSpc>
                <a:spcPts val="1870"/>
              </a:lnSpc>
              <a:spcBef>
                <a:spcPts val="400"/>
              </a:spcBef>
            </a:pPr>
            <a:r>
              <a:rPr dirty="0">
                <a:solidFill>
                  <a:srgbClr val="FFFFFF"/>
                </a:solidFill>
                <a:latin typeface="Arial"/>
                <a:cs typeface="Arial"/>
              </a:rPr>
              <a:t>Select the  </a:t>
            </a:r>
            <a:r>
              <a:rPr b="1" spc="-95" dirty="0">
                <a:solidFill>
                  <a:srgbClr val="FFFFFF"/>
                </a:solidFill>
                <a:latin typeface="Arial"/>
                <a:cs typeface="Arial"/>
              </a:rPr>
              <a:t>T</a:t>
            </a:r>
            <a:r>
              <a:rPr b="1" dirty="0">
                <a:solidFill>
                  <a:srgbClr val="FFFFFF"/>
                </a:solidFill>
                <a:latin typeface="Arial"/>
                <a:cs typeface="Arial"/>
              </a:rPr>
              <a:t>e</a:t>
            </a:r>
            <a:r>
              <a:rPr b="1" spc="-25" dirty="0">
                <a:solidFill>
                  <a:srgbClr val="FFFFFF"/>
                </a:solidFill>
                <a:latin typeface="Arial"/>
                <a:cs typeface="Arial"/>
              </a:rPr>
              <a:t>rm</a:t>
            </a:r>
            <a:r>
              <a:rPr b="1" spc="-5" dirty="0">
                <a:solidFill>
                  <a:srgbClr val="FFFFFF"/>
                </a:solidFill>
                <a:latin typeface="Arial"/>
                <a:cs typeface="Arial"/>
              </a:rPr>
              <a:t>i</a:t>
            </a:r>
            <a:r>
              <a:rPr b="1" spc="-20" dirty="0">
                <a:solidFill>
                  <a:srgbClr val="FFFFFF"/>
                </a:solidFill>
                <a:latin typeface="Arial"/>
                <a:cs typeface="Arial"/>
              </a:rPr>
              <a:t>n</a:t>
            </a:r>
            <a:r>
              <a:rPr b="1" dirty="0">
                <a:solidFill>
                  <a:srgbClr val="FFFFFF"/>
                </a:solidFill>
                <a:latin typeface="Arial"/>
                <a:cs typeface="Arial"/>
              </a:rPr>
              <a:t>a</a:t>
            </a:r>
            <a:r>
              <a:rPr b="1" spc="10" dirty="0">
                <a:solidFill>
                  <a:srgbClr val="FFFFFF"/>
                </a:solidFill>
                <a:latin typeface="Arial"/>
                <a:cs typeface="Arial"/>
              </a:rPr>
              <a:t>t</a:t>
            </a:r>
            <a:r>
              <a:rPr b="1" dirty="0">
                <a:solidFill>
                  <a:srgbClr val="FFFFFF"/>
                </a:solidFill>
                <a:latin typeface="Arial"/>
                <a:cs typeface="Arial"/>
              </a:rPr>
              <a:t>i</a:t>
            </a:r>
            <a:r>
              <a:rPr b="1" spc="15" dirty="0">
                <a:solidFill>
                  <a:srgbClr val="FFFFFF"/>
                </a:solidFill>
                <a:latin typeface="Arial"/>
                <a:cs typeface="Arial"/>
              </a:rPr>
              <a:t>o</a:t>
            </a:r>
            <a:r>
              <a:rPr b="1" dirty="0">
                <a:solidFill>
                  <a:srgbClr val="FFFFFF"/>
                </a:solidFill>
                <a:latin typeface="Arial"/>
                <a:cs typeface="Arial"/>
              </a:rPr>
              <a:t>n  </a:t>
            </a:r>
            <a:r>
              <a:rPr spc="-5" dirty="0">
                <a:solidFill>
                  <a:srgbClr val="FFFFFF"/>
                </a:solidFill>
                <a:latin typeface="Arial"/>
                <a:cs typeface="Arial"/>
              </a:rPr>
              <a:t>template</a:t>
            </a:r>
            <a:endParaRPr dirty="0">
              <a:solidFill>
                <a:prstClr val="black"/>
              </a:solidFill>
              <a:latin typeface="Arial"/>
              <a:cs typeface="Arial"/>
            </a:endParaRPr>
          </a:p>
        </p:txBody>
      </p:sp>
      <p:sp>
        <p:nvSpPr>
          <p:cNvPr id="19" name="object 14"/>
          <p:cNvSpPr/>
          <p:nvPr/>
        </p:nvSpPr>
        <p:spPr>
          <a:xfrm>
            <a:off x="6522547" y="2583553"/>
            <a:ext cx="1417320" cy="2327275"/>
          </a:xfrm>
          <a:custGeom>
            <a:avLst/>
            <a:gdLst/>
            <a:ahLst/>
            <a:cxnLst/>
            <a:rect l="l" t="t" r="r" b="b"/>
            <a:pathLst>
              <a:path w="1417320" h="2327275">
                <a:moveTo>
                  <a:pt x="1181100" y="0"/>
                </a:moveTo>
                <a:lnTo>
                  <a:pt x="236220" y="0"/>
                </a:lnTo>
                <a:lnTo>
                  <a:pt x="188615" y="4798"/>
                </a:lnTo>
                <a:lnTo>
                  <a:pt x="144275" y="18562"/>
                </a:lnTo>
                <a:lnTo>
                  <a:pt x="104149" y="40340"/>
                </a:lnTo>
                <a:lnTo>
                  <a:pt x="69189" y="69184"/>
                </a:lnTo>
                <a:lnTo>
                  <a:pt x="40344" y="104144"/>
                </a:lnTo>
                <a:lnTo>
                  <a:pt x="18564" y="144269"/>
                </a:lnTo>
                <a:lnTo>
                  <a:pt x="4799" y="188611"/>
                </a:lnTo>
                <a:lnTo>
                  <a:pt x="0" y="236220"/>
                </a:lnTo>
                <a:lnTo>
                  <a:pt x="0" y="2090915"/>
                </a:lnTo>
                <a:lnTo>
                  <a:pt x="4799" y="2138524"/>
                </a:lnTo>
                <a:lnTo>
                  <a:pt x="18564" y="2182867"/>
                </a:lnTo>
                <a:lnTo>
                  <a:pt x="40344" y="2222994"/>
                </a:lnTo>
                <a:lnTo>
                  <a:pt x="69189" y="2257956"/>
                </a:lnTo>
                <a:lnTo>
                  <a:pt x="104149" y="2286803"/>
                </a:lnTo>
                <a:lnTo>
                  <a:pt x="144275" y="2308583"/>
                </a:lnTo>
                <a:lnTo>
                  <a:pt x="188615" y="2322348"/>
                </a:lnTo>
                <a:lnTo>
                  <a:pt x="236220" y="2327148"/>
                </a:lnTo>
                <a:lnTo>
                  <a:pt x="1181100" y="2327148"/>
                </a:lnTo>
                <a:lnTo>
                  <a:pt x="1228704" y="2322348"/>
                </a:lnTo>
                <a:lnTo>
                  <a:pt x="1273044" y="2308583"/>
                </a:lnTo>
                <a:lnTo>
                  <a:pt x="1313170" y="2286803"/>
                </a:lnTo>
                <a:lnTo>
                  <a:pt x="1348130" y="2257956"/>
                </a:lnTo>
                <a:lnTo>
                  <a:pt x="1376975" y="2222994"/>
                </a:lnTo>
                <a:lnTo>
                  <a:pt x="1398755" y="2182867"/>
                </a:lnTo>
                <a:lnTo>
                  <a:pt x="1412520" y="2138524"/>
                </a:lnTo>
                <a:lnTo>
                  <a:pt x="1417320" y="2090915"/>
                </a:lnTo>
                <a:lnTo>
                  <a:pt x="1417320" y="236220"/>
                </a:lnTo>
                <a:lnTo>
                  <a:pt x="1412520" y="188611"/>
                </a:lnTo>
                <a:lnTo>
                  <a:pt x="1398755" y="144269"/>
                </a:lnTo>
                <a:lnTo>
                  <a:pt x="1376975" y="104144"/>
                </a:lnTo>
                <a:lnTo>
                  <a:pt x="1348130" y="69184"/>
                </a:lnTo>
                <a:lnTo>
                  <a:pt x="1313170" y="40340"/>
                </a:lnTo>
                <a:lnTo>
                  <a:pt x="1273044" y="18562"/>
                </a:lnTo>
                <a:lnTo>
                  <a:pt x="1228704" y="4798"/>
                </a:lnTo>
                <a:lnTo>
                  <a:pt x="118110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20" name="object 15"/>
          <p:cNvSpPr/>
          <p:nvPr/>
        </p:nvSpPr>
        <p:spPr>
          <a:xfrm>
            <a:off x="6522547" y="2583553"/>
            <a:ext cx="1417320" cy="2327275"/>
          </a:xfrm>
          <a:custGeom>
            <a:avLst/>
            <a:gdLst/>
            <a:ahLst/>
            <a:cxnLst/>
            <a:rect l="l" t="t" r="r" b="b"/>
            <a:pathLst>
              <a:path w="1417320" h="2327275">
                <a:moveTo>
                  <a:pt x="0" y="236220"/>
                </a:moveTo>
                <a:lnTo>
                  <a:pt x="4799" y="188611"/>
                </a:lnTo>
                <a:lnTo>
                  <a:pt x="18564" y="144269"/>
                </a:lnTo>
                <a:lnTo>
                  <a:pt x="40344" y="104144"/>
                </a:lnTo>
                <a:lnTo>
                  <a:pt x="69189" y="69184"/>
                </a:lnTo>
                <a:lnTo>
                  <a:pt x="104149" y="40340"/>
                </a:lnTo>
                <a:lnTo>
                  <a:pt x="144275" y="18562"/>
                </a:lnTo>
                <a:lnTo>
                  <a:pt x="188615" y="4798"/>
                </a:lnTo>
                <a:lnTo>
                  <a:pt x="236220" y="0"/>
                </a:lnTo>
                <a:lnTo>
                  <a:pt x="1181100" y="0"/>
                </a:lnTo>
                <a:lnTo>
                  <a:pt x="1228704" y="4798"/>
                </a:lnTo>
                <a:lnTo>
                  <a:pt x="1273044" y="18562"/>
                </a:lnTo>
                <a:lnTo>
                  <a:pt x="1313170" y="40340"/>
                </a:lnTo>
                <a:lnTo>
                  <a:pt x="1348130" y="69184"/>
                </a:lnTo>
                <a:lnTo>
                  <a:pt x="1376975" y="104144"/>
                </a:lnTo>
                <a:lnTo>
                  <a:pt x="1398755" y="144269"/>
                </a:lnTo>
                <a:lnTo>
                  <a:pt x="1412520" y="188611"/>
                </a:lnTo>
                <a:lnTo>
                  <a:pt x="1417320" y="236220"/>
                </a:lnTo>
                <a:lnTo>
                  <a:pt x="1417320" y="2090915"/>
                </a:lnTo>
                <a:lnTo>
                  <a:pt x="1412520" y="2138524"/>
                </a:lnTo>
                <a:lnTo>
                  <a:pt x="1398755" y="2182867"/>
                </a:lnTo>
                <a:lnTo>
                  <a:pt x="1376975" y="2222994"/>
                </a:lnTo>
                <a:lnTo>
                  <a:pt x="1348130" y="2257956"/>
                </a:lnTo>
                <a:lnTo>
                  <a:pt x="1313170" y="2286803"/>
                </a:lnTo>
                <a:lnTo>
                  <a:pt x="1273044" y="2308583"/>
                </a:lnTo>
                <a:lnTo>
                  <a:pt x="1228704" y="2322348"/>
                </a:lnTo>
                <a:lnTo>
                  <a:pt x="1181100" y="2327148"/>
                </a:lnTo>
                <a:lnTo>
                  <a:pt x="236220" y="2327148"/>
                </a:lnTo>
                <a:lnTo>
                  <a:pt x="188615" y="2322348"/>
                </a:lnTo>
                <a:lnTo>
                  <a:pt x="144275" y="2308583"/>
                </a:lnTo>
                <a:lnTo>
                  <a:pt x="104149" y="2286803"/>
                </a:lnTo>
                <a:lnTo>
                  <a:pt x="69189" y="2257956"/>
                </a:lnTo>
                <a:lnTo>
                  <a:pt x="40344" y="2222994"/>
                </a:lnTo>
                <a:lnTo>
                  <a:pt x="18564" y="2182867"/>
                </a:lnTo>
                <a:lnTo>
                  <a:pt x="4799" y="2138524"/>
                </a:lnTo>
                <a:lnTo>
                  <a:pt x="0" y="2090915"/>
                </a:lnTo>
                <a:lnTo>
                  <a:pt x="0" y="236220"/>
                </a:lnTo>
                <a:close/>
              </a:path>
            </a:pathLst>
          </a:custGeom>
          <a:solidFill>
            <a:srgbClr val="4472C4"/>
          </a:solidFill>
          <a:ln w="13716">
            <a:solidFill>
              <a:srgbClr val="4472C4"/>
            </a:solidFill>
          </a:ln>
        </p:spPr>
        <p:txBody>
          <a:bodyPr wrap="square" lIns="0" tIns="0" rIns="0" bIns="0" rtlCol="0"/>
          <a:lstStyle/>
          <a:p>
            <a:endParaRPr dirty="0">
              <a:solidFill>
                <a:prstClr val="black"/>
              </a:solidFill>
              <a:latin typeface="Calibri"/>
            </a:endParaRPr>
          </a:p>
        </p:txBody>
      </p:sp>
      <p:sp>
        <p:nvSpPr>
          <p:cNvPr id="21" name="object 16"/>
          <p:cNvSpPr txBox="1"/>
          <p:nvPr/>
        </p:nvSpPr>
        <p:spPr>
          <a:xfrm>
            <a:off x="6646318" y="2863647"/>
            <a:ext cx="1163955" cy="1722120"/>
          </a:xfrm>
          <a:prstGeom prst="rect">
            <a:avLst/>
          </a:prstGeom>
          <a:solidFill>
            <a:srgbClr val="4472C4"/>
          </a:solidFill>
          <a:ln>
            <a:solidFill>
              <a:srgbClr val="4472C4"/>
            </a:solidFill>
          </a:ln>
        </p:spPr>
        <p:txBody>
          <a:bodyPr vert="horz" wrap="square" lIns="0" tIns="49530" rIns="0" bIns="0" rtlCol="0">
            <a:spAutoFit/>
          </a:bodyPr>
          <a:lstStyle/>
          <a:p>
            <a:pPr marL="12700" marR="5080" indent="-5715" algn="ctr">
              <a:lnSpc>
                <a:spcPct val="86400"/>
              </a:lnSpc>
              <a:spcBef>
                <a:spcPts val="390"/>
              </a:spcBef>
            </a:pPr>
            <a:r>
              <a:rPr spc="-5" dirty="0">
                <a:solidFill>
                  <a:srgbClr val="FFFFFF"/>
                </a:solidFill>
                <a:latin typeface="Arial"/>
                <a:cs typeface="Arial"/>
              </a:rPr>
              <a:t>Enter  </a:t>
            </a:r>
            <a:r>
              <a:rPr dirty="0">
                <a:solidFill>
                  <a:srgbClr val="FFFFFF"/>
                </a:solidFill>
                <a:latin typeface="Arial"/>
                <a:cs typeface="Arial"/>
              </a:rPr>
              <a:t>te</a:t>
            </a:r>
            <a:r>
              <a:rPr spc="5" dirty="0">
                <a:solidFill>
                  <a:srgbClr val="FFFFFF"/>
                </a:solidFill>
                <a:latin typeface="Arial"/>
                <a:cs typeface="Arial"/>
              </a:rPr>
              <a:t>r</a:t>
            </a:r>
            <a:r>
              <a:rPr spc="-60" dirty="0">
                <a:solidFill>
                  <a:srgbClr val="FFFFFF"/>
                </a:solidFill>
                <a:latin typeface="Arial"/>
                <a:cs typeface="Arial"/>
              </a:rPr>
              <a:t>m</a:t>
            </a:r>
            <a:r>
              <a:rPr spc="25" dirty="0">
                <a:solidFill>
                  <a:srgbClr val="FFFFFF"/>
                </a:solidFill>
                <a:latin typeface="Arial"/>
                <a:cs typeface="Arial"/>
              </a:rPr>
              <a:t>i</a:t>
            </a:r>
            <a:r>
              <a:rPr dirty="0">
                <a:solidFill>
                  <a:srgbClr val="FFFFFF"/>
                </a:solidFill>
                <a:latin typeface="Arial"/>
                <a:cs typeface="Arial"/>
              </a:rPr>
              <a:t>na</a:t>
            </a:r>
            <a:r>
              <a:rPr spc="-5" dirty="0">
                <a:solidFill>
                  <a:srgbClr val="FFFFFF"/>
                </a:solidFill>
                <a:latin typeface="Arial"/>
                <a:cs typeface="Arial"/>
              </a:rPr>
              <a:t>t</a:t>
            </a:r>
            <a:r>
              <a:rPr spc="25" dirty="0">
                <a:solidFill>
                  <a:srgbClr val="FFFFFF"/>
                </a:solidFill>
                <a:latin typeface="Arial"/>
                <a:cs typeface="Arial"/>
              </a:rPr>
              <a:t>i</a:t>
            </a:r>
            <a:r>
              <a:rPr dirty="0">
                <a:solidFill>
                  <a:srgbClr val="FFFFFF"/>
                </a:solidFill>
                <a:latin typeface="Arial"/>
                <a:cs typeface="Arial"/>
              </a:rPr>
              <a:t>on  </a:t>
            </a:r>
            <a:r>
              <a:rPr spc="10" dirty="0">
                <a:solidFill>
                  <a:srgbClr val="FFFFFF"/>
                </a:solidFill>
                <a:latin typeface="Arial"/>
                <a:cs typeface="Arial"/>
              </a:rPr>
              <a:t>details</a:t>
            </a:r>
            <a:r>
              <a:rPr spc="-170" dirty="0">
                <a:solidFill>
                  <a:srgbClr val="FFFFFF"/>
                </a:solidFill>
                <a:latin typeface="Arial"/>
                <a:cs typeface="Arial"/>
              </a:rPr>
              <a:t> </a:t>
            </a:r>
            <a:r>
              <a:rPr dirty="0">
                <a:solidFill>
                  <a:srgbClr val="FFFFFF"/>
                </a:solidFill>
                <a:latin typeface="Arial"/>
                <a:cs typeface="Arial"/>
              </a:rPr>
              <a:t>and  attach  </a:t>
            </a:r>
            <a:r>
              <a:rPr spc="5" dirty="0">
                <a:solidFill>
                  <a:srgbClr val="FFFFFF"/>
                </a:solidFill>
                <a:latin typeface="Arial"/>
                <a:cs typeface="Arial"/>
              </a:rPr>
              <a:t>supporting  </a:t>
            </a:r>
            <a:r>
              <a:rPr dirty="0">
                <a:solidFill>
                  <a:srgbClr val="FFFFFF"/>
                </a:solidFill>
                <a:latin typeface="Arial"/>
                <a:cs typeface="Arial"/>
              </a:rPr>
              <a:t>do</a:t>
            </a:r>
            <a:r>
              <a:rPr spc="-5" dirty="0">
                <a:solidFill>
                  <a:srgbClr val="FFFFFF"/>
                </a:solidFill>
                <a:latin typeface="Arial"/>
                <a:cs typeface="Arial"/>
              </a:rPr>
              <a:t>c</a:t>
            </a:r>
            <a:r>
              <a:rPr dirty="0">
                <a:solidFill>
                  <a:srgbClr val="FFFFFF"/>
                </a:solidFill>
                <a:latin typeface="Arial"/>
                <a:cs typeface="Arial"/>
              </a:rPr>
              <a:t>u</a:t>
            </a:r>
            <a:r>
              <a:rPr spc="-65" dirty="0">
                <a:solidFill>
                  <a:srgbClr val="FFFFFF"/>
                </a:solidFill>
                <a:latin typeface="Arial"/>
                <a:cs typeface="Arial"/>
              </a:rPr>
              <a:t>m</a:t>
            </a:r>
            <a:r>
              <a:rPr dirty="0">
                <a:solidFill>
                  <a:srgbClr val="FFFFFF"/>
                </a:solidFill>
                <a:latin typeface="Arial"/>
                <a:cs typeface="Arial"/>
              </a:rPr>
              <a:t>en</a:t>
            </a:r>
            <a:r>
              <a:rPr spc="-5" dirty="0">
                <a:solidFill>
                  <a:srgbClr val="FFFFFF"/>
                </a:solidFill>
                <a:latin typeface="Arial"/>
                <a:cs typeface="Arial"/>
              </a:rPr>
              <a:t>t</a:t>
            </a:r>
            <a:r>
              <a:rPr dirty="0">
                <a:solidFill>
                  <a:srgbClr val="FFFFFF"/>
                </a:solidFill>
                <a:latin typeface="Arial"/>
                <a:cs typeface="Arial"/>
              </a:rPr>
              <a:t>s  as</a:t>
            </a:r>
            <a:r>
              <a:rPr spc="-45" dirty="0">
                <a:solidFill>
                  <a:srgbClr val="FFFFFF"/>
                </a:solidFill>
                <a:latin typeface="Arial"/>
                <a:cs typeface="Arial"/>
              </a:rPr>
              <a:t> </a:t>
            </a:r>
            <a:r>
              <a:rPr dirty="0">
                <a:solidFill>
                  <a:srgbClr val="FFFFFF"/>
                </a:solidFill>
                <a:latin typeface="Arial"/>
                <a:cs typeface="Arial"/>
              </a:rPr>
              <a:t>needed</a:t>
            </a:r>
            <a:endParaRPr dirty="0">
              <a:solidFill>
                <a:prstClr val="black"/>
              </a:solidFill>
              <a:latin typeface="Arial"/>
              <a:cs typeface="Arial"/>
            </a:endParaRPr>
          </a:p>
        </p:txBody>
      </p:sp>
      <p:sp>
        <p:nvSpPr>
          <p:cNvPr id="22" name="object 17"/>
          <p:cNvSpPr/>
          <p:nvPr/>
        </p:nvSpPr>
        <p:spPr>
          <a:xfrm>
            <a:off x="7981015" y="2583555"/>
            <a:ext cx="1170940" cy="2327275"/>
          </a:xfrm>
          <a:custGeom>
            <a:avLst/>
            <a:gdLst/>
            <a:ahLst/>
            <a:cxnLst/>
            <a:rect l="l" t="t" r="r" b="b"/>
            <a:pathLst>
              <a:path w="1170940" h="2327275">
                <a:moveTo>
                  <a:pt x="975360" y="0"/>
                </a:moveTo>
                <a:lnTo>
                  <a:pt x="195072" y="0"/>
                </a:lnTo>
                <a:lnTo>
                  <a:pt x="150344" y="5152"/>
                </a:lnTo>
                <a:lnTo>
                  <a:pt x="109284" y="19827"/>
                </a:lnTo>
                <a:lnTo>
                  <a:pt x="73064" y="42855"/>
                </a:lnTo>
                <a:lnTo>
                  <a:pt x="42855" y="73064"/>
                </a:lnTo>
                <a:lnTo>
                  <a:pt x="19827" y="109284"/>
                </a:lnTo>
                <a:lnTo>
                  <a:pt x="5152" y="150344"/>
                </a:lnTo>
                <a:lnTo>
                  <a:pt x="0" y="195072"/>
                </a:lnTo>
                <a:lnTo>
                  <a:pt x="0" y="2132063"/>
                </a:lnTo>
                <a:lnTo>
                  <a:pt x="5152" y="2176795"/>
                </a:lnTo>
                <a:lnTo>
                  <a:pt x="19827" y="2217858"/>
                </a:lnTo>
                <a:lnTo>
                  <a:pt x="42855" y="2254080"/>
                </a:lnTo>
                <a:lnTo>
                  <a:pt x="73064" y="2284291"/>
                </a:lnTo>
                <a:lnTo>
                  <a:pt x="109284" y="2307320"/>
                </a:lnTo>
                <a:lnTo>
                  <a:pt x="150344" y="2321995"/>
                </a:lnTo>
                <a:lnTo>
                  <a:pt x="195072" y="2327148"/>
                </a:lnTo>
                <a:lnTo>
                  <a:pt x="975360" y="2327148"/>
                </a:lnTo>
                <a:lnTo>
                  <a:pt x="1020087" y="2321995"/>
                </a:lnTo>
                <a:lnTo>
                  <a:pt x="1061147" y="2307320"/>
                </a:lnTo>
                <a:lnTo>
                  <a:pt x="1097367" y="2284291"/>
                </a:lnTo>
                <a:lnTo>
                  <a:pt x="1127576" y="2254080"/>
                </a:lnTo>
                <a:lnTo>
                  <a:pt x="1150604" y="2217858"/>
                </a:lnTo>
                <a:lnTo>
                  <a:pt x="1165279" y="2176795"/>
                </a:lnTo>
                <a:lnTo>
                  <a:pt x="1170432" y="2132063"/>
                </a:lnTo>
                <a:lnTo>
                  <a:pt x="1170432" y="195072"/>
                </a:lnTo>
                <a:lnTo>
                  <a:pt x="1165279" y="150344"/>
                </a:lnTo>
                <a:lnTo>
                  <a:pt x="1150604" y="109284"/>
                </a:lnTo>
                <a:lnTo>
                  <a:pt x="1127576" y="73064"/>
                </a:lnTo>
                <a:lnTo>
                  <a:pt x="1097367" y="42855"/>
                </a:lnTo>
                <a:lnTo>
                  <a:pt x="1061147" y="19827"/>
                </a:lnTo>
                <a:lnTo>
                  <a:pt x="1020087" y="5152"/>
                </a:lnTo>
                <a:lnTo>
                  <a:pt x="97536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23" name="object 19"/>
          <p:cNvSpPr txBox="1"/>
          <p:nvPr/>
        </p:nvSpPr>
        <p:spPr>
          <a:xfrm>
            <a:off x="8162685" y="3336850"/>
            <a:ext cx="796925" cy="775335"/>
          </a:xfrm>
          <a:prstGeom prst="rect">
            <a:avLst/>
          </a:prstGeom>
          <a:solidFill>
            <a:srgbClr val="4472C4"/>
          </a:solidFill>
          <a:ln>
            <a:solidFill>
              <a:srgbClr val="4472C4"/>
            </a:solidFill>
          </a:ln>
        </p:spPr>
        <p:txBody>
          <a:bodyPr vert="horz" wrap="square" lIns="0" tIns="50800" rIns="0" bIns="0" rtlCol="0">
            <a:spAutoFit/>
          </a:bodyPr>
          <a:lstStyle/>
          <a:p>
            <a:pPr marL="12700" marR="5080" indent="-4445" algn="ctr">
              <a:lnSpc>
                <a:spcPts val="1870"/>
              </a:lnSpc>
              <a:spcBef>
                <a:spcPts val="400"/>
              </a:spcBef>
            </a:pPr>
            <a:r>
              <a:rPr b="1" spc="-15" dirty="0">
                <a:solidFill>
                  <a:srgbClr val="FFFFFF"/>
                </a:solidFill>
                <a:latin typeface="Arial"/>
                <a:cs typeface="Arial"/>
              </a:rPr>
              <a:t>Save  and  S</a:t>
            </a:r>
            <a:r>
              <a:rPr b="1" spc="-20" dirty="0">
                <a:solidFill>
                  <a:srgbClr val="FFFFFF"/>
                </a:solidFill>
                <a:latin typeface="Arial"/>
                <a:cs typeface="Arial"/>
              </a:rPr>
              <a:t>u</a:t>
            </a:r>
            <a:r>
              <a:rPr b="1" spc="15" dirty="0">
                <a:solidFill>
                  <a:srgbClr val="FFFFFF"/>
                </a:solidFill>
                <a:latin typeface="Arial"/>
                <a:cs typeface="Arial"/>
              </a:rPr>
              <a:t>b</a:t>
            </a:r>
            <a:r>
              <a:rPr b="1" spc="-25" dirty="0">
                <a:solidFill>
                  <a:srgbClr val="FFFFFF"/>
                </a:solidFill>
                <a:latin typeface="Arial"/>
                <a:cs typeface="Arial"/>
              </a:rPr>
              <a:t>m</a:t>
            </a:r>
            <a:r>
              <a:rPr b="1" dirty="0">
                <a:solidFill>
                  <a:srgbClr val="FFFFFF"/>
                </a:solidFill>
                <a:latin typeface="Arial"/>
                <a:cs typeface="Arial"/>
              </a:rPr>
              <a:t>it</a:t>
            </a:r>
            <a:endParaRPr dirty="0">
              <a:solidFill>
                <a:prstClr val="black"/>
              </a:solidFill>
              <a:latin typeface="Arial"/>
              <a:cs typeface="Arial"/>
            </a:endParaRPr>
          </a:p>
        </p:txBody>
      </p:sp>
      <p:sp>
        <p:nvSpPr>
          <p:cNvPr id="24" name="object 20"/>
          <p:cNvSpPr/>
          <p:nvPr/>
        </p:nvSpPr>
        <p:spPr>
          <a:xfrm>
            <a:off x="9192596" y="2583555"/>
            <a:ext cx="1170940" cy="2327275"/>
          </a:xfrm>
          <a:custGeom>
            <a:avLst/>
            <a:gdLst/>
            <a:ahLst/>
            <a:cxnLst/>
            <a:rect l="l" t="t" r="r" b="b"/>
            <a:pathLst>
              <a:path w="1170940" h="2327275">
                <a:moveTo>
                  <a:pt x="975360" y="0"/>
                </a:moveTo>
                <a:lnTo>
                  <a:pt x="195072" y="0"/>
                </a:lnTo>
                <a:lnTo>
                  <a:pt x="150344" y="5152"/>
                </a:lnTo>
                <a:lnTo>
                  <a:pt x="109284" y="19827"/>
                </a:lnTo>
                <a:lnTo>
                  <a:pt x="73064" y="42855"/>
                </a:lnTo>
                <a:lnTo>
                  <a:pt x="42855" y="73064"/>
                </a:lnTo>
                <a:lnTo>
                  <a:pt x="19827" y="109284"/>
                </a:lnTo>
                <a:lnTo>
                  <a:pt x="5152" y="150344"/>
                </a:lnTo>
                <a:lnTo>
                  <a:pt x="0" y="195072"/>
                </a:lnTo>
                <a:lnTo>
                  <a:pt x="0" y="2132063"/>
                </a:lnTo>
                <a:lnTo>
                  <a:pt x="5152" y="2176795"/>
                </a:lnTo>
                <a:lnTo>
                  <a:pt x="19827" y="2217858"/>
                </a:lnTo>
                <a:lnTo>
                  <a:pt x="42855" y="2254080"/>
                </a:lnTo>
                <a:lnTo>
                  <a:pt x="73064" y="2284291"/>
                </a:lnTo>
                <a:lnTo>
                  <a:pt x="109284" y="2307320"/>
                </a:lnTo>
                <a:lnTo>
                  <a:pt x="150344" y="2321995"/>
                </a:lnTo>
                <a:lnTo>
                  <a:pt x="195072" y="2327148"/>
                </a:lnTo>
                <a:lnTo>
                  <a:pt x="975360" y="2327148"/>
                </a:lnTo>
                <a:lnTo>
                  <a:pt x="1020087" y="2321995"/>
                </a:lnTo>
                <a:lnTo>
                  <a:pt x="1061147" y="2307320"/>
                </a:lnTo>
                <a:lnTo>
                  <a:pt x="1097367" y="2284291"/>
                </a:lnTo>
                <a:lnTo>
                  <a:pt x="1127576" y="2254080"/>
                </a:lnTo>
                <a:lnTo>
                  <a:pt x="1150604" y="2217858"/>
                </a:lnTo>
                <a:lnTo>
                  <a:pt x="1165279" y="2176795"/>
                </a:lnTo>
                <a:lnTo>
                  <a:pt x="1170432" y="2132063"/>
                </a:lnTo>
                <a:lnTo>
                  <a:pt x="1170432" y="195072"/>
                </a:lnTo>
                <a:lnTo>
                  <a:pt x="1165279" y="150344"/>
                </a:lnTo>
                <a:lnTo>
                  <a:pt x="1150604" y="109284"/>
                </a:lnTo>
                <a:lnTo>
                  <a:pt x="1127576" y="73064"/>
                </a:lnTo>
                <a:lnTo>
                  <a:pt x="1097367" y="42855"/>
                </a:lnTo>
                <a:lnTo>
                  <a:pt x="1061147" y="19827"/>
                </a:lnTo>
                <a:lnTo>
                  <a:pt x="1020087" y="5152"/>
                </a:lnTo>
                <a:lnTo>
                  <a:pt x="975360" y="0"/>
                </a:lnTo>
                <a:close/>
              </a:path>
            </a:pathLst>
          </a:custGeom>
          <a:solidFill>
            <a:srgbClr val="4472C4"/>
          </a:solidFill>
          <a:ln>
            <a:solidFill>
              <a:srgbClr val="4472C4"/>
            </a:solidFill>
          </a:ln>
        </p:spPr>
        <p:txBody>
          <a:bodyPr wrap="square" lIns="0" tIns="0" rIns="0" bIns="0" rtlCol="0"/>
          <a:lstStyle/>
          <a:p>
            <a:endParaRPr dirty="0">
              <a:solidFill>
                <a:prstClr val="black"/>
              </a:solidFill>
              <a:latin typeface="Calibri"/>
            </a:endParaRPr>
          </a:p>
        </p:txBody>
      </p:sp>
      <p:sp>
        <p:nvSpPr>
          <p:cNvPr id="25" name="object 21"/>
          <p:cNvSpPr/>
          <p:nvPr/>
        </p:nvSpPr>
        <p:spPr>
          <a:xfrm>
            <a:off x="9192596" y="2583555"/>
            <a:ext cx="1170940" cy="2327275"/>
          </a:xfrm>
          <a:custGeom>
            <a:avLst/>
            <a:gdLst/>
            <a:ahLst/>
            <a:cxnLst/>
            <a:rect l="l" t="t" r="r" b="b"/>
            <a:pathLst>
              <a:path w="1170940" h="2327275">
                <a:moveTo>
                  <a:pt x="0" y="195072"/>
                </a:moveTo>
                <a:lnTo>
                  <a:pt x="5152" y="150344"/>
                </a:lnTo>
                <a:lnTo>
                  <a:pt x="19827" y="109284"/>
                </a:lnTo>
                <a:lnTo>
                  <a:pt x="42855" y="73064"/>
                </a:lnTo>
                <a:lnTo>
                  <a:pt x="73064" y="42855"/>
                </a:lnTo>
                <a:lnTo>
                  <a:pt x="109284" y="19827"/>
                </a:lnTo>
                <a:lnTo>
                  <a:pt x="150344" y="5152"/>
                </a:lnTo>
                <a:lnTo>
                  <a:pt x="195072" y="0"/>
                </a:lnTo>
                <a:lnTo>
                  <a:pt x="975360" y="0"/>
                </a:lnTo>
                <a:lnTo>
                  <a:pt x="1020087" y="5152"/>
                </a:lnTo>
                <a:lnTo>
                  <a:pt x="1061147" y="19827"/>
                </a:lnTo>
                <a:lnTo>
                  <a:pt x="1097367" y="42855"/>
                </a:lnTo>
                <a:lnTo>
                  <a:pt x="1127576" y="73064"/>
                </a:lnTo>
                <a:lnTo>
                  <a:pt x="1150604" y="109284"/>
                </a:lnTo>
                <a:lnTo>
                  <a:pt x="1165279" y="150344"/>
                </a:lnTo>
                <a:lnTo>
                  <a:pt x="1170432" y="195072"/>
                </a:lnTo>
                <a:lnTo>
                  <a:pt x="1170432" y="2132063"/>
                </a:lnTo>
                <a:lnTo>
                  <a:pt x="1165279" y="2176795"/>
                </a:lnTo>
                <a:lnTo>
                  <a:pt x="1150604" y="2217858"/>
                </a:lnTo>
                <a:lnTo>
                  <a:pt x="1127576" y="2254080"/>
                </a:lnTo>
                <a:lnTo>
                  <a:pt x="1097367" y="2284291"/>
                </a:lnTo>
                <a:lnTo>
                  <a:pt x="1061147" y="2307320"/>
                </a:lnTo>
                <a:lnTo>
                  <a:pt x="1020087" y="2321995"/>
                </a:lnTo>
                <a:lnTo>
                  <a:pt x="975360" y="2327148"/>
                </a:lnTo>
                <a:lnTo>
                  <a:pt x="195072" y="2327148"/>
                </a:lnTo>
                <a:lnTo>
                  <a:pt x="150344" y="2321995"/>
                </a:lnTo>
                <a:lnTo>
                  <a:pt x="109284" y="2307320"/>
                </a:lnTo>
                <a:lnTo>
                  <a:pt x="73064" y="2284291"/>
                </a:lnTo>
                <a:lnTo>
                  <a:pt x="42855" y="2254080"/>
                </a:lnTo>
                <a:lnTo>
                  <a:pt x="19827" y="2217858"/>
                </a:lnTo>
                <a:lnTo>
                  <a:pt x="5152" y="2176795"/>
                </a:lnTo>
                <a:lnTo>
                  <a:pt x="0" y="2132063"/>
                </a:lnTo>
                <a:lnTo>
                  <a:pt x="0" y="195072"/>
                </a:lnTo>
                <a:close/>
              </a:path>
            </a:pathLst>
          </a:custGeom>
          <a:solidFill>
            <a:srgbClr val="4472C4"/>
          </a:solidFill>
          <a:ln w="13715">
            <a:solidFill>
              <a:srgbClr val="4472C4"/>
            </a:solidFill>
          </a:ln>
        </p:spPr>
        <p:txBody>
          <a:bodyPr wrap="square" lIns="0" tIns="0" rIns="0" bIns="0" rtlCol="0"/>
          <a:lstStyle/>
          <a:p>
            <a:endParaRPr dirty="0">
              <a:solidFill>
                <a:prstClr val="black"/>
              </a:solidFill>
              <a:latin typeface="Calibri"/>
            </a:endParaRPr>
          </a:p>
        </p:txBody>
      </p:sp>
      <p:sp>
        <p:nvSpPr>
          <p:cNvPr id="26" name="object 22"/>
          <p:cNvSpPr txBox="1"/>
          <p:nvPr/>
        </p:nvSpPr>
        <p:spPr>
          <a:xfrm>
            <a:off x="9310199" y="3218548"/>
            <a:ext cx="925830" cy="527709"/>
          </a:xfrm>
          <a:prstGeom prst="rect">
            <a:avLst/>
          </a:prstGeom>
          <a:solidFill>
            <a:srgbClr val="4472C4"/>
          </a:solidFill>
          <a:ln>
            <a:solidFill>
              <a:srgbClr val="4472C4"/>
            </a:solidFill>
          </a:ln>
        </p:spPr>
        <p:txBody>
          <a:bodyPr vert="horz" wrap="square" lIns="0" tIns="50800" rIns="0" bIns="0" rtlCol="0">
            <a:spAutoFit/>
          </a:bodyPr>
          <a:lstStyle/>
          <a:p>
            <a:pPr marL="12700" marR="5080" indent="-5080" algn="ctr">
              <a:lnSpc>
                <a:spcPct val="86100"/>
              </a:lnSpc>
              <a:spcBef>
                <a:spcPts val="400"/>
              </a:spcBef>
            </a:pPr>
            <a:r>
              <a:rPr spc="5" dirty="0">
                <a:solidFill>
                  <a:srgbClr val="FFFFFF"/>
                </a:solidFill>
                <a:latin typeface="Arial"/>
                <a:cs typeface="Arial"/>
              </a:rPr>
              <a:t>Initiate  final</a:t>
            </a:r>
            <a:r>
              <a:rPr spc="-120" dirty="0">
                <a:solidFill>
                  <a:srgbClr val="FFFFFF"/>
                </a:solidFill>
                <a:latin typeface="Arial"/>
                <a:cs typeface="Arial"/>
              </a:rPr>
              <a:t> </a:t>
            </a:r>
            <a:r>
              <a:rPr spc="-35" dirty="0" smtClean="0">
                <a:solidFill>
                  <a:srgbClr val="FFFFFF"/>
                </a:solidFill>
                <a:latin typeface="Arial"/>
                <a:cs typeface="Arial"/>
              </a:rPr>
              <a:t>pay</a:t>
            </a:r>
            <a:endParaRPr dirty="0">
              <a:solidFill>
                <a:prstClr val="black"/>
              </a:solidFill>
              <a:latin typeface="Arial"/>
              <a:cs typeface="Arial"/>
            </a:endParaRPr>
          </a:p>
        </p:txBody>
      </p:sp>
      <p:sp>
        <p:nvSpPr>
          <p:cNvPr id="27" name="object 15"/>
          <p:cNvSpPr txBox="1"/>
          <p:nvPr/>
        </p:nvSpPr>
        <p:spPr>
          <a:xfrm>
            <a:off x="382542" y="1247318"/>
            <a:ext cx="4625856" cy="723916"/>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spcBef>
                <a:spcPts val="365"/>
              </a:spcBef>
            </a:pPr>
            <a:r>
              <a:rPr sz="1400" b="1" spc="-5" dirty="0" smtClean="0">
                <a:latin typeface="Arial"/>
                <a:cs typeface="Arial"/>
              </a:rPr>
              <a:t>Important</a:t>
            </a:r>
            <a:r>
              <a:rPr lang="en-US" sz="1400" b="1" spc="-5" dirty="0" smtClean="0">
                <a:latin typeface="Arial"/>
                <a:cs typeface="Arial"/>
              </a:rPr>
              <a:t>:</a:t>
            </a:r>
            <a:endParaRPr sz="1400" dirty="0">
              <a:latin typeface="Arial"/>
              <a:cs typeface="Arial"/>
            </a:endParaRPr>
          </a:p>
          <a:p>
            <a:pPr marL="169863">
              <a:lnSpc>
                <a:spcPts val="1160"/>
              </a:lnSpc>
            </a:pPr>
            <a:r>
              <a:rPr lang="en-US" sz="1400" dirty="0" smtClean="0">
                <a:latin typeface="Arial"/>
                <a:cs typeface="Arial"/>
              </a:rPr>
              <a:t>When reviewing the Person Org Summary Page, look for other jobs the employee may have. This will help to coordinate with other Depts./Orgs. </a:t>
            </a:r>
            <a:endParaRPr sz="1400" dirty="0">
              <a:latin typeface="Arial"/>
              <a:cs typeface="Arial"/>
            </a:endParaRPr>
          </a:p>
        </p:txBody>
      </p:sp>
      <p:cxnSp>
        <p:nvCxnSpPr>
          <p:cNvPr id="28" name="Straight Arrow Connector 27"/>
          <p:cNvCxnSpPr/>
          <p:nvPr/>
        </p:nvCxnSpPr>
        <p:spPr>
          <a:xfrm>
            <a:off x="1431235" y="1978844"/>
            <a:ext cx="366405" cy="594877"/>
          </a:xfrm>
          <a:prstGeom prst="straightConnector1">
            <a:avLst/>
          </a:prstGeom>
          <a:ln>
            <a:solidFill>
              <a:srgbClr val="5C739C"/>
            </a:solidFill>
            <a:tailEnd type="triangle"/>
          </a:ln>
        </p:spPr>
        <p:style>
          <a:lnRef idx="1">
            <a:schemeClr val="accent1"/>
          </a:lnRef>
          <a:fillRef idx="0">
            <a:schemeClr val="accent1"/>
          </a:fillRef>
          <a:effectRef idx="0">
            <a:schemeClr val="accent1"/>
          </a:effectRef>
          <a:fontRef idx="minor">
            <a:schemeClr val="tx1"/>
          </a:fontRef>
        </p:style>
      </p:cxnSp>
      <p:sp>
        <p:nvSpPr>
          <p:cNvPr id="29" name="object 15"/>
          <p:cNvSpPr txBox="1"/>
          <p:nvPr/>
        </p:nvSpPr>
        <p:spPr>
          <a:xfrm>
            <a:off x="8739964" y="5209264"/>
            <a:ext cx="2812304" cy="744435"/>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spcBef>
                <a:spcPts val="365"/>
              </a:spcBef>
            </a:pPr>
            <a:r>
              <a:rPr sz="1400" b="1" spc="-5" dirty="0" smtClean="0">
                <a:latin typeface="Arial"/>
                <a:cs typeface="Arial"/>
              </a:rPr>
              <a:t>Important</a:t>
            </a:r>
            <a:r>
              <a:rPr lang="en-US" sz="1400" b="1" spc="-5" dirty="0" smtClean="0">
                <a:latin typeface="Arial"/>
                <a:cs typeface="Arial"/>
              </a:rPr>
              <a:t>:</a:t>
            </a:r>
          </a:p>
          <a:p>
            <a:pPr marL="95885">
              <a:spcBef>
                <a:spcPts val="365"/>
              </a:spcBef>
            </a:pPr>
            <a:r>
              <a:rPr lang="en-US" sz="1400" spc="-5" dirty="0" smtClean="0">
                <a:latin typeface="Arial"/>
                <a:cs typeface="Arial"/>
              </a:rPr>
              <a:t>The SSC will initiate final pay on Involuntary Terminations. </a:t>
            </a:r>
            <a:endParaRPr sz="1400" dirty="0">
              <a:latin typeface="Arial"/>
              <a:cs typeface="Arial"/>
            </a:endParaRPr>
          </a:p>
        </p:txBody>
      </p:sp>
      <p:cxnSp>
        <p:nvCxnSpPr>
          <p:cNvPr id="30" name="Straight Arrow Connector 29"/>
          <p:cNvCxnSpPr/>
          <p:nvPr/>
        </p:nvCxnSpPr>
        <p:spPr>
          <a:xfrm flipH="1" flipV="1">
            <a:off x="10017842" y="4910828"/>
            <a:ext cx="218187" cy="27932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0944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 </a:t>
            </a:r>
            <a:endParaRPr lang="en-US" dirty="0">
              <a:solidFill>
                <a:schemeClr val="accent5"/>
              </a:solidFill>
            </a:endParaRPr>
          </a:p>
        </p:txBody>
      </p:sp>
      <p:sp>
        <p:nvSpPr>
          <p:cNvPr id="6" name="TextBox 5"/>
          <p:cNvSpPr txBox="1"/>
          <p:nvPr/>
        </p:nvSpPr>
        <p:spPr>
          <a:xfrm>
            <a:off x="2307354" y="1799890"/>
            <a:ext cx="7606481" cy="2339102"/>
          </a:xfrm>
          <a:prstGeom prst="rect">
            <a:avLst/>
          </a:prstGeom>
          <a:solidFill>
            <a:schemeClr val="accent1">
              <a:lumMod val="20000"/>
              <a:lumOff val="80000"/>
            </a:schemeClr>
          </a:solidFill>
          <a:ln>
            <a:solidFill>
              <a:srgbClr val="0070C0"/>
            </a:solidFill>
          </a:ln>
        </p:spPr>
        <p:txBody>
          <a:bodyPr wrap="square" rtlCol="0" anchor="b">
            <a:spAutoFit/>
          </a:bodyPr>
          <a:lstStyle/>
          <a:p>
            <a:r>
              <a:rPr lang="en-US" sz="2000" b="1" dirty="0" smtClean="0"/>
              <a:t>Sonya </a:t>
            </a:r>
            <a:r>
              <a:rPr lang="en-US" sz="2000" b="1" dirty="0"/>
              <a:t>Potter </a:t>
            </a:r>
          </a:p>
          <a:p>
            <a:r>
              <a:rPr lang="en-US" dirty="0"/>
              <a:t>Title: </a:t>
            </a:r>
            <a:r>
              <a:rPr lang="en-US" dirty="0" smtClean="0"/>
              <a:t>Graduate Student Support Lead UCPath Business Support Analyst</a:t>
            </a:r>
          </a:p>
          <a:p>
            <a:r>
              <a:rPr lang="en-US" dirty="0" smtClean="0"/>
              <a:t>Department</a:t>
            </a:r>
            <a:r>
              <a:rPr lang="en-US" dirty="0"/>
              <a:t>: </a:t>
            </a:r>
            <a:r>
              <a:rPr lang="en-US" dirty="0" smtClean="0"/>
              <a:t>Campus Support Center</a:t>
            </a:r>
            <a:endParaRPr lang="en-US" dirty="0"/>
          </a:p>
          <a:p>
            <a:r>
              <a:rPr lang="en-US" dirty="0" smtClean="0"/>
              <a:t>Years </a:t>
            </a:r>
            <a:r>
              <a:rPr lang="en-US" dirty="0"/>
              <a:t>@UC: 2 years</a:t>
            </a:r>
          </a:p>
          <a:p>
            <a:r>
              <a:rPr lang="en-US" dirty="0"/>
              <a:t>Previous Experience: 16+ years of experience in creating detailed business processes, re-case business flow into system specifications, develop job aids, training, and testing documents for established national industry competitive technology platforms. </a:t>
            </a:r>
          </a:p>
        </p:txBody>
      </p:sp>
    </p:spTree>
    <p:extLst>
      <p:ext uri="{BB962C8B-B14F-4D97-AF65-F5344CB8AC3E}">
        <p14:creationId xmlns:p14="http://schemas.microsoft.com/office/powerpoint/2010/main" val="1249112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8459" y="236220"/>
            <a:ext cx="10963618" cy="685800"/>
          </a:xfrm>
        </p:spPr>
        <p:txBody>
          <a:bodyPr>
            <a:normAutofit/>
          </a:bodyPr>
          <a:lstStyle/>
          <a:p>
            <a:r>
              <a:rPr lang="en-US" b="1" dirty="0" smtClean="0">
                <a:solidFill>
                  <a:schemeClr val="accent5"/>
                </a:solidFill>
                <a:latin typeface="Arial" panose="020B0604020202020204" pitchFamily="34" charset="0"/>
                <a:cs typeface="Arial" panose="020B0604020202020204" pitchFamily="34" charset="0"/>
              </a:rPr>
              <a:t>CHECK YOUR UNDERSTANDING   </a:t>
            </a:r>
            <a:endParaRPr lang="en-US" b="1" dirty="0">
              <a:solidFill>
                <a:schemeClr val="accent5"/>
              </a:solidFill>
              <a:latin typeface="Arial" panose="020B0604020202020204" pitchFamily="34" charset="0"/>
              <a:cs typeface="Arial" panose="020B0604020202020204" pitchFamily="34" charset="0"/>
            </a:endParaRPr>
          </a:p>
        </p:txBody>
      </p:sp>
      <p:sp>
        <p:nvSpPr>
          <p:cNvPr id="4" name="Rectangle 3"/>
          <p:cNvSpPr/>
          <p:nvPr/>
        </p:nvSpPr>
        <p:spPr>
          <a:xfrm>
            <a:off x="1105172" y="1372753"/>
            <a:ext cx="7836810" cy="40934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rPr>
              <a:t>What template is used to process a Retirement?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rPr>
              <a:t> How do you terminate an employee from all jobs?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rPr>
              <a:t> Who</a:t>
            </a:r>
            <a:r>
              <a:rPr kumimoji="0" lang="en-US" sz="2000" b="0" i="0" u="none" strike="noStrike" kern="1200" cap="none" spc="0" normalizeH="0" noProof="0" dirty="0" smtClean="0">
                <a:ln>
                  <a:noFill/>
                </a:ln>
                <a:solidFill>
                  <a:prstClr val="black"/>
                </a:solidFill>
                <a:effectLst/>
                <a:uLnTx/>
                <a:uFillTx/>
                <a:latin typeface="Arial"/>
              </a:rPr>
              <a:t> is the AWE Approver for Involuntary Termination Phase</a:t>
            </a:r>
            <a:r>
              <a:rPr lang="en-US" sz="2000" dirty="0" smtClean="0">
                <a:solidFill>
                  <a:prstClr val="black"/>
                </a:solidFill>
                <a:latin typeface="Arial"/>
              </a:rPr>
              <a:t> II?</a:t>
            </a:r>
            <a:endParaRPr kumimoji="0" lang="en-US" sz="2000" b="0" i="0" u="none" strike="noStrike" kern="1200" cap="none" spc="0" normalizeH="0" baseline="0" noProof="0" dirty="0" smtClean="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44514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767443"/>
            <a:ext cx="8425028" cy="4792436"/>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Involuntary Termination Action Reason Codes  </a:t>
            </a:r>
            <a:endParaRPr lang="en-US" sz="7200" b="1" dirty="0">
              <a:solidFill>
                <a:srgbClr val="F1AB00"/>
              </a:solidFill>
            </a:endParaRPr>
          </a:p>
        </p:txBody>
      </p:sp>
    </p:spTree>
    <p:extLst>
      <p:ext uri="{BB962C8B-B14F-4D97-AF65-F5344CB8AC3E}">
        <p14:creationId xmlns:p14="http://schemas.microsoft.com/office/powerpoint/2010/main" val="3135229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121" y="217170"/>
            <a:ext cx="11789229" cy="685800"/>
          </a:xfrm>
        </p:spPr>
        <p:txBody>
          <a:bodyPr/>
          <a:lstStyle/>
          <a:p>
            <a:r>
              <a:rPr lang="en-US" sz="3200" dirty="0" smtClean="0">
                <a:solidFill>
                  <a:schemeClr val="accent5"/>
                </a:solidFill>
              </a:rPr>
              <a:t>INVOLUNTARY TERMINATION ACTION REASON</a:t>
            </a:r>
            <a:r>
              <a:rPr lang="en-US" sz="3200" dirty="0">
                <a:solidFill>
                  <a:schemeClr val="accent5"/>
                </a:solidFill>
              </a:rPr>
              <a:t> </a:t>
            </a:r>
            <a:r>
              <a:rPr lang="en-US" sz="3200" dirty="0" smtClean="0">
                <a:solidFill>
                  <a:schemeClr val="accent5"/>
                </a:solidFill>
              </a:rPr>
              <a:t>CODES  </a:t>
            </a:r>
            <a:endParaRPr lang="en-US" sz="3200" dirty="0">
              <a:solidFill>
                <a:schemeClr val="accent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88010398"/>
              </p:ext>
            </p:extLst>
          </p:nvPr>
        </p:nvGraphicFramePr>
        <p:xfrm>
          <a:off x="475487" y="1703071"/>
          <a:ext cx="10738675" cy="4367949"/>
        </p:xfrm>
        <a:graphic>
          <a:graphicData uri="http://schemas.openxmlformats.org/drawingml/2006/table">
            <a:tbl>
              <a:tblPr firstRow="1" bandRow="1">
                <a:tableStyleId>{5C22544A-7EE6-4342-B048-85BDC9FD1C3A}</a:tableStyleId>
              </a:tblPr>
              <a:tblGrid>
                <a:gridCol w="2804160">
                  <a:extLst>
                    <a:ext uri="{9D8B030D-6E8A-4147-A177-3AD203B41FA5}">
                      <a16:colId xmlns:a16="http://schemas.microsoft.com/office/drawing/2014/main" val="2426897934"/>
                    </a:ext>
                  </a:extLst>
                </a:gridCol>
                <a:gridCol w="7934515">
                  <a:extLst>
                    <a:ext uri="{9D8B030D-6E8A-4147-A177-3AD203B41FA5}">
                      <a16:colId xmlns:a16="http://schemas.microsoft.com/office/drawing/2014/main" val="2357555716"/>
                    </a:ext>
                  </a:extLst>
                </a:gridCol>
              </a:tblGrid>
              <a:tr h="315082">
                <a:tc>
                  <a:txBody>
                    <a:bodyPr/>
                    <a:lstStyle/>
                    <a:p>
                      <a:pPr algn="l"/>
                      <a:r>
                        <a:rPr lang="en-US" sz="1600" dirty="0" smtClean="0">
                          <a:latin typeface="+mn-lt"/>
                        </a:rPr>
                        <a:t>Action Reason</a:t>
                      </a:r>
                      <a:endParaRPr lang="en-US" sz="1600" dirty="0">
                        <a:latin typeface="+mn-lt"/>
                      </a:endParaRPr>
                    </a:p>
                  </a:txBody>
                  <a:tcPr anchor="ctr"/>
                </a:tc>
                <a:tc>
                  <a:txBody>
                    <a:bodyPr/>
                    <a:lstStyle/>
                    <a:p>
                      <a:pPr algn="l"/>
                      <a:r>
                        <a:rPr lang="en-US" sz="1600" dirty="0" smtClean="0">
                          <a:latin typeface="+mn-lt"/>
                        </a:rPr>
                        <a:t>Description </a:t>
                      </a:r>
                      <a:endParaRPr lang="en-US" sz="1600" dirty="0">
                        <a:latin typeface="+mn-lt"/>
                      </a:endParaRPr>
                    </a:p>
                  </a:txBody>
                  <a:tcPr anchor="ctr"/>
                </a:tc>
                <a:extLst>
                  <a:ext uri="{0D108BD9-81ED-4DB2-BD59-A6C34878D82A}">
                    <a16:rowId xmlns:a16="http://schemas.microsoft.com/office/drawing/2014/main" val="2942353107"/>
                  </a:ext>
                </a:extLst>
              </a:tr>
              <a:tr h="298550">
                <a:tc>
                  <a:txBody>
                    <a:bodyPr/>
                    <a:lstStyle/>
                    <a:p>
                      <a:pPr marL="0" marR="0" algn="l">
                        <a:lnSpc>
                          <a:spcPct val="107000"/>
                        </a:lnSpc>
                        <a:spcBef>
                          <a:spcPts val="0"/>
                        </a:spcBef>
                        <a:spcAft>
                          <a:spcPts val="800"/>
                        </a:spcAft>
                      </a:pPr>
                      <a:r>
                        <a:rPr lang="en-US" sz="1200" kern="1200" dirty="0" smtClean="0">
                          <a:solidFill>
                            <a:srgbClr val="203864"/>
                          </a:solidFill>
                          <a:effectLst/>
                          <a:latin typeface="+mn-lt"/>
                          <a:ea typeface="+mn-ea"/>
                          <a:cs typeface="+mn-cs"/>
                        </a:rPr>
                        <a:t>Acad-Incompetent Performance</a:t>
                      </a:r>
                      <a:endParaRPr lang="en-US" sz="1200" b="0" dirty="0">
                        <a:solidFill>
                          <a:srgbClr val="203864"/>
                        </a:solidFill>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800"/>
                        </a:spcAft>
                      </a:pPr>
                      <a:r>
                        <a:rPr lang="en-US" sz="1200" kern="1200" dirty="0" smtClean="0">
                          <a:solidFill>
                            <a:srgbClr val="203864"/>
                          </a:solidFill>
                          <a:effectLst/>
                          <a:latin typeface="+mn-lt"/>
                          <a:ea typeface="+mn-ea"/>
                          <a:cs typeface="+mn-cs"/>
                        </a:rPr>
                        <a:t>Academic Personnel Use. Used for termination of employee due to poor performance per APM 075</a:t>
                      </a:r>
                      <a:endParaRPr lang="en-US" sz="1200" b="0" dirty="0">
                        <a:solidFill>
                          <a:srgbClr val="203864"/>
                        </a:solidFill>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64222264"/>
                  </a:ext>
                </a:extLst>
              </a:tr>
              <a:tr h="637683">
                <a:tc>
                  <a:txBody>
                    <a:bodyPr/>
                    <a:lstStyle/>
                    <a:p>
                      <a:pPr algn="l"/>
                      <a:r>
                        <a:rPr lang="en-US" sz="1200" kern="1200" dirty="0" smtClean="0">
                          <a:solidFill>
                            <a:srgbClr val="203864"/>
                          </a:solidFill>
                          <a:effectLst/>
                          <a:latin typeface="+mn-lt"/>
                          <a:ea typeface="+mn-ea"/>
                          <a:cs typeface="+mn-cs"/>
                        </a:rPr>
                        <a:t>Acad – Presumptive Resignation</a:t>
                      </a:r>
                      <a:endParaRPr lang="en-US" sz="1200" b="0" dirty="0">
                        <a:solidFill>
                          <a:srgbClr val="203864"/>
                        </a:solidFill>
                        <a:latin typeface="+mn-lt"/>
                      </a:endParaRPr>
                    </a:p>
                  </a:txBody>
                  <a:tcPr anchor="ctr"/>
                </a:tc>
                <a:tc>
                  <a:txBody>
                    <a:bodyPr/>
                    <a:lstStyle/>
                    <a:p>
                      <a:pPr marL="0" marR="0" algn="l">
                        <a:lnSpc>
                          <a:spcPct val="107000"/>
                        </a:lnSpc>
                        <a:spcBef>
                          <a:spcPts val="0"/>
                        </a:spcBef>
                        <a:spcAft>
                          <a:spcPts val="800"/>
                        </a:spcAft>
                      </a:pPr>
                      <a:r>
                        <a:rPr lang="en-US" sz="1200" kern="1200" dirty="0" smtClean="0">
                          <a:solidFill>
                            <a:srgbClr val="203864"/>
                          </a:solidFill>
                          <a:effectLst/>
                          <a:latin typeface="+mn-lt"/>
                          <a:ea typeface="+mn-ea"/>
                          <a:cs typeface="+mn-cs"/>
                        </a:rPr>
                        <a:t>Academic Personnel Use. Used for when an appointee chooses not to return to his/her University appointment following the expiration of a leave of absence, or chooses to be absent from that appointment without obtaining prior approval for a leave. Per APM 700-30</a:t>
                      </a:r>
                      <a:endParaRPr lang="en-US" sz="1200" b="0" dirty="0">
                        <a:solidFill>
                          <a:srgbClr val="203864"/>
                        </a:solidFill>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088163187"/>
                  </a:ext>
                </a:extLst>
              </a:tr>
              <a:tr h="298550">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Acad – Terminal Appointment</a:t>
                      </a:r>
                      <a:endParaRPr lang="en-US" sz="12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Academic Personnel Use. Used to terminate an academic appointee who did not receive tenure.</a:t>
                      </a:r>
                      <a:endParaRPr lang="en-US" sz="12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85929789"/>
                  </a:ext>
                </a:extLst>
              </a:tr>
              <a:tr h="453766">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Appointment Expired</a:t>
                      </a:r>
                      <a:endParaRPr lang="en-US" sz="12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Used for the termination of an appointment with a fixed end date or </a:t>
                      </a:r>
                      <a:r>
                        <a:rPr lang="en-US" sz="1200" dirty="0" smtClean="0">
                          <a:solidFill>
                            <a:srgbClr val="304875"/>
                          </a:solidFill>
                          <a:effectLst/>
                          <a:latin typeface="+mn-lt"/>
                          <a:ea typeface="Calibri" panose="020F0502020204030204" pitchFamily="34" charset="0"/>
                          <a:cs typeface="Times New Roman" panose="02020603050405020304" pitchFamily="18" charset="0"/>
                        </a:rPr>
                        <a:t>expiration </a:t>
                      </a:r>
                      <a:r>
                        <a:rPr lang="en-US" sz="1200" dirty="0">
                          <a:solidFill>
                            <a:srgbClr val="304875"/>
                          </a:solidFill>
                          <a:effectLst/>
                          <a:latin typeface="+mn-lt"/>
                          <a:ea typeface="Calibri" panose="020F0502020204030204" pitchFamily="34" charset="0"/>
                          <a:cs typeface="Times New Roman" panose="02020603050405020304" pitchFamily="18" charset="0"/>
                        </a:rPr>
                        <a:t>of contract in accordance with terms of the contract or appointment</a:t>
                      </a:r>
                      <a:endParaRPr lang="en-US" sz="12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04755452"/>
                  </a:ext>
                </a:extLst>
              </a:tr>
              <a:tr h="298550">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Death</a:t>
                      </a:r>
                      <a:endParaRPr lang="en-US" sz="12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Used to terminate employment due to death</a:t>
                      </a:r>
                      <a:endParaRPr lang="en-US" sz="12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38395171"/>
                  </a:ext>
                </a:extLst>
              </a:tr>
              <a:tr h="298550">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Dismissal – Attendance</a:t>
                      </a:r>
                      <a:endParaRPr lang="en-US" sz="12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Used for termination due to employees excessive absences </a:t>
                      </a:r>
                      <a:endParaRPr lang="en-US" sz="12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357555648"/>
                  </a:ext>
                </a:extLst>
              </a:tr>
              <a:tr h="298550">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Dismissal – Falsified App</a:t>
                      </a:r>
                      <a:endParaRPr lang="en-US" sz="12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Used for termination due to falsifying information on application</a:t>
                      </a:r>
                      <a:endParaRPr lang="en-US" sz="12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775327513"/>
                  </a:ext>
                </a:extLst>
              </a:tr>
              <a:tr h="298550">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Dismissal – Misconduct</a:t>
                      </a:r>
                      <a:endParaRPr lang="en-US" sz="12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Used for termination due to misconduct</a:t>
                      </a:r>
                      <a:endParaRPr lang="en-US" sz="12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217944332"/>
                  </a:ext>
                </a:extLst>
              </a:tr>
              <a:tr h="298550">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Dismissal – No Longer Cert/Lic</a:t>
                      </a:r>
                      <a:endParaRPr lang="en-US" sz="12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Used for termination due to lack of license or certificate</a:t>
                      </a:r>
                      <a:endParaRPr lang="en-US" sz="12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614095806"/>
                  </a:ext>
                </a:extLst>
              </a:tr>
              <a:tr h="298550">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Dismissal – Lack of Performance</a:t>
                      </a:r>
                      <a:endParaRPr lang="en-US" sz="12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200" dirty="0">
                          <a:solidFill>
                            <a:srgbClr val="304875"/>
                          </a:solidFill>
                          <a:effectLst/>
                          <a:latin typeface="+mn-lt"/>
                          <a:ea typeface="Calibri" panose="020F0502020204030204" pitchFamily="34" charset="0"/>
                          <a:cs typeface="Times New Roman" panose="02020603050405020304" pitchFamily="18" charset="0"/>
                        </a:rPr>
                        <a:t>Used for termination due to poor performance</a:t>
                      </a:r>
                      <a:endParaRPr lang="en-US" sz="12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062596297"/>
                  </a:ext>
                </a:extLst>
              </a:tr>
              <a:tr h="453766">
                <a:tc>
                  <a:txBody>
                    <a:bodyPr/>
                    <a:lstStyle/>
                    <a:p>
                      <a:pPr marL="0" marR="0" algn="l">
                        <a:lnSpc>
                          <a:spcPct val="107000"/>
                        </a:lnSpc>
                        <a:spcBef>
                          <a:spcPts val="0"/>
                        </a:spcBef>
                        <a:spcAft>
                          <a:spcPts val="0"/>
                        </a:spcAft>
                      </a:pPr>
                      <a:r>
                        <a:rPr lang="en-US" sz="1200" dirty="0">
                          <a:solidFill>
                            <a:srgbClr val="20304E"/>
                          </a:solidFill>
                          <a:effectLst/>
                          <a:latin typeface="+mn-lt"/>
                          <a:ea typeface="Calibri" panose="020F0502020204030204" pitchFamily="34" charset="0"/>
                          <a:cs typeface="Times New Roman" panose="02020603050405020304" pitchFamily="18" charset="0"/>
                        </a:rPr>
                        <a:t>Do Not Protest (Settlement)</a:t>
                      </a:r>
                      <a:endParaRPr lang="en-US" sz="12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200" dirty="0">
                          <a:solidFill>
                            <a:srgbClr val="20304E"/>
                          </a:solidFill>
                          <a:effectLst/>
                          <a:latin typeface="+mn-lt"/>
                          <a:ea typeface="Calibri" panose="020F0502020204030204" pitchFamily="34" charset="0"/>
                          <a:cs typeface="Times New Roman" panose="02020603050405020304" pitchFamily="18" charset="0"/>
                        </a:rPr>
                        <a:t>Used to terminate someone who has a settlement with the University. </a:t>
                      </a:r>
                      <a:r>
                        <a:rPr lang="en-US" sz="1200" dirty="0" smtClean="0">
                          <a:solidFill>
                            <a:srgbClr val="20304E"/>
                          </a:solidFill>
                          <a:effectLst/>
                          <a:latin typeface="+mn-lt"/>
                          <a:ea typeface="Calibri" panose="020F0502020204030204" pitchFamily="34" charset="0"/>
                          <a:cs typeface="Times New Roman" panose="02020603050405020304" pitchFamily="18" charset="0"/>
                        </a:rPr>
                        <a:t>UCPath </a:t>
                      </a:r>
                      <a:r>
                        <a:rPr lang="en-US" sz="1200" dirty="0">
                          <a:solidFill>
                            <a:srgbClr val="20304E"/>
                          </a:solidFill>
                          <a:effectLst/>
                          <a:latin typeface="+mn-lt"/>
                          <a:ea typeface="Calibri" panose="020F0502020204030204" pitchFamily="34" charset="0"/>
                          <a:cs typeface="Times New Roman" panose="02020603050405020304" pitchFamily="18" charset="0"/>
                        </a:rPr>
                        <a:t>Center will not protest any UI claims if the employee has this action/reason code. </a:t>
                      </a:r>
                      <a:endParaRPr lang="en-US" sz="12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447203337"/>
                  </a:ext>
                </a:extLst>
              </a:tr>
            </a:tbl>
          </a:graphicData>
        </a:graphic>
      </p:graphicFrame>
      <p:sp>
        <p:nvSpPr>
          <p:cNvPr id="3" name="TextBox 2"/>
          <p:cNvSpPr txBox="1"/>
          <p:nvPr/>
        </p:nvSpPr>
        <p:spPr>
          <a:xfrm>
            <a:off x="408214" y="749754"/>
            <a:ext cx="10805948" cy="1200329"/>
          </a:xfrm>
          <a:prstGeom prst="rect">
            <a:avLst/>
          </a:prstGeom>
          <a:noFill/>
        </p:spPr>
        <p:txBody>
          <a:bodyPr wrap="square" rtlCol="0">
            <a:spAutoFit/>
          </a:bodyPr>
          <a:lstStyle/>
          <a:p>
            <a:r>
              <a:rPr lang="en-US" dirty="0"/>
              <a:t>There are various Action Reason Codes for </a:t>
            </a:r>
            <a:r>
              <a:rPr lang="en-US" dirty="0" smtClean="0"/>
              <a:t>Involuntary Termination. Some, however, </a:t>
            </a:r>
            <a:r>
              <a:rPr lang="en-US" dirty="0"/>
              <a:t>are for very specific circumstances. If you have a question on which Action Reason Code to </a:t>
            </a:r>
            <a:r>
              <a:rPr lang="en-US" dirty="0" smtClean="0"/>
              <a:t>use, </a:t>
            </a:r>
            <a:r>
              <a:rPr lang="en-US" dirty="0"/>
              <a:t>please contact AP or HR </a:t>
            </a:r>
            <a:r>
              <a:rPr lang="en-US" dirty="0" smtClean="0"/>
              <a:t>Central Offices </a:t>
            </a:r>
            <a:r>
              <a:rPr lang="en-US" dirty="0"/>
              <a:t>for guidance.  </a:t>
            </a:r>
          </a:p>
          <a:p>
            <a:pPr algn="ctr"/>
            <a:endParaRPr lang="en-US" dirty="0"/>
          </a:p>
        </p:txBody>
      </p:sp>
    </p:spTree>
    <p:extLst>
      <p:ext uri="{BB962C8B-B14F-4D97-AF65-F5344CB8AC3E}">
        <p14:creationId xmlns:p14="http://schemas.microsoft.com/office/powerpoint/2010/main" val="2205519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829" y="305562"/>
            <a:ext cx="12001171" cy="685800"/>
          </a:xfrm>
        </p:spPr>
        <p:txBody>
          <a:bodyPr/>
          <a:lstStyle/>
          <a:p>
            <a:r>
              <a:rPr lang="en-US" sz="3200" dirty="0" smtClean="0">
                <a:solidFill>
                  <a:schemeClr val="accent5"/>
                </a:solidFill>
              </a:rPr>
              <a:t>INVOLUNTARY TERMINATION ACTION REASON CODES </a:t>
            </a:r>
            <a:endParaRPr lang="en-US" sz="3200" dirty="0">
              <a:solidFill>
                <a:schemeClr val="accent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83988754"/>
              </p:ext>
            </p:extLst>
          </p:nvPr>
        </p:nvGraphicFramePr>
        <p:xfrm>
          <a:off x="304694" y="896112"/>
          <a:ext cx="11170920" cy="4830182"/>
        </p:xfrm>
        <a:graphic>
          <a:graphicData uri="http://schemas.openxmlformats.org/drawingml/2006/table">
            <a:tbl>
              <a:tblPr firstRow="1" bandRow="1">
                <a:tableStyleId>{5C22544A-7EE6-4342-B048-85BDC9FD1C3A}</a:tableStyleId>
              </a:tblPr>
              <a:tblGrid>
                <a:gridCol w="2625522">
                  <a:extLst>
                    <a:ext uri="{9D8B030D-6E8A-4147-A177-3AD203B41FA5}">
                      <a16:colId xmlns:a16="http://schemas.microsoft.com/office/drawing/2014/main" val="2426897934"/>
                    </a:ext>
                  </a:extLst>
                </a:gridCol>
                <a:gridCol w="8545398">
                  <a:extLst>
                    <a:ext uri="{9D8B030D-6E8A-4147-A177-3AD203B41FA5}">
                      <a16:colId xmlns:a16="http://schemas.microsoft.com/office/drawing/2014/main" val="2357555716"/>
                    </a:ext>
                  </a:extLst>
                </a:gridCol>
              </a:tblGrid>
              <a:tr h="316056">
                <a:tc>
                  <a:txBody>
                    <a:bodyPr/>
                    <a:lstStyle/>
                    <a:p>
                      <a:r>
                        <a:rPr lang="en-US" sz="1400" dirty="0" smtClean="0">
                          <a:latin typeface="+mn-lt"/>
                        </a:rPr>
                        <a:t>Action Reason </a:t>
                      </a:r>
                      <a:endParaRPr lang="en-US" sz="1400" dirty="0">
                        <a:latin typeface="+mn-lt"/>
                      </a:endParaRPr>
                    </a:p>
                  </a:txBody>
                  <a:tcPr anchor="ctr"/>
                </a:tc>
                <a:tc>
                  <a:txBody>
                    <a:bodyPr/>
                    <a:lstStyle/>
                    <a:p>
                      <a:r>
                        <a:rPr lang="en-US" sz="1400" dirty="0" smtClean="0">
                          <a:latin typeface="+mn-lt"/>
                        </a:rPr>
                        <a:t>Description</a:t>
                      </a:r>
                      <a:endParaRPr lang="en-US" sz="1400" dirty="0">
                        <a:latin typeface="+mn-lt"/>
                      </a:endParaRPr>
                    </a:p>
                  </a:txBody>
                  <a:tcPr anchor="ctr"/>
                </a:tc>
                <a:extLst>
                  <a:ext uri="{0D108BD9-81ED-4DB2-BD59-A6C34878D82A}">
                    <a16:rowId xmlns:a16="http://schemas.microsoft.com/office/drawing/2014/main" val="2942353107"/>
                  </a:ext>
                </a:extLst>
              </a:tr>
              <a:tr h="311356">
                <a:tc>
                  <a:txBody>
                    <a:bodyPr/>
                    <a:lstStyle/>
                    <a:p>
                      <a:pPr marL="0" marR="0" algn="l">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Layoff – Rehire/Recall Rights</a:t>
                      </a:r>
                      <a:endParaRPr lang="en-US" sz="14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Used for indefinite Layoff – Rehire/Recall Rights</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805518523"/>
                  </a:ext>
                </a:extLst>
              </a:tr>
              <a:tr h="311356">
                <a:tc>
                  <a:txBody>
                    <a:bodyPr/>
                    <a:lstStyle/>
                    <a:p>
                      <a:pPr marL="0" marR="0" algn="l">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Do Not Rehire (Settlement)</a:t>
                      </a:r>
                      <a:endParaRPr lang="en-US" sz="14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Agreement/Settlement – Employee agrees not to return. See Appendix A for example </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064076769"/>
                  </a:ext>
                </a:extLst>
              </a:tr>
              <a:tr h="321204">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Layoff – </a:t>
                      </a:r>
                      <a:r>
                        <a:rPr lang="en-US" sz="1400" dirty="0">
                          <a:solidFill>
                            <a:srgbClr val="304875"/>
                          </a:solidFill>
                          <a:effectLst/>
                          <a:latin typeface="+mn-lt"/>
                          <a:ea typeface="Calibri" panose="020F0502020204030204" pitchFamily="34" charset="0"/>
                          <a:cs typeface="Arial" panose="020B0604020202020204" pitchFamily="34" charset="0"/>
                        </a:rPr>
                        <a:t>Severance</a:t>
                      </a:r>
                      <a:endParaRPr lang="en-US" sz="1400" dirty="0">
                        <a:effectLst/>
                        <a:latin typeface="+mn-lt"/>
                        <a:ea typeface="Calibri" panose="020F0502020204030204" pitchFamily="34" charset="0"/>
                        <a:cs typeface="Arial" panose="020B0604020202020204" pitchFamily="34" charset="0"/>
                      </a:endParaRPr>
                    </a:p>
                  </a:txBody>
                  <a:tcPr anchor="ctr"/>
                </a:tc>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Used for indefinite Layoff – Severance</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64222264"/>
                  </a:ext>
                </a:extLst>
              </a:tr>
              <a:tr h="567165">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Layoff – Reduce Sev, Reh/Recall</a:t>
                      </a:r>
                      <a:endParaRPr lang="en-US" sz="14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Used for indefinite Layoff – Reduced Severance and Preferential Rehire/Recall Rights</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088163187"/>
                  </a:ext>
                </a:extLst>
              </a:tr>
              <a:tr h="567165">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Medical Separation</a:t>
                      </a:r>
                      <a:endParaRPr lang="en-US" sz="14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Used for termination due to an employee who became unable to perform essential functions of his position due to a disability</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85929789"/>
                  </a:ext>
                </a:extLst>
              </a:tr>
              <a:tr h="567165">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Never Started Employment</a:t>
                      </a:r>
                      <a:endParaRPr lang="en-US" sz="14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Used for termination of an employee who never started employment. </a:t>
                      </a:r>
                      <a:r>
                        <a:rPr lang="en-US" sz="1400" dirty="0" smtClean="0">
                          <a:solidFill>
                            <a:srgbClr val="304875"/>
                          </a:solidFill>
                          <a:effectLst/>
                          <a:latin typeface="+mn-lt"/>
                          <a:ea typeface="Calibri" panose="020F0502020204030204" pitchFamily="34" charset="0"/>
                          <a:cs typeface="Times New Roman" panose="02020603050405020304" pitchFamily="18" charset="0"/>
                        </a:rPr>
                        <a:t>This </a:t>
                      </a:r>
                      <a:r>
                        <a:rPr lang="en-US" sz="1400" dirty="0">
                          <a:solidFill>
                            <a:srgbClr val="304875"/>
                          </a:solidFill>
                          <a:effectLst/>
                          <a:latin typeface="+mn-lt"/>
                          <a:ea typeface="Calibri" panose="020F0502020204030204" pitchFamily="34" charset="0"/>
                          <a:cs typeface="Times New Roman" panose="02020603050405020304" pitchFamily="18" charset="0"/>
                        </a:rPr>
                        <a:t>is used to void the employment record rather than deleting it</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04755452"/>
                  </a:ext>
                </a:extLst>
              </a:tr>
              <a:tr h="321204">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No Longer Student</a:t>
                      </a:r>
                      <a:endParaRPr lang="en-US" sz="14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Used for termination of an employee who graduated </a:t>
                      </a:r>
                      <a:r>
                        <a:rPr lang="en-US" sz="1400" dirty="0" smtClean="0">
                          <a:solidFill>
                            <a:srgbClr val="304875"/>
                          </a:solidFill>
                          <a:effectLst/>
                          <a:latin typeface="+mn-lt"/>
                          <a:ea typeface="Calibri" panose="020F0502020204030204" pitchFamily="34" charset="0"/>
                          <a:cs typeface="Times New Roman" panose="02020603050405020304" pitchFamily="18" charset="0"/>
                        </a:rPr>
                        <a:t>or </a:t>
                      </a:r>
                      <a:r>
                        <a:rPr lang="en-US" sz="1400" dirty="0">
                          <a:solidFill>
                            <a:srgbClr val="304875"/>
                          </a:solidFill>
                          <a:effectLst/>
                          <a:latin typeface="+mn-lt"/>
                          <a:ea typeface="Calibri" panose="020F0502020204030204" pitchFamily="34" charset="0"/>
                          <a:cs typeface="Times New Roman" panose="02020603050405020304" pitchFamily="18" charset="0"/>
                        </a:rPr>
                        <a:t>is no longer a student </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38395171"/>
                  </a:ext>
                </a:extLst>
              </a:tr>
              <a:tr h="321204">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Per Diem Release</a:t>
                      </a:r>
                      <a:endParaRPr lang="en-US" sz="14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Used to terminate an employee due to the end of a per diem appointment</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059314061"/>
                  </a:ext>
                </a:extLst>
              </a:tr>
              <a:tr h="567165">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Release fr Trial Emplmnt-Invol</a:t>
                      </a:r>
                      <a:endParaRPr lang="en-US" sz="14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Used for release from trial </a:t>
                      </a:r>
                      <a:r>
                        <a:rPr lang="en-US" sz="1400" dirty="0" smtClean="0">
                          <a:solidFill>
                            <a:srgbClr val="304875"/>
                          </a:solidFill>
                          <a:effectLst/>
                          <a:latin typeface="+mn-lt"/>
                          <a:ea typeface="Calibri" panose="020F0502020204030204" pitchFamily="34" charset="0"/>
                          <a:cs typeface="Times New Roman" panose="02020603050405020304" pitchFamily="18" charset="0"/>
                        </a:rPr>
                        <a:t>employment </a:t>
                      </a:r>
                      <a:r>
                        <a:rPr lang="en-US" sz="1400" dirty="0">
                          <a:solidFill>
                            <a:srgbClr val="304875"/>
                          </a:solidFill>
                          <a:effectLst/>
                          <a:latin typeface="+mn-lt"/>
                          <a:ea typeface="Calibri" panose="020F0502020204030204" pitchFamily="34" charset="0"/>
                          <a:cs typeface="Times New Roman" panose="02020603050405020304" pitchFamily="18" charset="0"/>
                        </a:rPr>
                        <a:t>initiated by the university </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188716219"/>
                  </a:ext>
                </a:extLst>
              </a:tr>
              <a:tr h="321204">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Released During Probation</a:t>
                      </a:r>
                      <a:endParaRPr lang="en-US" sz="14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Used to terminate an employee due to not passing probation</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806448908"/>
                  </a:ext>
                </a:extLst>
              </a:tr>
              <a:tr h="321204">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Visa/Work Permit Expired</a:t>
                      </a:r>
                      <a:endParaRPr lang="en-US" sz="140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400" dirty="0">
                          <a:solidFill>
                            <a:srgbClr val="304875"/>
                          </a:solidFill>
                          <a:effectLst/>
                          <a:latin typeface="+mn-lt"/>
                          <a:ea typeface="Calibri" panose="020F0502020204030204" pitchFamily="34" charset="0"/>
                          <a:cs typeface="Times New Roman" panose="02020603050405020304" pitchFamily="18" charset="0"/>
                        </a:rPr>
                        <a:t>Used to terminate an employee due to expiration of Visa or Work Permit </a:t>
                      </a:r>
                      <a:endParaRPr lang="en-US" sz="1400" dirty="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3484186"/>
                  </a:ext>
                </a:extLst>
              </a:tr>
            </a:tbl>
          </a:graphicData>
        </a:graphic>
      </p:graphicFrame>
    </p:spTree>
    <p:extLst>
      <p:ext uri="{BB962C8B-B14F-4D97-AF65-F5344CB8AC3E}">
        <p14:creationId xmlns:p14="http://schemas.microsoft.com/office/powerpoint/2010/main" val="1582028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82765" y="268117"/>
            <a:ext cx="11350851" cy="685800"/>
          </a:xfrm>
        </p:spPr>
        <p:txBody>
          <a:bodyPr>
            <a:normAutofit fontScale="90000"/>
          </a:bodyPr>
          <a:lstStyle/>
          <a:p>
            <a:r>
              <a:rPr lang="en-US" sz="4000" dirty="0" smtClean="0">
                <a:solidFill>
                  <a:schemeClr val="accent5"/>
                </a:solidFill>
              </a:rPr>
              <a:t>DO YOU KNOW YOUR ACTION/REASON CODES?</a:t>
            </a:r>
            <a:br>
              <a:rPr lang="en-US" sz="4000" dirty="0" smtClean="0">
                <a:solidFill>
                  <a:schemeClr val="accent5"/>
                </a:solidFill>
              </a:rPr>
            </a:br>
            <a:r>
              <a:rPr lang="en-US" dirty="0" smtClean="0">
                <a:solidFill>
                  <a:schemeClr val="accent5"/>
                </a:solidFill>
              </a:rPr>
              <a:t>Educational Activity</a:t>
            </a:r>
            <a:br>
              <a:rPr lang="en-US" dirty="0" smtClean="0">
                <a:solidFill>
                  <a:schemeClr val="accent5"/>
                </a:solidFill>
              </a:rPr>
            </a:br>
            <a:r>
              <a:rPr lang="en-US" dirty="0">
                <a:solidFill>
                  <a:schemeClr val="accent5"/>
                </a:solidFill>
              </a:rPr>
              <a:t/>
            </a:r>
            <a:br>
              <a:rPr lang="en-US" dirty="0">
                <a:solidFill>
                  <a:schemeClr val="accent5"/>
                </a:solidFill>
              </a:rPr>
            </a:br>
            <a:endParaRPr lang="en-US" dirty="0">
              <a:solidFill>
                <a:schemeClr val="accent5"/>
              </a:solidFill>
            </a:endParaRPr>
          </a:p>
        </p:txBody>
      </p:sp>
      <p:pic>
        <p:nvPicPr>
          <p:cNvPr id="2" name="Picture 1"/>
          <p:cNvPicPr>
            <a:picLocks noChangeAspect="1"/>
          </p:cNvPicPr>
          <p:nvPr/>
        </p:nvPicPr>
        <p:blipFill>
          <a:blip r:embed="rId3"/>
          <a:stretch>
            <a:fillRect/>
          </a:stretch>
        </p:blipFill>
        <p:spPr>
          <a:xfrm>
            <a:off x="1124871" y="2081953"/>
            <a:ext cx="9879297" cy="3314893"/>
          </a:xfrm>
          <a:prstGeom prst="rect">
            <a:avLst/>
          </a:prstGeom>
          <a:ln w="12700">
            <a:solidFill>
              <a:schemeClr val="accent1"/>
            </a:solidFill>
          </a:ln>
        </p:spPr>
      </p:pic>
    </p:spTree>
    <p:extLst>
      <p:ext uri="{BB962C8B-B14F-4D97-AF65-F5344CB8AC3E}">
        <p14:creationId xmlns:p14="http://schemas.microsoft.com/office/powerpoint/2010/main" val="1380494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82765" y="268117"/>
            <a:ext cx="11350851" cy="685800"/>
          </a:xfrm>
        </p:spPr>
        <p:txBody>
          <a:bodyPr>
            <a:normAutofit fontScale="90000"/>
          </a:bodyPr>
          <a:lstStyle/>
          <a:p>
            <a:r>
              <a:rPr lang="en-US" sz="4000" dirty="0" smtClean="0">
                <a:solidFill>
                  <a:schemeClr val="accent5"/>
                </a:solidFill>
              </a:rPr>
              <a:t>DO YOU KNOW YOUR ACTION/REASON CODES?</a:t>
            </a:r>
            <a:br>
              <a:rPr lang="en-US" sz="4000" dirty="0" smtClean="0">
                <a:solidFill>
                  <a:schemeClr val="accent5"/>
                </a:solidFill>
              </a:rPr>
            </a:br>
            <a:r>
              <a:rPr lang="en-US" dirty="0" smtClean="0">
                <a:solidFill>
                  <a:schemeClr val="accent5"/>
                </a:solidFill>
              </a:rPr>
              <a:t>Educational Activity</a:t>
            </a:r>
            <a:br>
              <a:rPr lang="en-US" dirty="0" smtClean="0">
                <a:solidFill>
                  <a:schemeClr val="accent5"/>
                </a:solidFill>
              </a:rPr>
            </a:br>
            <a:r>
              <a:rPr lang="en-US" dirty="0">
                <a:solidFill>
                  <a:schemeClr val="accent5"/>
                </a:solidFill>
              </a:rPr>
              <a:t/>
            </a:r>
            <a:br>
              <a:rPr lang="en-US" dirty="0">
                <a:solidFill>
                  <a:schemeClr val="accent5"/>
                </a:solidFill>
              </a:rPr>
            </a:br>
            <a:endParaRPr lang="en-US" dirty="0">
              <a:solidFill>
                <a:schemeClr val="accent5"/>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163587759"/>
              </p:ext>
            </p:extLst>
          </p:nvPr>
        </p:nvGraphicFramePr>
        <p:xfrm>
          <a:off x="1775624" y="1470836"/>
          <a:ext cx="8676167" cy="4462133"/>
        </p:xfrm>
        <a:graphic>
          <a:graphicData uri="http://schemas.openxmlformats.org/drawingml/2006/table">
            <a:tbl>
              <a:tblPr>
                <a:tableStyleId>{5C22544A-7EE6-4342-B048-85BDC9FD1C3A}</a:tableStyleId>
              </a:tblPr>
              <a:tblGrid>
                <a:gridCol w="2583711">
                  <a:extLst>
                    <a:ext uri="{9D8B030D-6E8A-4147-A177-3AD203B41FA5}">
                      <a16:colId xmlns:a16="http://schemas.microsoft.com/office/drawing/2014/main" val="3798626611"/>
                    </a:ext>
                  </a:extLst>
                </a:gridCol>
                <a:gridCol w="1605516">
                  <a:extLst>
                    <a:ext uri="{9D8B030D-6E8A-4147-A177-3AD203B41FA5}">
                      <a16:colId xmlns:a16="http://schemas.microsoft.com/office/drawing/2014/main" val="3453243331"/>
                    </a:ext>
                  </a:extLst>
                </a:gridCol>
                <a:gridCol w="4486940">
                  <a:extLst>
                    <a:ext uri="{9D8B030D-6E8A-4147-A177-3AD203B41FA5}">
                      <a16:colId xmlns:a16="http://schemas.microsoft.com/office/drawing/2014/main" val="2980713372"/>
                    </a:ext>
                  </a:extLst>
                </a:gridCol>
              </a:tblGrid>
              <a:tr h="409333">
                <a:tc>
                  <a:txBody>
                    <a:bodyPr/>
                    <a:lstStyle/>
                    <a:p>
                      <a:pPr algn="ctr" fontAlgn="ctr"/>
                      <a:r>
                        <a:rPr lang="en-US" sz="1100" u="none" strike="noStrike" dirty="0">
                          <a:effectLst/>
                        </a:rPr>
                        <a:t>Action Reason</a:t>
                      </a:r>
                      <a:endParaRPr lang="en-US" sz="1100" b="1" i="0" u="none" strike="noStrike" dirty="0">
                        <a:solidFill>
                          <a:srgbClr val="FFFFFF"/>
                        </a:solidFill>
                        <a:effectLst/>
                        <a:latin typeface="Calibri" panose="020F0502020204030204" pitchFamily="34" charset="0"/>
                      </a:endParaRPr>
                    </a:p>
                  </a:txBody>
                  <a:tcPr marL="5721" marR="5721" marT="572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100" u="none" strike="noStrike" dirty="0">
                          <a:effectLst/>
                        </a:rPr>
                        <a:t>Match the Description</a:t>
                      </a:r>
                      <a:endParaRPr lang="en-US" sz="1100" b="1" i="0" u="none" strike="noStrike" dirty="0">
                        <a:solidFill>
                          <a:srgbClr val="FFFFFF"/>
                        </a:solidFill>
                        <a:effectLst/>
                        <a:latin typeface="Calibri" panose="020F0502020204030204" pitchFamily="34" charset="0"/>
                      </a:endParaRPr>
                    </a:p>
                  </a:txBody>
                  <a:tcPr marL="5721" marR="5721" marT="5721" marB="0" anchor="ctr">
                    <a:lnT w="12700" cap="flat" cmpd="sng" algn="ctr">
                      <a:solidFill>
                        <a:schemeClr val="tx1"/>
                      </a:solidFill>
                      <a:prstDash val="solid"/>
                      <a:round/>
                      <a:headEnd type="none" w="med" len="med"/>
                      <a:tailEnd type="none" w="med" len="med"/>
                    </a:lnT>
                  </a:tcPr>
                </a:tc>
                <a:tc>
                  <a:txBody>
                    <a:bodyPr/>
                    <a:lstStyle/>
                    <a:p>
                      <a:pPr algn="ctr" fontAlgn="ctr"/>
                      <a:r>
                        <a:rPr lang="en-US" sz="1100" u="none" strike="noStrike" dirty="0">
                          <a:effectLst/>
                        </a:rPr>
                        <a:t>Description</a:t>
                      </a:r>
                      <a:endParaRPr lang="en-US" sz="1100" b="1" i="0" u="none" strike="noStrike" dirty="0">
                        <a:solidFill>
                          <a:srgbClr val="FFFFFF"/>
                        </a:solidFill>
                        <a:effectLst/>
                        <a:latin typeface="Calibri" panose="020F0502020204030204" pitchFamily="34" charset="0"/>
                      </a:endParaRPr>
                    </a:p>
                  </a:txBody>
                  <a:tcPr marL="5721" marR="5721" marT="572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44883408"/>
                  </a:ext>
                </a:extLst>
              </a:tr>
              <a:tr h="405280">
                <a:tc>
                  <a:txBody>
                    <a:bodyPr/>
                    <a:lstStyle/>
                    <a:p>
                      <a:pPr marL="0" lvl="0" indent="169863" algn="l" fontAlgn="ctr"/>
                      <a:r>
                        <a:rPr lang="en-US" sz="800" u="none" strike="noStrike" dirty="0" smtClean="0">
                          <a:effectLst/>
                        </a:rPr>
                        <a:t>1. ACE - APPOINTMENT EXPIRED</a:t>
                      </a:r>
                      <a:endParaRPr lang="en-US" sz="800" b="0" i="0" u="none" strike="noStrike" dirty="0">
                        <a:solidFill>
                          <a:srgbClr val="666666"/>
                        </a:solidFill>
                        <a:effectLst/>
                        <a:latin typeface="Arial" panose="020B0604020202020204" pitchFamily="34" charset="0"/>
                      </a:endParaRPr>
                    </a:p>
                  </a:txBody>
                  <a:tcPr marL="5721" marR="5721" marT="572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smtClean="0">
                          <a:effectLst/>
                        </a:rPr>
                        <a:t>1-I</a:t>
                      </a:r>
                      <a:endParaRPr lang="en-US" sz="800" b="0" i="0" u="none" strike="noStrike" dirty="0">
                        <a:solidFill>
                          <a:srgbClr val="000000"/>
                        </a:solidFill>
                        <a:effectLst/>
                        <a:latin typeface="Arial" panose="020B0604020202020204" pitchFamily="34" charset="0"/>
                      </a:endParaRPr>
                    </a:p>
                  </a:txBody>
                  <a:tcPr marL="5721" marR="5721" marT="5721" marB="0" anchor="ctr"/>
                </a:tc>
                <a:tc>
                  <a:txBody>
                    <a:bodyPr/>
                    <a:lstStyle/>
                    <a:p>
                      <a:pPr marL="233363" indent="-63500" algn="l" fontAlgn="b"/>
                      <a:r>
                        <a:rPr lang="en-US" sz="800" u="none" strike="noStrike" dirty="0" smtClean="0">
                          <a:effectLst/>
                        </a:rPr>
                        <a:t>I. USE FOR THE TERMINATION OF AN APPOINTMENT WITH A FIXED END DATE OR EXPIRATION OF CONTRACT IN ACCORDANCE WITH THE TERMS OF THE CONTRACT OR APPOINTMENT.</a:t>
                      </a:r>
                      <a:endParaRPr lang="en-US" sz="800" b="0" i="0" u="none" strike="noStrike" dirty="0">
                        <a:solidFill>
                          <a:srgbClr val="808080"/>
                        </a:solidFill>
                        <a:effectLst/>
                        <a:latin typeface="Arial" panose="020B0604020202020204" pitchFamily="34" charset="0"/>
                      </a:endParaRPr>
                    </a:p>
                  </a:txBody>
                  <a:tcPr marL="5721" marR="5721" marT="5721"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3275246"/>
                  </a:ext>
                </a:extLst>
              </a:tr>
              <a:tr h="405280">
                <a:tc>
                  <a:txBody>
                    <a:bodyPr/>
                    <a:lstStyle/>
                    <a:p>
                      <a:pPr marL="0" indent="169863" algn="l" fontAlgn="ctr"/>
                      <a:r>
                        <a:rPr lang="en-US" sz="800" u="none" strike="noStrike" dirty="0" smtClean="0">
                          <a:effectLst/>
                        </a:rPr>
                        <a:t>2. DEA - DEATH</a:t>
                      </a:r>
                      <a:endParaRPr lang="en-US" sz="800" b="0" i="0" u="none" strike="noStrike" dirty="0">
                        <a:solidFill>
                          <a:srgbClr val="666666"/>
                        </a:solidFill>
                        <a:effectLst/>
                        <a:latin typeface="Arial" panose="020B0604020202020204" pitchFamily="34" charset="0"/>
                      </a:endParaRPr>
                    </a:p>
                  </a:txBody>
                  <a:tcPr marL="5721" marR="5721" marT="572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smtClean="0">
                          <a:effectLst/>
                        </a:rPr>
                        <a:t>2-G</a:t>
                      </a:r>
                      <a:endParaRPr lang="en-US" sz="800" b="0" i="0" u="none" strike="noStrike" dirty="0">
                        <a:solidFill>
                          <a:srgbClr val="000000"/>
                        </a:solidFill>
                        <a:effectLst/>
                        <a:latin typeface="Arial" panose="020B0604020202020204" pitchFamily="34" charset="0"/>
                      </a:endParaRPr>
                    </a:p>
                  </a:txBody>
                  <a:tcPr marL="5721" marR="5721" marT="5721" marB="0" anchor="ctr"/>
                </a:tc>
                <a:tc>
                  <a:txBody>
                    <a:bodyPr/>
                    <a:lstStyle/>
                    <a:p>
                      <a:pPr marL="0" indent="169863" algn="l" fontAlgn="ctr"/>
                      <a:r>
                        <a:rPr lang="en-US" sz="800" u="none" strike="noStrike" dirty="0" smtClean="0">
                          <a:effectLst/>
                        </a:rPr>
                        <a:t>G. USE FOR TERMINATION DUE TO DEATH.</a:t>
                      </a:r>
                      <a:endParaRPr lang="en-US" sz="800" b="0" i="0" u="none" strike="noStrike" dirty="0">
                        <a:solidFill>
                          <a:srgbClr val="808080"/>
                        </a:solidFill>
                        <a:effectLst/>
                        <a:latin typeface="Arial" panose="020B0604020202020204" pitchFamily="34" charset="0"/>
                      </a:endParaRPr>
                    </a:p>
                  </a:txBody>
                  <a:tcPr marL="5721" marR="5721" marT="572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0914980"/>
                  </a:ext>
                </a:extLst>
              </a:tr>
              <a:tr h="405280">
                <a:tc>
                  <a:txBody>
                    <a:bodyPr/>
                    <a:lstStyle/>
                    <a:p>
                      <a:pPr marL="0" indent="169863" algn="l" fontAlgn="ctr"/>
                      <a:r>
                        <a:rPr lang="en-US" sz="800" u="none" strike="noStrike" dirty="0" smtClean="0">
                          <a:effectLst/>
                        </a:rPr>
                        <a:t>3. DNR - DO NOT REHIRE (SETTLEMENT)</a:t>
                      </a:r>
                      <a:endParaRPr lang="en-US" sz="800" b="0" i="0" u="none" strike="noStrike" dirty="0">
                        <a:solidFill>
                          <a:srgbClr val="666666"/>
                        </a:solidFill>
                        <a:effectLst/>
                        <a:latin typeface="Arial" panose="020B0604020202020204" pitchFamily="34" charset="0"/>
                      </a:endParaRPr>
                    </a:p>
                  </a:txBody>
                  <a:tcPr marL="5721" marR="5721" marT="572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smtClean="0">
                          <a:effectLst/>
                        </a:rPr>
                        <a:t>3-E</a:t>
                      </a:r>
                      <a:endParaRPr lang="en-US" sz="800" b="0" i="0" u="none" strike="noStrike" dirty="0">
                        <a:solidFill>
                          <a:srgbClr val="000000"/>
                        </a:solidFill>
                        <a:effectLst/>
                        <a:latin typeface="Arial" panose="020B0604020202020204" pitchFamily="34" charset="0"/>
                      </a:endParaRPr>
                    </a:p>
                  </a:txBody>
                  <a:tcPr marL="5721" marR="5721" marT="5721" marB="0" anchor="ctr"/>
                </a:tc>
                <a:tc>
                  <a:txBody>
                    <a:bodyPr/>
                    <a:lstStyle/>
                    <a:p>
                      <a:pPr marL="0" indent="169863" algn="l" fontAlgn="ctr"/>
                      <a:r>
                        <a:rPr lang="en-US" sz="800" u="none" strike="noStrike" dirty="0" smtClean="0">
                          <a:effectLst/>
                        </a:rPr>
                        <a:t>E. AGREEMENT/SETTLEMENT - EMPLOYEE AGREES NOT TO RETURN.</a:t>
                      </a:r>
                      <a:endParaRPr lang="en-US" sz="800" b="0" i="0" u="none" strike="noStrike" dirty="0">
                        <a:solidFill>
                          <a:srgbClr val="808080"/>
                        </a:solidFill>
                        <a:effectLst/>
                        <a:latin typeface="Arial" panose="020B0604020202020204" pitchFamily="34" charset="0"/>
                      </a:endParaRPr>
                    </a:p>
                  </a:txBody>
                  <a:tcPr marL="5721" marR="5721" marT="572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7303465"/>
                  </a:ext>
                </a:extLst>
              </a:tr>
              <a:tr h="405280">
                <a:tc>
                  <a:txBody>
                    <a:bodyPr/>
                    <a:lstStyle/>
                    <a:p>
                      <a:pPr marL="0" indent="169863" algn="l" fontAlgn="ctr"/>
                      <a:r>
                        <a:rPr lang="en-US" sz="800" u="none" strike="noStrike" dirty="0" smtClean="0">
                          <a:effectLst/>
                        </a:rPr>
                        <a:t>4. INV - INVOLUNTARY TERMINATION -OTHER</a:t>
                      </a:r>
                      <a:endParaRPr lang="en-US" sz="800" b="0" i="0" u="none" strike="noStrike" dirty="0">
                        <a:solidFill>
                          <a:srgbClr val="666666"/>
                        </a:solidFill>
                        <a:effectLst/>
                        <a:latin typeface="Arial" panose="020B0604020202020204" pitchFamily="34" charset="0"/>
                      </a:endParaRPr>
                    </a:p>
                  </a:txBody>
                  <a:tcPr marL="5721" marR="5721" marT="572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smtClean="0">
                          <a:effectLst/>
                        </a:rPr>
                        <a:t>4-F</a:t>
                      </a:r>
                      <a:endParaRPr lang="en-US" sz="800" b="0" i="0" u="none" strike="noStrike" dirty="0">
                        <a:solidFill>
                          <a:srgbClr val="000000"/>
                        </a:solidFill>
                        <a:effectLst/>
                        <a:latin typeface="Arial" panose="020B0604020202020204" pitchFamily="34" charset="0"/>
                      </a:endParaRPr>
                    </a:p>
                  </a:txBody>
                  <a:tcPr marL="5721" marR="5721" marT="5721" marB="0" anchor="ctr"/>
                </a:tc>
                <a:tc>
                  <a:txBody>
                    <a:bodyPr/>
                    <a:lstStyle/>
                    <a:p>
                      <a:pPr marL="0" indent="169863" algn="l" fontAlgn="ctr"/>
                      <a:r>
                        <a:rPr lang="en-US" sz="800" u="none" strike="noStrike" dirty="0" smtClean="0">
                          <a:effectLst/>
                        </a:rPr>
                        <a:t>F. USE FOR TERMINATION FOR OTHER REASONS NOT STATED.</a:t>
                      </a:r>
                      <a:endParaRPr lang="en-US" sz="800" b="0" i="0" u="none" strike="noStrike" dirty="0">
                        <a:solidFill>
                          <a:srgbClr val="808080"/>
                        </a:solidFill>
                        <a:effectLst/>
                        <a:latin typeface="Arial" panose="020B0604020202020204" pitchFamily="34" charset="0"/>
                      </a:endParaRPr>
                    </a:p>
                  </a:txBody>
                  <a:tcPr marL="5721" marR="5721" marT="572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8424673"/>
                  </a:ext>
                </a:extLst>
              </a:tr>
              <a:tr h="405280">
                <a:tc>
                  <a:txBody>
                    <a:bodyPr/>
                    <a:lstStyle/>
                    <a:p>
                      <a:pPr marL="0" indent="169863" algn="l" fontAlgn="ctr"/>
                      <a:r>
                        <a:rPr lang="en-US" sz="800" u="none" strike="noStrike" dirty="0" smtClean="0">
                          <a:effectLst/>
                        </a:rPr>
                        <a:t>5. ATT - DISMISSAL - ATTENDANCE</a:t>
                      </a:r>
                      <a:endParaRPr lang="en-US" sz="800" b="0" i="0" u="none" strike="noStrike" dirty="0">
                        <a:solidFill>
                          <a:srgbClr val="666666"/>
                        </a:solidFill>
                        <a:effectLst/>
                        <a:latin typeface="Arial" panose="020B0604020202020204" pitchFamily="34" charset="0"/>
                      </a:endParaRPr>
                    </a:p>
                  </a:txBody>
                  <a:tcPr marL="5721" marR="5721" marT="572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smtClean="0">
                          <a:effectLst/>
                        </a:rPr>
                        <a:t>5-H</a:t>
                      </a:r>
                      <a:endParaRPr lang="en-US" sz="800" b="0" i="0" u="none" strike="noStrike" dirty="0">
                        <a:solidFill>
                          <a:srgbClr val="000000"/>
                        </a:solidFill>
                        <a:effectLst/>
                        <a:latin typeface="Arial" panose="020B0604020202020204" pitchFamily="34" charset="0"/>
                      </a:endParaRPr>
                    </a:p>
                  </a:txBody>
                  <a:tcPr marL="5721" marR="5721" marT="5721" marB="0" anchor="ctr"/>
                </a:tc>
                <a:tc>
                  <a:txBody>
                    <a:bodyPr/>
                    <a:lstStyle/>
                    <a:p>
                      <a:pPr marL="0" indent="169863" algn="l" fontAlgn="ctr"/>
                      <a:r>
                        <a:rPr lang="en-US" sz="800" u="none" strike="noStrike" dirty="0" smtClean="0">
                          <a:effectLst/>
                        </a:rPr>
                        <a:t>H. USE FOR TERMINATION DUE TO ATTENDANCE.</a:t>
                      </a:r>
                      <a:endParaRPr lang="en-US" sz="800" b="0" i="0" u="none" strike="noStrike" dirty="0">
                        <a:solidFill>
                          <a:srgbClr val="666666"/>
                        </a:solidFill>
                        <a:effectLst/>
                        <a:latin typeface="Arial" panose="020B0604020202020204" pitchFamily="34" charset="0"/>
                      </a:endParaRPr>
                    </a:p>
                  </a:txBody>
                  <a:tcPr marL="5721" marR="5721" marT="572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961907"/>
                  </a:ext>
                </a:extLst>
              </a:tr>
              <a:tr h="405280">
                <a:tc>
                  <a:txBody>
                    <a:bodyPr/>
                    <a:lstStyle/>
                    <a:p>
                      <a:pPr marL="0" indent="169863" algn="l" fontAlgn="ctr"/>
                      <a:r>
                        <a:rPr lang="en-US" sz="800" u="none" strike="noStrike" dirty="0" smtClean="0">
                          <a:effectLst/>
                        </a:rPr>
                        <a:t>6. RRR - LAYOFF - REHIRE/RECALL RIGHTS</a:t>
                      </a:r>
                      <a:endParaRPr lang="en-US" sz="800" b="0" i="0" u="none" strike="noStrike" dirty="0">
                        <a:solidFill>
                          <a:srgbClr val="666666"/>
                        </a:solidFill>
                        <a:effectLst/>
                        <a:latin typeface="Arial" panose="020B0604020202020204" pitchFamily="34" charset="0"/>
                      </a:endParaRPr>
                    </a:p>
                  </a:txBody>
                  <a:tcPr marL="5721" marR="5721" marT="572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smtClean="0">
                          <a:effectLst/>
                        </a:rPr>
                        <a:t>6-A</a:t>
                      </a:r>
                      <a:endParaRPr lang="en-US" sz="800" b="0" i="0" u="none" strike="noStrike" dirty="0">
                        <a:solidFill>
                          <a:srgbClr val="000000"/>
                        </a:solidFill>
                        <a:effectLst/>
                        <a:latin typeface="Arial" panose="020B0604020202020204" pitchFamily="34" charset="0"/>
                      </a:endParaRPr>
                    </a:p>
                  </a:txBody>
                  <a:tcPr marL="5721" marR="5721" marT="5721" marB="0" anchor="ctr"/>
                </a:tc>
                <a:tc>
                  <a:txBody>
                    <a:bodyPr/>
                    <a:lstStyle/>
                    <a:p>
                      <a:pPr marL="0" indent="169863" algn="l" fontAlgn="ctr"/>
                      <a:r>
                        <a:rPr lang="en-US" sz="800" u="none" strike="noStrike" dirty="0" smtClean="0">
                          <a:effectLst/>
                        </a:rPr>
                        <a:t>A. USE FOR INDEFINITE LAYOFF - REHIRE/RECALL RIGHTS.</a:t>
                      </a:r>
                      <a:endParaRPr lang="en-US" sz="800" b="0" i="0" u="none" strike="noStrike" dirty="0">
                        <a:solidFill>
                          <a:srgbClr val="808080"/>
                        </a:solidFill>
                        <a:effectLst/>
                        <a:latin typeface="Arial" panose="020B0604020202020204" pitchFamily="34" charset="0"/>
                      </a:endParaRPr>
                    </a:p>
                  </a:txBody>
                  <a:tcPr marL="5721" marR="5721" marT="572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1810890"/>
                  </a:ext>
                </a:extLst>
              </a:tr>
              <a:tr h="405280">
                <a:tc>
                  <a:txBody>
                    <a:bodyPr/>
                    <a:lstStyle/>
                    <a:p>
                      <a:pPr marL="0" indent="169863" algn="l" fontAlgn="ctr"/>
                      <a:r>
                        <a:rPr lang="en-US" sz="800" u="none" strike="noStrike" dirty="0" smtClean="0">
                          <a:effectLst/>
                        </a:rPr>
                        <a:t>7. SEV - LAYOFF - SEVERANCE</a:t>
                      </a:r>
                      <a:endParaRPr lang="en-US" sz="800" b="0" i="0" u="none" strike="noStrike" dirty="0">
                        <a:solidFill>
                          <a:srgbClr val="666666"/>
                        </a:solidFill>
                        <a:effectLst/>
                        <a:latin typeface="Arial" panose="020B0604020202020204" pitchFamily="34" charset="0"/>
                      </a:endParaRPr>
                    </a:p>
                  </a:txBody>
                  <a:tcPr marL="5721" marR="5721" marT="572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smtClean="0">
                          <a:effectLst/>
                        </a:rPr>
                        <a:t>7-J</a:t>
                      </a:r>
                      <a:endParaRPr lang="en-US" sz="800" b="0" i="0" u="none" strike="noStrike" dirty="0">
                        <a:solidFill>
                          <a:srgbClr val="000000"/>
                        </a:solidFill>
                        <a:effectLst/>
                        <a:latin typeface="Arial" panose="020B0604020202020204" pitchFamily="34" charset="0"/>
                      </a:endParaRPr>
                    </a:p>
                  </a:txBody>
                  <a:tcPr marL="5721" marR="5721" marT="5721" marB="0" anchor="ctr"/>
                </a:tc>
                <a:tc>
                  <a:txBody>
                    <a:bodyPr/>
                    <a:lstStyle/>
                    <a:p>
                      <a:pPr marL="0" indent="169863" algn="l" fontAlgn="ctr"/>
                      <a:r>
                        <a:rPr lang="en-US" sz="800" u="none" strike="noStrike" dirty="0" smtClean="0">
                          <a:effectLst/>
                        </a:rPr>
                        <a:t>J. USE FOR INDEFINITE LAYOFF - SEVERANCE.</a:t>
                      </a:r>
                      <a:endParaRPr lang="en-US" sz="800" b="0" i="0" u="none" strike="noStrike" dirty="0">
                        <a:solidFill>
                          <a:srgbClr val="808080"/>
                        </a:solidFill>
                        <a:effectLst/>
                        <a:latin typeface="Arial" panose="020B0604020202020204" pitchFamily="34" charset="0"/>
                      </a:endParaRPr>
                    </a:p>
                  </a:txBody>
                  <a:tcPr marL="5721" marR="5721" marT="572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6537162"/>
                  </a:ext>
                </a:extLst>
              </a:tr>
              <a:tr h="405280">
                <a:tc>
                  <a:txBody>
                    <a:bodyPr/>
                    <a:lstStyle/>
                    <a:p>
                      <a:pPr marL="0" indent="169863" algn="l" fontAlgn="ctr"/>
                      <a:r>
                        <a:rPr lang="en-US" sz="800" u="none" strike="noStrike" dirty="0" smtClean="0">
                          <a:effectLst/>
                        </a:rPr>
                        <a:t>8. RDS - LAYOFF-REDUCED SEV. REH/RECALL</a:t>
                      </a:r>
                      <a:endParaRPr lang="en-US" sz="800" b="0" i="0" u="none" strike="noStrike" dirty="0">
                        <a:solidFill>
                          <a:srgbClr val="666666"/>
                        </a:solidFill>
                        <a:effectLst/>
                        <a:latin typeface="Arial" panose="020B0604020202020204" pitchFamily="34" charset="0"/>
                      </a:endParaRPr>
                    </a:p>
                  </a:txBody>
                  <a:tcPr marL="5721" marR="5721" marT="572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smtClean="0">
                          <a:effectLst/>
                        </a:rPr>
                        <a:t>8-B</a:t>
                      </a:r>
                      <a:endParaRPr lang="en-US" sz="800" b="0" i="0" u="none" strike="noStrike" dirty="0">
                        <a:solidFill>
                          <a:srgbClr val="000000"/>
                        </a:solidFill>
                        <a:effectLst/>
                        <a:latin typeface="Arial" panose="020B0604020202020204" pitchFamily="34" charset="0"/>
                      </a:endParaRPr>
                    </a:p>
                  </a:txBody>
                  <a:tcPr marL="5721" marR="5721" marT="5721" marB="0" anchor="ctr"/>
                </a:tc>
                <a:tc>
                  <a:txBody>
                    <a:bodyPr/>
                    <a:lstStyle/>
                    <a:p>
                      <a:pPr marL="287338" indent="-117475" algn="l" fontAlgn="ctr"/>
                      <a:r>
                        <a:rPr lang="en-US" sz="800" u="none" strike="noStrike" dirty="0" smtClean="0">
                          <a:effectLst/>
                        </a:rPr>
                        <a:t>B. USE FOR INDEFINITE LAYOFF - REDUCED SEVERANCE AND PREFERENTIAL REHIRE/RECALL RIGHTS.</a:t>
                      </a:r>
                      <a:endParaRPr lang="en-US" sz="800" b="0" i="0" u="none" strike="noStrike" dirty="0">
                        <a:solidFill>
                          <a:srgbClr val="808080"/>
                        </a:solidFill>
                        <a:effectLst/>
                        <a:latin typeface="Arial" panose="020B0604020202020204" pitchFamily="34" charset="0"/>
                      </a:endParaRPr>
                    </a:p>
                  </a:txBody>
                  <a:tcPr marL="5721" marR="5721" marT="572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6483758"/>
                  </a:ext>
                </a:extLst>
              </a:tr>
              <a:tr h="405280">
                <a:tc>
                  <a:txBody>
                    <a:bodyPr/>
                    <a:lstStyle/>
                    <a:p>
                      <a:pPr marL="0" indent="169863" algn="l" fontAlgn="ctr"/>
                      <a:r>
                        <a:rPr lang="en-US" sz="800" u="none" strike="noStrike" dirty="0" smtClean="0">
                          <a:effectLst/>
                        </a:rPr>
                        <a:t>9. NSE - NEVER STARTED EMPLOYMENT</a:t>
                      </a:r>
                      <a:endParaRPr lang="en-US" sz="800" b="0" i="0" u="none" strike="noStrike" dirty="0">
                        <a:solidFill>
                          <a:srgbClr val="666666"/>
                        </a:solidFill>
                        <a:effectLst/>
                        <a:latin typeface="Arial" panose="020B0604020202020204" pitchFamily="34" charset="0"/>
                      </a:endParaRPr>
                    </a:p>
                  </a:txBody>
                  <a:tcPr marL="5721" marR="5721" marT="5721" marB="0" anchor="ctr">
                    <a:lnL w="12700" cap="flat" cmpd="sng" algn="ctr">
                      <a:solidFill>
                        <a:schemeClr val="tx1"/>
                      </a:solidFill>
                      <a:prstDash val="solid"/>
                      <a:round/>
                      <a:headEnd type="none" w="med" len="med"/>
                      <a:tailEnd type="none" w="med" len="med"/>
                    </a:lnL>
                  </a:tcPr>
                </a:tc>
                <a:tc>
                  <a:txBody>
                    <a:bodyPr/>
                    <a:lstStyle/>
                    <a:p>
                      <a:pPr algn="ctr" fontAlgn="ctr"/>
                      <a:r>
                        <a:rPr lang="en-US" sz="800" u="none" strike="noStrike" dirty="0" smtClean="0">
                          <a:effectLst/>
                        </a:rPr>
                        <a:t>9-D</a:t>
                      </a:r>
                      <a:endParaRPr lang="en-US" sz="800" b="0" i="0" u="none" strike="noStrike" dirty="0">
                        <a:solidFill>
                          <a:srgbClr val="000000"/>
                        </a:solidFill>
                        <a:effectLst/>
                        <a:latin typeface="Arial" panose="020B0604020202020204" pitchFamily="34" charset="0"/>
                      </a:endParaRPr>
                    </a:p>
                  </a:txBody>
                  <a:tcPr marL="5721" marR="5721" marT="5721" marB="0" anchor="ctr"/>
                </a:tc>
                <a:tc>
                  <a:txBody>
                    <a:bodyPr/>
                    <a:lstStyle/>
                    <a:p>
                      <a:pPr marL="287338" indent="-117475" algn="l" fontAlgn="ctr"/>
                      <a:r>
                        <a:rPr lang="en-US" sz="800" u="none" strike="noStrike" dirty="0" smtClean="0">
                          <a:effectLst/>
                        </a:rPr>
                        <a:t>D. USE FOR TERMINATION OF APPOINTMENT DUE TO PROSPECTIVE EMPLOYEE NEVER STARTING WORK. THIS IS USED TO VOID THE EMPLOYMENT RECORD RATHER THAN DELETING IT.</a:t>
                      </a:r>
                      <a:endParaRPr lang="en-US" sz="800" b="0" i="0" u="none" strike="noStrike" dirty="0">
                        <a:solidFill>
                          <a:srgbClr val="808080"/>
                        </a:solidFill>
                        <a:effectLst/>
                        <a:latin typeface="Arial" panose="020B0604020202020204" pitchFamily="34" charset="0"/>
                      </a:endParaRPr>
                    </a:p>
                  </a:txBody>
                  <a:tcPr marL="5721" marR="5721" marT="5721"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40426366"/>
                  </a:ext>
                </a:extLst>
              </a:tr>
              <a:tr h="405280">
                <a:tc>
                  <a:txBody>
                    <a:bodyPr/>
                    <a:lstStyle/>
                    <a:p>
                      <a:pPr marL="0" indent="117475" algn="l" fontAlgn="ctr"/>
                      <a:r>
                        <a:rPr lang="en-US" sz="800" u="none" strike="noStrike" dirty="0" smtClean="0">
                          <a:effectLst/>
                        </a:rPr>
                        <a:t>10. GRD - NO LONGER STUDENT</a:t>
                      </a:r>
                      <a:endParaRPr lang="en-US" sz="800" b="0" i="0" u="none" strike="noStrike" dirty="0">
                        <a:solidFill>
                          <a:srgbClr val="666666"/>
                        </a:solidFill>
                        <a:effectLst/>
                        <a:latin typeface="Arial" panose="020B0604020202020204" pitchFamily="34" charset="0"/>
                      </a:endParaRPr>
                    </a:p>
                  </a:txBody>
                  <a:tcPr marL="5721" marR="5721" marT="572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800" u="none" strike="noStrike" dirty="0" smtClean="0">
                          <a:effectLst/>
                        </a:rPr>
                        <a:t>10-C</a:t>
                      </a:r>
                      <a:endParaRPr lang="en-US" sz="800" b="0" i="0" u="none" strike="noStrike" dirty="0">
                        <a:solidFill>
                          <a:srgbClr val="000000"/>
                        </a:solidFill>
                        <a:effectLst/>
                        <a:latin typeface="Arial" panose="020B0604020202020204" pitchFamily="34" charset="0"/>
                      </a:endParaRPr>
                    </a:p>
                  </a:txBody>
                  <a:tcPr marL="5721" marR="5721" marT="5721" marB="0" anchor="ctr">
                    <a:lnB w="12700" cap="flat" cmpd="sng" algn="ctr">
                      <a:solidFill>
                        <a:schemeClr val="tx1"/>
                      </a:solidFill>
                      <a:prstDash val="solid"/>
                      <a:round/>
                      <a:headEnd type="none" w="med" len="med"/>
                      <a:tailEnd type="none" w="med" len="med"/>
                    </a:lnB>
                  </a:tcPr>
                </a:tc>
                <a:tc>
                  <a:txBody>
                    <a:bodyPr/>
                    <a:lstStyle/>
                    <a:p>
                      <a:pPr marL="287338" indent="-117475" algn="l" fontAlgn="ctr"/>
                      <a:r>
                        <a:rPr lang="en-US" sz="800" u="none" strike="noStrike" dirty="0" smtClean="0">
                          <a:effectLst/>
                        </a:rPr>
                        <a:t>C. USE FOR TERMINATION DUE TO EMPLOYEE GRADUATING OR NO LONGER STUDENT STATUS.</a:t>
                      </a:r>
                      <a:endParaRPr lang="en-US" sz="800" b="0" i="0" u="none" strike="noStrike" dirty="0">
                        <a:solidFill>
                          <a:srgbClr val="808080"/>
                        </a:solidFill>
                        <a:effectLst/>
                        <a:latin typeface="Arial" panose="020B0604020202020204" pitchFamily="34" charset="0"/>
                      </a:endParaRPr>
                    </a:p>
                  </a:txBody>
                  <a:tcPr marL="5721" marR="5721" marT="572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600433"/>
                  </a:ext>
                </a:extLst>
              </a:tr>
            </a:tbl>
          </a:graphicData>
        </a:graphic>
      </p:graphicFrame>
    </p:spTree>
    <p:extLst>
      <p:ext uri="{BB962C8B-B14F-4D97-AF65-F5344CB8AC3E}">
        <p14:creationId xmlns:p14="http://schemas.microsoft.com/office/powerpoint/2010/main" val="514079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8459" y="236220"/>
            <a:ext cx="10963618" cy="685800"/>
          </a:xfrm>
        </p:spPr>
        <p:txBody>
          <a:bodyPr>
            <a:normAutofit/>
          </a:bodyPr>
          <a:lstStyle/>
          <a:p>
            <a:r>
              <a:rPr lang="en-US" b="1" dirty="0" smtClean="0">
                <a:solidFill>
                  <a:schemeClr val="accent5"/>
                </a:solidFill>
                <a:latin typeface="Arial" panose="020B0604020202020204" pitchFamily="34" charset="0"/>
                <a:cs typeface="Arial" panose="020B0604020202020204" pitchFamily="34" charset="0"/>
              </a:rPr>
              <a:t>CHECK YOUR UNDERSTANDING   </a:t>
            </a:r>
            <a:endParaRPr lang="en-US" b="1" dirty="0">
              <a:solidFill>
                <a:schemeClr val="accent5"/>
              </a:solidFill>
              <a:latin typeface="Arial" panose="020B0604020202020204" pitchFamily="34" charset="0"/>
              <a:cs typeface="Arial" panose="020B0604020202020204" pitchFamily="34" charset="0"/>
            </a:endParaRPr>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
        <p:nvSpPr>
          <p:cNvPr id="6" name="Rectangle 5"/>
          <p:cNvSpPr/>
          <p:nvPr/>
        </p:nvSpPr>
        <p:spPr>
          <a:xfrm>
            <a:off x="605441" y="1712994"/>
            <a:ext cx="11123869" cy="4770537"/>
          </a:xfrm>
          <a:prstGeom prst="rect">
            <a:avLst/>
          </a:prstGeom>
          <a:noFill/>
        </p:spPr>
        <p:txBody>
          <a:bodyPr wrap="square">
            <a:spAutoFit/>
          </a:bodyPr>
          <a:lstStyle/>
          <a:p>
            <a:pPr marL="342900" lvl="0" indent="-342900">
              <a:buFont typeface="+mj-lt"/>
              <a:buAutoNum type="arabicPeriod"/>
              <a:defRPr/>
            </a:pPr>
            <a:r>
              <a:rPr lang="en-US" sz="2000" dirty="0" smtClean="0">
                <a:solidFill>
                  <a:prstClr val="black"/>
                </a:solidFill>
                <a:latin typeface="Arial" panose="020B0604020202020204" pitchFamily="34" charset="0"/>
                <a:cs typeface="Arial" panose="020B0604020202020204" pitchFamily="34" charset="0"/>
              </a:rPr>
              <a:t>What should you do if </a:t>
            </a:r>
            <a:r>
              <a:rPr lang="en-US" sz="2000" dirty="0" smtClean="0">
                <a:latin typeface="Arial" panose="020B0604020202020204" pitchFamily="34" charset="0"/>
                <a:cs typeface="Arial" panose="020B0604020202020204" pitchFamily="34" charset="0"/>
              </a:rPr>
              <a:t>you </a:t>
            </a:r>
            <a:r>
              <a:rPr lang="en-US" sz="2000" dirty="0">
                <a:latin typeface="Arial" panose="020B0604020202020204" pitchFamily="34" charset="0"/>
                <a:cs typeface="Arial" panose="020B0604020202020204" pitchFamily="34" charset="0"/>
              </a:rPr>
              <a:t>have a question on which Action Reason Code</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to use?</a:t>
            </a:r>
          </a:p>
          <a:p>
            <a:pPr marL="342900" lvl="0" indent="-342900">
              <a:buFont typeface="+mj-lt"/>
              <a:buAutoNum type="arabicPeriod"/>
              <a:defRPr/>
            </a:pPr>
            <a:endParaRPr lang="en-US" sz="2000"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eriod"/>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Who will process</a:t>
            </a:r>
            <a:r>
              <a:rPr kumimoji="0" lang="en-US" sz="2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final pay on an Involuntary Termination? </a:t>
            </a:r>
          </a:p>
          <a:p>
            <a:pPr marL="342900" lvl="0" indent="-342900">
              <a:buFont typeface="+mj-lt"/>
              <a:buAutoNum type="arabicPeriod"/>
              <a:defRPr/>
            </a:pPr>
            <a:endParaRPr lang="en-US" sz="2000" baseline="0" dirty="0" smtClean="0">
              <a:solidFill>
                <a:prstClr val="black"/>
              </a:solidFill>
              <a:latin typeface="Arial" panose="020B0604020202020204" pitchFamily="34" charset="0"/>
              <a:cs typeface="Arial" panose="020B0604020202020204" pitchFamily="34" charset="0"/>
            </a:endParaRPr>
          </a:p>
          <a:p>
            <a:pPr marL="339725" lvl="0" indent="-339725">
              <a:buFont typeface="+mj-lt"/>
              <a:buAutoNum type="arabicPeriod"/>
              <a:defRPr/>
            </a:pPr>
            <a:r>
              <a:rPr lang="en-US" sz="2000" kern="0" dirty="0">
                <a:solidFill>
                  <a:prstClr val="black"/>
                </a:solidFill>
                <a:latin typeface="Arial" panose="020B0604020202020204" pitchFamily="34" charset="0"/>
                <a:cs typeface="Arial" panose="020B0604020202020204" pitchFamily="34" charset="0"/>
              </a:rPr>
              <a:t>True or False: One of the responsibilities of the department when Offboarding an employee is to Remove System Access?</a:t>
            </a:r>
          </a:p>
          <a:p>
            <a:pPr marL="285750" lvl="0" indent="-285750">
              <a:buFont typeface="+mj-lt"/>
              <a:buAutoNum type="arabicPeriod"/>
              <a:defRPr/>
            </a:pPr>
            <a:endParaRPr lang="en-US" sz="2000" kern="0" dirty="0">
              <a:solidFill>
                <a:prstClr val="black"/>
              </a:solidFill>
              <a:latin typeface="Arial" panose="020B0604020202020204" pitchFamily="34" charset="0"/>
              <a:cs typeface="Arial" panose="020B0604020202020204" pitchFamily="34" charset="0"/>
            </a:endParaRPr>
          </a:p>
          <a:p>
            <a:pPr lvl="0">
              <a:defRPr/>
            </a:pP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3486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Roles Description  </a:t>
            </a:r>
            <a:endParaRPr lang="en-US" sz="7200" b="1" dirty="0">
              <a:solidFill>
                <a:srgbClr val="F1AB00"/>
              </a:solidFill>
            </a:endParaRPr>
          </a:p>
        </p:txBody>
      </p:sp>
    </p:spTree>
    <p:extLst>
      <p:ext uri="{BB962C8B-B14F-4D97-AF65-F5344CB8AC3E}">
        <p14:creationId xmlns:p14="http://schemas.microsoft.com/office/powerpoint/2010/main" val="4171469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9959" cy="6858000"/>
          </a:xfrm>
          <a:prstGeom prst="rect">
            <a:avLst/>
          </a:prstGeom>
        </p:spPr>
      </p:pic>
      <p:pic>
        <p:nvPicPr>
          <p:cNvPr id="6"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b="6856"/>
          <a:stretch/>
        </p:blipFill>
        <p:spPr bwMode="auto">
          <a:xfrm>
            <a:off x="6607621" y="2175869"/>
            <a:ext cx="4005961" cy="2539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rId6" action="ppaction://hlinksldjump"/>
          </p:cNvPr>
          <p:cNvSpPr/>
          <p:nvPr/>
        </p:nvSpPr>
        <p:spPr>
          <a:xfrm>
            <a:off x="615351" y="1185705"/>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7" action="ppaction://hlinksldjump"/>
          </p:cNvPr>
          <p:cNvSpPr/>
          <p:nvPr/>
        </p:nvSpPr>
        <p:spPr>
          <a:xfrm>
            <a:off x="615351" y="186364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89058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bg1"/>
                </a:solidFill>
              </a:rPr>
              <a:t>TRANSACTION ROLES  </a:t>
            </a:r>
            <a:endParaRPr lang="en-US" sz="4800" dirty="0">
              <a:solidFill>
                <a:schemeClr val="bg1"/>
              </a:solidFill>
            </a:endParaRPr>
          </a:p>
        </p:txBody>
      </p:sp>
      <p:sp>
        <p:nvSpPr>
          <p:cNvPr id="12" name="Rectangle 11">
            <a:hlinkClick r:id="" action="ppaction://noaction"/>
          </p:cNvPr>
          <p:cNvSpPr/>
          <p:nvPr/>
        </p:nvSpPr>
        <p:spPr>
          <a:xfrm>
            <a:off x="612648"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5" name="Rectangle 14">
            <a:hlinkClick r:id="" action="ppaction://noaction"/>
          </p:cNvPr>
          <p:cNvSpPr/>
          <p:nvPr/>
        </p:nvSpPr>
        <p:spPr>
          <a:xfrm>
            <a:off x="612648" y="5239512"/>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a:t>
            </a:r>
            <a:endParaRPr lang="en-US" sz="1600" b="1" dirty="0">
              <a:cs typeface="Arial" panose="020B0604020202020204" pitchFamily="34" charset="0"/>
            </a:endParaRPr>
          </a:p>
        </p:txBody>
      </p:sp>
      <p:sp>
        <p:nvSpPr>
          <p:cNvPr id="14" name="Rectangle 13">
            <a:hlinkClick r:id="" action="ppaction://noaction"/>
          </p:cNvPr>
          <p:cNvSpPr/>
          <p:nvPr/>
        </p:nvSpPr>
        <p:spPr>
          <a:xfrm>
            <a:off x="612648" y="5916168"/>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Tree>
    <p:extLst>
      <p:ext uri="{BB962C8B-B14F-4D97-AF65-F5344CB8AC3E}">
        <p14:creationId xmlns:p14="http://schemas.microsoft.com/office/powerpoint/2010/main" val="3253049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3378219" y="1185705"/>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89058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12648"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12648"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51814" y="532316"/>
            <a:ext cx="3608439" cy="1754326"/>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chemeClr val="bg1"/>
                </a:solidFill>
              </a:rPr>
              <a:t>Is informed from supervisor/department of </a:t>
            </a:r>
            <a:r>
              <a:rPr lang="en-US" dirty="0" smtClean="0">
                <a:solidFill>
                  <a:schemeClr val="bg1"/>
                </a:solidFill>
              </a:rPr>
              <a:t>termination</a:t>
            </a:r>
          </a:p>
          <a:p>
            <a:pPr marL="285750" lvl="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Returns UC assets to department </a:t>
            </a:r>
            <a:endParaRPr lang="en-US" sz="1400" dirty="0">
              <a:solidFill>
                <a:schemeClr val="bg1"/>
              </a:solidFill>
              <a:latin typeface="Arial" panose="020B0604020202020204" pitchFamily="34" charset="0"/>
              <a:cs typeface="Arial" panose="020B0604020202020204" pitchFamily="34" charset="0"/>
            </a:endParaRPr>
          </a:p>
        </p:txBody>
      </p:sp>
      <p:sp>
        <p:nvSpPr>
          <p:cNvPr id="16" name="Rectangle 15">
            <a:hlinkClick r:id="" action="ppaction://noaction"/>
          </p:cNvPr>
          <p:cNvSpPr/>
          <p:nvPr/>
        </p:nvSpPr>
        <p:spPr>
          <a:xfrm>
            <a:off x="612648" y="5916168"/>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Tree>
    <p:extLst>
      <p:ext uri="{BB962C8B-B14F-4D97-AF65-F5344CB8AC3E}">
        <p14:creationId xmlns:p14="http://schemas.microsoft.com/office/powerpoint/2010/main" val="2852630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0267" y="1998638"/>
            <a:ext cx="9496425" cy="3676650"/>
          </a:xfrm>
          <a:prstGeom prst="rect">
            <a:avLst/>
          </a:prstGeom>
        </p:spPr>
      </p:pic>
    </p:spTree>
    <p:extLst>
      <p:ext uri="{BB962C8B-B14F-4D97-AF65-F5344CB8AC3E}">
        <p14:creationId xmlns:p14="http://schemas.microsoft.com/office/powerpoint/2010/main" val="5767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3378230" y="1863649"/>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89058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12648"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12648"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2862322"/>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chemeClr val="bg1"/>
                </a:solidFill>
              </a:rPr>
              <a:t>Informs the Transactional Unit of the employee’s </a:t>
            </a:r>
            <a:r>
              <a:rPr lang="en-US" dirty="0" smtClean="0">
                <a:solidFill>
                  <a:schemeClr val="bg1"/>
                </a:solidFill>
              </a:rPr>
              <a:t>termination</a:t>
            </a:r>
          </a:p>
          <a:p>
            <a:pPr marL="285750" lvl="0" indent="-285750">
              <a:buFont typeface="Arial" panose="020B0604020202020204" pitchFamily="34" charset="0"/>
              <a:buChar char="•"/>
            </a:pP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Fulfills </a:t>
            </a:r>
            <a:r>
              <a:rPr lang="en-US" dirty="0" smtClean="0">
                <a:solidFill>
                  <a:schemeClr val="bg1"/>
                </a:solidFill>
              </a:rPr>
              <a:t>Offboarding </a:t>
            </a:r>
            <a:r>
              <a:rPr lang="en-US" dirty="0">
                <a:solidFill>
                  <a:schemeClr val="bg1"/>
                </a:solidFill>
              </a:rPr>
              <a:t>department tasks such as:</a:t>
            </a:r>
          </a:p>
          <a:p>
            <a:pPr marL="742950" lvl="1" indent="-285750">
              <a:buFont typeface="Arial" panose="020B0604020202020204" pitchFamily="34" charset="0"/>
              <a:buChar char="•"/>
            </a:pPr>
            <a:r>
              <a:rPr lang="en-US" dirty="0">
                <a:solidFill>
                  <a:schemeClr val="bg1"/>
                </a:solidFill>
              </a:rPr>
              <a:t>Coordination of return of </a:t>
            </a:r>
            <a:r>
              <a:rPr lang="en-US" dirty="0" smtClean="0">
                <a:solidFill>
                  <a:schemeClr val="bg1"/>
                </a:solidFill>
              </a:rPr>
              <a:t>assets</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r>
              <a:rPr lang="en-US" dirty="0">
                <a:solidFill>
                  <a:schemeClr val="bg1"/>
                </a:solidFill>
              </a:rPr>
              <a:t>Remove or revise system access </a:t>
            </a:r>
            <a:endParaRPr lang="en-US" sz="2800" dirty="0">
              <a:solidFill>
                <a:schemeClr val="bg1"/>
              </a:solidFill>
              <a:latin typeface="Arial" panose="020B0604020202020204" pitchFamily="34" charset="0"/>
              <a:cs typeface="Arial" panose="020B0604020202020204" pitchFamily="34" charset="0"/>
            </a:endParaRPr>
          </a:p>
        </p:txBody>
      </p:sp>
      <p:sp>
        <p:nvSpPr>
          <p:cNvPr id="16" name="Rectangle 15">
            <a:hlinkClick r:id="" action="ppaction://noaction"/>
          </p:cNvPr>
          <p:cNvSpPr/>
          <p:nvPr/>
        </p:nvSpPr>
        <p:spPr>
          <a:xfrm>
            <a:off x="612648" y="5916168"/>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Tree>
    <p:extLst>
      <p:ext uri="{BB962C8B-B14F-4D97-AF65-F5344CB8AC3E}">
        <p14:creationId xmlns:p14="http://schemas.microsoft.com/office/powerpoint/2010/main" val="3110923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ysClr val="window" lastClr="FFFFFF"/>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3387740" y="2541593"/>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89058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12648"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12648"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hlinkClick r:id="" action="ppaction://noaction"/>
          </p:cNvPr>
          <p:cNvSpPr/>
          <p:nvPr/>
        </p:nvSpPr>
        <p:spPr>
          <a:xfrm>
            <a:off x="612648" y="5916168"/>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4" name="TextBox 3"/>
          <p:cNvSpPr txBox="1"/>
          <p:nvPr/>
        </p:nvSpPr>
        <p:spPr>
          <a:xfrm>
            <a:off x="8458200" y="387626"/>
            <a:ext cx="3349487" cy="3360151"/>
          </a:xfrm>
          <a:prstGeom prst="rect">
            <a:avLst/>
          </a:prstGeom>
          <a:noFill/>
        </p:spPr>
        <p:txBody>
          <a:bodyPr wrap="square" rtlCol="0">
            <a:spAutoFit/>
          </a:bodyPr>
          <a:lstStyle/>
          <a:p>
            <a:pPr marL="285750" marR="0" lvl="0" indent="-285750">
              <a:lnSpc>
                <a:spcPct val="107000"/>
              </a:lnSpc>
              <a:spcBef>
                <a:spcPts val="0"/>
              </a:spcBef>
              <a:spcAft>
                <a:spcPts val="0"/>
              </a:spcAft>
              <a:buFont typeface="Arial" panose="020B0604020202020204" pitchFamily="34" charset="0"/>
              <a:buChar char="•"/>
            </a:pPr>
            <a:r>
              <a:rPr lang="en-US" dirty="0" smtClean="0">
                <a:solidFill>
                  <a:schemeClr val="bg1"/>
                </a:solidFill>
              </a:rPr>
              <a:t>Transacts </a:t>
            </a:r>
            <a:r>
              <a:rPr lang="en-US" dirty="0">
                <a:solidFill>
                  <a:schemeClr val="bg1"/>
                </a:solidFill>
              </a:rPr>
              <a:t>final pay</a:t>
            </a:r>
          </a:p>
          <a:p>
            <a:pPr lvl="0">
              <a:lnSpc>
                <a:spcPct val="107000"/>
              </a:lnSpc>
            </a:pPr>
            <a:r>
              <a:rPr lang="en-US" dirty="0">
                <a:solidFill>
                  <a:schemeClr val="bg1"/>
                </a:solidFill>
              </a:rPr>
              <a:t> </a:t>
            </a:r>
          </a:p>
          <a:p>
            <a:pPr marL="285750" indent="-285750">
              <a:buSzPct val="100000"/>
              <a:buFont typeface="Arial" panose="020B0604020202020204" pitchFamily="34" charset="0"/>
              <a:buChar char="•"/>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AWE Approver for transaction (for Phase II)</a:t>
            </a:r>
          </a:p>
          <a:p>
            <a:pPr marR="0" lvl="0">
              <a:lnSpc>
                <a:spcPct val="107000"/>
              </a:lnSpc>
              <a:spcBef>
                <a:spcPts val="0"/>
              </a:spcBef>
              <a:spcAft>
                <a:spcPts val="0"/>
              </a:spcAft>
            </a:pPr>
            <a:endParaRPr lang="en-US" dirty="0" smtClean="0">
              <a:solidFill>
                <a:schemeClr val="bg1"/>
              </a:solidFill>
            </a:endParaRPr>
          </a:p>
          <a:p>
            <a:pPr marL="342900" marR="0" lvl="0" indent="-342900">
              <a:lnSpc>
                <a:spcPct val="107000"/>
              </a:lnSpc>
              <a:spcBef>
                <a:spcPts val="0"/>
              </a:spcBef>
              <a:spcAft>
                <a:spcPts val="0"/>
              </a:spcAft>
              <a:buFont typeface="Arial" panose="020B0604020202020204" pitchFamily="34" charset="0"/>
              <a:buChar char="•"/>
            </a:pPr>
            <a:r>
              <a:rPr lang="en-US" dirty="0" smtClean="0">
                <a:solidFill>
                  <a:schemeClr val="bg1"/>
                </a:solidFill>
              </a:rPr>
              <a:t>Maintain </a:t>
            </a:r>
            <a:r>
              <a:rPr lang="en-US" dirty="0">
                <a:solidFill>
                  <a:schemeClr val="bg1"/>
                </a:solidFill>
              </a:rPr>
              <a:t>performance metric spreadsheet (AWE denials &amp; UCPC cancellations</a:t>
            </a:r>
            <a:r>
              <a:rPr lang="en-US" sz="1100" dirty="0" smtClean="0">
                <a:solidFill>
                  <a:schemeClr val="bg1"/>
                </a:solidFill>
              </a:rPr>
              <a:t>)</a:t>
            </a:r>
          </a:p>
          <a:p>
            <a:pPr marR="0" lvl="0">
              <a:lnSpc>
                <a:spcPct val="107000"/>
              </a:lnSpc>
              <a:spcBef>
                <a:spcPts val="0"/>
              </a:spcBef>
              <a:spcAft>
                <a:spcPts val="0"/>
              </a:spcAft>
            </a:pPr>
            <a:endParaRPr lang="en-US" sz="1100" dirty="0" smtClean="0">
              <a:solidFill>
                <a:schemeClr val="bg1"/>
              </a:solidFill>
            </a:endParaRPr>
          </a:p>
          <a:p>
            <a:pPr marL="342900" marR="0" lvl="0" indent="-342900">
              <a:lnSpc>
                <a:spcPct val="107000"/>
              </a:lnSpc>
              <a:spcBef>
                <a:spcPts val="0"/>
              </a:spcBef>
              <a:spcAft>
                <a:spcPts val="0"/>
              </a:spcAft>
              <a:buFont typeface="Symbol" panose="05050102010706020507" pitchFamily="18" charset="2"/>
              <a:buChar char=""/>
            </a:pP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2814497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3378217" y="3219229"/>
            <a:ext cx="4740420" cy="424548"/>
          </a:xfrm>
          <a:prstGeom prst="rect">
            <a:avLst/>
          </a:prstGeom>
          <a:solidFill>
            <a:schemeClr val="accent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89058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12648"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12648"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1128963"/>
          </a:xfrm>
          <a:prstGeom prst="rect">
            <a:avLst/>
          </a:prstGeom>
          <a:noFill/>
        </p:spPr>
        <p:txBody>
          <a:bodyPr wrap="square" rtlCol="0">
            <a:spAutoFit/>
          </a:bodyPr>
          <a:lstStyle/>
          <a:p>
            <a:pPr marL="285750" lvl="0" indent="-285750">
              <a:lnSpc>
                <a:spcPct val="107000"/>
              </a:lnSpc>
              <a:buFont typeface="Arial" panose="020B0604020202020204" pitchFamily="34" charset="0"/>
              <a:buChar char="•"/>
            </a:pPr>
            <a:r>
              <a:rPr lang="en-US" sz="1600" dirty="0" smtClean="0">
                <a:solidFill>
                  <a:schemeClr val="bg1"/>
                </a:solidFill>
                <a:latin typeface="Arial" panose="020B0604020202020204" pitchFamily="34" charset="0"/>
                <a:ea typeface="Calibri" panose="020F0502020204030204" pitchFamily="34" charset="0"/>
                <a:cs typeface="Arial" panose="020B0604020202020204" pitchFamily="34" charset="0"/>
              </a:rPr>
              <a:t>Is notified of the employee’s Offboarding if the employee is a non-resident</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16" name="Rectangle 15">
            <a:hlinkClick r:id="" action="ppaction://noaction"/>
          </p:cNvPr>
          <p:cNvSpPr/>
          <p:nvPr/>
        </p:nvSpPr>
        <p:spPr>
          <a:xfrm>
            <a:off x="612648" y="5916168"/>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Tree>
    <p:extLst>
      <p:ext uri="{BB962C8B-B14F-4D97-AF65-F5344CB8AC3E}">
        <p14:creationId xmlns:p14="http://schemas.microsoft.com/office/powerpoint/2010/main" val="1380017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3378221" y="3890589"/>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12648" y="4561949"/>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12648"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612648" y="5916168"/>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3970318"/>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chemeClr val="bg1"/>
                </a:solidFill>
              </a:rPr>
              <a:t>Responsible for HR/AP process designs </a:t>
            </a:r>
            <a:endParaRPr lang="en-US" dirty="0" smtClean="0">
              <a:solidFill>
                <a:schemeClr val="bg1"/>
              </a:solidFill>
            </a:endParaRPr>
          </a:p>
          <a:p>
            <a:pPr marL="285750" lvl="0" indent="-285750">
              <a:buFont typeface="Arial" panose="020B0604020202020204" pitchFamily="34" charset="0"/>
              <a:buChar char="•"/>
            </a:pP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Provide subject matter expertise in technical/complex areas </a:t>
            </a:r>
            <a:endParaRPr lang="en-US" dirty="0" smtClean="0">
              <a:solidFill>
                <a:schemeClr val="bg1"/>
              </a:solidFill>
            </a:endParaRPr>
          </a:p>
          <a:p>
            <a:pPr marL="285750" lvl="0" indent="-285750">
              <a:buFont typeface="Arial" panose="020B0604020202020204" pitchFamily="34" charset="0"/>
              <a:buChar char="•"/>
            </a:pP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Interface with HR/AP business partners and institutional </a:t>
            </a:r>
            <a:r>
              <a:rPr lang="en-US" dirty="0" smtClean="0">
                <a:solidFill>
                  <a:schemeClr val="bg1"/>
                </a:solidFill>
              </a:rPr>
              <a:t>leadership</a:t>
            </a:r>
          </a:p>
          <a:p>
            <a:pPr marL="285750" lvl="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APO is notified by </a:t>
            </a:r>
            <a:r>
              <a:rPr lang="en-US" dirty="0" smtClean="0">
                <a:solidFill>
                  <a:schemeClr val="bg1"/>
                </a:solidFill>
              </a:rPr>
              <a:t>Org. AP </a:t>
            </a:r>
            <a:r>
              <a:rPr lang="en-US" dirty="0">
                <a:solidFill>
                  <a:schemeClr val="bg1"/>
                </a:solidFill>
              </a:rPr>
              <a:t>directors of </a:t>
            </a:r>
            <a:r>
              <a:rPr lang="en-US" dirty="0" smtClean="0">
                <a:solidFill>
                  <a:schemeClr val="bg1"/>
                </a:solidFill>
              </a:rPr>
              <a:t>Offboarding </a:t>
            </a:r>
            <a:r>
              <a:rPr lang="en-US" dirty="0">
                <a:solidFill>
                  <a:schemeClr val="bg1"/>
                </a:solidFill>
              </a:rPr>
              <a:t>and deaths for academic positions</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855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 </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89058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3385557" y="4561949"/>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12648" y="5234546"/>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612648" y="5916168"/>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58748" y="119735"/>
            <a:ext cx="3608439" cy="7648248"/>
          </a:xfrm>
          <a:prstGeom prst="rect">
            <a:avLst/>
          </a:prstGeom>
          <a:noFill/>
        </p:spPr>
        <p:txBody>
          <a:bodyPr wrap="square" rtlCol="0">
            <a:spAutoFit/>
          </a:bodyPr>
          <a:lstStyle/>
          <a:p>
            <a:pPr marL="285750" lvl="0" indent="-285750">
              <a:buFont typeface="Arial" panose="020B0604020202020204" pitchFamily="34" charset="0"/>
              <a:buChar char="•"/>
            </a:pPr>
            <a:r>
              <a:rPr lang="en-US" sz="1700" dirty="0">
                <a:solidFill>
                  <a:schemeClr val="bg1"/>
                </a:solidFill>
              </a:rPr>
              <a:t>Primary point of contact for managers and unit level </a:t>
            </a:r>
            <a:r>
              <a:rPr lang="en-US" sz="1700" dirty="0" smtClean="0">
                <a:solidFill>
                  <a:schemeClr val="bg1"/>
                </a:solidFill>
              </a:rPr>
              <a:t>leadership</a:t>
            </a:r>
          </a:p>
          <a:p>
            <a:pPr marL="285750" lvl="0" indent="-285750">
              <a:buFont typeface="Arial" panose="020B0604020202020204" pitchFamily="34" charset="0"/>
              <a:buChar char="•"/>
            </a:pPr>
            <a:endParaRPr lang="en-US" sz="1700" dirty="0">
              <a:solidFill>
                <a:schemeClr val="bg1"/>
              </a:solidFill>
            </a:endParaRPr>
          </a:p>
          <a:p>
            <a:pPr marL="285750" lvl="0" indent="-285750">
              <a:buFont typeface="Arial" panose="020B0604020202020204" pitchFamily="34" charset="0"/>
              <a:buChar char="•"/>
            </a:pPr>
            <a:r>
              <a:rPr lang="en-US" sz="1700" dirty="0" smtClean="0">
                <a:solidFill>
                  <a:schemeClr val="bg1"/>
                </a:solidFill>
              </a:rPr>
              <a:t>Represents </a:t>
            </a:r>
            <a:r>
              <a:rPr lang="en-US" sz="1700" dirty="0">
                <a:solidFill>
                  <a:schemeClr val="bg1"/>
                </a:solidFill>
              </a:rPr>
              <a:t>the needs of the individual business </a:t>
            </a:r>
            <a:r>
              <a:rPr lang="en-US" sz="1700" dirty="0" smtClean="0">
                <a:solidFill>
                  <a:schemeClr val="bg1"/>
                </a:solidFill>
              </a:rPr>
              <a:t>unit</a:t>
            </a:r>
          </a:p>
          <a:p>
            <a:pPr marL="285750" lvl="0" indent="-285750">
              <a:buFont typeface="Arial" panose="020B0604020202020204" pitchFamily="34" charset="0"/>
              <a:buChar char="•"/>
            </a:pPr>
            <a:endParaRPr lang="en-US" sz="1700" dirty="0">
              <a:solidFill>
                <a:schemeClr val="bg1"/>
              </a:solidFill>
            </a:endParaRPr>
          </a:p>
          <a:p>
            <a:pPr marL="285750" lvl="0" indent="-285750">
              <a:buFont typeface="Arial" panose="020B0604020202020204" pitchFamily="34" charset="0"/>
              <a:buChar char="•"/>
            </a:pPr>
            <a:r>
              <a:rPr lang="en-US" sz="1700" b="1" u="sng" dirty="0">
                <a:solidFill>
                  <a:schemeClr val="bg1"/>
                </a:solidFill>
              </a:rPr>
              <a:t>Initiates UCPath Template for Involuntary Offboarding &amp; </a:t>
            </a:r>
            <a:r>
              <a:rPr lang="en-US" sz="1700" b="1" u="sng" dirty="0" smtClean="0">
                <a:solidFill>
                  <a:schemeClr val="bg1"/>
                </a:solidFill>
              </a:rPr>
              <a:t>Death</a:t>
            </a:r>
          </a:p>
          <a:p>
            <a:pPr marL="285750" lvl="0" indent="-285750">
              <a:buFont typeface="Arial" panose="020B0604020202020204" pitchFamily="34" charset="0"/>
              <a:buChar char="•"/>
            </a:pPr>
            <a:endParaRPr lang="en-US" sz="1700" b="1" u="sng" dirty="0">
              <a:solidFill>
                <a:schemeClr val="bg1"/>
              </a:solidFill>
            </a:endParaRPr>
          </a:p>
          <a:p>
            <a:pPr marL="285750" indent="-285750">
              <a:buFont typeface="Arial" panose="020B0604020202020204" pitchFamily="34" charset="0"/>
              <a:buChar char="•"/>
            </a:pPr>
            <a:r>
              <a:rPr lang="en-US" sz="1700" b="1" u="sng" dirty="0">
                <a:solidFill>
                  <a:schemeClr val="bg1"/>
                </a:solidFill>
                <a:latin typeface="Arial" panose="020B0604020202020204" pitchFamily="34" charset="0"/>
                <a:ea typeface="Calibri" panose="020F0502020204030204" pitchFamily="34" charset="0"/>
                <a:cs typeface="Arial" panose="020B0604020202020204" pitchFamily="34" charset="0"/>
              </a:rPr>
              <a:t>Sends the Shared Service Center notification of when to process Final </a:t>
            </a:r>
            <a:r>
              <a:rPr lang="en-US" sz="17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Pay</a:t>
            </a:r>
          </a:p>
          <a:p>
            <a:pPr marL="285750" indent="-285750">
              <a:buFont typeface="Arial" panose="020B0604020202020204" pitchFamily="34" charset="0"/>
              <a:buChar char="•"/>
            </a:pPr>
            <a:endParaRPr lang="en-US" sz="1700" b="1" u="sng"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7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Sends SSC notification if UCPC Cancels a transaction</a:t>
            </a:r>
          </a:p>
          <a:p>
            <a:pPr marL="285750" indent="-285750">
              <a:buFont typeface="Arial" panose="020B0604020202020204" pitchFamily="34" charset="0"/>
              <a:buChar char="•"/>
            </a:pPr>
            <a:endParaRPr lang="en-US" sz="1700" b="1" u="sng"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700" b="1" u="sng" dirty="0">
                <a:solidFill>
                  <a:schemeClr val="bg1"/>
                </a:solidFill>
              </a:rPr>
              <a:t>Monitors Transaction Status page for transaction status </a:t>
            </a:r>
          </a:p>
          <a:p>
            <a:pPr marL="285750" indent="-285750">
              <a:buFont typeface="Arial" panose="020B0604020202020204" pitchFamily="34" charset="0"/>
              <a:buChar char="•"/>
            </a:pPr>
            <a:endParaRPr lang="en-US" sz="1700" b="1" u="sng"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US" sz="1700" dirty="0" smtClean="0">
                <a:solidFill>
                  <a:schemeClr val="bg1"/>
                </a:solidFill>
              </a:rPr>
              <a:t>Opens </a:t>
            </a:r>
            <a:r>
              <a:rPr lang="en-US" sz="1700" dirty="0">
                <a:solidFill>
                  <a:schemeClr val="bg1"/>
                </a:solidFill>
              </a:rPr>
              <a:t>UCPath cases on behalf of employees when needed (see On Behalf Case Management Workbook</a:t>
            </a:r>
            <a:r>
              <a:rPr lang="en-US" sz="1700" dirty="0" smtClean="0">
                <a:solidFill>
                  <a:schemeClr val="bg1"/>
                </a:solidFill>
              </a:rPr>
              <a:t>)</a:t>
            </a:r>
          </a:p>
          <a:p>
            <a:pPr marL="285750" lvl="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680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89058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12648" y="456194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3457360" y="5239512"/>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612648" y="5916168"/>
            <a:ext cx="4740420" cy="424548"/>
          </a:xfrm>
          <a:prstGeom prst="rect">
            <a:avLst/>
          </a:prstGeom>
          <a:solidFill>
            <a:sysClr val="window" lastClr="FFFFFF"/>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21445"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2831544"/>
          </a:xfrm>
          <a:prstGeom prst="rect">
            <a:avLst/>
          </a:prstGeom>
          <a:noFill/>
        </p:spPr>
        <p:txBody>
          <a:bodyPr wrap="square" rtlCol="0">
            <a:spAutoFit/>
          </a:bodyPr>
          <a:lstStyle/>
          <a:p>
            <a:pPr marL="285750" lvl="0" indent="-285750">
              <a:buFont typeface="Arial" panose="020B0604020202020204" pitchFamily="34" charset="0"/>
              <a:buChar char="•"/>
            </a:pPr>
            <a:r>
              <a:rPr lang="en-US" dirty="0">
                <a:solidFill>
                  <a:schemeClr val="bg1"/>
                </a:solidFill>
              </a:rPr>
              <a:t>Processes Involuntary Termination </a:t>
            </a:r>
            <a:r>
              <a:rPr lang="en-US" dirty="0" smtClean="0">
                <a:solidFill>
                  <a:schemeClr val="bg1"/>
                </a:solidFill>
              </a:rPr>
              <a:t>templates</a:t>
            </a:r>
          </a:p>
          <a:p>
            <a:pPr marL="285750" lvl="0" indent="-285750">
              <a:buFont typeface="Arial" panose="020B0604020202020204" pitchFamily="34" charset="0"/>
              <a:buChar char="•"/>
            </a:pP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Notifies initiator when  transaction is canceled  or approved </a:t>
            </a:r>
            <a:endParaRPr lang="en-US" dirty="0" smtClean="0">
              <a:solidFill>
                <a:schemeClr val="bg1"/>
              </a:solidFill>
            </a:endParaRPr>
          </a:p>
          <a:p>
            <a:pPr marL="285750" lvl="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Processes final pay per policy/bargaining unit contracts </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506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9959" cy="6858000"/>
          </a:xfrm>
          <a:prstGeom prst="rect">
            <a:avLst/>
          </a:prstGeom>
        </p:spPr>
      </p:pic>
      <p:sp>
        <p:nvSpPr>
          <p:cNvPr id="7" name="Rectangle 6">
            <a:hlinkClick r:id="rId4" action="ppaction://hlinksldjump"/>
          </p:cNvPr>
          <p:cNvSpPr/>
          <p:nvPr/>
        </p:nvSpPr>
        <p:spPr>
          <a:xfrm>
            <a:off x="615351" y="1185705"/>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1: </a:t>
            </a:r>
            <a:r>
              <a:rPr lang="en-US" sz="1600" b="1" dirty="0" smtClean="0">
                <a:cs typeface="Arial" panose="020B0604020202020204" pitchFamily="34" charset="0"/>
              </a:rPr>
              <a:t>Employee</a:t>
            </a:r>
            <a:endParaRPr lang="en-US" sz="1600" b="1" dirty="0">
              <a:cs typeface="Arial" panose="020B0604020202020204" pitchFamily="34" charset="0"/>
            </a:endParaRPr>
          </a:p>
        </p:txBody>
      </p:sp>
      <p:sp>
        <p:nvSpPr>
          <p:cNvPr id="8" name="Rectangle 7">
            <a:hlinkClick r:id="rId5" action="ppaction://hlinksldjump"/>
          </p:cNvPr>
          <p:cNvSpPr/>
          <p:nvPr/>
        </p:nvSpPr>
        <p:spPr>
          <a:xfrm>
            <a:off x="615351" y="186364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2: </a:t>
            </a:r>
            <a:r>
              <a:rPr lang="en-US" sz="1600" b="1" dirty="0" smtClean="0">
                <a:cs typeface="Times New Roman" panose="02020603050405020304" pitchFamily="18" charset="0"/>
              </a:rPr>
              <a:t>Department</a:t>
            </a:r>
            <a:endParaRPr lang="en-US" sz="1600" b="1" dirty="0">
              <a:ea typeface="Calibri" panose="020F0502020204030204" pitchFamily="34" charset="0"/>
              <a:cs typeface="Times New Roman" panose="02020603050405020304" pitchFamily="18" charset="0"/>
            </a:endParaRPr>
          </a:p>
        </p:txBody>
      </p:sp>
      <p:sp>
        <p:nvSpPr>
          <p:cNvPr id="9" name="Rectangle 8">
            <a:hlinkClick r:id="" action="ppaction://noaction"/>
          </p:cNvPr>
          <p:cNvSpPr/>
          <p:nvPr/>
        </p:nvSpPr>
        <p:spPr>
          <a:xfrm>
            <a:off x="615351" y="3219229"/>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a:cs typeface="Arial" panose="020B0604020202020204" pitchFamily="34" charset="0"/>
              </a:rPr>
              <a:t>4</a:t>
            </a:r>
            <a:r>
              <a:rPr lang="en-US" sz="1600" b="1" dirty="0" smtClean="0">
                <a:cs typeface="Arial" panose="020B0604020202020204" pitchFamily="34" charset="0"/>
              </a:rPr>
              <a:t>: </a:t>
            </a:r>
            <a:r>
              <a:rPr lang="en-US" sz="1600" b="1" dirty="0" smtClean="0">
                <a:cs typeface="Times New Roman" panose="02020603050405020304" pitchFamily="18" charset="0"/>
              </a:rPr>
              <a:t>International Students and Scholars Office</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0" name="Rectangle 9">
            <a:hlinkClick r:id="" action="ppaction://noaction"/>
          </p:cNvPr>
          <p:cNvSpPr/>
          <p:nvPr/>
        </p:nvSpPr>
        <p:spPr>
          <a:xfrm>
            <a:off x="615351" y="2541593"/>
            <a:ext cx="4740420" cy="424548"/>
          </a:xfrm>
          <a:prstGeom prst="rect">
            <a:avLst/>
          </a:prstGeom>
          <a:solidFill>
            <a:schemeClr val="bg1"/>
          </a:solidFill>
          <a:ln w="25400" cap="flat" cmpd="sng" algn="ctr">
            <a:noFill/>
            <a:prstDash val="solid"/>
          </a:ln>
          <a:effectLst/>
        </p:spPr>
        <p:txBody>
          <a:bodyPr rtlCol="0" anchor="ctr"/>
          <a:lstStyle/>
          <a:p>
            <a:pPr>
              <a:lnSpc>
                <a:spcPct val="107000"/>
              </a:lnSpc>
            </a:pPr>
            <a:r>
              <a:rPr lang="en-US" sz="1600" b="1" dirty="0" smtClean="0">
                <a:cs typeface="Arial" panose="020B0604020202020204" pitchFamily="34" charset="0"/>
              </a:rPr>
              <a:t>3: </a:t>
            </a:r>
            <a:r>
              <a:rPr lang="en-US" sz="1600" b="1" dirty="0" smtClean="0">
                <a:cs typeface="Times New Roman" panose="02020603050405020304" pitchFamily="18" charset="0"/>
              </a:rPr>
              <a:t>Shared Service Center </a:t>
            </a:r>
            <a:r>
              <a:rPr lang="en-US" sz="1600" b="1" dirty="0" smtClean="0">
                <a:ea typeface="Calibri" panose="020F0502020204030204" pitchFamily="34" charset="0"/>
                <a:cs typeface="Times New Roman" panose="02020603050405020304" pitchFamily="18" charset="0"/>
              </a:rPr>
              <a:t> </a:t>
            </a:r>
            <a:endParaRPr lang="en-US" sz="1600" b="1" dirty="0">
              <a:ea typeface="Calibri" panose="020F0502020204030204" pitchFamily="34" charset="0"/>
              <a:cs typeface="Times New Roman" panose="02020603050405020304" pitchFamily="18" charset="0"/>
            </a:endParaRPr>
          </a:p>
        </p:txBody>
      </p:sp>
      <p:sp>
        <p:nvSpPr>
          <p:cNvPr id="11" name="Rectangle 10">
            <a:hlinkClick r:id="" action="ppaction://noaction"/>
          </p:cNvPr>
          <p:cNvSpPr/>
          <p:nvPr/>
        </p:nvSpPr>
        <p:spPr>
          <a:xfrm>
            <a:off x="615351" y="389058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smtClean="0">
                <a:cs typeface="Arial" panose="020B0604020202020204" pitchFamily="34" charset="0"/>
              </a:rPr>
              <a:t>5: Central Office </a:t>
            </a:r>
            <a:endParaRPr lang="en-US" sz="1600" b="1" dirty="0">
              <a:cs typeface="Arial" panose="020B0604020202020204" pitchFamily="34" charset="0"/>
            </a:endParaRPr>
          </a:p>
        </p:txBody>
      </p:sp>
      <p:sp>
        <p:nvSpPr>
          <p:cNvPr id="2" name="Title 1"/>
          <p:cNvSpPr>
            <a:spLocks noGrp="1"/>
          </p:cNvSpPr>
          <p:nvPr>
            <p:ph type="title"/>
          </p:nvPr>
        </p:nvSpPr>
        <p:spPr>
          <a:xfrm>
            <a:off x="463706" y="114961"/>
            <a:ext cx="10963618" cy="685800"/>
          </a:xfrm>
        </p:spPr>
        <p:txBody>
          <a:bodyPr/>
          <a:lstStyle/>
          <a:p>
            <a:r>
              <a:rPr lang="en-US" sz="4800" dirty="0" smtClean="0">
                <a:solidFill>
                  <a:schemeClr val="accent5"/>
                </a:solidFill>
              </a:rPr>
              <a:t>TRANSACTION ROLES  </a:t>
            </a:r>
            <a:endParaRPr lang="en-US" sz="4800" dirty="0">
              <a:solidFill>
                <a:schemeClr val="accent5"/>
              </a:solidFill>
            </a:endParaRPr>
          </a:p>
        </p:txBody>
      </p:sp>
      <p:sp>
        <p:nvSpPr>
          <p:cNvPr id="12" name="Rectangle 11">
            <a:hlinkClick r:id="" action="ppaction://noaction"/>
          </p:cNvPr>
          <p:cNvSpPr/>
          <p:nvPr/>
        </p:nvSpPr>
        <p:spPr>
          <a:xfrm>
            <a:off x="612648" y="4561949"/>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6</a:t>
            </a:r>
            <a:r>
              <a:rPr lang="en-US" sz="1600" b="1" dirty="0" smtClean="0">
                <a:cs typeface="Arial" panose="020B0604020202020204" pitchFamily="34" charset="0"/>
              </a:rPr>
              <a:t>: Transactional Unit </a:t>
            </a:r>
            <a:endParaRPr lang="en-US" sz="1600" b="1" dirty="0">
              <a:cs typeface="Arial" panose="020B0604020202020204" pitchFamily="34" charset="0"/>
            </a:endParaRPr>
          </a:p>
        </p:txBody>
      </p:sp>
      <p:sp>
        <p:nvSpPr>
          <p:cNvPr id="13" name="Rectangle 12">
            <a:hlinkClick r:id="" action="ppaction://noaction"/>
          </p:cNvPr>
          <p:cNvSpPr/>
          <p:nvPr/>
        </p:nvSpPr>
        <p:spPr>
          <a:xfrm>
            <a:off x="612648" y="5234546"/>
            <a:ext cx="4740420" cy="424548"/>
          </a:xfrm>
          <a:prstGeom prst="rect">
            <a:avLst/>
          </a:prstGeom>
          <a:solidFill>
            <a:schemeClr val="bg1"/>
          </a:solidFill>
          <a:ln w="25400" cap="flat" cmpd="sng" algn="ctr">
            <a:noFill/>
            <a:prstDash val="solid"/>
          </a:ln>
          <a:effectLst/>
        </p:spPr>
        <p:txBody>
          <a:bodyPr rtlCol="0" anchor="ctr"/>
          <a:lstStyle/>
          <a:p>
            <a:pPr>
              <a:defRPr/>
            </a:pPr>
            <a:r>
              <a:rPr lang="en-US" sz="1600" b="1" dirty="0">
                <a:cs typeface="Arial" panose="020B0604020202020204" pitchFamily="34" charset="0"/>
              </a:rPr>
              <a:t>7</a:t>
            </a:r>
            <a:r>
              <a:rPr lang="en-US" sz="1600" b="1" dirty="0" smtClean="0">
                <a:cs typeface="Arial" panose="020B0604020202020204" pitchFamily="34" charset="0"/>
              </a:rPr>
              <a:t>: UCPath Center </a:t>
            </a:r>
            <a:endParaRPr lang="en-US" sz="1600" b="1" dirty="0">
              <a:cs typeface="Arial" panose="020B0604020202020204" pitchFamily="34" charset="0"/>
            </a:endParaRPr>
          </a:p>
        </p:txBody>
      </p:sp>
      <p:sp>
        <p:nvSpPr>
          <p:cNvPr id="15" name="Rectangle 14">
            <a:hlinkClick r:id="" action="ppaction://noaction"/>
          </p:cNvPr>
          <p:cNvSpPr/>
          <p:nvPr/>
        </p:nvSpPr>
        <p:spPr>
          <a:xfrm>
            <a:off x="3385561" y="5916168"/>
            <a:ext cx="4740420" cy="424548"/>
          </a:xfrm>
          <a:prstGeom prst="rect">
            <a:avLst/>
          </a:prstGeom>
          <a:solidFill>
            <a:schemeClr val="accent1"/>
          </a:solidFill>
          <a:ln w="25400" cap="flat" cmpd="sng" algn="ctr">
            <a:noFill/>
            <a:prstDash val="solid"/>
          </a:ln>
          <a:effectLst/>
        </p:spPr>
        <p:txBody>
          <a:bodyPr rtlCol="0" anchor="ctr"/>
          <a:lstStyle/>
          <a:p>
            <a:pPr>
              <a:defRPr/>
            </a:pPr>
            <a:r>
              <a:rPr lang="en-US" sz="1600" b="1" dirty="0">
                <a:cs typeface="Arial" panose="020B0604020202020204" pitchFamily="34" charset="0"/>
              </a:rPr>
              <a:t>8</a:t>
            </a:r>
            <a:r>
              <a:rPr lang="en-US" sz="1600" b="1" dirty="0" smtClean="0">
                <a:cs typeface="Arial" panose="020B0604020202020204" pitchFamily="34" charset="0"/>
              </a:rPr>
              <a:t>: Org Authority </a:t>
            </a:r>
            <a:endParaRPr lang="en-US" sz="1600" b="1" dirty="0">
              <a:cs typeface="Arial" panose="020B0604020202020204" pitchFamily="34" charset="0"/>
            </a:endParaRPr>
          </a:p>
        </p:txBody>
      </p:sp>
      <p:sp>
        <p:nvSpPr>
          <p:cNvPr id="3" name="Rectangle 2"/>
          <p:cNvSpPr/>
          <p:nvPr/>
        </p:nvSpPr>
        <p:spPr>
          <a:xfrm>
            <a:off x="8113487" y="0"/>
            <a:ext cx="407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426245" y="383458"/>
            <a:ext cx="3608439" cy="663580"/>
          </a:xfrm>
          <a:prstGeom prst="rect">
            <a:avLst/>
          </a:prstGeom>
          <a:noFill/>
        </p:spPr>
        <p:txBody>
          <a:bodyPr wrap="square" rtlCol="0">
            <a:spAutoFit/>
          </a:bodyPr>
          <a:lstStyle/>
          <a:p>
            <a:pPr marL="285750" marR="0" lvl="0" indent="-285750">
              <a:lnSpc>
                <a:spcPct val="107000"/>
              </a:lnSpc>
              <a:spcBef>
                <a:spcPts val="0"/>
              </a:spcBef>
              <a:spcAft>
                <a:spcPts val="0"/>
              </a:spcAft>
              <a:buFont typeface="Arial" panose="020B0604020202020204" pitchFamily="34" charset="0"/>
              <a:buChar char="•"/>
            </a:pPr>
            <a:r>
              <a:rPr lang="en-US" dirty="0">
                <a:solidFill>
                  <a:schemeClr val="bg1"/>
                </a:solidFill>
              </a:rPr>
              <a:t>Responsible for ensuring the appropriate policy is followed</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437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Initiate Involuntary Offboarding   </a:t>
            </a:r>
            <a:endParaRPr lang="en-US" sz="7200" b="1" dirty="0">
              <a:solidFill>
                <a:srgbClr val="F1AB00"/>
              </a:solidFill>
            </a:endParaRPr>
          </a:p>
        </p:txBody>
      </p:sp>
    </p:spTree>
    <p:extLst>
      <p:ext uri="{BB962C8B-B14F-4D97-AF65-F5344CB8AC3E}">
        <p14:creationId xmlns:p14="http://schemas.microsoft.com/office/powerpoint/2010/main" val="17966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936" y="205950"/>
            <a:ext cx="11325225" cy="685800"/>
          </a:xfrm>
          <a:noFill/>
        </p:spPr>
        <p:txBody>
          <a:bodyPr/>
          <a:lstStyle/>
          <a:p>
            <a:r>
              <a:rPr lang="en-US" dirty="0" smtClean="0">
                <a:solidFill>
                  <a:schemeClr val="accent5"/>
                </a:solidFill>
              </a:rPr>
              <a:t>INITIATE INVOLUNTARY TERMINATION TEMPLATE   </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79717" y="2760496"/>
            <a:ext cx="9203989" cy="2742530"/>
          </a:xfrm>
          <a:prstGeom prst="rect">
            <a:avLst/>
          </a:prstGeom>
        </p:spPr>
      </p:pic>
      <p:sp>
        <p:nvSpPr>
          <p:cNvPr id="9" name="object 15"/>
          <p:cNvSpPr txBox="1"/>
          <p:nvPr/>
        </p:nvSpPr>
        <p:spPr>
          <a:xfrm>
            <a:off x="3084829" y="2931847"/>
            <a:ext cx="1705610" cy="474489"/>
          </a:xfrm>
          <a:prstGeom prst="rect">
            <a:avLst/>
          </a:prstGeom>
          <a:solidFill>
            <a:schemeClr val="accent1">
              <a:lumMod val="20000"/>
              <a:lumOff val="80000"/>
            </a:schemeClr>
          </a:solidFill>
          <a:ln>
            <a:solidFill>
              <a:schemeClr val="tx1"/>
            </a:solidFill>
          </a:ln>
        </p:spPr>
        <p:txBody>
          <a:bodyPr vert="horz" wrap="square" lIns="0" tIns="12700" rIns="0" bIns="0" rtlCol="0">
            <a:spAutoFit/>
          </a:bodyPr>
          <a:lstStyle/>
          <a:p>
            <a:pPr marL="104775" marR="171450">
              <a:lnSpc>
                <a:spcPct val="100499"/>
              </a:lnSpc>
              <a:spcBef>
                <a:spcPts val="100"/>
              </a:spcBef>
            </a:pPr>
            <a:r>
              <a:rPr sz="1000" spc="-5" dirty="0">
                <a:solidFill>
                  <a:prstClr val="black"/>
                </a:solidFill>
                <a:latin typeface="Arial"/>
                <a:cs typeface="Arial"/>
              </a:rPr>
              <a:t>Select </a:t>
            </a:r>
            <a:r>
              <a:rPr sz="1000" spc="10" dirty="0">
                <a:solidFill>
                  <a:prstClr val="black"/>
                </a:solidFill>
                <a:latin typeface="Arial"/>
                <a:cs typeface="Arial"/>
              </a:rPr>
              <a:t>the </a:t>
            </a:r>
            <a:r>
              <a:rPr sz="1000" spc="-5" dirty="0">
                <a:solidFill>
                  <a:prstClr val="black"/>
                </a:solidFill>
                <a:latin typeface="Arial"/>
                <a:cs typeface="Arial"/>
              </a:rPr>
              <a:t>appropriate  termination </a:t>
            </a:r>
            <a:r>
              <a:rPr sz="1000" dirty="0">
                <a:solidFill>
                  <a:prstClr val="black"/>
                </a:solidFill>
                <a:latin typeface="Arial"/>
                <a:cs typeface="Arial"/>
              </a:rPr>
              <a:t>template  </a:t>
            </a:r>
            <a:r>
              <a:rPr lang="en-US" sz="1000" spc="-10" dirty="0" smtClean="0">
                <a:solidFill>
                  <a:prstClr val="black"/>
                </a:solidFill>
                <a:latin typeface="Arial"/>
                <a:cs typeface="Arial"/>
              </a:rPr>
              <a:t>- Involuntary</a:t>
            </a:r>
            <a:endParaRPr sz="1000" dirty="0">
              <a:solidFill>
                <a:prstClr val="black"/>
              </a:solidFill>
              <a:latin typeface="Arial"/>
              <a:cs typeface="Arial"/>
            </a:endParaRPr>
          </a:p>
        </p:txBody>
      </p:sp>
      <p:sp>
        <p:nvSpPr>
          <p:cNvPr id="10" name="object 13"/>
          <p:cNvSpPr/>
          <p:nvPr/>
        </p:nvSpPr>
        <p:spPr>
          <a:xfrm flipH="1" flipV="1">
            <a:off x="3342500" y="3406336"/>
            <a:ext cx="386991" cy="757453"/>
          </a:xfrm>
          <a:custGeom>
            <a:avLst/>
            <a:gdLst/>
            <a:ahLst/>
            <a:cxnLst/>
            <a:rect l="l" t="t" r="r" b="b"/>
            <a:pathLst>
              <a:path w="40639" h="650239">
                <a:moveTo>
                  <a:pt x="40462" y="0"/>
                </a:moveTo>
                <a:lnTo>
                  <a:pt x="0" y="649986"/>
                </a:lnTo>
              </a:path>
            </a:pathLst>
          </a:custGeom>
          <a:ln w="27432">
            <a:solidFill>
              <a:schemeClr val="tx1"/>
            </a:solidFill>
            <a:headEnd type="triangle" w="med" len="med"/>
            <a:tailEnd type="none" w="med" len="med"/>
          </a:ln>
        </p:spPr>
        <p:txBody>
          <a:bodyPr wrap="square" lIns="0" tIns="0" rIns="0" bIns="0" rtlCol="0"/>
          <a:lstStyle/>
          <a:p>
            <a:endParaRPr dirty="0">
              <a:solidFill>
                <a:prstClr val="black"/>
              </a:solidFill>
              <a:latin typeface="Calibri"/>
            </a:endParaRPr>
          </a:p>
        </p:txBody>
      </p:sp>
      <p:sp>
        <p:nvSpPr>
          <p:cNvPr id="12" name="object 16"/>
          <p:cNvSpPr/>
          <p:nvPr/>
        </p:nvSpPr>
        <p:spPr>
          <a:xfrm>
            <a:off x="4958438" y="3018459"/>
            <a:ext cx="1737360" cy="553998"/>
          </a:xfrm>
          <a:custGeom>
            <a:avLst/>
            <a:gdLst/>
            <a:ahLst/>
            <a:cxnLst/>
            <a:rect l="l" t="t" r="r" b="b"/>
            <a:pathLst>
              <a:path w="1737360" h="452755">
                <a:moveTo>
                  <a:pt x="1737360" y="0"/>
                </a:moveTo>
                <a:lnTo>
                  <a:pt x="0" y="0"/>
                </a:lnTo>
                <a:lnTo>
                  <a:pt x="0" y="452627"/>
                </a:lnTo>
                <a:lnTo>
                  <a:pt x="1737360" y="452627"/>
                </a:lnTo>
                <a:lnTo>
                  <a:pt x="1737360" y="0"/>
                </a:lnTo>
                <a:close/>
              </a:path>
            </a:pathLst>
          </a:custGeom>
          <a:solidFill>
            <a:schemeClr val="accent1">
              <a:lumMod val="20000"/>
              <a:lumOff val="80000"/>
            </a:schemeClr>
          </a:solidFill>
        </p:spPr>
        <p:txBody>
          <a:bodyPr wrap="square" lIns="0" tIns="0" rIns="0" bIns="0" rtlCol="0"/>
          <a:lstStyle/>
          <a:p>
            <a:endParaRPr dirty="0">
              <a:solidFill>
                <a:prstClr val="black"/>
              </a:solidFill>
              <a:latin typeface="Calibri"/>
            </a:endParaRPr>
          </a:p>
        </p:txBody>
      </p:sp>
      <p:sp>
        <p:nvSpPr>
          <p:cNvPr id="5" name="TextBox 4"/>
          <p:cNvSpPr txBox="1"/>
          <p:nvPr/>
        </p:nvSpPr>
        <p:spPr>
          <a:xfrm>
            <a:off x="5032585" y="2910835"/>
            <a:ext cx="1559379" cy="553998"/>
          </a:xfrm>
          <a:prstGeom prst="rect">
            <a:avLst/>
          </a:prstGeom>
          <a:solidFill>
            <a:schemeClr val="accent1">
              <a:lumMod val="20000"/>
              <a:lumOff val="80000"/>
            </a:schemeClr>
          </a:solidFill>
          <a:ln>
            <a:solidFill>
              <a:schemeClr val="tx1"/>
            </a:solidFill>
          </a:ln>
        </p:spPr>
        <p:txBody>
          <a:bodyPr wrap="square" rtlCol="0">
            <a:spAutoFit/>
          </a:bodyPr>
          <a:lstStyle/>
          <a:p>
            <a:r>
              <a:rPr lang="en-US" sz="1000" dirty="0" smtClean="0"/>
              <a:t>Enter the </a:t>
            </a:r>
            <a:r>
              <a:rPr lang="en-US" sz="1000" b="1" dirty="0" smtClean="0"/>
              <a:t>Effective Date </a:t>
            </a:r>
            <a:r>
              <a:rPr lang="en-US" sz="1000" dirty="0" smtClean="0"/>
              <a:t>of the template Transaction </a:t>
            </a:r>
            <a:endParaRPr lang="en-US" sz="1000" dirty="0"/>
          </a:p>
        </p:txBody>
      </p:sp>
      <p:sp>
        <p:nvSpPr>
          <p:cNvPr id="13" name="object 13"/>
          <p:cNvSpPr/>
          <p:nvPr/>
        </p:nvSpPr>
        <p:spPr>
          <a:xfrm flipV="1">
            <a:off x="6322120" y="3474350"/>
            <a:ext cx="287491" cy="417470"/>
          </a:xfrm>
          <a:custGeom>
            <a:avLst/>
            <a:gdLst/>
            <a:ahLst/>
            <a:cxnLst/>
            <a:rect l="l" t="t" r="r" b="b"/>
            <a:pathLst>
              <a:path w="40639" h="650239">
                <a:moveTo>
                  <a:pt x="40462" y="0"/>
                </a:moveTo>
                <a:lnTo>
                  <a:pt x="0" y="649986"/>
                </a:lnTo>
              </a:path>
            </a:pathLst>
          </a:custGeom>
          <a:ln w="27432">
            <a:solidFill>
              <a:schemeClr val="tx1"/>
            </a:solidFill>
            <a:headEnd type="triangle" w="med" len="med"/>
            <a:tailEnd type="none" w="med" len="med"/>
          </a:ln>
        </p:spPr>
        <p:txBody>
          <a:bodyPr wrap="square" lIns="0" tIns="0" rIns="0" bIns="0" rtlCol="0"/>
          <a:lstStyle/>
          <a:p>
            <a:endParaRPr dirty="0">
              <a:solidFill>
                <a:prstClr val="black"/>
              </a:solidFill>
              <a:latin typeface="Calibri"/>
            </a:endParaRPr>
          </a:p>
        </p:txBody>
      </p:sp>
      <p:sp>
        <p:nvSpPr>
          <p:cNvPr id="14" name="object 7"/>
          <p:cNvSpPr/>
          <p:nvPr/>
        </p:nvSpPr>
        <p:spPr>
          <a:xfrm>
            <a:off x="7039964" y="3027544"/>
            <a:ext cx="1732914" cy="689208"/>
          </a:xfrm>
          <a:custGeom>
            <a:avLst/>
            <a:gdLst/>
            <a:ahLst/>
            <a:cxnLst/>
            <a:rect l="l" t="t" r="r" b="b"/>
            <a:pathLst>
              <a:path w="1732915" h="594360">
                <a:moveTo>
                  <a:pt x="1732788" y="0"/>
                </a:moveTo>
                <a:lnTo>
                  <a:pt x="0" y="0"/>
                </a:lnTo>
                <a:lnTo>
                  <a:pt x="0" y="594360"/>
                </a:lnTo>
                <a:lnTo>
                  <a:pt x="1732788" y="594360"/>
                </a:lnTo>
                <a:lnTo>
                  <a:pt x="1732788" y="0"/>
                </a:lnTo>
                <a:close/>
              </a:path>
            </a:pathLst>
          </a:custGeom>
          <a:solidFill>
            <a:schemeClr val="accent1">
              <a:lumMod val="20000"/>
              <a:lumOff val="80000"/>
            </a:schemeClr>
          </a:solidFill>
          <a:ln w="27432">
            <a:solidFill>
              <a:schemeClr val="accent1">
                <a:lumMod val="20000"/>
                <a:lumOff val="80000"/>
              </a:schemeClr>
            </a:solidFill>
          </a:ln>
        </p:spPr>
        <p:txBody>
          <a:bodyPr wrap="square" lIns="0" tIns="0" rIns="0" bIns="0" rtlCol="0"/>
          <a:lstStyle/>
          <a:p>
            <a:endParaRPr dirty="0">
              <a:solidFill>
                <a:prstClr val="black"/>
              </a:solidFill>
              <a:latin typeface="Calibri"/>
            </a:endParaRPr>
          </a:p>
        </p:txBody>
      </p:sp>
      <p:sp>
        <p:nvSpPr>
          <p:cNvPr id="6" name="TextBox 5"/>
          <p:cNvSpPr txBox="1"/>
          <p:nvPr/>
        </p:nvSpPr>
        <p:spPr>
          <a:xfrm>
            <a:off x="7082237" y="2898018"/>
            <a:ext cx="1621087" cy="707886"/>
          </a:xfrm>
          <a:prstGeom prst="rect">
            <a:avLst/>
          </a:prstGeom>
          <a:solidFill>
            <a:schemeClr val="accent1">
              <a:lumMod val="20000"/>
              <a:lumOff val="80000"/>
            </a:schemeClr>
          </a:solidFill>
          <a:ln>
            <a:solidFill>
              <a:schemeClr val="tx1"/>
            </a:solidFill>
          </a:ln>
        </p:spPr>
        <p:txBody>
          <a:bodyPr wrap="square" rtlCol="0">
            <a:spAutoFit/>
          </a:bodyPr>
          <a:lstStyle/>
          <a:p>
            <a:r>
              <a:rPr lang="en-US" sz="1000" dirty="0" smtClean="0"/>
              <a:t>Click </a:t>
            </a:r>
            <a:r>
              <a:rPr lang="en-US" sz="1000" b="1" dirty="0" smtClean="0"/>
              <a:t>Create Transaction </a:t>
            </a:r>
            <a:r>
              <a:rPr lang="en-US" sz="1000" dirty="0" smtClean="0"/>
              <a:t>to begin entry of the template transaction. </a:t>
            </a:r>
            <a:endParaRPr lang="en-US" sz="1000" dirty="0"/>
          </a:p>
        </p:txBody>
      </p:sp>
      <p:sp>
        <p:nvSpPr>
          <p:cNvPr id="17" name="object 13"/>
          <p:cNvSpPr/>
          <p:nvPr/>
        </p:nvSpPr>
        <p:spPr>
          <a:xfrm flipV="1">
            <a:off x="7912704" y="3607274"/>
            <a:ext cx="142330" cy="482588"/>
          </a:xfrm>
          <a:custGeom>
            <a:avLst/>
            <a:gdLst/>
            <a:ahLst/>
            <a:cxnLst/>
            <a:rect l="l" t="t" r="r" b="b"/>
            <a:pathLst>
              <a:path w="40639" h="650239">
                <a:moveTo>
                  <a:pt x="40462" y="0"/>
                </a:moveTo>
                <a:lnTo>
                  <a:pt x="0" y="649986"/>
                </a:lnTo>
              </a:path>
            </a:pathLst>
          </a:custGeom>
          <a:ln w="27432">
            <a:solidFill>
              <a:schemeClr val="tx1"/>
            </a:solidFill>
            <a:headEnd type="triangle" w="med" len="med"/>
            <a:tailEnd type="none" w="med" len="med"/>
          </a:ln>
        </p:spPr>
        <p:txBody>
          <a:bodyPr wrap="square" lIns="0" tIns="0" rIns="0" bIns="0" rtlCol="0"/>
          <a:lstStyle/>
          <a:p>
            <a:endParaRPr b="1" dirty="0">
              <a:solidFill>
                <a:prstClr val="black"/>
              </a:solidFill>
              <a:latin typeface="Calibri"/>
            </a:endParaRPr>
          </a:p>
        </p:txBody>
      </p:sp>
      <p:sp>
        <p:nvSpPr>
          <p:cNvPr id="18" name="TextBox 17"/>
          <p:cNvSpPr txBox="1"/>
          <p:nvPr/>
        </p:nvSpPr>
        <p:spPr>
          <a:xfrm>
            <a:off x="9425979" y="2774655"/>
            <a:ext cx="2416628" cy="1631216"/>
          </a:xfrm>
          <a:prstGeom prst="rect">
            <a:avLst/>
          </a:prstGeom>
          <a:solidFill>
            <a:schemeClr val="accent1">
              <a:lumMod val="20000"/>
              <a:lumOff val="80000"/>
            </a:schemeClr>
          </a:solidFill>
          <a:ln>
            <a:solidFill>
              <a:schemeClr val="tx1"/>
            </a:solidFill>
          </a:ln>
        </p:spPr>
        <p:txBody>
          <a:bodyPr wrap="square" rtlCol="0" anchor="t">
            <a:spAutoFit/>
          </a:bodyPr>
          <a:lstStyle/>
          <a:p>
            <a:endParaRPr lang="en-US" sz="1000" dirty="0" smtClean="0"/>
          </a:p>
          <a:p>
            <a:r>
              <a:rPr lang="en-US" sz="1000" dirty="0" smtClean="0"/>
              <a:t>The </a:t>
            </a:r>
            <a:r>
              <a:rPr lang="en-US" sz="1000" b="1" dirty="0"/>
              <a:t>Effective Date </a:t>
            </a:r>
            <a:r>
              <a:rPr lang="en-US" sz="1000" dirty="0"/>
              <a:t>field is the effective date of the selected template action. The date you enter in this field automatically populates the </a:t>
            </a:r>
            <a:r>
              <a:rPr lang="en-US" sz="1000" b="1" dirty="0"/>
              <a:t>Effective Date </a:t>
            </a:r>
            <a:r>
              <a:rPr lang="en-US" sz="1000" dirty="0"/>
              <a:t>field on the </a:t>
            </a:r>
            <a:r>
              <a:rPr lang="en-US" sz="1000" b="1" dirty="0"/>
              <a:t>Enter Transaction Details </a:t>
            </a:r>
            <a:r>
              <a:rPr lang="en-US" sz="1000" dirty="0"/>
              <a:t>page. You can update the </a:t>
            </a:r>
            <a:r>
              <a:rPr lang="en-US" sz="1000" b="1" dirty="0"/>
              <a:t>Effective Date </a:t>
            </a:r>
            <a:r>
              <a:rPr lang="en-US" sz="1000" dirty="0"/>
              <a:t>on the </a:t>
            </a:r>
            <a:r>
              <a:rPr lang="en-US" sz="1000" b="1" dirty="0"/>
              <a:t>Enter Transaction Details </a:t>
            </a:r>
            <a:r>
              <a:rPr lang="en-US" sz="1000" dirty="0" smtClean="0"/>
              <a:t>page, </a:t>
            </a:r>
            <a:r>
              <a:rPr lang="en-US" sz="1000" dirty="0"/>
              <a:t>if needed.</a:t>
            </a:r>
          </a:p>
          <a:p>
            <a:endParaRPr lang="en-US" sz="1000" dirty="0"/>
          </a:p>
        </p:txBody>
      </p:sp>
      <p:sp>
        <p:nvSpPr>
          <p:cNvPr id="4" name="Rectangle 3"/>
          <p:cNvSpPr/>
          <p:nvPr/>
        </p:nvSpPr>
        <p:spPr>
          <a:xfrm>
            <a:off x="0" y="891751"/>
            <a:ext cx="12192000" cy="6994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bject 4"/>
          <p:cNvSpPr txBox="1"/>
          <p:nvPr/>
        </p:nvSpPr>
        <p:spPr>
          <a:xfrm>
            <a:off x="414336" y="1064755"/>
            <a:ext cx="11758614" cy="360355"/>
          </a:xfrm>
          <a:prstGeom prst="rect">
            <a:avLst/>
          </a:prstGeom>
          <a:noFill/>
          <a:ln>
            <a:noFill/>
          </a:ln>
        </p:spPr>
        <p:txBody>
          <a:bodyPr vert="horz" wrap="square" lIns="0" tIns="13970" rIns="0" bIns="0" rtlCol="0">
            <a:spAutoFit/>
          </a:bodyPr>
          <a:lstStyle/>
          <a:p>
            <a:pPr marL="12700">
              <a:lnSpc>
                <a:spcPts val="2735"/>
              </a:lnSpc>
              <a:spcBef>
                <a:spcPts val="110"/>
              </a:spcBef>
            </a:pPr>
            <a:r>
              <a:rPr b="1" dirty="0" smtClean="0">
                <a:latin typeface="Arial"/>
                <a:cs typeface="Arial"/>
              </a:rPr>
              <a:t>Navigation: </a:t>
            </a:r>
            <a:r>
              <a:rPr dirty="0" smtClean="0">
                <a:latin typeface="Arial"/>
                <a:cs typeface="Arial"/>
              </a:rPr>
              <a:t>PeopleSoft </a:t>
            </a:r>
            <a:r>
              <a:rPr spc="-10" dirty="0" smtClean="0">
                <a:latin typeface="Arial"/>
                <a:cs typeface="Arial"/>
              </a:rPr>
              <a:t>Menu </a:t>
            </a:r>
            <a:r>
              <a:rPr spc="5" dirty="0" smtClean="0">
                <a:latin typeface="Arial"/>
                <a:cs typeface="Arial"/>
              </a:rPr>
              <a:t>&gt; </a:t>
            </a:r>
            <a:r>
              <a:rPr dirty="0" smtClean="0">
                <a:latin typeface="Arial"/>
                <a:cs typeface="Arial"/>
              </a:rPr>
              <a:t>Workforce</a:t>
            </a:r>
            <a:r>
              <a:rPr lang="en-US" dirty="0" smtClean="0">
                <a:latin typeface="Arial"/>
                <a:cs typeface="Arial"/>
              </a:rPr>
              <a:t> </a:t>
            </a:r>
            <a:r>
              <a:rPr spc="-295" dirty="0" smtClean="0">
                <a:latin typeface="Arial"/>
                <a:cs typeface="Arial"/>
              </a:rPr>
              <a:t> </a:t>
            </a:r>
            <a:r>
              <a:rPr spc="5" dirty="0" smtClean="0">
                <a:latin typeface="Arial"/>
                <a:cs typeface="Arial"/>
              </a:rPr>
              <a:t>Administration</a:t>
            </a:r>
            <a:r>
              <a:rPr lang="en-US" spc="5" dirty="0" smtClean="0">
                <a:latin typeface="Arial"/>
                <a:cs typeface="Arial"/>
              </a:rPr>
              <a:t> &gt; </a:t>
            </a:r>
            <a:r>
              <a:rPr spc="10" dirty="0" smtClean="0">
                <a:latin typeface="Arial"/>
                <a:cs typeface="Arial"/>
              </a:rPr>
              <a:t>Smart </a:t>
            </a:r>
            <a:r>
              <a:rPr dirty="0" smtClean="0">
                <a:latin typeface="Arial"/>
                <a:cs typeface="Arial"/>
              </a:rPr>
              <a:t>HR </a:t>
            </a:r>
            <a:r>
              <a:rPr spc="-25" dirty="0" smtClean="0">
                <a:latin typeface="Arial"/>
                <a:cs typeface="Arial"/>
              </a:rPr>
              <a:t>Template </a:t>
            </a:r>
            <a:r>
              <a:rPr spc="5" dirty="0" smtClean="0">
                <a:latin typeface="Arial"/>
                <a:cs typeface="Arial"/>
              </a:rPr>
              <a:t>&gt; </a:t>
            </a:r>
            <a:r>
              <a:rPr b="1" spc="5" dirty="0" smtClean="0">
                <a:latin typeface="Arial"/>
                <a:cs typeface="Arial"/>
              </a:rPr>
              <a:t>Smart </a:t>
            </a:r>
            <a:r>
              <a:rPr b="1" dirty="0" smtClean="0">
                <a:latin typeface="Arial"/>
                <a:cs typeface="Arial"/>
              </a:rPr>
              <a:t>HR</a:t>
            </a:r>
            <a:r>
              <a:rPr b="1" spc="-280" dirty="0" smtClean="0">
                <a:latin typeface="Arial"/>
                <a:cs typeface="Arial"/>
              </a:rPr>
              <a:t> </a:t>
            </a:r>
            <a:r>
              <a:rPr b="1" spc="-15" dirty="0" smtClean="0">
                <a:latin typeface="Arial"/>
                <a:cs typeface="Arial"/>
              </a:rPr>
              <a:t>Transactions</a:t>
            </a:r>
            <a:endParaRPr dirty="0">
              <a:latin typeface="Arial"/>
              <a:cs typeface="Arial"/>
            </a:endParaRPr>
          </a:p>
        </p:txBody>
      </p:sp>
    </p:spTree>
    <p:extLst>
      <p:ext uri="{BB962C8B-B14F-4D97-AF65-F5344CB8AC3E}">
        <p14:creationId xmlns:p14="http://schemas.microsoft.com/office/powerpoint/2010/main" val="266898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9728791" y="5986130"/>
            <a:ext cx="2232077" cy="68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0341" y="230060"/>
            <a:ext cx="10963618" cy="1110410"/>
          </a:xfrm>
        </p:spPr>
        <p:txBody>
          <a:bodyPr/>
          <a:lstStyle/>
          <a:p>
            <a:r>
              <a:rPr lang="en-US" dirty="0" smtClean="0">
                <a:solidFill>
                  <a:schemeClr val="accent5"/>
                </a:solidFill>
              </a:rPr>
              <a:t>ENTER TRANSACTIONS DETAILS PAGE</a:t>
            </a:r>
            <a:endParaRPr lang="en-US" dirty="0">
              <a:solidFill>
                <a:schemeClr val="accent5"/>
              </a:solidFill>
            </a:endParaRPr>
          </a:p>
        </p:txBody>
      </p:sp>
      <p:sp>
        <p:nvSpPr>
          <p:cNvPr id="6" name="object 3"/>
          <p:cNvSpPr/>
          <p:nvPr/>
        </p:nvSpPr>
        <p:spPr>
          <a:xfrm>
            <a:off x="1434193" y="1720157"/>
            <a:ext cx="7315200" cy="3492500"/>
          </a:xfrm>
          <a:prstGeom prst="rect">
            <a:avLst/>
          </a:prstGeom>
          <a:blipFill>
            <a:blip r:embed="rId3" cstate="print"/>
            <a:stretch>
              <a:fillRect/>
            </a:stretch>
          </a:blipFill>
        </p:spPr>
        <p:txBody>
          <a:bodyPr wrap="square" lIns="0" tIns="0" rIns="0" bIns="0" rtlCol="0"/>
          <a:lstStyle/>
          <a:p>
            <a:endParaRPr lang="en-US" dirty="0"/>
          </a:p>
        </p:txBody>
      </p:sp>
      <p:pic>
        <p:nvPicPr>
          <p:cNvPr id="8" name="Picture 7"/>
          <p:cNvPicPr>
            <a:picLocks noChangeAspect="1"/>
          </p:cNvPicPr>
          <p:nvPr/>
        </p:nvPicPr>
        <p:blipFill>
          <a:blip r:embed="rId4"/>
          <a:stretch>
            <a:fillRect/>
          </a:stretch>
        </p:blipFill>
        <p:spPr>
          <a:xfrm>
            <a:off x="3568436" y="2735796"/>
            <a:ext cx="1766752" cy="326292"/>
          </a:xfrm>
          <a:prstGeom prst="rect">
            <a:avLst/>
          </a:prstGeom>
        </p:spPr>
      </p:pic>
      <p:sp>
        <p:nvSpPr>
          <p:cNvPr id="10" name="object 4"/>
          <p:cNvSpPr txBox="1"/>
          <p:nvPr/>
        </p:nvSpPr>
        <p:spPr>
          <a:xfrm>
            <a:off x="1336070" y="1149181"/>
            <a:ext cx="5300704" cy="383438"/>
          </a:xfrm>
          <a:prstGeom prst="rect">
            <a:avLst/>
          </a:prstGeom>
        </p:spPr>
        <p:txBody>
          <a:bodyPr vert="horz" wrap="square" lIns="0" tIns="13970" rIns="0" bIns="0" rtlCol="0">
            <a:spAutoFit/>
          </a:bodyPr>
          <a:lstStyle/>
          <a:p>
            <a:pPr marL="355600" indent="-342900">
              <a:spcBef>
                <a:spcPts val="110"/>
              </a:spcBef>
              <a:buClr>
                <a:srgbClr val="4472C4"/>
              </a:buClr>
              <a:buFont typeface="Symbol" panose="05050102010706020507" pitchFamily="18" charset="2"/>
              <a:buChar char="¨"/>
            </a:pPr>
            <a:r>
              <a:rPr sz="2400" spc="5" dirty="0">
                <a:latin typeface="Arial"/>
                <a:cs typeface="Arial"/>
              </a:rPr>
              <a:t>Enter the </a:t>
            </a:r>
            <a:r>
              <a:rPr sz="2400" dirty="0">
                <a:latin typeface="Arial"/>
                <a:cs typeface="Arial"/>
              </a:rPr>
              <a:t>details for </a:t>
            </a:r>
            <a:r>
              <a:rPr sz="2400" spc="5" dirty="0">
                <a:latin typeface="Arial"/>
                <a:cs typeface="Arial"/>
              </a:rPr>
              <a:t>the</a:t>
            </a:r>
            <a:r>
              <a:rPr sz="2400" spc="-155" dirty="0">
                <a:latin typeface="Arial"/>
                <a:cs typeface="Arial"/>
              </a:rPr>
              <a:t> </a:t>
            </a:r>
            <a:r>
              <a:rPr sz="2400" dirty="0">
                <a:latin typeface="Arial"/>
                <a:cs typeface="Arial"/>
              </a:rPr>
              <a:t>termination.</a:t>
            </a:r>
          </a:p>
        </p:txBody>
      </p:sp>
      <p:sp>
        <p:nvSpPr>
          <p:cNvPr id="11" name="object 15"/>
          <p:cNvSpPr txBox="1"/>
          <p:nvPr/>
        </p:nvSpPr>
        <p:spPr>
          <a:xfrm>
            <a:off x="8876655" y="920126"/>
            <a:ext cx="3084213" cy="1039387"/>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lgn="ctr">
              <a:spcBef>
                <a:spcPts val="365"/>
              </a:spcBef>
            </a:pPr>
            <a:r>
              <a:rPr sz="1200" b="1" spc="-5" dirty="0" smtClean="0">
                <a:latin typeface="Arial"/>
                <a:cs typeface="Arial"/>
              </a:rPr>
              <a:t>Important</a:t>
            </a:r>
            <a:r>
              <a:rPr lang="en-US" sz="1200" b="1" spc="-5" dirty="0" smtClean="0">
                <a:latin typeface="Arial"/>
                <a:cs typeface="Arial"/>
              </a:rPr>
              <a:t>:</a:t>
            </a:r>
            <a:endParaRPr sz="1200" dirty="0">
              <a:latin typeface="Arial"/>
              <a:cs typeface="Arial"/>
            </a:endParaRPr>
          </a:p>
          <a:p>
            <a:pPr marL="320040" marR="144780" indent="-224154">
              <a:lnSpc>
                <a:spcPts val="1120"/>
              </a:lnSpc>
              <a:spcBef>
                <a:spcPts val="290"/>
              </a:spcBef>
              <a:buFontTx/>
              <a:buChar char="•"/>
              <a:tabLst>
                <a:tab pos="320040" algn="l"/>
                <a:tab pos="320675" algn="l"/>
              </a:tabLst>
            </a:pPr>
            <a:r>
              <a:rPr sz="1200" spc="-5" dirty="0">
                <a:latin typeface="Arial"/>
                <a:cs typeface="Arial"/>
              </a:rPr>
              <a:t>The </a:t>
            </a:r>
            <a:r>
              <a:rPr sz="1200" b="1" dirty="0">
                <a:latin typeface="Arial"/>
                <a:cs typeface="Arial"/>
              </a:rPr>
              <a:t>Effective Date </a:t>
            </a:r>
            <a:r>
              <a:rPr sz="1200" spc="-5" dirty="0">
                <a:latin typeface="Arial"/>
                <a:cs typeface="Arial"/>
              </a:rPr>
              <a:t>is populated based</a:t>
            </a:r>
            <a:r>
              <a:rPr sz="1200" spc="-170" dirty="0">
                <a:latin typeface="Arial"/>
                <a:cs typeface="Arial"/>
              </a:rPr>
              <a:t> </a:t>
            </a:r>
            <a:r>
              <a:rPr sz="1200" spc="-10" dirty="0">
                <a:latin typeface="Arial"/>
                <a:cs typeface="Arial"/>
              </a:rPr>
              <a:t>on </a:t>
            </a:r>
            <a:r>
              <a:rPr sz="1200" spc="-10" dirty="0" smtClean="0">
                <a:latin typeface="Arial"/>
                <a:cs typeface="Arial"/>
              </a:rPr>
              <a:t>your </a:t>
            </a:r>
            <a:r>
              <a:rPr sz="1200" spc="-5" dirty="0">
                <a:latin typeface="Arial"/>
                <a:cs typeface="Arial"/>
              </a:rPr>
              <a:t>entry </a:t>
            </a:r>
            <a:r>
              <a:rPr sz="1200" spc="-10" dirty="0">
                <a:latin typeface="Arial"/>
                <a:cs typeface="Arial"/>
              </a:rPr>
              <a:t>on </a:t>
            </a:r>
            <a:r>
              <a:rPr sz="1200" spc="10" dirty="0">
                <a:latin typeface="Arial"/>
                <a:cs typeface="Arial"/>
              </a:rPr>
              <a:t>the </a:t>
            </a:r>
            <a:r>
              <a:rPr sz="1200" spc="-10" dirty="0">
                <a:latin typeface="Arial"/>
                <a:cs typeface="Arial"/>
              </a:rPr>
              <a:t>previous</a:t>
            </a:r>
            <a:r>
              <a:rPr sz="1200" spc="-40" dirty="0">
                <a:latin typeface="Arial"/>
                <a:cs typeface="Arial"/>
              </a:rPr>
              <a:t> </a:t>
            </a:r>
            <a:r>
              <a:rPr sz="1200" spc="-10" dirty="0">
                <a:latin typeface="Arial"/>
                <a:cs typeface="Arial"/>
              </a:rPr>
              <a:t>page.</a:t>
            </a:r>
            <a:endParaRPr sz="1200" dirty="0">
              <a:latin typeface="Arial"/>
              <a:cs typeface="Arial"/>
            </a:endParaRPr>
          </a:p>
          <a:p>
            <a:pPr marL="320040" indent="-224154">
              <a:lnSpc>
                <a:spcPts val="1160"/>
              </a:lnSpc>
              <a:spcBef>
                <a:spcPts val="245"/>
              </a:spcBef>
              <a:buFontTx/>
              <a:buChar char="•"/>
              <a:tabLst>
                <a:tab pos="320040" algn="l"/>
                <a:tab pos="320675" algn="l"/>
              </a:tabLst>
            </a:pPr>
            <a:r>
              <a:rPr sz="1200" spc="5" dirty="0">
                <a:latin typeface="Arial"/>
                <a:cs typeface="Arial"/>
              </a:rPr>
              <a:t>Ensure </a:t>
            </a:r>
            <a:r>
              <a:rPr sz="1200" dirty="0">
                <a:latin typeface="Arial"/>
                <a:cs typeface="Arial"/>
              </a:rPr>
              <a:t>that </a:t>
            </a:r>
            <a:r>
              <a:rPr sz="1200" spc="-20" dirty="0">
                <a:latin typeface="Arial"/>
                <a:cs typeface="Arial"/>
              </a:rPr>
              <a:t>you </a:t>
            </a:r>
            <a:r>
              <a:rPr sz="1200" spc="-10" dirty="0">
                <a:latin typeface="Arial"/>
                <a:cs typeface="Arial"/>
              </a:rPr>
              <a:t>entered </a:t>
            </a:r>
            <a:r>
              <a:rPr sz="1200" spc="10" dirty="0">
                <a:latin typeface="Arial"/>
                <a:cs typeface="Arial"/>
              </a:rPr>
              <a:t>the</a:t>
            </a:r>
            <a:r>
              <a:rPr sz="1200" spc="-125" dirty="0">
                <a:latin typeface="Arial"/>
                <a:cs typeface="Arial"/>
              </a:rPr>
              <a:t> </a:t>
            </a:r>
            <a:r>
              <a:rPr sz="1200" spc="-10" dirty="0">
                <a:latin typeface="Arial"/>
                <a:cs typeface="Arial"/>
              </a:rPr>
              <a:t>correct</a:t>
            </a:r>
            <a:endParaRPr sz="1200" dirty="0">
              <a:latin typeface="Arial"/>
              <a:cs typeface="Arial"/>
            </a:endParaRPr>
          </a:p>
          <a:p>
            <a:pPr marL="320040">
              <a:lnSpc>
                <a:spcPts val="1160"/>
              </a:lnSpc>
            </a:pPr>
            <a:r>
              <a:rPr sz="1200" b="1" dirty="0">
                <a:latin typeface="Arial"/>
                <a:cs typeface="Arial"/>
              </a:rPr>
              <a:t>Effective</a:t>
            </a:r>
            <a:r>
              <a:rPr sz="1200" b="1" spc="-55" dirty="0">
                <a:latin typeface="Arial"/>
                <a:cs typeface="Arial"/>
              </a:rPr>
              <a:t> </a:t>
            </a:r>
            <a:r>
              <a:rPr sz="1200" b="1" dirty="0" smtClean="0">
                <a:latin typeface="Arial"/>
                <a:cs typeface="Arial"/>
              </a:rPr>
              <a:t>Date</a:t>
            </a:r>
            <a:r>
              <a:rPr sz="1200" dirty="0" smtClean="0">
                <a:latin typeface="Arial"/>
                <a:cs typeface="Arial"/>
              </a:rPr>
              <a:t>.</a:t>
            </a:r>
            <a:endParaRPr lang="en-US" sz="1200" dirty="0">
              <a:latin typeface="Arial"/>
              <a:cs typeface="Arial"/>
            </a:endParaRPr>
          </a:p>
          <a:p>
            <a:pPr marL="320040">
              <a:lnSpc>
                <a:spcPts val="1160"/>
              </a:lnSpc>
            </a:pPr>
            <a:endParaRPr lang="en-US" sz="1000" dirty="0" smtClean="0">
              <a:solidFill>
                <a:srgbClr val="FFFFFF"/>
              </a:solidFill>
              <a:latin typeface="Arial"/>
              <a:cs typeface="Arial"/>
            </a:endParaRPr>
          </a:p>
        </p:txBody>
      </p:sp>
      <p:sp>
        <p:nvSpPr>
          <p:cNvPr id="12" name="TextBox 11"/>
          <p:cNvSpPr txBox="1"/>
          <p:nvPr/>
        </p:nvSpPr>
        <p:spPr>
          <a:xfrm>
            <a:off x="8757011" y="2125415"/>
            <a:ext cx="3169444" cy="4308872"/>
          </a:xfrm>
          <a:prstGeom prst="rect">
            <a:avLst/>
          </a:prstGeom>
          <a:noFill/>
        </p:spPr>
        <p:txBody>
          <a:bodyPr wrap="square" rtlCol="0">
            <a:spAutoFit/>
          </a:bodyPr>
          <a:lstStyle/>
          <a:p>
            <a:pPr marL="169863">
              <a:lnSpc>
                <a:spcPts val="1160"/>
              </a:lnSpc>
            </a:pPr>
            <a:r>
              <a:rPr lang="en-US" sz="1200" b="1" dirty="0" smtClean="0">
                <a:cs typeface="Arial"/>
              </a:rPr>
              <a:t>Effective Date Definition: </a:t>
            </a:r>
            <a:endParaRPr lang="en-US" sz="1200" b="1" dirty="0">
              <a:cs typeface="Arial"/>
            </a:endParaRPr>
          </a:p>
          <a:p>
            <a:pPr marL="169863" indent="-169863">
              <a:buFont typeface="Arial" panose="020B0604020202020204" pitchFamily="34" charset="0"/>
              <a:buChar char="•"/>
            </a:pPr>
            <a:r>
              <a:rPr lang="en-US" sz="1200" dirty="0" smtClean="0"/>
              <a:t>Date </a:t>
            </a:r>
            <a:r>
              <a:rPr lang="en-US" sz="1200" dirty="0"/>
              <a:t>on which the associated information takes effect. The information is in effect until a new entry is made with a more current effective date. We do not have “stop dates” on effective dated data. The Effective Date usually defaults to the system's current date.</a:t>
            </a:r>
          </a:p>
          <a:p>
            <a:pPr marL="285750" indent="-285750">
              <a:buFont typeface="Arial" panose="020B0604020202020204" pitchFamily="34" charset="0"/>
              <a:buChar char="•"/>
            </a:pPr>
            <a:endParaRPr lang="en-US" sz="1200" dirty="0"/>
          </a:p>
          <a:p>
            <a:pPr marL="169863" indent="-169863">
              <a:buFont typeface="Arial" panose="020B0604020202020204" pitchFamily="34" charset="0"/>
              <a:buChar char="•"/>
            </a:pPr>
            <a:r>
              <a:rPr lang="en-US" sz="1200" dirty="0"/>
              <a:t>Effective Dating: Effective Dating is </a:t>
            </a:r>
            <a:r>
              <a:rPr lang="en-US" sz="1200" dirty="0" smtClean="0"/>
              <a:t>used </a:t>
            </a:r>
            <a:r>
              <a:rPr lang="en-US" sz="1200" dirty="0"/>
              <a:t>to maintain and view a complete chronological record of historic, </a:t>
            </a:r>
            <a:r>
              <a:rPr lang="en-US" sz="1200" dirty="0" smtClean="0"/>
              <a:t>current, </a:t>
            </a:r>
            <a:r>
              <a:rPr lang="en-US" sz="1200" dirty="0"/>
              <a:t>and future data. </a:t>
            </a:r>
          </a:p>
          <a:p>
            <a:pPr marL="404813" lvl="1" indent="-117475">
              <a:buFont typeface="Arial" panose="020B0604020202020204" pitchFamily="34" charset="0"/>
              <a:buChar char="•"/>
            </a:pPr>
            <a:r>
              <a:rPr lang="en-US" sz="1200" dirty="0"/>
              <a:t>Current Effective Date – Date that is less than or equal to the current system date.’</a:t>
            </a:r>
          </a:p>
          <a:p>
            <a:pPr marL="404813" lvl="1" indent="-117475">
              <a:buFont typeface="Arial" panose="020B0604020202020204" pitchFamily="34" charset="0"/>
              <a:buChar char="•"/>
            </a:pPr>
            <a:r>
              <a:rPr lang="en-US" sz="1200" dirty="0"/>
              <a:t>Historic Effective Date – Dates that are less than the current information </a:t>
            </a:r>
          </a:p>
          <a:p>
            <a:pPr marL="404813" lvl="1" indent="-117475">
              <a:buFont typeface="Arial" panose="020B0604020202020204" pitchFamily="34" charset="0"/>
              <a:buChar char="•"/>
            </a:pPr>
            <a:r>
              <a:rPr lang="en-US" sz="1200" dirty="0"/>
              <a:t>Future Effective Date – Effective dates that are greater than the current information </a:t>
            </a:r>
          </a:p>
          <a:p>
            <a:pPr marL="404813" lvl="1" indent="-117475">
              <a:buFont typeface="Arial" panose="020B0604020202020204" pitchFamily="34" charset="0"/>
              <a:buChar char="•"/>
            </a:pPr>
            <a:r>
              <a:rPr lang="en-US" sz="1200" dirty="0"/>
              <a:t>Retro Effective Date – Date prior to the current pay period begin </a:t>
            </a:r>
            <a:r>
              <a:rPr lang="en-US" sz="1200" dirty="0" smtClean="0"/>
              <a:t>date</a:t>
            </a:r>
            <a:endParaRPr lang="en-US" dirty="0"/>
          </a:p>
        </p:txBody>
      </p:sp>
      <p:sp>
        <p:nvSpPr>
          <p:cNvPr id="15" name="object 9"/>
          <p:cNvSpPr/>
          <p:nvPr/>
        </p:nvSpPr>
        <p:spPr>
          <a:xfrm>
            <a:off x="6098720" y="3253688"/>
            <a:ext cx="2650673" cy="1215717"/>
          </a:xfrm>
          <a:custGeom>
            <a:avLst/>
            <a:gdLst/>
            <a:ahLst/>
            <a:cxnLst/>
            <a:rect l="l" t="t" r="r" b="b"/>
            <a:pathLst>
              <a:path w="2437129" h="1595754">
                <a:moveTo>
                  <a:pt x="2436876" y="0"/>
                </a:moveTo>
                <a:lnTo>
                  <a:pt x="0" y="0"/>
                </a:lnTo>
                <a:lnTo>
                  <a:pt x="0" y="1595627"/>
                </a:lnTo>
                <a:lnTo>
                  <a:pt x="2436876" y="1595627"/>
                </a:lnTo>
                <a:lnTo>
                  <a:pt x="2436876" y="0"/>
                </a:lnTo>
                <a:close/>
              </a:path>
            </a:pathLst>
          </a:custGeom>
          <a:solidFill>
            <a:schemeClr val="accent1">
              <a:lumMod val="20000"/>
              <a:lumOff val="80000"/>
            </a:schemeClr>
          </a:solidFill>
          <a:ln>
            <a:solidFill>
              <a:schemeClr val="tx1"/>
            </a:solidFill>
          </a:ln>
        </p:spPr>
        <p:txBody>
          <a:bodyPr wrap="square" lIns="0" tIns="0" rIns="0" bIns="0" rtlCol="0"/>
          <a:lstStyle/>
          <a:p>
            <a:endParaRPr dirty="0">
              <a:solidFill>
                <a:prstClr val="black"/>
              </a:solidFill>
              <a:latin typeface="Calibri"/>
            </a:endParaRPr>
          </a:p>
        </p:txBody>
      </p:sp>
      <p:sp>
        <p:nvSpPr>
          <p:cNvPr id="9" name="TextBox 8"/>
          <p:cNvSpPr txBox="1"/>
          <p:nvPr/>
        </p:nvSpPr>
        <p:spPr>
          <a:xfrm>
            <a:off x="6173623" y="3253689"/>
            <a:ext cx="2575770" cy="1107996"/>
          </a:xfrm>
          <a:prstGeom prst="rect">
            <a:avLst/>
          </a:prstGeom>
          <a:noFill/>
        </p:spPr>
        <p:txBody>
          <a:bodyPr wrap="square" rtlCol="0">
            <a:spAutoFit/>
          </a:bodyPr>
          <a:lstStyle/>
          <a:p>
            <a:pPr marL="12700" marR="5080">
              <a:lnSpc>
                <a:spcPct val="100200"/>
              </a:lnSpc>
              <a:spcBef>
                <a:spcPts val="105"/>
              </a:spcBef>
            </a:pPr>
            <a:r>
              <a:rPr lang="en-US" sz="1100" spc="-5" dirty="0">
                <a:solidFill>
                  <a:prstClr val="black"/>
                </a:solidFill>
                <a:cs typeface="Arial"/>
              </a:rPr>
              <a:t>Select </a:t>
            </a:r>
            <a:r>
              <a:rPr lang="en-US" sz="1100" spc="10" dirty="0">
                <a:solidFill>
                  <a:prstClr val="black"/>
                </a:solidFill>
                <a:cs typeface="Arial"/>
              </a:rPr>
              <a:t>the </a:t>
            </a:r>
            <a:r>
              <a:rPr lang="en-US" sz="1100" spc="-10" dirty="0">
                <a:solidFill>
                  <a:prstClr val="black"/>
                </a:solidFill>
                <a:cs typeface="Arial"/>
              </a:rPr>
              <a:t>correct </a:t>
            </a:r>
            <a:r>
              <a:rPr lang="en-US" sz="1100" b="1" spc="5" dirty="0">
                <a:solidFill>
                  <a:prstClr val="black"/>
                </a:solidFill>
                <a:cs typeface="Arial"/>
              </a:rPr>
              <a:t>Employee ID </a:t>
            </a:r>
            <a:r>
              <a:rPr lang="en-US" sz="1100" spc="5" dirty="0">
                <a:solidFill>
                  <a:prstClr val="black"/>
                </a:solidFill>
                <a:cs typeface="Arial"/>
              </a:rPr>
              <a:t>and  </a:t>
            </a:r>
            <a:r>
              <a:rPr lang="en-US" sz="1100" b="1" spc="5" dirty="0">
                <a:solidFill>
                  <a:prstClr val="black"/>
                </a:solidFill>
                <a:cs typeface="Arial"/>
              </a:rPr>
              <a:t>Employment</a:t>
            </a:r>
            <a:r>
              <a:rPr lang="en-US" sz="1100" b="1" spc="-114" dirty="0">
                <a:solidFill>
                  <a:prstClr val="black"/>
                </a:solidFill>
                <a:cs typeface="Arial"/>
              </a:rPr>
              <a:t> </a:t>
            </a:r>
            <a:r>
              <a:rPr lang="en-US" sz="1100" b="1" spc="5" dirty="0">
                <a:solidFill>
                  <a:prstClr val="black"/>
                </a:solidFill>
                <a:cs typeface="Arial"/>
              </a:rPr>
              <a:t>Record</a:t>
            </a:r>
            <a:r>
              <a:rPr lang="en-US" sz="1100" b="1" spc="-75" dirty="0">
                <a:solidFill>
                  <a:prstClr val="black"/>
                </a:solidFill>
                <a:cs typeface="Arial"/>
              </a:rPr>
              <a:t> </a:t>
            </a:r>
            <a:r>
              <a:rPr lang="en-US" sz="1100" b="1" spc="5" dirty="0">
                <a:solidFill>
                  <a:prstClr val="black"/>
                </a:solidFill>
                <a:cs typeface="Arial"/>
              </a:rPr>
              <a:t>Numbe</a:t>
            </a:r>
            <a:r>
              <a:rPr lang="en-US" sz="1100" spc="5" dirty="0">
                <a:solidFill>
                  <a:prstClr val="black"/>
                </a:solidFill>
                <a:cs typeface="Arial"/>
              </a:rPr>
              <a:t>r</a:t>
            </a:r>
            <a:r>
              <a:rPr lang="en-US" sz="1100" spc="-80" dirty="0">
                <a:solidFill>
                  <a:prstClr val="black"/>
                </a:solidFill>
                <a:cs typeface="Arial"/>
              </a:rPr>
              <a:t> </a:t>
            </a:r>
            <a:r>
              <a:rPr lang="en-US" sz="1100" spc="-20" dirty="0">
                <a:solidFill>
                  <a:prstClr val="black"/>
                </a:solidFill>
                <a:cs typeface="Arial"/>
              </a:rPr>
              <a:t>for</a:t>
            </a:r>
            <a:r>
              <a:rPr lang="en-US" sz="1100" spc="25" dirty="0">
                <a:solidFill>
                  <a:prstClr val="black"/>
                </a:solidFill>
                <a:cs typeface="Arial"/>
              </a:rPr>
              <a:t> </a:t>
            </a:r>
            <a:r>
              <a:rPr lang="en-US" sz="1100" spc="10" dirty="0">
                <a:solidFill>
                  <a:prstClr val="black"/>
                </a:solidFill>
                <a:cs typeface="Arial"/>
              </a:rPr>
              <a:t>the  </a:t>
            </a:r>
            <a:r>
              <a:rPr lang="en-US" sz="1100" spc="-10" dirty="0">
                <a:solidFill>
                  <a:prstClr val="black"/>
                </a:solidFill>
                <a:cs typeface="Arial"/>
              </a:rPr>
              <a:t>job </a:t>
            </a:r>
            <a:r>
              <a:rPr lang="en-US" sz="1100" spc="5" dirty="0">
                <a:solidFill>
                  <a:prstClr val="black"/>
                </a:solidFill>
                <a:cs typeface="Arial"/>
              </a:rPr>
              <a:t>to </a:t>
            </a:r>
            <a:r>
              <a:rPr lang="en-US" sz="1100" spc="-5" dirty="0">
                <a:solidFill>
                  <a:prstClr val="black"/>
                </a:solidFill>
                <a:cs typeface="Arial"/>
              </a:rPr>
              <a:t>terminate. </a:t>
            </a:r>
            <a:r>
              <a:rPr lang="en-US" sz="1100" dirty="0">
                <a:solidFill>
                  <a:prstClr val="black"/>
                </a:solidFill>
                <a:cs typeface="Arial"/>
              </a:rPr>
              <a:t>If </a:t>
            </a:r>
            <a:r>
              <a:rPr lang="en-US" sz="1100" spc="10" dirty="0">
                <a:solidFill>
                  <a:prstClr val="black"/>
                </a:solidFill>
                <a:cs typeface="Arial"/>
              </a:rPr>
              <a:t>the </a:t>
            </a:r>
            <a:r>
              <a:rPr lang="en-US" sz="1100" spc="-10" dirty="0">
                <a:solidFill>
                  <a:prstClr val="black"/>
                </a:solidFill>
                <a:cs typeface="Arial"/>
              </a:rPr>
              <a:t>employee has  </a:t>
            </a:r>
            <a:r>
              <a:rPr lang="en-US" sz="1100" spc="5" dirty="0">
                <a:solidFill>
                  <a:prstClr val="black"/>
                </a:solidFill>
                <a:cs typeface="Arial"/>
              </a:rPr>
              <a:t>multiple </a:t>
            </a:r>
            <a:r>
              <a:rPr lang="en-US" sz="1100" dirty="0">
                <a:solidFill>
                  <a:prstClr val="black"/>
                </a:solidFill>
                <a:cs typeface="Arial"/>
              </a:rPr>
              <a:t>assignments, </a:t>
            </a:r>
            <a:r>
              <a:rPr lang="en-US" sz="1100" spc="10" dirty="0">
                <a:solidFill>
                  <a:prstClr val="black"/>
                </a:solidFill>
                <a:cs typeface="Arial"/>
              </a:rPr>
              <a:t>submit </a:t>
            </a:r>
            <a:r>
              <a:rPr lang="en-US" sz="1100" dirty="0">
                <a:solidFill>
                  <a:prstClr val="black"/>
                </a:solidFill>
                <a:cs typeface="Arial"/>
              </a:rPr>
              <a:t>a  </a:t>
            </a:r>
            <a:r>
              <a:rPr lang="en-US" sz="1100" spc="-5" dirty="0">
                <a:solidFill>
                  <a:prstClr val="black"/>
                </a:solidFill>
                <a:cs typeface="Arial"/>
              </a:rPr>
              <a:t>termination </a:t>
            </a:r>
            <a:r>
              <a:rPr lang="en-US" sz="1100" dirty="0">
                <a:solidFill>
                  <a:prstClr val="black"/>
                </a:solidFill>
                <a:cs typeface="Arial"/>
              </a:rPr>
              <a:t>template </a:t>
            </a:r>
            <a:r>
              <a:rPr lang="en-US" sz="1100" spc="-20" dirty="0">
                <a:solidFill>
                  <a:prstClr val="black"/>
                </a:solidFill>
                <a:cs typeface="Arial"/>
              </a:rPr>
              <a:t>for </a:t>
            </a:r>
            <a:r>
              <a:rPr lang="en-US" sz="1100" spc="-10" dirty="0">
                <a:solidFill>
                  <a:prstClr val="black"/>
                </a:solidFill>
                <a:cs typeface="Arial"/>
              </a:rPr>
              <a:t>all </a:t>
            </a:r>
            <a:r>
              <a:rPr lang="en-US" sz="1100" spc="-5" dirty="0" smtClean="0">
                <a:solidFill>
                  <a:prstClr val="black"/>
                </a:solidFill>
                <a:cs typeface="Arial"/>
              </a:rPr>
              <a:t>jobs, as </a:t>
            </a:r>
            <a:r>
              <a:rPr lang="en-US" sz="1100" spc="-10" dirty="0" smtClean="0">
                <a:solidFill>
                  <a:prstClr val="black"/>
                </a:solidFill>
                <a:cs typeface="Arial"/>
              </a:rPr>
              <a:t>necessary</a:t>
            </a:r>
            <a:r>
              <a:rPr lang="en-US" sz="1100" spc="-10" dirty="0">
                <a:solidFill>
                  <a:prstClr val="black"/>
                </a:solidFill>
                <a:cs typeface="Arial"/>
              </a:rPr>
              <a:t>. </a:t>
            </a:r>
            <a:endParaRPr lang="en-US" sz="1100" dirty="0">
              <a:solidFill>
                <a:prstClr val="black"/>
              </a:solidFill>
              <a:cs typeface="Arial"/>
            </a:endParaRPr>
          </a:p>
        </p:txBody>
      </p:sp>
      <p:cxnSp>
        <p:nvCxnSpPr>
          <p:cNvPr id="17" name="Straight Arrow Connector 16"/>
          <p:cNvCxnSpPr/>
          <p:nvPr/>
        </p:nvCxnSpPr>
        <p:spPr>
          <a:xfrm flipH="1">
            <a:off x="5772150" y="3771900"/>
            <a:ext cx="3265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59170" y="4618164"/>
            <a:ext cx="1624694" cy="430887"/>
          </a:xfrm>
          <a:prstGeom prst="rect">
            <a:avLst/>
          </a:prstGeom>
          <a:solidFill>
            <a:schemeClr val="accent1">
              <a:lumMod val="20000"/>
              <a:lumOff val="80000"/>
            </a:schemeClr>
          </a:solidFill>
          <a:ln>
            <a:solidFill>
              <a:schemeClr val="tx1"/>
            </a:solidFill>
          </a:ln>
        </p:spPr>
        <p:txBody>
          <a:bodyPr wrap="square" rtlCol="0">
            <a:spAutoFit/>
          </a:bodyPr>
          <a:lstStyle/>
          <a:p>
            <a:r>
              <a:rPr lang="en-US" sz="1100" dirty="0" smtClean="0"/>
              <a:t>Select the appropriate Reason Code </a:t>
            </a:r>
            <a:endParaRPr lang="en-US" sz="1100" dirty="0"/>
          </a:p>
        </p:txBody>
      </p:sp>
      <p:sp>
        <p:nvSpPr>
          <p:cNvPr id="25" name="TextBox 24"/>
          <p:cNvSpPr txBox="1"/>
          <p:nvPr/>
        </p:nvSpPr>
        <p:spPr>
          <a:xfrm>
            <a:off x="3600450" y="4567092"/>
            <a:ext cx="1485900" cy="102879"/>
          </a:xfrm>
          <a:prstGeom prst="rect">
            <a:avLst/>
          </a:prstGeom>
          <a:solidFill>
            <a:schemeClr val="bg1"/>
          </a:solidFill>
        </p:spPr>
        <p:txBody>
          <a:bodyPr wrap="square" rtlCol="0">
            <a:spAutoFit/>
          </a:bodyPr>
          <a:lstStyle/>
          <a:p>
            <a:endParaRPr lang="en-US" dirty="0"/>
          </a:p>
        </p:txBody>
      </p:sp>
      <p:sp>
        <p:nvSpPr>
          <p:cNvPr id="29" name="object 8"/>
          <p:cNvSpPr txBox="1"/>
          <p:nvPr/>
        </p:nvSpPr>
        <p:spPr>
          <a:xfrm>
            <a:off x="1113382" y="3984447"/>
            <a:ext cx="1513840" cy="510396"/>
          </a:xfrm>
          <a:prstGeom prst="rect">
            <a:avLst/>
          </a:prstGeom>
          <a:solidFill>
            <a:schemeClr val="accent1">
              <a:lumMod val="20000"/>
              <a:lumOff val="80000"/>
            </a:schemeClr>
          </a:solidFill>
          <a:ln>
            <a:solidFill>
              <a:schemeClr val="tx1"/>
            </a:solidFill>
          </a:ln>
        </p:spPr>
        <p:txBody>
          <a:bodyPr vert="horz" wrap="square" lIns="0" tIns="48260" rIns="0" bIns="0" rtlCol="0">
            <a:spAutoFit/>
          </a:bodyPr>
          <a:lstStyle/>
          <a:p>
            <a:pPr marL="104775" marR="128270">
              <a:lnSpc>
                <a:spcPct val="100499"/>
              </a:lnSpc>
              <a:spcBef>
                <a:spcPts val="380"/>
              </a:spcBef>
            </a:pPr>
            <a:r>
              <a:rPr sz="1000" spc="-5" dirty="0">
                <a:solidFill>
                  <a:prstClr val="black"/>
                </a:solidFill>
                <a:latin typeface="Arial"/>
                <a:cs typeface="Arial"/>
              </a:rPr>
              <a:t>Click </a:t>
            </a:r>
            <a:r>
              <a:rPr sz="1000" b="1" spc="-5" dirty="0">
                <a:solidFill>
                  <a:prstClr val="black"/>
                </a:solidFill>
                <a:latin typeface="Arial"/>
                <a:cs typeface="Arial"/>
              </a:rPr>
              <a:t>Continue </a:t>
            </a:r>
            <a:r>
              <a:rPr sz="1000" spc="5" dirty="0">
                <a:solidFill>
                  <a:prstClr val="black"/>
                </a:solidFill>
                <a:latin typeface="Arial"/>
                <a:cs typeface="Arial"/>
              </a:rPr>
              <a:t>to  </a:t>
            </a:r>
            <a:r>
              <a:rPr sz="1000" spc="-5" dirty="0">
                <a:solidFill>
                  <a:prstClr val="black"/>
                </a:solidFill>
                <a:latin typeface="Arial"/>
                <a:cs typeface="Arial"/>
              </a:rPr>
              <a:t>enter </a:t>
            </a:r>
            <a:r>
              <a:rPr sz="1000" spc="10" dirty="0">
                <a:solidFill>
                  <a:prstClr val="black"/>
                </a:solidFill>
                <a:latin typeface="Arial"/>
                <a:cs typeface="Arial"/>
              </a:rPr>
              <a:t>the </a:t>
            </a:r>
            <a:r>
              <a:rPr sz="1000" spc="-5" dirty="0">
                <a:solidFill>
                  <a:prstClr val="black"/>
                </a:solidFill>
                <a:latin typeface="Arial"/>
                <a:cs typeface="Arial"/>
              </a:rPr>
              <a:t>remaining  details </a:t>
            </a:r>
            <a:r>
              <a:rPr sz="1000" spc="-10" dirty="0">
                <a:solidFill>
                  <a:prstClr val="black"/>
                </a:solidFill>
                <a:latin typeface="Arial"/>
                <a:cs typeface="Arial"/>
              </a:rPr>
              <a:t>of </a:t>
            </a:r>
            <a:r>
              <a:rPr sz="1000" spc="10" dirty="0">
                <a:solidFill>
                  <a:prstClr val="black"/>
                </a:solidFill>
                <a:latin typeface="Arial"/>
                <a:cs typeface="Arial"/>
              </a:rPr>
              <a:t>the</a:t>
            </a:r>
            <a:r>
              <a:rPr sz="1000" spc="-120" dirty="0">
                <a:solidFill>
                  <a:prstClr val="black"/>
                </a:solidFill>
                <a:latin typeface="Arial"/>
                <a:cs typeface="Arial"/>
              </a:rPr>
              <a:t> </a:t>
            </a:r>
            <a:r>
              <a:rPr sz="1000" spc="-5" dirty="0">
                <a:solidFill>
                  <a:prstClr val="black"/>
                </a:solidFill>
                <a:latin typeface="Arial"/>
                <a:cs typeface="Arial"/>
              </a:rPr>
              <a:t>template</a:t>
            </a:r>
            <a:r>
              <a:rPr sz="1000" spc="-5" dirty="0" smtClean="0">
                <a:solidFill>
                  <a:prstClr val="black"/>
                </a:solidFill>
                <a:latin typeface="Arial"/>
                <a:cs typeface="Arial"/>
              </a:rPr>
              <a:t>.</a:t>
            </a:r>
            <a:endParaRPr sz="1000" dirty="0">
              <a:solidFill>
                <a:prstClr val="black"/>
              </a:solidFill>
              <a:latin typeface="Arial"/>
              <a:cs typeface="Arial"/>
            </a:endParaRPr>
          </a:p>
        </p:txBody>
      </p:sp>
      <p:cxnSp>
        <p:nvCxnSpPr>
          <p:cNvPr id="30" name="Straight Arrow Connector 29"/>
          <p:cNvCxnSpPr/>
          <p:nvPr/>
        </p:nvCxnSpPr>
        <p:spPr>
          <a:xfrm>
            <a:off x="1786270" y="4510809"/>
            <a:ext cx="230309" cy="387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547427" y="4510809"/>
            <a:ext cx="2000250" cy="230832"/>
          </a:xfrm>
          <a:prstGeom prst="rect">
            <a:avLst/>
          </a:prstGeom>
          <a:noFill/>
        </p:spPr>
        <p:txBody>
          <a:bodyPr wrap="square" rtlCol="0">
            <a:spAutoFit/>
          </a:bodyPr>
          <a:lstStyle/>
          <a:p>
            <a:r>
              <a:rPr lang="en-US" sz="900" dirty="0" smtClean="0"/>
              <a:t>Death</a:t>
            </a:r>
            <a:endParaRPr lang="en-US" sz="900" dirty="0"/>
          </a:p>
        </p:txBody>
      </p:sp>
      <p:pic>
        <p:nvPicPr>
          <p:cNvPr id="32" name="Picture 31"/>
          <p:cNvPicPr>
            <a:picLocks noChangeAspect="1"/>
          </p:cNvPicPr>
          <p:nvPr/>
        </p:nvPicPr>
        <p:blipFill>
          <a:blip r:embed="rId5"/>
          <a:stretch>
            <a:fillRect/>
          </a:stretch>
        </p:blipFill>
        <p:spPr>
          <a:xfrm>
            <a:off x="3568436" y="4482928"/>
            <a:ext cx="2483149" cy="268831"/>
          </a:xfrm>
          <a:prstGeom prst="rect">
            <a:avLst/>
          </a:prstGeom>
        </p:spPr>
      </p:pic>
      <p:sp>
        <p:nvSpPr>
          <p:cNvPr id="3" name="TextBox 2"/>
          <p:cNvSpPr txBox="1"/>
          <p:nvPr/>
        </p:nvSpPr>
        <p:spPr>
          <a:xfrm>
            <a:off x="1065229" y="5410986"/>
            <a:ext cx="7811426" cy="646331"/>
          </a:xfrm>
          <a:prstGeom prst="rect">
            <a:avLst/>
          </a:prstGeom>
          <a:noFill/>
        </p:spPr>
        <p:txBody>
          <a:bodyPr wrap="square" rtlCol="0">
            <a:spAutoFit/>
          </a:bodyPr>
          <a:lstStyle/>
          <a:p>
            <a:r>
              <a:rPr lang="en-US" dirty="0" smtClean="0"/>
              <a:t>NOTE: Upon the death of an employee you only need to submit one transaction, as UCPath will terminate all jobs upon notification of death.</a:t>
            </a:r>
            <a:endParaRPr lang="en-US" dirty="0"/>
          </a:p>
        </p:txBody>
      </p:sp>
      <p:cxnSp>
        <p:nvCxnSpPr>
          <p:cNvPr id="27" name="Straight Arrow Connector 26"/>
          <p:cNvCxnSpPr/>
          <p:nvPr/>
        </p:nvCxnSpPr>
        <p:spPr>
          <a:xfrm flipH="1" flipV="1">
            <a:off x="5934622" y="4617344"/>
            <a:ext cx="213864" cy="134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273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sp>
        <p:nvSpPr>
          <p:cNvPr id="7" name="Rounded Rectangle 4"/>
          <p:cNvSpPr txBox="1"/>
          <p:nvPr/>
        </p:nvSpPr>
        <p:spPr>
          <a:xfrm>
            <a:off x="490470" y="1198078"/>
            <a:ext cx="9234030" cy="560266"/>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Arial"/>
                <a:ea typeface="+mn-ea"/>
                <a:cs typeface="+mn-cs"/>
              </a:rPr>
              <a:t>Understand what an Involuntary Termination is</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p:txBody>
      </p:sp>
      <p:sp>
        <p:nvSpPr>
          <p:cNvPr id="9" name="Rounded Rectangle 4"/>
          <p:cNvSpPr txBox="1"/>
          <p:nvPr/>
        </p:nvSpPr>
        <p:spPr>
          <a:xfrm>
            <a:off x="490470" y="1843728"/>
            <a:ext cx="9234030" cy="560266"/>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noProof="0" dirty="0" smtClean="0">
                <a:ln>
                  <a:noFill/>
                </a:ln>
                <a:solidFill>
                  <a:schemeClr val="tx1"/>
                </a:solidFill>
                <a:effectLst/>
                <a:uLnTx/>
                <a:uFillTx/>
                <a:latin typeface="Arial"/>
                <a:ea typeface="+mn-ea"/>
                <a:cs typeface="+mn-cs"/>
              </a:rPr>
              <a:t>Review Involuntary Termination Process Overview </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p:txBody>
      </p:sp>
      <p:sp>
        <p:nvSpPr>
          <p:cNvPr id="10" name="Rounded Rectangle 4"/>
          <p:cNvSpPr txBox="1"/>
          <p:nvPr/>
        </p:nvSpPr>
        <p:spPr>
          <a:xfrm>
            <a:off x="490470" y="2503007"/>
            <a:ext cx="9234030" cy="560266"/>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Arial"/>
                <a:ea typeface="+mn-ea"/>
                <a:cs typeface="+mn-cs"/>
              </a:rPr>
              <a:t>Review Involuntary Termination Action Reason Codes</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p:txBody>
      </p:sp>
      <p:sp>
        <p:nvSpPr>
          <p:cNvPr id="11" name="Rounded Rectangle 4"/>
          <p:cNvSpPr txBox="1"/>
          <p:nvPr/>
        </p:nvSpPr>
        <p:spPr>
          <a:xfrm>
            <a:off x="490470" y="3148657"/>
            <a:ext cx="9234030" cy="560266"/>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Arial"/>
                <a:ea typeface="+mn-ea"/>
                <a:cs typeface="+mn-cs"/>
              </a:rPr>
              <a:t>Review Involuntary Termination Template Transaction </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p:txBody>
      </p:sp>
      <p:sp>
        <p:nvSpPr>
          <p:cNvPr id="12" name="Rounded Rectangle 4"/>
          <p:cNvSpPr txBox="1"/>
          <p:nvPr/>
        </p:nvSpPr>
        <p:spPr>
          <a:xfrm>
            <a:off x="490470" y="3794307"/>
            <a:ext cx="9234030" cy="560266"/>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lang="en-US" sz="2000" dirty="0" smtClean="0">
                <a:solidFill>
                  <a:schemeClr val="tx1"/>
                </a:solidFill>
                <a:latin typeface="Arial"/>
              </a:rPr>
              <a:t>Gain skill in transacting Involuntary Terminations </a:t>
            </a:r>
            <a:r>
              <a:rPr kumimoji="0" lang="en-US" sz="2000" b="0" i="0" u="none" strike="noStrike" kern="1200" cap="none" spc="0" normalizeH="0" baseline="0" noProof="0" dirty="0" smtClean="0">
                <a:ln>
                  <a:noFill/>
                </a:ln>
                <a:solidFill>
                  <a:schemeClr val="tx1"/>
                </a:solidFill>
                <a:effectLst/>
                <a:uLnTx/>
                <a:uFillTx/>
                <a:latin typeface="Arial"/>
                <a:ea typeface="+mn-ea"/>
                <a:cs typeface="+mn-cs"/>
              </a:rPr>
              <a:t> </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42359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1639370" cy="685800"/>
          </a:xfrm>
        </p:spPr>
        <p:txBody>
          <a:bodyPr/>
          <a:lstStyle/>
          <a:p>
            <a:r>
              <a:rPr lang="en-US" sz="3200" dirty="0" smtClean="0">
                <a:solidFill>
                  <a:schemeClr val="accent5"/>
                </a:solidFill>
              </a:rPr>
              <a:t>ENTER TRANSACTION INFORMATION</a:t>
            </a:r>
            <a:br>
              <a:rPr lang="en-US" sz="3200" dirty="0" smtClean="0">
                <a:solidFill>
                  <a:schemeClr val="accent5"/>
                </a:solidFill>
              </a:rPr>
            </a:br>
            <a:endParaRPr lang="en-US" sz="3200" dirty="0">
              <a:solidFill>
                <a:schemeClr val="accent5"/>
              </a:solidFill>
            </a:endParaRPr>
          </a:p>
        </p:txBody>
      </p:sp>
      <p:sp>
        <p:nvSpPr>
          <p:cNvPr id="9" name="object 4"/>
          <p:cNvSpPr txBox="1"/>
          <p:nvPr/>
        </p:nvSpPr>
        <p:spPr>
          <a:xfrm>
            <a:off x="714797" y="979170"/>
            <a:ext cx="3441065" cy="5725414"/>
          </a:xfrm>
          <a:prstGeom prst="rect">
            <a:avLst/>
          </a:prstGeom>
        </p:spPr>
        <p:txBody>
          <a:bodyPr vert="horz" wrap="square" lIns="0" tIns="80010" rIns="0" bIns="0" rtlCol="0">
            <a:spAutoFit/>
          </a:bodyPr>
          <a:lstStyle/>
          <a:p>
            <a:pPr marL="241300" marR="92075" indent="-228600">
              <a:lnSpc>
                <a:spcPct val="79800"/>
              </a:lnSpc>
              <a:spcBef>
                <a:spcPts val="630"/>
              </a:spcBef>
              <a:buClr>
                <a:srgbClr val="1295D8"/>
              </a:buClr>
              <a:buFont typeface="Wingdings"/>
              <a:buChar char=""/>
              <a:tabLst>
                <a:tab pos="241300" algn="l"/>
              </a:tabLst>
            </a:pPr>
            <a:r>
              <a:rPr spc="5" dirty="0">
                <a:latin typeface="Arial"/>
                <a:cs typeface="Arial"/>
              </a:rPr>
              <a:t>The </a:t>
            </a:r>
            <a:r>
              <a:rPr b="1" spc="-5" dirty="0">
                <a:latin typeface="Arial"/>
                <a:cs typeface="Arial"/>
              </a:rPr>
              <a:t>Last </a:t>
            </a:r>
            <a:r>
              <a:rPr b="1" spc="-10" dirty="0">
                <a:latin typeface="Arial"/>
                <a:cs typeface="Arial"/>
              </a:rPr>
              <a:t>Date </a:t>
            </a:r>
            <a:r>
              <a:rPr b="1" spc="-15" dirty="0">
                <a:latin typeface="Arial"/>
                <a:cs typeface="Arial"/>
              </a:rPr>
              <a:t>Worked  </a:t>
            </a:r>
            <a:r>
              <a:rPr dirty="0">
                <a:latin typeface="Arial"/>
                <a:cs typeface="Arial"/>
              </a:rPr>
              <a:t>automatically </a:t>
            </a:r>
            <a:r>
              <a:rPr spc="-5" dirty="0">
                <a:latin typeface="Arial"/>
                <a:cs typeface="Arial"/>
              </a:rPr>
              <a:t>populates </a:t>
            </a:r>
            <a:r>
              <a:rPr spc="-10" dirty="0" smtClean="0">
                <a:latin typeface="Arial"/>
                <a:cs typeface="Arial"/>
              </a:rPr>
              <a:t>with </a:t>
            </a:r>
            <a:r>
              <a:rPr spc="-5" dirty="0">
                <a:latin typeface="Arial"/>
                <a:cs typeface="Arial"/>
              </a:rPr>
              <a:t>a date that </a:t>
            </a:r>
            <a:r>
              <a:rPr spc="5" dirty="0">
                <a:latin typeface="Arial"/>
                <a:cs typeface="Arial"/>
              </a:rPr>
              <a:t>is </a:t>
            </a:r>
            <a:r>
              <a:rPr spc="-5" dirty="0">
                <a:latin typeface="Arial"/>
                <a:cs typeface="Arial"/>
              </a:rPr>
              <a:t>one </a:t>
            </a:r>
            <a:r>
              <a:rPr spc="-5" dirty="0" smtClean="0">
                <a:latin typeface="Arial"/>
                <a:cs typeface="Arial"/>
              </a:rPr>
              <a:t>day </a:t>
            </a:r>
            <a:r>
              <a:rPr spc="-5" dirty="0">
                <a:latin typeface="Arial"/>
                <a:cs typeface="Arial"/>
              </a:rPr>
              <a:t>prior to the </a:t>
            </a:r>
            <a:r>
              <a:rPr b="1" spc="-10" dirty="0">
                <a:latin typeface="Arial"/>
                <a:cs typeface="Arial"/>
              </a:rPr>
              <a:t>Effective </a:t>
            </a:r>
            <a:r>
              <a:rPr b="1" spc="-10" dirty="0" smtClean="0">
                <a:latin typeface="Arial"/>
                <a:cs typeface="Arial"/>
              </a:rPr>
              <a:t>Date</a:t>
            </a:r>
            <a:r>
              <a:rPr spc="-10" dirty="0" smtClean="0">
                <a:latin typeface="Arial"/>
                <a:cs typeface="Arial"/>
              </a:rPr>
              <a:t>.</a:t>
            </a:r>
            <a:endParaRPr lang="en-US" spc="-10" dirty="0" smtClean="0">
              <a:latin typeface="Arial"/>
              <a:cs typeface="Arial"/>
            </a:endParaRPr>
          </a:p>
          <a:p>
            <a:pPr marL="12700" marR="92075">
              <a:lnSpc>
                <a:spcPct val="79800"/>
              </a:lnSpc>
              <a:spcBef>
                <a:spcPts val="630"/>
              </a:spcBef>
              <a:buClr>
                <a:srgbClr val="1295D8"/>
              </a:buClr>
              <a:tabLst>
                <a:tab pos="241300" algn="l"/>
              </a:tabLst>
            </a:pPr>
            <a:endParaRPr dirty="0">
              <a:latin typeface="Arial"/>
              <a:cs typeface="Arial"/>
            </a:endParaRPr>
          </a:p>
          <a:p>
            <a:pPr marL="698500" marR="55880" lvl="1" indent="-228600">
              <a:lnSpc>
                <a:spcPct val="79800"/>
              </a:lnSpc>
              <a:spcBef>
                <a:spcPts val="525"/>
              </a:spcBef>
              <a:buClr>
                <a:srgbClr val="1295D8"/>
              </a:buClr>
              <a:buFont typeface="Wingdings"/>
              <a:buChar char=""/>
              <a:tabLst>
                <a:tab pos="698500" algn="l"/>
              </a:tabLst>
            </a:pPr>
            <a:r>
              <a:rPr spc="-10" dirty="0">
                <a:latin typeface="Arial"/>
                <a:cs typeface="Arial"/>
              </a:rPr>
              <a:t>If </a:t>
            </a:r>
            <a:r>
              <a:rPr spc="5" dirty="0">
                <a:latin typeface="Arial"/>
                <a:cs typeface="Arial"/>
              </a:rPr>
              <a:t>the </a:t>
            </a:r>
            <a:r>
              <a:rPr b="1" spc="5" dirty="0">
                <a:latin typeface="Arial"/>
                <a:cs typeface="Arial"/>
              </a:rPr>
              <a:t>Effective </a:t>
            </a:r>
            <a:r>
              <a:rPr b="1" dirty="0">
                <a:latin typeface="Arial"/>
                <a:cs typeface="Arial"/>
              </a:rPr>
              <a:t>Date </a:t>
            </a:r>
            <a:r>
              <a:rPr spc="15" dirty="0" smtClean="0">
                <a:latin typeface="Arial"/>
                <a:cs typeface="Arial"/>
              </a:rPr>
              <a:t>is </a:t>
            </a:r>
            <a:r>
              <a:rPr spc="5" dirty="0">
                <a:latin typeface="Arial"/>
                <a:cs typeface="Arial"/>
              </a:rPr>
              <a:t>a </a:t>
            </a:r>
            <a:r>
              <a:rPr spc="-20" dirty="0">
                <a:latin typeface="Arial"/>
                <a:cs typeface="Arial"/>
              </a:rPr>
              <a:t>Monday, </a:t>
            </a:r>
            <a:r>
              <a:rPr spc="5" dirty="0">
                <a:latin typeface="Arial"/>
                <a:cs typeface="Arial"/>
              </a:rPr>
              <a:t>the </a:t>
            </a:r>
            <a:r>
              <a:rPr b="1" dirty="0">
                <a:latin typeface="Arial"/>
                <a:cs typeface="Arial"/>
              </a:rPr>
              <a:t>Last </a:t>
            </a:r>
            <a:r>
              <a:rPr b="1" dirty="0" smtClean="0">
                <a:latin typeface="Arial"/>
                <a:cs typeface="Arial"/>
              </a:rPr>
              <a:t>Date </a:t>
            </a:r>
            <a:r>
              <a:rPr b="1" dirty="0">
                <a:latin typeface="Arial"/>
                <a:cs typeface="Arial"/>
              </a:rPr>
              <a:t>Worked </a:t>
            </a:r>
            <a:r>
              <a:rPr dirty="0">
                <a:latin typeface="Arial"/>
                <a:cs typeface="Arial"/>
              </a:rPr>
              <a:t>defaults </a:t>
            </a:r>
            <a:r>
              <a:rPr spc="10" dirty="0" smtClean="0">
                <a:latin typeface="Arial"/>
                <a:cs typeface="Arial"/>
              </a:rPr>
              <a:t>to </a:t>
            </a:r>
            <a:r>
              <a:rPr spc="10" dirty="0">
                <a:latin typeface="Arial"/>
                <a:cs typeface="Arial"/>
              </a:rPr>
              <a:t>the previous</a:t>
            </a:r>
            <a:r>
              <a:rPr spc="-285" dirty="0">
                <a:latin typeface="Arial"/>
                <a:cs typeface="Arial"/>
              </a:rPr>
              <a:t> </a:t>
            </a:r>
            <a:r>
              <a:rPr spc="-5" dirty="0">
                <a:latin typeface="Arial"/>
                <a:cs typeface="Arial"/>
              </a:rPr>
              <a:t>workday  </a:t>
            </a:r>
            <a:r>
              <a:rPr spc="5" dirty="0">
                <a:latin typeface="Arial"/>
                <a:cs typeface="Arial"/>
              </a:rPr>
              <a:t>(Friday</a:t>
            </a:r>
            <a:r>
              <a:rPr spc="5" dirty="0" smtClean="0">
                <a:latin typeface="Arial"/>
                <a:cs typeface="Arial"/>
              </a:rPr>
              <a:t>).</a:t>
            </a:r>
            <a:endParaRPr lang="en-US" spc="5" dirty="0" smtClean="0">
              <a:latin typeface="Arial"/>
              <a:cs typeface="Arial"/>
            </a:endParaRPr>
          </a:p>
          <a:p>
            <a:pPr marL="469900" marR="55880" lvl="1">
              <a:lnSpc>
                <a:spcPct val="79800"/>
              </a:lnSpc>
              <a:spcBef>
                <a:spcPts val="525"/>
              </a:spcBef>
              <a:buClr>
                <a:srgbClr val="1295D8"/>
              </a:buClr>
              <a:tabLst>
                <a:tab pos="698500" algn="l"/>
              </a:tabLst>
            </a:pPr>
            <a:endParaRPr dirty="0">
              <a:latin typeface="Arial"/>
              <a:cs typeface="Arial"/>
            </a:endParaRPr>
          </a:p>
          <a:p>
            <a:pPr marL="698500" marR="82550" lvl="1" indent="-228600">
              <a:lnSpc>
                <a:spcPct val="80100"/>
              </a:lnSpc>
              <a:spcBef>
                <a:spcPts val="495"/>
              </a:spcBef>
              <a:buClr>
                <a:srgbClr val="1295D8"/>
              </a:buClr>
              <a:buFont typeface="Wingdings"/>
              <a:buChar char=""/>
              <a:tabLst>
                <a:tab pos="698500" algn="l"/>
              </a:tabLst>
            </a:pPr>
            <a:r>
              <a:rPr spc="15" dirty="0">
                <a:latin typeface="Arial"/>
                <a:cs typeface="Arial"/>
              </a:rPr>
              <a:t>The </a:t>
            </a:r>
            <a:r>
              <a:rPr b="1" dirty="0">
                <a:latin typeface="Arial"/>
                <a:cs typeface="Arial"/>
              </a:rPr>
              <a:t>Last Date</a:t>
            </a:r>
            <a:r>
              <a:rPr b="1" spc="-195" dirty="0">
                <a:latin typeface="Arial"/>
                <a:cs typeface="Arial"/>
              </a:rPr>
              <a:t> </a:t>
            </a:r>
            <a:r>
              <a:rPr b="1" spc="-5" dirty="0">
                <a:latin typeface="Arial"/>
                <a:cs typeface="Arial"/>
              </a:rPr>
              <a:t>Worked  </a:t>
            </a:r>
            <a:r>
              <a:rPr dirty="0">
                <a:latin typeface="Arial"/>
                <a:cs typeface="Arial"/>
              </a:rPr>
              <a:t>field </a:t>
            </a:r>
            <a:r>
              <a:rPr spc="5" dirty="0">
                <a:latin typeface="Arial"/>
                <a:cs typeface="Arial"/>
              </a:rPr>
              <a:t>can </a:t>
            </a:r>
            <a:r>
              <a:rPr dirty="0">
                <a:latin typeface="Arial"/>
                <a:cs typeface="Arial"/>
              </a:rPr>
              <a:t>be changed, </a:t>
            </a:r>
            <a:r>
              <a:rPr spc="10" dirty="0">
                <a:latin typeface="Arial"/>
                <a:cs typeface="Arial"/>
              </a:rPr>
              <a:t>if  </a:t>
            </a:r>
            <a:r>
              <a:rPr dirty="0">
                <a:latin typeface="Arial"/>
                <a:cs typeface="Arial"/>
              </a:rPr>
              <a:t>needed; </a:t>
            </a:r>
            <a:r>
              <a:rPr spc="-15" dirty="0">
                <a:latin typeface="Arial"/>
                <a:cs typeface="Arial"/>
              </a:rPr>
              <a:t>however, </a:t>
            </a:r>
            <a:r>
              <a:rPr spc="5" dirty="0">
                <a:latin typeface="Arial"/>
                <a:cs typeface="Arial"/>
              </a:rPr>
              <a:t>the  </a:t>
            </a:r>
            <a:r>
              <a:rPr b="1" dirty="0">
                <a:latin typeface="Arial"/>
                <a:cs typeface="Arial"/>
              </a:rPr>
              <a:t>Last Date </a:t>
            </a:r>
            <a:r>
              <a:rPr b="1" spc="-5" dirty="0">
                <a:latin typeface="Arial"/>
                <a:cs typeface="Arial"/>
              </a:rPr>
              <a:t>Worked </a:t>
            </a:r>
            <a:r>
              <a:rPr spc="5" dirty="0" smtClean="0">
                <a:latin typeface="Arial"/>
                <a:cs typeface="Arial"/>
              </a:rPr>
              <a:t>must </a:t>
            </a:r>
            <a:r>
              <a:rPr spc="5" dirty="0">
                <a:latin typeface="Arial"/>
                <a:cs typeface="Arial"/>
              </a:rPr>
              <a:t>be </a:t>
            </a:r>
            <a:r>
              <a:rPr spc="10" dirty="0">
                <a:latin typeface="Arial"/>
                <a:cs typeface="Arial"/>
              </a:rPr>
              <a:t>prior to </a:t>
            </a:r>
            <a:r>
              <a:rPr spc="10" dirty="0" smtClean="0">
                <a:latin typeface="Arial"/>
                <a:cs typeface="Arial"/>
              </a:rPr>
              <a:t>the </a:t>
            </a:r>
            <a:r>
              <a:rPr b="1" spc="5" dirty="0">
                <a:latin typeface="Arial"/>
                <a:cs typeface="Arial"/>
              </a:rPr>
              <a:t>Effective</a:t>
            </a:r>
            <a:r>
              <a:rPr b="1" spc="-100" dirty="0">
                <a:latin typeface="Arial"/>
                <a:cs typeface="Arial"/>
              </a:rPr>
              <a:t> </a:t>
            </a:r>
            <a:r>
              <a:rPr b="1" dirty="0">
                <a:latin typeface="Arial"/>
                <a:cs typeface="Arial"/>
              </a:rPr>
              <a:t>Date</a:t>
            </a:r>
            <a:r>
              <a:rPr dirty="0" smtClean="0">
                <a:latin typeface="Arial"/>
                <a:cs typeface="Arial"/>
              </a:rPr>
              <a:t>.</a:t>
            </a:r>
            <a:endParaRPr lang="en-US" dirty="0" smtClean="0">
              <a:latin typeface="Arial"/>
              <a:cs typeface="Arial"/>
            </a:endParaRPr>
          </a:p>
          <a:p>
            <a:pPr marL="698500" marR="82550" lvl="1" indent="-228600">
              <a:lnSpc>
                <a:spcPct val="80100"/>
              </a:lnSpc>
              <a:spcBef>
                <a:spcPts val="495"/>
              </a:spcBef>
              <a:buClr>
                <a:srgbClr val="1295D8"/>
              </a:buClr>
              <a:buFont typeface="Wingdings"/>
              <a:buChar char=""/>
              <a:tabLst>
                <a:tab pos="698500" algn="l"/>
              </a:tabLst>
            </a:pPr>
            <a:endParaRPr lang="en-US" dirty="0" smtClean="0">
              <a:latin typeface="Arial"/>
              <a:cs typeface="Arial"/>
            </a:endParaRPr>
          </a:p>
          <a:p>
            <a:pPr marL="698500" marR="82550" lvl="1" indent="-228600">
              <a:lnSpc>
                <a:spcPct val="80100"/>
              </a:lnSpc>
              <a:spcBef>
                <a:spcPts val="495"/>
              </a:spcBef>
              <a:buClr>
                <a:srgbClr val="1295D8"/>
              </a:buClr>
              <a:buFont typeface="Wingdings"/>
              <a:buChar char=""/>
              <a:tabLst>
                <a:tab pos="698500" algn="l"/>
              </a:tabLst>
            </a:pPr>
            <a:r>
              <a:rPr lang="en-US" b="1" dirty="0" smtClean="0">
                <a:latin typeface="Arial"/>
                <a:cs typeface="Arial"/>
              </a:rPr>
              <a:t>IF the Last Date </a:t>
            </a:r>
            <a:r>
              <a:rPr lang="en-US" b="1" dirty="0">
                <a:latin typeface="Arial"/>
                <a:cs typeface="Arial"/>
              </a:rPr>
              <a:t>W</a:t>
            </a:r>
            <a:r>
              <a:rPr lang="en-US" b="1" dirty="0" smtClean="0">
                <a:latin typeface="Arial"/>
                <a:cs typeface="Arial"/>
              </a:rPr>
              <a:t>orked </a:t>
            </a:r>
            <a:r>
              <a:rPr lang="en-US" dirty="0" smtClean="0">
                <a:latin typeface="Arial"/>
                <a:cs typeface="Arial"/>
              </a:rPr>
              <a:t>was not the day prior you </a:t>
            </a:r>
            <a:r>
              <a:rPr lang="en-US" b="1" dirty="0" smtClean="0">
                <a:latin typeface="Arial"/>
                <a:cs typeface="Arial"/>
              </a:rPr>
              <a:t>MUST </a:t>
            </a:r>
            <a:r>
              <a:rPr lang="en-US" dirty="0" smtClean="0">
                <a:latin typeface="Arial"/>
                <a:cs typeface="Arial"/>
              </a:rPr>
              <a:t>change the date to what the last day was.</a:t>
            </a:r>
            <a:endParaRPr dirty="0">
              <a:latin typeface="Arial"/>
              <a:cs typeface="Arial"/>
            </a:endParaRPr>
          </a:p>
          <a:p>
            <a:pPr marL="12700">
              <a:lnSpc>
                <a:spcPts val="2380"/>
              </a:lnSpc>
              <a:spcBef>
                <a:spcPts val="464"/>
              </a:spcBef>
              <a:buClr>
                <a:srgbClr val="1295D8"/>
              </a:buClr>
              <a:tabLst>
                <a:tab pos="241300" algn="l"/>
              </a:tabLst>
            </a:pPr>
            <a:endParaRPr dirty="0">
              <a:latin typeface="Arial"/>
              <a:cs typeface="Arial"/>
            </a:endParaRPr>
          </a:p>
        </p:txBody>
      </p:sp>
      <p:sp>
        <p:nvSpPr>
          <p:cNvPr id="10" name="object 3"/>
          <p:cNvSpPr/>
          <p:nvPr/>
        </p:nvSpPr>
        <p:spPr>
          <a:xfrm>
            <a:off x="5023214" y="1178271"/>
            <a:ext cx="5832628" cy="4552678"/>
          </a:xfrm>
          <a:prstGeom prst="rect">
            <a:avLst/>
          </a:prstGeom>
          <a:blipFill>
            <a:blip r:embed="rId3" cstate="print"/>
            <a:stretch>
              <a:fillRect/>
            </a:stretch>
          </a:blipFill>
        </p:spPr>
        <p:txBody>
          <a:bodyPr wrap="square" lIns="0" tIns="0" rIns="0" bIns="0" rtlCol="0"/>
          <a:lstStyle/>
          <a:p>
            <a:endParaRPr dirty="0">
              <a:solidFill>
                <a:prstClr val="black"/>
              </a:solidFill>
              <a:latin typeface="Calibri"/>
            </a:endParaRPr>
          </a:p>
        </p:txBody>
      </p:sp>
      <p:sp>
        <p:nvSpPr>
          <p:cNvPr id="2" name="TextBox 1"/>
          <p:cNvSpPr txBox="1"/>
          <p:nvPr/>
        </p:nvSpPr>
        <p:spPr>
          <a:xfrm>
            <a:off x="7401263" y="2561820"/>
            <a:ext cx="2154436"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Update the </a:t>
            </a:r>
            <a:r>
              <a:rPr lang="en-US" b="1" dirty="0" smtClean="0"/>
              <a:t>Last Date Worked </a:t>
            </a:r>
            <a:r>
              <a:rPr lang="en-US" dirty="0" smtClean="0"/>
              <a:t>if needed, and enter a </a:t>
            </a:r>
            <a:r>
              <a:rPr lang="en-US" b="1" dirty="0" smtClean="0"/>
              <a:t>Comment</a:t>
            </a:r>
            <a:endParaRPr lang="en-US" b="1" dirty="0"/>
          </a:p>
        </p:txBody>
      </p:sp>
      <p:cxnSp>
        <p:nvCxnSpPr>
          <p:cNvPr id="4" name="Straight Arrow Connector 3"/>
          <p:cNvCxnSpPr/>
          <p:nvPr/>
        </p:nvCxnSpPr>
        <p:spPr>
          <a:xfrm>
            <a:off x="8470014" y="3775507"/>
            <a:ext cx="8467" cy="5519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262037" y="3762149"/>
            <a:ext cx="500514" cy="1991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201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596" y="123202"/>
            <a:ext cx="12060474" cy="685800"/>
          </a:xfrm>
        </p:spPr>
        <p:txBody>
          <a:bodyPr/>
          <a:lstStyle/>
          <a:p>
            <a:r>
              <a:rPr lang="en-US" sz="3100" dirty="0" smtClean="0">
                <a:solidFill>
                  <a:schemeClr val="accent5"/>
                </a:solidFill>
              </a:rPr>
              <a:t>INVOLUNTARY TERMINATION TEMPLATE SUPPORTING DOCS</a:t>
            </a:r>
            <a:endParaRPr lang="en-US" sz="3100" dirty="0">
              <a:solidFill>
                <a:schemeClr val="accent5"/>
              </a:solidFill>
            </a:endParaRPr>
          </a:p>
        </p:txBody>
      </p:sp>
      <p:pic>
        <p:nvPicPr>
          <p:cNvPr id="5" name="Picture 4"/>
          <p:cNvPicPr>
            <a:picLocks noChangeAspect="1"/>
          </p:cNvPicPr>
          <p:nvPr/>
        </p:nvPicPr>
        <p:blipFill>
          <a:blip r:embed="rId4"/>
          <a:stretch>
            <a:fillRect/>
          </a:stretch>
        </p:blipFill>
        <p:spPr>
          <a:xfrm>
            <a:off x="1391021" y="1216478"/>
            <a:ext cx="6830415" cy="5060833"/>
          </a:xfrm>
          <a:prstGeom prst="rect">
            <a:avLst/>
          </a:prstGeom>
        </p:spPr>
      </p:pic>
      <p:sp>
        <p:nvSpPr>
          <p:cNvPr id="19" name="Rectangle 18"/>
          <p:cNvSpPr/>
          <p:nvPr/>
        </p:nvSpPr>
        <p:spPr>
          <a:xfrm>
            <a:off x="446074" y="781217"/>
            <a:ext cx="10123714" cy="388696"/>
          </a:xfrm>
          <a:prstGeom prst="rect">
            <a:avLst/>
          </a:prstGeom>
          <a:noFill/>
        </p:spPr>
        <p:txBody>
          <a:bodyPr wrap="square">
            <a:spAutoFit/>
          </a:bodyPr>
          <a:lstStyle/>
          <a:p>
            <a:pPr>
              <a:lnSpc>
                <a:spcPct val="107000"/>
              </a:lnSpc>
              <a:spcAft>
                <a:spcPts val="800"/>
              </a:spcAft>
            </a:pPr>
            <a:r>
              <a:rPr lang="en-US" dirty="0" smtClean="0"/>
              <a:t>Use the Supporting documents link to attach supporting documents: </a:t>
            </a:r>
          </a:p>
        </p:txBody>
      </p:sp>
      <p:sp>
        <p:nvSpPr>
          <p:cNvPr id="6" name="TextBox 5"/>
          <p:cNvSpPr txBox="1"/>
          <p:nvPr/>
        </p:nvSpPr>
        <p:spPr>
          <a:xfrm>
            <a:off x="5004708" y="4653643"/>
            <a:ext cx="1151164" cy="179614"/>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972529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974" y="163219"/>
            <a:ext cx="10963618" cy="685800"/>
          </a:xfrm>
        </p:spPr>
        <p:txBody>
          <a:bodyPr/>
          <a:lstStyle/>
          <a:p>
            <a:r>
              <a:rPr lang="en-US" sz="2800" dirty="0" smtClean="0">
                <a:solidFill>
                  <a:schemeClr val="accent5"/>
                </a:solidFill>
              </a:rPr>
              <a:t>INVOLUNTARY TERMINATION TEMPLATE SUPPORTING DOCS</a:t>
            </a:r>
            <a:endParaRPr lang="en-US" sz="2800" dirty="0">
              <a:solidFill>
                <a:schemeClr val="accent5"/>
              </a:solidFill>
            </a:endParaRPr>
          </a:p>
        </p:txBody>
      </p:sp>
      <p:sp>
        <p:nvSpPr>
          <p:cNvPr id="22" name="Rectangle 21"/>
          <p:cNvSpPr/>
          <p:nvPr/>
        </p:nvSpPr>
        <p:spPr>
          <a:xfrm>
            <a:off x="6391875" y="1186722"/>
            <a:ext cx="4857150" cy="4074705"/>
          </a:xfrm>
          <a:prstGeom prst="rect">
            <a:avLst/>
          </a:prstGeom>
          <a:solidFill>
            <a:schemeClr val="accent1">
              <a:lumMod val="20000"/>
              <a:lumOff val="80000"/>
            </a:schemeClr>
          </a:solidFill>
          <a:ln>
            <a:solidFill>
              <a:schemeClr val="tx1"/>
            </a:solidFill>
          </a:ln>
        </p:spPr>
        <p:txBody>
          <a:bodyPr wrap="square">
            <a:spAutoFit/>
          </a:bodyPr>
          <a:lstStyle/>
          <a:p>
            <a:pPr marL="169863" indent="-169863">
              <a:lnSpc>
                <a:spcPct val="107000"/>
              </a:lnSpc>
              <a:spcAft>
                <a:spcPts val="800"/>
              </a:spcAft>
              <a:buFont typeface="Arial" panose="020B0604020202020204" pitchFamily="34" charset="0"/>
              <a:buChar char="•"/>
            </a:pPr>
            <a:r>
              <a:rPr lang="en-US" sz="1600" dirty="0" smtClean="0"/>
              <a:t>The supporting documents window will appear</a:t>
            </a:r>
          </a:p>
          <a:p>
            <a:pPr marL="169863" indent="-169863">
              <a:lnSpc>
                <a:spcPct val="107000"/>
              </a:lnSpc>
              <a:spcAft>
                <a:spcPts val="800"/>
              </a:spcAft>
              <a:buFont typeface="Arial" panose="020B0604020202020204" pitchFamily="34" charset="0"/>
              <a:buChar char="•"/>
            </a:pPr>
            <a:r>
              <a:rPr lang="en-US" sz="1600" dirty="0" smtClean="0"/>
              <a:t>Click the </a:t>
            </a:r>
            <a:r>
              <a:rPr lang="en-US" sz="1600" b="1" dirty="0" smtClean="0"/>
              <a:t>Upload</a:t>
            </a:r>
            <a:r>
              <a:rPr lang="en-US" sz="1600" dirty="0" smtClean="0"/>
              <a:t> button</a:t>
            </a:r>
          </a:p>
          <a:p>
            <a:pPr marL="169863" indent="-169863">
              <a:lnSpc>
                <a:spcPct val="107000"/>
              </a:lnSpc>
              <a:spcAft>
                <a:spcPts val="800"/>
              </a:spcAft>
              <a:buFont typeface="Arial" panose="020B0604020202020204" pitchFamily="34" charset="0"/>
              <a:buChar char="•"/>
            </a:pPr>
            <a:r>
              <a:rPr lang="en-US" sz="1600" dirty="0" smtClean="0"/>
              <a:t>The File Attachment window will appear </a:t>
            </a:r>
          </a:p>
          <a:p>
            <a:pPr marL="169863" indent="-169863">
              <a:lnSpc>
                <a:spcPct val="107000"/>
              </a:lnSpc>
              <a:spcAft>
                <a:spcPts val="800"/>
              </a:spcAft>
              <a:buFont typeface="Arial" panose="020B0604020202020204" pitchFamily="34" charset="0"/>
              <a:buChar char="•"/>
            </a:pPr>
            <a:r>
              <a:rPr lang="en-US" sz="1600" dirty="0" smtClean="0"/>
              <a:t>Click the </a:t>
            </a:r>
            <a:r>
              <a:rPr lang="en-US" sz="1600" b="1" dirty="0" smtClean="0"/>
              <a:t>Choose File </a:t>
            </a:r>
            <a:r>
              <a:rPr lang="en-US" sz="1600" dirty="0" smtClean="0"/>
              <a:t>button</a:t>
            </a:r>
          </a:p>
          <a:p>
            <a:pPr marL="169863" indent="-169863">
              <a:lnSpc>
                <a:spcPct val="107000"/>
              </a:lnSpc>
              <a:spcAft>
                <a:spcPts val="800"/>
              </a:spcAft>
              <a:buFont typeface="Arial" panose="020B0604020202020204" pitchFamily="34" charset="0"/>
              <a:buChar char="•"/>
            </a:pPr>
            <a:r>
              <a:rPr lang="en-US" sz="1600" dirty="0" smtClean="0"/>
              <a:t>Your document window will open, select the document and click </a:t>
            </a:r>
            <a:r>
              <a:rPr lang="en-US" sz="1600" b="1" dirty="0" smtClean="0"/>
              <a:t>OK</a:t>
            </a:r>
          </a:p>
          <a:p>
            <a:pPr marL="169863" indent="-169863">
              <a:lnSpc>
                <a:spcPct val="107000"/>
              </a:lnSpc>
              <a:spcAft>
                <a:spcPts val="800"/>
              </a:spcAft>
              <a:buFont typeface="Arial" panose="020B0604020202020204" pitchFamily="34" charset="0"/>
              <a:buChar char="•"/>
            </a:pPr>
            <a:r>
              <a:rPr lang="en-US" sz="1600" dirty="0" smtClean="0"/>
              <a:t>The File Attachment window will appear again with the chosen file</a:t>
            </a:r>
          </a:p>
          <a:p>
            <a:pPr marL="169863" indent="-169863">
              <a:lnSpc>
                <a:spcPct val="107000"/>
              </a:lnSpc>
              <a:spcAft>
                <a:spcPts val="800"/>
              </a:spcAft>
              <a:buFont typeface="Arial" panose="020B0604020202020204" pitchFamily="34" charset="0"/>
              <a:buChar char="•"/>
            </a:pPr>
            <a:r>
              <a:rPr lang="en-US" sz="1600" dirty="0" smtClean="0"/>
              <a:t>Click the </a:t>
            </a:r>
            <a:r>
              <a:rPr lang="en-US" sz="1600" b="1" dirty="0" smtClean="0"/>
              <a:t>Upload</a:t>
            </a:r>
            <a:r>
              <a:rPr lang="en-US" sz="1600" dirty="0" smtClean="0"/>
              <a:t> button</a:t>
            </a:r>
          </a:p>
          <a:p>
            <a:pPr marL="169863" indent="-169863">
              <a:lnSpc>
                <a:spcPct val="107000"/>
              </a:lnSpc>
              <a:spcAft>
                <a:spcPts val="800"/>
              </a:spcAft>
              <a:buFont typeface="Arial" panose="020B0604020202020204" pitchFamily="34" charset="0"/>
              <a:buChar char="•"/>
            </a:pPr>
            <a:r>
              <a:rPr lang="en-US" sz="1600" dirty="0" smtClean="0"/>
              <a:t>The supporting documents window will appear again with the file attachment</a:t>
            </a:r>
          </a:p>
          <a:p>
            <a:pPr marL="169863" indent="-169863">
              <a:lnSpc>
                <a:spcPct val="107000"/>
              </a:lnSpc>
              <a:spcAft>
                <a:spcPts val="800"/>
              </a:spcAft>
              <a:buFont typeface="Arial" panose="020B0604020202020204" pitchFamily="34" charset="0"/>
              <a:buChar char="•"/>
            </a:pPr>
            <a:r>
              <a:rPr lang="en-US" sz="1600" dirty="0" smtClean="0"/>
              <a:t>Click </a:t>
            </a:r>
            <a:r>
              <a:rPr lang="en-US" sz="1600" b="1" dirty="0" smtClean="0"/>
              <a:t>OK</a:t>
            </a:r>
            <a:endParaRPr lang="en-US" b="1" dirty="0" smtClean="0"/>
          </a:p>
        </p:txBody>
      </p:sp>
      <p:pic>
        <p:nvPicPr>
          <p:cNvPr id="12" name="Picture 11"/>
          <p:cNvPicPr>
            <a:picLocks noChangeAspect="1"/>
          </p:cNvPicPr>
          <p:nvPr/>
        </p:nvPicPr>
        <p:blipFill>
          <a:blip r:embed="rId3"/>
          <a:stretch>
            <a:fillRect/>
          </a:stretch>
        </p:blipFill>
        <p:spPr>
          <a:xfrm>
            <a:off x="407973" y="849019"/>
            <a:ext cx="4860100" cy="1578797"/>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334495" y="2611848"/>
            <a:ext cx="1805287" cy="1224455"/>
          </a:xfrm>
          <a:prstGeom prst="rect">
            <a:avLst/>
          </a:prstGeom>
        </p:spPr>
      </p:pic>
      <p:pic>
        <p:nvPicPr>
          <p:cNvPr id="14" name="Picture 13"/>
          <p:cNvPicPr>
            <a:picLocks noChangeAspect="1"/>
          </p:cNvPicPr>
          <p:nvPr/>
        </p:nvPicPr>
        <p:blipFill>
          <a:blip r:embed="rId5"/>
          <a:stretch>
            <a:fillRect/>
          </a:stretch>
        </p:blipFill>
        <p:spPr>
          <a:xfrm>
            <a:off x="334494" y="3921524"/>
            <a:ext cx="1805287" cy="1217398"/>
          </a:xfrm>
          <a:prstGeom prst="rect">
            <a:avLst/>
          </a:prstGeom>
        </p:spPr>
      </p:pic>
      <p:pic>
        <p:nvPicPr>
          <p:cNvPr id="15" name="Picture 14"/>
          <p:cNvPicPr>
            <a:picLocks noChangeAspect="1"/>
          </p:cNvPicPr>
          <p:nvPr/>
        </p:nvPicPr>
        <p:blipFill>
          <a:blip r:embed="rId6"/>
          <a:stretch>
            <a:fillRect/>
          </a:stretch>
        </p:blipFill>
        <p:spPr>
          <a:xfrm>
            <a:off x="334494" y="5306785"/>
            <a:ext cx="5318351" cy="1381456"/>
          </a:xfrm>
          <a:prstGeom prst="rect">
            <a:avLst/>
          </a:prstGeom>
          <a:ln>
            <a:solidFill>
              <a:schemeClr val="tx1"/>
            </a:solidFill>
          </a:ln>
        </p:spPr>
      </p:pic>
      <p:sp>
        <p:nvSpPr>
          <p:cNvPr id="3" name="TextBox 2"/>
          <p:cNvSpPr txBox="1"/>
          <p:nvPr/>
        </p:nvSpPr>
        <p:spPr>
          <a:xfrm>
            <a:off x="2289227" y="1371600"/>
            <a:ext cx="661307" cy="369332"/>
          </a:xfrm>
          <a:prstGeom prst="rect">
            <a:avLst/>
          </a:prstGeom>
          <a:noFill/>
          <a:ln w="28575">
            <a:solidFill>
              <a:srgbClr val="FF0000"/>
            </a:solidFill>
          </a:ln>
        </p:spPr>
        <p:txBody>
          <a:bodyPr wrap="square" rtlCol="0">
            <a:spAutoFit/>
          </a:bodyPr>
          <a:lstStyle/>
          <a:p>
            <a:endParaRPr lang="en-US" dirty="0"/>
          </a:p>
        </p:txBody>
      </p:sp>
      <p:sp>
        <p:nvSpPr>
          <p:cNvPr id="9" name="TextBox 8"/>
          <p:cNvSpPr txBox="1"/>
          <p:nvPr/>
        </p:nvSpPr>
        <p:spPr>
          <a:xfrm>
            <a:off x="334493" y="3037114"/>
            <a:ext cx="637057" cy="212272"/>
          </a:xfrm>
          <a:prstGeom prst="rect">
            <a:avLst/>
          </a:prstGeom>
          <a:noFill/>
          <a:ln w="28575">
            <a:solidFill>
              <a:srgbClr val="FF0000"/>
            </a:solidFill>
          </a:ln>
        </p:spPr>
        <p:txBody>
          <a:bodyPr wrap="square" rtlCol="0">
            <a:spAutoFit/>
          </a:bodyPr>
          <a:lstStyle/>
          <a:p>
            <a:endParaRPr lang="en-US" dirty="0"/>
          </a:p>
        </p:txBody>
      </p:sp>
      <p:sp>
        <p:nvSpPr>
          <p:cNvPr id="17" name="TextBox 16"/>
          <p:cNvSpPr txBox="1"/>
          <p:nvPr/>
        </p:nvSpPr>
        <p:spPr>
          <a:xfrm>
            <a:off x="334492" y="4623454"/>
            <a:ext cx="424787" cy="179615"/>
          </a:xfrm>
          <a:prstGeom prst="rect">
            <a:avLst/>
          </a:prstGeom>
          <a:noFill/>
          <a:ln w="28575">
            <a:solidFill>
              <a:srgbClr val="FF0000"/>
            </a:solidFill>
          </a:ln>
        </p:spPr>
        <p:txBody>
          <a:bodyPr wrap="square" rtlCol="0">
            <a:spAutoFit/>
          </a:bodyPr>
          <a:lstStyle/>
          <a:p>
            <a:endParaRPr lang="en-US" dirty="0"/>
          </a:p>
        </p:txBody>
      </p:sp>
      <p:sp>
        <p:nvSpPr>
          <p:cNvPr id="21" name="TextBox 20"/>
          <p:cNvSpPr txBox="1"/>
          <p:nvPr/>
        </p:nvSpPr>
        <p:spPr>
          <a:xfrm>
            <a:off x="291961" y="6384471"/>
            <a:ext cx="700856" cy="369332"/>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288388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DELETING SUPPORTING DOCUMENTS</a:t>
            </a:r>
            <a:endParaRPr lang="en-US" dirty="0">
              <a:solidFill>
                <a:schemeClr val="accent5"/>
              </a:solidFill>
            </a:endParaRPr>
          </a:p>
        </p:txBody>
      </p:sp>
      <p:pic>
        <p:nvPicPr>
          <p:cNvPr id="5" name="Picture 4"/>
          <p:cNvPicPr>
            <a:picLocks noChangeAspect="1"/>
          </p:cNvPicPr>
          <p:nvPr/>
        </p:nvPicPr>
        <p:blipFill>
          <a:blip r:embed="rId3"/>
          <a:stretch>
            <a:fillRect/>
          </a:stretch>
        </p:blipFill>
        <p:spPr>
          <a:xfrm>
            <a:off x="1641741" y="2198179"/>
            <a:ext cx="8067675" cy="2971800"/>
          </a:xfrm>
          <a:prstGeom prst="rect">
            <a:avLst/>
          </a:prstGeom>
          <a:ln w="6350">
            <a:solidFill>
              <a:schemeClr val="tx1"/>
            </a:solidFill>
          </a:ln>
        </p:spPr>
      </p:pic>
      <p:grpSp>
        <p:nvGrpSpPr>
          <p:cNvPr id="12" name="Group 11"/>
          <p:cNvGrpSpPr/>
          <p:nvPr/>
        </p:nvGrpSpPr>
        <p:grpSpPr>
          <a:xfrm>
            <a:off x="1806132" y="3826284"/>
            <a:ext cx="4156830" cy="1028729"/>
            <a:chOff x="659011" y="3880980"/>
            <a:chExt cx="4156830" cy="1028729"/>
          </a:xfrm>
        </p:grpSpPr>
        <p:sp>
          <p:nvSpPr>
            <p:cNvPr id="6" name="Rectangle 5"/>
            <p:cNvSpPr/>
            <p:nvPr/>
          </p:nvSpPr>
          <p:spPr>
            <a:xfrm>
              <a:off x="4251301" y="3880980"/>
              <a:ext cx="564539" cy="16850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246545" y="4243098"/>
              <a:ext cx="569296" cy="12860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59011" y="4719444"/>
              <a:ext cx="682109" cy="1902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a:blip r:embed="rId4"/>
          <a:stretch>
            <a:fillRect/>
          </a:stretch>
        </p:blipFill>
        <p:spPr>
          <a:xfrm>
            <a:off x="5081762" y="4856939"/>
            <a:ext cx="4305300" cy="1362075"/>
          </a:xfrm>
          <a:prstGeom prst="rect">
            <a:avLst/>
          </a:prstGeom>
          <a:ln w="6350">
            <a:solidFill>
              <a:schemeClr val="tx1"/>
            </a:solidFill>
          </a:ln>
        </p:spPr>
      </p:pic>
      <p:sp>
        <p:nvSpPr>
          <p:cNvPr id="15" name="Rectangle 14"/>
          <p:cNvSpPr/>
          <p:nvPr/>
        </p:nvSpPr>
        <p:spPr>
          <a:xfrm>
            <a:off x="5268452" y="5763714"/>
            <a:ext cx="694509" cy="22129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78459" y="1106412"/>
            <a:ext cx="11370373" cy="787652"/>
          </a:xfrm>
          <a:prstGeom prst="rect">
            <a:avLst/>
          </a:prstGeom>
          <a:noFill/>
        </p:spPr>
        <p:txBody>
          <a:bodyPr wrap="square">
            <a:spAutoFit/>
          </a:bodyPr>
          <a:lstStyle/>
          <a:p>
            <a:pPr marL="169863" indent="-169863">
              <a:lnSpc>
                <a:spcPct val="107000"/>
              </a:lnSpc>
              <a:spcAft>
                <a:spcPts val="800"/>
              </a:spcAft>
              <a:buFont typeface="Arial" panose="020B0604020202020204" pitchFamily="34" charset="0"/>
              <a:buChar char="•"/>
            </a:pPr>
            <a:r>
              <a:rPr lang="en-US" dirty="0" smtClean="0"/>
              <a:t>Click </a:t>
            </a:r>
            <a:r>
              <a:rPr lang="en-US" b="1" dirty="0" smtClean="0"/>
              <a:t>Delete</a:t>
            </a:r>
            <a:r>
              <a:rPr lang="en-US" dirty="0" smtClean="0"/>
              <a:t> to remove supporting documents provided by the Transitional Unit Initiator. </a:t>
            </a:r>
          </a:p>
          <a:p>
            <a:pPr marL="169863" indent="-169863">
              <a:lnSpc>
                <a:spcPct val="107000"/>
              </a:lnSpc>
              <a:spcAft>
                <a:spcPts val="800"/>
              </a:spcAft>
              <a:buFont typeface="Arial" panose="020B0604020202020204" pitchFamily="34" charset="0"/>
              <a:buChar char="•"/>
            </a:pPr>
            <a:r>
              <a:rPr lang="en-US" dirty="0" smtClean="0"/>
              <a:t>Click the </a:t>
            </a:r>
            <a:r>
              <a:rPr lang="en-US" b="1" dirty="0" smtClean="0"/>
              <a:t>Yes</a:t>
            </a:r>
            <a:r>
              <a:rPr lang="en-US" dirty="0" smtClean="0"/>
              <a:t> button. </a:t>
            </a:r>
          </a:p>
        </p:txBody>
      </p:sp>
    </p:spTree>
    <p:extLst>
      <p:ext uri="{BB962C8B-B14F-4D97-AF65-F5344CB8AC3E}">
        <p14:creationId xmlns:p14="http://schemas.microsoft.com/office/powerpoint/2010/main" val="1197710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814" y="259231"/>
            <a:ext cx="11536326" cy="685800"/>
          </a:xfrm>
        </p:spPr>
        <p:txBody>
          <a:bodyPr/>
          <a:lstStyle/>
          <a:p>
            <a:r>
              <a:rPr lang="en-US" sz="3200" dirty="0" smtClean="0">
                <a:solidFill>
                  <a:schemeClr val="accent5"/>
                </a:solidFill>
              </a:rPr>
              <a:t>INVOLUNTARY TERMINATION TEMPLATE SAVE &amp; SUBMIT</a:t>
            </a:r>
            <a:endParaRPr lang="en-US" sz="3200" dirty="0">
              <a:solidFill>
                <a:schemeClr val="accent5"/>
              </a:solidFill>
            </a:endParaRPr>
          </a:p>
        </p:txBody>
      </p:sp>
      <p:pic>
        <p:nvPicPr>
          <p:cNvPr id="4" name="Picture 3"/>
          <p:cNvPicPr>
            <a:picLocks noChangeAspect="1"/>
          </p:cNvPicPr>
          <p:nvPr/>
        </p:nvPicPr>
        <p:blipFill>
          <a:blip r:embed="rId3"/>
          <a:stretch>
            <a:fillRect/>
          </a:stretch>
        </p:blipFill>
        <p:spPr>
          <a:xfrm>
            <a:off x="2584976" y="1899234"/>
            <a:ext cx="5618390" cy="4194009"/>
          </a:xfrm>
          <a:prstGeom prst="rect">
            <a:avLst/>
          </a:prstGeom>
        </p:spPr>
      </p:pic>
      <p:sp>
        <p:nvSpPr>
          <p:cNvPr id="20" name="Rectangle 19"/>
          <p:cNvSpPr/>
          <p:nvPr/>
        </p:nvSpPr>
        <p:spPr>
          <a:xfrm>
            <a:off x="407974" y="958295"/>
            <a:ext cx="10946267" cy="584775"/>
          </a:xfrm>
          <a:prstGeom prst="rect">
            <a:avLst/>
          </a:prstGeom>
          <a:solidFill>
            <a:schemeClr val="accent1">
              <a:lumMod val="20000"/>
              <a:lumOff val="80000"/>
            </a:schemeClr>
          </a:solidFill>
        </p:spPr>
        <p:txBody>
          <a:bodyPr wrap="square">
            <a:spAutoFit/>
          </a:bodyPr>
          <a:lstStyle/>
          <a:p>
            <a:r>
              <a:rPr lang="en-US" sz="1600" dirty="0" smtClean="0"/>
              <a:t>Select Save and Submit. </a:t>
            </a:r>
          </a:p>
          <a:p>
            <a:r>
              <a:rPr lang="en-US" sz="1600" dirty="0" smtClean="0"/>
              <a:t>NOTE: You can select the Save for Later button if you are not finished with the transaction and will come back to it later.</a:t>
            </a:r>
          </a:p>
        </p:txBody>
      </p:sp>
      <p:sp>
        <p:nvSpPr>
          <p:cNvPr id="5" name="TextBox 4"/>
          <p:cNvSpPr txBox="1"/>
          <p:nvPr/>
        </p:nvSpPr>
        <p:spPr>
          <a:xfrm>
            <a:off x="2584976" y="4695754"/>
            <a:ext cx="1299482" cy="212272"/>
          </a:xfrm>
          <a:prstGeom prst="rect">
            <a:avLst/>
          </a:prstGeom>
          <a:noFill/>
          <a:ln w="28575">
            <a:solidFill>
              <a:srgbClr val="FF0000"/>
            </a:solidFill>
          </a:ln>
        </p:spPr>
        <p:txBody>
          <a:bodyPr wrap="square" rtlCol="0">
            <a:spAutoFit/>
          </a:bodyPr>
          <a:lstStyle/>
          <a:p>
            <a:endParaRPr lang="en-US" dirty="0"/>
          </a:p>
        </p:txBody>
      </p:sp>
      <p:sp>
        <p:nvSpPr>
          <p:cNvPr id="7" name="object 15"/>
          <p:cNvSpPr txBox="1"/>
          <p:nvPr/>
        </p:nvSpPr>
        <p:spPr>
          <a:xfrm>
            <a:off x="7262757" y="3902149"/>
            <a:ext cx="3231578" cy="1985800"/>
          </a:xfrm>
          <a:prstGeom prst="rect">
            <a:avLst/>
          </a:prstGeom>
          <a:solidFill>
            <a:schemeClr val="accent1">
              <a:lumMod val="20000"/>
              <a:lumOff val="80000"/>
            </a:schemeClr>
          </a:solidFill>
          <a:ln>
            <a:solidFill>
              <a:schemeClr val="tx1"/>
            </a:solidFill>
          </a:ln>
        </p:spPr>
        <p:txBody>
          <a:bodyPr vert="horz" wrap="square" lIns="0" tIns="46355" rIns="0" bIns="0" rtlCol="0">
            <a:spAutoFit/>
          </a:bodyPr>
          <a:lstStyle/>
          <a:p>
            <a:pPr marL="95885">
              <a:spcBef>
                <a:spcPts val="365"/>
              </a:spcBef>
            </a:pPr>
            <a:r>
              <a:rPr b="1" spc="-5" dirty="0">
                <a:latin typeface="Arial"/>
                <a:cs typeface="Arial"/>
              </a:rPr>
              <a:t>Important</a:t>
            </a:r>
            <a:endParaRPr dirty="0">
              <a:latin typeface="Arial"/>
              <a:cs typeface="Arial"/>
            </a:endParaRPr>
          </a:p>
          <a:p>
            <a:pPr marL="404813" indent="-171450">
              <a:buFont typeface="Arial" panose="020B0604020202020204" pitchFamily="34" charset="0"/>
              <a:buChar char="•"/>
            </a:pPr>
            <a:r>
              <a:rPr lang="en-US" dirty="0" smtClean="0">
                <a:latin typeface="Arial"/>
                <a:cs typeface="Arial"/>
              </a:rPr>
              <a:t>After you Save and Submit, The Transaction ID will generate</a:t>
            </a:r>
            <a:endParaRPr lang="en-US" dirty="0">
              <a:latin typeface="Arial"/>
              <a:cs typeface="Arial"/>
            </a:endParaRPr>
          </a:p>
          <a:p>
            <a:pPr marL="404813" indent="-171450">
              <a:buFont typeface="Arial" panose="020B0604020202020204" pitchFamily="34" charset="0"/>
              <a:buChar char="•"/>
            </a:pPr>
            <a:r>
              <a:rPr lang="en-US" dirty="0" smtClean="0">
                <a:latin typeface="Arial"/>
                <a:cs typeface="Arial"/>
              </a:rPr>
              <a:t>Make Note of the Transaction ID for future reference</a:t>
            </a:r>
            <a:endParaRPr dirty="0">
              <a:latin typeface="Arial"/>
              <a:cs typeface="Arial"/>
            </a:endParaRPr>
          </a:p>
        </p:txBody>
      </p:sp>
      <p:sp>
        <p:nvSpPr>
          <p:cNvPr id="3" name="TextBox 2"/>
          <p:cNvSpPr txBox="1"/>
          <p:nvPr/>
        </p:nvSpPr>
        <p:spPr>
          <a:xfrm>
            <a:off x="3568551" y="5034896"/>
            <a:ext cx="620485" cy="229294"/>
          </a:xfrm>
          <a:prstGeom prst="rect">
            <a:avLst/>
          </a:prstGeom>
          <a:noFill/>
          <a:ln w="28575">
            <a:solidFill>
              <a:srgbClr val="FF0000"/>
            </a:solidFill>
          </a:ln>
        </p:spPr>
        <p:txBody>
          <a:bodyPr wrap="square" rtlCol="0">
            <a:spAutoFit/>
          </a:bodyPr>
          <a:lstStyle/>
          <a:p>
            <a:endParaRPr lang="en-US" dirty="0"/>
          </a:p>
        </p:txBody>
      </p:sp>
      <p:cxnSp>
        <p:nvCxnSpPr>
          <p:cNvPr id="9" name="Straight Arrow Connector 8"/>
          <p:cNvCxnSpPr>
            <a:endCxn id="3" idx="3"/>
          </p:cNvCxnSpPr>
          <p:nvPr/>
        </p:nvCxnSpPr>
        <p:spPr>
          <a:xfrm flipH="1">
            <a:off x="4189036" y="4985910"/>
            <a:ext cx="3065354" cy="163633"/>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573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78459" y="236220"/>
            <a:ext cx="10963618" cy="685800"/>
          </a:xfrm>
        </p:spPr>
        <p:txBody>
          <a:bodyPr>
            <a:normAutofit/>
          </a:bodyPr>
          <a:lstStyle/>
          <a:p>
            <a:r>
              <a:rPr lang="en-US" sz="3600" b="1" dirty="0" smtClean="0">
                <a:solidFill>
                  <a:schemeClr val="accent5"/>
                </a:solidFill>
                <a:latin typeface="Arial" panose="020B0604020202020204" pitchFamily="34" charset="0"/>
                <a:cs typeface="Arial" panose="020B0604020202020204" pitchFamily="34" charset="0"/>
              </a:rPr>
              <a:t>CHECK YOUR UNDERSTANDING   </a:t>
            </a:r>
            <a:endParaRPr lang="en-US" sz="3600" b="1" dirty="0">
              <a:solidFill>
                <a:schemeClr val="accent5"/>
              </a:solidFill>
              <a:latin typeface="Arial" panose="020B0604020202020204" pitchFamily="34" charset="0"/>
              <a:cs typeface="Arial" panose="020B0604020202020204" pitchFamily="34" charset="0"/>
            </a:endParaRPr>
          </a:p>
        </p:txBody>
      </p:sp>
      <p:sp>
        <p:nvSpPr>
          <p:cNvPr id="11" name="Rectangle 10"/>
          <p:cNvSpPr/>
          <p:nvPr/>
        </p:nvSpPr>
        <p:spPr>
          <a:xfrm>
            <a:off x="605441" y="1712994"/>
            <a:ext cx="11123869" cy="477053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smtClean="0">
                <a:solidFill>
                  <a:prstClr val="black"/>
                </a:solidFill>
                <a:latin typeface="Arial"/>
              </a:rPr>
              <a:t>Where in UCPath do you start the transaction for Involuntary Termination?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rPr>
              <a:t>If the effective</a:t>
            </a:r>
            <a:r>
              <a:rPr kumimoji="0" lang="en-US" sz="2000" b="0" i="0" u="none" strike="noStrike" kern="1200" cap="none" spc="0" normalizeH="0" noProof="0" dirty="0" smtClean="0">
                <a:ln>
                  <a:noFill/>
                </a:ln>
                <a:solidFill>
                  <a:prstClr val="black"/>
                </a:solidFill>
                <a:effectLst/>
                <a:uLnTx/>
                <a:uFillTx/>
                <a:latin typeface="Arial"/>
              </a:rPr>
              <a:t> date</a:t>
            </a:r>
            <a:r>
              <a:rPr kumimoji="0" lang="en-US" sz="2000" b="0" i="0" u="none" strike="noStrike" kern="1200" cap="none" spc="0" normalizeH="0" baseline="0" noProof="0" dirty="0" smtClean="0">
                <a:ln>
                  <a:noFill/>
                </a:ln>
                <a:solidFill>
                  <a:prstClr val="black"/>
                </a:solidFill>
                <a:effectLst/>
                <a:uLnTx/>
                <a:uFillTx/>
                <a:latin typeface="Arial"/>
              </a:rPr>
              <a:t> is 9/23/2019, what is the last day worked</a:t>
            </a:r>
            <a:r>
              <a:rPr kumimoji="0" lang="en-US" sz="2000" b="0" i="0" u="none" strike="noStrike" kern="1200" cap="none" spc="0" normalizeH="0" noProof="0" dirty="0" smtClean="0">
                <a:ln>
                  <a:noFill/>
                </a:ln>
                <a:solidFill>
                  <a:prstClr val="black"/>
                </a:solidFill>
                <a:effectLst/>
                <a:uLnTx/>
                <a:uFillTx/>
                <a:latin typeface="Arial"/>
              </a:rPr>
              <a:t> date? </a:t>
            </a: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2000" b="0" i="0" u="none" strike="noStrike" kern="1200" cap="none" spc="0" normalizeH="0" baseline="0" noProof="0" dirty="0" smtClean="0">
                <a:ln>
                  <a:noFill/>
                </a:ln>
                <a:solidFill>
                  <a:prstClr val="black"/>
                </a:solidFill>
                <a:effectLst/>
                <a:uLnTx/>
                <a:uFillTx/>
                <a:latin typeface="Arial"/>
              </a:rPr>
              <a:t>How is the Last Day worked populated?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smtClean="0">
              <a:ln>
                <a:noFill/>
              </a:ln>
              <a:solidFill>
                <a:prstClr val="black"/>
              </a:solidFill>
              <a:effectLst/>
              <a:uLnTx/>
              <a:uFillTx/>
              <a:latin typeface="Arial"/>
            </a:endParaRPr>
          </a:p>
          <a:p>
            <a:pPr marL="342900" indent="-342900">
              <a:buFont typeface="+mj-lt"/>
              <a:buAutoNum type="arabicPeriod" startAt="4"/>
              <a:defRPr/>
            </a:pPr>
            <a:r>
              <a:rPr lang="en-US" sz="2000" dirty="0">
                <a:solidFill>
                  <a:prstClr val="black"/>
                </a:solidFill>
                <a:latin typeface="Arial"/>
              </a:rPr>
              <a:t>What is the importance </a:t>
            </a:r>
            <a:r>
              <a:rPr lang="en-US" sz="2000" dirty="0" smtClean="0">
                <a:solidFill>
                  <a:prstClr val="black"/>
                </a:solidFill>
                <a:latin typeface="Arial"/>
              </a:rPr>
              <a:t>of insuring the effective date and last day worked is accurate? </a:t>
            </a:r>
            <a:endParaRPr lang="en-US" sz="2000" dirty="0">
              <a:solidFill>
                <a:prstClr val="black"/>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smtClean="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41425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963618" cy="685800"/>
          </a:xfrm>
        </p:spPr>
        <p:txBody>
          <a:bodyPr/>
          <a:lstStyle/>
          <a:p>
            <a:r>
              <a:rPr lang="en-US" dirty="0" smtClean="0">
                <a:solidFill>
                  <a:schemeClr val="accent5"/>
                </a:solidFill>
              </a:rPr>
              <a:t>AWE APPROVER ROLE </a:t>
            </a:r>
            <a:endParaRPr lang="en-US" dirty="0">
              <a:solidFill>
                <a:schemeClr val="accent5"/>
              </a:solidFill>
            </a:endParaRPr>
          </a:p>
        </p:txBody>
      </p:sp>
      <p:graphicFrame>
        <p:nvGraphicFramePr>
          <p:cNvPr id="6" name="Diagram 5"/>
          <p:cNvGraphicFramePr/>
          <p:nvPr>
            <p:extLst>
              <p:ext uri="{D42A27DB-BD31-4B8C-83A1-F6EECF244321}">
                <p14:modId xmlns:p14="http://schemas.microsoft.com/office/powerpoint/2010/main" val="3933211003"/>
              </p:ext>
            </p:extLst>
          </p:nvPr>
        </p:nvGraphicFramePr>
        <p:xfrm>
          <a:off x="-975264" y="1460188"/>
          <a:ext cx="12971794" cy="2576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9141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623" y="259231"/>
            <a:ext cx="10963618" cy="685800"/>
          </a:xfrm>
        </p:spPr>
        <p:txBody>
          <a:bodyPr/>
          <a:lstStyle/>
          <a:p>
            <a:pPr marL="233363" indent="-233363"/>
            <a:r>
              <a:rPr lang="en-US" dirty="0" smtClean="0">
                <a:solidFill>
                  <a:schemeClr val="accent5"/>
                </a:solidFill>
              </a:rPr>
              <a:t>TRY IT</a:t>
            </a:r>
            <a:r>
              <a:rPr lang="en-US" sz="4400" dirty="0" smtClean="0">
                <a:solidFill>
                  <a:schemeClr val="accent5"/>
                </a:solidFill>
              </a:rPr>
              <a:t/>
            </a:r>
            <a:br>
              <a:rPr lang="en-US" sz="4400" dirty="0" smtClean="0">
                <a:solidFill>
                  <a:schemeClr val="accent5"/>
                </a:solidFill>
              </a:rPr>
            </a:br>
            <a:r>
              <a:rPr lang="en-US" sz="4400" dirty="0">
                <a:solidFill>
                  <a:schemeClr val="accent5"/>
                </a:solidFill>
              </a:rPr>
              <a:t/>
            </a:r>
            <a:br>
              <a:rPr lang="en-US" sz="4400" dirty="0">
                <a:solidFill>
                  <a:schemeClr val="accent5"/>
                </a:solidFill>
              </a:rPr>
            </a:br>
            <a:r>
              <a:rPr lang="en-US" sz="4400" dirty="0" smtClean="0">
                <a:solidFill>
                  <a:schemeClr val="accent5"/>
                </a:solidFill>
              </a:rPr>
              <a:t/>
            </a:r>
            <a:br>
              <a:rPr lang="en-US" sz="4400" dirty="0" smtClean="0">
                <a:solidFill>
                  <a:schemeClr val="accent5"/>
                </a:solidFill>
              </a:rPr>
            </a:br>
            <a:r>
              <a:rPr lang="en-US" sz="4400" dirty="0">
                <a:solidFill>
                  <a:schemeClr val="accent5"/>
                </a:solidFill>
              </a:rPr>
              <a:t/>
            </a:r>
            <a:br>
              <a:rPr lang="en-US" sz="4400" dirty="0">
                <a:solidFill>
                  <a:schemeClr val="accent5"/>
                </a:solidFill>
              </a:rPr>
            </a:br>
            <a:r>
              <a:rPr lang="en-US" sz="2000" dirty="0" smtClean="0"/>
              <a:t>1.</a:t>
            </a:r>
            <a:r>
              <a:rPr lang="en-US" sz="2000" dirty="0" smtClean="0">
                <a:solidFill>
                  <a:schemeClr val="accent5"/>
                </a:solidFill>
              </a:rPr>
              <a:t> </a:t>
            </a:r>
            <a:r>
              <a:rPr lang="en-US" sz="2000" dirty="0" smtClean="0"/>
              <a:t>TERM </a:t>
            </a:r>
            <a:r>
              <a:rPr lang="en-US" sz="2000" dirty="0"/>
              <a:t>EMPLOYEE FOR NOT SHOWING UP OR CALLING FOR 10 </a:t>
            </a:r>
            <a:r>
              <a:rPr lang="en-US" sz="2000" dirty="0" smtClean="0"/>
              <a:t>DAYS</a:t>
            </a:r>
            <a:br>
              <a:rPr lang="en-US" sz="2000" dirty="0" smtClean="0"/>
            </a:br>
            <a:r>
              <a:rPr lang="en-US" sz="2000" dirty="0"/>
              <a:t/>
            </a:r>
            <a:br>
              <a:rPr lang="en-US" sz="2000" dirty="0"/>
            </a:br>
            <a:r>
              <a:rPr lang="en-US" sz="2000" dirty="0" smtClean="0"/>
              <a:t>2. TERM EMPLOYEE FOR NOT MEETING MINIMUM PERFORMANCE EXPECTATIONS </a:t>
            </a:r>
            <a:r>
              <a:rPr lang="en-US" sz="2000" dirty="0"/>
              <a:t/>
            </a:r>
            <a:br>
              <a:rPr lang="en-US" sz="2000" dirty="0"/>
            </a:br>
            <a:r>
              <a:rPr lang="en-US" sz="4400" dirty="0" smtClean="0">
                <a:solidFill>
                  <a:schemeClr val="accent5"/>
                </a:solidFill>
              </a:rPr>
              <a:t> </a:t>
            </a:r>
            <a:br>
              <a:rPr lang="en-US" sz="4400" dirty="0" smtClean="0">
                <a:solidFill>
                  <a:schemeClr val="accent5"/>
                </a:solidFill>
              </a:rPr>
            </a:br>
            <a:r>
              <a:rPr lang="en-US" sz="4400" dirty="0">
                <a:solidFill>
                  <a:schemeClr val="accent5"/>
                </a:solidFill>
              </a:rPr>
              <a:t/>
            </a:r>
            <a:br>
              <a:rPr lang="en-US" sz="4400" dirty="0">
                <a:solidFill>
                  <a:schemeClr val="accent5"/>
                </a:solidFill>
              </a:rPr>
            </a:br>
            <a:endParaRPr lang="en-US" sz="4400" dirty="0">
              <a:solidFill>
                <a:schemeClr val="accent5"/>
              </a:solidFill>
            </a:endParaRPr>
          </a:p>
        </p:txBody>
      </p:sp>
      <p:sp>
        <p:nvSpPr>
          <p:cNvPr id="3" name="TextBox 2"/>
          <p:cNvSpPr txBox="1"/>
          <p:nvPr/>
        </p:nvSpPr>
        <p:spPr>
          <a:xfrm>
            <a:off x="770021" y="5390147"/>
            <a:ext cx="8001000" cy="369332"/>
          </a:xfrm>
          <a:prstGeom prst="rect">
            <a:avLst/>
          </a:prstGeom>
          <a:noFill/>
        </p:spPr>
        <p:txBody>
          <a:bodyPr wrap="square" rtlCol="0">
            <a:spAutoFit/>
          </a:bodyPr>
          <a:lstStyle/>
          <a:p>
            <a:r>
              <a:rPr lang="en-US" dirty="0" smtClean="0"/>
              <a:t>Reminder: Don’t forget to write down your transaction number </a:t>
            </a:r>
            <a:endParaRPr lang="en-US" dirty="0"/>
          </a:p>
        </p:txBody>
      </p:sp>
    </p:spTree>
    <p:extLst>
      <p:ext uri="{BB962C8B-B14F-4D97-AF65-F5344CB8AC3E}">
        <p14:creationId xmlns:p14="http://schemas.microsoft.com/office/powerpoint/2010/main" val="41365698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702726" y="1466850"/>
            <a:ext cx="8784514" cy="316047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Transaction Status </a:t>
            </a:r>
            <a:endParaRPr lang="en-US" sz="7200" b="1" dirty="0">
              <a:solidFill>
                <a:srgbClr val="F1AB00"/>
              </a:solidFill>
            </a:endParaRPr>
          </a:p>
        </p:txBody>
      </p:sp>
    </p:spTree>
    <p:extLst>
      <p:ext uri="{BB962C8B-B14F-4D97-AF65-F5344CB8AC3E}">
        <p14:creationId xmlns:p14="http://schemas.microsoft.com/office/powerpoint/2010/main" val="1042492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891751"/>
            <a:ext cx="12192000" cy="6994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6618" y="245701"/>
            <a:ext cx="10814443" cy="685800"/>
          </a:xfrm>
        </p:spPr>
        <p:txBody>
          <a:bodyPr/>
          <a:lstStyle/>
          <a:p>
            <a:r>
              <a:rPr lang="en-US" dirty="0" smtClean="0">
                <a:solidFill>
                  <a:schemeClr val="accent5"/>
                </a:solidFill>
              </a:rPr>
              <a:t>TRANSACTION STATUS FOR LOCAL AWE</a:t>
            </a:r>
            <a:endParaRPr lang="en-US" dirty="0">
              <a:solidFill>
                <a:schemeClr val="accent5"/>
              </a:solidFill>
            </a:endParaRPr>
          </a:p>
        </p:txBody>
      </p:sp>
      <p:sp>
        <p:nvSpPr>
          <p:cNvPr id="5" name="TextBox 4"/>
          <p:cNvSpPr txBox="1"/>
          <p:nvPr/>
        </p:nvSpPr>
        <p:spPr>
          <a:xfrm>
            <a:off x="6136731" y="5885673"/>
            <a:ext cx="627362" cy="184666"/>
          </a:xfrm>
          <a:prstGeom prst="rect">
            <a:avLst/>
          </a:prstGeom>
          <a:solidFill>
            <a:schemeClr val="bg1"/>
          </a:solidFill>
          <a:ln>
            <a:solidFill>
              <a:schemeClr val="bg1"/>
            </a:solidFill>
          </a:ln>
        </p:spPr>
        <p:txBody>
          <a:bodyPr wrap="square" rtlCol="0">
            <a:spAutoFit/>
          </a:bodyPr>
          <a:lstStyle/>
          <a:p>
            <a:endParaRPr lang="en-US" sz="600" dirty="0"/>
          </a:p>
        </p:txBody>
      </p:sp>
      <p:sp>
        <p:nvSpPr>
          <p:cNvPr id="6" name="TextBox 5"/>
          <p:cNvSpPr txBox="1"/>
          <p:nvPr/>
        </p:nvSpPr>
        <p:spPr>
          <a:xfrm>
            <a:off x="8556805" y="1886282"/>
            <a:ext cx="2574256" cy="3293209"/>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The transaction will remain in a Pending Status until the AWE Approver approves or denies the transaction.  </a:t>
            </a:r>
          </a:p>
          <a:p>
            <a:endParaRPr lang="en-US" sz="1600" dirty="0"/>
          </a:p>
          <a:p>
            <a:r>
              <a:rPr lang="en-US" sz="1600" dirty="0"/>
              <a:t>If </a:t>
            </a:r>
            <a:r>
              <a:rPr lang="en-US" sz="1600" dirty="0" smtClean="0"/>
              <a:t>Approved, </a:t>
            </a:r>
            <a:r>
              <a:rPr lang="en-US" sz="1600" dirty="0"/>
              <a:t>the next step in the process will be UCPath </a:t>
            </a:r>
            <a:r>
              <a:rPr lang="en-US" sz="1600" dirty="0" smtClean="0"/>
              <a:t>review. </a:t>
            </a:r>
          </a:p>
          <a:p>
            <a:r>
              <a:rPr lang="en-US" sz="1600" dirty="0"/>
              <a:t> </a:t>
            </a:r>
            <a:r>
              <a:rPr lang="en-US" sz="1600" dirty="0" smtClean="0"/>
              <a:t>                                 UCPath </a:t>
            </a:r>
            <a:r>
              <a:rPr lang="en-US" sz="1600" dirty="0"/>
              <a:t>has the option of Approving or Cancelling the transaction</a:t>
            </a:r>
            <a:r>
              <a:rPr lang="en-US" sz="1600" dirty="0" smtClean="0"/>
              <a:t>.</a:t>
            </a:r>
            <a:endParaRPr lang="en-US" sz="1600" dirty="0"/>
          </a:p>
        </p:txBody>
      </p:sp>
      <p:sp>
        <p:nvSpPr>
          <p:cNvPr id="25" name="Rectangle 24"/>
          <p:cNvSpPr/>
          <p:nvPr/>
        </p:nvSpPr>
        <p:spPr>
          <a:xfrm>
            <a:off x="424243" y="1054082"/>
            <a:ext cx="11424976" cy="369332"/>
          </a:xfrm>
          <a:prstGeom prst="rect">
            <a:avLst/>
          </a:prstGeom>
        </p:spPr>
        <p:txBody>
          <a:bodyPr wrap="square">
            <a:spAutoFit/>
          </a:bodyPr>
          <a:lstStyle/>
          <a:p>
            <a:pPr marL="12700">
              <a:spcBef>
                <a:spcPts val="110"/>
              </a:spcBef>
              <a:defRPr/>
            </a:pPr>
            <a:r>
              <a:rPr lang="en-US" b="1" dirty="0">
                <a:cs typeface="Arial"/>
              </a:rPr>
              <a:t>Navigation: </a:t>
            </a:r>
            <a:r>
              <a:rPr lang="en-US" dirty="0">
                <a:cs typeface="Arial"/>
              </a:rPr>
              <a:t>PeopleSoft </a:t>
            </a:r>
            <a:r>
              <a:rPr lang="en-US" spc="-10" dirty="0">
                <a:cs typeface="Arial"/>
              </a:rPr>
              <a:t>Menu </a:t>
            </a:r>
            <a:r>
              <a:rPr lang="en-US" spc="5" dirty="0">
                <a:cs typeface="Arial"/>
              </a:rPr>
              <a:t>&gt; </a:t>
            </a:r>
            <a:r>
              <a:rPr lang="en-US" dirty="0" smtClean="0">
                <a:cs typeface="Arial"/>
              </a:rPr>
              <a:t>UC Customization</a:t>
            </a:r>
            <a:r>
              <a:rPr lang="en-US" spc="5" dirty="0" smtClean="0">
                <a:cs typeface="Arial"/>
              </a:rPr>
              <a:t> &gt; SS Smart HR Transactions </a:t>
            </a:r>
            <a:r>
              <a:rPr lang="en-US" spc="-15" dirty="0" smtClean="0">
                <a:cs typeface="Arial"/>
              </a:rPr>
              <a:t>&gt;</a:t>
            </a:r>
            <a:r>
              <a:rPr lang="en-US" b="1" spc="-15" dirty="0" smtClean="0">
                <a:cs typeface="Arial"/>
              </a:rPr>
              <a:t> Find an Existing Value </a:t>
            </a:r>
            <a:endParaRPr lang="en-US" dirty="0">
              <a:cs typeface="Arial"/>
            </a:endParaRPr>
          </a:p>
        </p:txBody>
      </p:sp>
      <p:pic>
        <p:nvPicPr>
          <p:cNvPr id="3" name="Picture 2"/>
          <p:cNvPicPr>
            <a:picLocks noChangeAspect="1"/>
          </p:cNvPicPr>
          <p:nvPr/>
        </p:nvPicPr>
        <p:blipFill>
          <a:blip r:embed="rId4"/>
          <a:stretch>
            <a:fillRect/>
          </a:stretch>
        </p:blipFill>
        <p:spPr>
          <a:xfrm>
            <a:off x="3928993" y="1669179"/>
            <a:ext cx="3903373" cy="4470400"/>
          </a:xfrm>
          <a:prstGeom prst="rect">
            <a:avLst/>
          </a:prstGeom>
          <a:ln>
            <a:solidFill>
              <a:schemeClr val="tx1"/>
            </a:solidFill>
          </a:ln>
        </p:spPr>
      </p:pic>
      <p:sp>
        <p:nvSpPr>
          <p:cNvPr id="12" name="TextBox 11"/>
          <p:cNvSpPr txBox="1"/>
          <p:nvPr/>
        </p:nvSpPr>
        <p:spPr>
          <a:xfrm>
            <a:off x="300843" y="2097578"/>
            <a:ext cx="2351314" cy="2800767"/>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To search for a transaction, enter the Transaction ID in the field and click </a:t>
            </a:r>
            <a:r>
              <a:rPr lang="en-US" sz="1600" b="1" dirty="0" smtClean="0"/>
              <a:t>Search</a:t>
            </a:r>
            <a:r>
              <a:rPr lang="en-US" sz="1600" dirty="0" smtClean="0"/>
              <a:t>. Your transaction will then display.</a:t>
            </a:r>
          </a:p>
          <a:p>
            <a:endParaRPr lang="en-US" sz="1600" dirty="0"/>
          </a:p>
          <a:p>
            <a:r>
              <a:rPr lang="en-US" sz="1600" dirty="0" smtClean="0"/>
              <a:t>To see all transactions in your accountability structure, simply click </a:t>
            </a:r>
            <a:r>
              <a:rPr lang="en-US" sz="1600" b="1" dirty="0" smtClean="0"/>
              <a:t>Search</a:t>
            </a:r>
            <a:r>
              <a:rPr lang="en-US" sz="1600" dirty="0" smtClean="0"/>
              <a:t>.</a:t>
            </a:r>
            <a:endParaRPr lang="en-US" sz="1600" dirty="0"/>
          </a:p>
        </p:txBody>
      </p:sp>
      <p:sp>
        <p:nvSpPr>
          <p:cNvPr id="10" name="TextBox 9"/>
          <p:cNvSpPr txBox="1"/>
          <p:nvPr/>
        </p:nvSpPr>
        <p:spPr>
          <a:xfrm>
            <a:off x="188817" y="5116055"/>
            <a:ext cx="3015736"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Open the transaction from this view by clicking on the Transaction ID</a:t>
            </a:r>
            <a:endParaRPr lang="en-US" sz="1600" dirty="0"/>
          </a:p>
        </p:txBody>
      </p:sp>
      <p:cxnSp>
        <p:nvCxnSpPr>
          <p:cNvPr id="20" name="Straight Arrow Connector 19"/>
          <p:cNvCxnSpPr/>
          <p:nvPr/>
        </p:nvCxnSpPr>
        <p:spPr>
          <a:xfrm>
            <a:off x="2652157" y="2446867"/>
            <a:ext cx="1361043"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652157" y="3285067"/>
            <a:ext cx="1361043" cy="7535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3"/>
          </p:cNvCxnSpPr>
          <p:nvPr/>
        </p:nvCxnSpPr>
        <p:spPr>
          <a:xfrm>
            <a:off x="3204553" y="5531554"/>
            <a:ext cx="808647" cy="7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03533" y="4495800"/>
            <a:ext cx="1453273" cy="5757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423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AGENDA</a:t>
            </a:r>
            <a:endParaRPr lang="en-US" dirty="0">
              <a:solidFill>
                <a:schemeClr val="accent5"/>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22336522"/>
              </p:ext>
            </p:extLst>
          </p:nvPr>
        </p:nvGraphicFramePr>
        <p:xfrm>
          <a:off x="3291781" y="734621"/>
          <a:ext cx="5384387" cy="5395542"/>
        </p:xfrm>
        <a:graphic>
          <a:graphicData uri="http://schemas.openxmlformats.org/drawingml/2006/table">
            <a:tbl>
              <a:tblPr firstRow="1" firstCol="1" bandRow="1">
                <a:tableStyleId>{5C22544A-7EE6-4342-B048-85BDC9FD1C3A}</a:tableStyleId>
              </a:tblPr>
              <a:tblGrid>
                <a:gridCol w="4005351">
                  <a:extLst>
                    <a:ext uri="{9D8B030D-6E8A-4147-A177-3AD203B41FA5}">
                      <a16:colId xmlns:a16="http://schemas.microsoft.com/office/drawing/2014/main" val="1263584213"/>
                    </a:ext>
                  </a:extLst>
                </a:gridCol>
                <a:gridCol w="1379036">
                  <a:extLst>
                    <a:ext uri="{9D8B030D-6E8A-4147-A177-3AD203B41FA5}">
                      <a16:colId xmlns:a16="http://schemas.microsoft.com/office/drawing/2014/main" val="2284017440"/>
                    </a:ext>
                  </a:extLst>
                </a:gridCol>
              </a:tblGrid>
              <a:tr h="333381">
                <a:tc>
                  <a:txBody>
                    <a:bodyPr/>
                    <a:lstStyle/>
                    <a:p>
                      <a:pPr marL="0" marR="0" algn="ctr">
                        <a:spcBef>
                          <a:spcPts val="0"/>
                        </a:spcBef>
                        <a:spcAft>
                          <a:spcPts val="0"/>
                        </a:spcAft>
                      </a:pPr>
                      <a:r>
                        <a:rPr lang="en-US" sz="1600" dirty="0">
                          <a:effectLst/>
                        </a:rPr>
                        <a:t>Activity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Time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62274202"/>
                  </a:ext>
                </a:extLst>
              </a:tr>
              <a:tr h="306716">
                <a:tc>
                  <a:txBody>
                    <a:bodyPr/>
                    <a:lstStyle/>
                    <a:p>
                      <a:pPr marL="0" marR="0">
                        <a:spcBef>
                          <a:spcPts val="0"/>
                        </a:spcBef>
                        <a:spcAft>
                          <a:spcPts val="0"/>
                        </a:spcAft>
                      </a:pPr>
                      <a:r>
                        <a:rPr lang="en-US" sz="1600" dirty="0">
                          <a:effectLst/>
                        </a:rPr>
                        <a:t>Intro, Objectives, and Topics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dirty="0">
                          <a:effectLst/>
                        </a:rPr>
                        <a:t>1:00 – 1:10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3843980"/>
                  </a:ext>
                </a:extLst>
              </a:tr>
              <a:tr h="344052">
                <a:tc>
                  <a:txBody>
                    <a:bodyPr/>
                    <a:lstStyle/>
                    <a:p>
                      <a:pPr marL="0" marR="0">
                        <a:spcBef>
                          <a:spcPts val="0"/>
                        </a:spcBef>
                        <a:spcAft>
                          <a:spcPts val="0"/>
                        </a:spcAft>
                      </a:pPr>
                      <a:r>
                        <a:rPr lang="en-US" sz="1600" dirty="0">
                          <a:effectLst/>
                        </a:rPr>
                        <a:t>Policies Related to Onboarding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600" dirty="0">
                          <a:effectLst/>
                        </a:rPr>
                        <a:t>1:10 – 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1664053"/>
                  </a:ext>
                </a:extLst>
              </a:tr>
              <a:tr h="333381">
                <a:tc>
                  <a:txBody>
                    <a:bodyPr/>
                    <a:lstStyle/>
                    <a:p>
                      <a:pPr marL="0" marR="0">
                        <a:spcBef>
                          <a:spcPts val="0"/>
                        </a:spcBef>
                        <a:spcAft>
                          <a:spcPts val="0"/>
                        </a:spcAft>
                      </a:pPr>
                      <a:r>
                        <a:rPr lang="en-US" sz="1600" dirty="0">
                          <a:effectLst/>
                        </a:rPr>
                        <a:t>Definition &amp; Overview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algn="ctr">
                        <a:spcBef>
                          <a:spcPts val="0"/>
                        </a:spcBef>
                        <a:spcAft>
                          <a:spcPts val="0"/>
                        </a:spcAft>
                      </a:pPr>
                      <a:r>
                        <a:rPr lang="en-US" sz="1600" dirty="0">
                          <a:effectLst/>
                        </a:rPr>
                        <a:t>1:30 – 1:40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26513560"/>
                  </a:ext>
                </a:extLst>
              </a:tr>
              <a:tr h="333381">
                <a:tc>
                  <a:txBody>
                    <a:bodyPr/>
                    <a:lstStyle/>
                    <a:p>
                      <a:pPr marL="0" marR="0">
                        <a:spcBef>
                          <a:spcPts val="0"/>
                        </a:spcBef>
                        <a:spcAft>
                          <a:spcPts val="0"/>
                        </a:spcAft>
                      </a:pPr>
                      <a:r>
                        <a:rPr lang="en-US" sz="1600" dirty="0">
                          <a:effectLst/>
                        </a:rPr>
                        <a:t>Process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1:40 – 2:10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0434006"/>
                  </a:ext>
                </a:extLst>
              </a:tr>
              <a:tr h="333381">
                <a:tc>
                  <a:txBody>
                    <a:bodyPr/>
                    <a:lstStyle/>
                    <a:p>
                      <a:pPr marL="0" marR="0">
                        <a:spcBef>
                          <a:spcPts val="0"/>
                        </a:spcBef>
                        <a:spcAft>
                          <a:spcPts val="0"/>
                        </a:spcAft>
                      </a:pPr>
                      <a:r>
                        <a:rPr lang="en-US" sz="1600" dirty="0">
                          <a:effectLst/>
                        </a:rPr>
                        <a:t>Break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2:10 – 2:20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7747224"/>
                  </a:ext>
                </a:extLst>
              </a:tr>
              <a:tr h="333381">
                <a:tc>
                  <a:txBody>
                    <a:bodyPr/>
                    <a:lstStyle/>
                    <a:p>
                      <a:pPr marL="0" marR="0">
                        <a:spcBef>
                          <a:spcPts val="0"/>
                        </a:spcBef>
                        <a:spcAft>
                          <a:spcPts val="0"/>
                        </a:spcAft>
                      </a:pPr>
                      <a:r>
                        <a:rPr lang="en-US" sz="1600" dirty="0">
                          <a:effectLst/>
                        </a:rPr>
                        <a:t>AR Codes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2:20 – 2:30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4942646"/>
                  </a:ext>
                </a:extLst>
              </a:tr>
              <a:tr h="234714">
                <a:tc>
                  <a:txBody>
                    <a:bodyPr/>
                    <a:lstStyle/>
                    <a:p>
                      <a:pPr marL="0" marR="0">
                        <a:spcBef>
                          <a:spcPts val="0"/>
                        </a:spcBef>
                        <a:spcAft>
                          <a:spcPts val="0"/>
                        </a:spcAft>
                      </a:pPr>
                      <a:r>
                        <a:rPr lang="en-US" sz="1600" dirty="0">
                          <a:effectLst/>
                        </a:rPr>
                        <a:t>AR Code Educational Activity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2:30 – 2:45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2250898"/>
                  </a:ext>
                </a:extLst>
              </a:tr>
              <a:tr h="333381">
                <a:tc>
                  <a:txBody>
                    <a:bodyPr/>
                    <a:lstStyle/>
                    <a:p>
                      <a:pPr marL="0" marR="0">
                        <a:spcBef>
                          <a:spcPts val="0"/>
                        </a:spcBef>
                        <a:spcAft>
                          <a:spcPts val="0"/>
                        </a:spcAft>
                      </a:pPr>
                      <a:r>
                        <a:rPr lang="en-US" sz="1600" dirty="0">
                          <a:effectLst/>
                        </a:rPr>
                        <a:t>Roles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2:45 – 3:00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245466"/>
                  </a:ext>
                </a:extLst>
              </a:tr>
              <a:tr h="333381">
                <a:tc>
                  <a:txBody>
                    <a:bodyPr/>
                    <a:lstStyle/>
                    <a:p>
                      <a:pPr marL="0" marR="0">
                        <a:spcBef>
                          <a:spcPts val="0"/>
                        </a:spcBef>
                        <a:spcAft>
                          <a:spcPts val="0"/>
                        </a:spcAft>
                      </a:pPr>
                      <a:r>
                        <a:rPr lang="en-US" sz="1600" dirty="0">
                          <a:effectLst/>
                        </a:rPr>
                        <a:t>Access PLUAT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3:00 – 3:05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91105433"/>
                  </a:ext>
                </a:extLst>
              </a:tr>
              <a:tr h="333381">
                <a:tc>
                  <a:txBody>
                    <a:bodyPr/>
                    <a:lstStyle/>
                    <a:p>
                      <a:pPr marL="0" marR="0">
                        <a:spcBef>
                          <a:spcPts val="0"/>
                        </a:spcBef>
                        <a:spcAft>
                          <a:spcPts val="0"/>
                        </a:spcAft>
                      </a:pPr>
                      <a:r>
                        <a:rPr lang="en-US" sz="1600" dirty="0">
                          <a:effectLst/>
                        </a:rPr>
                        <a:t>Initiating as a Class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3:05 – 3:30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22234667"/>
                  </a:ext>
                </a:extLst>
              </a:tr>
              <a:tr h="333381">
                <a:tc>
                  <a:txBody>
                    <a:bodyPr/>
                    <a:lstStyle/>
                    <a:p>
                      <a:pPr marL="0" marR="0">
                        <a:spcBef>
                          <a:spcPts val="0"/>
                        </a:spcBef>
                        <a:spcAft>
                          <a:spcPts val="0"/>
                        </a:spcAft>
                      </a:pPr>
                      <a:r>
                        <a:rPr lang="en-US" sz="1600" dirty="0">
                          <a:effectLst/>
                        </a:rPr>
                        <a:t>Initiating Independently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3:30 – 4:00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87902493"/>
                  </a:ext>
                </a:extLst>
              </a:tr>
              <a:tr h="333381">
                <a:tc>
                  <a:txBody>
                    <a:bodyPr/>
                    <a:lstStyle/>
                    <a:p>
                      <a:pPr marL="0" marR="0">
                        <a:spcBef>
                          <a:spcPts val="0"/>
                        </a:spcBef>
                        <a:spcAft>
                          <a:spcPts val="0"/>
                        </a:spcAft>
                      </a:pPr>
                      <a:r>
                        <a:rPr lang="en-US" sz="1600" dirty="0">
                          <a:effectLst/>
                        </a:rPr>
                        <a:t>Transaction Status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4:00 – 4:15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04788602"/>
                  </a:ext>
                </a:extLst>
              </a:tr>
              <a:tr h="333381">
                <a:tc>
                  <a:txBody>
                    <a:bodyPr/>
                    <a:lstStyle/>
                    <a:p>
                      <a:pPr marL="0" marR="0">
                        <a:spcBef>
                          <a:spcPts val="0"/>
                        </a:spcBef>
                        <a:spcAft>
                          <a:spcPts val="0"/>
                        </a:spcAft>
                      </a:pPr>
                      <a:r>
                        <a:rPr lang="en-US" sz="1600" dirty="0">
                          <a:effectLst/>
                        </a:rPr>
                        <a:t>Change Impacts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4:15 – 4:30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55909899"/>
                  </a:ext>
                </a:extLst>
              </a:tr>
              <a:tr h="435266">
                <a:tc>
                  <a:txBody>
                    <a:bodyPr/>
                    <a:lstStyle/>
                    <a:p>
                      <a:pPr marL="0" marR="0">
                        <a:spcBef>
                          <a:spcPts val="0"/>
                        </a:spcBef>
                        <a:spcAft>
                          <a:spcPts val="0"/>
                        </a:spcAft>
                      </a:pPr>
                      <a:r>
                        <a:rPr lang="en-US" sz="1600" dirty="0">
                          <a:effectLst/>
                        </a:rPr>
                        <a:t>SharePoint Instruction /Hands on Scenario Activities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4:30 – 4:45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6084239"/>
                  </a:ext>
                </a:extLst>
              </a:tr>
              <a:tr h="346063">
                <a:tc>
                  <a:txBody>
                    <a:bodyPr/>
                    <a:lstStyle/>
                    <a:p>
                      <a:pPr marL="0" marR="0">
                        <a:spcBef>
                          <a:spcPts val="0"/>
                        </a:spcBef>
                        <a:spcAft>
                          <a:spcPts val="0"/>
                        </a:spcAft>
                      </a:pPr>
                      <a:r>
                        <a:rPr lang="en-US" sz="1600" dirty="0">
                          <a:effectLst/>
                        </a:rPr>
                        <a:t>Q &amp; A, Feedback, and Close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4:45 – 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2607909"/>
                  </a:ext>
                </a:extLst>
              </a:tr>
            </a:tbl>
          </a:graphicData>
        </a:graphic>
      </p:graphicFrame>
    </p:spTree>
    <p:extLst>
      <p:ext uri="{BB962C8B-B14F-4D97-AF65-F5344CB8AC3E}">
        <p14:creationId xmlns:p14="http://schemas.microsoft.com/office/powerpoint/2010/main" val="1891042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561574" y="1929284"/>
            <a:ext cx="5345723" cy="239718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891751"/>
            <a:ext cx="12192000" cy="6994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5096" y="267789"/>
            <a:ext cx="11645220" cy="685800"/>
          </a:xfrm>
        </p:spPr>
        <p:txBody>
          <a:bodyPr/>
          <a:lstStyle/>
          <a:p>
            <a:r>
              <a:rPr lang="en-US" dirty="0" smtClean="0">
                <a:solidFill>
                  <a:schemeClr val="accent5"/>
                </a:solidFill>
              </a:rPr>
              <a:t>TRANSACTION LOCALLY DENIED</a:t>
            </a:r>
            <a:endParaRPr lang="en-US" dirty="0">
              <a:solidFill>
                <a:schemeClr val="accent5"/>
              </a:solidFill>
            </a:endParaRPr>
          </a:p>
        </p:txBody>
      </p:sp>
      <p:sp>
        <p:nvSpPr>
          <p:cNvPr id="6" name="Rectangle 5"/>
          <p:cNvSpPr/>
          <p:nvPr/>
        </p:nvSpPr>
        <p:spPr>
          <a:xfrm>
            <a:off x="335096" y="932323"/>
            <a:ext cx="11331041" cy="646331"/>
          </a:xfrm>
          <a:prstGeom prst="rect">
            <a:avLst/>
          </a:prstGeom>
          <a:noFill/>
        </p:spPr>
        <p:txBody>
          <a:bodyPr wrap="square">
            <a:spAutoFit/>
          </a:bodyPr>
          <a:lstStyle/>
          <a:p>
            <a:pPr marL="12700">
              <a:spcBef>
                <a:spcPts val="110"/>
              </a:spcBef>
              <a:defRPr/>
            </a:pPr>
            <a:r>
              <a:rPr lang="en-US" b="1" dirty="0">
                <a:cs typeface="Arial"/>
              </a:rPr>
              <a:t>Navigation: </a:t>
            </a:r>
            <a:r>
              <a:rPr lang="en-US" dirty="0">
                <a:cs typeface="Arial"/>
              </a:rPr>
              <a:t>PeopleSoft </a:t>
            </a:r>
            <a:r>
              <a:rPr lang="en-US" spc="-10" dirty="0">
                <a:cs typeface="Arial"/>
              </a:rPr>
              <a:t>Menu </a:t>
            </a:r>
            <a:r>
              <a:rPr lang="en-US" spc="5" dirty="0">
                <a:cs typeface="Arial"/>
              </a:rPr>
              <a:t>&gt; </a:t>
            </a:r>
            <a:r>
              <a:rPr lang="en-US" dirty="0" smtClean="0">
                <a:cs typeface="Arial"/>
              </a:rPr>
              <a:t>Workforce </a:t>
            </a:r>
            <a:r>
              <a:rPr lang="en-US" spc="-295" dirty="0" smtClean="0">
                <a:cs typeface="Arial"/>
              </a:rPr>
              <a:t> </a:t>
            </a:r>
            <a:r>
              <a:rPr lang="en-US" spc="5" dirty="0" smtClean="0">
                <a:cs typeface="Arial"/>
              </a:rPr>
              <a:t>Administration &gt; </a:t>
            </a:r>
            <a:r>
              <a:rPr lang="en-US" spc="10" dirty="0" smtClean="0">
                <a:cs typeface="Arial"/>
              </a:rPr>
              <a:t>Smart </a:t>
            </a:r>
            <a:r>
              <a:rPr lang="en-US" dirty="0">
                <a:cs typeface="Arial"/>
              </a:rPr>
              <a:t>HR </a:t>
            </a:r>
            <a:r>
              <a:rPr lang="en-US" spc="-25" dirty="0">
                <a:cs typeface="Arial"/>
              </a:rPr>
              <a:t>Template </a:t>
            </a:r>
            <a:r>
              <a:rPr lang="en-US" spc="5" dirty="0">
                <a:cs typeface="Arial"/>
              </a:rPr>
              <a:t>&gt; </a:t>
            </a:r>
            <a:r>
              <a:rPr lang="en-US" spc="5" dirty="0" smtClean="0">
                <a:cs typeface="Arial"/>
              </a:rPr>
              <a:t>SS Smart </a:t>
            </a:r>
            <a:r>
              <a:rPr lang="en-US" dirty="0">
                <a:cs typeface="Arial"/>
              </a:rPr>
              <a:t>HR</a:t>
            </a:r>
            <a:r>
              <a:rPr lang="en-US" spc="-280" dirty="0">
                <a:cs typeface="Arial"/>
              </a:rPr>
              <a:t> </a:t>
            </a:r>
            <a:r>
              <a:rPr lang="en-US" spc="-15" dirty="0" smtClean="0">
                <a:cs typeface="Arial"/>
              </a:rPr>
              <a:t>Transactions &gt;</a:t>
            </a:r>
            <a:r>
              <a:rPr lang="en-US" b="1" spc="-15" dirty="0" smtClean="0">
                <a:cs typeface="Arial"/>
              </a:rPr>
              <a:t> Transaction Details </a:t>
            </a:r>
            <a:endParaRPr lang="en-US" dirty="0">
              <a:cs typeface="Arial"/>
            </a:endParaRPr>
          </a:p>
        </p:txBody>
      </p:sp>
      <p:pic>
        <p:nvPicPr>
          <p:cNvPr id="7" name="Picture 6"/>
          <p:cNvPicPr>
            <a:picLocks noChangeAspect="1"/>
          </p:cNvPicPr>
          <p:nvPr/>
        </p:nvPicPr>
        <p:blipFill>
          <a:blip r:embed="rId4"/>
          <a:stretch>
            <a:fillRect/>
          </a:stretch>
        </p:blipFill>
        <p:spPr>
          <a:xfrm>
            <a:off x="1443712" y="1653023"/>
            <a:ext cx="4955041" cy="4540164"/>
          </a:xfrm>
          <a:prstGeom prst="rect">
            <a:avLst/>
          </a:prstGeom>
          <a:ln>
            <a:solidFill>
              <a:schemeClr val="tx1"/>
            </a:solidFill>
          </a:ln>
        </p:spPr>
      </p:pic>
      <p:sp>
        <p:nvSpPr>
          <p:cNvPr id="10" name="object 8"/>
          <p:cNvSpPr/>
          <p:nvPr/>
        </p:nvSpPr>
        <p:spPr>
          <a:xfrm>
            <a:off x="6887215" y="2130250"/>
            <a:ext cx="4778922" cy="3940081"/>
          </a:xfrm>
          <a:custGeom>
            <a:avLst/>
            <a:gdLst/>
            <a:ahLst/>
            <a:cxnLst/>
            <a:rect l="l" t="t" r="r" b="b"/>
            <a:pathLst>
              <a:path w="1554479" h="498475">
                <a:moveTo>
                  <a:pt x="1554479" y="0"/>
                </a:moveTo>
                <a:lnTo>
                  <a:pt x="0" y="0"/>
                </a:lnTo>
                <a:lnTo>
                  <a:pt x="0" y="498348"/>
                </a:lnTo>
                <a:lnTo>
                  <a:pt x="1554479" y="498348"/>
                </a:lnTo>
                <a:lnTo>
                  <a:pt x="1554479" y="0"/>
                </a:lnTo>
                <a:close/>
              </a:path>
            </a:pathLst>
          </a:custGeom>
          <a:noFill/>
          <a:ln>
            <a:noFill/>
          </a:ln>
        </p:spPr>
        <p:txBody>
          <a:bodyPr wrap="square" lIns="0" tIns="0" rIns="0" bIns="0" rtlCol="0"/>
          <a:lstStyle/>
          <a:p>
            <a:r>
              <a:rPr lang="en-US" sz="1600" dirty="0"/>
              <a:t>In the event that the  template is denied by the </a:t>
            </a:r>
            <a:r>
              <a:rPr lang="en-US" sz="1600" dirty="0" smtClean="0"/>
              <a:t>Shared Service Center AWE approver (i.e. incorrect name spelling, wrong date, etc.), </a:t>
            </a:r>
            <a:r>
              <a:rPr lang="en-US" sz="1600" dirty="0"/>
              <a:t>the template is returned (with comments) to the Transactional Unit Initiator to correct and resubmit. </a:t>
            </a:r>
            <a:endParaRPr lang="en-US" sz="1600" dirty="0" smtClean="0"/>
          </a:p>
          <a:p>
            <a:endParaRPr lang="en-US" sz="1600" dirty="0" smtClean="0"/>
          </a:p>
          <a:p>
            <a:r>
              <a:rPr lang="en-US" sz="1600" dirty="0" smtClean="0"/>
              <a:t>The </a:t>
            </a:r>
            <a:r>
              <a:rPr lang="en-US" sz="1600" dirty="0"/>
              <a:t>Transactional Unit Initiator will be able to clone the transaction from the </a:t>
            </a:r>
            <a:r>
              <a:rPr lang="en-US" sz="1600" b="1" dirty="0"/>
              <a:t>Transaction Status </a:t>
            </a:r>
            <a:r>
              <a:rPr lang="en-US" sz="1600" dirty="0"/>
              <a:t>page</a:t>
            </a:r>
            <a:r>
              <a:rPr lang="en-US" sz="1600" dirty="0" smtClean="0"/>
              <a:t>.</a:t>
            </a:r>
          </a:p>
          <a:p>
            <a:endParaRPr lang="en-US" sz="1600" dirty="0"/>
          </a:p>
          <a:p>
            <a:r>
              <a:rPr lang="en-US" sz="1600" dirty="0" smtClean="0"/>
              <a:t> </a:t>
            </a:r>
          </a:p>
          <a:p>
            <a:endParaRPr lang="en-US" sz="1600" dirty="0"/>
          </a:p>
        </p:txBody>
      </p:sp>
      <p:sp>
        <p:nvSpPr>
          <p:cNvPr id="12" name="object 8"/>
          <p:cNvSpPr/>
          <p:nvPr/>
        </p:nvSpPr>
        <p:spPr>
          <a:xfrm>
            <a:off x="4018327" y="4537825"/>
            <a:ext cx="1564928" cy="645268"/>
          </a:xfrm>
          <a:custGeom>
            <a:avLst/>
            <a:gdLst/>
            <a:ahLst/>
            <a:cxnLst/>
            <a:rect l="l" t="t" r="r" b="b"/>
            <a:pathLst>
              <a:path w="1554479" h="498475">
                <a:moveTo>
                  <a:pt x="1554479" y="0"/>
                </a:moveTo>
                <a:lnTo>
                  <a:pt x="0" y="0"/>
                </a:lnTo>
                <a:lnTo>
                  <a:pt x="0" y="498348"/>
                </a:lnTo>
                <a:lnTo>
                  <a:pt x="1554479" y="498348"/>
                </a:lnTo>
                <a:lnTo>
                  <a:pt x="1554479" y="0"/>
                </a:lnTo>
                <a:close/>
              </a:path>
            </a:pathLst>
          </a:custGeom>
          <a:solidFill>
            <a:schemeClr val="accent1">
              <a:lumMod val="20000"/>
              <a:lumOff val="80000"/>
            </a:schemeClr>
          </a:solidFill>
          <a:ln>
            <a:solidFill>
              <a:schemeClr val="tx1"/>
            </a:solidFill>
          </a:ln>
        </p:spPr>
        <p:txBody>
          <a:bodyPr wrap="square" lIns="0" tIns="0" rIns="0" bIns="0" rtlCol="0"/>
          <a:lstStyle/>
          <a:p>
            <a:pPr algn="ctr">
              <a:defRPr/>
            </a:pPr>
            <a:r>
              <a:rPr lang="en-US" dirty="0" smtClean="0">
                <a:solidFill>
                  <a:prstClr val="black"/>
                </a:solidFill>
                <a:latin typeface="Calibri"/>
              </a:rPr>
              <a:t>Transaction </a:t>
            </a:r>
            <a:r>
              <a:rPr lang="en-US" b="1" dirty="0" smtClean="0">
                <a:solidFill>
                  <a:prstClr val="black"/>
                </a:solidFill>
                <a:latin typeface="Calibri"/>
              </a:rPr>
              <a:t>Denied</a:t>
            </a:r>
            <a:r>
              <a:rPr lang="en-US" dirty="0" smtClean="0">
                <a:solidFill>
                  <a:prstClr val="black"/>
                </a:solidFill>
                <a:latin typeface="Calibri"/>
              </a:rPr>
              <a:t> by AWE</a:t>
            </a:r>
            <a:endParaRPr dirty="0">
              <a:solidFill>
                <a:prstClr val="black"/>
              </a:solidFill>
              <a:latin typeface="Calibri"/>
            </a:endParaRPr>
          </a:p>
        </p:txBody>
      </p:sp>
      <p:sp>
        <p:nvSpPr>
          <p:cNvPr id="9" name="Rectangle 8"/>
          <p:cNvSpPr/>
          <p:nvPr/>
        </p:nvSpPr>
        <p:spPr>
          <a:xfrm>
            <a:off x="5642522" y="5773842"/>
            <a:ext cx="3482410" cy="981423"/>
          </a:xfrm>
          <a:prstGeom prst="rect">
            <a:avLst/>
          </a:prstGeom>
          <a:solidFill>
            <a:schemeClr val="accent1">
              <a:lumMod val="20000"/>
              <a:lumOff val="80000"/>
            </a:schemeClr>
          </a:solidFill>
          <a:ln>
            <a:solidFill>
              <a:schemeClr val="tx1"/>
            </a:solidFill>
          </a:ln>
        </p:spPr>
        <p:txBody>
          <a:bodyPr wrap="square">
            <a:spAutoFit/>
          </a:bodyPr>
          <a:lstStyle/>
          <a:p>
            <a:pPr>
              <a:lnSpc>
                <a:spcPct val="107000"/>
              </a:lnSpc>
              <a:spcAft>
                <a:spcPts val="800"/>
              </a:spcAft>
            </a:pPr>
            <a:r>
              <a:rPr lang="en-US" dirty="0" smtClean="0"/>
              <a:t>To view denial comments from the AWE Approver, click on the arrow.</a:t>
            </a:r>
          </a:p>
        </p:txBody>
      </p:sp>
      <p:cxnSp>
        <p:nvCxnSpPr>
          <p:cNvPr id="13" name="Straight Arrow Connector 12"/>
          <p:cNvCxnSpPr>
            <a:stCxn id="9" idx="1"/>
          </p:cNvCxnSpPr>
          <p:nvPr/>
        </p:nvCxnSpPr>
        <p:spPr>
          <a:xfrm flipH="1" flipV="1">
            <a:off x="1879600" y="5554133"/>
            <a:ext cx="3762922" cy="710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125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0" y="891751"/>
            <a:ext cx="12192000" cy="6994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316618" y="245701"/>
            <a:ext cx="10814443" cy="685800"/>
          </a:xfrm>
        </p:spPr>
        <p:txBody>
          <a:bodyPr/>
          <a:lstStyle/>
          <a:p>
            <a:r>
              <a:rPr lang="en-US" dirty="0" smtClean="0">
                <a:solidFill>
                  <a:schemeClr val="accent5"/>
                </a:solidFill>
              </a:rPr>
              <a:t>TRANSACTION STATUS FOR UCPC</a:t>
            </a:r>
            <a:endParaRPr lang="en-US" dirty="0">
              <a:solidFill>
                <a:schemeClr val="accent5"/>
              </a:solidFill>
            </a:endParaRPr>
          </a:p>
        </p:txBody>
      </p:sp>
      <p:sp>
        <p:nvSpPr>
          <p:cNvPr id="16" name="TextBox 15"/>
          <p:cNvSpPr txBox="1"/>
          <p:nvPr/>
        </p:nvSpPr>
        <p:spPr>
          <a:xfrm>
            <a:off x="6136731" y="5885673"/>
            <a:ext cx="627362" cy="184666"/>
          </a:xfrm>
          <a:prstGeom prst="rect">
            <a:avLst/>
          </a:prstGeom>
          <a:solidFill>
            <a:schemeClr val="bg1"/>
          </a:solidFill>
          <a:ln>
            <a:solidFill>
              <a:schemeClr val="bg1"/>
            </a:solidFill>
          </a:ln>
        </p:spPr>
        <p:txBody>
          <a:bodyPr wrap="square" rtlCol="0">
            <a:spAutoFit/>
          </a:bodyPr>
          <a:lstStyle/>
          <a:p>
            <a:endParaRPr lang="en-US" sz="600" dirty="0"/>
          </a:p>
        </p:txBody>
      </p:sp>
      <p:sp>
        <p:nvSpPr>
          <p:cNvPr id="17" name="TextBox 16"/>
          <p:cNvSpPr txBox="1"/>
          <p:nvPr/>
        </p:nvSpPr>
        <p:spPr>
          <a:xfrm>
            <a:off x="9585755" y="1729403"/>
            <a:ext cx="2351314" cy="2000548"/>
          </a:xfrm>
          <a:prstGeom prst="rect">
            <a:avLst/>
          </a:prstGeom>
          <a:solidFill>
            <a:schemeClr val="accent1">
              <a:lumMod val="20000"/>
              <a:lumOff val="80000"/>
            </a:schemeClr>
          </a:solidFill>
          <a:ln>
            <a:solidFill>
              <a:schemeClr val="tx1"/>
            </a:solidFill>
          </a:ln>
        </p:spPr>
        <p:txBody>
          <a:bodyPr wrap="square" rtlCol="0">
            <a:spAutoFit/>
          </a:bodyPr>
          <a:lstStyle/>
          <a:p>
            <a:endParaRPr lang="en-US" sz="1600" dirty="0" smtClean="0"/>
          </a:p>
          <a:p>
            <a:r>
              <a:rPr lang="en-US" sz="1600" dirty="0" smtClean="0"/>
              <a:t>This view will display all Transactions that are in your accountability structure and the Transaction Status from UCPC</a:t>
            </a:r>
            <a:r>
              <a:rPr lang="en-US" sz="1200" dirty="0" smtClean="0"/>
              <a:t>.</a:t>
            </a:r>
          </a:p>
          <a:p>
            <a:endParaRPr lang="en-US" sz="1200" dirty="0"/>
          </a:p>
        </p:txBody>
      </p:sp>
      <p:sp>
        <p:nvSpPr>
          <p:cNvPr id="18" name="Rectangle 17"/>
          <p:cNvSpPr/>
          <p:nvPr/>
        </p:nvSpPr>
        <p:spPr>
          <a:xfrm>
            <a:off x="424243" y="926488"/>
            <a:ext cx="11023436" cy="646331"/>
          </a:xfrm>
          <a:prstGeom prst="rect">
            <a:avLst/>
          </a:prstGeom>
        </p:spPr>
        <p:txBody>
          <a:bodyPr wrap="square">
            <a:spAutoFit/>
          </a:bodyPr>
          <a:lstStyle/>
          <a:p>
            <a:pPr marL="12700">
              <a:spcBef>
                <a:spcPts val="110"/>
              </a:spcBef>
              <a:defRPr/>
            </a:pPr>
            <a:r>
              <a:rPr lang="en-US" b="1" dirty="0">
                <a:cs typeface="Arial"/>
              </a:rPr>
              <a:t>Navigation: </a:t>
            </a:r>
            <a:r>
              <a:rPr lang="en-US" dirty="0">
                <a:cs typeface="Arial"/>
              </a:rPr>
              <a:t>PeopleSoft </a:t>
            </a:r>
            <a:r>
              <a:rPr lang="en-US" spc="-10" dirty="0">
                <a:cs typeface="Arial"/>
              </a:rPr>
              <a:t>Menu </a:t>
            </a:r>
            <a:r>
              <a:rPr lang="en-US" spc="5" dirty="0">
                <a:cs typeface="Arial"/>
              </a:rPr>
              <a:t>&gt; </a:t>
            </a:r>
            <a:r>
              <a:rPr lang="en-US" dirty="0" smtClean="0">
                <a:cs typeface="Arial"/>
              </a:rPr>
              <a:t>Workforce </a:t>
            </a:r>
            <a:r>
              <a:rPr lang="en-US" spc="-295" dirty="0" smtClean="0">
                <a:cs typeface="Arial"/>
              </a:rPr>
              <a:t> </a:t>
            </a:r>
            <a:r>
              <a:rPr lang="en-US" spc="5" dirty="0" smtClean="0">
                <a:cs typeface="Arial"/>
              </a:rPr>
              <a:t>Administration &gt; </a:t>
            </a:r>
            <a:r>
              <a:rPr lang="en-US" spc="10" dirty="0" smtClean="0">
                <a:cs typeface="Arial"/>
              </a:rPr>
              <a:t>Smart </a:t>
            </a:r>
            <a:r>
              <a:rPr lang="en-US" dirty="0">
                <a:cs typeface="Arial"/>
              </a:rPr>
              <a:t>HR </a:t>
            </a:r>
            <a:r>
              <a:rPr lang="en-US" spc="-25" dirty="0">
                <a:cs typeface="Arial"/>
              </a:rPr>
              <a:t>Template </a:t>
            </a:r>
            <a:r>
              <a:rPr lang="en-US" spc="5" dirty="0">
                <a:cs typeface="Arial"/>
              </a:rPr>
              <a:t>&gt; Smart </a:t>
            </a:r>
            <a:r>
              <a:rPr lang="en-US" dirty="0">
                <a:cs typeface="Arial"/>
              </a:rPr>
              <a:t>HR</a:t>
            </a:r>
            <a:r>
              <a:rPr lang="en-US" spc="-280" dirty="0">
                <a:cs typeface="Arial"/>
              </a:rPr>
              <a:t> </a:t>
            </a:r>
            <a:r>
              <a:rPr lang="en-US" spc="-15" dirty="0" smtClean="0">
                <a:cs typeface="Arial"/>
              </a:rPr>
              <a:t>Transactions &gt;</a:t>
            </a:r>
            <a:r>
              <a:rPr lang="en-US" b="1" spc="-15" dirty="0" smtClean="0">
                <a:cs typeface="Arial"/>
              </a:rPr>
              <a:t> Transaction Details </a:t>
            </a:r>
            <a:endParaRPr lang="en-US" dirty="0">
              <a:cs typeface="Arial"/>
            </a:endParaRPr>
          </a:p>
        </p:txBody>
      </p:sp>
      <p:pic>
        <p:nvPicPr>
          <p:cNvPr id="19" name="Picture 18"/>
          <p:cNvPicPr>
            <a:picLocks noChangeAspect="1"/>
          </p:cNvPicPr>
          <p:nvPr/>
        </p:nvPicPr>
        <p:blipFill>
          <a:blip r:embed="rId4"/>
          <a:stretch>
            <a:fillRect/>
          </a:stretch>
        </p:blipFill>
        <p:spPr>
          <a:xfrm>
            <a:off x="1888066" y="1625922"/>
            <a:ext cx="7451540" cy="5090787"/>
          </a:xfrm>
          <a:prstGeom prst="rect">
            <a:avLst/>
          </a:prstGeom>
        </p:spPr>
      </p:pic>
      <p:cxnSp>
        <p:nvCxnSpPr>
          <p:cNvPr id="20" name="Straight Arrow Connector 19"/>
          <p:cNvCxnSpPr/>
          <p:nvPr/>
        </p:nvCxnSpPr>
        <p:spPr>
          <a:xfrm flipH="1">
            <a:off x="5003801" y="2190307"/>
            <a:ext cx="4581954" cy="15286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1796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78459" y="154389"/>
            <a:ext cx="10963618" cy="685800"/>
          </a:xfrm>
        </p:spPr>
        <p:txBody>
          <a:bodyPr/>
          <a:lstStyle/>
          <a:p>
            <a:r>
              <a:rPr lang="en-US" dirty="0" smtClean="0">
                <a:solidFill>
                  <a:schemeClr val="accent5"/>
                </a:solidFill>
              </a:rPr>
              <a:t>VIEW CANCELLED COMMENTS FROM UCPC</a:t>
            </a:r>
            <a:endParaRPr lang="en-US" dirty="0">
              <a:solidFill>
                <a:schemeClr val="accent5"/>
              </a:solidFill>
            </a:endParaRPr>
          </a:p>
        </p:txBody>
      </p:sp>
      <p:grpSp>
        <p:nvGrpSpPr>
          <p:cNvPr id="11" name="Group 10"/>
          <p:cNvGrpSpPr/>
          <p:nvPr/>
        </p:nvGrpSpPr>
        <p:grpSpPr>
          <a:xfrm>
            <a:off x="660192" y="1660013"/>
            <a:ext cx="6865102" cy="4566981"/>
            <a:chOff x="660192" y="1660013"/>
            <a:chExt cx="6865102" cy="4566981"/>
          </a:xfrm>
        </p:grpSpPr>
        <p:pic>
          <p:nvPicPr>
            <p:cNvPr id="12" name="Picture 11"/>
            <p:cNvPicPr>
              <a:picLocks noChangeAspect="1"/>
            </p:cNvPicPr>
            <p:nvPr/>
          </p:nvPicPr>
          <p:blipFill rotWithShape="1">
            <a:blip r:embed="rId4"/>
            <a:srcRect r="3168" b="14347"/>
            <a:stretch/>
          </p:blipFill>
          <p:spPr>
            <a:xfrm>
              <a:off x="660192" y="1660013"/>
              <a:ext cx="6865102" cy="4566981"/>
            </a:xfrm>
            <a:prstGeom prst="rect">
              <a:avLst/>
            </a:prstGeom>
            <a:ln>
              <a:solidFill>
                <a:schemeClr val="tx1"/>
              </a:solidFill>
            </a:ln>
          </p:spPr>
        </p:pic>
        <p:sp>
          <p:nvSpPr>
            <p:cNvPr id="13" name="Rectangle 12"/>
            <p:cNvSpPr/>
            <p:nvPr/>
          </p:nvSpPr>
          <p:spPr>
            <a:xfrm>
              <a:off x="6264322" y="4531057"/>
              <a:ext cx="1241946" cy="1695937"/>
            </a:xfrm>
            <a:prstGeom prst="rect">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p:nvSpPr>
        <p:spPr>
          <a:xfrm>
            <a:off x="378459" y="4195669"/>
            <a:ext cx="3412393" cy="2031325"/>
          </a:xfrm>
          <a:prstGeom prst="rect">
            <a:avLst/>
          </a:prstGeom>
          <a:solidFill>
            <a:schemeClr val="accent1">
              <a:lumMod val="20000"/>
              <a:lumOff val="80000"/>
            </a:schemeClr>
          </a:solidFill>
          <a:ln w="6350">
            <a:solidFill>
              <a:schemeClr val="tx1"/>
            </a:solidFill>
          </a:ln>
        </p:spPr>
        <p:txBody>
          <a:bodyPr wrap="square">
            <a:spAutoFit/>
          </a:bodyPr>
          <a:lstStyle/>
          <a:p>
            <a:r>
              <a:rPr lang="en-US" b="1" dirty="0" smtClean="0"/>
              <a:t>Note</a:t>
            </a:r>
            <a:r>
              <a:rPr lang="en-US" b="1" dirty="0"/>
              <a:t>: </a:t>
            </a:r>
            <a:r>
              <a:rPr lang="en-US" dirty="0"/>
              <a:t>To view comments about a transaction that was </a:t>
            </a:r>
            <a:r>
              <a:rPr lang="en-US" b="1" dirty="0"/>
              <a:t>denied </a:t>
            </a:r>
            <a:r>
              <a:rPr lang="en-US" dirty="0"/>
              <a:t>by a Location </a:t>
            </a:r>
            <a:r>
              <a:rPr lang="en-US" dirty="0" smtClean="0"/>
              <a:t>AWE Approver, </a:t>
            </a:r>
            <a:r>
              <a:rPr lang="en-US" dirty="0"/>
              <a:t>you must navigate to the </a:t>
            </a:r>
            <a:r>
              <a:rPr lang="en-US" b="1" dirty="0"/>
              <a:t>SS Smart HR Transactions </a:t>
            </a:r>
            <a:r>
              <a:rPr lang="en-US" dirty="0"/>
              <a:t>page and review the </a:t>
            </a:r>
            <a:r>
              <a:rPr lang="en-US" b="1" dirty="0"/>
              <a:t>Approver Comments </a:t>
            </a:r>
            <a:r>
              <a:rPr lang="en-US" dirty="0"/>
              <a:t>field. 	</a:t>
            </a:r>
          </a:p>
        </p:txBody>
      </p:sp>
      <p:sp>
        <p:nvSpPr>
          <p:cNvPr id="22" name="Rectangle 21"/>
          <p:cNvSpPr/>
          <p:nvPr/>
        </p:nvSpPr>
        <p:spPr>
          <a:xfrm>
            <a:off x="0" y="845269"/>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44779" y="990734"/>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smtClean="0">
                <a:ea typeface="Times New Roman" panose="02020603050405020304" pitchFamily="18" charset="0"/>
              </a:rPr>
              <a:t>Transaction Status</a:t>
            </a:r>
            <a:endParaRPr lang="en-US" dirty="0">
              <a:ea typeface="Times New Roman" panose="02020603050405020304" pitchFamily="18" charset="0"/>
            </a:endParaRPr>
          </a:p>
        </p:txBody>
      </p:sp>
      <p:sp>
        <p:nvSpPr>
          <p:cNvPr id="24" name="Rectangle 23"/>
          <p:cNvSpPr/>
          <p:nvPr/>
        </p:nvSpPr>
        <p:spPr>
          <a:xfrm>
            <a:off x="7240383" y="1971759"/>
            <a:ext cx="4656341" cy="2862194"/>
          </a:xfrm>
          <a:prstGeom prst="rect">
            <a:avLst/>
          </a:prstGeom>
          <a:solidFill>
            <a:schemeClr val="accent1">
              <a:lumMod val="20000"/>
              <a:lumOff val="80000"/>
            </a:schemeClr>
          </a:solidFill>
          <a:ln w="6350">
            <a:solidFill>
              <a:schemeClr val="tx1"/>
            </a:solidFill>
          </a:ln>
        </p:spPr>
        <p:txBody>
          <a:bodyPr wrap="square">
            <a:spAutoFit/>
          </a:bodyPr>
          <a:lstStyle/>
          <a:p>
            <a:pPr>
              <a:lnSpc>
                <a:spcPct val="107000"/>
              </a:lnSpc>
              <a:spcAft>
                <a:spcPts val="800"/>
              </a:spcAft>
            </a:pPr>
            <a:r>
              <a:rPr lang="en-US" dirty="0"/>
              <a:t>When a transaction is cancelled by UCPC WFA Production, comments are entered to explain why the transaction was </a:t>
            </a:r>
            <a:r>
              <a:rPr lang="en-US" dirty="0" smtClean="0"/>
              <a:t>cancelled (effective date wrong, action reason code wrong etc.). </a:t>
            </a:r>
          </a:p>
          <a:p>
            <a:pPr>
              <a:lnSpc>
                <a:spcPct val="107000"/>
              </a:lnSpc>
              <a:spcAft>
                <a:spcPts val="800"/>
              </a:spcAft>
            </a:pPr>
            <a:r>
              <a:rPr lang="en-US" dirty="0" smtClean="0"/>
              <a:t>Template </a:t>
            </a:r>
            <a:r>
              <a:rPr lang="en-US" dirty="0"/>
              <a:t>Initiators can </a:t>
            </a:r>
            <a:r>
              <a:rPr lang="en-US" b="1" dirty="0"/>
              <a:t>View Comments </a:t>
            </a:r>
            <a:r>
              <a:rPr lang="en-US" dirty="0" smtClean="0"/>
              <a:t>under </a:t>
            </a:r>
            <a:r>
              <a:rPr lang="en-US" b="1" dirty="0"/>
              <a:t>R</a:t>
            </a:r>
            <a:r>
              <a:rPr lang="en-US" b="1" dirty="0" smtClean="0"/>
              <a:t>eason for Cancellation </a:t>
            </a:r>
            <a:r>
              <a:rPr lang="en-US" dirty="0" smtClean="0"/>
              <a:t>and</a:t>
            </a:r>
            <a:r>
              <a:rPr lang="en-US" dirty="0"/>
              <a:t>, if needed, </a:t>
            </a:r>
            <a:r>
              <a:rPr lang="en-US" b="1" dirty="0"/>
              <a:t>Clone </a:t>
            </a:r>
            <a:r>
              <a:rPr lang="en-US" dirty="0"/>
              <a:t>the transaction to resubmit it with necessary corrections. </a:t>
            </a:r>
            <a:endParaRPr lang="en-US" b="1" dirty="0"/>
          </a:p>
        </p:txBody>
      </p:sp>
      <p:cxnSp>
        <p:nvCxnSpPr>
          <p:cNvPr id="25" name="Straight Arrow Connector 24"/>
          <p:cNvCxnSpPr/>
          <p:nvPr/>
        </p:nvCxnSpPr>
        <p:spPr>
          <a:xfrm flipH="1">
            <a:off x="7506268" y="4837492"/>
            <a:ext cx="541940" cy="6164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72788" y="5065565"/>
            <a:ext cx="2557175" cy="369332"/>
          </a:xfrm>
          <a:prstGeom prst="rect">
            <a:avLst/>
          </a:prstGeom>
          <a:noFill/>
        </p:spPr>
        <p:txBody>
          <a:bodyPr wrap="none" rtlCol="0">
            <a:spAutoFit/>
          </a:bodyPr>
          <a:lstStyle/>
          <a:p>
            <a:r>
              <a:rPr lang="en-US" dirty="0" smtClean="0">
                <a:hlinkClick r:id="rId5"/>
              </a:rPr>
              <a:t>Click for UCPC Job Aid</a:t>
            </a:r>
            <a:endParaRPr lang="en-US" dirty="0"/>
          </a:p>
        </p:txBody>
      </p:sp>
    </p:spTree>
    <p:extLst>
      <p:ext uri="{BB962C8B-B14F-4D97-AF65-F5344CB8AC3E}">
        <p14:creationId xmlns:p14="http://schemas.microsoft.com/office/powerpoint/2010/main" val="29156923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378459" y="236220"/>
            <a:ext cx="10963618" cy="685800"/>
          </a:xfrm>
        </p:spPr>
        <p:txBody>
          <a:bodyPr>
            <a:normAutofit/>
          </a:bodyPr>
          <a:lstStyle/>
          <a:p>
            <a:r>
              <a:rPr lang="en-US" sz="3600" b="1" dirty="0" smtClean="0">
                <a:solidFill>
                  <a:schemeClr val="accent5"/>
                </a:solidFill>
                <a:latin typeface="Arial" panose="020B0604020202020204" pitchFamily="34" charset="0"/>
                <a:cs typeface="Arial" panose="020B0604020202020204" pitchFamily="34" charset="0"/>
              </a:rPr>
              <a:t>CHECK YOUR UNDERSTANDING   </a:t>
            </a:r>
            <a:endParaRPr lang="en-US" sz="3600" b="1" dirty="0">
              <a:solidFill>
                <a:schemeClr val="accent5"/>
              </a:solidFill>
              <a:latin typeface="Arial" panose="020B0604020202020204" pitchFamily="34" charset="0"/>
              <a:cs typeface="Arial" panose="020B0604020202020204" pitchFamily="34" charset="0"/>
            </a:endParaRPr>
          </a:p>
        </p:txBody>
      </p:sp>
      <p:sp>
        <p:nvSpPr>
          <p:cNvPr id="15" name="Rectangle 14"/>
          <p:cNvSpPr/>
          <p:nvPr/>
        </p:nvSpPr>
        <p:spPr>
          <a:xfrm>
            <a:off x="605441" y="1712994"/>
            <a:ext cx="11123869" cy="40934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smtClean="0">
                <a:solidFill>
                  <a:prstClr val="black"/>
                </a:solidFill>
                <a:latin typeface="Arial"/>
              </a:rPr>
              <a:t>Why would a transaction be denied by the Shared Service Center?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Arial"/>
              </a:rPr>
              <a:t> What does UCPath</a:t>
            </a:r>
            <a:r>
              <a:rPr kumimoji="0" lang="en-US" sz="2000" b="0" i="0" u="none" strike="noStrike" kern="1200" cap="none" spc="0" normalizeH="0" noProof="0" dirty="0" smtClean="0">
                <a:ln>
                  <a:noFill/>
                </a:ln>
                <a:solidFill>
                  <a:prstClr val="black"/>
                </a:solidFill>
                <a:effectLst/>
                <a:uLnTx/>
                <a:uFillTx/>
                <a:latin typeface="Arial"/>
              </a:rPr>
              <a:t> do when they Cancel a Transaction?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baseline="0" dirty="0">
              <a:solidFill>
                <a:prstClr val="black"/>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noProof="0" dirty="0" smtClean="0">
                <a:ln>
                  <a:noFill/>
                </a:ln>
                <a:solidFill>
                  <a:prstClr val="black"/>
                </a:solidFill>
                <a:effectLst/>
                <a:uLnTx/>
                <a:uFillTx/>
                <a:latin typeface="Arial"/>
              </a:rPr>
              <a:t>Where do you monitor a Local AWE Transaction? </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16" name="Picture 1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820869" y="236220"/>
            <a:ext cx="1042416" cy="1042416"/>
          </a:xfrm>
          <a:prstGeom prst="rect">
            <a:avLst/>
          </a:prstGeom>
        </p:spPr>
      </p:pic>
    </p:spTree>
    <p:extLst>
      <p:ext uri="{BB962C8B-B14F-4D97-AF65-F5344CB8AC3E}">
        <p14:creationId xmlns:p14="http://schemas.microsoft.com/office/powerpoint/2010/main" val="341951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 calcmode="lin" valueType="num">
                                      <p:cBhvr additive="base">
                                        <p:cTn id="1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Change Impacts </a:t>
            </a:r>
            <a:endParaRPr lang="en-US" sz="7200" b="1" dirty="0">
              <a:solidFill>
                <a:srgbClr val="F1AB00"/>
              </a:solidFill>
            </a:endParaRPr>
          </a:p>
        </p:txBody>
      </p:sp>
    </p:spTree>
    <p:extLst>
      <p:ext uri="{BB962C8B-B14F-4D97-AF65-F5344CB8AC3E}">
        <p14:creationId xmlns:p14="http://schemas.microsoft.com/office/powerpoint/2010/main" val="9845359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36220"/>
            <a:ext cx="10963618" cy="685800"/>
          </a:xfrm>
        </p:spPr>
        <p:txBody>
          <a:bodyPr/>
          <a:lstStyle/>
          <a:p>
            <a:r>
              <a:rPr lang="en-US" dirty="0" smtClean="0">
                <a:solidFill>
                  <a:schemeClr val="accent5"/>
                </a:solidFill>
              </a:rPr>
              <a:t>CHANGE IMPACTS  </a:t>
            </a:r>
            <a:endParaRPr lang="en-US" dirty="0">
              <a:solidFill>
                <a:schemeClr val="accent5"/>
              </a:solidFill>
            </a:endParaRPr>
          </a:p>
        </p:txBody>
      </p:sp>
      <p:graphicFrame>
        <p:nvGraphicFramePr>
          <p:cNvPr id="5" name="Diagram 4"/>
          <p:cNvGraphicFramePr/>
          <p:nvPr>
            <p:extLst>
              <p:ext uri="{D42A27DB-BD31-4B8C-83A1-F6EECF244321}">
                <p14:modId xmlns:p14="http://schemas.microsoft.com/office/powerpoint/2010/main" val="4208515889"/>
              </p:ext>
            </p:extLst>
          </p:nvPr>
        </p:nvGraphicFramePr>
        <p:xfrm>
          <a:off x="-1122349" y="1063486"/>
          <a:ext cx="13615836" cy="48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41966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TERMINATION – FINAL PAY</a:t>
            </a:r>
            <a:endParaRPr lang="en-US" dirty="0">
              <a:solidFill>
                <a:schemeClr val="accent5"/>
              </a:solidFill>
            </a:endParaRPr>
          </a:p>
        </p:txBody>
      </p:sp>
      <p:sp>
        <p:nvSpPr>
          <p:cNvPr id="12" name="object 8"/>
          <p:cNvSpPr/>
          <p:nvPr/>
        </p:nvSpPr>
        <p:spPr>
          <a:xfrm>
            <a:off x="5836838" y="4028504"/>
            <a:ext cx="4218940" cy="0"/>
          </a:xfrm>
          <a:custGeom>
            <a:avLst/>
            <a:gdLst/>
            <a:ahLst/>
            <a:cxnLst/>
            <a:rect l="l" t="t" r="r" b="b"/>
            <a:pathLst>
              <a:path w="4218940">
                <a:moveTo>
                  <a:pt x="0" y="0"/>
                </a:moveTo>
                <a:lnTo>
                  <a:pt x="4218940" y="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3"/>
          <p:cNvSpPr txBox="1"/>
          <p:nvPr/>
        </p:nvSpPr>
        <p:spPr>
          <a:xfrm>
            <a:off x="1290917" y="1577787"/>
            <a:ext cx="9242611" cy="2614818"/>
          </a:xfrm>
          <a:prstGeom prst="rect">
            <a:avLst/>
          </a:prstGeom>
        </p:spPr>
        <p:txBody>
          <a:bodyPr vert="horz" wrap="square" lIns="0" tIns="49530" rIns="0" bIns="0" rtlCol="0">
            <a:spAutoFit/>
          </a:bodyPr>
          <a:lstStyle/>
          <a:p>
            <a:pPr marL="241300" marR="33655" indent="-228600">
              <a:lnSpc>
                <a:spcPts val="2380"/>
              </a:lnSpc>
              <a:spcBef>
                <a:spcPts val="390"/>
              </a:spcBef>
              <a:buClr>
                <a:srgbClr val="1295D8"/>
              </a:buClr>
              <a:buFont typeface="Wingdings"/>
              <a:buChar char=""/>
              <a:tabLst>
                <a:tab pos="241300" algn="l"/>
              </a:tabLst>
              <a:defRPr/>
            </a:pPr>
            <a:r>
              <a:rPr lang="en-US" sz="2200" spc="-5" dirty="0" smtClean="0">
                <a:cs typeface="Arial"/>
              </a:rPr>
              <a:t>Final </a:t>
            </a:r>
            <a:r>
              <a:rPr lang="en-US" sz="2200" spc="-5" dirty="0">
                <a:cs typeface="Arial"/>
              </a:rPr>
              <a:t>pay </a:t>
            </a:r>
            <a:r>
              <a:rPr lang="en-US" sz="2200" spc="5" dirty="0">
                <a:cs typeface="Arial"/>
              </a:rPr>
              <a:t>is </a:t>
            </a:r>
            <a:r>
              <a:rPr lang="en-US" sz="2200" spc="-5" dirty="0">
                <a:cs typeface="Arial"/>
              </a:rPr>
              <a:t>required </a:t>
            </a:r>
            <a:r>
              <a:rPr lang="en-US" sz="2200" spc="-15" dirty="0">
                <a:cs typeface="Arial"/>
              </a:rPr>
              <a:t>when </a:t>
            </a:r>
            <a:r>
              <a:rPr lang="en-US" sz="2200" spc="-5" dirty="0">
                <a:cs typeface="Arial"/>
              </a:rPr>
              <a:t>an </a:t>
            </a:r>
            <a:r>
              <a:rPr lang="en-US" sz="2200" spc="-10" dirty="0">
                <a:cs typeface="Arial"/>
              </a:rPr>
              <a:t>employee </a:t>
            </a:r>
            <a:r>
              <a:rPr lang="en-US" sz="2200" spc="5" dirty="0">
                <a:cs typeface="Arial"/>
              </a:rPr>
              <a:t>is </a:t>
            </a:r>
            <a:r>
              <a:rPr lang="en-US" sz="2200" spc="-5" dirty="0">
                <a:cs typeface="Arial"/>
              </a:rPr>
              <a:t>separated, and </a:t>
            </a:r>
            <a:r>
              <a:rPr lang="en-US" sz="2200" b="1" dirty="0" smtClean="0">
                <a:cs typeface="Arial"/>
              </a:rPr>
              <a:t>ALL OTHER JOBS ARE TERMINATED OR RETIRED</a:t>
            </a:r>
            <a:r>
              <a:rPr lang="en-US" sz="2200" spc="-5" dirty="0" smtClean="0">
                <a:cs typeface="Arial"/>
              </a:rPr>
              <a:t>.</a:t>
            </a:r>
          </a:p>
          <a:p>
            <a:pPr marL="12700" marR="33655">
              <a:lnSpc>
                <a:spcPts val="2380"/>
              </a:lnSpc>
              <a:spcBef>
                <a:spcPts val="390"/>
              </a:spcBef>
              <a:buClr>
                <a:srgbClr val="1295D8"/>
              </a:buClr>
              <a:tabLst>
                <a:tab pos="241300" algn="l"/>
              </a:tabLst>
              <a:defRPr/>
            </a:pPr>
            <a:endParaRPr lang="en-US" sz="2200" spc="-5" dirty="0" smtClean="0">
              <a:cs typeface="Arial"/>
            </a:endParaRPr>
          </a:p>
          <a:p>
            <a:pPr marL="241300" marR="33655" indent="-228600">
              <a:lnSpc>
                <a:spcPts val="2380"/>
              </a:lnSpc>
              <a:spcBef>
                <a:spcPts val="390"/>
              </a:spcBef>
              <a:buClr>
                <a:srgbClr val="1295D8"/>
              </a:buClr>
              <a:buFont typeface="Wingdings"/>
              <a:buChar char=""/>
              <a:tabLst>
                <a:tab pos="241300" algn="l"/>
              </a:tabLst>
              <a:defRPr/>
            </a:pPr>
            <a:r>
              <a:rPr lang="en-US" sz="2200" spc="-5" dirty="0" smtClean="0">
                <a:cs typeface="Arial"/>
              </a:rPr>
              <a:t>Transactional Unit notifies the SSC that Final Pay is due.</a:t>
            </a:r>
          </a:p>
          <a:p>
            <a:pPr marL="12700" marR="33655">
              <a:lnSpc>
                <a:spcPts val="2380"/>
              </a:lnSpc>
              <a:spcBef>
                <a:spcPts val="390"/>
              </a:spcBef>
              <a:buClr>
                <a:srgbClr val="1295D8"/>
              </a:buClr>
              <a:tabLst>
                <a:tab pos="241300" algn="l"/>
              </a:tabLst>
              <a:defRPr/>
            </a:pPr>
            <a:endParaRPr lang="en-US" sz="2200" spc="-5" dirty="0" smtClean="0">
              <a:cs typeface="Arial"/>
            </a:endParaRPr>
          </a:p>
          <a:p>
            <a:pPr marL="241300" marR="5080" indent="-228600">
              <a:lnSpc>
                <a:spcPts val="2380"/>
              </a:lnSpc>
              <a:spcBef>
                <a:spcPts val="1000"/>
              </a:spcBef>
              <a:buClr>
                <a:srgbClr val="1295D8"/>
              </a:buClr>
              <a:buFont typeface="Wingdings"/>
              <a:buChar char=""/>
              <a:tabLst>
                <a:tab pos="241300" algn="l"/>
              </a:tabLst>
              <a:defRPr/>
            </a:pPr>
            <a:r>
              <a:rPr lang="en-US" sz="2200" dirty="0" smtClean="0">
                <a:cs typeface="Arial"/>
              </a:rPr>
              <a:t>The </a:t>
            </a:r>
            <a:r>
              <a:rPr lang="en-US" sz="2200" dirty="0">
                <a:cs typeface="Arial"/>
              </a:rPr>
              <a:t>Shared Service Center will </a:t>
            </a:r>
            <a:r>
              <a:rPr lang="en-US" sz="2200" dirty="0" smtClean="0">
                <a:cs typeface="Arial"/>
              </a:rPr>
              <a:t>processes </a:t>
            </a:r>
            <a:r>
              <a:rPr lang="en-US" sz="2200" dirty="0">
                <a:cs typeface="Arial"/>
              </a:rPr>
              <a:t>Final </a:t>
            </a:r>
            <a:r>
              <a:rPr lang="en-US" sz="2200" dirty="0" smtClean="0">
                <a:cs typeface="Arial"/>
              </a:rPr>
              <a:t>Pay.</a:t>
            </a:r>
          </a:p>
          <a:p>
            <a:pPr marL="241300" marR="5080" indent="-228600">
              <a:lnSpc>
                <a:spcPts val="2380"/>
              </a:lnSpc>
              <a:spcBef>
                <a:spcPts val="1000"/>
              </a:spcBef>
              <a:buClr>
                <a:srgbClr val="1295D8"/>
              </a:buClr>
              <a:buFont typeface="Wingdings"/>
              <a:buChar char=""/>
              <a:tabLst>
                <a:tab pos="241300" algn="l"/>
              </a:tabLst>
              <a:defRPr/>
            </a:pPr>
            <a:endParaRPr lang="en-US" sz="2200" dirty="0">
              <a:cs typeface="Arial"/>
            </a:endParaRPr>
          </a:p>
        </p:txBody>
      </p:sp>
    </p:spTree>
    <p:extLst>
      <p:ext uri="{BB962C8B-B14F-4D97-AF65-F5344CB8AC3E}">
        <p14:creationId xmlns:p14="http://schemas.microsoft.com/office/powerpoint/2010/main" val="325514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hape 174"/>
          <p:cNvSpPr txBox="1"/>
          <p:nvPr/>
        </p:nvSpPr>
        <p:spPr>
          <a:xfrm>
            <a:off x="1463039" y="1170432"/>
            <a:ext cx="9278113" cy="419481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SharePoint Instructions &amp; Hands on Training</a:t>
            </a:r>
            <a:endParaRPr lang="en-US" sz="7200" b="1" dirty="0">
              <a:solidFill>
                <a:srgbClr val="F1AB00"/>
              </a:solidFill>
            </a:endParaRPr>
          </a:p>
        </p:txBody>
      </p:sp>
    </p:spTree>
    <p:extLst>
      <p:ext uri="{BB962C8B-B14F-4D97-AF65-F5344CB8AC3E}">
        <p14:creationId xmlns:p14="http://schemas.microsoft.com/office/powerpoint/2010/main" val="4521733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74904" y="292608"/>
            <a:ext cx="11649263" cy="685800"/>
          </a:xfrm>
        </p:spPr>
        <p:txBody>
          <a:bodyPr/>
          <a:lstStyle/>
          <a:p>
            <a:r>
              <a:rPr lang="en-US" dirty="0" smtClean="0">
                <a:solidFill>
                  <a:schemeClr val="accent5"/>
                </a:solidFill>
              </a:rPr>
              <a:t>SHAREPOINT LIST INSTRUCTIONS</a:t>
            </a:r>
            <a:endParaRPr lang="en-US" dirty="0">
              <a:solidFill>
                <a:schemeClr val="accent5"/>
              </a:solidFill>
            </a:endParaRPr>
          </a:p>
        </p:txBody>
      </p:sp>
      <p:sp>
        <p:nvSpPr>
          <p:cNvPr id="5" name="Rectangle 4"/>
          <p:cNvSpPr/>
          <p:nvPr/>
        </p:nvSpPr>
        <p:spPr>
          <a:xfrm>
            <a:off x="3435764" y="3928135"/>
            <a:ext cx="8127586" cy="2068259"/>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Testing SharePoint:  </a:t>
            </a: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https://ucrshare.ucr.edu/sites/FOM_UCPath/SitePages/Home.aspx</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Preferred browsers are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Internet Explorer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Chrome.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Save the link as a favorite)</a:t>
            </a:r>
          </a:p>
          <a:p>
            <a:pPr marL="342900" marR="0" lvl="0" indent="-342900" algn="l" defTabSz="914400" rtl="0" eaLnBrk="1" fontAlgn="auto" latinLnBrk="0" hangingPunct="1">
              <a:lnSpc>
                <a:spcPct val="107000"/>
              </a:lnSpc>
              <a:spcBef>
                <a:spcPts val="0"/>
              </a:spcBef>
              <a:spcAft>
                <a:spcPts val="800"/>
              </a:spcAft>
              <a:buClr>
                <a:srgbClr val="4472C4"/>
              </a:buClr>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Select </a:t>
            </a:r>
            <a:r>
              <a:rPr kumimoji="0" lang="en-US" sz="20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UCPath Transaction Training Scenarios</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from the left side Quick Menu:</a:t>
            </a:r>
          </a:p>
        </p:txBody>
      </p:sp>
      <p:pic>
        <p:nvPicPr>
          <p:cNvPr id="6" name="Picture 5"/>
          <p:cNvPicPr/>
          <p:nvPr/>
        </p:nvPicPr>
        <p:blipFill>
          <a:blip r:embed="rId4"/>
          <a:stretch>
            <a:fillRect/>
          </a:stretch>
        </p:blipFill>
        <p:spPr>
          <a:xfrm>
            <a:off x="3997739" y="1106068"/>
            <a:ext cx="6965540" cy="2532482"/>
          </a:xfrm>
          <a:prstGeom prst="rect">
            <a:avLst/>
          </a:prstGeom>
          <a:ln>
            <a:solidFill>
              <a:schemeClr val="tx2"/>
            </a:solidFill>
          </a:ln>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970570" y="1077493"/>
            <a:ext cx="2025445" cy="5431462"/>
          </a:xfrm>
          <a:prstGeom prst="rect">
            <a:avLst/>
          </a:prstGeom>
          <a:ln>
            <a:solidFill>
              <a:schemeClr val="tx2"/>
            </a:solidFill>
          </a:ln>
        </p:spPr>
      </p:pic>
      <p:sp>
        <p:nvSpPr>
          <p:cNvPr id="8" name="Rectangle 7"/>
          <p:cNvSpPr/>
          <p:nvPr/>
        </p:nvSpPr>
        <p:spPr>
          <a:xfrm>
            <a:off x="929063" y="6135329"/>
            <a:ext cx="1823965" cy="363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767072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endParaRPr lang="en-US" dirty="0">
              <a:solidFill>
                <a:schemeClr val="accent5"/>
              </a:solidFill>
            </a:endParaRPr>
          </a:p>
        </p:txBody>
      </p:sp>
      <p:sp>
        <p:nvSpPr>
          <p:cNvPr id="10" name="Rectangle 9"/>
          <p:cNvSpPr/>
          <p:nvPr/>
        </p:nvSpPr>
        <p:spPr>
          <a:xfrm>
            <a:off x="1974896" y="1288856"/>
            <a:ext cx="8586005" cy="461665"/>
          </a:xfrm>
          <a:prstGeom prst="rect">
            <a:avLst/>
          </a:prstGeom>
        </p:spPr>
        <p:txBody>
          <a:bodyPr wrap="none">
            <a:spAutoFit/>
          </a:bodyPr>
          <a:lstStyle/>
          <a:p>
            <a:pPr marL="342900" marR="0" lvl="0" indent="-342900" algn="l" defTabSz="914400" rtl="0" eaLnBrk="1" fontAlgn="auto" latinLnBrk="0" hangingPunct="1">
              <a:lnSpc>
                <a:spcPct val="100000"/>
              </a:lnSpc>
              <a:spcBef>
                <a:spcPts val="0"/>
              </a:spcBef>
              <a:spcAft>
                <a:spcPts val="0"/>
              </a:spcAft>
              <a:buClr>
                <a:srgbClr val="4472C4"/>
              </a:buClr>
              <a:buSzTx/>
              <a:buFont typeface="Symbol" panose="05050102010706020507" pitchFamily="18"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When the list opens,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tabs at the top of the screen: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p:nvPr/>
        </p:nvPicPr>
        <p:blipFill>
          <a:blip r:embed="rId3"/>
          <a:stretch>
            <a:fillRect/>
          </a:stretch>
        </p:blipFill>
        <p:spPr>
          <a:xfrm>
            <a:off x="856647" y="2528258"/>
            <a:ext cx="10487628" cy="2586566"/>
          </a:xfrm>
          <a:prstGeom prst="rect">
            <a:avLst/>
          </a:prstGeom>
          <a:ln>
            <a:solidFill>
              <a:schemeClr val="tx2"/>
            </a:solidFill>
          </a:ln>
        </p:spPr>
      </p:pic>
      <p:sp>
        <p:nvSpPr>
          <p:cNvPr id="12" name="Rectangle 11"/>
          <p:cNvSpPr/>
          <p:nvPr/>
        </p:nvSpPr>
        <p:spPr>
          <a:xfrm>
            <a:off x="804772" y="2713500"/>
            <a:ext cx="1338662" cy="475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90892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hape 174"/>
          <p:cNvSpPr txBox="1"/>
          <p:nvPr/>
        </p:nvSpPr>
        <p:spPr>
          <a:xfrm>
            <a:off x="1463039" y="1170432"/>
            <a:ext cx="9278113" cy="4194810"/>
          </a:xfrm>
          <a:prstGeom prst="rect">
            <a:avLst/>
          </a:prstGeom>
          <a:noFill/>
          <a:ln w="76200">
            <a:solidFill>
              <a:srgbClr val="F1AB00"/>
            </a:solidFill>
          </a:ln>
        </p:spPr>
        <p:txBody>
          <a:bodyPr lIns="91425" tIns="91425" rIns="91425" bIns="91425" anchor="ctr" anchorCtr="0">
            <a:noAutofit/>
          </a:bodyPr>
          <a:lstStyle/>
          <a:p>
            <a:pPr algn="ctr"/>
            <a:r>
              <a:rPr lang="en-US" sz="7200" b="1" dirty="0" smtClean="0">
                <a:solidFill>
                  <a:srgbClr val="F1AB00"/>
                </a:solidFill>
              </a:rPr>
              <a:t>Policies Related to Involuntary Termination</a:t>
            </a:r>
            <a:endParaRPr lang="en-US" sz="7200" b="1" dirty="0">
              <a:solidFill>
                <a:srgbClr val="F1AB00"/>
              </a:solidFill>
            </a:endParaRPr>
          </a:p>
        </p:txBody>
      </p:sp>
    </p:spTree>
    <p:extLst>
      <p:ext uri="{BB962C8B-B14F-4D97-AF65-F5344CB8AC3E}">
        <p14:creationId xmlns:p14="http://schemas.microsoft.com/office/powerpoint/2010/main" val="9928346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VIEWING LIST OPTIONS</a:t>
            </a:r>
            <a:r>
              <a:rPr lang="en-US" dirty="0">
                <a:solidFill>
                  <a:schemeClr val="accent5"/>
                </a:solidFill>
              </a:rPr>
              <a:t> part 2</a:t>
            </a:r>
            <a:r>
              <a:rPr lang="en-US" dirty="0" smtClean="0">
                <a:solidFill>
                  <a:schemeClr val="accent5"/>
                </a:solidFill>
              </a:rPr>
              <a:t> </a:t>
            </a:r>
            <a:endParaRPr lang="en-US" dirty="0">
              <a:solidFill>
                <a:schemeClr val="accent5"/>
              </a:solidFill>
            </a:endParaRPr>
          </a:p>
        </p:txBody>
      </p:sp>
      <p:sp>
        <p:nvSpPr>
          <p:cNvPr id="3" name="Rectangle 2"/>
          <p:cNvSpPr/>
          <p:nvPr/>
        </p:nvSpPr>
        <p:spPr>
          <a:xfrm>
            <a:off x="374904" y="1216946"/>
            <a:ext cx="11030515" cy="127785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‘List’ you can filter the view on the process you are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transacting.         The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default view is All Transactions. Select a specific transaction type to view the list containing only those transactions:</a:t>
            </a:r>
          </a:p>
        </p:txBody>
      </p:sp>
      <p:pic>
        <p:nvPicPr>
          <p:cNvPr id="4" name="Picture 3"/>
          <p:cNvPicPr/>
          <p:nvPr/>
        </p:nvPicPr>
        <p:blipFill>
          <a:blip r:embed="rId3"/>
          <a:stretch>
            <a:fillRect/>
          </a:stretch>
        </p:blipFill>
        <p:spPr>
          <a:xfrm>
            <a:off x="983225" y="2861187"/>
            <a:ext cx="10153203" cy="2871019"/>
          </a:xfrm>
          <a:prstGeom prst="rect">
            <a:avLst/>
          </a:prstGeom>
          <a:ln>
            <a:solidFill>
              <a:schemeClr val="tx2"/>
            </a:solidFill>
          </a:ln>
        </p:spPr>
      </p:pic>
      <p:sp>
        <p:nvSpPr>
          <p:cNvPr id="5" name="Left Bracket 4"/>
          <p:cNvSpPr/>
          <p:nvPr/>
        </p:nvSpPr>
        <p:spPr>
          <a:xfrm>
            <a:off x="3224981" y="4277034"/>
            <a:ext cx="304800" cy="1189704"/>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17186368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49263" cy="685800"/>
          </a:xfrm>
        </p:spPr>
        <p:txBody>
          <a:bodyPr/>
          <a:lstStyle/>
          <a:p>
            <a:r>
              <a:rPr lang="en-US" dirty="0" smtClean="0">
                <a:solidFill>
                  <a:schemeClr val="accent5"/>
                </a:solidFill>
              </a:rPr>
              <a:t>UPDATING AND EDITING A SHAREPOINT LIST</a:t>
            </a:r>
            <a:endParaRPr lang="en-US" dirty="0">
              <a:solidFill>
                <a:schemeClr val="accent5"/>
              </a:solidFill>
            </a:endParaRPr>
          </a:p>
        </p:txBody>
      </p:sp>
      <p:sp>
        <p:nvSpPr>
          <p:cNvPr id="3" name="Rectangle 2"/>
          <p:cNvSpPr/>
          <p:nvPr/>
        </p:nvSpPr>
        <p:spPr>
          <a:xfrm>
            <a:off x="374904" y="1094882"/>
            <a:ext cx="5003341" cy="33563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functions of a SharePoint list are similar to MS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except that it is in a central location and can be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accessed / updated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multiple people at the same time.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 the list headers to filter and sort.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you will see these temporary changes</a:t>
            </a:r>
            <a:r>
              <a:rPr kumimoji="0" lang="en-US" sz="2400" b="0"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4" name="Rectangle 3"/>
          <p:cNvSpPr/>
          <p:nvPr/>
        </p:nvSpPr>
        <p:spPr>
          <a:xfrm>
            <a:off x="374904" y="4639886"/>
            <a:ext cx="517668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selecting your name in the drop-down, you will have easy access to only your transactions. This is especially helpful if your name appears several pages into the list.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78013" y="1228812"/>
            <a:ext cx="5142270" cy="4417071"/>
          </a:xfrm>
          <a:prstGeom prst="rect">
            <a:avLst/>
          </a:prstGeom>
          <a:ln>
            <a:solidFill>
              <a:schemeClr val="tx2"/>
            </a:solidFill>
          </a:ln>
        </p:spPr>
      </p:pic>
    </p:spTree>
    <p:extLst>
      <p:ext uri="{BB962C8B-B14F-4D97-AF65-F5344CB8AC3E}">
        <p14:creationId xmlns:p14="http://schemas.microsoft.com/office/powerpoint/2010/main" val="39513673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dirty="0" smtClean="0">
                <a:solidFill>
                  <a:schemeClr val="accent5"/>
                </a:solidFill>
              </a:rPr>
              <a:t>UPDATING AND EDITING A SHAREPOINT LIST </a:t>
            </a:r>
            <a:r>
              <a:rPr lang="en-US" sz="3200" dirty="0" smtClean="0">
                <a:solidFill>
                  <a:schemeClr val="accent5"/>
                </a:solidFill>
              </a:rPr>
              <a:t>part 2</a:t>
            </a:r>
            <a:endParaRPr lang="en-US" sz="3200" dirty="0">
              <a:solidFill>
                <a:schemeClr val="accent5"/>
              </a:solidFill>
            </a:endParaRPr>
          </a:p>
        </p:txBody>
      </p:sp>
      <p:sp>
        <p:nvSpPr>
          <p:cNvPr id="3" name="Rectangle 4"/>
          <p:cNvSpPr>
            <a:spLocks noChangeArrowheads="1"/>
          </p:cNvSpPr>
          <p:nvPr/>
        </p:nvSpPr>
        <p:spPr bwMode="auto">
          <a:xfrm>
            <a:off x="374904" y="1216152"/>
            <a:ext cx="113414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can update your test by editing directly by clicking into the cell. Some cells are controlled by a drop-down choice; others are free-form. To save your change, click in another cell. </a:t>
            </a:r>
            <a:endParaRPr kumimoji="0" lang="en-US" alt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t="12598"/>
          <a:stretch>
            <a:fillRect/>
          </a:stretch>
        </p:blipFill>
        <p:spPr bwMode="auto">
          <a:xfrm>
            <a:off x="1069440" y="2624745"/>
            <a:ext cx="4640825"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634" y="2624745"/>
            <a:ext cx="4454806" cy="2961840"/>
          </a:xfrm>
          <a:prstGeom prst="rect">
            <a:avLst/>
          </a:prstGeom>
          <a:noFill/>
          <a:ln w="9525">
            <a:solidFill>
              <a:srgbClr val="44546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754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626596" cy="685800"/>
          </a:xfrm>
        </p:spPr>
        <p:txBody>
          <a:bodyPr/>
          <a:lstStyle/>
          <a:p>
            <a:r>
              <a:rPr lang="en-US" sz="3100" dirty="0" smtClean="0">
                <a:solidFill>
                  <a:schemeClr val="accent5"/>
                </a:solidFill>
              </a:rPr>
              <a:t>UPDATING INVOLUNTARY TERMINATION ON SHAREPOINT</a:t>
            </a:r>
            <a:endParaRPr lang="en-US" sz="3100" dirty="0">
              <a:solidFill>
                <a:schemeClr val="accent5"/>
              </a:solidFill>
            </a:endParaRPr>
          </a:p>
        </p:txBody>
      </p:sp>
      <p:sp>
        <p:nvSpPr>
          <p:cNvPr id="3" name="Rectangle 2"/>
          <p:cNvSpPr/>
          <p:nvPr/>
        </p:nvSpPr>
        <p:spPr>
          <a:xfrm>
            <a:off x="506186" y="853079"/>
            <a:ext cx="10401300" cy="646331"/>
          </a:xfrm>
          <a:prstGeom prst="rect">
            <a:avLst/>
          </a:prstGeom>
        </p:spPr>
        <p:txBody>
          <a:bodyPr wrap="square">
            <a:spAutoFit/>
          </a:bodyPr>
          <a:lstStyle/>
          <a:p>
            <a:pPr lvl="0" eaLnBrk="0" fontAlgn="base" hangingPunct="0">
              <a:spcBef>
                <a:spcPct val="0"/>
              </a:spcBef>
              <a:spcAft>
                <a:spcPct val="0"/>
              </a:spcAft>
              <a:defRPr/>
            </a:pPr>
            <a:r>
              <a:rPr lang="en-US" altLang="en-US" dirty="0">
                <a:solidFill>
                  <a:prstClr val="black"/>
                </a:solidFill>
                <a:latin typeface="Arial" panose="020B0604020202020204" pitchFamily="34" charset="0"/>
                <a:ea typeface="Calibri" panose="020F0502020204030204" pitchFamily="34" charset="0"/>
                <a:cs typeface="Arial" panose="020B0604020202020204" pitchFamily="34" charset="0"/>
              </a:rPr>
              <a:t>You can update your scenario by editing directly into the cell. Some cells are controlled by a drop-down </a:t>
            </a:r>
            <a:r>
              <a:rPr lang="en-US" alt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choice; </a:t>
            </a:r>
            <a:r>
              <a:rPr lang="en-US" altLang="en-US" dirty="0">
                <a:solidFill>
                  <a:prstClr val="black"/>
                </a:solidFill>
                <a:latin typeface="Arial" panose="020B0604020202020204" pitchFamily="34" charset="0"/>
                <a:ea typeface="Calibri" panose="020F0502020204030204" pitchFamily="34" charset="0"/>
                <a:cs typeface="Arial" panose="020B0604020202020204" pitchFamily="34" charset="0"/>
              </a:rPr>
              <a:t>others are free-form. To save your change, click in another cell. </a:t>
            </a:r>
          </a:p>
        </p:txBody>
      </p:sp>
      <p:pic>
        <p:nvPicPr>
          <p:cNvPr id="4" name="Picture 3"/>
          <p:cNvPicPr>
            <a:picLocks noChangeAspect="1"/>
          </p:cNvPicPr>
          <p:nvPr/>
        </p:nvPicPr>
        <p:blipFill>
          <a:blip r:embed="rId3"/>
          <a:stretch>
            <a:fillRect/>
          </a:stretch>
        </p:blipFill>
        <p:spPr>
          <a:xfrm>
            <a:off x="519823" y="1791559"/>
            <a:ext cx="10162754" cy="2711574"/>
          </a:xfrm>
          <a:prstGeom prst="rect">
            <a:avLst/>
          </a:prstGeom>
        </p:spPr>
      </p:pic>
      <p:sp>
        <p:nvSpPr>
          <p:cNvPr id="5" name="TextBox 4"/>
          <p:cNvSpPr txBox="1"/>
          <p:nvPr/>
        </p:nvSpPr>
        <p:spPr>
          <a:xfrm>
            <a:off x="3184071" y="3388179"/>
            <a:ext cx="481693" cy="830997"/>
          </a:xfrm>
          <a:prstGeom prst="rect">
            <a:avLst/>
          </a:prstGeom>
          <a:solidFill>
            <a:schemeClr val="bg1"/>
          </a:solidFill>
        </p:spPr>
        <p:txBody>
          <a:bodyPr wrap="square" rtlCol="0">
            <a:spAutoFit/>
          </a:bodyPr>
          <a:lstStyle/>
          <a:p>
            <a:r>
              <a:rPr lang="en-US" sz="800" dirty="0" smtClean="0"/>
              <a:t>INVOLUNTARY TERMINATION</a:t>
            </a:r>
            <a:endParaRPr lang="en-US" sz="800" dirty="0"/>
          </a:p>
        </p:txBody>
      </p:sp>
      <p:pic>
        <p:nvPicPr>
          <p:cNvPr id="6" name="Picture 5"/>
          <p:cNvPicPr>
            <a:picLocks noChangeAspect="1"/>
          </p:cNvPicPr>
          <p:nvPr/>
        </p:nvPicPr>
        <p:blipFill>
          <a:blip r:embed="rId4"/>
          <a:stretch>
            <a:fillRect/>
          </a:stretch>
        </p:blipFill>
        <p:spPr>
          <a:xfrm>
            <a:off x="1612625" y="4503133"/>
            <a:ext cx="4390610" cy="1851905"/>
          </a:xfrm>
          <a:prstGeom prst="rect">
            <a:avLst/>
          </a:prstGeom>
        </p:spPr>
      </p:pic>
    </p:spTree>
    <p:extLst>
      <p:ext uri="{BB962C8B-B14F-4D97-AF65-F5344CB8AC3E}">
        <p14:creationId xmlns:p14="http://schemas.microsoft.com/office/powerpoint/2010/main" val="8997296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750189"/>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3666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89" y="2092664"/>
            <a:ext cx="3479836" cy="2042771"/>
          </a:xfrm>
          <a:prstGeom prst="rect">
            <a:avLst/>
          </a:prstGeom>
        </p:spPr>
      </p:pic>
      <p:sp>
        <p:nvSpPr>
          <p:cNvPr id="6" name="TextBox 5"/>
          <p:cNvSpPr txBox="1"/>
          <p:nvPr/>
        </p:nvSpPr>
        <p:spPr>
          <a:xfrm>
            <a:off x="4471987" y="2390775"/>
            <a:ext cx="7224713" cy="1384995"/>
          </a:xfrm>
          <a:prstGeom prst="rect">
            <a:avLst/>
          </a:prstGeom>
          <a:noFill/>
        </p:spPr>
        <p:txBody>
          <a:bodyPr wrap="square" rtlCol="0">
            <a:spAutoFit/>
          </a:bodyPr>
          <a:lstStyle/>
          <a:p>
            <a:r>
              <a:rPr lang="en-US" sz="4400" b="1" dirty="0" smtClean="0">
                <a:solidFill>
                  <a:schemeClr val="tx1">
                    <a:lumMod val="65000"/>
                    <a:lumOff val="35000"/>
                  </a:schemeClr>
                </a:solidFill>
              </a:rPr>
              <a:t>Your Feedback Please</a:t>
            </a:r>
            <a:endParaRPr lang="en-US" sz="4400" b="1" dirty="0">
              <a:solidFill>
                <a:schemeClr val="tx1">
                  <a:lumMod val="65000"/>
                  <a:lumOff val="35000"/>
                </a:schemeClr>
              </a:solidFill>
            </a:endParaRPr>
          </a:p>
          <a:p>
            <a:pPr lvl="0">
              <a:defRPr/>
            </a:pPr>
            <a:r>
              <a:rPr lang="en-US" sz="4000" dirty="0">
                <a:solidFill>
                  <a:prstClr val="black"/>
                </a:solidFill>
              </a:rPr>
              <a:t>http://bit.ly/pilottrainingphase2</a:t>
            </a:r>
          </a:p>
        </p:txBody>
      </p:sp>
    </p:spTree>
    <p:extLst>
      <p:ext uri="{BB962C8B-B14F-4D97-AF65-F5344CB8AC3E}">
        <p14:creationId xmlns:p14="http://schemas.microsoft.com/office/powerpoint/2010/main" val="22617867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endParaRPr dirty="0">
              <a:solidFill>
                <a:prstClr val="black"/>
              </a:solidFill>
              <a:latin typeface="Calibri"/>
            </a:endParaRPr>
          </a:p>
        </p:txBody>
      </p:sp>
    </p:spTree>
    <p:extLst>
      <p:ext uri="{BB962C8B-B14F-4D97-AF65-F5344CB8AC3E}">
        <p14:creationId xmlns:p14="http://schemas.microsoft.com/office/powerpoint/2010/main" val="2953262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88234" y="245855"/>
            <a:ext cx="12093817" cy="819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rgbClr val="4472C4"/>
                </a:solidFill>
                <a:effectLst/>
                <a:uLnTx/>
                <a:uFillTx/>
                <a:latin typeface="Arial" panose="020B0604020202020204" pitchFamily="34" charset="0"/>
                <a:ea typeface="+mj-ea"/>
                <a:cs typeface="Arial" panose="020B0604020202020204" pitchFamily="34" charset="0"/>
              </a:rPr>
              <a:t>POLICIES RELATED TO INVOLUNTARY TERMINATION*</a:t>
            </a:r>
            <a:endParaRPr kumimoji="0" lang="en-US" sz="34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3" name="Content Placeholder 5"/>
          <p:cNvSpPr txBox="1">
            <a:spLocks/>
          </p:cNvSpPr>
          <p:nvPr/>
        </p:nvSpPr>
        <p:spPr>
          <a:xfrm>
            <a:off x="491969" y="1065006"/>
            <a:ext cx="11327296" cy="489322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3"/>
              </a:rPr>
              <a:t>PPSM-60: Layoff &amp; Reduction in Time </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&amp; </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4"/>
              </a:rPr>
              <a:t>Local Procedure-60:  Layoff &amp; Reduction in Time</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Temporary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Indefinite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Severance Pay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Preferential rehire and recall rights per applicable CBA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Pay in lieu of notice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5"/>
              </a:rPr>
              <a:t>Layoff Information for Supervisors</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Layoff &amp; Reduction in Time – Information, Process &amp; Resources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6"/>
              </a:rPr>
              <a:t>PPSM-64:  Termination &amp; Job Abandonment</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&amp; </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7"/>
              </a:rPr>
              <a:t>Local Procedure-64:  Termination &amp; Job Abandonment</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Job Abandonment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Release from probation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Corrective Action vs. Immediate Dismissal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Pay in Lieu of Notice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8"/>
              </a:rPr>
              <a:t>PPSM-66:  Medical Separation</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&amp; </a:t>
            </a:r>
            <a:r>
              <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hlinkClick r:id="rId9"/>
              </a:rPr>
              <a:t>Local Procedure-66: Medical Separation</a:t>
            </a:r>
            <a:endParaRPr kumimoji="0" lang="en-US"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Bases for Medical Separation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Notice of Intent to Medically Separate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Notice of Medical Separation</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TextBox 3"/>
          <p:cNvSpPr txBox="1"/>
          <p:nvPr/>
        </p:nvSpPr>
        <p:spPr>
          <a:xfrm>
            <a:off x="374297" y="5657671"/>
            <a:ext cx="8758552" cy="1200329"/>
          </a:xfrm>
          <a:prstGeom prst="rect">
            <a:avLst/>
          </a:prstGeom>
          <a:noFill/>
        </p:spPr>
        <p:txBody>
          <a:bodyPr wrap="square" rtlCol="0">
            <a:spAutoFit/>
          </a:bodyPr>
          <a:lstStyle/>
          <a:p>
            <a:r>
              <a:rPr lang="en-US" dirty="0">
                <a:solidFill>
                  <a:prstClr val="black"/>
                </a:solidFill>
                <a:latin typeface="Calibri" panose="020F0502020204030204"/>
              </a:rPr>
              <a:t>* Represented staff are governed by their relevant bargaining unit contract:  </a:t>
            </a:r>
            <a:r>
              <a:rPr lang="en-US" dirty="0">
                <a:solidFill>
                  <a:prstClr val="black"/>
                </a:solidFill>
                <a:latin typeface="Calibri" panose="020F0502020204030204"/>
                <a:hlinkClick r:id="rId10"/>
              </a:rPr>
              <a:t>https://hr.ucr.edu/about-us/employee-and-labor-relations/collective-bargaining/elr-union-contacts-representative-contacts</a:t>
            </a:r>
            <a:r>
              <a:rPr lang="en-US" dirty="0">
                <a:solidFill>
                  <a:prstClr val="black"/>
                </a:solidFill>
                <a:latin typeface="Calibri" panose="020F0502020204030204"/>
              </a:rPr>
              <a:t> </a:t>
            </a: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1924930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8381" y="293370"/>
            <a:ext cx="11914006" cy="685800"/>
          </a:xfrm>
        </p:spPr>
        <p:txBody>
          <a:bodyPr/>
          <a:lstStyle/>
          <a:p>
            <a:r>
              <a:rPr lang="en-US" sz="2900" dirty="0" smtClean="0">
                <a:solidFill>
                  <a:schemeClr val="accent5"/>
                </a:solidFill>
              </a:rPr>
              <a:t>KEY POLICY POINTS RELATED TO INVOLUNTARY TERMINATION</a:t>
            </a:r>
            <a:endParaRPr lang="en-US" sz="2900" dirty="0">
              <a:solidFill>
                <a:schemeClr val="accent5"/>
              </a:solidFill>
            </a:endParaRPr>
          </a:p>
        </p:txBody>
      </p:sp>
      <p:sp>
        <p:nvSpPr>
          <p:cNvPr id="5" name="TextBox 4"/>
          <p:cNvSpPr txBox="1"/>
          <p:nvPr/>
        </p:nvSpPr>
        <p:spPr>
          <a:xfrm>
            <a:off x="572004" y="870515"/>
            <a:ext cx="11036900" cy="5047536"/>
          </a:xfrm>
          <a:prstGeom prst="rect">
            <a:avLst/>
          </a:prstGeom>
          <a:noFill/>
        </p:spPr>
        <p:txBody>
          <a:bodyPr wrap="square" rtlCol="0">
            <a:spAutoFit/>
          </a:bodyPr>
          <a:lstStyle/>
          <a:p>
            <a:endParaRPr lang="en-US" sz="1600" dirty="0"/>
          </a:p>
          <a:p>
            <a:r>
              <a:rPr lang="en-US" dirty="0" smtClean="0"/>
              <a:t>Employees may exercise their right to file a complaint regarding an adverse employment action. To mitigate risk, hiring managers should follow a formal separation process in accordance with UC policies, CBAs and applicable law. This may include:</a:t>
            </a:r>
          </a:p>
          <a:p>
            <a:endParaRPr lang="en-US" dirty="0"/>
          </a:p>
          <a:p>
            <a:pPr marL="285750" indent="-285750">
              <a:buFont typeface="Arial"/>
              <a:buChar char="•"/>
            </a:pPr>
            <a:r>
              <a:rPr lang="en-US" dirty="0" smtClean="0"/>
              <a:t>Maintaining records of annual performance evaluations and performance improvements plans.</a:t>
            </a:r>
          </a:p>
          <a:p>
            <a:pPr marL="285750" indent="-285750">
              <a:buFont typeface="Arial"/>
              <a:buChar char="•"/>
            </a:pPr>
            <a:r>
              <a:rPr lang="en-US" dirty="0" smtClean="0"/>
              <a:t>Records of timely and progressive </a:t>
            </a:r>
            <a:r>
              <a:rPr lang="en-US" dirty="0"/>
              <a:t>disciplinary </a:t>
            </a:r>
            <a:r>
              <a:rPr lang="en-US" dirty="0" smtClean="0"/>
              <a:t>actions.</a:t>
            </a:r>
          </a:p>
          <a:p>
            <a:pPr marL="285750" indent="-285750">
              <a:buFont typeface="Arial"/>
              <a:buChar char="•"/>
            </a:pPr>
            <a:r>
              <a:rPr lang="en-US" dirty="0" smtClean="0"/>
              <a:t>Keeping </a:t>
            </a:r>
            <a:r>
              <a:rPr lang="en-US" dirty="0"/>
              <a:t>a paper trail of all the </a:t>
            </a:r>
            <a:r>
              <a:rPr lang="en-US" dirty="0" smtClean="0"/>
              <a:t>events, communications </a:t>
            </a:r>
            <a:r>
              <a:rPr lang="en-US" dirty="0"/>
              <a:t>and personnel actions leading up to the </a:t>
            </a:r>
            <a:r>
              <a:rPr lang="en-US" dirty="0" smtClean="0"/>
              <a:t>separation.</a:t>
            </a:r>
          </a:p>
          <a:p>
            <a:pPr marL="285750" indent="-285750">
              <a:buFont typeface="Arial"/>
              <a:buChar char="•"/>
            </a:pPr>
            <a:r>
              <a:rPr lang="en-US" dirty="0" smtClean="0"/>
              <a:t>Working closely with their HRPB/HR Officer to address employee issues as soon as they arise documenting the steps taken to resolve the issue. </a:t>
            </a:r>
            <a:r>
              <a:rPr lang="en-US" dirty="0"/>
              <a:t>The HRBP/HR Officer will work with </a:t>
            </a:r>
            <a:r>
              <a:rPr lang="en-US" dirty="0">
                <a:hlinkClick r:id="rId3" tooltip="UCR Union Contracts and Representative Contacts"/>
              </a:rPr>
              <a:t>Employee and Labor Relations</a:t>
            </a:r>
            <a:r>
              <a:rPr lang="en-US" dirty="0"/>
              <a:t> as soon as the department has decided </a:t>
            </a:r>
            <a:r>
              <a:rPr lang="en-US" dirty="0" smtClean="0"/>
              <a:t>to </a:t>
            </a:r>
            <a:r>
              <a:rPr lang="en-US" dirty="0"/>
              <a:t>separate an </a:t>
            </a:r>
            <a:r>
              <a:rPr lang="en-US" dirty="0" smtClean="0"/>
              <a:t>employee.</a:t>
            </a:r>
            <a:endParaRPr lang="en-US" dirty="0"/>
          </a:p>
          <a:p>
            <a:pPr marL="285750" indent="-285750">
              <a:buFont typeface="Arial"/>
              <a:buChar char="•"/>
            </a:pPr>
            <a:r>
              <a:rPr lang="en-US" dirty="0" smtClean="0"/>
              <a:t> In the event of a reduction in force, the HRBP and ELR will help departments manage the layoff action from designing an implementation strategy to managing post-employment </a:t>
            </a:r>
            <a:r>
              <a:rPr lang="en-US" dirty="0"/>
              <a:t>issues. </a:t>
            </a:r>
            <a:endParaRPr lang="en-US" dirty="0" smtClean="0"/>
          </a:p>
          <a:p>
            <a:pPr marL="285750" indent="-285750">
              <a:buFont typeface="Arial"/>
              <a:buChar char="•"/>
            </a:pPr>
            <a:r>
              <a:rPr lang="en-US" dirty="0" smtClean="0"/>
              <a:t>Promptly engage the campus disability management coordinator regarding employee reasonable accommodation due to a disability and respond to employee concerns in a timely manner. </a:t>
            </a:r>
            <a:endParaRPr lang="en-US" dirty="0"/>
          </a:p>
          <a:p>
            <a:endParaRPr lang="en-US" dirty="0" smtClean="0"/>
          </a:p>
          <a:p>
            <a:endParaRPr lang="en-US" dirty="0"/>
          </a:p>
        </p:txBody>
      </p:sp>
    </p:spTree>
    <p:extLst>
      <p:ext uri="{BB962C8B-B14F-4D97-AF65-F5344CB8AC3E}">
        <p14:creationId xmlns:p14="http://schemas.microsoft.com/office/powerpoint/2010/main" val="1730483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283360" cy="685800"/>
          </a:xfrm>
        </p:spPr>
        <p:txBody>
          <a:bodyPr>
            <a:normAutofit/>
          </a:bodyPr>
          <a:lstStyle/>
          <a:p>
            <a:r>
              <a:rPr lang="en-US" sz="3400" dirty="0" smtClean="0">
                <a:solidFill>
                  <a:schemeClr val="accent5"/>
                </a:solidFill>
              </a:rPr>
              <a:t>RESOURCES FOR INVOLUNTARY TERMINATIONS</a:t>
            </a:r>
            <a:endParaRPr lang="en-US" sz="3400" dirty="0">
              <a:solidFill>
                <a:schemeClr val="accent5"/>
              </a:solidFill>
            </a:endParaRPr>
          </a:p>
        </p:txBody>
      </p:sp>
      <p:sp>
        <p:nvSpPr>
          <p:cNvPr id="3" name="TextBox 2"/>
          <p:cNvSpPr txBox="1"/>
          <p:nvPr/>
        </p:nvSpPr>
        <p:spPr>
          <a:xfrm>
            <a:off x="496956" y="1344281"/>
            <a:ext cx="9959009" cy="1754326"/>
          </a:xfrm>
          <a:prstGeom prst="rect">
            <a:avLst/>
          </a:prstGeom>
          <a:noFill/>
        </p:spPr>
        <p:txBody>
          <a:bodyPr wrap="square" rtlCol="0">
            <a:spAutoFit/>
          </a:bodyPr>
          <a:lstStyle/>
          <a:p>
            <a:r>
              <a:rPr lang="en-US" dirty="0" smtClean="0">
                <a:hlinkClick r:id="rId3"/>
              </a:rPr>
              <a:t>Employee &amp; Labor </a:t>
            </a:r>
            <a:r>
              <a:rPr lang="en-US" dirty="0">
                <a:hlinkClick r:id="rId3"/>
              </a:rPr>
              <a:t>Relations </a:t>
            </a:r>
            <a:r>
              <a:rPr lang="en-US" dirty="0" smtClean="0">
                <a:hlinkClick r:id="rId3"/>
              </a:rPr>
              <a:t>Website</a:t>
            </a:r>
            <a:r>
              <a:rPr lang="en-US" dirty="0" smtClean="0"/>
              <a:t> </a:t>
            </a:r>
          </a:p>
          <a:p>
            <a:endParaRPr lang="en-US" dirty="0"/>
          </a:p>
          <a:p>
            <a:r>
              <a:rPr lang="en-US" dirty="0"/>
              <a:t/>
            </a:r>
            <a:br>
              <a:rPr lang="en-US" dirty="0"/>
            </a:br>
            <a:r>
              <a:rPr lang="en-US" dirty="0" smtClean="0"/>
              <a:t>		</a:t>
            </a:r>
            <a:endParaRPr lang="en-US" dirty="0"/>
          </a:p>
          <a:p>
            <a:r>
              <a:rPr lang="en-US" dirty="0"/>
              <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39692896"/>
              </p:ext>
            </p:extLst>
          </p:nvPr>
        </p:nvGraphicFramePr>
        <p:xfrm>
          <a:off x="606287" y="1816351"/>
          <a:ext cx="9144273" cy="3989026"/>
        </p:xfrm>
        <a:graphic>
          <a:graphicData uri="http://schemas.openxmlformats.org/drawingml/2006/table">
            <a:tbl>
              <a:tblPr firstRow="1" bandRow="1">
                <a:tableStyleId>{5C22544A-7EE6-4342-B048-85BDC9FD1C3A}</a:tableStyleId>
              </a:tblPr>
              <a:tblGrid>
                <a:gridCol w="1560443">
                  <a:extLst>
                    <a:ext uri="{9D8B030D-6E8A-4147-A177-3AD203B41FA5}">
                      <a16:colId xmlns:a16="http://schemas.microsoft.com/office/drawing/2014/main" val="133330653"/>
                    </a:ext>
                  </a:extLst>
                </a:gridCol>
                <a:gridCol w="2941983">
                  <a:extLst>
                    <a:ext uri="{9D8B030D-6E8A-4147-A177-3AD203B41FA5}">
                      <a16:colId xmlns:a16="http://schemas.microsoft.com/office/drawing/2014/main" val="1572852020"/>
                    </a:ext>
                  </a:extLst>
                </a:gridCol>
                <a:gridCol w="1720433">
                  <a:extLst>
                    <a:ext uri="{9D8B030D-6E8A-4147-A177-3AD203B41FA5}">
                      <a16:colId xmlns:a16="http://schemas.microsoft.com/office/drawing/2014/main" val="1764418065"/>
                    </a:ext>
                  </a:extLst>
                </a:gridCol>
                <a:gridCol w="2921414">
                  <a:extLst>
                    <a:ext uri="{9D8B030D-6E8A-4147-A177-3AD203B41FA5}">
                      <a16:colId xmlns:a16="http://schemas.microsoft.com/office/drawing/2014/main" val="1253357557"/>
                    </a:ext>
                  </a:extLst>
                </a:gridCol>
              </a:tblGrid>
              <a:tr h="468580">
                <a:tc>
                  <a:txBody>
                    <a:bodyPr/>
                    <a:lstStyle/>
                    <a:p>
                      <a:pPr marL="0" marR="0" algn="ctr">
                        <a:lnSpc>
                          <a:spcPct val="107000"/>
                        </a:lnSpc>
                        <a:spcBef>
                          <a:spcPts val="0"/>
                        </a:spcBef>
                        <a:spcAft>
                          <a:spcPts val="0"/>
                        </a:spcAft>
                      </a:pPr>
                      <a:r>
                        <a:rPr lang="en-US" sz="1500" kern="1200" dirty="0">
                          <a:effectLst/>
                        </a:rPr>
                        <a:t>Contact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500" kern="1200" dirty="0">
                          <a:effectLst/>
                        </a:rPr>
                        <a:t>Title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500" kern="1200" dirty="0">
                          <a:effectLst/>
                        </a:rPr>
                        <a:t>Phone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500" kern="1200" dirty="0">
                          <a:effectLst/>
                        </a:rPr>
                        <a:t>Email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13859229"/>
                  </a:ext>
                </a:extLst>
              </a:tr>
              <a:tr h="564420">
                <a:tc>
                  <a:txBody>
                    <a:bodyPr/>
                    <a:lstStyle/>
                    <a:p>
                      <a:pPr marL="0" marR="0">
                        <a:lnSpc>
                          <a:spcPct val="107000"/>
                        </a:lnSpc>
                        <a:spcBef>
                          <a:spcPts val="0"/>
                        </a:spcBef>
                        <a:spcAft>
                          <a:spcPts val="0"/>
                        </a:spcAft>
                      </a:pPr>
                      <a:r>
                        <a:rPr lang="en-US" sz="1500" kern="1200" dirty="0">
                          <a:effectLst/>
                        </a:rPr>
                        <a:t>Kristin Branson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500" kern="1200" dirty="0">
                          <a:effectLst/>
                        </a:rPr>
                        <a:t>Interim ELR Director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gn="ctr">
                        <a:lnSpc>
                          <a:spcPct val="107000"/>
                        </a:lnSpc>
                        <a:spcBef>
                          <a:spcPts val="0"/>
                        </a:spcBef>
                        <a:spcAft>
                          <a:spcPts val="0"/>
                        </a:spcAft>
                      </a:pPr>
                      <a:r>
                        <a:rPr lang="en-US" sz="1500" kern="1200" dirty="0">
                          <a:effectLst/>
                        </a:rPr>
                        <a:t>(951) 827-5091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u="sng" kern="1200" dirty="0">
                          <a:effectLst/>
                          <a:hlinkClick r:id="rId4"/>
                        </a:rPr>
                        <a:t>kristin.branson@ucr.edu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482390"/>
                  </a:ext>
                </a:extLst>
              </a:tr>
              <a:tr h="548336">
                <a:tc>
                  <a:txBody>
                    <a:bodyPr/>
                    <a:lstStyle/>
                    <a:p>
                      <a:pPr marL="0" marR="0">
                        <a:lnSpc>
                          <a:spcPct val="107000"/>
                        </a:lnSpc>
                        <a:spcBef>
                          <a:spcPts val="0"/>
                        </a:spcBef>
                        <a:spcAft>
                          <a:spcPts val="0"/>
                        </a:spcAft>
                      </a:pPr>
                      <a:r>
                        <a:rPr lang="en-US" sz="1500" kern="1200" dirty="0">
                          <a:effectLst/>
                        </a:rPr>
                        <a:t>Karen Logue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500" kern="1200" dirty="0">
                          <a:effectLst/>
                        </a:rPr>
                        <a:t>Principal ER Analyst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gn="ctr">
                        <a:lnSpc>
                          <a:spcPct val="107000"/>
                        </a:lnSpc>
                        <a:spcBef>
                          <a:spcPts val="0"/>
                        </a:spcBef>
                        <a:spcAft>
                          <a:spcPts val="0"/>
                        </a:spcAft>
                      </a:pPr>
                      <a:r>
                        <a:rPr lang="en-US" sz="1500" kern="1200" dirty="0">
                          <a:effectLst/>
                        </a:rPr>
                        <a:t>(951) 827-5272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u="sng" kern="1200" dirty="0">
                          <a:effectLst/>
                          <a:hlinkClick r:id="rId5"/>
                        </a:rPr>
                        <a:t>Karen.logue@ucr.edu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9082195"/>
                  </a:ext>
                </a:extLst>
              </a:tr>
              <a:tr h="580978">
                <a:tc>
                  <a:txBody>
                    <a:bodyPr/>
                    <a:lstStyle/>
                    <a:p>
                      <a:pPr marL="0" marR="0">
                        <a:lnSpc>
                          <a:spcPct val="107000"/>
                        </a:lnSpc>
                        <a:spcBef>
                          <a:spcPts val="0"/>
                        </a:spcBef>
                        <a:spcAft>
                          <a:spcPts val="0"/>
                        </a:spcAft>
                      </a:pPr>
                      <a:r>
                        <a:rPr lang="en-US" sz="1500" kern="1200" dirty="0">
                          <a:effectLst/>
                        </a:rPr>
                        <a:t>Rose Rouille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500" kern="1200" dirty="0">
                          <a:effectLst/>
                        </a:rPr>
                        <a:t>Principal ER Analyst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gn="ctr">
                        <a:lnSpc>
                          <a:spcPct val="107000"/>
                        </a:lnSpc>
                        <a:spcBef>
                          <a:spcPts val="0"/>
                        </a:spcBef>
                        <a:spcAft>
                          <a:spcPts val="0"/>
                        </a:spcAft>
                      </a:pPr>
                      <a:r>
                        <a:rPr lang="en-US" sz="1500" kern="1200" dirty="0">
                          <a:effectLst/>
                        </a:rPr>
                        <a:t>(951) 827-1403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kern="1200" dirty="0" smtClean="0">
                          <a:effectLst/>
                          <a:hlinkClick r:id="rId6"/>
                        </a:rPr>
                        <a:t>Rose.rouille@ucr.edu</a:t>
                      </a:r>
                      <a:endParaRPr lang="en-US" sz="1500" kern="1200" dirty="0" smtClean="0">
                        <a:effectLst/>
                      </a:endParaRPr>
                    </a:p>
                    <a:p>
                      <a:pPr marL="0" marR="0">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5453507"/>
                  </a:ext>
                </a:extLst>
              </a:tr>
              <a:tr h="553262">
                <a:tc>
                  <a:txBody>
                    <a:bodyPr/>
                    <a:lstStyle/>
                    <a:p>
                      <a:pPr marL="0" marR="0">
                        <a:lnSpc>
                          <a:spcPct val="107000"/>
                        </a:lnSpc>
                        <a:spcBef>
                          <a:spcPts val="0"/>
                        </a:spcBef>
                        <a:spcAft>
                          <a:spcPts val="0"/>
                        </a:spcAft>
                      </a:pPr>
                      <a:r>
                        <a:rPr lang="en-US" sz="1500" kern="1200" dirty="0">
                          <a:effectLst/>
                        </a:rPr>
                        <a:t>Paul Wood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500" kern="1200" dirty="0">
                          <a:effectLst/>
                        </a:rPr>
                        <a:t>Principal ER Analyst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gn="ctr">
                        <a:lnSpc>
                          <a:spcPct val="107000"/>
                        </a:lnSpc>
                        <a:spcBef>
                          <a:spcPts val="0"/>
                        </a:spcBef>
                        <a:spcAft>
                          <a:spcPts val="0"/>
                        </a:spcAft>
                      </a:pPr>
                      <a:r>
                        <a:rPr lang="en-US" sz="1500" kern="1200" dirty="0">
                          <a:effectLst/>
                        </a:rPr>
                        <a:t>(951) 827-5092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u="sng" kern="1200" dirty="0">
                          <a:effectLst/>
                          <a:hlinkClick r:id="rId7"/>
                        </a:rPr>
                        <a:t>Paul.wood@ucr.edu</a:t>
                      </a:r>
                      <a:r>
                        <a:rPr lang="en-US" sz="1500" kern="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730314"/>
                  </a:ext>
                </a:extLst>
              </a:tr>
              <a:tr h="650264">
                <a:tc>
                  <a:txBody>
                    <a:bodyPr/>
                    <a:lstStyle/>
                    <a:p>
                      <a:pPr marL="0" marR="0">
                        <a:lnSpc>
                          <a:spcPct val="107000"/>
                        </a:lnSpc>
                        <a:spcBef>
                          <a:spcPts val="0"/>
                        </a:spcBef>
                        <a:spcAft>
                          <a:spcPts val="0"/>
                        </a:spcAft>
                      </a:pPr>
                      <a:r>
                        <a:rPr lang="en-US" sz="1500" kern="1200" dirty="0">
                          <a:effectLst/>
                        </a:rPr>
                        <a:t>Michael Duenas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500" kern="1200" dirty="0">
                          <a:effectLst/>
                        </a:rPr>
                        <a:t>Principal LR Analyst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gn="ctr">
                        <a:lnSpc>
                          <a:spcPct val="107000"/>
                        </a:lnSpc>
                        <a:spcBef>
                          <a:spcPts val="0"/>
                        </a:spcBef>
                        <a:spcAft>
                          <a:spcPts val="0"/>
                        </a:spcAft>
                      </a:pPr>
                      <a:r>
                        <a:rPr lang="en-US" sz="1500" kern="1200" dirty="0">
                          <a:effectLst/>
                        </a:rPr>
                        <a:t>(951) 827-1414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tc>
                <a:tc>
                  <a:txBody>
                    <a:bodyPr/>
                    <a:lstStyle/>
                    <a:p>
                      <a:pPr marL="0" marR="0">
                        <a:lnSpc>
                          <a:spcPct val="107000"/>
                        </a:lnSpc>
                        <a:spcBef>
                          <a:spcPts val="0"/>
                        </a:spcBef>
                        <a:spcAft>
                          <a:spcPts val="0"/>
                        </a:spcAft>
                      </a:pPr>
                      <a:r>
                        <a:rPr lang="en-US" sz="1500" u="sng" kern="1200" dirty="0">
                          <a:effectLst/>
                          <a:hlinkClick r:id="rId8"/>
                        </a:rPr>
                        <a:t>Michael.Duenas@ucr.edu</a:t>
                      </a:r>
                      <a:r>
                        <a:rPr lang="en-US" sz="1500" kern="12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0435084"/>
                  </a:ext>
                </a:extLst>
              </a:tr>
              <a:tr h="623186">
                <a:tc>
                  <a:txBody>
                    <a:bodyPr/>
                    <a:lstStyle/>
                    <a:p>
                      <a:pPr marL="0" marR="0">
                        <a:lnSpc>
                          <a:spcPct val="107000"/>
                        </a:lnSpc>
                        <a:spcBef>
                          <a:spcPts val="0"/>
                        </a:spcBef>
                        <a:spcAft>
                          <a:spcPts val="0"/>
                        </a:spcAft>
                      </a:pPr>
                      <a:r>
                        <a:rPr lang="en-US" sz="1500" kern="1200" dirty="0">
                          <a:effectLst/>
                        </a:rPr>
                        <a:t>Mariela Bridges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kern="1200" dirty="0">
                          <a:effectLst/>
                        </a:rPr>
                        <a:t>ELR Assistant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kern="1200" dirty="0">
                          <a:effectLst/>
                        </a:rPr>
                        <a:t>(951) 827-3641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u="sng" kern="1200" dirty="0">
                          <a:effectLst/>
                          <a:hlinkClick r:id="rId9"/>
                        </a:rPr>
                        <a:t>mariela.bridges@ucr.edu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158" marR="75158" marT="37579" marB="3757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876561"/>
                  </a:ext>
                </a:extLst>
              </a:tr>
            </a:tbl>
          </a:graphicData>
        </a:graphic>
      </p:graphicFrame>
    </p:spTree>
    <p:extLst>
      <p:ext uri="{BB962C8B-B14F-4D97-AF65-F5344CB8AC3E}">
        <p14:creationId xmlns:p14="http://schemas.microsoft.com/office/powerpoint/2010/main" val="3257842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53158-FB73-473A-8AE4-9FA603606C24}">
  <ds:schemaRef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3.xml><?xml version="1.0" encoding="utf-8"?>
<ds:datastoreItem xmlns:ds="http://schemas.openxmlformats.org/officeDocument/2006/customXml" ds:itemID="{D5144545-39F2-456E-83DB-0C848A0DD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37502</TotalTime>
  <Words>4181</Words>
  <Application>Microsoft Office PowerPoint</Application>
  <PresentationFormat>Widescreen</PresentationFormat>
  <Paragraphs>627</Paragraphs>
  <Slides>66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Symbol</vt:lpstr>
      <vt:lpstr>Times New Roman</vt:lpstr>
      <vt:lpstr>Tw Cen MT</vt:lpstr>
      <vt:lpstr>Wingdings</vt:lpstr>
      <vt:lpstr>1_UCRTemplate1</vt:lpstr>
      <vt:lpstr>PowerPoint Presentation</vt:lpstr>
      <vt:lpstr>TRAINER INTRODUCTION </vt:lpstr>
      <vt:lpstr>HOUSEKEEPING</vt:lpstr>
      <vt:lpstr>LEARNING OBJECTIVES</vt:lpstr>
      <vt:lpstr>AGENDA</vt:lpstr>
      <vt:lpstr>PowerPoint Presentation</vt:lpstr>
      <vt:lpstr>PowerPoint Presentation</vt:lpstr>
      <vt:lpstr>KEY POLICY POINTS RELATED TO INVOLUNTARY TERMINATION</vt:lpstr>
      <vt:lpstr>RESOURCES FOR INVOLUNTARY TERMINATIONS</vt:lpstr>
      <vt:lpstr>ACADEMIC POLICIES </vt:lpstr>
      <vt:lpstr>ACADEMIC POLICIES </vt:lpstr>
      <vt:lpstr>PowerPoint Presentation</vt:lpstr>
      <vt:lpstr>INVOLUNTARY TERMINATION DEFINITION  </vt:lpstr>
      <vt:lpstr>PowerPoint Presentation</vt:lpstr>
      <vt:lpstr>INVOLUNTARY TERMINATION - OVERVIEW</vt:lpstr>
      <vt:lpstr>INVOLUNTARY TERMINATION – OVERVIEW</vt:lpstr>
      <vt:lpstr>HIGH LEVEL PROCESS OVERVIEW   </vt:lpstr>
      <vt:lpstr>SHAREPOINT LIST INSTRUCTIONS</vt:lpstr>
      <vt:lpstr>TERMINATION – KEY SYSTEM STEPS</vt:lpstr>
      <vt:lpstr>CHECK YOUR UNDERSTANDING   </vt:lpstr>
      <vt:lpstr>PowerPoint Presentation</vt:lpstr>
      <vt:lpstr>INVOLUNTARY TERMINATION ACTION REASON CODES  </vt:lpstr>
      <vt:lpstr>INVOLUNTARY TERMINATION ACTION REASON CODES </vt:lpstr>
      <vt:lpstr>DO YOU KNOW YOUR ACTION/REASON CODES? Educational Activity  </vt:lpstr>
      <vt:lpstr>DO YOU KNOW YOUR ACTION/REASON CODES? Educational Activity  </vt:lpstr>
      <vt:lpstr>CHECK YOUR UNDERSTANDING   </vt:lpstr>
      <vt:lpstr>PowerPoint Presentation</vt:lpstr>
      <vt:lpstr>TRANSACTION ROLES  </vt:lpstr>
      <vt:lpstr>TRANSACTION ROLES  </vt:lpstr>
      <vt:lpstr>TRANSACTION ROLES  </vt:lpstr>
      <vt:lpstr>TRANSACTION ROLES  </vt:lpstr>
      <vt:lpstr>TRANSACTION ROLES  </vt:lpstr>
      <vt:lpstr>TRANSACTION ROLES  </vt:lpstr>
      <vt:lpstr>TRANSACTION ROLES  </vt:lpstr>
      <vt:lpstr>TRANSACTION ROLES  </vt:lpstr>
      <vt:lpstr>TRANSACTION ROLES  </vt:lpstr>
      <vt:lpstr>PowerPoint Presentation</vt:lpstr>
      <vt:lpstr>INITIATE INVOLUNTARY TERMINATION TEMPLATE   </vt:lpstr>
      <vt:lpstr>ENTER TRANSACTIONS DETAILS PAGE</vt:lpstr>
      <vt:lpstr>ENTER TRANSACTION INFORMATION </vt:lpstr>
      <vt:lpstr>INVOLUNTARY TERMINATION TEMPLATE SUPPORTING DOCS</vt:lpstr>
      <vt:lpstr>INVOLUNTARY TERMINATION TEMPLATE SUPPORTING DOCS</vt:lpstr>
      <vt:lpstr>DELETING SUPPORTING DOCUMENTS</vt:lpstr>
      <vt:lpstr>INVOLUNTARY TERMINATION TEMPLATE SAVE &amp; SUBMIT</vt:lpstr>
      <vt:lpstr>CHECK YOUR UNDERSTANDING   </vt:lpstr>
      <vt:lpstr>AWE APPROVER ROLE </vt:lpstr>
      <vt:lpstr>TRY IT    1. TERM EMPLOYEE FOR NOT SHOWING UP OR CALLING FOR 10 DAYS  2. TERM EMPLOYEE FOR NOT MEETING MINIMUM PERFORMANCE EXPECTATIONS     </vt:lpstr>
      <vt:lpstr>PowerPoint Presentation</vt:lpstr>
      <vt:lpstr>TRANSACTION STATUS FOR LOCAL AWE</vt:lpstr>
      <vt:lpstr>TRANSACTION LOCALLY DENIED</vt:lpstr>
      <vt:lpstr>TRANSACTION STATUS FOR UCPC</vt:lpstr>
      <vt:lpstr>VIEW CANCELLED COMMENTS FROM UCPC</vt:lpstr>
      <vt:lpstr>CHECK YOUR UNDERSTANDING   </vt:lpstr>
      <vt:lpstr>PowerPoint Presentation</vt:lpstr>
      <vt:lpstr>CHANGE IMPACTS  </vt:lpstr>
      <vt:lpstr>TERMINATION – FINAL PAY</vt:lpstr>
      <vt:lpstr>PowerPoint Presentation</vt:lpstr>
      <vt:lpstr>SHAREPOINT LIST INSTRUCTIONS</vt:lpstr>
      <vt:lpstr>VIEWING LIST OPTIONS</vt:lpstr>
      <vt:lpstr>VIEWING LIST OPTIONS part 2 </vt:lpstr>
      <vt:lpstr>UPDATING AND EDITING A SHAREPOINT LIST</vt:lpstr>
      <vt:lpstr>UPDATING AND EDITING A SHAREPOINT LIST part 2</vt:lpstr>
      <vt:lpstr>UPDATING INVOLUNTARY TERMINATION ON SHAREPOINT</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STEPS</dc:title>
  <dc:creator>Puja Pannu</dc:creator>
  <cp:lastModifiedBy>Sonya Gay Potter</cp:lastModifiedBy>
  <cp:revision>1337</cp:revision>
  <cp:lastPrinted>2019-09-24T16:29:51Z</cp:lastPrinted>
  <dcterms:created xsi:type="dcterms:W3CDTF">2016-05-04T15:33:48Z</dcterms:created>
  <dcterms:modified xsi:type="dcterms:W3CDTF">2019-10-02T18:48:20Z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