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16" r:id="rId5"/>
    <p:sldMasterId id="2147483730" r:id="rId6"/>
  </p:sldMasterIdLst>
  <p:notesMasterIdLst>
    <p:notesMasterId r:id="rId155"/>
  </p:notesMasterIdLst>
  <p:handoutMasterIdLst>
    <p:handoutMasterId r:id="rId156"/>
  </p:handoutMasterIdLst>
  <p:sldIdLst>
    <p:sldId id="969" r:id="rId7"/>
    <p:sldId id="413" r:id="rId8"/>
    <p:sldId id="865" r:id="rId9"/>
    <p:sldId id="427" r:id="rId10"/>
    <p:sldId id="870" r:id="rId11"/>
    <p:sldId id="809" r:id="rId12"/>
    <p:sldId id="907" r:id="rId13"/>
    <p:sldId id="908" r:id="rId14"/>
    <p:sldId id="867" r:id="rId15"/>
    <p:sldId id="903" r:id="rId16"/>
    <p:sldId id="892" r:id="rId17"/>
    <p:sldId id="893" r:id="rId18"/>
    <p:sldId id="894" r:id="rId19"/>
    <p:sldId id="896" r:id="rId20"/>
    <p:sldId id="897" r:id="rId21"/>
    <p:sldId id="898" r:id="rId22"/>
    <p:sldId id="899" r:id="rId23"/>
    <p:sldId id="900" r:id="rId24"/>
    <p:sldId id="901" r:id="rId25"/>
    <p:sldId id="880" r:id="rId26"/>
    <p:sldId id="904" r:id="rId27"/>
    <p:sldId id="905" r:id="rId28"/>
    <p:sldId id="881" r:id="rId29"/>
    <p:sldId id="877" r:id="rId30"/>
    <p:sldId id="868" r:id="rId31"/>
    <p:sldId id="440" r:id="rId32"/>
    <p:sldId id="825" r:id="rId33"/>
    <p:sldId id="869" r:id="rId34"/>
    <p:sldId id="909" r:id="rId35"/>
    <p:sldId id="764" r:id="rId36"/>
    <p:sldId id="772" r:id="rId37"/>
    <p:sldId id="464" r:id="rId38"/>
    <p:sldId id="765" r:id="rId39"/>
    <p:sldId id="826" r:id="rId40"/>
    <p:sldId id="948" r:id="rId41"/>
    <p:sldId id="951" r:id="rId42"/>
    <p:sldId id="906" r:id="rId43"/>
    <p:sldId id="946" r:id="rId44"/>
    <p:sldId id="975" r:id="rId45"/>
    <p:sldId id="973" r:id="rId46"/>
    <p:sldId id="953" r:id="rId47"/>
    <p:sldId id="977" r:id="rId48"/>
    <p:sldId id="974" r:id="rId49"/>
    <p:sldId id="970" r:id="rId50"/>
    <p:sldId id="978" r:id="rId51"/>
    <p:sldId id="976" r:id="rId52"/>
    <p:sldId id="955" r:id="rId53"/>
    <p:sldId id="972" r:id="rId54"/>
    <p:sldId id="911" r:id="rId55"/>
    <p:sldId id="462" r:id="rId56"/>
    <p:sldId id="439" r:id="rId57"/>
    <p:sldId id="447" r:id="rId58"/>
    <p:sldId id="885" r:id="rId59"/>
    <p:sldId id="448" r:id="rId60"/>
    <p:sldId id="449" r:id="rId61"/>
    <p:sldId id="450" r:id="rId62"/>
    <p:sldId id="758" r:id="rId63"/>
    <p:sldId id="932" r:id="rId64"/>
    <p:sldId id="467" r:id="rId65"/>
    <p:sldId id="919" r:id="rId66"/>
    <p:sldId id="537" r:id="rId67"/>
    <p:sldId id="928" r:id="rId68"/>
    <p:sldId id="643" r:id="rId69"/>
    <p:sldId id="929" r:id="rId70"/>
    <p:sldId id="930" r:id="rId71"/>
    <p:sldId id="931" r:id="rId72"/>
    <p:sldId id="644" r:id="rId73"/>
    <p:sldId id="916" r:id="rId74"/>
    <p:sldId id="954" r:id="rId75"/>
    <p:sldId id="979" r:id="rId76"/>
    <p:sldId id="980" r:id="rId77"/>
    <p:sldId id="625" r:id="rId78"/>
    <p:sldId id="646" r:id="rId79"/>
    <p:sldId id="647" r:id="rId80"/>
    <p:sldId id="648" r:id="rId81"/>
    <p:sldId id="649" r:id="rId82"/>
    <p:sldId id="650" r:id="rId83"/>
    <p:sldId id="651" r:id="rId84"/>
    <p:sldId id="652" r:id="rId85"/>
    <p:sldId id="663" r:id="rId86"/>
    <p:sldId id="658" r:id="rId87"/>
    <p:sldId id="662" r:id="rId88"/>
    <p:sldId id="659" r:id="rId89"/>
    <p:sldId id="660" r:id="rId90"/>
    <p:sldId id="653" r:id="rId91"/>
    <p:sldId id="661" r:id="rId92"/>
    <p:sldId id="956" r:id="rId93"/>
    <p:sldId id="957" r:id="rId94"/>
    <p:sldId id="958" r:id="rId95"/>
    <p:sldId id="959" r:id="rId96"/>
    <p:sldId id="961" r:id="rId97"/>
    <p:sldId id="933" r:id="rId98"/>
    <p:sldId id="934" r:id="rId99"/>
    <p:sldId id="935" r:id="rId100"/>
    <p:sldId id="936" r:id="rId101"/>
    <p:sldId id="937" r:id="rId102"/>
    <p:sldId id="938" r:id="rId103"/>
    <p:sldId id="940" r:id="rId104"/>
    <p:sldId id="941" r:id="rId105"/>
    <p:sldId id="942" r:id="rId106"/>
    <p:sldId id="943" r:id="rId107"/>
    <p:sldId id="944" r:id="rId108"/>
    <p:sldId id="945" r:id="rId109"/>
    <p:sldId id="960" r:id="rId110"/>
    <p:sldId id="887" r:id="rId111"/>
    <p:sldId id="729" r:id="rId112"/>
    <p:sldId id="730" r:id="rId113"/>
    <p:sldId id="767" r:id="rId114"/>
    <p:sldId id="731" r:id="rId115"/>
    <p:sldId id="732" r:id="rId116"/>
    <p:sldId id="733" r:id="rId117"/>
    <p:sldId id="734" r:id="rId118"/>
    <p:sldId id="735" r:id="rId119"/>
    <p:sldId id="736" r:id="rId120"/>
    <p:sldId id="737" r:id="rId121"/>
    <p:sldId id="738" r:id="rId122"/>
    <p:sldId id="739" r:id="rId123"/>
    <p:sldId id="740" r:id="rId124"/>
    <p:sldId id="741" r:id="rId125"/>
    <p:sldId id="962" r:id="rId126"/>
    <p:sldId id="886" r:id="rId127"/>
    <p:sldId id="878" r:id="rId128"/>
    <p:sldId id="879" r:id="rId129"/>
    <p:sldId id="889" r:id="rId130"/>
    <p:sldId id="798" r:id="rId131"/>
    <p:sldId id="796" r:id="rId132"/>
    <p:sldId id="679" r:id="rId133"/>
    <p:sldId id="680" r:id="rId134"/>
    <p:sldId id="708" r:id="rId135"/>
    <p:sldId id="707" r:id="rId136"/>
    <p:sldId id="709" r:id="rId137"/>
    <p:sldId id="687" r:id="rId138"/>
    <p:sldId id="681" r:id="rId139"/>
    <p:sldId id="710" r:id="rId140"/>
    <p:sldId id="466" r:id="rId141"/>
    <p:sldId id="964" r:id="rId142"/>
    <p:sldId id="965" r:id="rId143"/>
    <p:sldId id="966" r:id="rId144"/>
    <p:sldId id="967" r:id="rId145"/>
    <p:sldId id="774" r:id="rId146"/>
    <p:sldId id="776" r:id="rId147"/>
    <p:sldId id="777" r:id="rId148"/>
    <p:sldId id="778" r:id="rId149"/>
    <p:sldId id="779" r:id="rId150"/>
    <p:sldId id="752" r:id="rId151"/>
    <p:sldId id="753" r:id="rId152"/>
    <p:sldId id="754" r:id="rId153"/>
    <p:sldId id="755" r:id="rId15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439987-BF81-4F37-BD75-AC8708CD1EAC}">
          <p14:sldIdLst>
            <p14:sldId id="969"/>
            <p14:sldId id="413"/>
            <p14:sldId id="865"/>
            <p14:sldId id="427"/>
            <p14:sldId id="870"/>
            <p14:sldId id="809"/>
            <p14:sldId id="907"/>
            <p14:sldId id="908"/>
            <p14:sldId id="867"/>
            <p14:sldId id="903"/>
            <p14:sldId id="892"/>
            <p14:sldId id="893"/>
            <p14:sldId id="894"/>
            <p14:sldId id="896"/>
            <p14:sldId id="897"/>
            <p14:sldId id="898"/>
            <p14:sldId id="899"/>
            <p14:sldId id="900"/>
            <p14:sldId id="901"/>
            <p14:sldId id="880"/>
            <p14:sldId id="904"/>
            <p14:sldId id="905"/>
            <p14:sldId id="881"/>
            <p14:sldId id="877"/>
            <p14:sldId id="868"/>
            <p14:sldId id="440"/>
            <p14:sldId id="825"/>
            <p14:sldId id="869"/>
            <p14:sldId id="909"/>
            <p14:sldId id="764"/>
            <p14:sldId id="772"/>
            <p14:sldId id="464"/>
            <p14:sldId id="765"/>
            <p14:sldId id="826"/>
            <p14:sldId id="948"/>
            <p14:sldId id="951"/>
            <p14:sldId id="906"/>
            <p14:sldId id="946"/>
            <p14:sldId id="975"/>
            <p14:sldId id="973"/>
            <p14:sldId id="953"/>
            <p14:sldId id="977"/>
            <p14:sldId id="974"/>
            <p14:sldId id="970"/>
            <p14:sldId id="978"/>
            <p14:sldId id="976"/>
            <p14:sldId id="955"/>
            <p14:sldId id="972"/>
            <p14:sldId id="911"/>
            <p14:sldId id="462"/>
            <p14:sldId id="439"/>
            <p14:sldId id="447"/>
            <p14:sldId id="885"/>
            <p14:sldId id="448"/>
            <p14:sldId id="449"/>
            <p14:sldId id="450"/>
            <p14:sldId id="758"/>
            <p14:sldId id="932"/>
            <p14:sldId id="467"/>
            <p14:sldId id="919"/>
            <p14:sldId id="537"/>
            <p14:sldId id="928"/>
            <p14:sldId id="643"/>
            <p14:sldId id="929"/>
            <p14:sldId id="930"/>
            <p14:sldId id="931"/>
            <p14:sldId id="644"/>
            <p14:sldId id="916"/>
            <p14:sldId id="954"/>
            <p14:sldId id="979"/>
            <p14:sldId id="980"/>
            <p14:sldId id="625"/>
            <p14:sldId id="646"/>
            <p14:sldId id="647"/>
            <p14:sldId id="648"/>
            <p14:sldId id="649"/>
            <p14:sldId id="650"/>
            <p14:sldId id="651"/>
            <p14:sldId id="652"/>
            <p14:sldId id="663"/>
            <p14:sldId id="658"/>
            <p14:sldId id="662"/>
            <p14:sldId id="659"/>
            <p14:sldId id="660"/>
            <p14:sldId id="653"/>
            <p14:sldId id="661"/>
            <p14:sldId id="956"/>
            <p14:sldId id="957"/>
            <p14:sldId id="958"/>
            <p14:sldId id="959"/>
            <p14:sldId id="961"/>
            <p14:sldId id="933"/>
            <p14:sldId id="934"/>
            <p14:sldId id="935"/>
            <p14:sldId id="936"/>
            <p14:sldId id="937"/>
            <p14:sldId id="938"/>
            <p14:sldId id="940"/>
            <p14:sldId id="941"/>
            <p14:sldId id="942"/>
            <p14:sldId id="943"/>
            <p14:sldId id="944"/>
            <p14:sldId id="945"/>
            <p14:sldId id="960"/>
            <p14:sldId id="887"/>
            <p14:sldId id="729"/>
            <p14:sldId id="730"/>
            <p14:sldId id="767"/>
            <p14:sldId id="731"/>
            <p14:sldId id="732"/>
            <p14:sldId id="733"/>
            <p14:sldId id="734"/>
            <p14:sldId id="735"/>
            <p14:sldId id="736"/>
            <p14:sldId id="737"/>
            <p14:sldId id="738"/>
            <p14:sldId id="739"/>
            <p14:sldId id="740"/>
            <p14:sldId id="741"/>
            <p14:sldId id="962"/>
            <p14:sldId id="886"/>
            <p14:sldId id="878"/>
            <p14:sldId id="879"/>
            <p14:sldId id="889"/>
            <p14:sldId id="798"/>
            <p14:sldId id="796"/>
            <p14:sldId id="679"/>
            <p14:sldId id="680"/>
            <p14:sldId id="708"/>
            <p14:sldId id="707"/>
            <p14:sldId id="709"/>
            <p14:sldId id="687"/>
            <p14:sldId id="681"/>
            <p14:sldId id="710"/>
            <p14:sldId id="466"/>
            <p14:sldId id="964"/>
            <p14:sldId id="965"/>
            <p14:sldId id="966"/>
            <p14:sldId id="967"/>
            <p14:sldId id="774"/>
            <p14:sldId id="776"/>
            <p14:sldId id="777"/>
            <p14:sldId id="778"/>
            <p14:sldId id="779"/>
            <p14:sldId id="752"/>
            <p14:sldId id="753"/>
            <p14:sldId id="754"/>
            <p14:sldId id="75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BOAD\Kerean" initials="F" lastIdx="3" clrIdx="0">
    <p:extLst>
      <p:ext uri="{19B8F6BF-5375-455C-9EA6-DF929625EA0E}">
        <p15:presenceInfo xmlns:p15="http://schemas.microsoft.com/office/powerpoint/2012/main" userId="FBOAD\Kerean" providerId="None"/>
      </p:ext>
    </p:extLst>
  </p:cmAuthor>
  <p:cmAuthor id="2" name="Heidie P Rhodes" initials="HPR" lastIdx="1" clrIdx="1">
    <p:extLst>
      <p:ext uri="{19B8F6BF-5375-455C-9EA6-DF929625EA0E}">
        <p15:presenceInfo xmlns:p15="http://schemas.microsoft.com/office/powerpoint/2012/main" userId="S-1-5-21-3758570256-276891776-3938476879-36862" providerId="AD"/>
      </p:ext>
    </p:extLst>
  </p:cmAuthor>
  <p:cmAuthor id="3" name="Puja Pannu" initials="PP" lastIdx="0" clrIdx="2">
    <p:extLst>
      <p:ext uri="{19B8F6BF-5375-455C-9EA6-DF929625EA0E}">
        <p15:presenceInfo xmlns:p15="http://schemas.microsoft.com/office/powerpoint/2012/main" userId="S-1-5-21-98334000-2681454263-4003127818-53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E3B9FF"/>
    <a:srgbClr val="4472C4"/>
    <a:srgbClr val="FFFFFF"/>
    <a:srgbClr val="498426"/>
    <a:srgbClr val="5C739C"/>
    <a:srgbClr val="BF9000"/>
    <a:srgbClr val="A5A5A5"/>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93588" autoAdjust="0"/>
  </p:normalViewPr>
  <p:slideViewPr>
    <p:cSldViewPr snapToGrid="0">
      <p:cViewPr varScale="1">
        <p:scale>
          <a:sx n="113" d="100"/>
          <a:sy n="113" d="100"/>
        </p:scale>
        <p:origin x="96" y="244"/>
      </p:cViewPr>
      <p:guideLst/>
    </p:cSldViewPr>
  </p:slideViewPr>
  <p:notesTextViewPr>
    <p:cViewPr>
      <p:scale>
        <a:sx n="3" d="2"/>
        <a:sy n="3" d="2"/>
      </p:scale>
      <p:origin x="0" y="0"/>
    </p:cViewPr>
  </p:notesTextViewPr>
  <p:sorterViewPr>
    <p:cViewPr>
      <p:scale>
        <a:sx n="150" d="100"/>
        <a:sy n="150" d="100"/>
      </p:scale>
      <p:origin x="0" y="-36510"/>
    </p:cViewPr>
  </p:sorterViewPr>
  <p:notesViewPr>
    <p:cSldViewPr snapToGrid="0">
      <p:cViewPr varScale="1">
        <p:scale>
          <a:sx n="64" d="100"/>
          <a:sy n="64" d="100"/>
        </p:scale>
        <p:origin x="2232" y="6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viewProps" Target="viewProp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theme" Target="theme/theme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handoutMaster" Target="handoutMasters/handoutMaster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commentAuthors" Target="commentAuthors.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EBED9F-DE9A-4CE4-B0C7-5CDEF94053FC}" type="doc">
      <dgm:prSet loTypeId="urn:microsoft.com/office/officeart/2005/8/layout/hList6" loCatId="list" qsTypeId="urn:microsoft.com/office/officeart/2005/8/quickstyle/3d1" qsCatId="3D" csTypeId="urn:microsoft.com/office/officeart/2005/8/colors/colorful1" csCatId="colorful" phldr="1"/>
      <dgm:spPr/>
      <dgm:t>
        <a:bodyPr/>
        <a:lstStyle/>
        <a:p>
          <a:endParaRPr lang="en-US"/>
        </a:p>
      </dgm:t>
    </dgm:pt>
    <dgm:pt modelId="{32357EFA-3CFE-469C-A83A-E15CC22FC0F0}">
      <dgm:prSet phldrT="[Text]" custT="1"/>
      <dgm:spPr/>
      <dgm:t>
        <a:bodyPr/>
        <a:lstStyle/>
        <a:p>
          <a:r>
            <a:rPr lang="en-US" sz="1600" dirty="0" smtClean="0"/>
            <a:t>A Host UCPath – Home Campus PPS </a:t>
          </a:r>
          <a:r>
            <a:rPr lang="en-US" sz="1200" dirty="0" smtClean="0"/>
            <a:t>(If UCR is Host campus, payroll completes 3</a:t>
          </a:r>
          <a:r>
            <a:rPr lang="en-US" sz="1200" baseline="30000" dirty="0" smtClean="0"/>
            <a:t>rd</a:t>
          </a:r>
          <a:r>
            <a:rPr lang="en-US" sz="1200" dirty="0" smtClean="0"/>
            <a:t> bullet from the below, no SSC/Department/ORG interaction)</a:t>
          </a:r>
          <a:endParaRPr lang="en-US" sz="1600" dirty="0"/>
        </a:p>
      </dgm:t>
    </dgm:pt>
    <dgm:pt modelId="{647EAC63-D6F5-4F98-BD9E-A86005226A6D}" type="parTrans" cxnId="{700F99AF-1E78-483F-AA1D-76400836FB6B}">
      <dgm:prSet/>
      <dgm:spPr/>
      <dgm:t>
        <a:bodyPr/>
        <a:lstStyle/>
        <a:p>
          <a:endParaRPr lang="en-US"/>
        </a:p>
      </dgm:t>
    </dgm:pt>
    <dgm:pt modelId="{68141AE7-9BDB-4E70-8464-907D5B205C76}" type="sibTrans" cxnId="{700F99AF-1E78-483F-AA1D-76400836FB6B}">
      <dgm:prSet/>
      <dgm:spPr/>
      <dgm:t>
        <a:bodyPr/>
        <a:lstStyle/>
        <a:p>
          <a:endParaRPr lang="en-US"/>
        </a:p>
      </dgm:t>
    </dgm:pt>
    <dgm:pt modelId="{B968A258-ADC2-41BD-8FB6-139BF70218CD}">
      <dgm:prSet phldrT="[Text]" custT="1"/>
      <dgm:spPr/>
      <dgm:t>
        <a:bodyPr/>
        <a:lstStyle/>
        <a:p>
          <a:r>
            <a:rPr lang="en-US" sz="1200" dirty="0" smtClean="0"/>
            <a:t>Home campus adds an appointment and sets up FAU distribution</a:t>
          </a:r>
          <a:endParaRPr lang="en-US" sz="1200" dirty="0"/>
        </a:p>
      </dgm:t>
    </dgm:pt>
    <dgm:pt modelId="{1854AE92-BAB5-4E3E-B38C-5834DB75D1A6}" type="parTrans" cxnId="{3A6D88DA-834E-4B71-BE9F-71536F9DA4AC}">
      <dgm:prSet/>
      <dgm:spPr/>
      <dgm:t>
        <a:bodyPr/>
        <a:lstStyle/>
        <a:p>
          <a:endParaRPr lang="en-US"/>
        </a:p>
      </dgm:t>
    </dgm:pt>
    <dgm:pt modelId="{CF0E3DD4-47FA-42BA-8CFD-B3731575A57C}" type="sibTrans" cxnId="{3A6D88DA-834E-4B71-BE9F-71536F9DA4AC}">
      <dgm:prSet/>
      <dgm:spPr/>
      <dgm:t>
        <a:bodyPr/>
        <a:lstStyle/>
        <a:p>
          <a:endParaRPr lang="en-US"/>
        </a:p>
      </dgm:t>
    </dgm:pt>
    <dgm:pt modelId="{7B057DC9-655E-4E77-AEA9-535141FA0568}">
      <dgm:prSet phldrT="[Text]" custT="1"/>
      <dgm:spPr/>
      <dgm:t>
        <a:bodyPr/>
        <a:lstStyle/>
        <a:p>
          <a:r>
            <a:rPr lang="en-US" sz="1200" dirty="0" smtClean="0"/>
            <a:t>Home campus creates and sends a journal to Host campus, debits financial control, and credit suspense account</a:t>
          </a:r>
          <a:endParaRPr lang="en-US" sz="1200" dirty="0"/>
        </a:p>
      </dgm:t>
    </dgm:pt>
    <dgm:pt modelId="{C0A3A6BA-E080-415D-8173-FE3169A6629F}" type="parTrans" cxnId="{F91ED8D1-8C44-44AA-B62F-1BBB4649B41B}">
      <dgm:prSet/>
      <dgm:spPr/>
      <dgm:t>
        <a:bodyPr/>
        <a:lstStyle/>
        <a:p>
          <a:endParaRPr lang="en-US"/>
        </a:p>
      </dgm:t>
    </dgm:pt>
    <dgm:pt modelId="{62A9D489-80C6-4D15-A01D-7BF85A625769}" type="sibTrans" cxnId="{F91ED8D1-8C44-44AA-B62F-1BBB4649B41B}">
      <dgm:prSet/>
      <dgm:spPr/>
      <dgm:t>
        <a:bodyPr/>
        <a:lstStyle/>
        <a:p>
          <a:endParaRPr lang="en-US"/>
        </a:p>
      </dgm:t>
    </dgm:pt>
    <dgm:pt modelId="{C238D410-606B-43C1-9314-8173D3B4B08B}">
      <dgm:prSet phldrT="[Text]" custT="1"/>
      <dgm:spPr/>
      <dgm:t>
        <a:bodyPr/>
        <a:lstStyle/>
        <a:p>
          <a:r>
            <a:rPr lang="en-US" sz="1800" dirty="0" smtClean="0"/>
            <a:t>Host UCPath – Home Campus UCPath </a:t>
          </a:r>
          <a:r>
            <a:rPr lang="en-US" sz="1400" dirty="0" smtClean="0"/>
            <a:t>(SSC/ Department/ORG interaction)</a:t>
          </a:r>
          <a:endParaRPr lang="en-US" sz="1400" dirty="0"/>
        </a:p>
      </dgm:t>
    </dgm:pt>
    <dgm:pt modelId="{459FE8B9-4467-4E2B-9C03-5BF235F15C60}" type="parTrans" cxnId="{D52B2989-72F9-4864-8753-A2CEEE1C832D}">
      <dgm:prSet/>
      <dgm:spPr/>
      <dgm:t>
        <a:bodyPr/>
        <a:lstStyle/>
        <a:p>
          <a:endParaRPr lang="en-US"/>
        </a:p>
      </dgm:t>
    </dgm:pt>
    <dgm:pt modelId="{BA9DEE2A-EDEA-4BD5-9C36-EB4FE88F9B12}" type="sibTrans" cxnId="{D52B2989-72F9-4864-8753-A2CEEE1C832D}">
      <dgm:prSet/>
      <dgm:spPr/>
      <dgm:t>
        <a:bodyPr/>
        <a:lstStyle/>
        <a:p>
          <a:endParaRPr lang="en-US"/>
        </a:p>
      </dgm:t>
    </dgm:pt>
    <dgm:pt modelId="{C555F0BC-D1BA-4FF4-959D-94CC5F778028}">
      <dgm:prSet phldrT="[Text]" custT="1"/>
      <dgm:spPr/>
      <dgm:t>
        <a:bodyPr/>
        <a:lstStyle/>
        <a:p>
          <a:r>
            <a:rPr lang="en-US" sz="1400" dirty="0" smtClean="0"/>
            <a:t>Host campus creates a position</a:t>
          </a:r>
          <a:endParaRPr lang="en-US" sz="1400" dirty="0"/>
        </a:p>
      </dgm:t>
    </dgm:pt>
    <dgm:pt modelId="{43619083-DD01-4572-A575-43AD26A85197}" type="parTrans" cxnId="{7B351C0C-B596-447C-9D6F-AEE3D58A2C2C}">
      <dgm:prSet/>
      <dgm:spPr/>
      <dgm:t>
        <a:bodyPr/>
        <a:lstStyle/>
        <a:p>
          <a:endParaRPr lang="en-US"/>
        </a:p>
      </dgm:t>
    </dgm:pt>
    <dgm:pt modelId="{6C7C99A3-FC17-44C7-BCA3-72E19B3F52FB}" type="sibTrans" cxnId="{7B351C0C-B596-447C-9D6F-AEE3D58A2C2C}">
      <dgm:prSet/>
      <dgm:spPr/>
      <dgm:t>
        <a:bodyPr/>
        <a:lstStyle/>
        <a:p>
          <a:endParaRPr lang="en-US"/>
        </a:p>
      </dgm:t>
    </dgm:pt>
    <dgm:pt modelId="{420EE741-AD0E-48B9-941C-7960E165002D}">
      <dgm:prSet phldrT="[Text]" custT="1"/>
      <dgm:spPr/>
      <dgm:t>
        <a:bodyPr/>
        <a:lstStyle/>
        <a:p>
          <a:r>
            <a:rPr lang="en-US" sz="1400" dirty="0" smtClean="0"/>
            <a:t>Host campus sets up position funding using host department FAU</a:t>
          </a:r>
          <a:endParaRPr lang="en-US" sz="1400" dirty="0"/>
        </a:p>
      </dgm:t>
    </dgm:pt>
    <dgm:pt modelId="{060E2D97-FF19-4074-B401-58124775AABE}" type="parTrans" cxnId="{FE2427A6-E105-4A08-971A-0A49750351E6}">
      <dgm:prSet/>
      <dgm:spPr/>
      <dgm:t>
        <a:bodyPr/>
        <a:lstStyle/>
        <a:p>
          <a:endParaRPr lang="en-US"/>
        </a:p>
      </dgm:t>
    </dgm:pt>
    <dgm:pt modelId="{A0DB0B50-8EBF-4729-9584-9A98BF81B275}" type="sibTrans" cxnId="{FE2427A6-E105-4A08-971A-0A49750351E6}">
      <dgm:prSet/>
      <dgm:spPr/>
      <dgm:t>
        <a:bodyPr/>
        <a:lstStyle/>
        <a:p>
          <a:endParaRPr lang="en-US"/>
        </a:p>
      </dgm:t>
    </dgm:pt>
    <dgm:pt modelId="{DB21AA46-7502-4EFC-A8EF-245AA9565BC9}">
      <dgm:prSet phldrT="[Text]" custT="1"/>
      <dgm:spPr/>
      <dgm:t>
        <a:bodyPr/>
        <a:lstStyle/>
        <a:p>
          <a:r>
            <a:rPr lang="en-US" sz="1500" b="1" dirty="0" smtClean="0"/>
            <a:t>Home UCPath – Host Campus PPS </a:t>
          </a:r>
          <a:r>
            <a:rPr lang="en-US" sz="1200" b="1" dirty="0" smtClean="0"/>
            <a:t>(If UCR is Home campus, payroll completes all of the below, No SSC/Department/ORG interaction)</a:t>
          </a:r>
          <a:endParaRPr lang="en-US" sz="1500" dirty="0"/>
        </a:p>
      </dgm:t>
    </dgm:pt>
    <dgm:pt modelId="{846D2843-6291-42CD-8BA4-7C10C99DA2C4}" type="parTrans" cxnId="{99F8AA24-4E84-4AF4-8C68-F72E569BE66F}">
      <dgm:prSet/>
      <dgm:spPr/>
      <dgm:t>
        <a:bodyPr/>
        <a:lstStyle/>
        <a:p>
          <a:endParaRPr lang="en-US"/>
        </a:p>
      </dgm:t>
    </dgm:pt>
    <dgm:pt modelId="{D26CE29D-B642-43B7-A8C4-4279FEB1EEF8}" type="sibTrans" cxnId="{99F8AA24-4E84-4AF4-8C68-F72E569BE66F}">
      <dgm:prSet/>
      <dgm:spPr/>
      <dgm:t>
        <a:bodyPr/>
        <a:lstStyle/>
        <a:p>
          <a:endParaRPr lang="en-US"/>
        </a:p>
      </dgm:t>
    </dgm:pt>
    <dgm:pt modelId="{6E22389F-3880-4F24-A0E4-EB6CE64FC30C}">
      <dgm:prSet phldrT="[Text]" custT="1"/>
      <dgm:spPr/>
      <dgm:t>
        <a:bodyPr/>
        <a:lstStyle/>
        <a:p>
          <a:r>
            <a:rPr lang="en-US" sz="1200" dirty="0" smtClean="0"/>
            <a:t>Home campus creates a position</a:t>
          </a:r>
          <a:endParaRPr lang="en-US" sz="1200" dirty="0"/>
        </a:p>
      </dgm:t>
    </dgm:pt>
    <dgm:pt modelId="{C767E23E-FB66-4C3C-80EB-3D491E3619CE}" type="parTrans" cxnId="{99D94F90-6345-4107-BA29-8BEC1F1821C8}">
      <dgm:prSet/>
      <dgm:spPr/>
      <dgm:t>
        <a:bodyPr/>
        <a:lstStyle/>
        <a:p>
          <a:endParaRPr lang="en-US"/>
        </a:p>
      </dgm:t>
    </dgm:pt>
    <dgm:pt modelId="{6CC11C2D-5B1B-4D3A-9366-CBDF9B07F9F3}" type="sibTrans" cxnId="{99D94F90-6345-4107-BA29-8BEC1F1821C8}">
      <dgm:prSet/>
      <dgm:spPr/>
      <dgm:t>
        <a:bodyPr/>
        <a:lstStyle/>
        <a:p>
          <a:endParaRPr lang="en-US"/>
        </a:p>
      </dgm:t>
    </dgm:pt>
    <dgm:pt modelId="{08A80C9A-1C12-4B14-A93D-3602A55448DD}">
      <dgm:prSet phldrT="[Text]" custT="1"/>
      <dgm:spPr/>
      <dgm:t>
        <a:bodyPr/>
        <a:lstStyle/>
        <a:p>
          <a:r>
            <a:rPr lang="en-US" sz="1200" dirty="0" smtClean="0"/>
            <a:t>Home campus set ups position funding</a:t>
          </a:r>
          <a:endParaRPr lang="en-US" sz="1200" dirty="0"/>
        </a:p>
      </dgm:t>
    </dgm:pt>
    <dgm:pt modelId="{3E914E05-CA14-4186-9292-87C5935245C3}" type="parTrans" cxnId="{DB6F7CA2-2020-4533-B188-122545DC49E6}">
      <dgm:prSet/>
      <dgm:spPr/>
      <dgm:t>
        <a:bodyPr/>
        <a:lstStyle/>
        <a:p>
          <a:endParaRPr lang="en-US"/>
        </a:p>
      </dgm:t>
    </dgm:pt>
    <dgm:pt modelId="{B87F6125-8D07-4D18-B7A5-5FD182E43511}" type="sibTrans" cxnId="{DB6F7CA2-2020-4533-B188-122545DC49E6}">
      <dgm:prSet/>
      <dgm:spPr/>
      <dgm:t>
        <a:bodyPr/>
        <a:lstStyle/>
        <a:p>
          <a:endParaRPr lang="en-US"/>
        </a:p>
      </dgm:t>
    </dgm:pt>
    <dgm:pt modelId="{C65A56D2-E33D-4987-B061-F8787386F595}">
      <dgm:prSet phldrT="[Text]" custT="1"/>
      <dgm:spPr/>
      <dgm:t>
        <a:bodyPr/>
        <a:lstStyle/>
        <a:p>
          <a:r>
            <a:rPr lang="en-US" sz="1200" dirty="0" smtClean="0"/>
            <a:t>Host campus responds to journal, debits Host department, and credits financial control</a:t>
          </a:r>
          <a:endParaRPr lang="en-US" sz="1200" dirty="0"/>
        </a:p>
      </dgm:t>
    </dgm:pt>
    <dgm:pt modelId="{CC8F8422-3A83-497F-9B2C-FAC5F0440340}" type="parTrans" cxnId="{898389CB-B0D6-4D12-B35E-8FE6CD663393}">
      <dgm:prSet/>
      <dgm:spPr/>
      <dgm:t>
        <a:bodyPr/>
        <a:lstStyle/>
        <a:p>
          <a:endParaRPr lang="en-US"/>
        </a:p>
      </dgm:t>
    </dgm:pt>
    <dgm:pt modelId="{78358E1D-1BB7-4836-A93C-74F6E99C441F}" type="sibTrans" cxnId="{898389CB-B0D6-4D12-B35E-8FE6CD663393}">
      <dgm:prSet/>
      <dgm:spPr/>
      <dgm:t>
        <a:bodyPr/>
        <a:lstStyle/>
        <a:p>
          <a:endParaRPr lang="en-US"/>
        </a:p>
      </dgm:t>
    </dgm:pt>
    <dgm:pt modelId="{4D217301-7A7E-4D2D-8657-9CFF9C253F9D}">
      <dgm:prSet phldrT="[Text]" custT="1"/>
      <dgm:spPr/>
      <dgm:t>
        <a:bodyPr/>
        <a:lstStyle/>
        <a:p>
          <a:r>
            <a:rPr lang="en-US" sz="1400" dirty="0" smtClean="0"/>
            <a:t>Host campus hires employee into position (concurrent job)</a:t>
          </a:r>
          <a:endParaRPr lang="en-US" sz="1400" dirty="0"/>
        </a:p>
      </dgm:t>
    </dgm:pt>
    <dgm:pt modelId="{9A6FFD7C-3D89-4C90-8BA9-DA3CCB8E7A0A}" type="parTrans" cxnId="{7FC6C681-C831-4245-A602-FBEE0F99DB39}">
      <dgm:prSet/>
      <dgm:spPr/>
      <dgm:t>
        <a:bodyPr/>
        <a:lstStyle/>
        <a:p>
          <a:endParaRPr lang="en-US"/>
        </a:p>
      </dgm:t>
    </dgm:pt>
    <dgm:pt modelId="{07AAFB87-9617-4E0A-B423-D7CD90E501C8}" type="sibTrans" cxnId="{7FC6C681-C831-4245-A602-FBEE0F99DB39}">
      <dgm:prSet/>
      <dgm:spPr/>
      <dgm:t>
        <a:bodyPr/>
        <a:lstStyle/>
        <a:p>
          <a:endParaRPr lang="en-US"/>
        </a:p>
      </dgm:t>
    </dgm:pt>
    <dgm:pt modelId="{B03E0FC0-614D-4EB7-BCD6-801B959308D4}">
      <dgm:prSet phldrT="[Text]" custT="1"/>
      <dgm:spPr/>
      <dgm:t>
        <a:bodyPr/>
        <a:lstStyle/>
        <a:p>
          <a:r>
            <a:rPr lang="en-US" sz="1400" dirty="0" smtClean="0"/>
            <a:t>No need for journal entries</a:t>
          </a:r>
          <a:endParaRPr lang="en-US" sz="1400" dirty="0"/>
        </a:p>
      </dgm:t>
    </dgm:pt>
    <dgm:pt modelId="{5EC26EAD-B1D9-46EE-8AF4-462F828571E0}" type="parTrans" cxnId="{DD4ABC78-1DC5-4A54-BE24-93D6983A45FF}">
      <dgm:prSet/>
      <dgm:spPr/>
      <dgm:t>
        <a:bodyPr/>
        <a:lstStyle/>
        <a:p>
          <a:endParaRPr lang="en-US"/>
        </a:p>
      </dgm:t>
    </dgm:pt>
    <dgm:pt modelId="{9F60451D-1A84-4A91-A531-4F97FF201590}" type="sibTrans" cxnId="{DD4ABC78-1DC5-4A54-BE24-93D6983A45FF}">
      <dgm:prSet/>
      <dgm:spPr/>
      <dgm:t>
        <a:bodyPr/>
        <a:lstStyle/>
        <a:p>
          <a:endParaRPr lang="en-US"/>
        </a:p>
      </dgm:t>
    </dgm:pt>
    <dgm:pt modelId="{C2D2E80A-8ED1-4311-AE0D-9D6E98E4DD7B}">
      <dgm:prSet phldrT="[Text]" custT="1"/>
      <dgm:spPr/>
      <dgm:t>
        <a:bodyPr/>
        <a:lstStyle/>
        <a:p>
          <a:r>
            <a:rPr lang="en-US" sz="1200" dirty="0" smtClean="0"/>
            <a:t>Home campus add employee into position (concurrent job)</a:t>
          </a:r>
          <a:endParaRPr lang="en-US" sz="1200" dirty="0"/>
        </a:p>
      </dgm:t>
    </dgm:pt>
    <dgm:pt modelId="{55285363-B6FA-4D7F-8F0D-2FC76646647F}" type="parTrans" cxnId="{D4CA0693-D503-4E82-979F-0B37CC2F1022}">
      <dgm:prSet/>
      <dgm:spPr/>
      <dgm:t>
        <a:bodyPr/>
        <a:lstStyle/>
        <a:p>
          <a:endParaRPr lang="en-US"/>
        </a:p>
      </dgm:t>
    </dgm:pt>
    <dgm:pt modelId="{A2F79562-5CCF-4381-A47D-E0B33DC795C0}" type="sibTrans" cxnId="{D4CA0693-D503-4E82-979F-0B37CC2F1022}">
      <dgm:prSet/>
      <dgm:spPr/>
      <dgm:t>
        <a:bodyPr/>
        <a:lstStyle/>
        <a:p>
          <a:endParaRPr lang="en-US"/>
        </a:p>
      </dgm:t>
    </dgm:pt>
    <dgm:pt modelId="{42F22A00-B88B-4F11-98B7-9699CB7D49F8}">
      <dgm:prSet phldrT="[Text]" custT="1"/>
      <dgm:spPr/>
      <dgm:t>
        <a:bodyPr/>
        <a:lstStyle/>
        <a:p>
          <a:r>
            <a:rPr lang="en-US" sz="1200" dirty="0" smtClean="0"/>
            <a:t>Home campus creates and sends a journal to Host campus, debits financial control, and credit suspense account</a:t>
          </a:r>
          <a:endParaRPr lang="en-US" sz="1200" dirty="0"/>
        </a:p>
      </dgm:t>
    </dgm:pt>
    <dgm:pt modelId="{92B42FC2-6E2F-428D-B019-A606E7CF4E24}" type="parTrans" cxnId="{62CD0ED4-8494-4B13-9DB2-DCE709C950DB}">
      <dgm:prSet/>
      <dgm:spPr/>
      <dgm:t>
        <a:bodyPr/>
        <a:lstStyle/>
        <a:p>
          <a:endParaRPr lang="en-US"/>
        </a:p>
      </dgm:t>
    </dgm:pt>
    <dgm:pt modelId="{C9697D3D-B1A0-4D0A-924C-64918C8EF738}" type="sibTrans" cxnId="{62CD0ED4-8494-4B13-9DB2-DCE709C950DB}">
      <dgm:prSet/>
      <dgm:spPr/>
      <dgm:t>
        <a:bodyPr/>
        <a:lstStyle/>
        <a:p>
          <a:endParaRPr lang="en-US"/>
        </a:p>
      </dgm:t>
    </dgm:pt>
    <dgm:pt modelId="{59E9F594-AB5D-4393-9A34-4F7C1DA8D3FA}">
      <dgm:prSet phldrT="[Text]" custT="1"/>
      <dgm:spPr/>
      <dgm:t>
        <a:bodyPr/>
        <a:lstStyle/>
        <a:p>
          <a:endParaRPr lang="en-US" sz="1200" dirty="0"/>
        </a:p>
      </dgm:t>
    </dgm:pt>
    <dgm:pt modelId="{7298FA87-15AB-4EAC-BB4F-3A02DD7846B6}" type="parTrans" cxnId="{3A0183C4-AEEA-4469-8896-E667DBC17635}">
      <dgm:prSet/>
      <dgm:spPr/>
      <dgm:t>
        <a:bodyPr/>
        <a:lstStyle/>
        <a:p>
          <a:endParaRPr lang="en-US"/>
        </a:p>
      </dgm:t>
    </dgm:pt>
    <dgm:pt modelId="{F74AE6AF-C02D-48B5-93AE-1B5AD6322546}" type="sibTrans" cxnId="{3A0183C4-AEEA-4469-8896-E667DBC17635}">
      <dgm:prSet/>
      <dgm:spPr/>
      <dgm:t>
        <a:bodyPr/>
        <a:lstStyle/>
        <a:p>
          <a:endParaRPr lang="en-US"/>
        </a:p>
      </dgm:t>
    </dgm:pt>
    <dgm:pt modelId="{7A6E1DD9-4EB7-4866-A423-2F3AFAC17F25}">
      <dgm:prSet phldrT="[Text]" custT="1"/>
      <dgm:spPr/>
      <dgm:t>
        <a:bodyPr/>
        <a:lstStyle/>
        <a:p>
          <a:r>
            <a:rPr lang="en-US" sz="1200" dirty="0" smtClean="0"/>
            <a:t>Host campus responds to journal, debits Host department, and credits financial control </a:t>
          </a:r>
          <a:endParaRPr lang="en-US" sz="1200" dirty="0"/>
        </a:p>
      </dgm:t>
    </dgm:pt>
    <dgm:pt modelId="{9E5FD3F4-00ED-4D48-8381-9EAD8555210A}" type="parTrans" cxnId="{7B5686A9-9EA7-4847-A5DD-38643F5A8750}">
      <dgm:prSet/>
      <dgm:spPr/>
      <dgm:t>
        <a:bodyPr/>
        <a:lstStyle/>
        <a:p>
          <a:endParaRPr lang="en-US"/>
        </a:p>
      </dgm:t>
    </dgm:pt>
    <dgm:pt modelId="{23CD51A1-0AEE-4D06-9706-0977A87054A6}" type="sibTrans" cxnId="{7B5686A9-9EA7-4847-A5DD-38643F5A8750}">
      <dgm:prSet/>
      <dgm:spPr/>
      <dgm:t>
        <a:bodyPr/>
        <a:lstStyle/>
        <a:p>
          <a:endParaRPr lang="en-US"/>
        </a:p>
      </dgm:t>
    </dgm:pt>
    <dgm:pt modelId="{72193559-D00D-4A4E-BF3B-EF181CA03957}" type="pres">
      <dgm:prSet presAssocID="{DEEBED9F-DE9A-4CE4-B0C7-5CDEF94053FC}" presName="Name0" presStyleCnt="0">
        <dgm:presLayoutVars>
          <dgm:dir/>
          <dgm:resizeHandles val="exact"/>
        </dgm:presLayoutVars>
      </dgm:prSet>
      <dgm:spPr/>
      <dgm:t>
        <a:bodyPr/>
        <a:lstStyle/>
        <a:p>
          <a:endParaRPr lang="en-US"/>
        </a:p>
      </dgm:t>
    </dgm:pt>
    <dgm:pt modelId="{1D232BD6-AF74-4253-B23B-9252BDB5CCA6}" type="pres">
      <dgm:prSet presAssocID="{32357EFA-3CFE-469C-A83A-E15CC22FC0F0}" presName="node" presStyleLbl="node1" presStyleIdx="0" presStyleCnt="3">
        <dgm:presLayoutVars>
          <dgm:bulletEnabled val="1"/>
        </dgm:presLayoutVars>
      </dgm:prSet>
      <dgm:spPr/>
      <dgm:t>
        <a:bodyPr/>
        <a:lstStyle/>
        <a:p>
          <a:endParaRPr lang="en-US"/>
        </a:p>
      </dgm:t>
    </dgm:pt>
    <dgm:pt modelId="{CA3BB6D5-532D-40AE-894B-B32392AED2E5}" type="pres">
      <dgm:prSet presAssocID="{68141AE7-9BDB-4E70-8464-907D5B205C76}" presName="sibTrans" presStyleCnt="0"/>
      <dgm:spPr/>
    </dgm:pt>
    <dgm:pt modelId="{B1AC2C31-2EF0-49CC-8B6B-B60B64A5CFC8}" type="pres">
      <dgm:prSet presAssocID="{C238D410-606B-43C1-9314-8173D3B4B08B}" presName="node" presStyleLbl="node1" presStyleIdx="1" presStyleCnt="3">
        <dgm:presLayoutVars>
          <dgm:bulletEnabled val="1"/>
        </dgm:presLayoutVars>
      </dgm:prSet>
      <dgm:spPr/>
      <dgm:t>
        <a:bodyPr/>
        <a:lstStyle/>
        <a:p>
          <a:endParaRPr lang="en-US"/>
        </a:p>
      </dgm:t>
    </dgm:pt>
    <dgm:pt modelId="{CE29869E-26A9-4910-946A-FE572EA3AE0A}" type="pres">
      <dgm:prSet presAssocID="{BA9DEE2A-EDEA-4BD5-9C36-EB4FE88F9B12}" presName="sibTrans" presStyleCnt="0"/>
      <dgm:spPr/>
    </dgm:pt>
    <dgm:pt modelId="{790E4B7D-C7F7-49CE-B997-1C7C4BC2943F}" type="pres">
      <dgm:prSet presAssocID="{DB21AA46-7502-4EFC-A8EF-245AA9565BC9}" presName="node" presStyleLbl="node1" presStyleIdx="2" presStyleCnt="3">
        <dgm:presLayoutVars>
          <dgm:bulletEnabled val="1"/>
        </dgm:presLayoutVars>
      </dgm:prSet>
      <dgm:spPr/>
      <dgm:t>
        <a:bodyPr/>
        <a:lstStyle/>
        <a:p>
          <a:endParaRPr lang="en-US"/>
        </a:p>
      </dgm:t>
    </dgm:pt>
  </dgm:ptLst>
  <dgm:cxnLst>
    <dgm:cxn modelId="{7B351C0C-B596-447C-9D6F-AEE3D58A2C2C}" srcId="{C238D410-606B-43C1-9314-8173D3B4B08B}" destId="{C555F0BC-D1BA-4FF4-959D-94CC5F778028}" srcOrd="0" destOrd="0" parTransId="{43619083-DD01-4572-A575-43AD26A85197}" sibTransId="{6C7C99A3-FC17-44C7-BCA3-72E19B3F52FB}"/>
    <dgm:cxn modelId="{7C3E367A-0197-4D01-8724-CF6B2CFEE0C9}" type="presOf" srcId="{4D217301-7A7E-4D2D-8657-9CFF9C253F9D}" destId="{B1AC2C31-2EF0-49CC-8B6B-B60B64A5CFC8}" srcOrd="0" destOrd="3" presId="urn:microsoft.com/office/officeart/2005/8/layout/hList6"/>
    <dgm:cxn modelId="{898389CB-B0D6-4D12-B35E-8FE6CD663393}" srcId="{32357EFA-3CFE-469C-A83A-E15CC22FC0F0}" destId="{C65A56D2-E33D-4987-B061-F8787386F595}" srcOrd="2" destOrd="0" parTransId="{CC8F8422-3A83-497F-9B2C-FAC5F0440340}" sibTransId="{78358E1D-1BB7-4836-A93C-74F6E99C441F}"/>
    <dgm:cxn modelId="{A41AFBD0-8D90-4929-86AC-D57601210D8B}" type="presOf" srcId="{7A6E1DD9-4EB7-4866-A423-2F3AFAC17F25}" destId="{790E4B7D-C7F7-49CE-B997-1C7C4BC2943F}" srcOrd="0" destOrd="5" presId="urn:microsoft.com/office/officeart/2005/8/layout/hList6"/>
    <dgm:cxn modelId="{3A6D88DA-834E-4B71-BE9F-71536F9DA4AC}" srcId="{32357EFA-3CFE-469C-A83A-E15CC22FC0F0}" destId="{B968A258-ADC2-41BD-8FB6-139BF70218CD}" srcOrd="0" destOrd="0" parTransId="{1854AE92-BAB5-4E3E-B38C-5834DB75D1A6}" sibTransId="{CF0E3DD4-47FA-42BA-8CFD-B3731575A57C}"/>
    <dgm:cxn modelId="{4B2BF5C0-67F8-4D41-9A8D-B026F499A146}" type="presOf" srcId="{C2D2E80A-8ED1-4311-AE0D-9D6E98E4DD7B}" destId="{790E4B7D-C7F7-49CE-B997-1C7C4BC2943F}" srcOrd="0" destOrd="3" presId="urn:microsoft.com/office/officeart/2005/8/layout/hList6"/>
    <dgm:cxn modelId="{C6AFC4CE-449C-41FF-AB1C-ECFDF417F129}" type="presOf" srcId="{C65A56D2-E33D-4987-B061-F8787386F595}" destId="{1D232BD6-AF74-4253-B23B-9252BDB5CCA6}" srcOrd="0" destOrd="3" presId="urn:microsoft.com/office/officeart/2005/8/layout/hList6"/>
    <dgm:cxn modelId="{62CD0ED4-8494-4B13-9DB2-DCE709C950DB}" srcId="{DB21AA46-7502-4EFC-A8EF-245AA9565BC9}" destId="{42F22A00-B88B-4F11-98B7-9699CB7D49F8}" srcOrd="3" destOrd="0" parTransId="{92B42FC2-6E2F-428D-B019-A606E7CF4E24}" sibTransId="{C9697D3D-B1A0-4D0A-924C-64918C8EF738}"/>
    <dgm:cxn modelId="{FE2427A6-E105-4A08-971A-0A49750351E6}" srcId="{C238D410-606B-43C1-9314-8173D3B4B08B}" destId="{420EE741-AD0E-48B9-941C-7960E165002D}" srcOrd="1" destOrd="0" parTransId="{060E2D97-FF19-4074-B401-58124775AABE}" sibTransId="{A0DB0B50-8EBF-4729-9584-9A98BF81B275}"/>
    <dgm:cxn modelId="{980C5B6F-44C7-4580-8A6A-7EB2AB69F31B}" type="presOf" srcId="{C555F0BC-D1BA-4FF4-959D-94CC5F778028}" destId="{B1AC2C31-2EF0-49CC-8B6B-B60B64A5CFC8}" srcOrd="0" destOrd="1" presId="urn:microsoft.com/office/officeart/2005/8/layout/hList6"/>
    <dgm:cxn modelId="{94EBAA50-A840-4338-8F83-5280B150DCF5}" type="presOf" srcId="{42F22A00-B88B-4F11-98B7-9699CB7D49F8}" destId="{790E4B7D-C7F7-49CE-B997-1C7C4BC2943F}" srcOrd="0" destOrd="4" presId="urn:microsoft.com/office/officeart/2005/8/layout/hList6"/>
    <dgm:cxn modelId="{F91ED8D1-8C44-44AA-B62F-1BBB4649B41B}" srcId="{32357EFA-3CFE-469C-A83A-E15CC22FC0F0}" destId="{7B057DC9-655E-4E77-AEA9-535141FA0568}" srcOrd="1" destOrd="0" parTransId="{C0A3A6BA-E080-415D-8173-FE3169A6629F}" sibTransId="{62A9D489-80C6-4D15-A01D-7BF85A625769}"/>
    <dgm:cxn modelId="{DD5EBEED-03AF-4296-8365-F416BAFCB9BF}" type="presOf" srcId="{420EE741-AD0E-48B9-941C-7960E165002D}" destId="{B1AC2C31-2EF0-49CC-8B6B-B60B64A5CFC8}" srcOrd="0" destOrd="2" presId="urn:microsoft.com/office/officeart/2005/8/layout/hList6"/>
    <dgm:cxn modelId="{2640AB12-F4CD-4EDD-9ED0-09B146351937}" type="presOf" srcId="{C238D410-606B-43C1-9314-8173D3B4B08B}" destId="{B1AC2C31-2EF0-49CC-8B6B-B60B64A5CFC8}" srcOrd="0" destOrd="0" presId="urn:microsoft.com/office/officeart/2005/8/layout/hList6"/>
    <dgm:cxn modelId="{1C58AB90-638B-468A-A081-B46779DB6509}" type="presOf" srcId="{DEEBED9F-DE9A-4CE4-B0C7-5CDEF94053FC}" destId="{72193559-D00D-4A4E-BF3B-EF181CA03957}" srcOrd="0" destOrd="0" presId="urn:microsoft.com/office/officeart/2005/8/layout/hList6"/>
    <dgm:cxn modelId="{99D94F90-6345-4107-BA29-8BEC1F1821C8}" srcId="{DB21AA46-7502-4EFC-A8EF-245AA9565BC9}" destId="{6E22389F-3880-4F24-A0E4-EB6CE64FC30C}" srcOrd="0" destOrd="0" parTransId="{C767E23E-FB66-4C3C-80EB-3D491E3619CE}" sibTransId="{6CC11C2D-5B1B-4D3A-9366-CBDF9B07F9F3}"/>
    <dgm:cxn modelId="{D4CA0693-D503-4E82-979F-0B37CC2F1022}" srcId="{DB21AA46-7502-4EFC-A8EF-245AA9565BC9}" destId="{C2D2E80A-8ED1-4311-AE0D-9D6E98E4DD7B}" srcOrd="2" destOrd="0" parTransId="{55285363-B6FA-4D7F-8F0D-2FC76646647F}" sibTransId="{A2F79562-5CCF-4381-A47D-E0B33DC795C0}"/>
    <dgm:cxn modelId="{67561AFD-084D-45B2-A7A6-C86DECA04DD4}" type="presOf" srcId="{B968A258-ADC2-41BD-8FB6-139BF70218CD}" destId="{1D232BD6-AF74-4253-B23B-9252BDB5CCA6}" srcOrd="0" destOrd="1" presId="urn:microsoft.com/office/officeart/2005/8/layout/hList6"/>
    <dgm:cxn modelId="{700F99AF-1E78-483F-AA1D-76400836FB6B}" srcId="{DEEBED9F-DE9A-4CE4-B0C7-5CDEF94053FC}" destId="{32357EFA-3CFE-469C-A83A-E15CC22FC0F0}" srcOrd="0" destOrd="0" parTransId="{647EAC63-D6F5-4F98-BD9E-A86005226A6D}" sibTransId="{68141AE7-9BDB-4E70-8464-907D5B205C76}"/>
    <dgm:cxn modelId="{99F8AA24-4E84-4AF4-8C68-F72E569BE66F}" srcId="{DEEBED9F-DE9A-4CE4-B0C7-5CDEF94053FC}" destId="{DB21AA46-7502-4EFC-A8EF-245AA9565BC9}" srcOrd="2" destOrd="0" parTransId="{846D2843-6291-42CD-8BA4-7C10C99DA2C4}" sibTransId="{D26CE29D-B642-43B7-A8C4-4279FEB1EEF8}"/>
    <dgm:cxn modelId="{797FE5D3-30F7-4BF1-8717-E4C4523B847D}" type="presOf" srcId="{59E9F594-AB5D-4393-9A34-4F7C1DA8D3FA}" destId="{790E4B7D-C7F7-49CE-B997-1C7C4BC2943F}" srcOrd="0" destOrd="6" presId="urn:microsoft.com/office/officeart/2005/8/layout/hList6"/>
    <dgm:cxn modelId="{DB6F7CA2-2020-4533-B188-122545DC49E6}" srcId="{DB21AA46-7502-4EFC-A8EF-245AA9565BC9}" destId="{08A80C9A-1C12-4B14-A93D-3602A55448DD}" srcOrd="1" destOrd="0" parTransId="{3E914E05-CA14-4186-9292-87C5935245C3}" sibTransId="{B87F6125-8D07-4D18-B7A5-5FD182E43511}"/>
    <dgm:cxn modelId="{7FC6C681-C831-4245-A602-FBEE0F99DB39}" srcId="{C238D410-606B-43C1-9314-8173D3B4B08B}" destId="{4D217301-7A7E-4D2D-8657-9CFF9C253F9D}" srcOrd="2" destOrd="0" parTransId="{9A6FFD7C-3D89-4C90-8BA9-DA3CCB8E7A0A}" sibTransId="{07AAFB87-9617-4E0A-B423-D7CD90E501C8}"/>
    <dgm:cxn modelId="{D52B2989-72F9-4864-8753-A2CEEE1C832D}" srcId="{DEEBED9F-DE9A-4CE4-B0C7-5CDEF94053FC}" destId="{C238D410-606B-43C1-9314-8173D3B4B08B}" srcOrd="1" destOrd="0" parTransId="{459FE8B9-4467-4E2B-9C03-5BF235F15C60}" sibTransId="{BA9DEE2A-EDEA-4BD5-9C36-EB4FE88F9B12}"/>
    <dgm:cxn modelId="{BF1E6280-9230-468A-BFA0-E155F0C763D5}" type="presOf" srcId="{32357EFA-3CFE-469C-A83A-E15CC22FC0F0}" destId="{1D232BD6-AF74-4253-B23B-9252BDB5CCA6}" srcOrd="0" destOrd="0" presId="urn:microsoft.com/office/officeart/2005/8/layout/hList6"/>
    <dgm:cxn modelId="{596AFF0B-57B0-48D4-A778-9564A578BA1B}" type="presOf" srcId="{6E22389F-3880-4F24-A0E4-EB6CE64FC30C}" destId="{790E4B7D-C7F7-49CE-B997-1C7C4BC2943F}" srcOrd="0" destOrd="1" presId="urn:microsoft.com/office/officeart/2005/8/layout/hList6"/>
    <dgm:cxn modelId="{E7AFF374-7CB4-49A7-A772-288281E17A3A}" type="presOf" srcId="{B03E0FC0-614D-4EB7-BCD6-801B959308D4}" destId="{B1AC2C31-2EF0-49CC-8B6B-B60B64A5CFC8}" srcOrd="0" destOrd="4" presId="urn:microsoft.com/office/officeart/2005/8/layout/hList6"/>
    <dgm:cxn modelId="{3A0183C4-AEEA-4469-8896-E667DBC17635}" srcId="{DB21AA46-7502-4EFC-A8EF-245AA9565BC9}" destId="{59E9F594-AB5D-4393-9A34-4F7C1DA8D3FA}" srcOrd="5" destOrd="0" parTransId="{7298FA87-15AB-4EAC-BB4F-3A02DD7846B6}" sibTransId="{F74AE6AF-C02D-48B5-93AE-1B5AD6322546}"/>
    <dgm:cxn modelId="{DD4ABC78-1DC5-4A54-BE24-93D6983A45FF}" srcId="{C238D410-606B-43C1-9314-8173D3B4B08B}" destId="{B03E0FC0-614D-4EB7-BCD6-801B959308D4}" srcOrd="3" destOrd="0" parTransId="{5EC26EAD-B1D9-46EE-8AF4-462F828571E0}" sibTransId="{9F60451D-1A84-4A91-A531-4F97FF201590}"/>
    <dgm:cxn modelId="{7B5686A9-9EA7-4847-A5DD-38643F5A8750}" srcId="{DB21AA46-7502-4EFC-A8EF-245AA9565BC9}" destId="{7A6E1DD9-4EB7-4866-A423-2F3AFAC17F25}" srcOrd="4" destOrd="0" parTransId="{9E5FD3F4-00ED-4D48-8381-9EAD8555210A}" sibTransId="{23CD51A1-0AEE-4D06-9706-0977A87054A6}"/>
    <dgm:cxn modelId="{F094197E-AC09-46F4-AE13-04560A518682}" type="presOf" srcId="{DB21AA46-7502-4EFC-A8EF-245AA9565BC9}" destId="{790E4B7D-C7F7-49CE-B997-1C7C4BC2943F}" srcOrd="0" destOrd="0" presId="urn:microsoft.com/office/officeart/2005/8/layout/hList6"/>
    <dgm:cxn modelId="{D8774F77-9781-495D-AF29-A73E14A89458}" type="presOf" srcId="{7B057DC9-655E-4E77-AEA9-535141FA0568}" destId="{1D232BD6-AF74-4253-B23B-9252BDB5CCA6}" srcOrd="0" destOrd="2" presId="urn:microsoft.com/office/officeart/2005/8/layout/hList6"/>
    <dgm:cxn modelId="{560A95AB-F92E-43C8-8F32-97C973BB3EE5}" type="presOf" srcId="{08A80C9A-1C12-4B14-A93D-3602A55448DD}" destId="{790E4B7D-C7F7-49CE-B997-1C7C4BC2943F}" srcOrd="0" destOrd="2" presId="urn:microsoft.com/office/officeart/2005/8/layout/hList6"/>
    <dgm:cxn modelId="{BB31202E-4AED-494B-A9E5-AEE58F431711}" type="presParOf" srcId="{72193559-D00D-4A4E-BF3B-EF181CA03957}" destId="{1D232BD6-AF74-4253-B23B-9252BDB5CCA6}" srcOrd="0" destOrd="0" presId="urn:microsoft.com/office/officeart/2005/8/layout/hList6"/>
    <dgm:cxn modelId="{B7E12DB2-4C55-49A2-A52C-02D3FFA5CE64}" type="presParOf" srcId="{72193559-D00D-4A4E-BF3B-EF181CA03957}" destId="{CA3BB6D5-532D-40AE-894B-B32392AED2E5}" srcOrd="1" destOrd="0" presId="urn:microsoft.com/office/officeart/2005/8/layout/hList6"/>
    <dgm:cxn modelId="{8A678ED1-61E0-40A9-B8DC-60F4B70DB963}" type="presParOf" srcId="{72193559-D00D-4A4E-BF3B-EF181CA03957}" destId="{B1AC2C31-2EF0-49CC-8B6B-B60B64A5CFC8}" srcOrd="2" destOrd="0" presId="urn:microsoft.com/office/officeart/2005/8/layout/hList6"/>
    <dgm:cxn modelId="{10F4F45E-50D1-4EF7-AF3E-FF9F9259E7FB}" type="presParOf" srcId="{72193559-D00D-4A4E-BF3B-EF181CA03957}" destId="{CE29869E-26A9-4910-946A-FE572EA3AE0A}" srcOrd="3" destOrd="0" presId="urn:microsoft.com/office/officeart/2005/8/layout/hList6"/>
    <dgm:cxn modelId="{65837D39-F688-4FB5-A734-FECF378C01CB}" type="presParOf" srcId="{72193559-D00D-4A4E-BF3B-EF181CA03957}" destId="{790E4B7D-C7F7-49CE-B997-1C7C4BC2943F}"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3FFA06-4A9A-4717-9BD6-5E24B10BFEBD}" type="doc">
      <dgm:prSet loTypeId="urn:microsoft.com/office/officeart/2005/8/layout/process5" loCatId="process" qsTypeId="urn:microsoft.com/office/officeart/2005/8/quickstyle/3d2" qsCatId="3D" csTypeId="urn:microsoft.com/office/officeart/2005/8/colors/colorful2" csCatId="colorful" phldr="1"/>
      <dgm:spPr/>
      <dgm:t>
        <a:bodyPr/>
        <a:lstStyle/>
        <a:p>
          <a:endParaRPr lang="en-US"/>
        </a:p>
      </dgm:t>
    </dgm:pt>
    <dgm:pt modelId="{9A8D931F-B4ED-44AC-85FB-7CFD9FD7B187}">
      <dgm:prSet phldrT="[Text]" custT="1"/>
      <dgm:spPr/>
      <dgm:t>
        <a:bodyPr/>
        <a:lstStyle/>
        <a:p>
          <a:pPr rtl="0"/>
          <a:r>
            <a:rPr kumimoji="0" lang="en-US" sz="1100" b="0" i="0" u="none" strike="noStrike" cap="none" spc="0" normalizeH="0" baseline="0" noProof="0" dirty="0" smtClean="0">
              <a:ln/>
              <a:effectLst/>
              <a:uLnTx/>
              <a:uFillTx/>
              <a:latin typeface="Arial"/>
              <a:ea typeface="+mn-ea"/>
              <a:cs typeface="+mn-cs"/>
            </a:rPr>
            <a:t>For contract pay entries you must enter the contract pay reason and the contract period begin and end dates</a:t>
          </a:r>
          <a:endParaRPr lang="en-US" sz="1100" dirty="0"/>
        </a:p>
      </dgm:t>
    </dgm:pt>
    <dgm:pt modelId="{F50A700B-FBC2-4D20-9AE1-B08CD4FC6475}" type="parTrans" cxnId="{4C242BAE-5D22-47DD-A683-11CC5798F664}">
      <dgm:prSet/>
      <dgm:spPr/>
      <dgm:t>
        <a:bodyPr/>
        <a:lstStyle/>
        <a:p>
          <a:endParaRPr lang="en-US" sz="2800">
            <a:solidFill>
              <a:schemeClr val="bg1"/>
            </a:solidFill>
          </a:endParaRPr>
        </a:p>
      </dgm:t>
    </dgm:pt>
    <dgm:pt modelId="{21381A2B-DED0-477B-AEE4-1FD80EF71582}" type="sibTrans" cxnId="{4C242BAE-5D22-47DD-A683-11CC5798F664}">
      <dgm:prSet custT="1"/>
      <dgm:spPr/>
      <dgm:t>
        <a:bodyPr/>
        <a:lstStyle/>
        <a:p>
          <a:endParaRPr lang="en-US" sz="1000" dirty="0">
            <a:solidFill>
              <a:schemeClr val="bg1"/>
            </a:solidFill>
          </a:endParaRPr>
        </a:p>
      </dgm:t>
    </dgm:pt>
    <dgm:pt modelId="{4CCC80DE-AD58-4C5A-89F2-57C67C8E601F}">
      <dgm:prSet phldrT="[Text]" custT="1"/>
      <dgm:spPr/>
      <dgm:t>
        <a:bodyPr/>
        <a:lstStyle/>
        <a:p>
          <a:pPr rtl="0"/>
          <a:r>
            <a:rPr kumimoji="0" lang="en-US" sz="1100" b="0" i="0" u="none" strike="noStrike" cap="none" spc="0" normalizeH="0" baseline="0" noProof="0" dirty="0" smtClean="0">
              <a:ln/>
              <a:effectLst/>
              <a:uLnTx/>
              <a:uFillTx/>
              <a:latin typeface="Arial"/>
              <a:ea typeface="+mn-ea"/>
              <a:cs typeface="+mn-cs"/>
            </a:rPr>
            <a:t>If the contract pay must be prorated, you must override the Comp Rate Code by entering </a:t>
          </a:r>
          <a:r>
            <a:rPr kumimoji="0" lang="en-US" sz="1100" b="1" i="0" u="none" strike="noStrike" cap="none" spc="0" normalizeH="0" baseline="0" noProof="0" dirty="0" smtClean="0">
              <a:ln/>
              <a:effectLst/>
              <a:uLnTx/>
              <a:uFillTx/>
              <a:latin typeface="Arial"/>
              <a:ea typeface="+mn-ea"/>
              <a:cs typeface="+mn-cs"/>
            </a:rPr>
            <a:t>UCCNTR</a:t>
          </a:r>
          <a:r>
            <a:rPr kumimoji="0" lang="en-US" sz="1100" b="0" i="0" u="none" strike="noStrike" cap="none" spc="0" normalizeH="0" baseline="0" noProof="0" dirty="0" smtClean="0">
              <a:ln/>
              <a:effectLst/>
              <a:uLnTx/>
              <a:uFillTx/>
              <a:latin typeface="Arial"/>
              <a:ea typeface="+mn-ea"/>
              <a:cs typeface="+mn-cs"/>
            </a:rPr>
            <a:t> in the Comp Rate Code field. </a:t>
          </a:r>
          <a:endParaRPr lang="en-US" sz="1100" dirty="0"/>
        </a:p>
      </dgm:t>
    </dgm:pt>
    <dgm:pt modelId="{9D3316C4-C1BC-4184-811E-5F7FFF85341F}" type="parTrans" cxnId="{CB3E0D5B-A565-434E-B66E-A2B17597A017}">
      <dgm:prSet/>
      <dgm:spPr/>
      <dgm:t>
        <a:bodyPr/>
        <a:lstStyle/>
        <a:p>
          <a:endParaRPr lang="en-US" sz="2800">
            <a:solidFill>
              <a:schemeClr val="bg1"/>
            </a:solidFill>
          </a:endParaRPr>
        </a:p>
      </dgm:t>
    </dgm:pt>
    <dgm:pt modelId="{6A986D75-78C2-46F7-9DFB-E96D07C02585}" type="sibTrans" cxnId="{CB3E0D5B-A565-434E-B66E-A2B17597A017}">
      <dgm:prSet custT="1"/>
      <dgm:spPr/>
      <dgm:t>
        <a:bodyPr/>
        <a:lstStyle/>
        <a:p>
          <a:endParaRPr lang="en-US" sz="1000" dirty="0">
            <a:solidFill>
              <a:schemeClr val="bg1"/>
            </a:solidFill>
          </a:endParaRPr>
        </a:p>
      </dgm:t>
    </dgm:pt>
    <dgm:pt modelId="{891F7760-02A1-4BAD-9C9F-A7EB987073F5}">
      <dgm:prSet phldrT="[Text]" custT="1"/>
      <dgm:spPr/>
      <dgm:t>
        <a:bodyPr/>
        <a:lstStyle/>
        <a:p>
          <a:pPr rtl="0"/>
          <a:r>
            <a:rPr kumimoji="0" lang="en-US" sz="1100" b="0" i="0" u="none" strike="noStrike" cap="none" spc="0" normalizeH="0" baseline="0" noProof="0" dirty="0" smtClean="0">
              <a:ln/>
              <a:effectLst/>
              <a:uLnTx/>
              <a:uFillTx/>
              <a:latin typeface="Arial"/>
              <a:ea typeface="+mn-ea"/>
              <a:cs typeface="+mn-cs"/>
            </a:rPr>
            <a:t>After you enter the Step, the Comp Rate Code and Compensation Rate fields default. Delete the default compensation to enter the prorated contract pay: </a:t>
          </a:r>
          <a:endParaRPr lang="en-US" sz="1100" dirty="0"/>
        </a:p>
      </dgm:t>
    </dgm:pt>
    <dgm:pt modelId="{F308CB5C-E3CD-4131-8C81-8DF597182076}" type="parTrans" cxnId="{2D5F1D45-65DF-42D3-8903-8142C220E1A1}">
      <dgm:prSet/>
      <dgm:spPr/>
      <dgm:t>
        <a:bodyPr/>
        <a:lstStyle/>
        <a:p>
          <a:endParaRPr lang="en-US" sz="2800">
            <a:solidFill>
              <a:schemeClr val="bg1"/>
            </a:solidFill>
          </a:endParaRPr>
        </a:p>
      </dgm:t>
    </dgm:pt>
    <dgm:pt modelId="{7B4C1453-7C04-47E4-A0EE-5A3A788B9DE0}" type="sibTrans" cxnId="{2D5F1D45-65DF-42D3-8903-8142C220E1A1}">
      <dgm:prSet custT="1"/>
      <dgm:spPr/>
      <dgm:t>
        <a:bodyPr/>
        <a:lstStyle/>
        <a:p>
          <a:endParaRPr lang="en-US" sz="1000" dirty="0">
            <a:solidFill>
              <a:schemeClr val="bg1"/>
            </a:solidFill>
          </a:endParaRPr>
        </a:p>
      </dgm:t>
    </dgm:pt>
    <dgm:pt modelId="{67BA1459-192F-4B37-9772-D6DE81DF2D1F}">
      <dgm:prSet phldrT="[Text]" custT="1"/>
      <dgm:spPr/>
      <dgm:t>
        <a:bodyPr/>
        <a:lstStyle/>
        <a:p>
          <a:pPr rtl="0"/>
          <a:r>
            <a:rPr kumimoji="0" lang="en-US" sz="1100" b="0" i="0" u="none" strike="noStrike" cap="none" spc="0" normalizeH="0" baseline="0" noProof="0" dirty="0" smtClean="0">
              <a:ln/>
              <a:effectLst/>
              <a:uLnTx/>
              <a:uFillTx/>
              <a:latin typeface="Arial"/>
              <a:ea typeface="+mn-ea"/>
              <a:cs typeface="+mn-cs"/>
            </a:rPr>
            <a:t>Delete the existing compensation row. </a:t>
          </a:r>
        </a:p>
        <a:p>
          <a:pPr rtl="0"/>
          <a:r>
            <a:rPr kumimoji="0" lang="en-US" sz="1100" b="0" i="0" u="none" strike="noStrike" cap="none" spc="0" normalizeH="0" baseline="0" noProof="0" dirty="0" smtClean="0">
              <a:ln/>
              <a:effectLst/>
              <a:uLnTx/>
              <a:uFillTx/>
              <a:latin typeface="Arial"/>
              <a:ea typeface="+mn-ea"/>
              <a:cs typeface="+mn-cs"/>
            </a:rPr>
            <a:t>2. Enter Comp Rate Code as </a:t>
          </a:r>
          <a:r>
            <a:rPr kumimoji="0" lang="en-US" sz="1100" b="1" i="0" u="none" strike="noStrike" cap="none" spc="0" normalizeH="0" baseline="0" noProof="0" dirty="0" smtClean="0">
              <a:ln/>
              <a:effectLst/>
              <a:uLnTx/>
              <a:uFillTx/>
              <a:latin typeface="Arial"/>
              <a:ea typeface="+mn-ea"/>
              <a:cs typeface="+mn-cs"/>
            </a:rPr>
            <a:t>UCCNTR</a:t>
          </a:r>
          <a:r>
            <a:rPr kumimoji="0" lang="en-US" sz="1100" b="0" i="0" u="none" strike="noStrike" cap="none" spc="0" normalizeH="0" baseline="0" noProof="0" dirty="0" smtClean="0">
              <a:ln/>
              <a:effectLst/>
              <a:uLnTx/>
              <a:uFillTx/>
              <a:latin typeface="Arial"/>
              <a:ea typeface="+mn-ea"/>
              <a:cs typeface="+mn-cs"/>
            </a:rPr>
            <a:t>. </a:t>
          </a:r>
        </a:p>
        <a:p>
          <a:pPr rtl="0"/>
          <a:r>
            <a:rPr kumimoji="0" lang="en-US" sz="1100" b="0" i="0" u="none" strike="noStrike" cap="none" spc="0" normalizeH="0" baseline="0" noProof="0" dirty="0" smtClean="0">
              <a:ln/>
              <a:effectLst/>
              <a:uLnTx/>
              <a:uFillTx/>
              <a:latin typeface="Arial"/>
              <a:ea typeface="+mn-ea"/>
              <a:cs typeface="+mn-cs"/>
            </a:rPr>
            <a:t>3. Enter the prorated Compensation Rate. </a:t>
          </a:r>
        </a:p>
        <a:p>
          <a:pPr rtl="0"/>
          <a:r>
            <a:rPr kumimoji="0" lang="en-US" sz="1100" b="0" i="0" u="none" strike="noStrike" cap="none" spc="0" normalizeH="0" baseline="0" noProof="0" dirty="0" smtClean="0">
              <a:ln/>
              <a:effectLst/>
              <a:uLnTx/>
              <a:uFillTx/>
              <a:latin typeface="Arial"/>
              <a:ea typeface="+mn-ea"/>
              <a:cs typeface="+mn-cs"/>
            </a:rPr>
            <a:t>4. Enter Compensation Frequency of </a:t>
          </a:r>
          <a:r>
            <a:rPr kumimoji="0" lang="en-US" sz="1100" b="1" i="0" u="none" strike="noStrike" cap="none" spc="0" normalizeH="0" baseline="0" noProof="0" dirty="0" smtClean="0">
              <a:ln/>
              <a:effectLst/>
              <a:uLnTx/>
              <a:uFillTx/>
              <a:latin typeface="Arial"/>
              <a:ea typeface="+mn-ea"/>
              <a:cs typeface="+mn-cs"/>
            </a:rPr>
            <a:t>C</a:t>
          </a:r>
          <a:r>
            <a:rPr kumimoji="0" lang="en-US" sz="1100" b="0" i="0" u="none" strike="noStrike" cap="none" spc="0" normalizeH="0" baseline="0" noProof="0" dirty="0" smtClean="0">
              <a:ln/>
              <a:effectLst/>
              <a:uLnTx/>
              <a:uFillTx/>
              <a:latin typeface="Arial"/>
              <a:ea typeface="+mn-ea"/>
              <a:cs typeface="+mn-cs"/>
            </a:rPr>
            <a:t>. </a:t>
          </a:r>
          <a:endParaRPr lang="en-US" sz="1100" dirty="0"/>
        </a:p>
      </dgm:t>
    </dgm:pt>
    <dgm:pt modelId="{278BC1CC-F36D-41BD-B734-29B4D18600CD}" type="parTrans" cxnId="{4D169D3C-F767-4F93-BCF5-27E696E119D6}">
      <dgm:prSet/>
      <dgm:spPr/>
      <dgm:t>
        <a:bodyPr/>
        <a:lstStyle/>
        <a:p>
          <a:endParaRPr lang="en-US" sz="2800">
            <a:solidFill>
              <a:schemeClr val="bg1"/>
            </a:solidFill>
          </a:endParaRPr>
        </a:p>
      </dgm:t>
    </dgm:pt>
    <dgm:pt modelId="{33FB25A4-A0F3-44DB-A083-B2E477970607}" type="sibTrans" cxnId="{4D169D3C-F767-4F93-BCF5-27E696E119D6}">
      <dgm:prSet custT="1"/>
      <dgm:spPr/>
      <dgm:t>
        <a:bodyPr/>
        <a:lstStyle/>
        <a:p>
          <a:endParaRPr lang="en-US" sz="1000" dirty="0">
            <a:solidFill>
              <a:schemeClr val="bg1"/>
            </a:solidFill>
          </a:endParaRPr>
        </a:p>
      </dgm:t>
    </dgm:pt>
    <dgm:pt modelId="{4BAB92C5-0E9C-459F-B7F0-BE70BD4D53FF}">
      <dgm:prSet phldrT="[Text]" custT="1"/>
      <dgm:spPr/>
      <dgm:t>
        <a:bodyPr/>
        <a:lstStyle/>
        <a:p>
          <a:pPr rtl="0"/>
          <a:r>
            <a:rPr kumimoji="0" lang="en-US" sz="1100" b="0" i="0" u="none" strike="noStrike" cap="none" spc="0" normalizeH="0" baseline="0" noProof="0" dirty="0" smtClean="0">
              <a:ln/>
              <a:effectLst/>
              <a:uLnTx/>
              <a:uFillTx/>
              <a:latin typeface="Arial"/>
              <a:ea typeface="+mn-ea"/>
              <a:cs typeface="+mn-cs"/>
            </a:rPr>
            <a:t>Note: If the employee is to receive the full compensation during the contract period, leave the default compensation and only change the Compensation Frequency to </a:t>
          </a:r>
          <a:r>
            <a:rPr kumimoji="0" lang="en-US" sz="1100" b="1" i="0" u="none" strike="noStrike" cap="none" spc="0" normalizeH="0" baseline="0" noProof="0" dirty="0" smtClean="0">
              <a:ln/>
              <a:effectLst/>
              <a:uLnTx/>
              <a:uFillTx/>
              <a:latin typeface="Arial"/>
              <a:ea typeface="+mn-ea"/>
              <a:cs typeface="+mn-cs"/>
            </a:rPr>
            <a:t>C</a:t>
          </a:r>
          <a:r>
            <a:rPr kumimoji="0" lang="en-US" sz="1100" b="0" i="0" u="none" strike="noStrike" cap="none" spc="0" normalizeH="0" baseline="0" noProof="0" dirty="0" smtClean="0">
              <a:ln/>
              <a:effectLst/>
              <a:uLnTx/>
              <a:uFillTx/>
              <a:latin typeface="Arial"/>
              <a:ea typeface="+mn-ea"/>
              <a:cs typeface="+mn-cs"/>
            </a:rPr>
            <a:t>. </a:t>
          </a:r>
          <a:endParaRPr lang="en-US" sz="1100" dirty="0"/>
        </a:p>
      </dgm:t>
    </dgm:pt>
    <dgm:pt modelId="{968443A5-58EB-4FDC-915B-468397E1D881}" type="sibTrans" cxnId="{CDB66005-BD24-4BC4-AD4A-2415143FBE8C}">
      <dgm:prSet custT="1"/>
      <dgm:spPr/>
      <dgm:t>
        <a:bodyPr/>
        <a:lstStyle/>
        <a:p>
          <a:endParaRPr lang="en-US" sz="1000" dirty="0">
            <a:solidFill>
              <a:schemeClr val="bg1"/>
            </a:solidFill>
          </a:endParaRPr>
        </a:p>
      </dgm:t>
    </dgm:pt>
    <dgm:pt modelId="{ABEFCCED-0A6D-4171-84CA-855E7BEA4950}" type="parTrans" cxnId="{CDB66005-BD24-4BC4-AD4A-2415143FBE8C}">
      <dgm:prSet/>
      <dgm:spPr/>
      <dgm:t>
        <a:bodyPr/>
        <a:lstStyle/>
        <a:p>
          <a:endParaRPr lang="en-US" sz="2800">
            <a:solidFill>
              <a:schemeClr val="bg1"/>
            </a:solidFill>
          </a:endParaRPr>
        </a:p>
      </dgm:t>
    </dgm:pt>
    <dgm:pt modelId="{68FBC55B-B154-4D3A-B166-F4419F4A0599}">
      <dgm:prSet phldrT="[Text]" custT="1"/>
      <dgm:spPr/>
      <dgm:t>
        <a:bodyPr/>
        <a:lstStyle/>
        <a:p>
          <a:pPr rtl="0"/>
          <a:r>
            <a:rPr kumimoji="0" lang="en-US" sz="1100" b="0" i="0" u="none" strike="noStrike" cap="none" spc="0" normalizeH="0" baseline="0" noProof="0" dirty="0" smtClean="0">
              <a:ln/>
              <a:effectLst/>
              <a:uLnTx/>
              <a:uFillTx/>
              <a:latin typeface="Arial"/>
              <a:ea typeface="+mn-ea"/>
              <a:cs typeface="Arial"/>
            </a:rPr>
            <a:t>Sample </a:t>
          </a:r>
          <a:r>
            <a:rPr kumimoji="0" lang="en-US" sz="1100" b="1" i="0" u="none" strike="noStrike" cap="none" spc="0" normalizeH="0" baseline="0" noProof="0" dirty="0" smtClean="0">
              <a:ln/>
              <a:effectLst/>
              <a:uLnTx/>
              <a:uFillTx/>
              <a:latin typeface="Arial"/>
              <a:ea typeface="+mn-ea"/>
              <a:cs typeface="Arial"/>
            </a:rPr>
            <a:t>Comments</a:t>
          </a:r>
          <a:r>
            <a:rPr kumimoji="0" lang="en-US" sz="1100" b="0" i="0" u="none" strike="noStrike" cap="none" spc="0" normalizeH="0" baseline="0" noProof="0" dirty="0" smtClean="0">
              <a:ln/>
              <a:effectLst/>
              <a:uLnTx/>
              <a:uFillTx/>
              <a:latin typeface="Arial"/>
              <a:ea typeface="+mn-ea"/>
              <a:cs typeface="Arial"/>
            </a:rPr>
            <a:t>:</a:t>
          </a:r>
          <a:r>
            <a:rPr kumimoji="0" lang="en-US" sz="1100" b="0" i="0" u="none" strike="noStrike" cap="none" spc="0" normalizeH="0" baseline="0" noProof="0" dirty="0" smtClean="0">
              <a:ln/>
              <a:effectLst/>
              <a:uLnTx/>
              <a:uFillTx/>
              <a:latin typeface="Arial"/>
              <a:ea typeface="+mn-ea"/>
              <a:cs typeface="+mn-cs"/>
            </a:rPr>
            <a:t> For this example, enter Contract Pay. Late Start. Prorated. </a:t>
          </a:r>
          <a:endParaRPr lang="en-US" sz="1100" dirty="0"/>
        </a:p>
      </dgm:t>
    </dgm:pt>
    <dgm:pt modelId="{85B5F210-3264-4E98-8E07-7D9BAACCE3C2}" type="parTrans" cxnId="{235996CF-BD24-42C3-98BA-76D96DB408D9}">
      <dgm:prSet/>
      <dgm:spPr/>
      <dgm:t>
        <a:bodyPr/>
        <a:lstStyle/>
        <a:p>
          <a:endParaRPr lang="en-US" sz="2800">
            <a:solidFill>
              <a:schemeClr val="bg1"/>
            </a:solidFill>
          </a:endParaRPr>
        </a:p>
      </dgm:t>
    </dgm:pt>
    <dgm:pt modelId="{C3BFD9C5-9999-44C2-AA47-475642813DB2}" type="sibTrans" cxnId="{235996CF-BD24-42C3-98BA-76D96DB408D9}">
      <dgm:prSet/>
      <dgm:spPr/>
      <dgm:t>
        <a:bodyPr/>
        <a:lstStyle/>
        <a:p>
          <a:endParaRPr lang="en-US" sz="2800">
            <a:solidFill>
              <a:schemeClr val="bg1"/>
            </a:solidFill>
          </a:endParaRPr>
        </a:p>
      </dgm:t>
    </dgm:pt>
    <dgm:pt modelId="{D74E3EF0-0B3A-49F7-8DAB-DBBA57614ADC}">
      <dgm:prSet custT="1"/>
      <dgm:spPr/>
      <dgm:t>
        <a:bodyPr/>
        <a:lstStyle/>
        <a:p>
          <a:pPr rtl="0"/>
          <a:r>
            <a:rPr kumimoji="0" lang="en-US" sz="1000" b="0" i="0" u="none" strike="noStrike" cap="none" spc="0" normalizeH="0" baseline="0" noProof="0" dirty="0" smtClean="0">
              <a:ln/>
              <a:effectLst/>
              <a:uLnTx/>
              <a:uFillTx/>
              <a:latin typeface="Arial"/>
              <a:ea typeface="+mn-ea"/>
              <a:cs typeface="+mn-cs"/>
            </a:rPr>
            <a:t>Contract Start Date: 10/9/2019</a:t>
          </a:r>
          <a:endParaRPr kumimoji="0" lang="en-US" sz="1000" b="0" i="0" u="none" strike="noStrike" cap="none" spc="0" normalizeH="0" baseline="0" noProof="0" dirty="0" smtClean="0">
            <a:ln/>
            <a:effectLst/>
            <a:uLnTx/>
            <a:uFillTx/>
            <a:latin typeface="Arial"/>
            <a:ea typeface="+mn-ea"/>
            <a:cs typeface="Arial"/>
          </a:endParaRPr>
        </a:p>
      </dgm:t>
    </dgm:pt>
    <dgm:pt modelId="{AA4A1087-489E-45B5-A8EE-D06BF10670E6}" type="parTrans" cxnId="{3279D3A3-4988-4468-8FF0-F05E511962C8}">
      <dgm:prSet/>
      <dgm:spPr/>
      <dgm:t>
        <a:bodyPr/>
        <a:lstStyle/>
        <a:p>
          <a:endParaRPr lang="en-US" sz="2800">
            <a:solidFill>
              <a:schemeClr val="bg1"/>
            </a:solidFill>
          </a:endParaRPr>
        </a:p>
      </dgm:t>
    </dgm:pt>
    <dgm:pt modelId="{A43E8798-0692-44A9-9F34-AB06A7CA40B2}" type="sibTrans" cxnId="{3279D3A3-4988-4468-8FF0-F05E511962C8}">
      <dgm:prSet/>
      <dgm:spPr/>
      <dgm:t>
        <a:bodyPr/>
        <a:lstStyle/>
        <a:p>
          <a:endParaRPr lang="en-US" sz="2800">
            <a:solidFill>
              <a:schemeClr val="bg1"/>
            </a:solidFill>
          </a:endParaRPr>
        </a:p>
      </dgm:t>
    </dgm:pt>
    <dgm:pt modelId="{39686B3B-B465-493D-8A83-537DD3887EAA}">
      <dgm:prSet custT="1"/>
      <dgm:spPr/>
      <dgm:t>
        <a:bodyPr/>
        <a:lstStyle/>
        <a:p>
          <a:pPr rtl="0"/>
          <a:r>
            <a:rPr kumimoji="0" lang="en-US" sz="1000" b="0" i="0" u="none" strike="noStrike" cap="none" spc="0" normalizeH="0" baseline="0" noProof="0" dirty="0" smtClean="0">
              <a:ln/>
              <a:effectLst/>
              <a:uLnTx/>
              <a:uFillTx/>
              <a:latin typeface="Arial"/>
              <a:ea typeface="+mn-ea"/>
              <a:cs typeface="+mn-cs"/>
            </a:rPr>
            <a:t>Contract End Date: 12/31/2019.</a:t>
          </a:r>
          <a:endParaRPr kumimoji="0" lang="en-US" sz="1000" b="0" i="0" u="none" strike="noStrike" cap="none" spc="0" normalizeH="0" baseline="0" noProof="0" dirty="0" smtClean="0">
            <a:ln/>
            <a:effectLst/>
            <a:uLnTx/>
            <a:uFillTx/>
            <a:latin typeface="Arial"/>
            <a:ea typeface="+mn-ea"/>
            <a:cs typeface="Arial"/>
          </a:endParaRPr>
        </a:p>
      </dgm:t>
    </dgm:pt>
    <dgm:pt modelId="{66D3E8A1-B00F-4023-BA3B-16575147A780}" type="parTrans" cxnId="{2E6CEACB-2604-44E8-B971-7105FABB42CA}">
      <dgm:prSet/>
      <dgm:spPr/>
      <dgm:t>
        <a:bodyPr/>
        <a:lstStyle/>
        <a:p>
          <a:endParaRPr lang="en-US"/>
        </a:p>
      </dgm:t>
    </dgm:pt>
    <dgm:pt modelId="{27FCA4AB-D2F0-4447-AB90-F5F8918D232F}" type="sibTrans" cxnId="{2E6CEACB-2604-44E8-B971-7105FABB42CA}">
      <dgm:prSet/>
      <dgm:spPr/>
      <dgm:t>
        <a:bodyPr/>
        <a:lstStyle/>
        <a:p>
          <a:endParaRPr lang="en-US"/>
        </a:p>
      </dgm:t>
    </dgm:pt>
    <dgm:pt modelId="{27A851F1-2B6C-43AD-8C3D-BF16D6C83B98}" type="pres">
      <dgm:prSet presAssocID="{493FFA06-4A9A-4717-9BD6-5E24B10BFEBD}" presName="diagram" presStyleCnt="0">
        <dgm:presLayoutVars>
          <dgm:dir/>
          <dgm:resizeHandles val="exact"/>
        </dgm:presLayoutVars>
      </dgm:prSet>
      <dgm:spPr/>
      <dgm:t>
        <a:bodyPr/>
        <a:lstStyle/>
        <a:p>
          <a:endParaRPr lang="en-US"/>
        </a:p>
      </dgm:t>
    </dgm:pt>
    <dgm:pt modelId="{EB21FAB8-1604-4AC0-8375-E6A1D8BF0A62}" type="pres">
      <dgm:prSet presAssocID="{9A8D931F-B4ED-44AC-85FB-7CFD9FD7B187}" presName="node" presStyleLbl="node1" presStyleIdx="0" presStyleCnt="6">
        <dgm:presLayoutVars>
          <dgm:bulletEnabled val="1"/>
        </dgm:presLayoutVars>
      </dgm:prSet>
      <dgm:spPr/>
      <dgm:t>
        <a:bodyPr/>
        <a:lstStyle/>
        <a:p>
          <a:endParaRPr lang="en-US"/>
        </a:p>
      </dgm:t>
    </dgm:pt>
    <dgm:pt modelId="{5FDC7D26-BFEE-49F0-AFD4-F4D7C9C5D9A8}" type="pres">
      <dgm:prSet presAssocID="{21381A2B-DED0-477B-AEE4-1FD80EF71582}" presName="sibTrans" presStyleLbl="sibTrans2D1" presStyleIdx="0" presStyleCnt="5"/>
      <dgm:spPr/>
      <dgm:t>
        <a:bodyPr/>
        <a:lstStyle/>
        <a:p>
          <a:endParaRPr lang="en-US"/>
        </a:p>
      </dgm:t>
    </dgm:pt>
    <dgm:pt modelId="{B6FB7BA9-33C6-4AA6-9D1F-2A42E3420DD3}" type="pres">
      <dgm:prSet presAssocID="{21381A2B-DED0-477B-AEE4-1FD80EF71582}" presName="connectorText" presStyleLbl="sibTrans2D1" presStyleIdx="0" presStyleCnt="5"/>
      <dgm:spPr/>
      <dgm:t>
        <a:bodyPr/>
        <a:lstStyle/>
        <a:p>
          <a:endParaRPr lang="en-US"/>
        </a:p>
      </dgm:t>
    </dgm:pt>
    <dgm:pt modelId="{CF11ACDF-A075-4462-BB42-5332DBBD12C6}" type="pres">
      <dgm:prSet presAssocID="{4CCC80DE-AD58-4C5A-89F2-57C67C8E601F}" presName="node" presStyleLbl="node1" presStyleIdx="1" presStyleCnt="6">
        <dgm:presLayoutVars>
          <dgm:bulletEnabled val="1"/>
        </dgm:presLayoutVars>
      </dgm:prSet>
      <dgm:spPr/>
      <dgm:t>
        <a:bodyPr/>
        <a:lstStyle/>
        <a:p>
          <a:endParaRPr lang="en-US"/>
        </a:p>
      </dgm:t>
    </dgm:pt>
    <dgm:pt modelId="{A73A204C-54B0-4AE2-B756-6B317258EFE6}" type="pres">
      <dgm:prSet presAssocID="{6A986D75-78C2-46F7-9DFB-E96D07C02585}" presName="sibTrans" presStyleLbl="sibTrans2D1" presStyleIdx="1" presStyleCnt="5"/>
      <dgm:spPr/>
      <dgm:t>
        <a:bodyPr/>
        <a:lstStyle/>
        <a:p>
          <a:endParaRPr lang="en-US"/>
        </a:p>
      </dgm:t>
    </dgm:pt>
    <dgm:pt modelId="{1502FDA1-8080-4D20-8C01-730C8BCE366A}" type="pres">
      <dgm:prSet presAssocID="{6A986D75-78C2-46F7-9DFB-E96D07C02585}" presName="connectorText" presStyleLbl="sibTrans2D1" presStyleIdx="1" presStyleCnt="5"/>
      <dgm:spPr/>
      <dgm:t>
        <a:bodyPr/>
        <a:lstStyle/>
        <a:p>
          <a:endParaRPr lang="en-US"/>
        </a:p>
      </dgm:t>
    </dgm:pt>
    <dgm:pt modelId="{2D9FDECC-3419-4B55-8FC6-D1A8CE7C6164}" type="pres">
      <dgm:prSet presAssocID="{891F7760-02A1-4BAD-9C9F-A7EB987073F5}" presName="node" presStyleLbl="node1" presStyleIdx="2" presStyleCnt="6">
        <dgm:presLayoutVars>
          <dgm:bulletEnabled val="1"/>
        </dgm:presLayoutVars>
      </dgm:prSet>
      <dgm:spPr/>
      <dgm:t>
        <a:bodyPr/>
        <a:lstStyle/>
        <a:p>
          <a:endParaRPr lang="en-US"/>
        </a:p>
      </dgm:t>
    </dgm:pt>
    <dgm:pt modelId="{4CAFF9DB-DD38-4391-AFC7-ABF7DBA5D5BA}" type="pres">
      <dgm:prSet presAssocID="{7B4C1453-7C04-47E4-A0EE-5A3A788B9DE0}" presName="sibTrans" presStyleLbl="sibTrans2D1" presStyleIdx="2" presStyleCnt="5"/>
      <dgm:spPr/>
      <dgm:t>
        <a:bodyPr/>
        <a:lstStyle/>
        <a:p>
          <a:endParaRPr lang="en-US"/>
        </a:p>
      </dgm:t>
    </dgm:pt>
    <dgm:pt modelId="{199442E4-FF7E-4332-9803-9976F01AF811}" type="pres">
      <dgm:prSet presAssocID="{7B4C1453-7C04-47E4-A0EE-5A3A788B9DE0}" presName="connectorText" presStyleLbl="sibTrans2D1" presStyleIdx="2" presStyleCnt="5"/>
      <dgm:spPr/>
      <dgm:t>
        <a:bodyPr/>
        <a:lstStyle/>
        <a:p>
          <a:endParaRPr lang="en-US"/>
        </a:p>
      </dgm:t>
    </dgm:pt>
    <dgm:pt modelId="{73F835B3-725D-4EF0-AC2B-7F5DC08540EA}" type="pres">
      <dgm:prSet presAssocID="{67BA1459-192F-4B37-9772-D6DE81DF2D1F}" presName="node" presStyleLbl="node1" presStyleIdx="3" presStyleCnt="6">
        <dgm:presLayoutVars>
          <dgm:bulletEnabled val="1"/>
        </dgm:presLayoutVars>
      </dgm:prSet>
      <dgm:spPr/>
      <dgm:t>
        <a:bodyPr/>
        <a:lstStyle/>
        <a:p>
          <a:endParaRPr lang="en-US"/>
        </a:p>
      </dgm:t>
    </dgm:pt>
    <dgm:pt modelId="{957D42D1-2C30-4384-9661-9E224C4C4582}" type="pres">
      <dgm:prSet presAssocID="{33FB25A4-A0F3-44DB-A083-B2E477970607}" presName="sibTrans" presStyleLbl="sibTrans2D1" presStyleIdx="3" presStyleCnt="5"/>
      <dgm:spPr/>
      <dgm:t>
        <a:bodyPr/>
        <a:lstStyle/>
        <a:p>
          <a:endParaRPr lang="en-US"/>
        </a:p>
      </dgm:t>
    </dgm:pt>
    <dgm:pt modelId="{C88D799A-0C16-4018-A7B0-FF627CC4ACBF}" type="pres">
      <dgm:prSet presAssocID="{33FB25A4-A0F3-44DB-A083-B2E477970607}" presName="connectorText" presStyleLbl="sibTrans2D1" presStyleIdx="3" presStyleCnt="5"/>
      <dgm:spPr/>
      <dgm:t>
        <a:bodyPr/>
        <a:lstStyle/>
        <a:p>
          <a:endParaRPr lang="en-US"/>
        </a:p>
      </dgm:t>
    </dgm:pt>
    <dgm:pt modelId="{4734EC42-6735-423D-BF83-00982F86963A}" type="pres">
      <dgm:prSet presAssocID="{4BAB92C5-0E9C-459F-B7F0-BE70BD4D53FF}" presName="node" presStyleLbl="node1" presStyleIdx="4" presStyleCnt="6">
        <dgm:presLayoutVars>
          <dgm:bulletEnabled val="1"/>
        </dgm:presLayoutVars>
      </dgm:prSet>
      <dgm:spPr/>
      <dgm:t>
        <a:bodyPr/>
        <a:lstStyle/>
        <a:p>
          <a:endParaRPr lang="en-US"/>
        </a:p>
      </dgm:t>
    </dgm:pt>
    <dgm:pt modelId="{8B81E970-8309-43EE-A9D8-F9D05185CFA2}" type="pres">
      <dgm:prSet presAssocID="{968443A5-58EB-4FDC-915B-468397E1D881}" presName="sibTrans" presStyleLbl="sibTrans2D1" presStyleIdx="4" presStyleCnt="5"/>
      <dgm:spPr/>
      <dgm:t>
        <a:bodyPr/>
        <a:lstStyle/>
        <a:p>
          <a:endParaRPr lang="en-US"/>
        </a:p>
      </dgm:t>
    </dgm:pt>
    <dgm:pt modelId="{5BE38721-9373-44BC-8240-4DD1B7B1E37C}" type="pres">
      <dgm:prSet presAssocID="{968443A5-58EB-4FDC-915B-468397E1D881}" presName="connectorText" presStyleLbl="sibTrans2D1" presStyleIdx="4" presStyleCnt="5"/>
      <dgm:spPr/>
      <dgm:t>
        <a:bodyPr/>
        <a:lstStyle/>
        <a:p>
          <a:endParaRPr lang="en-US"/>
        </a:p>
      </dgm:t>
    </dgm:pt>
    <dgm:pt modelId="{2E17C7AE-8203-4B7F-8F84-DAFA22E6D86C}" type="pres">
      <dgm:prSet presAssocID="{68FBC55B-B154-4D3A-B166-F4419F4A0599}" presName="node" presStyleLbl="node1" presStyleIdx="5" presStyleCnt="6">
        <dgm:presLayoutVars>
          <dgm:bulletEnabled val="1"/>
        </dgm:presLayoutVars>
      </dgm:prSet>
      <dgm:spPr/>
      <dgm:t>
        <a:bodyPr/>
        <a:lstStyle/>
        <a:p>
          <a:endParaRPr lang="en-US"/>
        </a:p>
      </dgm:t>
    </dgm:pt>
  </dgm:ptLst>
  <dgm:cxnLst>
    <dgm:cxn modelId="{7745B90F-93B1-4FCD-A5AA-92F49FB6E1BA}" type="presOf" srcId="{7B4C1453-7C04-47E4-A0EE-5A3A788B9DE0}" destId="{199442E4-FF7E-4332-9803-9976F01AF811}" srcOrd="1" destOrd="0" presId="urn:microsoft.com/office/officeart/2005/8/layout/process5"/>
    <dgm:cxn modelId="{35C5BFC5-B4ED-402C-B318-93C0B2243467}" type="presOf" srcId="{4BAB92C5-0E9C-459F-B7F0-BE70BD4D53FF}" destId="{4734EC42-6735-423D-BF83-00982F86963A}" srcOrd="0" destOrd="0" presId="urn:microsoft.com/office/officeart/2005/8/layout/process5"/>
    <dgm:cxn modelId="{92015B96-B0C8-4DC1-B371-385D04FE874D}" type="presOf" srcId="{968443A5-58EB-4FDC-915B-468397E1D881}" destId="{8B81E970-8309-43EE-A9D8-F9D05185CFA2}" srcOrd="0" destOrd="0" presId="urn:microsoft.com/office/officeart/2005/8/layout/process5"/>
    <dgm:cxn modelId="{5FA6441A-D5CA-4AE2-8E0E-DD5E9C842475}" type="presOf" srcId="{21381A2B-DED0-477B-AEE4-1FD80EF71582}" destId="{B6FB7BA9-33C6-4AA6-9D1F-2A42E3420DD3}" srcOrd="1" destOrd="0" presId="urn:microsoft.com/office/officeart/2005/8/layout/process5"/>
    <dgm:cxn modelId="{4C242BAE-5D22-47DD-A683-11CC5798F664}" srcId="{493FFA06-4A9A-4717-9BD6-5E24B10BFEBD}" destId="{9A8D931F-B4ED-44AC-85FB-7CFD9FD7B187}" srcOrd="0" destOrd="0" parTransId="{F50A700B-FBC2-4D20-9AE1-B08CD4FC6475}" sibTransId="{21381A2B-DED0-477B-AEE4-1FD80EF71582}"/>
    <dgm:cxn modelId="{2E6CEACB-2604-44E8-B971-7105FABB42CA}" srcId="{68FBC55B-B154-4D3A-B166-F4419F4A0599}" destId="{39686B3B-B465-493D-8A83-537DD3887EAA}" srcOrd="1" destOrd="0" parTransId="{66D3E8A1-B00F-4023-BA3B-16575147A780}" sibTransId="{27FCA4AB-D2F0-4447-AB90-F5F8918D232F}"/>
    <dgm:cxn modelId="{E878B54C-32C4-47C7-885B-395544DE79D8}" type="presOf" srcId="{7B4C1453-7C04-47E4-A0EE-5A3A788B9DE0}" destId="{4CAFF9DB-DD38-4391-AFC7-ABF7DBA5D5BA}" srcOrd="0" destOrd="0" presId="urn:microsoft.com/office/officeart/2005/8/layout/process5"/>
    <dgm:cxn modelId="{CDB66005-BD24-4BC4-AD4A-2415143FBE8C}" srcId="{493FFA06-4A9A-4717-9BD6-5E24B10BFEBD}" destId="{4BAB92C5-0E9C-459F-B7F0-BE70BD4D53FF}" srcOrd="4" destOrd="0" parTransId="{ABEFCCED-0A6D-4171-84CA-855E7BEA4950}" sibTransId="{968443A5-58EB-4FDC-915B-468397E1D881}"/>
    <dgm:cxn modelId="{C1EDD5B7-7EE1-4E4E-85F2-B8DAF88BE140}" type="presOf" srcId="{9A8D931F-B4ED-44AC-85FB-7CFD9FD7B187}" destId="{EB21FAB8-1604-4AC0-8375-E6A1D8BF0A62}" srcOrd="0" destOrd="0" presId="urn:microsoft.com/office/officeart/2005/8/layout/process5"/>
    <dgm:cxn modelId="{2C4F13E0-4AFA-4878-BF72-DD27EA947872}" type="presOf" srcId="{4CCC80DE-AD58-4C5A-89F2-57C67C8E601F}" destId="{CF11ACDF-A075-4462-BB42-5332DBBD12C6}" srcOrd="0" destOrd="0" presId="urn:microsoft.com/office/officeart/2005/8/layout/process5"/>
    <dgm:cxn modelId="{B4276329-69D3-44CB-BA59-921DFCED0F35}" type="presOf" srcId="{68FBC55B-B154-4D3A-B166-F4419F4A0599}" destId="{2E17C7AE-8203-4B7F-8F84-DAFA22E6D86C}" srcOrd="0" destOrd="0" presId="urn:microsoft.com/office/officeart/2005/8/layout/process5"/>
    <dgm:cxn modelId="{CB3E0D5B-A565-434E-B66E-A2B17597A017}" srcId="{493FFA06-4A9A-4717-9BD6-5E24B10BFEBD}" destId="{4CCC80DE-AD58-4C5A-89F2-57C67C8E601F}" srcOrd="1" destOrd="0" parTransId="{9D3316C4-C1BC-4184-811E-5F7FFF85341F}" sibTransId="{6A986D75-78C2-46F7-9DFB-E96D07C02585}"/>
    <dgm:cxn modelId="{3FE7951D-21BA-4D96-B2D1-FF08618FC581}" type="presOf" srcId="{D74E3EF0-0B3A-49F7-8DAB-DBBA57614ADC}" destId="{2E17C7AE-8203-4B7F-8F84-DAFA22E6D86C}" srcOrd="0" destOrd="1" presId="urn:microsoft.com/office/officeart/2005/8/layout/process5"/>
    <dgm:cxn modelId="{0E636BD2-E1A2-4F46-B536-C513DFA19048}" type="presOf" srcId="{6A986D75-78C2-46F7-9DFB-E96D07C02585}" destId="{1502FDA1-8080-4D20-8C01-730C8BCE366A}" srcOrd="1" destOrd="0" presId="urn:microsoft.com/office/officeart/2005/8/layout/process5"/>
    <dgm:cxn modelId="{235996CF-BD24-42C3-98BA-76D96DB408D9}" srcId="{493FFA06-4A9A-4717-9BD6-5E24B10BFEBD}" destId="{68FBC55B-B154-4D3A-B166-F4419F4A0599}" srcOrd="5" destOrd="0" parTransId="{85B5F210-3264-4E98-8E07-7D9BAACCE3C2}" sibTransId="{C3BFD9C5-9999-44C2-AA47-475642813DB2}"/>
    <dgm:cxn modelId="{A402E26A-D7C1-44D0-865F-F484DC8773A0}" type="presOf" srcId="{67BA1459-192F-4B37-9772-D6DE81DF2D1F}" destId="{73F835B3-725D-4EF0-AC2B-7F5DC08540EA}" srcOrd="0" destOrd="0" presId="urn:microsoft.com/office/officeart/2005/8/layout/process5"/>
    <dgm:cxn modelId="{2D5F1D45-65DF-42D3-8903-8142C220E1A1}" srcId="{493FFA06-4A9A-4717-9BD6-5E24B10BFEBD}" destId="{891F7760-02A1-4BAD-9C9F-A7EB987073F5}" srcOrd="2" destOrd="0" parTransId="{F308CB5C-E3CD-4131-8C81-8DF597182076}" sibTransId="{7B4C1453-7C04-47E4-A0EE-5A3A788B9DE0}"/>
    <dgm:cxn modelId="{8F0E5785-B023-4C4B-B445-6A905984601C}" type="presOf" srcId="{968443A5-58EB-4FDC-915B-468397E1D881}" destId="{5BE38721-9373-44BC-8240-4DD1B7B1E37C}" srcOrd="1" destOrd="0" presId="urn:microsoft.com/office/officeart/2005/8/layout/process5"/>
    <dgm:cxn modelId="{1985D680-FBE7-4861-AFB7-F71788D96AE5}" type="presOf" srcId="{493FFA06-4A9A-4717-9BD6-5E24B10BFEBD}" destId="{27A851F1-2B6C-43AD-8C3D-BF16D6C83B98}" srcOrd="0" destOrd="0" presId="urn:microsoft.com/office/officeart/2005/8/layout/process5"/>
    <dgm:cxn modelId="{2E7AC3AE-BBB3-4A67-AFFC-DE2F0F0CE9DD}" type="presOf" srcId="{33FB25A4-A0F3-44DB-A083-B2E477970607}" destId="{957D42D1-2C30-4384-9661-9E224C4C4582}" srcOrd="0" destOrd="0" presId="urn:microsoft.com/office/officeart/2005/8/layout/process5"/>
    <dgm:cxn modelId="{94C90E0C-6A32-4DBD-A0A8-C4958EBAAF9C}" type="presOf" srcId="{39686B3B-B465-493D-8A83-537DD3887EAA}" destId="{2E17C7AE-8203-4B7F-8F84-DAFA22E6D86C}" srcOrd="0" destOrd="2" presId="urn:microsoft.com/office/officeart/2005/8/layout/process5"/>
    <dgm:cxn modelId="{4D169D3C-F767-4F93-BCF5-27E696E119D6}" srcId="{493FFA06-4A9A-4717-9BD6-5E24B10BFEBD}" destId="{67BA1459-192F-4B37-9772-D6DE81DF2D1F}" srcOrd="3" destOrd="0" parTransId="{278BC1CC-F36D-41BD-B734-29B4D18600CD}" sibTransId="{33FB25A4-A0F3-44DB-A083-B2E477970607}"/>
    <dgm:cxn modelId="{7A119B5D-2AAA-4E03-BAFA-473B76744FB8}" type="presOf" srcId="{21381A2B-DED0-477B-AEE4-1FD80EF71582}" destId="{5FDC7D26-BFEE-49F0-AFD4-F4D7C9C5D9A8}" srcOrd="0" destOrd="0" presId="urn:microsoft.com/office/officeart/2005/8/layout/process5"/>
    <dgm:cxn modelId="{122F613C-8DEC-45DB-B81A-0D2C1F8400AD}" type="presOf" srcId="{891F7760-02A1-4BAD-9C9F-A7EB987073F5}" destId="{2D9FDECC-3419-4B55-8FC6-D1A8CE7C6164}" srcOrd="0" destOrd="0" presId="urn:microsoft.com/office/officeart/2005/8/layout/process5"/>
    <dgm:cxn modelId="{3279D3A3-4988-4468-8FF0-F05E511962C8}" srcId="{68FBC55B-B154-4D3A-B166-F4419F4A0599}" destId="{D74E3EF0-0B3A-49F7-8DAB-DBBA57614ADC}" srcOrd="0" destOrd="0" parTransId="{AA4A1087-489E-45B5-A8EE-D06BF10670E6}" sibTransId="{A43E8798-0692-44A9-9F34-AB06A7CA40B2}"/>
    <dgm:cxn modelId="{25AA972E-0292-44FF-B631-64C63BF28CD5}" type="presOf" srcId="{6A986D75-78C2-46F7-9DFB-E96D07C02585}" destId="{A73A204C-54B0-4AE2-B756-6B317258EFE6}" srcOrd="0" destOrd="0" presId="urn:microsoft.com/office/officeart/2005/8/layout/process5"/>
    <dgm:cxn modelId="{7B860011-BA93-407C-8D1A-5F0F401EEE2F}" type="presOf" srcId="{33FB25A4-A0F3-44DB-A083-B2E477970607}" destId="{C88D799A-0C16-4018-A7B0-FF627CC4ACBF}" srcOrd="1" destOrd="0" presId="urn:microsoft.com/office/officeart/2005/8/layout/process5"/>
    <dgm:cxn modelId="{800E5B8B-254E-4C3C-A381-00EE3A017336}" type="presParOf" srcId="{27A851F1-2B6C-43AD-8C3D-BF16D6C83B98}" destId="{EB21FAB8-1604-4AC0-8375-E6A1D8BF0A62}" srcOrd="0" destOrd="0" presId="urn:microsoft.com/office/officeart/2005/8/layout/process5"/>
    <dgm:cxn modelId="{B81751AE-1D71-43B5-B4F6-C6F153E41919}" type="presParOf" srcId="{27A851F1-2B6C-43AD-8C3D-BF16D6C83B98}" destId="{5FDC7D26-BFEE-49F0-AFD4-F4D7C9C5D9A8}" srcOrd="1" destOrd="0" presId="urn:microsoft.com/office/officeart/2005/8/layout/process5"/>
    <dgm:cxn modelId="{50FFD1B9-4B77-4D92-A297-094D367088D0}" type="presParOf" srcId="{5FDC7D26-BFEE-49F0-AFD4-F4D7C9C5D9A8}" destId="{B6FB7BA9-33C6-4AA6-9D1F-2A42E3420DD3}" srcOrd="0" destOrd="0" presId="urn:microsoft.com/office/officeart/2005/8/layout/process5"/>
    <dgm:cxn modelId="{E59DB23F-D2C8-4E50-801E-3258C8446937}" type="presParOf" srcId="{27A851F1-2B6C-43AD-8C3D-BF16D6C83B98}" destId="{CF11ACDF-A075-4462-BB42-5332DBBD12C6}" srcOrd="2" destOrd="0" presId="urn:microsoft.com/office/officeart/2005/8/layout/process5"/>
    <dgm:cxn modelId="{34D4F8C4-931A-42DC-BF81-0F23FEFAB5AF}" type="presParOf" srcId="{27A851F1-2B6C-43AD-8C3D-BF16D6C83B98}" destId="{A73A204C-54B0-4AE2-B756-6B317258EFE6}" srcOrd="3" destOrd="0" presId="urn:microsoft.com/office/officeart/2005/8/layout/process5"/>
    <dgm:cxn modelId="{453005CB-840A-4E13-8087-D09BCC14A46C}" type="presParOf" srcId="{A73A204C-54B0-4AE2-B756-6B317258EFE6}" destId="{1502FDA1-8080-4D20-8C01-730C8BCE366A}" srcOrd="0" destOrd="0" presId="urn:microsoft.com/office/officeart/2005/8/layout/process5"/>
    <dgm:cxn modelId="{33AB2013-7987-41D0-BA16-77E3C99DA489}" type="presParOf" srcId="{27A851F1-2B6C-43AD-8C3D-BF16D6C83B98}" destId="{2D9FDECC-3419-4B55-8FC6-D1A8CE7C6164}" srcOrd="4" destOrd="0" presId="urn:microsoft.com/office/officeart/2005/8/layout/process5"/>
    <dgm:cxn modelId="{3089928C-23AE-4763-83E5-DC8D3BA5EE1D}" type="presParOf" srcId="{27A851F1-2B6C-43AD-8C3D-BF16D6C83B98}" destId="{4CAFF9DB-DD38-4391-AFC7-ABF7DBA5D5BA}" srcOrd="5" destOrd="0" presId="urn:microsoft.com/office/officeart/2005/8/layout/process5"/>
    <dgm:cxn modelId="{72490403-6932-4755-935B-FBAAFF594967}" type="presParOf" srcId="{4CAFF9DB-DD38-4391-AFC7-ABF7DBA5D5BA}" destId="{199442E4-FF7E-4332-9803-9976F01AF811}" srcOrd="0" destOrd="0" presId="urn:microsoft.com/office/officeart/2005/8/layout/process5"/>
    <dgm:cxn modelId="{03734F36-7198-4DF6-BA00-91C34E4342A4}" type="presParOf" srcId="{27A851F1-2B6C-43AD-8C3D-BF16D6C83B98}" destId="{73F835B3-725D-4EF0-AC2B-7F5DC08540EA}" srcOrd="6" destOrd="0" presId="urn:microsoft.com/office/officeart/2005/8/layout/process5"/>
    <dgm:cxn modelId="{D3FEA5BD-E5E1-4A23-970C-3E78626722F8}" type="presParOf" srcId="{27A851F1-2B6C-43AD-8C3D-BF16D6C83B98}" destId="{957D42D1-2C30-4384-9661-9E224C4C4582}" srcOrd="7" destOrd="0" presId="urn:microsoft.com/office/officeart/2005/8/layout/process5"/>
    <dgm:cxn modelId="{A6F0F216-1D03-4EA2-AE86-46FFA48A8761}" type="presParOf" srcId="{957D42D1-2C30-4384-9661-9E224C4C4582}" destId="{C88D799A-0C16-4018-A7B0-FF627CC4ACBF}" srcOrd="0" destOrd="0" presId="urn:microsoft.com/office/officeart/2005/8/layout/process5"/>
    <dgm:cxn modelId="{1BC7344D-532F-478E-873A-16EF9FBAB1FF}" type="presParOf" srcId="{27A851F1-2B6C-43AD-8C3D-BF16D6C83B98}" destId="{4734EC42-6735-423D-BF83-00982F86963A}" srcOrd="8" destOrd="0" presId="urn:microsoft.com/office/officeart/2005/8/layout/process5"/>
    <dgm:cxn modelId="{3BFF0FE7-3AA6-4785-A011-4E9A24C658BD}" type="presParOf" srcId="{27A851F1-2B6C-43AD-8C3D-BF16D6C83B98}" destId="{8B81E970-8309-43EE-A9D8-F9D05185CFA2}" srcOrd="9" destOrd="0" presId="urn:microsoft.com/office/officeart/2005/8/layout/process5"/>
    <dgm:cxn modelId="{2094A9CB-95BE-4539-9982-0DA4380228AC}" type="presParOf" srcId="{8B81E970-8309-43EE-A9D8-F9D05185CFA2}" destId="{5BE38721-9373-44BC-8240-4DD1B7B1E37C}" srcOrd="0" destOrd="0" presId="urn:microsoft.com/office/officeart/2005/8/layout/process5"/>
    <dgm:cxn modelId="{B752FB92-0AF1-48A9-BD51-8E18DC80B7EF}" type="presParOf" srcId="{27A851F1-2B6C-43AD-8C3D-BF16D6C83B98}" destId="{2E17C7AE-8203-4B7F-8F84-DAFA22E6D86C}"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69F74D-2575-4F4B-8534-72937E0F5166}" type="doc">
      <dgm:prSet loTypeId="urn:microsoft.com/office/officeart/2005/8/layout/vList2" loCatId="list" qsTypeId="urn:microsoft.com/office/officeart/2005/8/quickstyle/3d2" qsCatId="3D" csTypeId="urn:microsoft.com/office/officeart/2005/8/colors/accent6_3" csCatId="accent6" phldr="1"/>
      <dgm:spPr/>
      <dgm:t>
        <a:bodyPr/>
        <a:lstStyle/>
        <a:p>
          <a:endParaRPr lang="en-US"/>
        </a:p>
      </dgm:t>
    </dgm:pt>
    <dgm:pt modelId="{D011B496-45BA-47C7-BE33-F0B3179FB536}">
      <dgm:prSet phldrT="[Text]"/>
      <dgm:spPr/>
      <dgm:t>
        <a:bodyPr/>
        <a:lstStyle/>
        <a:p>
          <a:pPr algn="ctr"/>
          <a:r>
            <a:rPr lang="en-US" dirty="0" smtClean="0">
              <a:cs typeface="Arial"/>
            </a:rPr>
            <a:t>Monthly job with a Biweekly concurrent job</a:t>
          </a:r>
          <a:endParaRPr lang="en-US" dirty="0"/>
        </a:p>
      </dgm:t>
    </dgm:pt>
    <dgm:pt modelId="{56067C01-9800-42C9-9FE3-6F03BBB0C733}" type="parTrans" cxnId="{0C2B6CA6-E198-49F8-A614-2A0C684D9463}">
      <dgm:prSet/>
      <dgm:spPr/>
      <dgm:t>
        <a:bodyPr/>
        <a:lstStyle/>
        <a:p>
          <a:endParaRPr lang="en-US"/>
        </a:p>
      </dgm:t>
    </dgm:pt>
    <dgm:pt modelId="{5A5B9221-DA41-4E8C-8341-CA301F40DC73}" type="sibTrans" cxnId="{0C2B6CA6-E198-49F8-A614-2A0C684D9463}">
      <dgm:prSet/>
      <dgm:spPr/>
      <dgm:t>
        <a:bodyPr/>
        <a:lstStyle/>
        <a:p>
          <a:endParaRPr lang="en-US"/>
        </a:p>
      </dgm:t>
    </dgm:pt>
    <dgm:pt modelId="{93E5A4CA-BACD-4FBC-84D7-CFC90D9C9CF5}">
      <dgm:prSet phldrT="[Text]"/>
      <dgm:spPr/>
      <dgm:t>
        <a:bodyPr/>
        <a:lstStyle/>
        <a:p>
          <a:r>
            <a:rPr lang="en-US" sz="2000" dirty="0" smtClean="0">
              <a:latin typeface="Arial" panose="020B0604020202020204" pitchFamily="34" charset="0"/>
              <a:cs typeface="Arial" panose="020B0604020202020204" pitchFamily="34" charset="0"/>
            </a:rPr>
            <a:t>When an employee has a Monthly job with a 5AC monthly exempt pay group and a Biweekly concurrent job is added with a 5BH Biweekly exempt hourly pay group. The campus has to reach out to UCPC to notify them of the appropriate pay cycle. The UCPC will override one of the pay groups to align with one pay cycle.</a:t>
          </a:r>
          <a:endParaRPr lang="en-US" sz="2000" dirty="0">
            <a:latin typeface="Arial" panose="020B0604020202020204" pitchFamily="34" charset="0"/>
            <a:cs typeface="Arial" panose="020B0604020202020204" pitchFamily="34" charset="0"/>
          </a:endParaRPr>
        </a:p>
      </dgm:t>
    </dgm:pt>
    <dgm:pt modelId="{94FDF0C8-E7CC-4F35-8A22-5F1CB49C111B}" type="parTrans" cxnId="{9BF52D7A-6D82-4BC8-9A29-F9CC762FAB3E}">
      <dgm:prSet/>
      <dgm:spPr/>
      <dgm:t>
        <a:bodyPr/>
        <a:lstStyle/>
        <a:p>
          <a:endParaRPr lang="en-US"/>
        </a:p>
      </dgm:t>
    </dgm:pt>
    <dgm:pt modelId="{6545063D-12CD-43FC-9F1E-6CD517546DF9}" type="sibTrans" cxnId="{9BF52D7A-6D82-4BC8-9A29-F9CC762FAB3E}">
      <dgm:prSet/>
      <dgm:spPr/>
      <dgm:t>
        <a:bodyPr/>
        <a:lstStyle/>
        <a:p>
          <a:endParaRPr lang="en-US"/>
        </a:p>
      </dgm:t>
    </dgm:pt>
    <dgm:pt modelId="{81FAEF52-428C-4902-882B-0B54525D34A9}">
      <dgm:prSet phldrT="[Text]"/>
      <dgm:spPr/>
      <dgm:t>
        <a:bodyPr/>
        <a:lstStyle/>
        <a:p>
          <a:pPr algn="ctr"/>
          <a:r>
            <a:rPr lang="en-US" dirty="0" smtClean="0">
              <a:cs typeface="Arial"/>
            </a:rPr>
            <a:t>Biweekly concurrent job with an </a:t>
          </a:r>
          <a:r>
            <a:rPr lang="en-US" b="1" u="sng" dirty="0" smtClean="0">
              <a:cs typeface="Arial"/>
            </a:rPr>
            <a:t>existing</a:t>
          </a:r>
          <a:r>
            <a:rPr lang="en-US" dirty="0" smtClean="0">
              <a:cs typeface="Arial"/>
            </a:rPr>
            <a:t> Monthly job</a:t>
          </a:r>
          <a:endParaRPr lang="en-US" dirty="0"/>
        </a:p>
      </dgm:t>
    </dgm:pt>
    <dgm:pt modelId="{AD983492-93E0-4137-8793-0199BEAD8E52}" type="parTrans" cxnId="{422E3AE4-7B27-402F-9A0F-1B7104C93F14}">
      <dgm:prSet/>
      <dgm:spPr/>
      <dgm:t>
        <a:bodyPr/>
        <a:lstStyle/>
        <a:p>
          <a:endParaRPr lang="en-US"/>
        </a:p>
      </dgm:t>
    </dgm:pt>
    <dgm:pt modelId="{EB341E58-15D7-45C3-B2A6-848D93E42417}" type="sibTrans" cxnId="{422E3AE4-7B27-402F-9A0F-1B7104C93F14}">
      <dgm:prSet/>
      <dgm:spPr/>
      <dgm:t>
        <a:bodyPr/>
        <a:lstStyle/>
        <a:p>
          <a:endParaRPr lang="en-US"/>
        </a:p>
      </dgm:t>
    </dgm:pt>
    <dgm:pt modelId="{62B6CBB6-09C1-437B-ADB6-C219481086C2}">
      <dgm:prSet phldrT="[Text]"/>
      <dgm:spPr/>
      <dgm:t>
        <a:bodyPr/>
        <a:lstStyle/>
        <a:p>
          <a:r>
            <a:rPr lang="en-US" dirty="0" smtClean="0">
              <a:latin typeface="Arial" panose="020B0604020202020204" pitchFamily="34" charset="0"/>
              <a:cs typeface="Arial" panose="020B0604020202020204" pitchFamily="34" charset="0"/>
            </a:rPr>
            <a:t>If a Biweekly pay cycle is determined and the existing job is Monthly. The concurrent job can be added and the pay group can default. However, the first job will need to be overridden with the 5BE (Biweekly Exempt) pay group. You will need to work with your SSC to submit a case to the UCPC for the pay group override on the existing job.</a:t>
          </a:r>
          <a:endParaRPr lang="en-US" dirty="0">
            <a:latin typeface="Arial" panose="020B0604020202020204" pitchFamily="34" charset="0"/>
            <a:cs typeface="Arial" panose="020B0604020202020204" pitchFamily="34" charset="0"/>
          </a:endParaRPr>
        </a:p>
      </dgm:t>
    </dgm:pt>
    <dgm:pt modelId="{15744EE8-CADD-4A14-9979-220DACAFE23A}" type="parTrans" cxnId="{11954D0A-5EA3-428B-957C-9D378FBBAAD7}">
      <dgm:prSet/>
      <dgm:spPr/>
      <dgm:t>
        <a:bodyPr/>
        <a:lstStyle/>
        <a:p>
          <a:endParaRPr lang="en-US"/>
        </a:p>
      </dgm:t>
    </dgm:pt>
    <dgm:pt modelId="{B233260F-3084-44DD-B4FE-263AAED7BD04}" type="sibTrans" cxnId="{11954D0A-5EA3-428B-957C-9D378FBBAAD7}">
      <dgm:prSet/>
      <dgm:spPr/>
      <dgm:t>
        <a:bodyPr/>
        <a:lstStyle/>
        <a:p>
          <a:endParaRPr lang="en-US"/>
        </a:p>
      </dgm:t>
    </dgm:pt>
    <dgm:pt modelId="{86F0A94D-22D7-4673-923D-B7745BDEB287}">
      <dgm:prSet phldrT="[Text]" custT="1"/>
      <dgm:spPr/>
      <dgm:t>
        <a:bodyPr/>
        <a:lstStyle/>
        <a:p>
          <a:r>
            <a:rPr lang="en-US" sz="1800" dirty="0" smtClean="0">
              <a:latin typeface="Arial" panose="020B0604020202020204" pitchFamily="34" charset="0"/>
              <a:cs typeface="Arial" panose="020B0604020202020204" pitchFamily="34" charset="0"/>
            </a:rPr>
            <a:t>A comment should be added to the concurrent hire template to do a manual override of the pay group to align with one pay cycle.</a:t>
          </a:r>
          <a:endParaRPr lang="en-US" sz="1800" dirty="0">
            <a:latin typeface="Arial" panose="020B0604020202020204" pitchFamily="34" charset="0"/>
            <a:cs typeface="Arial" panose="020B0604020202020204" pitchFamily="34" charset="0"/>
          </a:endParaRPr>
        </a:p>
      </dgm:t>
    </dgm:pt>
    <dgm:pt modelId="{C28916CA-468D-4598-BABC-A3230065C90F}" type="parTrans" cxnId="{C28BBC9E-0620-49C0-A1DF-EC681FB850DB}">
      <dgm:prSet/>
      <dgm:spPr/>
      <dgm:t>
        <a:bodyPr/>
        <a:lstStyle/>
        <a:p>
          <a:endParaRPr lang="en-US"/>
        </a:p>
      </dgm:t>
    </dgm:pt>
    <dgm:pt modelId="{046F1E8B-49DA-43DC-BE12-5EF21AEAF2B1}" type="sibTrans" cxnId="{C28BBC9E-0620-49C0-A1DF-EC681FB850DB}">
      <dgm:prSet/>
      <dgm:spPr/>
      <dgm:t>
        <a:bodyPr/>
        <a:lstStyle/>
        <a:p>
          <a:endParaRPr lang="en-US"/>
        </a:p>
      </dgm:t>
    </dgm:pt>
    <dgm:pt modelId="{752CE582-B310-4B7D-AC97-5DD8BED185F2}" type="pres">
      <dgm:prSet presAssocID="{1C69F74D-2575-4F4B-8534-72937E0F5166}" presName="linear" presStyleCnt="0">
        <dgm:presLayoutVars>
          <dgm:animLvl val="lvl"/>
          <dgm:resizeHandles val="exact"/>
        </dgm:presLayoutVars>
      </dgm:prSet>
      <dgm:spPr/>
      <dgm:t>
        <a:bodyPr/>
        <a:lstStyle/>
        <a:p>
          <a:endParaRPr lang="en-US"/>
        </a:p>
      </dgm:t>
    </dgm:pt>
    <dgm:pt modelId="{64F42704-30E9-4E1E-82D9-D63669B9E1B7}" type="pres">
      <dgm:prSet presAssocID="{D011B496-45BA-47C7-BE33-F0B3179FB536}" presName="parentText" presStyleLbl="node1" presStyleIdx="0" presStyleCnt="2">
        <dgm:presLayoutVars>
          <dgm:chMax val="0"/>
          <dgm:bulletEnabled val="1"/>
        </dgm:presLayoutVars>
      </dgm:prSet>
      <dgm:spPr/>
      <dgm:t>
        <a:bodyPr/>
        <a:lstStyle/>
        <a:p>
          <a:endParaRPr lang="en-US"/>
        </a:p>
      </dgm:t>
    </dgm:pt>
    <dgm:pt modelId="{F8FCF408-FE53-4860-A522-94A7AC01F21A}" type="pres">
      <dgm:prSet presAssocID="{D011B496-45BA-47C7-BE33-F0B3179FB536}" presName="childText" presStyleLbl="revTx" presStyleIdx="0" presStyleCnt="2">
        <dgm:presLayoutVars>
          <dgm:bulletEnabled val="1"/>
        </dgm:presLayoutVars>
      </dgm:prSet>
      <dgm:spPr/>
      <dgm:t>
        <a:bodyPr/>
        <a:lstStyle/>
        <a:p>
          <a:endParaRPr lang="en-US"/>
        </a:p>
      </dgm:t>
    </dgm:pt>
    <dgm:pt modelId="{1B05B268-7908-4641-88C3-985E9AB6C580}" type="pres">
      <dgm:prSet presAssocID="{81FAEF52-428C-4902-882B-0B54525D34A9}" presName="parentText" presStyleLbl="node1" presStyleIdx="1" presStyleCnt="2">
        <dgm:presLayoutVars>
          <dgm:chMax val="0"/>
          <dgm:bulletEnabled val="1"/>
        </dgm:presLayoutVars>
      </dgm:prSet>
      <dgm:spPr/>
      <dgm:t>
        <a:bodyPr/>
        <a:lstStyle/>
        <a:p>
          <a:endParaRPr lang="en-US"/>
        </a:p>
      </dgm:t>
    </dgm:pt>
    <dgm:pt modelId="{3E87B4A8-E90B-4E1C-B697-B364FB942AF0}" type="pres">
      <dgm:prSet presAssocID="{81FAEF52-428C-4902-882B-0B54525D34A9}" presName="childText" presStyleLbl="revTx" presStyleIdx="1" presStyleCnt="2">
        <dgm:presLayoutVars>
          <dgm:bulletEnabled val="1"/>
        </dgm:presLayoutVars>
      </dgm:prSet>
      <dgm:spPr/>
      <dgm:t>
        <a:bodyPr/>
        <a:lstStyle/>
        <a:p>
          <a:endParaRPr lang="en-US"/>
        </a:p>
      </dgm:t>
    </dgm:pt>
  </dgm:ptLst>
  <dgm:cxnLst>
    <dgm:cxn modelId="{422E3AE4-7B27-402F-9A0F-1B7104C93F14}" srcId="{1C69F74D-2575-4F4B-8534-72937E0F5166}" destId="{81FAEF52-428C-4902-882B-0B54525D34A9}" srcOrd="1" destOrd="0" parTransId="{AD983492-93E0-4137-8793-0199BEAD8E52}" sibTransId="{EB341E58-15D7-45C3-B2A6-848D93E42417}"/>
    <dgm:cxn modelId="{81616679-427F-41C2-A05E-8EF7B8669FA2}" type="presOf" srcId="{1C69F74D-2575-4F4B-8534-72937E0F5166}" destId="{752CE582-B310-4B7D-AC97-5DD8BED185F2}" srcOrd="0" destOrd="0" presId="urn:microsoft.com/office/officeart/2005/8/layout/vList2"/>
    <dgm:cxn modelId="{11954D0A-5EA3-428B-957C-9D378FBBAAD7}" srcId="{81FAEF52-428C-4902-882B-0B54525D34A9}" destId="{62B6CBB6-09C1-437B-ADB6-C219481086C2}" srcOrd="0" destOrd="0" parTransId="{15744EE8-CADD-4A14-9979-220DACAFE23A}" sibTransId="{B233260F-3084-44DD-B4FE-263AAED7BD04}"/>
    <dgm:cxn modelId="{F54FD84A-285C-4399-95C2-C8A17CE3DD9C}" type="presOf" srcId="{93E5A4CA-BACD-4FBC-84D7-CFC90D9C9CF5}" destId="{F8FCF408-FE53-4860-A522-94A7AC01F21A}" srcOrd="0" destOrd="0" presId="urn:microsoft.com/office/officeart/2005/8/layout/vList2"/>
    <dgm:cxn modelId="{0C2B6CA6-E198-49F8-A614-2A0C684D9463}" srcId="{1C69F74D-2575-4F4B-8534-72937E0F5166}" destId="{D011B496-45BA-47C7-BE33-F0B3179FB536}" srcOrd="0" destOrd="0" parTransId="{56067C01-9800-42C9-9FE3-6F03BBB0C733}" sibTransId="{5A5B9221-DA41-4E8C-8341-CA301F40DC73}"/>
    <dgm:cxn modelId="{9BF52D7A-6D82-4BC8-9A29-F9CC762FAB3E}" srcId="{D011B496-45BA-47C7-BE33-F0B3179FB536}" destId="{93E5A4CA-BACD-4FBC-84D7-CFC90D9C9CF5}" srcOrd="0" destOrd="0" parTransId="{94FDF0C8-E7CC-4F35-8A22-5F1CB49C111B}" sibTransId="{6545063D-12CD-43FC-9F1E-6CD517546DF9}"/>
    <dgm:cxn modelId="{C28BBC9E-0620-49C0-A1DF-EC681FB850DB}" srcId="{93E5A4CA-BACD-4FBC-84D7-CFC90D9C9CF5}" destId="{86F0A94D-22D7-4673-923D-B7745BDEB287}" srcOrd="0" destOrd="0" parTransId="{C28916CA-468D-4598-BABC-A3230065C90F}" sibTransId="{046F1E8B-49DA-43DC-BE12-5EF21AEAF2B1}"/>
    <dgm:cxn modelId="{BDBEE313-B37F-4041-A0CA-6E025C714FCF}" type="presOf" srcId="{81FAEF52-428C-4902-882B-0B54525D34A9}" destId="{1B05B268-7908-4641-88C3-985E9AB6C580}" srcOrd="0" destOrd="0" presId="urn:microsoft.com/office/officeart/2005/8/layout/vList2"/>
    <dgm:cxn modelId="{E3CE64AA-1B7A-420B-923D-BCDB26A840AF}" type="presOf" srcId="{62B6CBB6-09C1-437B-ADB6-C219481086C2}" destId="{3E87B4A8-E90B-4E1C-B697-B364FB942AF0}" srcOrd="0" destOrd="0" presId="urn:microsoft.com/office/officeart/2005/8/layout/vList2"/>
    <dgm:cxn modelId="{9FDA101F-87BD-4386-BB90-6B3D47CE6449}" type="presOf" srcId="{86F0A94D-22D7-4673-923D-B7745BDEB287}" destId="{F8FCF408-FE53-4860-A522-94A7AC01F21A}" srcOrd="0" destOrd="1" presId="urn:microsoft.com/office/officeart/2005/8/layout/vList2"/>
    <dgm:cxn modelId="{EECF8956-0BEA-4715-A46B-9FC6322A4E82}" type="presOf" srcId="{D011B496-45BA-47C7-BE33-F0B3179FB536}" destId="{64F42704-30E9-4E1E-82D9-D63669B9E1B7}" srcOrd="0" destOrd="0" presId="urn:microsoft.com/office/officeart/2005/8/layout/vList2"/>
    <dgm:cxn modelId="{3FA300FC-DAC6-4747-AE3C-60687C84C3B3}" type="presParOf" srcId="{752CE582-B310-4B7D-AC97-5DD8BED185F2}" destId="{64F42704-30E9-4E1E-82D9-D63669B9E1B7}" srcOrd="0" destOrd="0" presId="urn:microsoft.com/office/officeart/2005/8/layout/vList2"/>
    <dgm:cxn modelId="{EBECF14F-C369-4BB2-AAC6-5FB8440C9DDA}" type="presParOf" srcId="{752CE582-B310-4B7D-AC97-5DD8BED185F2}" destId="{F8FCF408-FE53-4860-A522-94A7AC01F21A}" srcOrd="1" destOrd="0" presId="urn:microsoft.com/office/officeart/2005/8/layout/vList2"/>
    <dgm:cxn modelId="{B201A19D-69D5-4055-9F22-2DD2266A40C3}" type="presParOf" srcId="{752CE582-B310-4B7D-AC97-5DD8BED185F2}" destId="{1B05B268-7908-4641-88C3-985E9AB6C580}" srcOrd="2" destOrd="0" presId="urn:microsoft.com/office/officeart/2005/8/layout/vList2"/>
    <dgm:cxn modelId="{2902C5B5-32AA-4907-BE75-8AA306E1E53E}" type="presParOf" srcId="{752CE582-B310-4B7D-AC97-5DD8BED185F2}" destId="{3E87B4A8-E90B-4E1C-B697-B364FB942AF0}"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C26CD5-46E6-4AE8-A650-FAA43DC5295E}" type="doc">
      <dgm:prSet loTypeId="urn:microsoft.com/office/officeart/2005/8/layout/vList3" loCatId="list" qsTypeId="urn:microsoft.com/office/officeart/2005/8/quickstyle/simple1" qsCatId="simple" csTypeId="urn:microsoft.com/office/officeart/2005/8/colors/accent1_2" csCatId="accent1" phldr="1"/>
      <dgm:spPr/>
    </dgm:pt>
    <dgm:pt modelId="{274138E1-A7D9-439D-B337-3D89437F7D47}">
      <dgm:prSet phldrT="[Text]"/>
      <dgm:spPr/>
      <dgm:t>
        <a:bodyPr/>
        <a:lstStyle/>
        <a:p>
          <a:r>
            <a:rPr lang="en-US" dirty="0" smtClean="0">
              <a:ea typeface="Calibri" panose="020F0502020204030204" pitchFamily="34" charset="0"/>
              <a:cs typeface="Times New Roman" panose="02020603050405020304" pitchFamily="18" charset="0"/>
            </a:rPr>
            <a:t>The submission and approval of the template transaction for Onboarding will be initiated by the Transactional Unit; this used to be processed by the SSC</a:t>
          </a:r>
          <a:endParaRPr lang="en-US" dirty="0"/>
        </a:p>
      </dgm:t>
    </dgm:pt>
    <dgm:pt modelId="{E6A0AAED-CB9F-41A7-9B38-077642A33D2B}" type="parTrans" cxnId="{9699C757-5F90-4445-85F2-EABC5B204E60}">
      <dgm:prSet/>
      <dgm:spPr/>
      <dgm:t>
        <a:bodyPr/>
        <a:lstStyle/>
        <a:p>
          <a:endParaRPr lang="en-US"/>
        </a:p>
      </dgm:t>
    </dgm:pt>
    <dgm:pt modelId="{993E6E4F-2E1E-4D00-863C-7FD2FF1DED0E}" type="sibTrans" cxnId="{9699C757-5F90-4445-85F2-EABC5B204E60}">
      <dgm:prSet/>
      <dgm:spPr/>
      <dgm:t>
        <a:bodyPr/>
        <a:lstStyle/>
        <a:p>
          <a:endParaRPr lang="en-US"/>
        </a:p>
      </dgm:t>
    </dgm:pt>
    <dgm:pt modelId="{E81426B9-F5B6-4498-94DF-7F6BFBCB76A8}">
      <dgm:prSet phldrT="[Text]"/>
      <dgm:spPr/>
      <dgm:t>
        <a:bodyPr/>
        <a:lstStyle/>
        <a:p>
          <a:r>
            <a:rPr lang="en-US" dirty="0" smtClean="0">
              <a:ea typeface="Calibri" panose="020F0502020204030204" pitchFamily="34" charset="0"/>
              <a:cs typeface="Times New Roman" panose="02020603050405020304" pitchFamily="18" charset="0"/>
            </a:rPr>
            <a:t>The Shared Service Center will approve the Onboarding transaction</a:t>
          </a:r>
          <a:endParaRPr lang="en-US" dirty="0"/>
        </a:p>
      </dgm:t>
    </dgm:pt>
    <dgm:pt modelId="{9290CB0B-6FE9-4F9E-BB58-F67EEE5AF26B}" type="parTrans" cxnId="{EF624055-7437-4A18-A852-7BA7B650896A}">
      <dgm:prSet/>
      <dgm:spPr/>
      <dgm:t>
        <a:bodyPr/>
        <a:lstStyle/>
        <a:p>
          <a:endParaRPr lang="en-US"/>
        </a:p>
      </dgm:t>
    </dgm:pt>
    <dgm:pt modelId="{87D78E4A-9825-4A39-A421-EBD048B52D4F}" type="sibTrans" cxnId="{EF624055-7437-4A18-A852-7BA7B650896A}">
      <dgm:prSet/>
      <dgm:spPr/>
      <dgm:t>
        <a:bodyPr/>
        <a:lstStyle/>
        <a:p>
          <a:endParaRPr lang="en-US"/>
        </a:p>
      </dgm:t>
    </dgm:pt>
    <dgm:pt modelId="{94063FC3-7885-4F8D-A152-5E2EBFEF061E}">
      <dgm:prSet phldrT="[Text]"/>
      <dgm:spPr/>
      <dgm:t>
        <a:bodyPr/>
        <a:lstStyle/>
        <a:p>
          <a:r>
            <a:rPr lang="en-US" dirty="0" smtClean="0"/>
            <a:t>In the event that UCPath Cancels a transaction, the transactional unit will need to notify the Shared Service Center</a:t>
          </a:r>
          <a:endParaRPr lang="en-US" dirty="0"/>
        </a:p>
      </dgm:t>
    </dgm:pt>
    <dgm:pt modelId="{1599C96E-8D3C-490D-AED1-D828B9917219}" type="parTrans" cxnId="{E701561D-A1A5-48A6-ACD8-9731D29ED5B1}">
      <dgm:prSet/>
      <dgm:spPr/>
      <dgm:t>
        <a:bodyPr/>
        <a:lstStyle/>
        <a:p>
          <a:endParaRPr lang="en-US"/>
        </a:p>
      </dgm:t>
    </dgm:pt>
    <dgm:pt modelId="{20C19433-5576-4DBE-A2DF-13A36A0B2346}" type="sibTrans" cxnId="{E701561D-A1A5-48A6-ACD8-9731D29ED5B1}">
      <dgm:prSet/>
      <dgm:spPr/>
      <dgm:t>
        <a:bodyPr/>
        <a:lstStyle/>
        <a:p>
          <a:endParaRPr lang="en-US"/>
        </a:p>
      </dgm:t>
    </dgm:pt>
    <dgm:pt modelId="{402F5C9B-49B3-4F14-A001-289E3DB257EF}" type="pres">
      <dgm:prSet presAssocID="{99C26CD5-46E6-4AE8-A650-FAA43DC5295E}" presName="linearFlow" presStyleCnt="0">
        <dgm:presLayoutVars>
          <dgm:dir/>
          <dgm:resizeHandles val="exact"/>
        </dgm:presLayoutVars>
      </dgm:prSet>
      <dgm:spPr/>
    </dgm:pt>
    <dgm:pt modelId="{20EA9238-930E-4484-8DF7-0C693D3B60A2}" type="pres">
      <dgm:prSet presAssocID="{274138E1-A7D9-439D-B337-3D89437F7D47}" presName="composite" presStyleCnt="0"/>
      <dgm:spPr/>
    </dgm:pt>
    <dgm:pt modelId="{678825F2-BA21-46A9-8959-0110D13CFCAA}" type="pres">
      <dgm:prSet presAssocID="{274138E1-A7D9-439D-B337-3D89437F7D47}"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1E41198-39E1-4D35-8582-B61F9070E1CB}" type="pres">
      <dgm:prSet presAssocID="{274138E1-A7D9-439D-B337-3D89437F7D47}" presName="txShp" presStyleLbl="node1" presStyleIdx="0" presStyleCnt="3">
        <dgm:presLayoutVars>
          <dgm:bulletEnabled val="1"/>
        </dgm:presLayoutVars>
      </dgm:prSet>
      <dgm:spPr/>
      <dgm:t>
        <a:bodyPr/>
        <a:lstStyle/>
        <a:p>
          <a:endParaRPr lang="en-US"/>
        </a:p>
      </dgm:t>
    </dgm:pt>
    <dgm:pt modelId="{0A35B19E-7559-4A0F-A230-70A696897F8D}" type="pres">
      <dgm:prSet presAssocID="{993E6E4F-2E1E-4D00-863C-7FD2FF1DED0E}" presName="spacing" presStyleCnt="0"/>
      <dgm:spPr/>
    </dgm:pt>
    <dgm:pt modelId="{FB61989E-CFD0-42F8-A40F-097A0351A0E4}" type="pres">
      <dgm:prSet presAssocID="{E81426B9-F5B6-4498-94DF-7F6BFBCB76A8}" presName="composite" presStyleCnt="0"/>
      <dgm:spPr/>
    </dgm:pt>
    <dgm:pt modelId="{77670ADC-B3D7-4C79-9FCF-77947223D4B2}" type="pres">
      <dgm:prSet presAssocID="{E81426B9-F5B6-4498-94DF-7F6BFBCB76A8}"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627EE491-E69A-477E-961E-8F1CE468D5E2}" type="pres">
      <dgm:prSet presAssocID="{E81426B9-F5B6-4498-94DF-7F6BFBCB76A8}" presName="txShp" presStyleLbl="node1" presStyleIdx="1" presStyleCnt="3">
        <dgm:presLayoutVars>
          <dgm:bulletEnabled val="1"/>
        </dgm:presLayoutVars>
      </dgm:prSet>
      <dgm:spPr/>
      <dgm:t>
        <a:bodyPr/>
        <a:lstStyle/>
        <a:p>
          <a:endParaRPr lang="en-US"/>
        </a:p>
      </dgm:t>
    </dgm:pt>
    <dgm:pt modelId="{C706ACA2-C978-45B3-8247-97762681CF72}" type="pres">
      <dgm:prSet presAssocID="{87D78E4A-9825-4A39-A421-EBD048B52D4F}" presName="spacing" presStyleCnt="0"/>
      <dgm:spPr/>
    </dgm:pt>
    <dgm:pt modelId="{7CF31C12-C4F7-4376-AFBA-B64A820D4F2A}" type="pres">
      <dgm:prSet presAssocID="{94063FC3-7885-4F8D-A152-5E2EBFEF061E}" presName="composite" presStyleCnt="0"/>
      <dgm:spPr/>
    </dgm:pt>
    <dgm:pt modelId="{71A33A2B-4082-4449-A548-3C86B103A5AE}" type="pres">
      <dgm:prSet presAssocID="{94063FC3-7885-4F8D-A152-5E2EBFEF061E}"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 modelId="{F10033E1-980A-4F42-8EA1-3722F9B9FD9D}" type="pres">
      <dgm:prSet presAssocID="{94063FC3-7885-4F8D-A152-5E2EBFEF061E}" presName="txShp" presStyleLbl="node1" presStyleIdx="2" presStyleCnt="3">
        <dgm:presLayoutVars>
          <dgm:bulletEnabled val="1"/>
        </dgm:presLayoutVars>
      </dgm:prSet>
      <dgm:spPr/>
      <dgm:t>
        <a:bodyPr/>
        <a:lstStyle/>
        <a:p>
          <a:endParaRPr lang="en-US"/>
        </a:p>
      </dgm:t>
    </dgm:pt>
  </dgm:ptLst>
  <dgm:cxnLst>
    <dgm:cxn modelId="{9699C757-5F90-4445-85F2-EABC5B204E60}" srcId="{99C26CD5-46E6-4AE8-A650-FAA43DC5295E}" destId="{274138E1-A7D9-439D-B337-3D89437F7D47}" srcOrd="0" destOrd="0" parTransId="{E6A0AAED-CB9F-41A7-9B38-077642A33D2B}" sibTransId="{993E6E4F-2E1E-4D00-863C-7FD2FF1DED0E}"/>
    <dgm:cxn modelId="{EF624055-7437-4A18-A852-7BA7B650896A}" srcId="{99C26CD5-46E6-4AE8-A650-FAA43DC5295E}" destId="{E81426B9-F5B6-4498-94DF-7F6BFBCB76A8}" srcOrd="1" destOrd="0" parTransId="{9290CB0B-6FE9-4F9E-BB58-F67EEE5AF26B}" sibTransId="{87D78E4A-9825-4A39-A421-EBD048B52D4F}"/>
    <dgm:cxn modelId="{E701561D-A1A5-48A6-ACD8-9731D29ED5B1}" srcId="{99C26CD5-46E6-4AE8-A650-FAA43DC5295E}" destId="{94063FC3-7885-4F8D-A152-5E2EBFEF061E}" srcOrd="2" destOrd="0" parTransId="{1599C96E-8D3C-490D-AED1-D828B9917219}" sibTransId="{20C19433-5576-4DBE-A2DF-13A36A0B2346}"/>
    <dgm:cxn modelId="{8DF8AA88-0F51-46EA-A1B1-B12110A12E73}" type="presOf" srcId="{E81426B9-F5B6-4498-94DF-7F6BFBCB76A8}" destId="{627EE491-E69A-477E-961E-8F1CE468D5E2}" srcOrd="0" destOrd="0" presId="urn:microsoft.com/office/officeart/2005/8/layout/vList3"/>
    <dgm:cxn modelId="{F67CBA80-F743-436F-A2EF-4465E2396757}" type="presOf" srcId="{274138E1-A7D9-439D-B337-3D89437F7D47}" destId="{E1E41198-39E1-4D35-8582-B61F9070E1CB}" srcOrd="0" destOrd="0" presId="urn:microsoft.com/office/officeart/2005/8/layout/vList3"/>
    <dgm:cxn modelId="{FB1428D9-A28C-4521-87F4-FE5177FC1063}" type="presOf" srcId="{94063FC3-7885-4F8D-A152-5E2EBFEF061E}" destId="{F10033E1-980A-4F42-8EA1-3722F9B9FD9D}" srcOrd="0" destOrd="0" presId="urn:microsoft.com/office/officeart/2005/8/layout/vList3"/>
    <dgm:cxn modelId="{60403C71-C332-45B3-A91B-EF873A7C3054}" type="presOf" srcId="{99C26CD5-46E6-4AE8-A650-FAA43DC5295E}" destId="{402F5C9B-49B3-4F14-A001-289E3DB257EF}" srcOrd="0" destOrd="0" presId="urn:microsoft.com/office/officeart/2005/8/layout/vList3"/>
    <dgm:cxn modelId="{092EA283-BFEA-467B-AC26-0127678C4023}" type="presParOf" srcId="{402F5C9B-49B3-4F14-A001-289E3DB257EF}" destId="{20EA9238-930E-4484-8DF7-0C693D3B60A2}" srcOrd="0" destOrd="0" presId="urn:microsoft.com/office/officeart/2005/8/layout/vList3"/>
    <dgm:cxn modelId="{B1D52A95-1067-4427-A5FE-D1D6B06CEC09}" type="presParOf" srcId="{20EA9238-930E-4484-8DF7-0C693D3B60A2}" destId="{678825F2-BA21-46A9-8959-0110D13CFCAA}" srcOrd="0" destOrd="0" presId="urn:microsoft.com/office/officeart/2005/8/layout/vList3"/>
    <dgm:cxn modelId="{0FF5F9A2-DC65-4346-859C-E83034D5A4C9}" type="presParOf" srcId="{20EA9238-930E-4484-8DF7-0C693D3B60A2}" destId="{E1E41198-39E1-4D35-8582-B61F9070E1CB}" srcOrd="1" destOrd="0" presId="urn:microsoft.com/office/officeart/2005/8/layout/vList3"/>
    <dgm:cxn modelId="{ABCC9402-3807-43E8-89F4-9303A4A2EC9C}" type="presParOf" srcId="{402F5C9B-49B3-4F14-A001-289E3DB257EF}" destId="{0A35B19E-7559-4A0F-A230-70A696897F8D}" srcOrd="1" destOrd="0" presId="urn:microsoft.com/office/officeart/2005/8/layout/vList3"/>
    <dgm:cxn modelId="{4991E1EC-CD49-4AFA-9B2F-8CD22896F225}" type="presParOf" srcId="{402F5C9B-49B3-4F14-A001-289E3DB257EF}" destId="{FB61989E-CFD0-42F8-A40F-097A0351A0E4}" srcOrd="2" destOrd="0" presId="urn:microsoft.com/office/officeart/2005/8/layout/vList3"/>
    <dgm:cxn modelId="{0A936C7B-AF8F-438D-A456-883D5C9AD516}" type="presParOf" srcId="{FB61989E-CFD0-42F8-A40F-097A0351A0E4}" destId="{77670ADC-B3D7-4C79-9FCF-77947223D4B2}" srcOrd="0" destOrd="0" presId="urn:microsoft.com/office/officeart/2005/8/layout/vList3"/>
    <dgm:cxn modelId="{B789BBA5-5ADC-46B1-A446-FA7649EBB515}" type="presParOf" srcId="{FB61989E-CFD0-42F8-A40F-097A0351A0E4}" destId="{627EE491-E69A-477E-961E-8F1CE468D5E2}" srcOrd="1" destOrd="0" presId="urn:microsoft.com/office/officeart/2005/8/layout/vList3"/>
    <dgm:cxn modelId="{2E5DA01D-77F9-4658-96A0-8C51DA6D061E}" type="presParOf" srcId="{402F5C9B-49B3-4F14-A001-289E3DB257EF}" destId="{C706ACA2-C978-45B3-8247-97762681CF72}" srcOrd="3" destOrd="0" presId="urn:microsoft.com/office/officeart/2005/8/layout/vList3"/>
    <dgm:cxn modelId="{AE8259ED-CA71-439A-A451-DA7C8BC9C84F}" type="presParOf" srcId="{402F5C9B-49B3-4F14-A001-289E3DB257EF}" destId="{7CF31C12-C4F7-4376-AFBA-B64A820D4F2A}" srcOrd="4" destOrd="0" presId="urn:microsoft.com/office/officeart/2005/8/layout/vList3"/>
    <dgm:cxn modelId="{3CAC748B-83A9-4860-832A-C8C1814F8092}" type="presParOf" srcId="{7CF31C12-C4F7-4376-AFBA-B64A820D4F2A}" destId="{71A33A2B-4082-4449-A548-3C86B103A5AE}" srcOrd="0" destOrd="0" presId="urn:microsoft.com/office/officeart/2005/8/layout/vList3"/>
    <dgm:cxn modelId="{9A795203-3A02-4C70-9483-ECACB6A3709C}" type="presParOf" srcId="{7CF31C12-C4F7-4376-AFBA-B64A820D4F2A}" destId="{F10033E1-980A-4F42-8EA1-3722F9B9FD9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32BD6-AF74-4253-B23B-9252BDB5CCA6}">
      <dsp:nvSpPr>
        <dsp:cNvPr id="0" name=""/>
        <dsp:cNvSpPr/>
      </dsp:nvSpPr>
      <dsp:spPr>
        <a:xfrm rot="16200000">
          <a:off x="-1418497" y="1419489"/>
          <a:ext cx="5418667" cy="2579687"/>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en-US" sz="1600" kern="1200" dirty="0" smtClean="0"/>
            <a:t>A Host UCPath – Home Campus PPS </a:t>
          </a:r>
          <a:r>
            <a:rPr lang="en-US" sz="1200" kern="1200" dirty="0" smtClean="0"/>
            <a:t>(If UCR is Host campus, payroll completes 3</a:t>
          </a:r>
          <a:r>
            <a:rPr lang="en-US" sz="1200" kern="1200" baseline="30000" dirty="0" smtClean="0"/>
            <a:t>rd</a:t>
          </a:r>
          <a:r>
            <a:rPr lang="en-US" sz="1200" kern="1200" dirty="0" smtClean="0"/>
            <a:t> bullet from the below, no SSC/Department/ORG interaction)</a:t>
          </a:r>
          <a:endParaRPr lang="en-US" sz="1600" kern="1200" dirty="0"/>
        </a:p>
        <a:p>
          <a:pPr marL="114300" lvl="1" indent="-114300" algn="l" defTabSz="533400">
            <a:lnSpc>
              <a:spcPct val="90000"/>
            </a:lnSpc>
            <a:spcBef>
              <a:spcPct val="0"/>
            </a:spcBef>
            <a:spcAft>
              <a:spcPct val="15000"/>
            </a:spcAft>
            <a:buChar char="••"/>
          </a:pPr>
          <a:r>
            <a:rPr lang="en-US" sz="1200" kern="1200" dirty="0" smtClean="0"/>
            <a:t>Home campus adds an appointment and sets up FAU distribution</a:t>
          </a:r>
          <a:endParaRPr lang="en-US" sz="1200" kern="1200" dirty="0"/>
        </a:p>
        <a:p>
          <a:pPr marL="114300" lvl="1" indent="-114300" algn="l" defTabSz="533400">
            <a:lnSpc>
              <a:spcPct val="90000"/>
            </a:lnSpc>
            <a:spcBef>
              <a:spcPct val="0"/>
            </a:spcBef>
            <a:spcAft>
              <a:spcPct val="15000"/>
            </a:spcAft>
            <a:buChar char="••"/>
          </a:pPr>
          <a:r>
            <a:rPr lang="en-US" sz="1200" kern="1200" dirty="0" smtClean="0"/>
            <a:t>Home campus creates and sends a journal to Host campus, debits financial control, and credit suspense account</a:t>
          </a:r>
          <a:endParaRPr lang="en-US" sz="1200" kern="1200" dirty="0"/>
        </a:p>
        <a:p>
          <a:pPr marL="114300" lvl="1" indent="-114300" algn="l" defTabSz="533400">
            <a:lnSpc>
              <a:spcPct val="90000"/>
            </a:lnSpc>
            <a:spcBef>
              <a:spcPct val="0"/>
            </a:spcBef>
            <a:spcAft>
              <a:spcPct val="15000"/>
            </a:spcAft>
            <a:buChar char="••"/>
          </a:pPr>
          <a:r>
            <a:rPr lang="en-US" sz="1200" kern="1200" dirty="0" smtClean="0"/>
            <a:t>Host campus responds to journal, debits Host department, and credits financial control</a:t>
          </a:r>
          <a:endParaRPr lang="en-US" sz="1200" kern="1200" dirty="0"/>
        </a:p>
      </dsp:txBody>
      <dsp:txXfrm rot="5400000">
        <a:off x="993" y="1083732"/>
        <a:ext cx="2579687" cy="3251201"/>
      </dsp:txXfrm>
    </dsp:sp>
    <dsp:sp modelId="{B1AC2C31-2EF0-49CC-8B6B-B60B64A5CFC8}">
      <dsp:nvSpPr>
        <dsp:cNvPr id="0" name=""/>
        <dsp:cNvSpPr/>
      </dsp:nvSpPr>
      <dsp:spPr>
        <a:xfrm rot="16200000">
          <a:off x="1354666" y="1419489"/>
          <a:ext cx="5418667" cy="2579687"/>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en-US" sz="1800" kern="1200" dirty="0" smtClean="0"/>
            <a:t>Host UCPath – Home Campus UCPath </a:t>
          </a:r>
          <a:r>
            <a:rPr lang="en-US" sz="1400" kern="1200" dirty="0" smtClean="0"/>
            <a:t>(SSC/ Department/ORG interaction)</a:t>
          </a:r>
          <a:endParaRPr lang="en-US" sz="1400" kern="1200" dirty="0"/>
        </a:p>
        <a:p>
          <a:pPr marL="114300" lvl="1" indent="-114300" algn="l" defTabSz="622300">
            <a:lnSpc>
              <a:spcPct val="90000"/>
            </a:lnSpc>
            <a:spcBef>
              <a:spcPct val="0"/>
            </a:spcBef>
            <a:spcAft>
              <a:spcPct val="15000"/>
            </a:spcAft>
            <a:buChar char="••"/>
          </a:pPr>
          <a:r>
            <a:rPr lang="en-US" sz="1400" kern="1200" dirty="0" smtClean="0"/>
            <a:t>Host campus creates a position</a:t>
          </a:r>
          <a:endParaRPr lang="en-US" sz="1400" kern="1200" dirty="0"/>
        </a:p>
        <a:p>
          <a:pPr marL="114300" lvl="1" indent="-114300" algn="l" defTabSz="622300">
            <a:lnSpc>
              <a:spcPct val="90000"/>
            </a:lnSpc>
            <a:spcBef>
              <a:spcPct val="0"/>
            </a:spcBef>
            <a:spcAft>
              <a:spcPct val="15000"/>
            </a:spcAft>
            <a:buChar char="••"/>
          </a:pPr>
          <a:r>
            <a:rPr lang="en-US" sz="1400" kern="1200" dirty="0" smtClean="0"/>
            <a:t>Host campus sets up position funding using host department FAU</a:t>
          </a:r>
          <a:endParaRPr lang="en-US" sz="1400" kern="1200" dirty="0"/>
        </a:p>
        <a:p>
          <a:pPr marL="114300" lvl="1" indent="-114300" algn="l" defTabSz="622300">
            <a:lnSpc>
              <a:spcPct val="90000"/>
            </a:lnSpc>
            <a:spcBef>
              <a:spcPct val="0"/>
            </a:spcBef>
            <a:spcAft>
              <a:spcPct val="15000"/>
            </a:spcAft>
            <a:buChar char="••"/>
          </a:pPr>
          <a:r>
            <a:rPr lang="en-US" sz="1400" kern="1200" dirty="0" smtClean="0"/>
            <a:t>Host campus hires employee into position (concurrent job)</a:t>
          </a:r>
          <a:endParaRPr lang="en-US" sz="1400" kern="1200" dirty="0"/>
        </a:p>
        <a:p>
          <a:pPr marL="114300" lvl="1" indent="-114300" algn="l" defTabSz="622300">
            <a:lnSpc>
              <a:spcPct val="90000"/>
            </a:lnSpc>
            <a:spcBef>
              <a:spcPct val="0"/>
            </a:spcBef>
            <a:spcAft>
              <a:spcPct val="15000"/>
            </a:spcAft>
            <a:buChar char="••"/>
          </a:pPr>
          <a:r>
            <a:rPr lang="en-US" sz="1400" kern="1200" dirty="0" smtClean="0"/>
            <a:t>No need for journal entries</a:t>
          </a:r>
          <a:endParaRPr lang="en-US" sz="1400" kern="1200" dirty="0"/>
        </a:p>
      </dsp:txBody>
      <dsp:txXfrm rot="5400000">
        <a:off x="2774156" y="1083732"/>
        <a:ext cx="2579687" cy="3251201"/>
      </dsp:txXfrm>
    </dsp:sp>
    <dsp:sp modelId="{790E4B7D-C7F7-49CE-B997-1C7C4BC2943F}">
      <dsp:nvSpPr>
        <dsp:cNvPr id="0" name=""/>
        <dsp:cNvSpPr/>
      </dsp:nvSpPr>
      <dsp:spPr>
        <a:xfrm rot="16200000">
          <a:off x="4127830" y="1419489"/>
          <a:ext cx="5418667" cy="2579687"/>
        </a:xfrm>
        <a:prstGeom prst="flowChartManualOperati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0" rIns="95250" bIns="0" numCol="1" spcCol="1270" anchor="t" anchorCtr="0">
          <a:noAutofit/>
        </a:bodyPr>
        <a:lstStyle/>
        <a:p>
          <a:pPr lvl="0" algn="l" defTabSz="666750">
            <a:lnSpc>
              <a:spcPct val="90000"/>
            </a:lnSpc>
            <a:spcBef>
              <a:spcPct val="0"/>
            </a:spcBef>
            <a:spcAft>
              <a:spcPct val="35000"/>
            </a:spcAft>
          </a:pPr>
          <a:r>
            <a:rPr lang="en-US" sz="1500" b="1" kern="1200" dirty="0" smtClean="0"/>
            <a:t>Home UCPath – Host Campus PPS </a:t>
          </a:r>
          <a:r>
            <a:rPr lang="en-US" sz="1200" b="1" kern="1200" dirty="0" smtClean="0"/>
            <a:t>(If UCR is Home campus, payroll completes all of the below, No SSC/Department/ORG interaction)</a:t>
          </a:r>
          <a:endParaRPr lang="en-US" sz="1500" kern="1200" dirty="0"/>
        </a:p>
        <a:p>
          <a:pPr marL="114300" lvl="1" indent="-114300" algn="l" defTabSz="533400">
            <a:lnSpc>
              <a:spcPct val="90000"/>
            </a:lnSpc>
            <a:spcBef>
              <a:spcPct val="0"/>
            </a:spcBef>
            <a:spcAft>
              <a:spcPct val="15000"/>
            </a:spcAft>
            <a:buChar char="••"/>
          </a:pPr>
          <a:r>
            <a:rPr lang="en-US" sz="1200" kern="1200" dirty="0" smtClean="0"/>
            <a:t>Home campus creates a position</a:t>
          </a:r>
          <a:endParaRPr lang="en-US" sz="1200" kern="1200" dirty="0"/>
        </a:p>
        <a:p>
          <a:pPr marL="114300" lvl="1" indent="-114300" algn="l" defTabSz="533400">
            <a:lnSpc>
              <a:spcPct val="90000"/>
            </a:lnSpc>
            <a:spcBef>
              <a:spcPct val="0"/>
            </a:spcBef>
            <a:spcAft>
              <a:spcPct val="15000"/>
            </a:spcAft>
            <a:buChar char="••"/>
          </a:pPr>
          <a:r>
            <a:rPr lang="en-US" sz="1200" kern="1200" dirty="0" smtClean="0"/>
            <a:t>Home campus set ups position funding</a:t>
          </a:r>
          <a:endParaRPr lang="en-US" sz="1200" kern="1200" dirty="0"/>
        </a:p>
        <a:p>
          <a:pPr marL="114300" lvl="1" indent="-114300" algn="l" defTabSz="533400">
            <a:lnSpc>
              <a:spcPct val="90000"/>
            </a:lnSpc>
            <a:spcBef>
              <a:spcPct val="0"/>
            </a:spcBef>
            <a:spcAft>
              <a:spcPct val="15000"/>
            </a:spcAft>
            <a:buChar char="••"/>
          </a:pPr>
          <a:r>
            <a:rPr lang="en-US" sz="1200" kern="1200" dirty="0" smtClean="0"/>
            <a:t>Home campus add employee into position (concurrent job)</a:t>
          </a:r>
          <a:endParaRPr lang="en-US" sz="1200" kern="1200" dirty="0"/>
        </a:p>
        <a:p>
          <a:pPr marL="114300" lvl="1" indent="-114300" algn="l" defTabSz="533400">
            <a:lnSpc>
              <a:spcPct val="90000"/>
            </a:lnSpc>
            <a:spcBef>
              <a:spcPct val="0"/>
            </a:spcBef>
            <a:spcAft>
              <a:spcPct val="15000"/>
            </a:spcAft>
            <a:buChar char="••"/>
          </a:pPr>
          <a:r>
            <a:rPr lang="en-US" sz="1200" kern="1200" dirty="0" smtClean="0"/>
            <a:t>Home campus creates and sends a journal to Host campus, debits financial control, and credit suspense account</a:t>
          </a:r>
          <a:endParaRPr lang="en-US" sz="1200" kern="1200" dirty="0"/>
        </a:p>
        <a:p>
          <a:pPr marL="114300" lvl="1" indent="-114300" algn="l" defTabSz="533400">
            <a:lnSpc>
              <a:spcPct val="90000"/>
            </a:lnSpc>
            <a:spcBef>
              <a:spcPct val="0"/>
            </a:spcBef>
            <a:spcAft>
              <a:spcPct val="15000"/>
            </a:spcAft>
            <a:buChar char="••"/>
          </a:pPr>
          <a:r>
            <a:rPr lang="en-US" sz="1200" kern="1200" dirty="0" smtClean="0"/>
            <a:t>Host campus responds to journal, debits Host department, and credits financial control </a:t>
          </a: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rot="5400000">
        <a:off x="5547320" y="1083732"/>
        <a:ext cx="2579687" cy="3251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1FAB8-1604-4AC0-8375-E6A1D8BF0A62}">
      <dsp:nvSpPr>
        <dsp:cNvPr id="0" name=""/>
        <dsp:cNvSpPr/>
      </dsp:nvSpPr>
      <dsp:spPr>
        <a:xfrm>
          <a:off x="7932" y="1101096"/>
          <a:ext cx="2370948" cy="142256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kumimoji="0" lang="en-US" sz="1100" b="0" i="0" u="none" strike="noStrike" kern="1200" cap="none" spc="0" normalizeH="0" baseline="0" noProof="0" dirty="0" smtClean="0">
              <a:ln/>
              <a:effectLst/>
              <a:uLnTx/>
              <a:uFillTx/>
              <a:latin typeface="Arial"/>
              <a:ea typeface="+mn-ea"/>
              <a:cs typeface="+mn-cs"/>
            </a:rPr>
            <a:t>For contract pay entries you must enter the contract pay reason and the contract period begin and end dates</a:t>
          </a:r>
          <a:endParaRPr lang="en-US" sz="1100" kern="1200" dirty="0"/>
        </a:p>
      </dsp:txBody>
      <dsp:txXfrm>
        <a:off x="49598" y="1142762"/>
        <a:ext cx="2287616" cy="1339236"/>
      </dsp:txXfrm>
    </dsp:sp>
    <dsp:sp modelId="{5FDC7D26-BFEE-49F0-AFD4-F4D7C9C5D9A8}">
      <dsp:nvSpPr>
        <dsp:cNvPr id="0" name=""/>
        <dsp:cNvSpPr/>
      </dsp:nvSpPr>
      <dsp:spPr>
        <a:xfrm>
          <a:off x="2587524" y="1518383"/>
          <a:ext cx="502641" cy="587995"/>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solidFill>
              <a:schemeClr val="bg1"/>
            </a:solidFill>
          </a:endParaRPr>
        </a:p>
      </dsp:txBody>
      <dsp:txXfrm>
        <a:off x="2587524" y="1635982"/>
        <a:ext cx="351849" cy="352797"/>
      </dsp:txXfrm>
    </dsp:sp>
    <dsp:sp modelId="{CF11ACDF-A075-4462-BB42-5332DBBD12C6}">
      <dsp:nvSpPr>
        <dsp:cNvPr id="0" name=""/>
        <dsp:cNvSpPr/>
      </dsp:nvSpPr>
      <dsp:spPr>
        <a:xfrm>
          <a:off x="3327259" y="1101096"/>
          <a:ext cx="2370948" cy="1422568"/>
        </a:xfrm>
        <a:prstGeom prst="roundRect">
          <a:avLst>
            <a:gd name="adj" fmla="val 10000"/>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kumimoji="0" lang="en-US" sz="1100" b="0" i="0" u="none" strike="noStrike" kern="1200" cap="none" spc="0" normalizeH="0" baseline="0" noProof="0" dirty="0" smtClean="0">
              <a:ln/>
              <a:effectLst/>
              <a:uLnTx/>
              <a:uFillTx/>
              <a:latin typeface="Arial"/>
              <a:ea typeface="+mn-ea"/>
              <a:cs typeface="+mn-cs"/>
            </a:rPr>
            <a:t>If the contract pay must be prorated, you must override the Comp Rate Code by entering </a:t>
          </a:r>
          <a:r>
            <a:rPr kumimoji="0" lang="en-US" sz="1100" b="1" i="0" u="none" strike="noStrike" kern="1200" cap="none" spc="0" normalizeH="0" baseline="0" noProof="0" dirty="0" smtClean="0">
              <a:ln/>
              <a:effectLst/>
              <a:uLnTx/>
              <a:uFillTx/>
              <a:latin typeface="Arial"/>
              <a:ea typeface="+mn-ea"/>
              <a:cs typeface="+mn-cs"/>
            </a:rPr>
            <a:t>UCCNTR</a:t>
          </a:r>
          <a:r>
            <a:rPr kumimoji="0" lang="en-US" sz="1100" b="0" i="0" u="none" strike="noStrike" kern="1200" cap="none" spc="0" normalizeH="0" baseline="0" noProof="0" dirty="0" smtClean="0">
              <a:ln/>
              <a:effectLst/>
              <a:uLnTx/>
              <a:uFillTx/>
              <a:latin typeface="Arial"/>
              <a:ea typeface="+mn-ea"/>
              <a:cs typeface="+mn-cs"/>
            </a:rPr>
            <a:t> in the Comp Rate Code field. </a:t>
          </a:r>
          <a:endParaRPr lang="en-US" sz="1100" kern="1200" dirty="0"/>
        </a:p>
      </dsp:txBody>
      <dsp:txXfrm>
        <a:off x="3368925" y="1142762"/>
        <a:ext cx="2287616" cy="1339236"/>
      </dsp:txXfrm>
    </dsp:sp>
    <dsp:sp modelId="{A73A204C-54B0-4AE2-B756-6B317258EFE6}">
      <dsp:nvSpPr>
        <dsp:cNvPr id="0" name=""/>
        <dsp:cNvSpPr/>
      </dsp:nvSpPr>
      <dsp:spPr>
        <a:xfrm>
          <a:off x="5906851" y="1518383"/>
          <a:ext cx="502641" cy="587995"/>
        </a:xfrm>
        <a:prstGeom prst="rightArrow">
          <a:avLst>
            <a:gd name="adj1" fmla="val 60000"/>
            <a:gd name="adj2" fmla="val 50000"/>
          </a:avLst>
        </a:prstGeom>
        <a:solidFill>
          <a:schemeClr val="accent2">
            <a:hueOff val="-363841"/>
            <a:satOff val="-20982"/>
            <a:lumOff val="2157"/>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solidFill>
              <a:schemeClr val="bg1"/>
            </a:solidFill>
          </a:endParaRPr>
        </a:p>
      </dsp:txBody>
      <dsp:txXfrm>
        <a:off x="5906851" y="1635982"/>
        <a:ext cx="351849" cy="352797"/>
      </dsp:txXfrm>
    </dsp:sp>
    <dsp:sp modelId="{2D9FDECC-3419-4B55-8FC6-D1A8CE7C6164}">
      <dsp:nvSpPr>
        <dsp:cNvPr id="0" name=""/>
        <dsp:cNvSpPr/>
      </dsp:nvSpPr>
      <dsp:spPr>
        <a:xfrm>
          <a:off x="6646587" y="1101096"/>
          <a:ext cx="2370948" cy="1422568"/>
        </a:xfrm>
        <a:prstGeom prst="roundRect">
          <a:avLst>
            <a:gd name="adj" fmla="val 10000"/>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kumimoji="0" lang="en-US" sz="1100" b="0" i="0" u="none" strike="noStrike" kern="1200" cap="none" spc="0" normalizeH="0" baseline="0" noProof="0" dirty="0" smtClean="0">
              <a:ln/>
              <a:effectLst/>
              <a:uLnTx/>
              <a:uFillTx/>
              <a:latin typeface="Arial"/>
              <a:ea typeface="+mn-ea"/>
              <a:cs typeface="+mn-cs"/>
            </a:rPr>
            <a:t>After you enter the Step, the Comp Rate Code and Compensation Rate fields default. Delete the default compensation to enter the prorated contract pay: </a:t>
          </a:r>
          <a:endParaRPr lang="en-US" sz="1100" kern="1200" dirty="0"/>
        </a:p>
      </dsp:txBody>
      <dsp:txXfrm>
        <a:off x="6688253" y="1142762"/>
        <a:ext cx="2287616" cy="1339236"/>
      </dsp:txXfrm>
    </dsp:sp>
    <dsp:sp modelId="{4CAFF9DB-DD38-4391-AFC7-ABF7DBA5D5BA}">
      <dsp:nvSpPr>
        <dsp:cNvPr id="0" name=""/>
        <dsp:cNvSpPr/>
      </dsp:nvSpPr>
      <dsp:spPr>
        <a:xfrm rot="5400000">
          <a:off x="7580740" y="2689631"/>
          <a:ext cx="502641" cy="587995"/>
        </a:xfrm>
        <a:prstGeom prst="rightArrow">
          <a:avLst>
            <a:gd name="adj1" fmla="val 60000"/>
            <a:gd name="adj2" fmla="val 50000"/>
          </a:avLst>
        </a:prstGeom>
        <a:solidFill>
          <a:schemeClr val="accent2">
            <a:hueOff val="-727682"/>
            <a:satOff val="-41964"/>
            <a:lumOff val="4314"/>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solidFill>
              <a:schemeClr val="bg1"/>
            </a:solidFill>
          </a:endParaRPr>
        </a:p>
      </dsp:txBody>
      <dsp:txXfrm rot="-5400000">
        <a:off x="7655662" y="2732308"/>
        <a:ext cx="352797" cy="351849"/>
      </dsp:txXfrm>
    </dsp:sp>
    <dsp:sp modelId="{73F835B3-725D-4EF0-AC2B-7F5DC08540EA}">
      <dsp:nvSpPr>
        <dsp:cNvPr id="0" name=""/>
        <dsp:cNvSpPr/>
      </dsp:nvSpPr>
      <dsp:spPr>
        <a:xfrm>
          <a:off x="6646587" y="3472044"/>
          <a:ext cx="2370948" cy="1422568"/>
        </a:xfrm>
        <a:prstGeom prst="roundRect">
          <a:avLst>
            <a:gd name="adj" fmla="val 10000"/>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kumimoji="0" lang="en-US" sz="1100" b="0" i="0" u="none" strike="noStrike" kern="1200" cap="none" spc="0" normalizeH="0" baseline="0" noProof="0" dirty="0" smtClean="0">
              <a:ln/>
              <a:effectLst/>
              <a:uLnTx/>
              <a:uFillTx/>
              <a:latin typeface="Arial"/>
              <a:ea typeface="+mn-ea"/>
              <a:cs typeface="+mn-cs"/>
            </a:rPr>
            <a:t>Delete the existing compensation row. </a:t>
          </a:r>
        </a:p>
        <a:p>
          <a:pPr lvl="0" algn="ctr" defTabSz="488950" rtl="0">
            <a:lnSpc>
              <a:spcPct val="90000"/>
            </a:lnSpc>
            <a:spcBef>
              <a:spcPct val="0"/>
            </a:spcBef>
            <a:spcAft>
              <a:spcPct val="35000"/>
            </a:spcAft>
          </a:pPr>
          <a:r>
            <a:rPr kumimoji="0" lang="en-US" sz="1100" b="0" i="0" u="none" strike="noStrike" kern="1200" cap="none" spc="0" normalizeH="0" baseline="0" noProof="0" dirty="0" smtClean="0">
              <a:ln/>
              <a:effectLst/>
              <a:uLnTx/>
              <a:uFillTx/>
              <a:latin typeface="Arial"/>
              <a:ea typeface="+mn-ea"/>
              <a:cs typeface="+mn-cs"/>
            </a:rPr>
            <a:t>2. Enter Comp Rate Code as </a:t>
          </a:r>
          <a:r>
            <a:rPr kumimoji="0" lang="en-US" sz="1100" b="1" i="0" u="none" strike="noStrike" kern="1200" cap="none" spc="0" normalizeH="0" baseline="0" noProof="0" dirty="0" smtClean="0">
              <a:ln/>
              <a:effectLst/>
              <a:uLnTx/>
              <a:uFillTx/>
              <a:latin typeface="Arial"/>
              <a:ea typeface="+mn-ea"/>
              <a:cs typeface="+mn-cs"/>
            </a:rPr>
            <a:t>UCCNTR</a:t>
          </a:r>
          <a:r>
            <a:rPr kumimoji="0" lang="en-US" sz="1100" b="0" i="0" u="none" strike="noStrike" kern="1200" cap="none" spc="0" normalizeH="0" baseline="0" noProof="0" dirty="0" smtClean="0">
              <a:ln/>
              <a:effectLst/>
              <a:uLnTx/>
              <a:uFillTx/>
              <a:latin typeface="Arial"/>
              <a:ea typeface="+mn-ea"/>
              <a:cs typeface="+mn-cs"/>
            </a:rPr>
            <a:t>. </a:t>
          </a:r>
        </a:p>
        <a:p>
          <a:pPr lvl="0" algn="ctr" defTabSz="488950" rtl="0">
            <a:lnSpc>
              <a:spcPct val="90000"/>
            </a:lnSpc>
            <a:spcBef>
              <a:spcPct val="0"/>
            </a:spcBef>
            <a:spcAft>
              <a:spcPct val="35000"/>
            </a:spcAft>
          </a:pPr>
          <a:r>
            <a:rPr kumimoji="0" lang="en-US" sz="1100" b="0" i="0" u="none" strike="noStrike" kern="1200" cap="none" spc="0" normalizeH="0" baseline="0" noProof="0" dirty="0" smtClean="0">
              <a:ln/>
              <a:effectLst/>
              <a:uLnTx/>
              <a:uFillTx/>
              <a:latin typeface="Arial"/>
              <a:ea typeface="+mn-ea"/>
              <a:cs typeface="+mn-cs"/>
            </a:rPr>
            <a:t>3. Enter the prorated Compensation Rate. </a:t>
          </a:r>
        </a:p>
        <a:p>
          <a:pPr lvl="0" algn="ctr" defTabSz="488950" rtl="0">
            <a:lnSpc>
              <a:spcPct val="90000"/>
            </a:lnSpc>
            <a:spcBef>
              <a:spcPct val="0"/>
            </a:spcBef>
            <a:spcAft>
              <a:spcPct val="35000"/>
            </a:spcAft>
          </a:pPr>
          <a:r>
            <a:rPr kumimoji="0" lang="en-US" sz="1100" b="0" i="0" u="none" strike="noStrike" kern="1200" cap="none" spc="0" normalizeH="0" baseline="0" noProof="0" dirty="0" smtClean="0">
              <a:ln/>
              <a:effectLst/>
              <a:uLnTx/>
              <a:uFillTx/>
              <a:latin typeface="Arial"/>
              <a:ea typeface="+mn-ea"/>
              <a:cs typeface="+mn-cs"/>
            </a:rPr>
            <a:t>4. Enter Compensation Frequency of </a:t>
          </a:r>
          <a:r>
            <a:rPr kumimoji="0" lang="en-US" sz="1100" b="1" i="0" u="none" strike="noStrike" kern="1200" cap="none" spc="0" normalizeH="0" baseline="0" noProof="0" dirty="0" smtClean="0">
              <a:ln/>
              <a:effectLst/>
              <a:uLnTx/>
              <a:uFillTx/>
              <a:latin typeface="Arial"/>
              <a:ea typeface="+mn-ea"/>
              <a:cs typeface="+mn-cs"/>
            </a:rPr>
            <a:t>C</a:t>
          </a:r>
          <a:r>
            <a:rPr kumimoji="0" lang="en-US" sz="1100" b="0" i="0" u="none" strike="noStrike" kern="1200" cap="none" spc="0" normalizeH="0" baseline="0" noProof="0" dirty="0" smtClean="0">
              <a:ln/>
              <a:effectLst/>
              <a:uLnTx/>
              <a:uFillTx/>
              <a:latin typeface="Arial"/>
              <a:ea typeface="+mn-ea"/>
              <a:cs typeface="+mn-cs"/>
            </a:rPr>
            <a:t>. </a:t>
          </a:r>
          <a:endParaRPr lang="en-US" sz="1100" kern="1200" dirty="0"/>
        </a:p>
      </dsp:txBody>
      <dsp:txXfrm>
        <a:off x="6688253" y="3513710"/>
        <a:ext cx="2287616" cy="1339236"/>
      </dsp:txXfrm>
    </dsp:sp>
    <dsp:sp modelId="{957D42D1-2C30-4384-9661-9E224C4C4582}">
      <dsp:nvSpPr>
        <dsp:cNvPr id="0" name=""/>
        <dsp:cNvSpPr/>
      </dsp:nvSpPr>
      <dsp:spPr>
        <a:xfrm rot="10800000">
          <a:off x="5935302" y="3889331"/>
          <a:ext cx="502641" cy="587995"/>
        </a:xfrm>
        <a:prstGeom prst="rightArrow">
          <a:avLst>
            <a:gd name="adj1" fmla="val 60000"/>
            <a:gd name="adj2" fmla="val 50000"/>
          </a:avLst>
        </a:prstGeom>
        <a:solidFill>
          <a:schemeClr val="accent2">
            <a:hueOff val="-1091522"/>
            <a:satOff val="-62946"/>
            <a:lumOff val="6471"/>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solidFill>
              <a:schemeClr val="bg1"/>
            </a:solidFill>
          </a:endParaRPr>
        </a:p>
      </dsp:txBody>
      <dsp:txXfrm rot="10800000">
        <a:off x="6086094" y="4006930"/>
        <a:ext cx="351849" cy="352797"/>
      </dsp:txXfrm>
    </dsp:sp>
    <dsp:sp modelId="{4734EC42-6735-423D-BF83-00982F86963A}">
      <dsp:nvSpPr>
        <dsp:cNvPr id="0" name=""/>
        <dsp:cNvSpPr/>
      </dsp:nvSpPr>
      <dsp:spPr>
        <a:xfrm>
          <a:off x="3327259" y="3472044"/>
          <a:ext cx="2370948" cy="1422568"/>
        </a:xfrm>
        <a:prstGeom prst="roundRect">
          <a:avLst>
            <a:gd name="adj" fmla="val 10000"/>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kumimoji="0" lang="en-US" sz="1100" b="0" i="0" u="none" strike="noStrike" kern="1200" cap="none" spc="0" normalizeH="0" baseline="0" noProof="0" dirty="0" smtClean="0">
              <a:ln/>
              <a:effectLst/>
              <a:uLnTx/>
              <a:uFillTx/>
              <a:latin typeface="Arial"/>
              <a:ea typeface="+mn-ea"/>
              <a:cs typeface="+mn-cs"/>
            </a:rPr>
            <a:t>Note: If the employee is to receive the full compensation during the contract period, leave the default compensation and only change the Compensation Frequency to </a:t>
          </a:r>
          <a:r>
            <a:rPr kumimoji="0" lang="en-US" sz="1100" b="1" i="0" u="none" strike="noStrike" kern="1200" cap="none" spc="0" normalizeH="0" baseline="0" noProof="0" dirty="0" smtClean="0">
              <a:ln/>
              <a:effectLst/>
              <a:uLnTx/>
              <a:uFillTx/>
              <a:latin typeface="Arial"/>
              <a:ea typeface="+mn-ea"/>
              <a:cs typeface="+mn-cs"/>
            </a:rPr>
            <a:t>C</a:t>
          </a:r>
          <a:r>
            <a:rPr kumimoji="0" lang="en-US" sz="1100" b="0" i="0" u="none" strike="noStrike" kern="1200" cap="none" spc="0" normalizeH="0" baseline="0" noProof="0" dirty="0" smtClean="0">
              <a:ln/>
              <a:effectLst/>
              <a:uLnTx/>
              <a:uFillTx/>
              <a:latin typeface="Arial"/>
              <a:ea typeface="+mn-ea"/>
              <a:cs typeface="+mn-cs"/>
            </a:rPr>
            <a:t>. </a:t>
          </a:r>
          <a:endParaRPr lang="en-US" sz="1100" kern="1200" dirty="0"/>
        </a:p>
      </dsp:txBody>
      <dsp:txXfrm>
        <a:off x="3368925" y="3513710"/>
        <a:ext cx="2287616" cy="1339236"/>
      </dsp:txXfrm>
    </dsp:sp>
    <dsp:sp modelId="{8B81E970-8309-43EE-A9D8-F9D05185CFA2}">
      <dsp:nvSpPr>
        <dsp:cNvPr id="0" name=""/>
        <dsp:cNvSpPr/>
      </dsp:nvSpPr>
      <dsp:spPr>
        <a:xfrm rot="10800000">
          <a:off x="2615975" y="3889331"/>
          <a:ext cx="502641" cy="587995"/>
        </a:xfrm>
        <a:prstGeom prst="rightArrow">
          <a:avLst>
            <a:gd name="adj1" fmla="val 60000"/>
            <a:gd name="adj2" fmla="val 50000"/>
          </a:avLst>
        </a:prstGeom>
        <a:solidFill>
          <a:schemeClr val="accent2">
            <a:hueOff val="-1455363"/>
            <a:satOff val="-83928"/>
            <a:lumOff val="8628"/>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solidFill>
              <a:schemeClr val="bg1"/>
            </a:solidFill>
          </a:endParaRPr>
        </a:p>
      </dsp:txBody>
      <dsp:txXfrm rot="10800000">
        <a:off x="2766767" y="4006930"/>
        <a:ext cx="351849" cy="352797"/>
      </dsp:txXfrm>
    </dsp:sp>
    <dsp:sp modelId="{2E17C7AE-8203-4B7F-8F84-DAFA22E6D86C}">
      <dsp:nvSpPr>
        <dsp:cNvPr id="0" name=""/>
        <dsp:cNvSpPr/>
      </dsp:nvSpPr>
      <dsp:spPr>
        <a:xfrm>
          <a:off x="7932" y="3472044"/>
          <a:ext cx="2370948" cy="1422568"/>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l" defTabSz="488950" rtl="0">
            <a:lnSpc>
              <a:spcPct val="90000"/>
            </a:lnSpc>
            <a:spcBef>
              <a:spcPct val="0"/>
            </a:spcBef>
            <a:spcAft>
              <a:spcPct val="35000"/>
            </a:spcAft>
          </a:pPr>
          <a:r>
            <a:rPr kumimoji="0" lang="en-US" sz="1100" b="0" i="0" u="none" strike="noStrike" kern="1200" cap="none" spc="0" normalizeH="0" baseline="0" noProof="0" dirty="0" smtClean="0">
              <a:ln/>
              <a:effectLst/>
              <a:uLnTx/>
              <a:uFillTx/>
              <a:latin typeface="Arial"/>
              <a:ea typeface="+mn-ea"/>
              <a:cs typeface="Arial"/>
            </a:rPr>
            <a:t>Sample </a:t>
          </a:r>
          <a:r>
            <a:rPr kumimoji="0" lang="en-US" sz="1100" b="1" i="0" u="none" strike="noStrike" kern="1200" cap="none" spc="0" normalizeH="0" baseline="0" noProof="0" dirty="0" smtClean="0">
              <a:ln/>
              <a:effectLst/>
              <a:uLnTx/>
              <a:uFillTx/>
              <a:latin typeface="Arial"/>
              <a:ea typeface="+mn-ea"/>
              <a:cs typeface="Arial"/>
            </a:rPr>
            <a:t>Comments</a:t>
          </a:r>
          <a:r>
            <a:rPr kumimoji="0" lang="en-US" sz="1100" b="0" i="0" u="none" strike="noStrike" kern="1200" cap="none" spc="0" normalizeH="0" baseline="0" noProof="0" dirty="0" smtClean="0">
              <a:ln/>
              <a:effectLst/>
              <a:uLnTx/>
              <a:uFillTx/>
              <a:latin typeface="Arial"/>
              <a:ea typeface="+mn-ea"/>
              <a:cs typeface="Arial"/>
            </a:rPr>
            <a:t>:</a:t>
          </a:r>
          <a:r>
            <a:rPr kumimoji="0" lang="en-US" sz="1100" b="0" i="0" u="none" strike="noStrike" kern="1200" cap="none" spc="0" normalizeH="0" baseline="0" noProof="0" dirty="0" smtClean="0">
              <a:ln/>
              <a:effectLst/>
              <a:uLnTx/>
              <a:uFillTx/>
              <a:latin typeface="Arial"/>
              <a:ea typeface="+mn-ea"/>
              <a:cs typeface="+mn-cs"/>
            </a:rPr>
            <a:t> For this example, enter Contract Pay. Late Start. Prorated. </a:t>
          </a:r>
          <a:endParaRPr lang="en-US" sz="1100" kern="1200" dirty="0"/>
        </a:p>
        <a:p>
          <a:pPr marL="57150" lvl="1" indent="-57150" algn="l" defTabSz="444500" rtl="0">
            <a:lnSpc>
              <a:spcPct val="90000"/>
            </a:lnSpc>
            <a:spcBef>
              <a:spcPct val="0"/>
            </a:spcBef>
            <a:spcAft>
              <a:spcPct val="15000"/>
            </a:spcAft>
            <a:buChar char="••"/>
          </a:pPr>
          <a:r>
            <a:rPr kumimoji="0" lang="en-US" sz="1000" b="0" i="0" u="none" strike="noStrike" kern="1200" cap="none" spc="0" normalizeH="0" baseline="0" noProof="0" dirty="0" smtClean="0">
              <a:ln/>
              <a:effectLst/>
              <a:uLnTx/>
              <a:uFillTx/>
              <a:latin typeface="Arial"/>
              <a:ea typeface="+mn-ea"/>
              <a:cs typeface="+mn-cs"/>
            </a:rPr>
            <a:t>Contract Start Date: 10/9/2019</a:t>
          </a:r>
          <a:endParaRPr kumimoji="0" lang="en-US" sz="1000" b="0" i="0" u="none" strike="noStrike" kern="1200" cap="none" spc="0" normalizeH="0" baseline="0" noProof="0" dirty="0" smtClean="0">
            <a:ln/>
            <a:effectLst/>
            <a:uLnTx/>
            <a:uFillTx/>
            <a:latin typeface="Arial"/>
            <a:ea typeface="+mn-ea"/>
            <a:cs typeface="Arial"/>
          </a:endParaRPr>
        </a:p>
        <a:p>
          <a:pPr marL="57150" lvl="1" indent="-57150" algn="l" defTabSz="444500" rtl="0">
            <a:lnSpc>
              <a:spcPct val="90000"/>
            </a:lnSpc>
            <a:spcBef>
              <a:spcPct val="0"/>
            </a:spcBef>
            <a:spcAft>
              <a:spcPct val="15000"/>
            </a:spcAft>
            <a:buChar char="••"/>
          </a:pPr>
          <a:r>
            <a:rPr kumimoji="0" lang="en-US" sz="1000" b="0" i="0" u="none" strike="noStrike" kern="1200" cap="none" spc="0" normalizeH="0" baseline="0" noProof="0" dirty="0" smtClean="0">
              <a:ln/>
              <a:effectLst/>
              <a:uLnTx/>
              <a:uFillTx/>
              <a:latin typeface="Arial"/>
              <a:ea typeface="+mn-ea"/>
              <a:cs typeface="+mn-cs"/>
            </a:rPr>
            <a:t>Contract End Date: 12/31/2019.</a:t>
          </a:r>
          <a:endParaRPr kumimoji="0" lang="en-US" sz="1000" b="0" i="0" u="none" strike="noStrike" kern="1200" cap="none" spc="0" normalizeH="0" baseline="0" noProof="0" dirty="0" smtClean="0">
            <a:ln/>
            <a:effectLst/>
            <a:uLnTx/>
            <a:uFillTx/>
            <a:latin typeface="Arial"/>
            <a:ea typeface="+mn-ea"/>
            <a:cs typeface="Arial"/>
          </a:endParaRPr>
        </a:p>
      </dsp:txBody>
      <dsp:txXfrm>
        <a:off x="49598" y="3513710"/>
        <a:ext cx="2287616" cy="1339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42704-30E9-4E1E-82D9-D63669B9E1B7}">
      <dsp:nvSpPr>
        <dsp:cNvPr id="0" name=""/>
        <dsp:cNvSpPr/>
      </dsp:nvSpPr>
      <dsp:spPr>
        <a:xfrm>
          <a:off x="0" y="297963"/>
          <a:ext cx="8128000" cy="608400"/>
        </a:xfrm>
        <a:prstGeom prst="roundRect">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cs typeface="Arial"/>
            </a:rPr>
            <a:t>Monthly job with a Biweekly concurrent job</a:t>
          </a:r>
          <a:endParaRPr lang="en-US" sz="2600" kern="1200" dirty="0"/>
        </a:p>
      </dsp:txBody>
      <dsp:txXfrm>
        <a:off x="29700" y="327663"/>
        <a:ext cx="8068600" cy="549000"/>
      </dsp:txXfrm>
    </dsp:sp>
    <dsp:sp modelId="{F8FCF408-FE53-4860-A522-94A7AC01F21A}">
      <dsp:nvSpPr>
        <dsp:cNvPr id="0" name=""/>
        <dsp:cNvSpPr/>
      </dsp:nvSpPr>
      <dsp:spPr>
        <a:xfrm>
          <a:off x="0" y="906363"/>
          <a:ext cx="8128000"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22860" rIns="128016" bIns="2286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When an employee has a Monthly job with a 5AC monthly exempt pay group and a Biweekly concurrent job is added with a 5BH Biweekly exempt hourly pay group. The campus has to reach out to UCPC to notify them of the appropriate pay cycle. The UCPC will override one of the pay groups to align with one pay cycle.</a:t>
          </a:r>
          <a:endParaRPr lang="en-US" sz="2000" kern="1200" dirty="0">
            <a:latin typeface="Arial" panose="020B0604020202020204" pitchFamily="34" charset="0"/>
            <a:cs typeface="Arial" panose="020B0604020202020204" pitchFamily="34" charset="0"/>
          </a:endParaRPr>
        </a:p>
        <a:p>
          <a:pPr marL="342900" lvl="2" indent="-171450" algn="l" defTabSz="800100">
            <a:lnSpc>
              <a:spcPct val="90000"/>
            </a:lnSpc>
            <a:spcBef>
              <a:spcPct val="0"/>
            </a:spcBef>
            <a:spcAft>
              <a:spcPct val="20000"/>
            </a:spcAft>
            <a:buChar char="••"/>
          </a:pPr>
          <a:r>
            <a:rPr lang="en-US" sz="1800" kern="1200" dirty="0" smtClean="0">
              <a:latin typeface="Arial" panose="020B0604020202020204" pitchFamily="34" charset="0"/>
              <a:cs typeface="Arial" panose="020B0604020202020204" pitchFamily="34" charset="0"/>
            </a:rPr>
            <a:t>A comment should be added to the concurrent hire template to do a manual override of the pay group to align with one pay cycle.</a:t>
          </a:r>
          <a:endParaRPr lang="en-US" sz="1800" kern="1200" dirty="0">
            <a:latin typeface="Arial" panose="020B0604020202020204" pitchFamily="34" charset="0"/>
            <a:cs typeface="Arial" panose="020B0604020202020204" pitchFamily="34" charset="0"/>
          </a:endParaRPr>
        </a:p>
      </dsp:txBody>
      <dsp:txXfrm>
        <a:off x="0" y="906363"/>
        <a:ext cx="8128000" cy="1937520"/>
      </dsp:txXfrm>
    </dsp:sp>
    <dsp:sp modelId="{1B05B268-7908-4641-88C3-985E9AB6C580}">
      <dsp:nvSpPr>
        <dsp:cNvPr id="0" name=""/>
        <dsp:cNvSpPr/>
      </dsp:nvSpPr>
      <dsp:spPr>
        <a:xfrm>
          <a:off x="0" y="2843883"/>
          <a:ext cx="8128000" cy="608400"/>
        </a:xfrm>
        <a:prstGeom prst="roundRect">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cs typeface="Arial"/>
            </a:rPr>
            <a:t>Biweekly concurrent job with an </a:t>
          </a:r>
          <a:r>
            <a:rPr lang="en-US" sz="2600" b="1" u="sng" kern="1200" dirty="0" smtClean="0">
              <a:cs typeface="Arial"/>
            </a:rPr>
            <a:t>existing</a:t>
          </a:r>
          <a:r>
            <a:rPr lang="en-US" sz="2600" kern="1200" dirty="0" smtClean="0">
              <a:cs typeface="Arial"/>
            </a:rPr>
            <a:t> Monthly job</a:t>
          </a:r>
          <a:endParaRPr lang="en-US" sz="2600" kern="1200" dirty="0"/>
        </a:p>
      </dsp:txBody>
      <dsp:txXfrm>
        <a:off x="29700" y="2873583"/>
        <a:ext cx="8068600" cy="549000"/>
      </dsp:txXfrm>
    </dsp:sp>
    <dsp:sp modelId="{3E87B4A8-E90B-4E1C-B697-B364FB942AF0}">
      <dsp:nvSpPr>
        <dsp:cNvPr id="0" name=""/>
        <dsp:cNvSpPr/>
      </dsp:nvSpPr>
      <dsp:spPr>
        <a:xfrm>
          <a:off x="0" y="3452283"/>
          <a:ext cx="8128000" cy="1668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latin typeface="Arial" panose="020B0604020202020204" pitchFamily="34" charset="0"/>
              <a:cs typeface="Arial" panose="020B0604020202020204" pitchFamily="34" charset="0"/>
            </a:rPr>
            <a:t>If a Biweekly pay cycle is determined and the existing job is Monthly. The concurrent job can be added and the pay group can default. However, the first job will need to be overridden with the 5BE (Biweekly Exempt) pay group. You will need to work with your SSC to submit a case to the UCPC for the pay group override on the existing job.</a:t>
          </a:r>
          <a:endParaRPr lang="en-US" sz="2000" kern="1200" dirty="0">
            <a:latin typeface="Arial" panose="020B0604020202020204" pitchFamily="34" charset="0"/>
            <a:cs typeface="Arial" panose="020B0604020202020204" pitchFamily="34" charset="0"/>
          </a:endParaRPr>
        </a:p>
      </dsp:txBody>
      <dsp:txXfrm>
        <a:off x="0" y="3452283"/>
        <a:ext cx="8128000" cy="16684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41198-39E1-4D35-8582-B61F9070E1CB}">
      <dsp:nvSpPr>
        <dsp:cNvPr id="0" name=""/>
        <dsp:cNvSpPr/>
      </dsp:nvSpPr>
      <dsp:spPr>
        <a:xfrm rot="10800000">
          <a:off x="2621970" y="1617"/>
          <a:ext cx="9054530" cy="136527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2048"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ea typeface="Calibri" panose="020F0502020204030204" pitchFamily="34" charset="0"/>
              <a:cs typeface="Times New Roman" panose="02020603050405020304" pitchFamily="18" charset="0"/>
            </a:rPr>
            <a:t>The submission and approval of the template transaction for Onboarding will be initiated by the Transactional Unit; this used to be processed by the SSC</a:t>
          </a:r>
          <a:endParaRPr lang="en-US" sz="2400" kern="1200" dirty="0"/>
        </a:p>
      </dsp:txBody>
      <dsp:txXfrm rot="10800000">
        <a:off x="2963288" y="1617"/>
        <a:ext cx="8713212" cy="1365273"/>
      </dsp:txXfrm>
    </dsp:sp>
    <dsp:sp modelId="{678825F2-BA21-46A9-8959-0110D13CFCAA}">
      <dsp:nvSpPr>
        <dsp:cNvPr id="0" name=""/>
        <dsp:cNvSpPr/>
      </dsp:nvSpPr>
      <dsp:spPr>
        <a:xfrm>
          <a:off x="1939334" y="1617"/>
          <a:ext cx="1365273" cy="136527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7EE491-E69A-477E-961E-8F1CE468D5E2}">
      <dsp:nvSpPr>
        <dsp:cNvPr id="0" name=""/>
        <dsp:cNvSpPr/>
      </dsp:nvSpPr>
      <dsp:spPr>
        <a:xfrm rot="10800000">
          <a:off x="2621970" y="1727603"/>
          <a:ext cx="9054530" cy="136527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2048"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ea typeface="Calibri" panose="020F0502020204030204" pitchFamily="34" charset="0"/>
              <a:cs typeface="Times New Roman" panose="02020603050405020304" pitchFamily="18" charset="0"/>
            </a:rPr>
            <a:t>The Shared Service Center will approve the Onboarding transaction</a:t>
          </a:r>
          <a:endParaRPr lang="en-US" sz="2400" kern="1200" dirty="0"/>
        </a:p>
      </dsp:txBody>
      <dsp:txXfrm rot="10800000">
        <a:off x="2963288" y="1727603"/>
        <a:ext cx="8713212" cy="1365273"/>
      </dsp:txXfrm>
    </dsp:sp>
    <dsp:sp modelId="{77670ADC-B3D7-4C79-9FCF-77947223D4B2}">
      <dsp:nvSpPr>
        <dsp:cNvPr id="0" name=""/>
        <dsp:cNvSpPr/>
      </dsp:nvSpPr>
      <dsp:spPr>
        <a:xfrm>
          <a:off x="1939334" y="1727603"/>
          <a:ext cx="1365273" cy="136527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0033E1-980A-4F42-8EA1-3722F9B9FD9D}">
      <dsp:nvSpPr>
        <dsp:cNvPr id="0" name=""/>
        <dsp:cNvSpPr/>
      </dsp:nvSpPr>
      <dsp:spPr>
        <a:xfrm rot="10800000">
          <a:off x="2621970" y="3453588"/>
          <a:ext cx="9054530" cy="136527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2048"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In the event that UCPath Cancels a transaction, the transactional unit will need to notify the Shared Service Center</a:t>
          </a:r>
          <a:endParaRPr lang="en-US" sz="2400" kern="1200" dirty="0"/>
        </a:p>
      </dsp:txBody>
      <dsp:txXfrm rot="10800000">
        <a:off x="2963288" y="3453588"/>
        <a:ext cx="8713212" cy="1365273"/>
      </dsp:txXfrm>
    </dsp:sp>
    <dsp:sp modelId="{71A33A2B-4082-4449-A548-3C86B103A5AE}">
      <dsp:nvSpPr>
        <dsp:cNvPr id="0" name=""/>
        <dsp:cNvSpPr/>
      </dsp:nvSpPr>
      <dsp:spPr>
        <a:xfrm>
          <a:off x="1939334" y="3453588"/>
          <a:ext cx="1365273" cy="136527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F9A14D3-9A3C-4DC8-85EF-78288077715D}" type="datetimeFigureOut">
              <a:rPr lang="en-US" smtClean="0"/>
              <a:t>10/3/2019</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4269EB0-D125-4A1E-A784-840B94444712}" type="slidenum">
              <a:rPr lang="en-US" smtClean="0"/>
              <a:t>‹#›</a:t>
            </a:fld>
            <a:endParaRPr lang="en-US" dirty="0"/>
          </a:p>
        </p:txBody>
      </p:sp>
    </p:spTree>
    <p:extLst>
      <p:ext uri="{BB962C8B-B14F-4D97-AF65-F5344CB8AC3E}">
        <p14:creationId xmlns:p14="http://schemas.microsoft.com/office/powerpoint/2010/main" val="24608332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CFEB862-D2FE-4839-9BC8-3F8D7C1C3216}" type="datetimeFigureOut">
              <a:rPr lang="en-US" smtClean="0"/>
              <a:t>10/3/2019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6C722E5-33B6-4C49-8CA3-90737815A4AB}" type="slidenum">
              <a:rPr lang="en-US" smtClean="0"/>
              <a:t>‹#›</a:t>
            </a:fld>
            <a:endParaRPr lang="en-US" dirty="0"/>
          </a:p>
        </p:txBody>
      </p:sp>
    </p:spTree>
    <p:extLst>
      <p:ext uri="{BB962C8B-B14F-4D97-AF65-F5344CB8AC3E}">
        <p14:creationId xmlns:p14="http://schemas.microsoft.com/office/powerpoint/2010/main" val="359085163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everyone</a:t>
            </a:r>
            <a:r>
              <a:rPr lang="en-US" baseline="0" dirty="0" smtClean="0"/>
              <a:t> already gotten into the system, please connect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04650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544922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113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565782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Arial"/>
                <a:ea typeface="+mn-ea"/>
                <a:cs typeface="+mn-cs"/>
              </a:rPr>
              <a:t>When a Step is entered, UCPath automatically updates the Job Compensation - Pay Components fields and the compensation information cannot be changed. Some job codes do not have steps associated with them, in which case the Job Compensation - Pay Components fields must be manually entered. If the job has above scale component of pay, then step does not need to be selected. Enter applicable above scale comp rate codes in the Job Compensation - Pay Components section. </a:t>
            </a:r>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114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665003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115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773092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Arial"/>
                <a:ea typeface="+mn-ea"/>
                <a:cs typeface="+mn-cs"/>
              </a:rPr>
              <a:t>If the Comp Rate code entered on the Job Data tab has a mapped Earnings Code, the Job Earnings Distribution section is updated automatically. </a:t>
            </a:r>
          </a:p>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116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878155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117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581406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118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557723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707916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017220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185645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125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64970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127993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970764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110487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599092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664247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067671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636416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132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6426757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9456352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6466146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135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05530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356908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Smart HR Transactions will display all transactions (pending, approved or denied)</a:t>
            </a:r>
            <a:r>
              <a:rPr lang="en-US" baseline="0" dirty="0" smtClean="0"/>
              <a:t> in your accountability structure.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4434129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436292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6864480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4746389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140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4522356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141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295914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142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89549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143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445346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144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716265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145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05015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985663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146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0903545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147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6876804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148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74623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everyone</a:t>
            </a:r>
            <a:r>
              <a:rPr lang="en-US" baseline="0" dirty="0" smtClean="0"/>
              <a:t> already gotten into the system, please connect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65208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25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40164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26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70253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27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75697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Doing</a:t>
            </a:r>
            <a:r>
              <a:rPr lang="en-US" baseline="0" dirty="0" smtClean="0"/>
              <a:t> this in just a minute and if we need a refresher we will demonstrate 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408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607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75846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30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66298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 5,</a:t>
            </a:r>
            <a:r>
              <a:rPr lang="en-US" baseline="0" dirty="0" smtClean="0"/>
              <a:t> 9 and 10</a:t>
            </a:r>
          </a:p>
          <a:p>
            <a:pPr marL="228600" indent="-228600">
              <a:buAutoNum type="arabicPeriod"/>
            </a:pPr>
            <a:r>
              <a:rPr lang="en-US" baseline="0" dirty="0" smtClean="0"/>
              <a:t>Students casual restricted, faculty, non faculty</a:t>
            </a:r>
          </a:p>
          <a:p>
            <a:pPr marL="228600" indent="-228600">
              <a:buAutoNum type="arabicPeriod"/>
            </a:pPr>
            <a:r>
              <a:rPr lang="en-US" baseline="0" dirty="0" smtClean="0"/>
              <a:t>Full hire, rehire, concurrent hire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04726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32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0726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33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6212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34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43717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35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76187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36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30881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2850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38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86290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39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9308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85535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40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0840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20127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5135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43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38467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44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48630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45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23606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46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91273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02478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600"/>
              </a:spcAft>
              <a:buClrTx/>
              <a:buSzTx/>
              <a:tabLst/>
              <a:defRPr/>
            </a:pPr>
            <a:endParaRPr kumimoji="0" lang="en-US" sz="1200" b="0" i="0" u="none" strike="noStrike" kern="1200" cap="none" spc="0" normalizeH="0" baseline="0" noProof="0" dirty="0" smtClean="0">
              <a:ln>
                <a:noFill/>
              </a:ln>
              <a:solidFill>
                <a:srgbClr val="FF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Arial"/>
                <a:ea typeface="+mn-ea"/>
                <a:cs typeface="Arial"/>
              </a:rPr>
              <a:t>Explain what jed is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Arial"/>
                <a:ea typeface="+mn-ea"/>
                <a:cs typeface="Arial"/>
              </a:rPr>
              <a:t>Anything that is not a REG earn code you need to use JED to convert the REG, use it on summer salary because summer research pay is not REG earnings. UCPC definition of JED. Job aid that Carmela put together. They will use this for summer salary on campus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smtClean="0">
              <a:solidFill>
                <a:srgbClr val="FF0000"/>
              </a:solidFill>
              <a:latin typeface="Arial"/>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Arial"/>
                <a:ea typeface="+mn-ea"/>
                <a:cs typeface="Arial"/>
              </a:rPr>
              <a:t>Pilot does not cover summer salary (Because Pilot does not go through the summer)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17999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49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7283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65490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50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7289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51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96148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52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24692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53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26233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54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71516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55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11180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56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61415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57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76028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 SSC</a:t>
            </a:r>
          </a:p>
          <a:p>
            <a:pPr marL="228600" indent="-228600">
              <a:buAutoNum type="arabicPeriod"/>
            </a:pPr>
            <a:r>
              <a:rPr lang="en-US" sz="1200" dirty="0" smtClean="0">
                <a:solidFill>
                  <a:prstClr val="black"/>
                </a:solidFill>
                <a:cs typeface="Arial"/>
              </a:rPr>
              <a:t>Recurring additional pay can be processed on the hire template but….</a:t>
            </a:r>
          </a:p>
          <a:p>
            <a:pPr marL="342900" indent="-342900">
              <a:spcAft>
                <a:spcPts val="600"/>
              </a:spcAft>
              <a:buFont typeface="Arial" panose="020B0604020202020204" pitchFamily="34" charset="0"/>
              <a:buChar char="•"/>
              <a:defRPr/>
            </a:pPr>
            <a:r>
              <a:rPr lang="en-US" sz="1200" dirty="0" smtClean="0">
                <a:solidFill>
                  <a:prstClr val="black"/>
                </a:solidFill>
                <a:cs typeface="Arial"/>
              </a:rPr>
              <a:t>This often gets dropped by UCPC during the processing of the hire template because it is a manual entry processed by UCPC</a:t>
            </a:r>
          </a:p>
          <a:p>
            <a:pPr marL="342900" indent="-342900">
              <a:spcAft>
                <a:spcPts val="600"/>
              </a:spcAft>
              <a:buFont typeface="Arial" panose="020B0604020202020204" pitchFamily="34" charset="0"/>
              <a:buChar char="•"/>
              <a:defRPr/>
            </a:pPr>
            <a:r>
              <a:rPr lang="en-US" sz="1200" dirty="0" smtClean="0">
                <a:solidFill>
                  <a:prstClr val="black"/>
                </a:solidFill>
                <a:cs typeface="Arial"/>
              </a:rPr>
              <a:t>The recommendation is to wait until the hire template has been completed by UCPC and enter or key the recurring additional pay via PayPath.</a:t>
            </a:r>
          </a:p>
          <a:p>
            <a:pPr marL="342900" indent="-342900">
              <a:spcAft>
                <a:spcPts val="600"/>
              </a:spcAft>
              <a:buFont typeface="Arial" panose="020B0604020202020204" pitchFamily="34" charset="0"/>
              <a:buChar char="•"/>
              <a:defRPr/>
            </a:pPr>
            <a:r>
              <a:rPr lang="en-US" sz="1200" dirty="0" smtClean="0">
                <a:solidFill>
                  <a:prstClr val="black"/>
                </a:solidFill>
                <a:cs typeface="Arial"/>
              </a:rPr>
              <a:t>Using PayPath will allow the recurring additional pay to go to the staging table to be processed automatically by UCPC payroll</a:t>
            </a:r>
          </a:p>
          <a:p>
            <a:pPr marL="342900" indent="-342900">
              <a:spcAft>
                <a:spcPts val="600"/>
              </a:spcAft>
              <a:buFont typeface="Arial" panose="020B0604020202020204" pitchFamily="34" charset="0"/>
              <a:buChar char="•"/>
              <a:defRPr/>
            </a:pPr>
            <a:r>
              <a:rPr lang="en-US" sz="1200" dirty="0" smtClean="0">
                <a:solidFill>
                  <a:prstClr val="black"/>
                </a:solidFill>
                <a:cs typeface="Arial"/>
              </a:rPr>
              <a:t>The recurring additional tab on the hire template is not meant for use with one-time payment </a:t>
            </a:r>
          </a:p>
          <a:p>
            <a:pPr marL="0" indent="0">
              <a:spcAft>
                <a:spcPts val="600"/>
              </a:spcAft>
              <a:buFont typeface="Arial" panose="020B0604020202020204" pitchFamily="34" charset="0"/>
              <a:buNone/>
              <a:defRPr/>
            </a:pPr>
            <a:r>
              <a:rPr lang="en-US" sz="1200" dirty="0" smtClean="0">
                <a:solidFill>
                  <a:prstClr val="black"/>
                </a:solidFill>
                <a:cs typeface="Arial"/>
              </a:rPr>
              <a:t>3. </a:t>
            </a:r>
            <a:r>
              <a:rPr lang="en-US" sz="2000" dirty="0" smtClean="0">
                <a:solidFill>
                  <a:prstClr val="black"/>
                </a:solidFill>
                <a:cs typeface="Arial"/>
              </a:rPr>
              <a:t>Hierarchy </a:t>
            </a:r>
          </a:p>
          <a:p>
            <a:pPr marL="0" indent="0">
              <a:spcAft>
                <a:spcPts val="600"/>
              </a:spcAft>
              <a:buFont typeface="Arial" panose="020B0604020202020204" pitchFamily="34" charset="0"/>
              <a:buNone/>
              <a:defRPr/>
            </a:pPr>
            <a:r>
              <a:rPr lang="en-US" sz="2000" dirty="0" smtClean="0">
                <a:solidFill>
                  <a:prstClr val="black"/>
                </a:solidFill>
                <a:cs typeface="Arial"/>
              </a:rPr>
              <a:t>	</a:t>
            </a:r>
            <a:r>
              <a:rPr lang="en-US" sz="2000" dirty="0" smtClean="0">
                <a:solidFill>
                  <a:schemeClr val="accent5"/>
                </a:solidFill>
                <a:cs typeface="Arial"/>
              </a:rPr>
              <a:t>(Lakesha to review CEMLI) </a:t>
            </a:r>
          </a:p>
          <a:p>
            <a:pPr marL="800100" lvl="1" indent="-342900">
              <a:spcAft>
                <a:spcPts val="600"/>
              </a:spcAft>
              <a:buFont typeface="Arial" panose="020B0604020202020204" pitchFamily="34" charset="0"/>
              <a:buChar char="•"/>
              <a:defRPr/>
            </a:pPr>
            <a:r>
              <a:rPr lang="en-US" sz="2000" dirty="0" smtClean="0">
                <a:solidFill>
                  <a:prstClr val="black"/>
                </a:solidFill>
                <a:cs typeface="Arial"/>
              </a:rPr>
              <a:t>FTE, the higher FTE indicates the primary job, this impacts benefits, pay etc.</a:t>
            </a:r>
          </a:p>
          <a:p>
            <a:pPr marL="800100" lvl="1" indent="-342900">
              <a:spcAft>
                <a:spcPts val="600"/>
              </a:spcAft>
              <a:buFont typeface="Arial" panose="020B0604020202020204" pitchFamily="34" charset="0"/>
              <a:buChar char="•"/>
              <a:defRPr/>
            </a:pPr>
            <a:r>
              <a:rPr lang="en-US" sz="2000" dirty="0" smtClean="0">
                <a:solidFill>
                  <a:prstClr val="black"/>
                </a:solidFill>
                <a:cs typeface="Arial"/>
              </a:rPr>
              <a:t>If you see that the primary job is not correct or accurate you need to work with your Shared Service Center to escalate this issue</a:t>
            </a:r>
          </a:p>
          <a:p>
            <a:pPr marL="0" indent="0">
              <a:spcAft>
                <a:spcPts val="600"/>
              </a:spcAft>
              <a:buFont typeface="Arial" panose="020B0604020202020204" pitchFamily="34" charset="0"/>
              <a:buNone/>
              <a:defRPr/>
            </a:pPr>
            <a:endParaRPr lang="en-US" sz="1200" dirty="0" smtClean="0">
              <a:solidFill>
                <a:prstClr val="black"/>
              </a:solidFill>
              <a:cs typeface="Arial"/>
            </a:endParaRPr>
          </a:p>
          <a:p>
            <a:pPr marL="342900" indent="-342900">
              <a:spcAft>
                <a:spcPts val="600"/>
              </a:spcAft>
              <a:buFont typeface="Arial" panose="020B0604020202020204" pitchFamily="34" charset="0"/>
              <a:buChar char="•"/>
              <a:defRPr/>
            </a:pPr>
            <a:endParaRPr lang="en-US" sz="1200" dirty="0" smtClean="0">
              <a:solidFill>
                <a:prstClr val="black"/>
              </a:solidFill>
              <a:cs typeface="Arial"/>
            </a:endParaRPr>
          </a:p>
          <a:p>
            <a:pPr marL="228600" indent="-228600">
              <a:buAutoNum type="arabicPeriod"/>
            </a:pPr>
            <a:endParaRPr lang="en-US" dirty="0" smtClean="0"/>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86605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59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92837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73869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a:t>
            </a:r>
            <a:r>
              <a:rPr lang="en-US" baseline="0" dirty="0" smtClean="0"/>
              <a:t> on Net ID (CWR) hire a faculty member that was a CWR they were a student volunteer and hire (that is not an employee and then you hire them get this from Bob and Kameron) </a:t>
            </a:r>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60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978893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61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670464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62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739517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63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456118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67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434806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68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876247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794773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70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26841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91675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72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6526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504157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73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077403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74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971161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75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760653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76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19047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applicable, use the UC External System ID section to enter external system information to facilitate matching of IDs with IDM systems. If providing the information, you must enter values for all three fields. The Business Unit in this section must match the Business Unit associated with the Position Number you enter on the </a:t>
            </a:r>
            <a:r>
              <a:rPr lang="en-US" b="1" dirty="0" smtClean="0"/>
              <a:t>Job Data </a:t>
            </a:r>
            <a:r>
              <a:rPr lang="en-US" dirty="0" smtClean="0"/>
              <a:t>tab (the next tab).</a:t>
            </a:r>
            <a:endParaRPr lang="en-US" dirty="0" smtClean="0">
              <a:cs typeface="Arial"/>
            </a:endParaRPr>
          </a:p>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77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504506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78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313396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79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846000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80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173009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payroll-related Compensation Frequency field automatically populates based on the job code. The payroll-related Compensation Frequency field automatically populates based on the job code. If the Compensation Frequency in the Job Compensation - Pay Components section is A, then the Compensation Frequency in the Job Compensation - Payroll Currency and Frequency section can be any of the following: B, M, UC912, UC_10, UC_11, UC_12, UC_9M or UC_FY. If the Compensation Frequency in the Job Compensation - Pay Components section is H, then the Compensation Frequency in the Job Compensation - Payroll Currency and Frequency section should be H.</a:t>
            </a:r>
          </a:p>
          <a:p>
            <a:endParaRPr lang="en-US" dirty="0" smtClean="0"/>
          </a:p>
          <a:p>
            <a:r>
              <a:rPr lang="en-US" dirty="0" smtClean="0"/>
              <a:t>If the End Job Automatically check box is selected the UCPath Center will run a process to terminate the employee as of the Expected Job End Date. </a:t>
            </a:r>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81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996181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82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560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743931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83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615940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information entered in the JPM Degrees, UC Oath Date and UC Patent Acknowledgement sections is copied to the employee's Person Profile component after the template is processed by UCPC WFA Production. </a:t>
            </a:r>
          </a:p>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84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740221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85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59330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86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931964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 as a class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329735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695100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80497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287857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365371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02339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547088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188894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157893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33488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959352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024498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74375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46918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592558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838034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71052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213883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984356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665497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816592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106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220416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107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584084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108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903307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109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328181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Transferred employees must NOT have a break in service.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633981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mn-ea"/>
                <a:cs typeface="+mn-cs"/>
              </a:rPr>
              <a:t>Use </a:t>
            </a:r>
            <a:r>
              <a:rPr kumimoji="0" lang="en-US" sz="1200" b="1" i="0" u="none" strike="noStrike" kern="1200" cap="none" spc="0" normalizeH="0" baseline="0" noProof="0" dirty="0" smtClean="0">
                <a:ln>
                  <a:noFill/>
                </a:ln>
                <a:solidFill>
                  <a:prstClr val="black"/>
                </a:solidFill>
                <a:effectLst/>
                <a:uLnTx/>
                <a:uFillTx/>
                <a:latin typeface="Arial"/>
                <a:ea typeface="+mn-ea"/>
                <a:cs typeface="+mn-cs"/>
              </a:rPr>
              <a:t>Academic Inter BU Transfer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for an inter-business unit transfer of an academic employee. Example: A faculty member from UCLA is transferred to a new position at UCR. There is no break in Service. This type of transfer is OUTSIDE UCR (BU – Campus/Location).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722E5-33B6-4C49-8CA3-90737815A4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07160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112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49591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1" descr="ppt_titlepage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711200" y="762000"/>
            <a:ext cx="10769600" cy="2133600"/>
          </a:xfrm>
          <a:prstGeom prst="rect">
            <a:avLst/>
          </a:prstGeom>
          <a:noFill/>
        </p:spPr>
        <p:txBody>
          <a:bodyPr/>
          <a:lstStyle>
            <a:lvl1pPr>
              <a:defRPr sz="6000">
                <a:solidFill>
                  <a:schemeClr val="tx1"/>
                </a:solidFill>
              </a:defRPr>
            </a:lvl1pPr>
          </a:lstStyle>
          <a:p>
            <a:pPr lvl="0"/>
            <a:r>
              <a:rPr lang="en-US" altLang="en-US" noProof="0"/>
              <a:t>Click to edit Master title style</a:t>
            </a:r>
          </a:p>
        </p:txBody>
      </p:sp>
      <p:sp>
        <p:nvSpPr>
          <p:cNvPr id="5124" name="Rectangle 4"/>
          <p:cNvSpPr>
            <a:spLocks noGrp="1" noChangeArrowheads="1"/>
          </p:cNvSpPr>
          <p:nvPr>
            <p:ph type="subTitle" idx="1"/>
          </p:nvPr>
        </p:nvSpPr>
        <p:spPr>
          <a:xfrm>
            <a:off x="711200" y="3124200"/>
            <a:ext cx="10769600" cy="2362200"/>
          </a:xfrm>
        </p:spPr>
        <p:txBody>
          <a:bodyPr/>
          <a:lstStyle>
            <a:lvl1pPr marL="0" indent="0">
              <a:buFont typeface="Wingdings" panose="05000000000000000000" pitchFamily="2" charset="2"/>
              <a:buNone/>
              <a:defRPr sz="3200">
                <a:solidFill>
                  <a:srgbClr val="2D6CC0"/>
                </a:solidFill>
                <a:effectLst>
                  <a:outerShdw blurRad="38100" dist="38100" dir="2700000" algn="tl">
                    <a:srgbClr val="C0C0C0"/>
                  </a:outerShdw>
                </a:effectLst>
              </a:defRPr>
            </a:lvl1pPr>
          </a:lstStyle>
          <a:p>
            <a:pPr lvl="0"/>
            <a:r>
              <a:rPr lang="en-US" altLang="en-US" noProof="0"/>
              <a:t>Click to edit Master subtitle style</a:t>
            </a:r>
          </a:p>
        </p:txBody>
      </p:sp>
      <p:sp>
        <p:nvSpPr>
          <p:cNvPr id="5" name="Rectangle 5"/>
          <p:cNvSpPr>
            <a:spLocks noGrp="1" noChangeArrowheads="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6" name="Rectangle 6"/>
          <p:cNvSpPr>
            <a:spLocks noGrp="1" noChangeArrowheads="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7" name="Rectangle 7"/>
          <p:cNvSpPr>
            <a:spLocks noGrp="1" noChangeArrowheads="1"/>
          </p:cNvSpPr>
          <p:nvPr>
            <p:ph type="sldNum" sz="quarter" idx="12"/>
          </p:nvPr>
        </p:nvSpPr>
        <p:spPr/>
        <p:txBody>
          <a:bodyPr/>
          <a:lstStyle>
            <a:lvl1pPr>
              <a:defRPr smtClean="0"/>
            </a:lvl1pPr>
          </a:lstStyle>
          <a:p>
            <a:pPr>
              <a:defRPr/>
            </a:pPr>
            <a:fld id="{28021544-2385-4E4D-8699-E1D4C7DDF3FA}" type="slidenum">
              <a:rPr lang="en-US" altLang="en-US" smtClean="0">
                <a:solidFill>
                  <a:prstClr val="black"/>
                </a:solidFill>
              </a:rPr>
              <a:pPr>
                <a:defRPr/>
              </a:pPr>
              <a:t>‹#›</a:t>
            </a:fld>
            <a:endParaRPr lang="en-US" altLang="en-US" dirty="0">
              <a:solidFill>
                <a:prstClr val="black"/>
              </a:solidFill>
            </a:endParaRPr>
          </a:p>
        </p:txBody>
      </p:sp>
      <p:sp>
        <p:nvSpPr>
          <p:cNvPr id="8" name="Rectangle 7"/>
          <p:cNvSpPr/>
          <p:nvPr/>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951286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2400" cy="6858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5" name="Footer Placeholder 4"/>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F718C1D4-89C5-4E72-B78A-4C220AB2EAD2}" type="slidenum">
              <a:rPr lang="en-US" altLang="en-US" smtClean="0">
                <a:solidFill>
                  <a:prstClr val="black"/>
                </a:solidFill>
              </a:rPr>
              <a:pPr>
                <a:defRPr/>
              </a:pPr>
              <a:t>‹#›</a:t>
            </a:fld>
            <a:endParaRPr lang="en-US" altLang="en-US" dirty="0">
              <a:solidFill>
                <a:prstClr val="black"/>
              </a:solidFill>
            </a:endParaRPr>
          </a:p>
        </p:txBody>
      </p:sp>
      <p:sp>
        <p:nvSpPr>
          <p:cNvPr id="7" name="Rectangle 6"/>
          <p:cNvSpPr/>
          <p:nvPr/>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
        <p:nvSpPr>
          <p:cNvPr id="9" name="Slide Number Placeholder 6"/>
          <p:cNvSpPr txBox="1">
            <a:spLocks/>
          </p:cNvSpPr>
          <p:nvPr/>
        </p:nvSpPr>
        <p:spPr bwMode="auto">
          <a:xfrm>
            <a:off x="-199369" y="6499013"/>
            <a:ext cx="762960" cy="34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100" b="1"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D6C80B-00C3-4C4B-AFF2-1779CA8EEBA5}" type="slidenum">
              <a:rPr kumimoji="0" lang="en-US" altLang="en-US" sz="1100" b="1"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1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5749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743200" cy="5562600"/>
          </a:xfrm>
          <a:prstGeom prst="rect">
            <a:avLst/>
          </a:prstGeom>
        </p:spPr>
        <p:txBody>
          <a:bodyPr vert="eaVert"/>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685800"/>
            <a:ext cx="80264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5" name="Footer Placeholder 4"/>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6002896-40DB-47C2-81A0-7F81CA77E52C}" type="slidenum">
              <a:rPr lang="en-US" altLang="en-US" smtClean="0">
                <a:solidFill>
                  <a:prstClr val="black"/>
                </a:solidFill>
              </a:rPr>
              <a:pPr>
                <a:defRPr/>
              </a:pPr>
              <a:t>‹#›</a:t>
            </a:fld>
            <a:endParaRPr lang="en-US" altLang="en-US" dirty="0">
              <a:solidFill>
                <a:prstClr val="black"/>
              </a:solidFill>
            </a:endParaRPr>
          </a:p>
        </p:txBody>
      </p:sp>
      <p:sp>
        <p:nvSpPr>
          <p:cNvPr id="7" name="Rectangle 6"/>
          <p:cNvSpPr/>
          <p:nvPr/>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3138595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4435"/>
          <a:stretch/>
        </p:blipFill>
        <p:spPr>
          <a:xfrm>
            <a:off x="0" y="1"/>
            <a:ext cx="5184237" cy="6860636"/>
          </a:xfrm>
          <a:prstGeom prst="rect">
            <a:avLst/>
          </a:prstGeom>
          <a:effectLst>
            <a:glow>
              <a:schemeClr val="accent1">
                <a:alpha val="99000"/>
              </a:schemeClr>
            </a:glow>
          </a:effectLst>
        </p:spPr>
      </p:pic>
      <p:sp>
        <p:nvSpPr>
          <p:cNvPr id="13" name="Text Placeholder 12"/>
          <p:cNvSpPr>
            <a:spLocks noGrp="1"/>
          </p:cNvSpPr>
          <p:nvPr>
            <p:ph type="body" sz="quarter" idx="10"/>
          </p:nvPr>
        </p:nvSpPr>
        <p:spPr>
          <a:xfrm>
            <a:off x="5184237" y="1986291"/>
            <a:ext cx="6846887" cy="2317695"/>
          </a:xfrm>
        </p:spPr>
        <p:txBody>
          <a:bodyPr/>
          <a:lstStyle>
            <a:lvl1pPr marL="0" indent="0" algn="ctr">
              <a:buNone/>
              <a:defRPr lang="en-US" sz="7200" b="1" kern="1200" cap="all" baseline="0" dirty="0" smtClean="0">
                <a:solidFill>
                  <a:schemeClr val="accent5"/>
                </a:solidFill>
                <a:latin typeface="Tw Cen MT" panose="020B0602020104020603" pitchFamily="34" charset="0"/>
                <a:ea typeface="+mj-ea"/>
                <a:cs typeface="+mj-cs"/>
              </a:defRPr>
            </a:lvl1pPr>
            <a:lvl2pPr marL="457200" indent="0" algn="ctr">
              <a:buNone/>
              <a:defRPr lang="en-US" sz="4400" b="1" i="1" kern="1200" dirty="0" smtClean="0">
                <a:solidFill>
                  <a:schemeClr val="tx1"/>
                </a:solidFill>
                <a:latin typeface="Tw Cen MT" panose="020B0602020104020603" pitchFamily="34" charset="0"/>
                <a:ea typeface="+mj-ea"/>
                <a:cs typeface="+mj-cs"/>
              </a:defRPr>
            </a:lvl2pPr>
          </a:lstStyle>
          <a:p>
            <a:pPr lvl="0"/>
            <a:r>
              <a:rPr lang="en-US"/>
              <a:t>Edit Master text styles</a:t>
            </a:r>
          </a:p>
        </p:txBody>
      </p:sp>
      <p:sp>
        <p:nvSpPr>
          <p:cNvPr id="15" name="Text Placeholder 14"/>
          <p:cNvSpPr>
            <a:spLocks noGrp="1"/>
          </p:cNvSpPr>
          <p:nvPr>
            <p:ph type="body" sz="quarter" idx="11"/>
          </p:nvPr>
        </p:nvSpPr>
        <p:spPr>
          <a:xfrm>
            <a:off x="5184237" y="4319755"/>
            <a:ext cx="6846888" cy="1135062"/>
          </a:xfrm>
        </p:spPr>
        <p:txBody>
          <a:bodyPr>
            <a:noAutofit/>
          </a:bodyPr>
          <a:lstStyle>
            <a:lvl1pPr marL="0" indent="0" algn="ctr">
              <a:buNone/>
              <a:defRPr lang="en-US" sz="4400" b="1" i="1" kern="1200" dirty="0" smtClean="0">
                <a:solidFill>
                  <a:schemeClr val="tx1"/>
                </a:solidFill>
                <a:latin typeface="Tw Cen MT" panose="020B0602020104020603" pitchFamily="34" charset="0"/>
                <a:ea typeface="+mj-ea"/>
                <a:cs typeface="+mj-cs"/>
              </a:defRPr>
            </a:lvl1pPr>
            <a:lvl2pPr marL="457200" indent="0">
              <a:buNone/>
              <a:defRPr lang="en-US" sz="4400" b="1" i="1" kern="1200" dirty="0" smtClean="0">
                <a:solidFill>
                  <a:schemeClr val="tx1"/>
                </a:solidFill>
                <a:latin typeface="Tw Cen MT" panose="020B0602020104020603" pitchFamily="34" charset="0"/>
                <a:ea typeface="+mj-ea"/>
                <a:cs typeface="+mj-cs"/>
              </a:defRPr>
            </a:lvl2pPr>
            <a:lvl3pPr marL="914400" indent="0">
              <a:buNone/>
              <a:defRPr lang="en-US" sz="4400" b="1" i="1" kern="1200" dirty="0" smtClean="0">
                <a:solidFill>
                  <a:schemeClr val="tx1"/>
                </a:solidFill>
                <a:latin typeface="Tw Cen MT" panose="020B0602020104020603" pitchFamily="34" charset="0"/>
                <a:ea typeface="+mj-ea"/>
                <a:cs typeface="+mj-cs"/>
              </a:defRPr>
            </a:lvl3pPr>
            <a:lvl4pPr marL="1371600" indent="0">
              <a:buNone/>
              <a:defRPr lang="en-US" sz="4400" b="1" i="1" kern="1200" dirty="0" smtClean="0">
                <a:solidFill>
                  <a:schemeClr val="tx1"/>
                </a:solidFill>
                <a:latin typeface="Tw Cen MT" panose="020B0602020104020603" pitchFamily="34" charset="0"/>
                <a:ea typeface="+mj-ea"/>
                <a:cs typeface="+mj-cs"/>
              </a:defRPr>
            </a:lvl4pPr>
            <a:lvl5pPr marL="1828800" indent="0">
              <a:buNone/>
              <a:defRPr lang="en-US" sz="4400" b="1" i="1" kern="1200" dirty="0" smtClean="0">
                <a:solidFill>
                  <a:schemeClr val="tx1"/>
                </a:solidFill>
                <a:latin typeface="Tw Cen MT" panose="020B0602020104020603" pitchFamily="34" charset="0"/>
                <a:ea typeface="+mj-ea"/>
                <a:cs typeface="+mj-cs"/>
              </a:defRPr>
            </a:lvl5pPr>
          </a:lstStyle>
          <a:p>
            <a:pPr lvl="0"/>
            <a:r>
              <a:rPr lang="en-US"/>
              <a:t>Edit Master text styles</a:t>
            </a:r>
          </a:p>
        </p:txBody>
      </p:sp>
    </p:spTree>
    <p:extLst>
      <p:ext uri="{BB962C8B-B14F-4D97-AF65-F5344CB8AC3E}">
        <p14:creationId xmlns:p14="http://schemas.microsoft.com/office/powerpoint/2010/main" val="3885931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8" name="Rectangle 7"/>
          <p:cNvSpPr/>
          <p:nvPr/>
        </p:nvSpPr>
        <p:spPr>
          <a:xfrm>
            <a:off x="0" y="6389914"/>
            <a:ext cx="12192000" cy="4680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p:nvPr>
        </p:nvSpPr>
        <p:spPr>
          <a:xfrm>
            <a:off x="838200" y="987425"/>
            <a:ext cx="5181600" cy="5189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987425"/>
            <a:ext cx="5181600" cy="5189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2A5B6-0A2D-4066-959F-A336E38FA35C}" type="slidenum">
              <a:rPr lang="en-US" smtClean="0"/>
              <a:t>‹#›</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2993" y="6471921"/>
            <a:ext cx="572179" cy="304072"/>
          </a:xfrm>
          <a:prstGeom prst="rect">
            <a:avLst/>
          </a:prstGeom>
        </p:spPr>
      </p:pic>
      <p:sp>
        <p:nvSpPr>
          <p:cNvPr id="11" name="Text Placeholder 12"/>
          <p:cNvSpPr>
            <a:spLocks noGrp="1"/>
          </p:cNvSpPr>
          <p:nvPr>
            <p:ph type="body" sz="quarter" idx="13"/>
          </p:nvPr>
        </p:nvSpPr>
        <p:spPr>
          <a:xfrm>
            <a:off x="808831" y="124733"/>
            <a:ext cx="10574338" cy="879475"/>
          </a:xfrm>
        </p:spPr>
        <p:txBody>
          <a:bodyPr>
            <a:noAutofit/>
          </a:bodyPr>
          <a:lstStyle>
            <a:lvl1pPr marL="0" indent="0">
              <a:buNone/>
              <a:defRPr lang="en-US" sz="4800" b="1" kern="1200" cap="all" baseline="0" dirty="0" smtClean="0">
                <a:solidFill>
                  <a:schemeClr val="accent5"/>
                </a:solidFill>
                <a:latin typeface="Tw Cen MT" panose="020B0602020104020603" pitchFamily="34" charset="0"/>
                <a:ea typeface="+mn-ea"/>
                <a:cs typeface="+mn-cs"/>
              </a:defRPr>
            </a:lvl1pPr>
            <a:lvl2pPr marL="457200" indent="0">
              <a:buNone/>
              <a:defRPr lang="en-US" sz="4800" b="1" kern="1200" cap="all" baseline="0" dirty="0" smtClean="0">
                <a:solidFill>
                  <a:schemeClr val="accent5"/>
                </a:solidFill>
                <a:latin typeface="Tw Cen MT" panose="020B0602020104020603" pitchFamily="34" charset="0"/>
                <a:ea typeface="+mn-ea"/>
                <a:cs typeface="+mn-cs"/>
              </a:defRPr>
            </a:lvl2pPr>
            <a:lvl3pPr marL="914400" indent="0">
              <a:buNone/>
              <a:defRPr lang="en-US" sz="4800" b="1" kern="1200" cap="all" baseline="0" dirty="0" smtClean="0">
                <a:solidFill>
                  <a:schemeClr val="accent5"/>
                </a:solidFill>
                <a:latin typeface="Tw Cen MT" panose="020B0602020104020603" pitchFamily="34" charset="0"/>
                <a:ea typeface="+mn-ea"/>
                <a:cs typeface="+mn-cs"/>
              </a:defRPr>
            </a:lvl3pPr>
            <a:lvl4pPr marL="1371600" indent="0">
              <a:buNone/>
              <a:defRPr lang="en-US" sz="4800" b="1" kern="1200" cap="all" baseline="0" dirty="0" smtClean="0">
                <a:solidFill>
                  <a:schemeClr val="accent5"/>
                </a:solidFill>
                <a:latin typeface="Tw Cen MT" panose="020B0602020104020603" pitchFamily="34" charset="0"/>
                <a:ea typeface="+mn-ea"/>
                <a:cs typeface="+mn-cs"/>
              </a:defRPr>
            </a:lvl4pPr>
            <a:lvl5pPr marL="1828800" indent="0">
              <a:buNone/>
              <a:defRPr lang="en-US" sz="4800" b="1" kern="1200" cap="all" baseline="0" dirty="0">
                <a:solidFill>
                  <a:schemeClr val="accent5"/>
                </a:solidFill>
                <a:latin typeface="Tw Cen MT" panose="020B0602020104020603" pitchFamily="34" charset="0"/>
                <a:ea typeface="+mn-ea"/>
                <a:cs typeface="+mn-cs"/>
              </a:defRPr>
            </a:lvl5pPr>
          </a:lstStyle>
          <a:p>
            <a:pPr lvl="0"/>
            <a:r>
              <a:rPr lang="en-US"/>
              <a:t>Edit Master text styles</a:t>
            </a:r>
          </a:p>
        </p:txBody>
      </p:sp>
    </p:spTree>
    <p:extLst>
      <p:ext uri="{BB962C8B-B14F-4D97-AF65-F5344CB8AC3E}">
        <p14:creationId xmlns:p14="http://schemas.microsoft.com/office/powerpoint/2010/main" val="3197585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1" descr="ppt_titlepage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711200" y="762000"/>
            <a:ext cx="10769600" cy="2133600"/>
          </a:xfrm>
          <a:prstGeom prst="rect">
            <a:avLst/>
          </a:prstGeom>
          <a:noFill/>
        </p:spPr>
        <p:txBody>
          <a:bodyPr/>
          <a:lstStyle>
            <a:lvl1pPr>
              <a:defRPr sz="6000">
                <a:solidFill>
                  <a:schemeClr val="tx1"/>
                </a:solidFill>
              </a:defRPr>
            </a:lvl1pPr>
          </a:lstStyle>
          <a:p>
            <a:pPr lvl="0"/>
            <a:r>
              <a:rPr lang="en-US" altLang="en-US" noProof="0"/>
              <a:t>Click to edit Master title style</a:t>
            </a:r>
          </a:p>
        </p:txBody>
      </p:sp>
      <p:sp>
        <p:nvSpPr>
          <p:cNvPr id="5124" name="Rectangle 4"/>
          <p:cNvSpPr>
            <a:spLocks noGrp="1" noChangeArrowheads="1"/>
          </p:cNvSpPr>
          <p:nvPr>
            <p:ph type="subTitle" idx="1"/>
          </p:nvPr>
        </p:nvSpPr>
        <p:spPr>
          <a:xfrm>
            <a:off x="711200" y="3124200"/>
            <a:ext cx="10769600" cy="2362200"/>
          </a:xfrm>
        </p:spPr>
        <p:txBody>
          <a:bodyPr/>
          <a:lstStyle>
            <a:lvl1pPr marL="0" indent="0">
              <a:buFont typeface="Wingdings" panose="05000000000000000000" pitchFamily="2" charset="2"/>
              <a:buNone/>
              <a:defRPr sz="3200">
                <a:solidFill>
                  <a:srgbClr val="2D6CC0"/>
                </a:solidFill>
                <a:effectLst>
                  <a:outerShdw blurRad="38100" dist="38100" dir="2700000" algn="tl">
                    <a:srgbClr val="C0C0C0"/>
                  </a:outerShdw>
                </a:effectLst>
              </a:defRPr>
            </a:lvl1pPr>
          </a:lstStyle>
          <a:p>
            <a:pPr lvl="0"/>
            <a:r>
              <a:rPr lang="en-US" altLang="en-US" noProof="0"/>
              <a:t>Click to edit Master subtitle style</a:t>
            </a:r>
          </a:p>
        </p:txBody>
      </p:sp>
      <p:sp>
        <p:nvSpPr>
          <p:cNvPr id="5" name="Rectangle 5"/>
          <p:cNvSpPr>
            <a:spLocks noGrp="1" noChangeArrowheads="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6" name="Rectangle 6"/>
          <p:cNvSpPr>
            <a:spLocks noGrp="1" noChangeArrowheads="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7" name="Rectangle 7"/>
          <p:cNvSpPr>
            <a:spLocks noGrp="1" noChangeArrowheads="1"/>
          </p:cNvSpPr>
          <p:nvPr>
            <p:ph type="sldNum" sz="quarter" idx="12"/>
          </p:nvPr>
        </p:nvSpPr>
        <p:spPr/>
        <p:txBody>
          <a:bodyPr/>
          <a:lstStyle>
            <a:lvl1pPr>
              <a:defRPr smtClean="0"/>
            </a:lvl1pPr>
          </a:lstStyle>
          <a:p>
            <a:pPr>
              <a:defRPr/>
            </a:pPr>
            <a:fld id="{28021544-2385-4E4D-8699-E1D4C7DDF3FA}" type="slidenum">
              <a:rPr lang="en-US" altLang="en-US" smtClean="0">
                <a:solidFill>
                  <a:prstClr val="black"/>
                </a:solidFill>
              </a:rPr>
              <a:pPr>
                <a:defRPr/>
              </a:pPr>
              <a:t>‹#›</a:t>
            </a:fld>
            <a:endParaRPr lang="en-US" altLang="en-US" dirty="0">
              <a:solidFill>
                <a:prstClr val="black"/>
              </a:solidFill>
            </a:endParaRPr>
          </a:p>
        </p:txBody>
      </p:sp>
      <p:sp>
        <p:nvSpPr>
          <p:cNvPr id="8" name="Rectangle 7"/>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3673306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2400" cy="685800"/>
          </a:xfrm>
          <a:prstGeom prst="rect">
            <a:avLst/>
          </a:prstGeo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838200"/>
            <a:ext cx="10972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mtClean="0"/>
            </a:lvl1pPr>
          </a:lstStyle>
          <a:p>
            <a:pPr>
              <a:defRPr/>
            </a:pPr>
            <a:fld id="{2AB97FF3-FDBE-4F58-ACAE-B0F0B82E6684}" type="slidenum">
              <a:rPr lang="en-US" altLang="en-US" smtClean="0">
                <a:solidFill>
                  <a:prstClr val="black"/>
                </a:solidFill>
              </a:rPr>
              <a:pPr>
                <a:defRPr/>
              </a:pPr>
              <a:t>‹#›</a:t>
            </a:fld>
            <a:endParaRPr lang="en-US" altLang="en-US" dirty="0">
              <a:solidFill>
                <a:prstClr val="black"/>
              </a:solidFill>
            </a:endParaRPr>
          </a:p>
        </p:txBody>
      </p:sp>
      <p:sp>
        <p:nvSpPr>
          <p:cNvPr id="5" name="Rectangle 4"/>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2361164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5" name="Footer Placeholder 4"/>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204CDB9-FA26-48DB-8344-CF584CC3C03C}" type="slidenum">
              <a:rPr lang="en-US" altLang="en-US" smtClean="0">
                <a:solidFill>
                  <a:prstClr val="black"/>
                </a:solidFill>
              </a:rPr>
              <a:pPr>
                <a:defRPr/>
              </a:pPr>
              <a:t>‹#›</a:t>
            </a:fld>
            <a:endParaRPr lang="en-US" altLang="en-US" dirty="0">
              <a:solidFill>
                <a:prstClr val="black"/>
              </a:solidFill>
            </a:endParaRPr>
          </a:p>
        </p:txBody>
      </p:sp>
      <p:sp>
        <p:nvSpPr>
          <p:cNvPr id="7" name="Rectangle 6"/>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2227582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2400" cy="685800"/>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609600" y="1524000"/>
            <a:ext cx="5384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2854781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a:prstGeom prst="rect">
            <a:avLst/>
          </a:prstGeo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8" name="Footer Placeholder 7"/>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807F07DE-CF00-4F10-96A3-8611486D1C5C}" type="slidenum">
              <a:rPr lang="en-US" altLang="en-US" smtClean="0">
                <a:solidFill>
                  <a:prstClr val="black"/>
                </a:solidFill>
              </a:rPr>
              <a:pPr>
                <a:defRPr/>
              </a:pPr>
              <a:t>‹#›</a:t>
            </a:fld>
            <a:endParaRPr lang="en-US" altLang="en-US" dirty="0">
              <a:solidFill>
                <a:prstClr val="black"/>
              </a:solidFill>
            </a:endParaRPr>
          </a:p>
        </p:txBody>
      </p:sp>
      <p:sp>
        <p:nvSpPr>
          <p:cNvPr id="10" name="Rectangle 9"/>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3144641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2400" cy="685800"/>
          </a:xfrm>
          <a:prstGeom prst="rect">
            <a:avLst/>
          </a:prstGeom>
        </p:spPr>
        <p:txBody>
          <a:bodyPr/>
          <a:lstStyle>
            <a:lvl1pPr>
              <a:defRPr>
                <a:solidFill>
                  <a:schemeClr val="tx1"/>
                </a:solidFill>
              </a:defRPr>
            </a:lvl1pPr>
          </a:lstStyle>
          <a:p>
            <a:r>
              <a:rPr lang="en-US"/>
              <a:t>Click to edit Master title style</a:t>
            </a:r>
          </a:p>
        </p:txBody>
      </p:sp>
      <p:sp>
        <p:nvSpPr>
          <p:cNvPr id="3" name="Date Placeholder 2"/>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4" name="Footer Placeholder 3"/>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08156D9A-717C-4C36-974D-F6EE13F3C2A5}" type="slidenum">
              <a:rPr lang="en-US" altLang="en-US" smtClean="0">
                <a:solidFill>
                  <a:prstClr val="black"/>
                </a:solidFill>
              </a:rPr>
              <a:pPr>
                <a:defRPr/>
              </a:pPr>
              <a:t>‹#›</a:t>
            </a:fld>
            <a:endParaRPr lang="en-US" altLang="en-US" dirty="0">
              <a:solidFill>
                <a:prstClr val="black"/>
              </a:solidFill>
            </a:endParaRPr>
          </a:p>
        </p:txBody>
      </p:sp>
      <p:sp>
        <p:nvSpPr>
          <p:cNvPr id="6" name="Rectangle 5"/>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94962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2400" cy="685800"/>
          </a:xfrm>
          <a:prstGeom prst="rect">
            <a:avLst/>
          </a:prstGeo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838200"/>
            <a:ext cx="10972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mtClean="0"/>
            </a:lvl1pPr>
          </a:lstStyle>
          <a:p>
            <a:pPr>
              <a:defRPr/>
            </a:pPr>
            <a:fld id="{2AB97FF3-FDBE-4F58-ACAE-B0F0B82E6684}" type="slidenum">
              <a:rPr lang="en-US" altLang="en-US" smtClean="0">
                <a:solidFill>
                  <a:prstClr val="black"/>
                </a:solidFill>
              </a:rPr>
              <a:pPr>
                <a:defRPr/>
              </a:pPr>
              <a:t>‹#›</a:t>
            </a:fld>
            <a:endParaRPr lang="en-US" altLang="en-US" dirty="0">
              <a:solidFill>
                <a:prstClr val="black"/>
              </a:solidFill>
            </a:endParaRPr>
          </a:p>
        </p:txBody>
      </p:sp>
      <p:sp>
        <p:nvSpPr>
          <p:cNvPr id="5" name="Rectangle 4"/>
          <p:cNvSpPr/>
          <p:nvPr/>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2450473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3" name="Footer Placeholder 2"/>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1EC95CF7-5B9D-496A-BE2A-162271493B20}" type="slidenum">
              <a:rPr lang="en-US" altLang="en-US" smtClean="0">
                <a:solidFill>
                  <a:prstClr val="black"/>
                </a:solidFill>
              </a:rPr>
              <a:pPr>
                <a:defRPr/>
              </a:pPr>
              <a:t>‹#›</a:t>
            </a:fld>
            <a:endParaRPr lang="en-US" altLang="en-US" dirty="0">
              <a:solidFill>
                <a:prstClr val="black"/>
              </a:solidFill>
            </a:endParaRPr>
          </a:p>
        </p:txBody>
      </p:sp>
      <p:sp>
        <p:nvSpPr>
          <p:cNvPr id="5" name="Rectangle 4"/>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2615864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lstStyle>
            <a:lvl1pPr>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6" name="Footer Placeholder 5"/>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FC857601-E987-45F4-A4DC-0E47CE2BA7BD}" type="slidenum">
              <a:rPr lang="en-US" altLang="en-US" smtClean="0">
                <a:solidFill>
                  <a:prstClr val="black"/>
                </a:solidFill>
              </a:rPr>
              <a:pPr>
                <a:defRPr/>
              </a:pPr>
              <a:t>‹#›</a:t>
            </a:fld>
            <a:endParaRPr lang="en-US" altLang="en-US" dirty="0">
              <a:solidFill>
                <a:prstClr val="black"/>
              </a:solidFill>
            </a:endParaRPr>
          </a:p>
        </p:txBody>
      </p:sp>
      <p:sp>
        <p:nvSpPr>
          <p:cNvPr id="8" name="Rectangle 7"/>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4211648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lstStyle>
            <a:lvl1pPr>
              <a:defRPr sz="320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6" name="Footer Placeholder 5"/>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04B79EA1-C1E2-4A8C-B70F-BEED27045EFD}" type="slidenum">
              <a:rPr lang="en-US" altLang="en-US" smtClean="0">
                <a:solidFill>
                  <a:prstClr val="black"/>
                </a:solidFill>
              </a:rPr>
              <a:pPr>
                <a:defRPr/>
              </a:pPr>
              <a:t>‹#›</a:t>
            </a:fld>
            <a:endParaRPr lang="en-US" altLang="en-US" dirty="0">
              <a:solidFill>
                <a:prstClr val="black"/>
              </a:solidFill>
            </a:endParaRPr>
          </a:p>
        </p:txBody>
      </p:sp>
      <p:sp>
        <p:nvSpPr>
          <p:cNvPr id="8" name="Rectangle 7"/>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1120477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2400" cy="6858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5" name="Footer Placeholder 4"/>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F718C1D4-89C5-4E72-B78A-4C220AB2EAD2}" type="slidenum">
              <a:rPr lang="en-US" altLang="en-US" smtClean="0">
                <a:solidFill>
                  <a:prstClr val="black"/>
                </a:solidFill>
              </a:rPr>
              <a:pPr>
                <a:defRPr/>
              </a:pPr>
              <a:t>‹#›</a:t>
            </a:fld>
            <a:endParaRPr lang="en-US" altLang="en-US" dirty="0">
              <a:solidFill>
                <a:prstClr val="black"/>
              </a:solidFill>
            </a:endParaRPr>
          </a:p>
        </p:txBody>
      </p:sp>
      <p:sp>
        <p:nvSpPr>
          <p:cNvPr id="7" name="Rectangle 6"/>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
        <p:nvSpPr>
          <p:cNvPr id="9" name="Slide Number Placeholder 6"/>
          <p:cNvSpPr txBox="1">
            <a:spLocks/>
          </p:cNvSpPr>
          <p:nvPr userDrawn="1"/>
        </p:nvSpPr>
        <p:spPr bwMode="auto">
          <a:xfrm>
            <a:off x="-199369" y="6499013"/>
            <a:ext cx="762960" cy="34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100" b="1"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D6C80B-00C3-4C4B-AFF2-1779CA8EEBA5}" type="slidenum">
              <a:rPr kumimoji="0" lang="en-US" altLang="en-US" sz="1100" b="1"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1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49890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743200" cy="5562600"/>
          </a:xfrm>
          <a:prstGeom prst="rect">
            <a:avLst/>
          </a:prstGeom>
        </p:spPr>
        <p:txBody>
          <a:bodyPr vert="eaVert"/>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685800"/>
            <a:ext cx="80264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5" name="Footer Placeholder 4"/>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6002896-40DB-47C2-81A0-7F81CA77E52C}" type="slidenum">
              <a:rPr lang="en-US" altLang="en-US" smtClean="0">
                <a:solidFill>
                  <a:prstClr val="black"/>
                </a:solidFill>
              </a:rPr>
              <a:pPr>
                <a:defRPr/>
              </a:pPr>
              <a:t>‹#›</a:t>
            </a:fld>
            <a:endParaRPr lang="en-US" altLang="en-US" dirty="0">
              <a:solidFill>
                <a:prstClr val="black"/>
              </a:solidFill>
            </a:endParaRPr>
          </a:p>
        </p:txBody>
      </p:sp>
      <p:sp>
        <p:nvSpPr>
          <p:cNvPr id="7" name="Rectangle 6"/>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3783171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4435"/>
          <a:stretch/>
        </p:blipFill>
        <p:spPr>
          <a:xfrm>
            <a:off x="0" y="1"/>
            <a:ext cx="5184237" cy="6860636"/>
          </a:xfrm>
          <a:prstGeom prst="rect">
            <a:avLst/>
          </a:prstGeom>
          <a:effectLst>
            <a:glow>
              <a:schemeClr val="accent1">
                <a:alpha val="99000"/>
              </a:schemeClr>
            </a:glow>
          </a:effectLst>
        </p:spPr>
      </p:pic>
      <p:sp>
        <p:nvSpPr>
          <p:cNvPr id="13" name="Text Placeholder 12"/>
          <p:cNvSpPr>
            <a:spLocks noGrp="1"/>
          </p:cNvSpPr>
          <p:nvPr>
            <p:ph type="body" sz="quarter" idx="10"/>
          </p:nvPr>
        </p:nvSpPr>
        <p:spPr>
          <a:xfrm>
            <a:off x="5184237" y="1986291"/>
            <a:ext cx="6846887" cy="2317695"/>
          </a:xfrm>
        </p:spPr>
        <p:txBody>
          <a:bodyPr/>
          <a:lstStyle>
            <a:lvl1pPr marL="0" indent="0" algn="ctr">
              <a:buNone/>
              <a:defRPr lang="en-US" sz="7200" b="1" kern="1200" cap="all" baseline="0" dirty="0" smtClean="0">
                <a:solidFill>
                  <a:schemeClr val="accent5"/>
                </a:solidFill>
                <a:latin typeface="Tw Cen MT" panose="020B0602020104020603" pitchFamily="34" charset="0"/>
                <a:ea typeface="+mj-ea"/>
                <a:cs typeface="+mj-cs"/>
              </a:defRPr>
            </a:lvl1pPr>
            <a:lvl2pPr marL="457200" indent="0" algn="ctr">
              <a:buNone/>
              <a:defRPr lang="en-US" sz="4400" b="1" i="1" kern="1200" dirty="0" smtClean="0">
                <a:solidFill>
                  <a:schemeClr val="tx1"/>
                </a:solidFill>
                <a:latin typeface="Tw Cen MT" panose="020B0602020104020603" pitchFamily="34" charset="0"/>
                <a:ea typeface="+mj-ea"/>
                <a:cs typeface="+mj-cs"/>
              </a:defRPr>
            </a:lvl2pPr>
          </a:lstStyle>
          <a:p>
            <a:pPr lvl="0"/>
            <a:r>
              <a:rPr lang="en-US"/>
              <a:t>Edit Master text styles</a:t>
            </a:r>
          </a:p>
        </p:txBody>
      </p:sp>
      <p:sp>
        <p:nvSpPr>
          <p:cNvPr id="15" name="Text Placeholder 14"/>
          <p:cNvSpPr>
            <a:spLocks noGrp="1"/>
          </p:cNvSpPr>
          <p:nvPr>
            <p:ph type="body" sz="quarter" idx="11"/>
          </p:nvPr>
        </p:nvSpPr>
        <p:spPr>
          <a:xfrm>
            <a:off x="5184237" y="4319755"/>
            <a:ext cx="6846888" cy="1135062"/>
          </a:xfrm>
        </p:spPr>
        <p:txBody>
          <a:bodyPr>
            <a:noAutofit/>
          </a:bodyPr>
          <a:lstStyle>
            <a:lvl1pPr marL="0" indent="0" algn="ctr">
              <a:buNone/>
              <a:defRPr lang="en-US" sz="4400" b="1" i="1" kern="1200" dirty="0" smtClean="0">
                <a:solidFill>
                  <a:schemeClr val="tx1"/>
                </a:solidFill>
                <a:latin typeface="Tw Cen MT" panose="020B0602020104020603" pitchFamily="34" charset="0"/>
                <a:ea typeface="+mj-ea"/>
                <a:cs typeface="+mj-cs"/>
              </a:defRPr>
            </a:lvl1pPr>
            <a:lvl2pPr marL="457200" indent="0">
              <a:buNone/>
              <a:defRPr lang="en-US" sz="4400" b="1" i="1" kern="1200" dirty="0" smtClean="0">
                <a:solidFill>
                  <a:schemeClr val="tx1"/>
                </a:solidFill>
                <a:latin typeface="Tw Cen MT" panose="020B0602020104020603" pitchFamily="34" charset="0"/>
                <a:ea typeface="+mj-ea"/>
                <a:cs typeface="+mj-cs"/>
              </a:defRPr>
            </a:lvl2pPr>
            <a:lvl3pPr marL="914400" indent="0">
              <a:buNone/>
              <a:defRPr lang="en-US" sz="4400" b="1" i="1" kern="1200" dirty="0" smtClean="0">
                <a:solidFill>
                  <a:schemeClr val="tx1"/>
                </a:solidFill>
                <a:latin typeface="Tw Cen MT" panose="020B0602020104020603" pitchFamily="34" charset="0"/>
                <a:ea typeface="+mj-ea"/>
                <a:cs typeface="+mj-cs"/>
              </a:defRPr>
            </a:lvl3pPr>
            <a:lvl4pPr marL="1371600" indent="0">
              <a:buNone/>
              <a:defRPr lang="en-US" sz="4400" b="1" i="1" kern="1200" dirty="0" smtClean="0">
                <a:solidFill>
                  <a:schemeClr val="tx1"/>
                </a:solidFill>
                <a:latin typeface="Tw Cen MT" panose="020B0602020104020603" pitchFamily="34" charset="0"/>
                <a:ea typeface="+mj-ea"/>
                <a:cs typeface="+mj-cs"/>
              </a:defRPr>
            </a:lvl4pPr>
            <a:lvl5pPr marL="1828800" indent="0">
              <a:buNone/>
              <a:defRPr lang="en-US" sz="4400" b="1" i="1" kern="1200" dirty="0" smtClean="0">
                <a:solidFill>
                  <a:schemeClr val="tx1"/>
                </a:solidFill>
                <a:latin typeface="Tw Cen MT" panose="020B0602020104020603" pitchFamily="34" charset="0"/>
                <a:ea typeface="+mj-ea"/>
                <a:cs typeface="+mj-cs"/>
              </a:defRPr>
            </a:lvl5pPr>
          </a:lstStyle>
          <a:p>
            <a:pPr lvl="0"/>
            <a:r>
              <a:rPr lang="en-US"/>
              <a:t>Edit Master text styles</a:t>
            </a:r>
          </a:p>
        </p:txBody>
      </p:sp>
    </p:spTree>
    <p:extLst>
      <p:ext uri="{BB962C8B-B14F-4D97-AF65-F5344CB8AC3E}">
        <p14:creationId xmlns:p14="http://schemas.microsoft.com/office/powerpoint/2010/main" val="666853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p:cNvSpPr/>
          <p:nvPr userDrawn="1"/>
        </p:nvSpPr>
        <p:spPr>
          <a:xfrm>
            <a:off x="0" y="6389914"/>
            <a:ext cx="12192000" cy="4680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p:nvPr>
        </p:nvSpPr>
        <p:spPr>
          <a:xfrm>
            <a:off x="838200" y="987425"/>
            <a:ext cx="5181600" cy="5189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987425"/>
            <a:ext cx="5181600" cy="5189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2A5B6-0A2D-4066-959F-A336E38FA35C}" type="slidenum">
              <a:rPr lang="en-US" smtClean="0"/>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12993" y="6471921"/>
            <a:ext cx="572179" cy="304072"/>
          </a:xfrm>
          <a:prstGeom prst="rect">
            <a:avLst/>
          </a:prstGeom>
        </p:spPr>
      </p:pic>
      <p:sp>
        <p:nvSpPr>
          <p:cNvPr id="11" name="Text Placeholder 12"/>
          <p:cNvSpPr>
            <a:spLocks noGrp="1"/>
          </p:cNvSpPr>
          <p:nvPr>
            <p:ph type="body" sz="quarter" idx="13"/>
          </p:nvPr>
        </p:nvSpPr>
        <p:spPr>
          <a:xfrm>
            <a:off x="808831" y="124733"/>
            <a:ext cx="10574338" cy="879475"/>
          </a:xfrm>
        </p:spPr>
        <p:txBody>
          <a:bodyPr>
            <a:noAutofit/>
          </a:bodyPr>
          <a:lstStyle>
            <a:lvl1pPr marL="0" indent="0">
              <a:buNone/>
              <a:defRPr lang="en-US" sz="4800" b="1" kern="1200" cap="all" baseline="0" dirty="0" smtClean="0">
                <a:solidFill>
                  <a:schemeClr val="accent5"/>
                </a:solidFill>
                <a:latin typeface="Tw Cen MT" panose="020B0602020104020603" pitchFamily="34" charset="0"/>
                <a:ea typeface="+mn-ea"/>
                <a:cs typeface="+mn-cs"/>
              </a:defRPr>
            </a:lvl1pPr>
            <a:lvl2pPr marL="457200" indent="0">
              <a:buNone/>
              <a:defRPr lang="en-US" sz="4800" b="1" kern="1200" cap="all" baseline="0" dirty="0" smtClean="0">
                <a:solidFill>
                  <a:schemeClr val="accent5"/>
                </a:solidFill>
                <a:latin typeface="Tw Cen MT" panose="020B0602020104020603" pitchFamily="34" charset="0"/>
                <a:ea typeface="+mn-ea"/>
                <a:cs typeface="+mn-cs"/>
              </a:defRPr>
            </a:lvl2pPr>
            <a:lvl3pPr marL="914400" indent="0">
              <a:buNone/>
              <a:defRPr lang="en-US" sz="4800" b="1" kern="1200" cap="all" baseline="0" dirty="0" smtClean="0">
                <a:solidFill>
                  <a:schemeClr val="accent5"/>
                </a:solidFill>
                <a:latin typeface="Tw Cen MT" panose="020B0602020104020603" pitchFamily="34" charset="0"/>
                <a:ea typeface="+mn-ea"/>
                <a:cs typeface="+mn-cs"/>
              </a:defRPr>
            </a:lvl3pPr>
            <a:lvl4pPr marL="1371600" indent="0">
              <a:buNone/>
              <a:defRPr lang="en-US" sz="4800" b="1" kern="1200" cap="all" baseline="0" dirty="0" smtClean="0">
                <a:solidFill>
                  <a:schemeClr val="accent5"/>
                </a:solidFill>
                <a:latin typeface="Tw Cen MT" panose="020B0602020104020603" pitchFamily="34" charset="0"/>
                <a:ea typeface="+mn-ea"/>
                <a:cs typeface="+mn-cs"/>
              </a:defRPr>
            </a:lvl4pPr>
            <a:lvl5pPr marL="1828800" indent="0">
              <a:buNone/>
              <a:defRPr lang="en-US" sz="4800" b="1" kern="1200" cap="all" baseline="0" dirty="0">
                <a:solidFill>
                  <a:schemeClr val="accent5"/>
                </a:solidFill>
                <a:latin typeface="Tw Cen MT" panose="020B0602020104020603" pitchFamily="34" charset="0"/>
                <a:ea typeface="+mn-ea"/>
                <a:cs typeface="+mn-cs"/>
              </a:defRPr>
            </a:lvl5pPr>
          </a:lstStyle>
          <a:p>
            <a:pPr lvl="0"/>
            <a:r>
              <a:rPr lang="en-US"/>
              <a:t>Edit Master text styles</a:t>
            </a:r>
          </a:p>
        </p:txBody>
      </p:sp>
    </p:spTree>
    <p:extLst>
      <p:ext uri="{BB962C8B-B14F-4D97-AF65-F5344CB8AC3E}">
        <p14:creationId xmlns:p14="http://schemas.microsoft.com/office/powerpoint/2010/main" val="2615373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291CC-3D62-4E2C-A5FC-EC76D47A2EAB}" type="slidenum">
              <a:rPr lang="en-US" smtClean="0"/>
              <a:t>‹#›</a:t>
            </a:fld>
            <a:endParaRPr lang="en-US" dirty="0"/>
          </a:p>
        </p:txBody>
      </p:sp>
    </p:spTree>
    <p:extLst>
      <p:ext uri="{BB962C8B-B14F-4D97-AF65-F5344CB8AC3E}">
        <p14:creationId xmlns:p14="http://schemas.microsoft.com/office/powerpoint/2010/main" val="1104708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291CC-3D62-4E2C-A5FC-EC76D47A2EAB}" type="slidenum">
              <a:rPr lang="en-US" smtClean="0"/>
              <a:t>‹#›</a:t>
            </a:fld>
            <a:endParaRPr lang="en-US" dirty="0"/>
          </a:p>
        </p:txBody>
      </p:sp>
    </p:spTree>
    <p:extLst>
      <p:ext uri="{BB962C8B-B14F-4D97-AF65-F5344CB8AC3E}">
        <p14:creationId xmlns:p14="http://schemas.microsoft.com/office/powerpoint/2010/main" val="517030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291CC-3D62-4E2C-A5FC-EC76D47A2EAB}" type="slidenum">
              <a:rPr lang="en-US" smtClean="0"/>
              <a:t>‹#›</a:t>
            </a:fld>
            <a:endParaRPr lang="en-US" dirty="0"/>
          </a:p>
        </p:txBody>
      </p:sp>
    </p:spTree>
    <p:extLst>
      <p:ext uri="{BB962C8B-B14F-4D97-AF65-F5344CB8AC3E}">
        <p14:creationId xmlns:p14="http://schemas.microsoft.com/office/powerpoint/2010/main" val="104943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5" name="Footer Placeholder 4"/>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204CDB9-FA26-48DB-8344-CF584CC3C03C}" type="slidenum">
              <a:rPr lang="en-US" altLang="en-US" smtClean="0">
                <a:solidFill>
                  <a:prstClr val="black"/>
                </a:solidFill>
              </a:rPr>
              <a:pPr>
                <a:defRPr/>
              </a:pPr>
              <a:t>‹#›</a:t>
            </a:fld>
            <a:endParaRPr lang="en-US" altLang="en-US" dirty="0">
              <a:solidFill>
                <a:prstClr val="black"/>
              </a:solidFill>
            </a:endParaRPr>
          </a:p>
        </p:txBody>
      </p:sp>
      <p:sp>
        <p:nvSpPr>
          <p:cNvPr id="7" name="Rectangle 6"/>
          <p:cNvSpPr/>
          <p:nvPr/>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1140217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3291CC-3D62-4E2C-A5FC-EC76D47A2EAB}" type="slidenum">
              <a:rPr lang="en-US" smtClean="0"/>
              <a:t>‹#›</a:t>
            </a:fld>
            <a:endParaRPr lang="en-US" dirty="0"/>
          </a:p>
        </p:txBody>
      </p:sp>
    </p:spTree>
    <p:extLst>
      <p:ext uri="{BB962C8B-B14F-4D97-AF65-F5344CB8AC3E}">
        <p14:creationId xmlns:p14="http://schemas.microsoft.com/office/powerpoint/2010/main" val="3666544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3291CC-3D62-4E2C-A5FC-EC76D47A2EAB}" type="slidenum">
              <a:rPr lang="en-US" smtClean="0"/>
              <a:t>‹#›</a:t>
            </a:fld>
            <a:endParaRPr lang="en-US" dirty="0"/>
          </a:p>
        </p:txBody>
      </p:sp>
    </p:spTree>
    <p:extLst>
      <p:ext uri="{BB962C8B-B14F-4D97-AF65-F5344CB8AC3E}">
        <p14:creationId xmlns:p14="http://schemas.microsoft.com/office/powerpoint/2010/main" val="1302584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3291CC-3D62-4E2C-A5FC-EC76D47A2EAB}" type="slidenum">
              <a:rPr lang="en-US" smtClean="0"/>
              <a:t>‹#›</a:t>
            </a:fld>
            <a:endParaRPr lang="en-US" dirty="0"/>
          </a:p>
        </p:txBody>
      </p:sp>
    </p:spTree>
    <p:extLst>
      <p:ext uri="{BB962C8B-B14F-4D97-AF65-F5344CB8AC3E}">
        <p14:creationId xmlns:p14="http://schemas.microsoft.com/office/powerpoint/2010/main" val="4097595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3291CC-3D62-4E2C-A5FC-EC76D47A2EAB}" type="slidenum">
              <a:rPr lang="en-US" smtClean="0"/>
              <a:t>‹#›</a:t>
            </a:fld>
            <a:endParaRPr lang="en-US" dirty="0"/>
          </a:p>
        </p:txBody>
      </p:sp>
    </p:spTree>
    <p:extLst>
      <p:ext uri="{BB962C8B-B14F-4D97-AF65-F5344CB8AC3E}">
        <p14:creationId xmlns:p14="http://schemas.microsoft.com/office/powerpoint/2010/main" val="1746433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3291CC-3D62-4E2C-A5FC-EC76D47A2EAB}" type="slidenum">
              <a:rPr lang="en-US" smtClean="0"/>
              <a:t>‹#›</a:t>
            </a:fld>
            <a:endParaRPr lang="en-US" dirty="0"/>
          </a:p>
        </p:txBody>
      </p:sp>
    </p:spTree>
    <p:extLst>
      <p:ext uri="{BB962C8B-B14F-4D97-AF65-F5344CB8AC3E}">
        <p14:creationId xmlns:p14="http://schemas.microsoft.com/office/powerpoint/2010/main" val="2096161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3291CC-3D62-4E2C-A5FC-EC76D47A2EAB}" type="slidenum">
              <a:rPr lang="en-US" smtClean="0"/>
              <a:t>‹#›</a:t>
            </a:fld>
            <a:endParaRPr lang="en-US" dirty="0"/>
          </a:p>
        </p:txBody>
      </p:sp>
    </p:spTree>
    <p:extLst>
      <p:ext uri="{BB962C8B-B14F-4D97-AF65-F5344CB8AC3E}">
        <p14:creationId xmlns:p14="http://schemas.microsoft.com/office/powerpoint/2010/main" val="1296509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291CC-3D62-4E2C-A5FC-EC76D47A2EAB}" type="slidenum">
              <a:rPr lang="en-US" smtClean="0"/>
              <a:t>‹#›</a:t>
            </a:fld>
            <a:endParaRPr lang="en-US" dirty="0"/>
          </a:p>
        </p:txBody>
      </p:sp>
    </p:spTree>
    <p:extLst>
      <p:ext uri="{BB962C8B-B14F-4D97-AF65-F5344CB8AC3E}">
        <p14:creationId xmlns:p14="http://schemas.microsoft.com/office/powerpoint/2010/main" val="863759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291CC-3D62-4E2C-A5FC-EC76D47A2EAB}" type="slidenum">
              <a:rPr lang="en-US" smtClean="0"/>
              <a:t>‹#›</a:t>
            </a:fld>
            <a:endParaRPr lang="en-US" dirty="0"/>
          </a:p>
        </p:txBody>
      </p:sp>
    </p:spTree>
    <p:extLst>
      <p:ext uri="{BB962C8B-B14F-4D97-AF65-F5344CB8AC3E}">
        <p14:creationId xmlns:p14="http://schemas.microsoft.com/office/powerpoint/2010/main" val="64113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2400" cy="685800"/>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609600" y="1524000"/>
            <a:ext cx="5384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3447474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a:prstGeom prst="rect">
            <a:avLst/>
          </a:prstGeo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8" name="Footer Placeholder 7"/>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807F07DE-CF00-4F10-96A3-8611486D1C5C}" type="slidenum">
              <a:rPr lang="en-US" altLang="en-US" smtClean="0">
                <a:solidFill>
                  <a:prstClr val="black"/>
                </a:solidFill>
              </a:rPr>
              <a:pPr>
                <a:defRPr/>
              </a:pPr>
              <a:t>‹#›</a:t>
            </a:fld>
            <a:endParaRPr lang="en-US" altLang="en-US" dirty="0">
              <a:solidFill>
                <a:prstClr val="black"/>
              </a:solidFill>
            </a:endParaRPr>
          </a:p>
        </p:txBody>
      </p:sp>
      <p:sp>
        <p:nvSpPr>
          <p:cNvPr id="10" name="Rectangle 9"/>
          <p:cNvSpPr/>
          <p:nvPr/>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4066230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2400" cy="685800"/>
          </a:xfrm>
          <a:prstGeom prst="rect">
            <a:avLst/>
          </a:prstGeom>
        </p:spPr>
        <p:txBody>
          <a:bodyPr/>
          <a:lstStyle>
            <a:lvl1pPr>
              <a:defRPr>
                <a:solidFill>
                  <a:schemeClr val="tx1"/>
                </a:solidFill>
              </a:defRPr>
            </a:lvl1pPr>
          </a:lstStyle>
          <a:p>
            <a:r>
              <a:rPr lang="en-US"/>
              <a:t>Click to edit Master title style</a:t>
            </a:r>
          </a:p>
        </p:txBody>
      </p:sp>
      <p:sp>
        <p:nvSpPr>
          <p:cNvPr id="3" name="Date Placeholder 2"/>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4" name="Footer Placeholder 3"/>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08156D9A-717C-4C36-974D-F6EE13F3C2A5}" type="slidenum">
              <a:rPr lang="en-US" altLang="en-US" smtClean="0">
                <a:solidFill>
                  <a:prstClr val="black"/>
                </a:solidFill>
              </a:rPr>
              <a:pPr>
                <a:defRPr/>
              </a:pPr>
              <a:t>‹#›</a:t>
            </a:fld>
            <a:endParaRPr lang="en-US" altLang="en-US" dirty="0">
              <a:solidFill>
                <a:prstClr val="black"/>
              </a:solidFill>
            </a:endParaRPr>
          </a:p>
        </p:txBody>
      </p:sp>
      <p:sp>
        <p:nvSpPr>
          <p:cNvPr id="6" name="Rectangle 5"/>
          <p:cNvSpPr/>
          <p:nvPr/>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2145472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3" name="Footer Placeholder 2"/>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1EC95CF7-5B9D-496A-BE2A-162271493B20}" type="slidenum">
              <a:rPr lang="en-US" altLang="en-US" smtClean="0">
                <a:solidFill>
                  <a:prstClr val="black"/>
                </a:solidFill>
              </a:rPr>
              <a:pPr>
                <a:defRPr/>
              </a:pPr>
              <a:t>‹#›</a:t>
            </a:fld>
            <a:endParaRPr lang="en-US" altLang="en-US" dirty="0">
              <a:solidFill>
                <a:prstClr val="black"/>
              </a:solidFill>
            </a:endParaRPr>
          </a:p>
        </p:txBody>
      </p:sp>
      <p:sp>
        <p:nvSpPr>
          <p:cNvPr id="5" name="Rectangle 4"/>
          <p:cNvSpPr/>
          <p:nvPr/>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3810307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lstStyle>
            <a:lvl1pPr>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6" name="Footer Placeholder 5"/>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FC857601-E987-45F4-A4DC-0E47CE2BA7BD}" type="slidenum">
              <a:rPr lang="en-US" altLang="en-US" smtClean="0">
                <a:solidFill>
                  <a:prstClr val="black"/>
                </a:solidFill>
              </a:rPr>
              <a:pPr>
                <a:defRPr/>
              </a:pPr>
              <a:t>‹#›</a:t>
            </a:fld>
            <a:endParaRPr lang="en-US" altLang="en-US" dirty="0">
              <a:solidFill>
                <a:prstClr val="black"/>
              </a:solidFill>
            </a:endParaRPr>
          </a:p>
        </p:txBody>
      </p:sp>
      <p:sp>
        <p:nvSpPr>
          <p:cNvPr id="8" name="Rectangle 7"/>
          <p:cNvSpPr/>
          <p:nvPr/>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61385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lstStyle>
            <a:lvl1pPr>
              <a:defRPr sz="320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6" name="Footer Placeholder 5"/>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endParaRPr lang="en-US" altLang="en-US" dirty="0">
              <a:solidFill>
                <a:prstClr val="black"/>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04B79EA1-C1E2-4A8C-B70F-BEED27045EFD}" type="slidenum">
              <a:rPr lang="en-US" altLang="en-US" smtClean="0">
                <a:solidFill>
                  <a:prstClr val="black"/>
                </a:solidFill>
              </a:rPr>
              <a:pPr>
                <a:defRPr/>
              </a:pPr>
              <a:t>‹#›</a:t>
            </a:fld>
            <a:endParaRPr lang="en-US" altLang="en-US" dirty="0">
              <a:solidFill>
                <a:prstClr val="black"/>
              </a:solidFill>
            </a:endParaRPr>
          </a:p>
        </p:txBody>
      </p:sp>
      <p:sp>
        <p:nvSpPr>
          <p:cNvPr id="8" name="Rectangle 7"/>
          <p:cNvSpPr/>
          <p:nvPr/>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1831883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4"/>
          <p:cNvSpPr>
            <a:spLocks noGrp="1" noChangeArrowheads="1"/>
          </p:cNvSpPr>
          <p:nvPr>
            <p:ph type="body" idx="1"/>
          </p:nvPr>
        </p:nvSpPr>
        <p:spPr bwMode="auto">
          <a:xfrm>
            <a:off x="609600" y="1524000"/>
            <a:ext cx="10972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p:cNvSpPr>
            <a:spLocks noGrp="1" noChangeArrowheads="1"/>
          </p:cNvSpPr>
          <p:nvPr>
            <p:ph type="sldNum" sz="quarter" idx="4"/>
          </p:nvPr>
        </p:nvSpPr>
        <p:spPr bwMode="auto">
          <a:xfrm>
            <a:off x="8737600" y="6481763"/>
            <a:ext cx="284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defRPr sz="1100" b="1" smtClean="0">
                <a:solidFill>
                  <a:schemeClr val="tx1"/>
                </a:solidFill>
              </a:defRPr>
            </a:lvl1pPr>
          </a:lstStyle>
          <a:p>
            <a:pPr fontAlgn="base">
              <a:spcBef>
                <a:spcPct val="0"/>
              </a:spcBef>
              <a:spcAft>
                <a:spcPct val="0"/>
              </a:spcAft>
              <a:defRPr/>
            </a:pPr>
            <a:fld id="{6380F8C3-0615-4737-B0DD-A702104CF99D}" type="slidenum">
              <a:rPr lang="en-US" altLang="en-US" smtClean="0">
                <a:solidFill>
                  <a:prstClr val="black"/>
                </a:solidFill>
              </a:rPr>
              <a:pPr fontAlgn="base">
                <a:spcBef>
                  <a:spcPct val="0"/>
                </a:spcBef>
                <a:spcAft>
                  <a:spcPct val="0"/>
                </a:spcAft>
                <a:defRPr/>
              </a:pPr>
              <a:t>‹#›</a:t>
            </a:fld>
            <a:endParaRPr lang="en-US" altLang="en-US" dirty="0">
              <a:solidFill>
                <a:prstClr val="black"/>
              </a:solidFill>
            </a:endParaRPr>
          </a:p>
        </p:txBody>
      </p:sp>
    </p:spTree>
    <p:extLst>
      <p:ext uri="{BB962C8B-B14F-4D97-AF65-F5344CB8AC3E}">
        <p14:creationId xmlns:p14="http://schemas.microsoft.com/office/powerpoint/2010/main" val="26144637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13" r:id="rId12"/>
    <p:sldLayoutId id="2147483715" r:id="rId13"/>
  </p:sldLayoutIdLst>
  <p:hf hdr="0" ftr="0" dt="0"/>
  <p:txStyles>
    <p:titleStyle>
      <a:lvl1pPr algn="l" rtl="0" eaLnBrk="0" fontAlgn="base" hangingPunct="0">
        <a:spcBef>
          <a:spcPct val="0"/>
        </a:spcBef>
        <a:spcAft>
          <a:spcPct val="0"/>
        </a:spcAft>
        <a:defRPr sz="3600" b="1" kern="1200">
          <a:solidFill>
            <a:schemeClr val="bg1"/>
          </a:solidFill>
          <a:latin typeface="+mj-lt"/>
          <a:ea typeface="+mj-ea"/>
          <a:cs typeface="+mj-cs"/>
        </a:defRPr>
      </a:lvl1pPr>
      <a:lvl2pPr algn="l" rtl="0" eaLnBrk="0" fontAlgn="base" hangingPunct="0">
        <a:spcBef>
          <a:spcPct val="0"/>
        </a:spcBef>
        <a:spcAft>
          <a:spcPct val="0"/>
        </a:spcAft>
        <a:defRPr sz="3900" b="1">
          <a:solidFill>
            <a:schemeClr val="tx1"/>
          </a:solidFill>
          <a:latin typeface="Arial" panose="020B0604020202020204" pitchFamily="34" charset="0"/>
        </a:defRPr>
      </a:lvl2pPr>
      <a:lvl3pPr algn="l" rtl="0" eaLnBrk="0" fontAlgn="base" hangingPunct="0">
        <a:spcBef>
          <a:spcPct val="0"/>
        </a:spcBef>
        <a:spcAft>
          <a:spcPct val="0"/>
        </a:spcAft>
        <a:defRPr sz="3900" b="1">
          <a:solidFill>
            <a:schemeClr val="tx1"/>
          </a:solidFill>
          <a:latin typeface="Arial" panose="020B0604020202020204" pitchFamily="34" charset="0"/>
        </a:defRPr>
      </a:lvl3pPr>
      <a:lvl4pPr algn="l" rtl="0" eaLnBrk="0" fontAlgn="base" hangingPunct="0">
        <a:spcBef>
          <a:spcPct val="0"/>
        </a:spcBef>
        <a:spcAft>
          <a:spcPct val="0"/>
        </a:spcAft>
        <a:defRPr sz="3900" b="1">
          <a:solidFill>
            <a:schemeClr val="tx1"/>
          </a:solidFill>
          <a:latin typeface="Arial" panose="020B0604020202020204" pitchFamily="34" charset="0"/>
        </a:defRPr>
      </a:lvl4pPr>
      <a:lvl5pPr algn="l" rtl="0" eaLnBrk="0" fontAlgn="base" hangingPunct="0">
        <a:spcBef>
          <a:spcPct val="0"/>
        </a:spcBef>
        <a:spcAft>
          <a:spcPct val="0"/>
        </a:spcAft>
        <a:defRPr sz="3900" b="1">
          <a:solidFill>
            <a:schemeClr val="tx1"/>
          </a:solidFill>
          <a:latin typeface="Arial" panose="020B0604020202020204" pitchFamily="34" charset="0"/>
        </a:defRPr>
      </a:lvl5pPr>
      <a:lvl6pPr marL="457200" algn="l" rtl="0" fontAlgn="base">
        <a:spcBef>
          <a:spcPct val="0"/>
        </a:spcBef>
        <a:spcAft>
          <a:spcPct val="0"/>
        </a:spcAft>
        <a:defRPr sz="3900" b="1">
          <a:solidFill>
            <a:schemeClr val="tx1"/>
          </a:solidFill>
          <a:latin typeface="Arial" panose="020B0604020202020204" pitchFamily="34" charset="0"/>
        </a:defRPr>
      </a:lvl6pPr>
      <a:lvl7pPr marL="914400" algn="l" rtl="0" fontAlgn="base">
        <a:spcBef>
          <a:spcPct val="0"/>
        </a:spcBef>
        <a:spcAft>
          <a:spcPct val="0"/>
        </a:spcAft>
        <a:defRPr sz="3900" b="1">
          <a:solidFill>
            <a:schemeClr val="tx1"/>
          </a:solidFill>
          <a:latin typeface="Arial" panose="020B0604020202020204" pitchFamily="34" charset="0"/>
        </a:defRPr>
      </a:lvl7pPr>
      <a:lvl8pPr marL="1371600" algn="l" rtl="0" fontAlgn="base">
        <a:spcBef>
          <a:spcPct val="0"/>
        </a:spcBef>
        <a:spcAft>
          <a:spcPct val="0"/>
        </a:spcAft>
        <a:defRPr sz="3900" b="1">
          <a:solidFill>
            <a:schemeClr val="tx1"/>
          </a:solidFill>
          <a:latin typeface="Arial" panose="020B0604020202020204" pitchFamily="34" charset="0"/>
        </a:defRPr>
      </a:lvl8pPr>
      <a:lvl9pPr marL="1828800" algn="l" rtl="0" fontAlgn="base">
        <a:spcBef>
          <a:spcPct val="0"/>
        </a:spcBef>
        <a:spcAft>
          <a:spcPct val="0"/>
        </a:spcAft>
        <a:defRPr sz="3900" b="1">
          <a:solidFill>
            <a:schemeClr val="tx1"/>
          </a:solidFill>
          <a:latin typeface="Arial" panose="020B0604020202020204" pitchFamily="34" charset="0"/>
        </a:defRPr>
      </a:lvl9pPr>
    </p:titleStyle>
    <p:bodyStyle>
      <a:lvl1pPr marL="342900" indent="-342900" algn="l" rtl="0" eaLnBrk="0" fontAlgn="base" hangingPunct="0">
        <a:spcBef>
          <a:spcPts val="1200"/>
        </a:spcBef>
        <a:spcAft>
          <a:spcPct val="0"/>
        </a:spcAft>
        <a:buClr>
          <a:schemeClr val="tx2"/>
        </a:buClr>
        <a:buSzPct val="70000"/>
        <a:buFont typeface="Wingdings" panose="05000000000000000000" pitchFamily="2" charset="2"/>
        <a:buBlip>
          <a:blip r:embed="rId15"/>
        </a:buBlip>
        <a:defRPr sz="3000" kern="1200">
          <a:solidFill>
            <a:schemeClr val="tx1"/>
          </a:solidFill>
          <a:latin typeface="+mn-lt"/>
          <a:ea typeface="+mn-ea"/>
          <a:cs typeface="+mn-cs"/>
        </a:defRPr>
      </a:lvl1pPr>
      <a:lvl2pPr marL="692150" indent="-347663" algn="l" rtl="0" eaLnBrk="0" fontAlgn="base" hangingPunct="0">
        <a:spcBef>
          <a:spcPts val="1200"/>
        </a:spcBef>
        <a:spcAft>
          <a:spcPct val="0"/>
        </a:spcAft>
        <a:buClr>
          <a:schemeClr val="accent2"/>
        </a:buClr>
        <a:buSzPct val="70000"/>
        <a:buFont typeface="Wingdings" panose="05000000000000000000" pitchFamily="2" charset="2"/>
        <a:buBlip>
          <a:blip r:embed="rId16"/>
        </a:buBlip>
        <a:defRPr sz="2600" kern="1200">
          <a:solidFill>
            <a:schemeClr val="tx1"/>
          </a:solidFill>
          <a:latin typeface="+mn-lt"/>
          <a:ea typeface="+mn-ea"/>
          <a:cs typeface="+mn-cs"/>
        </a:defRPr>
      </a:lvl2pPr>
      <a:lvl3pPr marL="987425" indent="-293688" algn="l" rtl="0" eaLnBrk="0" fontAlgn="base" hangingPunct="0">
        <a:spcBef>
          <a:spcPts val="1200"/>
        </a:spcBef>
        <a:spcAft>
          <a:spcPct val="0"/>
        </a:spcAft>
        <a:buClr>
          <a:schemeClr val="accent1"/>
        </a:buClr>
        <a:buSzPct val="70000"/>
        <a:buFont typeface="Wingdings" panose="05000000000000000000" pitchFamily="2" charset="2"/>
        <a:buBlip>
          <a:blip r:embed="rId17"/>
        </a:buBlip>
        <a:defRPr sz="2300" kern="1200">
          <a:solidFill>
            <a:schemeClr val="tx1"/>
          </a:solidFill>
          <a:latin typeface="+mn-lt"/>
          <a:ea typeface="+mn-ea"/>
          <a:cs typeface="+mn-cs"/>
        </a:defRPr>
      </a:lvl3pPr>
      <a:lvl4pPr marL="1281113" indent="-292100" algn="l" rtl="0" eaLnBrk="0" fontAlgn="base" hangingPunct="0">
        <a:spcBef>
          <a:spcPts val="1200"/>
        </a:spcBef>
        <a:spcAft>
          <a:spcPct val="0"/>
        </a:spcAft>
        <a:buClr>
          <a:schemeClr val="tx2"/>
        </a:buClr>
        <a:buSzPct val="75000"/>
        <a:buFont typeface="Wingdings" panose="05000000000000000000" pitchFamily="2" charset="2"/>
        <a:buBlip>
          <a:blip r:embed="rId16"/>
        </a:buBlip>
        <a:defRPr sz="2000" kern="1200">
          <a:solidFill>
            <a:schemeClr val="tx1"/>
          </a:solidFill>
          <a:latin typeface="+mn-lt"/>
          <a:ea typeface="+mn-ea"/>
          <a:cs typeface="+mn-cs"/>
        </a:defRPr>
      </a:lvl4pPr>
      <a:lvl5pPr marL="1598613" indent="-315913" algn="l" rtl="0" eaLnBrk="0" fontAlgn="base" hangingPunct="0">
        <a:spcBef>
          <a:spcPts val="1200"/>
        </a:spcBef>
        <a:spcAft>
          <a:spcPct val="0"/>
        </a:spcAft>
        <a:buClr>
          <a:schemeClr val="folHlink"/>
        </a:buClr>
        <a:buSzPct val="80000"/>
        <a:buFont typeface="Wingdings" panose="05000000000000000000" pitchFamily="2" charset="2"/>
        <a:buBlip>
          <a:blip r:embed="rId17"/>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4"/>
          <p:cNvSpPr>
            <a:spLocks noGrp="1" noChangeArrowheads="1"/>
          </p:cNvSpPr>
          <p:nvPr>
            <p:ph type="body" idx="1"/>
          </p:nvPr>
        </p:nvSpPr>
        <p:spPr bwMode="auto">
          <a:xfrm>
            <a:off x="609600" y="1524000"/>
            <a:ext cx="10972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p:cNvSpPr>
            <a:spLocks noGrp="1" noChangeArrowheads="1"/>
          </p:cNvSpPr>
          <p:nvPr>
            <p:ph type="sldNum" sz="quarter" idx="4"/>
          </p:nvPr>
        </p:nvSpPr>
        <p:spPr bwMode="auto">
          <a:xfrm>
            <a:off x="8737600" y="6481763"/>
            <a:ext cx="284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defRPr sz="1100" b="1" smtClean="0">
                <a:solidFill>
                  <a:schemeClr val="tx1"/>
                </a:solidFill>
              </a:defRPr>
            </a:lvl1pPr>
          </a:lstStyle>
          <a:p>
            <a:pPr fontAlgn="base">
              <a:spcBef>
                <a:spcPct val="0"/>
              </a:spcBef>
              <a:spcAft>
                <a:spcPct val="0"/>
              </a:spcAft>
              <a:defRPr/>
            </a:pPr>
            <a:fld id="{6380F8C3-0615-4737-B0DD-A702104CF99D}" type="slidenum">
              <a:rPr lang="en-US" altLang="en-US" smtClean="0">
                <a:solidFill>
                  <a:prstClr val="black"/>
                </a:solidFill>
              </a:rPr>
              <a:pPr fontAlgn="base">
                <a:spcBef>
                  <a:spcPct val="0"/>
                </a:spcBef>
                <a:spcAft>
                  <a:spcPct val="0"/>
                </a:spcAft>
                <a:defRPr/>
              </a:pPr>
              <a:t>‹#›</a:t>
            </a:fld>
            <a:endParaRPr lang="en-US" altLang="en-US" dirty="0">
              <a:solidFill>
                <a:prstClr val="black"/>
              </a:solidFill>
            </a:endParaRPr>
          </a:p>
        </p:txBody>
      </p:sp>
    </p:spTree>
    <p:extLst>
      <p:ext uri="{BB962C8B-B14F-4D97-AF65-F5344CB8AC3E}">
        <p14:creationId xmlns:p14="http://schemas.microsoft.com/office/powerpoint/2010/main" val="340020842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hdr="0" ftr="0" dt="0"/>
  <p:txStyles>
    <p:titleStyle>
      <a:lvl1pPr algn="l" rtl="0" eaLnBrk="0" fontAlgn="base" hangingPunct="0">
        <a:spcBef>
          <a:spcPct val="0"/>
        </a:spcBef>
        <a:spcAft>
          <a:spcPct val="0"/>
        </a:spcAft>
        <a:defRPr sz="3600" b="1" kern="1200">
          <a:solidFill>
            <a:schemeClr val="bg1"/>
          </a:solidFill>
          <a:latin typeface="+mj-lt"/>
          <a:ea typeface="+mj-ea"/>
          <a:cs typeface="+mj-cs"/>
        </a:defRPr>
      </a:lvl1pPr>
      <a:lvl2pPr algn="l" rtl="0" eaLnBrk="0" fontAlgn="base" hangingPunct="0">
        <a:spcBef>
          <a:spcPct val="0"/>
        </a:spcBef>
        <a:spcAft>
          <a:spcPct val="0"/>
        </a:spcAft>
        <a:defRPr sz="3900" b="1">
          <a:solidFill>
            <a:schemeClr val="tx1"/>
          </a:solidFill>
          <a:latin typeface="Arial" panose="020B0604020202020204" pitchFamily="34" charset="0"/>
        </a:defRPr>
      </a:lvl2pPr>
      <a:lvl3pPr algn="l" rtl="0" eaLnBrk="0" fontAlgn="base" hangingPunct="0">
        <a:spcBef>
          <a:spcPct val="0"/>
        </a:spcBef>
        <a:spcAft>
          <a:spcPct val="0"/>
        </a:spcAft>
        <a:defRPr sz="3900" b="1">
          <a:solidFill>
            <a:schemeClr val="tx1"/>
          </a:solidFill>
          <a:latin typeface="Arial" panose="020B0604020202020204" pitchFamily="34" charset="0"/>
        </a:defRPr>
      </a:lvl3pPr>
      <a:lvl4pPr algn="l" rtl="0" eaLnBrk="0" fontAlgn="base" hangingPunct="0">
        <a:spcBef>
          <a:spcPct val="0"/>
        </a:spcBef>
        <a:spcAft>
          <a:spcPct val="0"/>
        </a:spcAft>
        <a:defRPr sz="3900" b="1">
          <a:solidFill>
            <a:schemeClr val="tx1"/>
          </a:solidFill>
          <a:latin typeface="Arial" panose="020B0604020202020204" pitchFamily="34" charset="0"/>
        </a:defRPr>
      </a:lvl4pPr>
      <a:lvl5pPr algn="l" rtl="0" eaLnBrk="0" fontAlgn="base" hangingPunct="0">
        <a:spcBef>
          <a:spcPct val="0"/>
        </a:spcBef>
        <a:spcAft>
          <a:spcPct val="0"/>
        </a:spcAft>
        <a:defRPr sz="3900" b="1">
          <a:solidFill>
            <a:schemeClr val="tx1"/>
          </a:solidFill>
          <a:latin typeface="Arial" panose="020B0604020202020204" pitchFamily="34" charset="0"/>
        </a:defRPr>
      </a:lvl5pPr>
      <a:lvl6pPr marL="457200" algn="l" rtl="0" fontAlgn="base">
        <a:spcBef>
          <a:spcPct val="0"/>
        </a:spcBef>
        <a:spcAft>
          <a:spcPct val="0"/>
        </a:spcAft>
        <a:defRPr sz="3900" b="1">
          <a:solidFill>
            <a:schemeClr val="tx1"/>
          </a:solidFill>
          <a:latin typeface="Arial" panose="020B0604020202020204" pitchFamily="34" charset="0"/>
        </a:defRPr>
      </a:lvl6pPr>
      <a:lvl7pPr marL="914400" algn="l" rtl="0" fontAlgn="base">
        <a:spcBef>
          <a:spcPct val="0"/>
        </a:spcBef>
        <a:spcAft>
          <a:spcPct val="0"/>
        </a:spcAft>
        <a:defRPr sz="3900" b="1">
          <a:solidFill>
            <a:schemeClr val="tx1"/>
          </a:solidFill>
          <a:latin typeface="Arial" panose="020B0604020202020204" pitchFamily="34" charset="0"/>
        </a:defRPr>
      </a:lvl7pPr>
      <a:lvl8pPr marL="1371600" algn="l" rtl="0" fontAlgn="base">
        <a:spcBef>
          <a:spcPct val="0"/>
        </a:spcBef>
        <a:spcAft>
          <a:spcPct val="0"/>
        </a:spcAft>
        <a:defRPr sz="3900" b="1">
          <a:solidFill>
            <a:schemeClr val="tx1"/>
          </a:solidFill>
          <a:latin typeface="Arial" panose="020B0604020202020204" pitchFamily="34" charset="0"/>
        </a:defRPr>
      </a:lvl8pPr>
      <a:lvl9pPr marL="1828800" algn="l" rtl="0" fontAlgn="base">
        <a:spcBef>
          <a:spcPct val="0"/>
        </a:spcBef>
        <a:spcAft>
          <a:spcPct val="0"/>
        </a:spcAft>
        <a:defRPr sz="3900" b="1">
          <a:solidFill>
            <a:schemeClr val="tx1"/>
          </a:solidFill>
          <a:latin typeface="Arial" panose="020B0604020202020204" pitchFamily="34" charset="0"/>
        </a:defRPr>
      </a:lvl9pPr>
    </p:titleStyle>
    <p:bodyStyle>
      <a:lvl1pPr marL="342900" indent="-342900" algn="l" rtl="0" eaLnBrk="0" fontAlgn="base" hangingPunct="0">
        <a:spcBef>
          <a:spcPts val="1200"/>
        </a:spcBef>
        <a:spcAft>
          <a:spcPct val="0"/>
        </a:spcAft>
        <a:buClr>
          <a:schemeClr val="tx2"/>
        </a:buClr>
        <a:buSzPct val="70000"/>
        <a:buFont typeface="Wingdings" panose="05000000000000000000" pitchFamily="2" charset="2"/>
        <a:buBlip>
          <a:blip r:embed="rId15"/>
        </a:buBlip>
        <a:defRPr sz="3000" kern="1200">
          <a:solidFill>
            <a:schemeClr val="tx1"/>
          </a:solidFill>
          <a:latin typeface="+mn-lt"/>
          <a:ea typeface="+mn-ea"/>
          <a:cs typeface="+mn-cs"/>
        </a:defRPr>
      </a:lvl1pPr>
      <a:lvl2pPr marL="692150" indent="-347663" algn="l" rtl="0" eaLnBrk="0" fontAlgn="base" hangingPunct="0">
        <a:spcBef>
          <a:spcPts val="1200"/>
        </a:spcBef>
        <a:spcAft>
          <a:spcPct val="0"/>
        </a:spcAft>
        <a:buClr>
          <a:schemeClr val="accent2"/>
        </a:buClr>
        <a:buSzPct val="70000"/>
        <a:buFont typeface="Wingdings" panose="05000000000000000000" pitchFamily="2" charset="2"/>
        <a:buBlip>
          <a:blip r:embed="rId16"/>
        </a:buBlip>
        <a:defRPr sz="2600" kern="1200">
          <a:solidFill>
            <a:schemeClr val="tx1"/>
          </a:solidFill>
          <a:latin typeface="+mn-lt"/>
          <a:ea typeface="+mn-ea"/>
          <a:cs typeface="+mn-cs"/>
        </a:defRPr>
      </a:lvl2pPr>
      <a:lvl3pPr marL="987425" indent="-293688" algn="l" rtl="0" eaLnBrk="0" fontAlgn="base" hangingPunct="0">
        <a:spcBef>
          <a:spcPts val="1200"/>
        </a:spcBef>
        <a:spcAft>
          <a:spcPct val="0"/>
        </a:spcAft>
        <a:buClr>
          <a:schemeClr val="accent1"/>
        </a:buClr>
        <a:buSzPct val="70000"/>
        <a:buFont typeface="Wingdings" panose="05000000000000000000" pitchFamily="2" charset="2"/>
        <a:buBlip>
          <a:blip r:embed="rId17"/>
        </a:buBlip>
        <a:defRPr sz="2300" kern="1200">
          <a:solidFill>
            <a:schemeClr val="tx1"/>
          </a:solidFill>
          <a:latin typeface="+mn-lt"/>
          <a:ea typeface="+mn-ea"/>
          <a:cs typeface="+mn-cs"/>
        </a:defRPr>
      </a:lvl3pPr>
      <a:lvl4pPr marL="1281113" indent="-292100" algn="l" rtl="0" eaLnBrk="0" fontAlgn="base" hangingPunct="0">
        <a:spcBef>
          <a:spcPts val="1200"/>
        </a:spcBef>
        <a:spcAft>
          <a:spcPct val="0"/>
        </a:spcAft>
        <a:buClr>
          <a:schemeClr val="tx2"/>
        </a:buClr>
        <a:buSzPct val="75000"/>
        <a:buFont typeface="Wingdings" panose="05000000000000000000" pitchFamily="2" charset="2"/>
        <a:buBlip>
          <a:blip r:embed="rId16"/>
        </a:buBlip>
        <a:defRPr sz="2000" kern="1200">
          <a:solidFill>
            <a:schemeClr val="tx1"/>
          </a:solidFill>
          <a:latin typeface="+mn-lt"/>
          <a:ea typeface="+mn-ea"/>
          <a:cs typeface="+mn-cs"/>
        </a:defRPr>
      </a:lvl4pPr>
      <a:lvl5pPr marL="1598613" indent="-315913" algn="l" rtl="0" eaLnBrk="0" fontAlgn="base" hangingPunct="0">
        <a:spcBef>
          <a:spcPts val="1200"/>
        </a:spcBef>
        <a:spcAft>
          <a:spcPct val="0"/>
        </a:spcAft>
        <a:buClr>
          <a:schemeClr val="folHlink"/>
        </a:buClr>
        <a:buSzPct val="80000"/>
        <a:buFont typeface="Wingdings" panose="05000000000000000000" pitchFamily="2" charset="2"/>
        <a:buBlip>
          <a:blip r:embed="rId17"/>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291CC-3D62-4E2C-A5FC-EC76D47A2EAB}" type="slidenum">
              <a:rPr lang="en-US" smtClean="0"/>
              <a:t>‹#›</a:t>
            </a:fld>
            <a:endParaRPr lang="en-US" dirty="0"/>
          </a:p>
        </p:txBody>
      </p:sp>
    </p:spTree>
    <p:extLst>
      <p:ext uri="{BB962C8B-B14F-4D97-AF65-F5344CB8AC3E}">
        <p14:creationId xmlns:p14="http://schemas.microsoft.com/office/powerpoint/2010/main" val="254172687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hr.ucr.edu/sites/g/files/rcwecm656/files/2019-06/policy-procedure_ppsm3_local-student-employment-guidelines.pdf" TargetMode="External"/><Relationship Id="rId13" Type="http://schemas.openxmlformats.org/officeDocument/2006/relationships/hyperlink" Target="https://policy.ucop.edu/doc/4010394/PPSM-21" TargetMode="External"/><Relationship Id="rId3" Type="http://schemas.openxmlformats.org/officeDocument/2006/relationships/image" Target="../media/image7.jpg"/><Relationship Id="rId7" Type="http://schemas.openxmlformats.org/officeDocument/2006/relationships/hyperlink" Target="http://hr.ucr.edu/sites/g/files/rcwecm656/files/2019-06/policy-procedure_ppsm3_local-types-of-appointments-partial-year-career.pdf" TargetMode="External"/><Relationship Id="rId12" Type="http://schemas.openxmlformats.org/officeDocument/2006/relationships/hyperlink" Target="http://hr.ucr.acsitefactory.com/sites/g/files/rcwecm656/files/2019-05/ta_form_critical-position-questionnaire.docx" TargetMode="External"/><Relationship Id="rId17" Type="http://schemas.openxmlformats.org/officeDocument/2006/relationships/hyperlink" Target="http://hr.ucr.acsitefactory.com/sites/g/files/rcwecm656/files/2019-06/policy-procedure_ppsm80_local-staff-personnel-records.pdf" TargetMode="External"/><Relationship Id="rId2" Type="http://schemas.openxmlformats.org/officeDocument/2006/relationships/notesSlide" Target="../notesSlides/notesSlide8.xml"/><Relationship Id="rId16" Type="http://schemas.openxmlformats.org/officeDocument/2006/relationships/hyperlink" Target="http://policy.ucop.edu/doc/4010419" TargetMode="External"/><Relationship Id="rId1" Type="http://schemas.openxmlformats.org/officeDocument/2006/relationships/slideLayout" Target="../slideLayouts/slideLayout19.xml"/><Relationship Id="rId6" Type="http://schemas.openxmlformats.org/officeDocument/2006/relationships/hyperlink" Target="http://hr.ucr.edu/sites/g/files/rcwecm656/files/2019-06/policy-procedure_ppsm3_local-types-of-appointments-limited.pdf" TargetMode="External"/><Relationship Id="rId11" Type="http://schemas.openxmlformats.org/officeDocument/2006/relationships/hyperlink" Target="https://hr.ucr.edu/sites/g/files/rcwecm656/files/2019-08/policy-procedure_ppsm21_backgroundcheck_requirement_by_title_code.pdf" TargetMode="External"/><Relationship Id="rId5" Type="http://schemas.openxmlformats.org/officeDocument/2006/relationships/hyperlink" Target="http://hr.ucr.edu/sites/g/files/rcwecm656/files/2019-06/policy-procedure_ppsm3_local-types-of-appointments-contracts.pdf" TargetMode="External"/><Relationship Id="rId15" Type="http://schemas.openxmlformats.org/officeDocument/2006/relationships/hyperlink" Target="http://hr.ucr.acsitefactory.com/sites/g/files/rcwecm656/files/2019-06/policy-procedure_ppsm22_local-probationary-period.pdf" TargetMode="External"/><Relationship Id="rId10" Type="http://schemas.openxmlformats.org/officeDocument/2006/relationships/hyperlink" Target="http://hr.ucr.acsitefactory.com/sites/g/files/rcwecm656/files/2019-06/policy-procedure_ppsm21_local-selection-and-appointment.pdf" TargetMode="External"/><Relationship Id="rId4" Type="http://schemas.openxmlformats.org/officeDocument/2006/relationships/hyperlink" Target="https://policy.ucop.edu/doc/4010390/PPSM-3" TargetMode="External"/><Relationship Id="rId9" Type="http://schemas.openxmlformats.org/officeDocument/2006/relationships/hyperlink" Target="http://policy.ucop.edu/doc/4010393" TargetMode="External"/><Relationship Id="rId14" Type="http://schemas.openxmlformats.org/officeDocument/2006/relationships/hyperlink" Target="http://policy.ucop.edu/doc/4010396"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0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0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0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0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6.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hyperlink" Target="https://policy.ucop.edu/doc/4010393/PPSM-20" TargetMode="External"/><Relationship Id="rId13" Type="http://schemas.openxmlformats.org/officeDocument/2006/relationships/hyperlink" Target="http://hr.ucr.acsitefactory.com/sites/g/files/rcwecm656/files/2019-05/ta_form_critical-position-questionnaire.docx" TargetMode="External"/><Relationship Id="rId3" Type="http://schemas.openxmlformats.org/officeDocument/2006/relationships/hyperlink" Target="https://policy.ucop.edu/doc/4010390/PPSM-3" TargetMode="External"/><Relationship Id="rId7" Type="http://schemas.openxmlformats.org/officeDocument/2006/relationships/hyperlink" Target="https://hr.ucr.edu/sites/g/files/rcwecm656/files/2019-06/policy-procedure_ppsm3_local-types-of-appointments-partial-year-career.pdf" TargetMode="External"/><Relationship Id="rId12" Type="http://schemas.openxmlformats.org/officeDocument/2006/relationships/hyperlink" Target="https://hr.ucr.edu/sites/g/files/rcwecm656/files/2019-08/policy-procedure_ppsm21_backgroundcheck_requirement_by_title_code.pdf" TargetMode="External"/><Relationship Id="rId2" Type="http://schemas.openxmlformats.org/officeDocument/2006/relationships/image" Target="../media/image7.jpg"/><Relationship Id="rId1" Type="http://schemas.openxmlformats.org/officeDocument/2006/relationships/slideLayout" Target="../slideLayouts/slideLayout19.xml"/><Relationship Id="rId6" Type="http://schemas.openxmlformats.org/officeDocument/2006/relationships/hyperlink" Target="https://hr.ucr.edu/sites/g/files/rcwecm656/files/2019-06/policy-procedure_ppsm3_local-types-of-appointments-limited.pdf" TargetMode="External"/><Relationship Id="rId11" Type="http://schemas.openxmlformats.org/officeDocument/2006/relationships/hyperlink" Target="http://hr.ucr.acsitefactory.com/sites/g/files/rcwecm656/files/2019-06/policy-procedure_ppsm21_local-selection-and-appointment.pdf" TargetMode="External"/><Relationship Id="rId5" Type="http://schemas.openxmlformats.org/officeDocument/2006/relationships/hyperlink" Target="http://hr.ucr.edu/sites/g/files/rcwecm656/files/2019-06/policy-procedure_ppsm3_local-types-of-appointments-contracts.pdf" TargetMode="External"/><Relationship Id="rId10" Type="http://schemas.openxmlformats.org/officeDocument/2006/relationships/hyperlink" Target="http://policy.ucop.edu/doc/4010394" TargetMode="External"/><Relationship Id="rId4" Type="http://schemas.openxmlformats.org/officeDocument/2006/relationships/hyperlink" Target="http://hr.ucr.edu/sites/g/files/rcwecm656/files/2019-06/policy-procedure_ppsm3_local-student-employment-guidelines.pdf" TargetMode="External"/><Relationship Id="rId9" Type="http://schemas.openxmlformats.org/officeDocument/2006/relationships/hyperlink" Target="http://hr.ucr.edu/sites/g/files/rcwecm656/files/2019-06/policy-procedure_ppsm20_local-recruitment-promotion_0.pdf"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1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8.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1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1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1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1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1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4.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41.png"/></Relationships>
</file>

<file path=ppt/slides/_rels/slide1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19.xml"/><Relationship Id="rId6" Type="http://schemas.openxmlformats.org/officeDocument/2006/relationships/hyperlink" Target="https://policy.ucop.edu/doc/4010390/PPSM-3"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8.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jpg"/><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1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1.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1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1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19.xml"/><Relationship Id="rId6" Type="http://schemas.openxmlformats.org/officeDocument/2006/relationships/hyperlink" Target="https://fboapps.ucr.edu/policies/index.php?path=viewPolicies.php&amp;policy=650-28"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4.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1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5.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1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6.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1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7.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1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8.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0.xml"/><Relationship Id="rId1" Type="http://schemas.openxmlformats.org/officeDocument/2006/relationships/slideLayout" Target="../slideLayouts/slideLayout19.xml"/><Relationship Id="rId4" Type="http://schemas.openxmlformats.org/officeDocument/2006/relationships/image" Target="../media/image83.png"/></Relationships>
</file>

<file path=ppt/slides/_rels/slide1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1.xml"/><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1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2.xml"/><Relationship Id="rId1" Type="http://schemas.openxmlformats.org/officeDocument/2006/relationships/slideLayout" Target="../slideLayouts/slideLayout19.xml"/><Relationship Id="rId4" Type="http://schemas.openxmlformats.org/officeDocument/2006/relationships/image" Target="../media/image85.png"/></Relationships>
</file>

<file path=ppt/slides/_rels/slide1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3.xml"/><Relationship Id="rId1" Type="http://schemas.openxmlformats.org/officeDocument/2006/relationships/slideLayout" Target="../slideLayouts/slideLayout19.xml"/><Relationship Id="rId5" Type="http://schemas.openxmlformats.org/officeDocument/2006/relationships/hyperlink" Target="https://sp.ucop.edu/sites/ucpathhelp/LocationUsers/LOCplayer/data/toc.html" TargetMode="External"/><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5.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ucrshare.ucr.edu/sites/FOM_UCPath/SitePages/Home.aspx"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6.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1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7.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1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8.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14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https://ucrshare.ucr.edu/sites/FOM_UCPath/PostDeploy/Forms/AllItems.aspx?RootFolder=%2Fsites%2FFOM%5FUCPath%2FPostDeploy%2FTransaction%20Pilot%2F10%20%2D%20%20Onboarding%20for%20EMPL%20Class%205%2C%209%20and%2010%2FOnboarding%20Empl%20Class%205%2C%209%20and%2010%20%2D%20Checklist&amp;FolderCTID=0x0120001A1F5F6DF353CC46BE7B38AEE07BC3CD&amp;View=%7B6C26256D%2D1844%2D4794%2D9B0E%2DDDEC6F246B44%7D&amp;InitialTabId=Ribbon%2EDocument&amp;VisibilityContext=WSSTabPersistence" TargetMode="External"/><Relationship Id="rId2" Type="http://schemas.openxmlformats.org/officeDocument/2006/relationships/notesSlide" Target="../notesSlides/notesSlide129.xml"/><Relationship Id="rId1" Type="http://schemas.openxmlformats.org/officeDocument/2006/relationships/slideLayout" Target="../slideLayouts/slideLayout6.xml"/><Relationship Id="rId6" Type="http://schemas.openxmlformats.org/officeDocument/2006/relationships/hyperlink" Target="https://ucrshare.ucr.edu/sites/FOM_UCPath/Pages/PD.aspx?RootFolder=/sites/FOM_UCPath/PostDeploy/Transaction%20Pilot/11%20-%20PayPath%20for%20EMPL%20Class%205%20and%209%20and%2010/PayPath%20Job%20Codes%20for%20Empl%20Class%205,%209%20and%2010&amp;FolderCTID=0x0120001A1F5F6DF353CC46BE7B38AEE07BC3CD&amp;View=%7bF3E1E8B1-51EB-4100-A3C7-C5312B151588%7d" TargetMode="External"/><Relationship Id="rId5" Type="http://schemas.openxmlformats.org/officeDocument/2006/relationships/hyperlink" Target="https://ucrshare.ucr.edu/sites/FOM_UCPath/Pages/PD.aspx?RootFolder=/sites/FOM_UCPath/PostDeploy/Transaction%20Pilot/10%20-%20%20Onboarding%20for%20EMPL%20Class%205,%209%20and%2010/Onboarding%20Empl%20Class%205,%209%20and%2010%20-%20Process%20Design%20Workbook&amp;FolderCTID=0x0120001A1F5F6DF353CC46BE7B38AEE07BC3CD&amp;View=%7bF3E1E8B1-51EB-4100-A3C7-C5312B151588%7d" TargetMode="External"/><Relationship Id="rId4" Type="http://schemas.openxmlformats.org/officeDocument/2006/relationships/hyperlink" Target="https://ucrshare.ucr.edu/sites/FOM_UCPath/Pages/PD.aspx?RootFolder=/sites/FOM_UCPath/PostDeploy/Transaction%20Pilot/10%20-%20%20Onboarding%20for%20EMPL%20Class%205,%209%20and%2010/Onboarding%20Empl%20Class%205,%209%20and%2010%20-%20Process%20Maps&amp;FolderCTID=0x0120001A1F5F6DF353CC46BE7B38AEE07BC3CD&amp;View=%7bF3E1E8B1-51EB-4100-A3C7-C5312B151588%7d"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0.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1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1.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1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2.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https://fboapps.ucr.edu/policies/index.php?path=viewPolicies.php&amp;policy=650-"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hyperlink" Target="https://hr.ucr.edu/policies-and-procedures/personnel-policies-local-procedures" TargetMode="External"/><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hr.ucr.edu/" TargetMode="External"/><Relationship Id="rId2" Type="http://schemas.openxmlformats.org/officeDocument/2006/relationships/image" Target="../media/image7.jpg"/><Relationship Id="rId1" Type="http://schemas.openxmlformats.org/officeDocument/2006/relationships/slideLayout" Target="../slideLayouts/slideLayout19.xml"/><Relationship Id="rId5" Type="http://schemas.openxmlformats.org/officeDocument/2006/relationships/hyperlink" Target="mailto:Karen.logue@ucr.edu" TargetMode="External"/><Relationship Id="rId4" Type="http://schemas.openxmlformats.org/officeDocument/2006/relationships/hyperlink" Target="mailto:kristin.branson@ucr.ed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ucop.edu/academic-personnel-programs/_files/apm/apm-137.pdf" TargetMode="External"/><Relationship Id="rId7" Type="http://schemas.openxmlformats.org/officeDocument/2006/relationships/hyperlink" Target="https://ucnet.universityofcalifornia.edu/labor/bargaining-units/px/contract.html" TargetMode="External"/><Relationship Id="rId2" Type="http://schemas.openxmlformats.org/officeDocument/2006/relationships/image" Target="../media/image7.jpg"/><Relationship Id="rId1" Type="http://schemas.openxmlformats.org/officeDocument/2006/relationships/slideLayout" Target="../slideLayouts/slideLayout19.xml"/><Relationship Id="rId6" Type="http://schemas.openxmlformats.org/officeDocument/2006/relationships/hyperlink" Target="https://ucnet.universityofcalifornia.edu/labor/bargaining-units/bx/contract.html" TargetMode="External"/><Relationship Id="rId5" Type="http://schemas.openxmlformats.org/officeDocument/2006/relationships/hyperlink" Target="https://ucnet.universityofcalifornia.edu/labor/bargaining-units/lx/contract.html" TargetMode="External"/><Relationship Id="rId4" Type="http://schemas.openxmlformats.org/officeDocument/2006/relationships/hyperlink" Target="https://ucnet.universityofcalifornia.edu/labor/bargaining-units/ix/contract.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ucop.edu/academic-personnel-programs/academic-personnel-policy/recruitment/index.html" TargetMode="External"/><Relationship Id="rId2" Type="http://schemas.openxmlformats.org/officeDocument/2006/relationships/image" Target="../media/image7.jpg"/><Relationship Id="rId1" Type="http://schemas.openxmlformats.org/officeDocument/2006/relationships/slideLayout" Target="../slideLayouts/slideLayout19.xml"/><Relationship Id="rId5" Type="http://schemas.openxmlformats.org/officeDocument/2006/relationships/hyperlink" Target="https://www.ucop.edu/academic-personnel-programs/_files/apm/apm-210.pdf" TargetMode="External"/><Relationship Id="rId4" Type="http://schemas.openxmlformats.org/officeDocument/2006/relationships/hyperlink" Target="https://www.ucop.edu/academic-personnel-programs/_files/apm/apm-200.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hyperlink" Target="mailto:jill.sadey@ucr.edu" TargetMode="External"/><Relationship Id="rId5" Type="http://schemas.openxmlformats.org/officeDocument/2006/relationships/hyperlink" Target="mailto:nicholas.weston-dawkes@ucr.edu" TargetMode="External"/><Relationship Id="rId4" Type="http://schemas.openxmlformats.org/officeDocument/2006/relationships/hyperlink" Target="https://academicpersonnel.ucr.ed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g"/><Relationship Id="rId7" Type="http://schemas.openxmlformats.org/officeDocument/2006/relationships/diagramColors" Target="../diagrams/colors2.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jpg"/><Relationship Id="rId7" Type="http://schemas.openxmlformats.org/officeDocument/2006/relationships/diagramColors" Target="../diagrams/colors3.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s://hr.ucr.edu/sites/g/files/rcwecm656/files/2019-09/hr-resources_hr-tools_heera-employee-relations-code-chart_0.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slide" Target="slide25.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23.jpe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ucrshare.ucr.edu/sites/FOM_UCPath/PostDeploy/Forms/AllItems.aspx?RootFolder=%2Fsites%2FFOM%5FUCPath%2FPostDeploy%2FTransaction%20Pilot%2F10%20%2D%20%20Onboarding%20for%20EMPL%20Class%205%2C%209%20and%2010%2FOnboarding%20Empl%20Class%205%2C%209%20and%2010%20%2D%20Checklist&amp;FolderCTID=0x0120001A1F5F6DF353CC46BE7B38AEE07BC3CD&amp;View=%7B6C26256D%2D1844%2D4794%2D9B0E%2DDDEC6F246B44%7D&amp;InitialTabId=Ribbon%2EDocument&amp;VisibilityContext=WSSTabPersistence"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slide" Target="slide25.xml"/><Relationship Id="rId5" Type="http://schemas.openxmlformats.org/officeDocument/2006/relationships/slide" Target="slide3.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slide" Target="slide25.xml"/><Relationship Id="rId5" Type="http://schemas.openxmlformats.org/officeDocument/2006/relationships/slide" Target="slide3.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ucrshare.ucr.edu/sites/FOM_UCPath/PostDeploy/Forms/AllItems.aspx?RootFolder=%2Fsites%2FFOM%5FUCPath%2FPostDeploy%2FTransaction%20Pilot%2F10%20%2D%20%20Onboarding%20for%20EMPL%20Class%205%2C%209%20and%2010%2FOnboarding%20Empl%20Class%205%2C%209%20and%2010%20%2D%20Checklist&amp;FolderCTID=0x0120001A1F5F6DF353CC46BE7B38AEE07BC3CD&amp;View=%7B6C26256D%2D1844%2D4794%2D9B0E%2DDDEC6F246B44%7D&amp;InitialTabId=Ribbon%2EDocument&amp;VisibilityContext=WSSTabPersistence"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slide" Target="slide25.xml"/><Relationship Id="rId5" Type="http://schemas.openxmlformats.org/officeDocument/2006/relationships/slide" Target="slide3.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slide" Target="slide25.xml"/><Relationship Id="rId5" Type="http://schemas.openxmlformats.org/officeDocument/2006/relationships/slide" Target="slide3.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slide" Target="slide25.xml"/><Relationship Id="rId5" Type="http://schemas.openxmlformats.org/officeDocument/2006/relationships/slide" Target="slide3.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5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7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7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7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8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8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8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8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9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1649263" cy="685800"/>
          </a:xfrm>
        </p:spPr>
        <p:txBody>
          <a:bodyPr/>
          <a:lstStyle/>
          <a:p>
            <a:r>
              <a:rPr lang="en-US" dirty="0" smtClean="0">
                <a:solidFill>
                  <a:schemeClr val="accent5"/>
                </a:solidFill>
              </a:rPr>
              <a:t>LOG IN INSTRUCTIONS</a:t>
            </a:r>
            <a:endParaRPr lang="en-US" dirty="0">
              <a:solidFill>
                <a:schemeClr val="accent5"/>
              </a:solidFill>
            </a:endParaRPr>
          </a:p>
        </p:txBody>
      </p:sp>
      <p:sp>
        <p:nvSpPr>
          <p:cNvPr id="7" name="Rectangle 6"/>
          <p:cNvSpPr/>
          <p:nvPr/>
        </p:nvSpPr>
        <p:spPr>
          <a:xfrm>
            <a:off x="811222" y="1278764"/>
            <a:ext cx="11325225" cy="5034840"/>
          </a:xfrm>
          <a:prstGeom prst="rect">
            <a:avLst/>
          </a:prstGeom>
          <a:noFill/>
        </p:spPr>
        <p:txBody>
          <a:bodyPr wrap="square">
            <a:spAutoFit/>
          </a:bodyPr>
          <a:lstStyle/>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Open </a:t>
            </a:r>
            <a:r>
              <a:rPr kumimoji="0" lang="en-US" sz="1800" b="0" i="0" u="none" strike="noStrike" kern="1200" cap="none" spc="0" normalizeH="0" baseline="0" noProof="0" dirty="0">
                <a:ln>
                  <a:noFill/>
                </a:ln>
                <a:solidFill>
                  <a:prstClr val="black"/>
                </a:solidFill>
                <a:effectLst/>
                <a:uLnTx/>
                <a:uFillTx/>
                <a:latin typeface="Arial"/>
                <a:ea typeface="+mn-ea"/>
                <a:cs typeface="+mn-cs"/>
              </a:rPr>
              <a:t>the Cisco AnyConnect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client</a:t>
            </a:r>
          </a:p>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Enter </a:t>
            </a:r>
            <a:r>
              <a:rPr kumimoji="0" lang="en-US" sz="1800" b="0" i="0" u="none" strike="noStrike" kern="1200" cap="none" spc="0" normalizeH="0" baseline="0" noProof="0" dirty="0">
                <a:ln>
                  <a:noFill/>
                </a:ln>
                <a:solidFill>
                  <a:prstClr val="black"/>
                </a:solidFill>
                <a:effectLst/>
                <a:uLnTx/>
                <a:uFillTx/>
                <a:latin typeface="Arial"/>
                <a:ea typeface="+mn-ea"/>
                <a:cs typeface="+mn-cs"/>
              </a:rPr>
              <a:t>the VPN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name: </a:t>
            </a:r>
            <a:r>
              <a:rPr kumimoji="0" lang="en-US" sz="1800" b="0" i="0" u="none" strike="noStrike" kern="1200" cap="none" spc="0" normalizeH="0" baseline="0" noProof="0" dirty="0" smtClean="0">
                <a:ln>
                  <a:noFill/>
                </a:ln>
                <a:solidFill>
                  <a:srgbClr val="FF0000"/>
                </a:solidFill>
                <a:effectLst/>
                <a:uLnTx/>
                <a:uFillTx/>
                <a:latin typeface="Arial"/>
                <a:ea typeface="+mn-ea"/>
                <a:cs typeface="+mn-cs"/>
              </a:rPr>
              <a:t>ANY-01.UCOP.EDU</a:t>
            </a:r>
          </a:p>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Click Connect</a:t>
            </a:r>
          </a:p>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Select </a:t>
            </a:r>
            <a:r>
              <a:rPr kumimoji="0" lang="en-US" sz="1800" b="0" i="0" u="none" strike="noStrike" kern="1200" cap="none" spc="0" normalizeH="0" baseline="0" noProof="0" dirty="0">
                <a:ln>
                  <a:noFill/>
                </a:ln>
                <a:solidFill>
                  <a:prstClr val="black"/>
                </a:solidFill>
                <a:effectLst/>
                <a:uLnTx/>
                <a:uFillTx/>
                <a:latin typeface="Arial"/>
                <a:ea typeface="+mn-ea"/>
                <a:cs typeface="+mn-cs"/>
              </a:rPr>
              <a:t>the Group: </a:t>
            </a:r>
            <a:r>
              <a:rPr kumimoji="0" lang="en-US" sz="1800" b="0" i="0" u="none" strike="noStrike" kern="1200" cap="none" spc="0" normalizeH="0" baseline="0" noProof="0" dirty="0" smtClean="0">
                <a:ln>
                  <a:noFill/>
                </a:ln>
                <a:solidFill>
                  <a:srgbClr val="FF0000"/>
                </a:solidFill>
                <a:effectLst/>
                <a:uLnTx/>
                <a:uFillTx/>
                <a:latin typeface="Arial"/>
                <a:ea typeface="+mn-ea"/>
                <a:cs typeface="+mn-cs"/>
              </a:rPr>
              <a:t>OMCS</a:t>
            </a:r>
          </a:p>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Enter your username and password</a:t>
            </a:r>
          </a:p>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Calibri" panose="020F0502020204030204" pitchFamily="34" charset="0"/>
                <a:cs typeface="+mn-cs"/>
              </a:rPr>
              <a:t>Once Connected to the VPN</a:t>
            </a:r>
            <a:r>
              <a:rPr kumimoji="0" lang="en-US" sz="1800" b="0" i="0" u="none" strike="noStrike" kern="1200" cap="none" spc="0" normalizeH="0" baseline="0" noProof="0" dirty="0">
                <a:ln>
                  <a:noFill/>
                </a:ln>
                <a:solidFill>
                  <a:prstClr val="black"/>
                </a:solidFill>
                <a:effectLst/>
                <a:uLnTx/>
                <a:uFillTx/>
                <a:latin typeface="Arial"/>
                <a:ea typeface="Calibri" panose="020F0502020204030204" pitchFamily="34" charset="0"/>
                <a:cs typeface="+mn-cs"/>
              </a:rPr>
              <a:t> </a:t>
            </a:r>
            <a:r>
              <a:rPr kumimoji="0" lang="en-US" sz="1800" b="0" i="0" u="none" strike="noStrike" kern="1200" cap="none" spc="0" normalizeH="0" baseline="0" noProof="0" dirty="0" smtClean="0">
                <a:ln>
                  <a:noFill/>
                </a:ln>
                <a:solidFill>
                  <a:prstClr val="black"/>
                </a:solidFill>
                <a:effectLst/>
                <a:uLnTx/>
                <a:uFillTx/>
                <a:latin typeface="Arial"/>
                <a:ea typeface="Calibri" panose="020F0502020204030204" pitchFamily="34" charset="0"/>
                <a:cs typeface="+mn-cs"/>
              </a:rPr>
              <a:t>go </a:t>
            </a:r>
            <a:r>
              <a:rPr kumimoji="0" lang="en-US" sz="1800" b="0" i="0" u="none" strike="noStrike" kern="1200" cap="none" spc="0" normalizeH="0" baseline="0" noProof="0" dirty="0">
                <a:ln>
                  <a:noFill/>
                </a:ln>
                <a:solidFill>
                  <a:prstClr val="black"/>
                </a:solidFill>
                <a:effectLst/>
                <a:uLnTx/>
                <a:uFillTx/>
                <a:latin typeface="Arial"/>
                <a:ea typeface="Calibri" panose="020F0502020204030204" pitchFamily="34" charset="0"/>
                <a:cs typeface="+mn-cs"/>
              </a:rPr>
              <a:t>to https://drppuat02.universityofcalifornia.edu/home </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Enter </a:t>
            </a:r>
            <a:r>
              <a:rPr kumimoji="0" lang="en-US" sz="1800" b="0" i="0" u="none" strike="noStrike" kern="1200" cap="none" spc="0" normalizeH="0" baseline="0" noProof="0" dirty="0">
                <a:ln>
                  <a:noFill/>
                </a:ln>
                <a:solidFill>
                  <a:prstClr val="black"/>
                </a:solidFill>
                <a:effectLst/>
                <a:uLnTx/>
                <a:uFillTx/>
                <a:latin typeface="Arial"/>
                <a:ea typeface="+mn-ea"/>
                <a:cs typeface="+mn-cs"/>
              </a:rPr>
              <a:t>the Tester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ID\Password </a:t>
            </a:r>
            <a:r>
              <a:rPr kumimoji="0" lang="en-US" sz="1800" b="0" i="0" u="none" strike="noStrike" kern="1200" cap="none" spc="0" normalizeH="0" baseline="0" noProof="0" dirty="0">
                <a:ln>
                  <a:noFill/>
                </a:ln>
                <a:solidFill>
                  <a:prstClr val="black"/>
                </a:solidFill>
                <a:effectLst/>
                <a:uLnTx/>
                <a:uFillTx/>
                <a:latin typeface="Arial"/>
                <a:ea typeface="+mn-ea"/>
                <a:cs typeface="+mn-cs"/>
              </a:rPr>
              <a:t>provided in the SharePoint Scenarios.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Calibri" panose="020F0502020204030204" pitchFamily="34" charset="0"/>
              <a:cs typeface="+mn-cs"/>
            </a:endParaRPr>
          </a:p>
        </p:txBody>
      </p:sp>
      <p:pic>
        <p:nvPicPr>
          <p:cNvPr id="3" name="Picture 2"/>
          <p:cNvPicPr>
            <a:picLocks noChangeAspect="1"/>
          </p:cNvPicPr>
          <p:nvPr/>
        </p:nvPicPr>
        <p:blipFill rotWithShape="1">
          <a:blip r:embed="rId4"/>
          <a:srcRect t="28365" r="5470"/>
          <a:stretch/>
        </p:blipFill>
        <p:spPr>
          <a:xfrm>
            <a:off x="4704724" y="1312217"/>
            <a:ext cx="332265" cy="310541"/>
          </a:xfrm>
          <a:prstGeom prst="rect">
            <a:avLst/>
          </a:prstGeom>
        </p:spPr>
      </p:pic>
      <p:pic>
        <p:nvPicPr>
          <p:cNvPr id="4" name="Picture 3"/>
          <p:cNvPicPr>
            <a:picLocks noChangeAspect="1"/>
          </p:cNvPicPr>
          <p:nvPr/>
        </p:nvPicPr>
        <p:blipFill>
          <a:blip r:embed="rId5"/>
          <a:stretch>
            <a:fillRect/>
          </a:stretch>
        </p:blipFill>
        <p:spPr>
          <a:xfrm>
            <a:off x="6190069" y="1106965"/>
            <a:ext cx="3514894" cy="1614066"/>
          </a:xfrm>
          <a:prstGeom prst="rect">
            <a:avLst/>
          </a:prstGeom>
        </p:spPr>
      </p:pic>
      <p:pic>
        <p:nvPicPr>
          <p:cNvPr id="5" name="Picture 4"/>
          <p:cNvPicPr>
            <a:picLocks noChangeAspect="1"/>
          </p:cNvPicPr>
          <p:nvPr/>
        </p:nvPicPr>
        <p:blipFill>
          <a:blip r:embed="rId6"/>
          <a:stretch>
            <a:fillRect/>
          </a:stretch>
        </p:blipFill>
        <p:spPr>
          <a:xfrm>
            <a:off x="6429231" y="2823389"/>
            <a:ext cx="3036570" cy="1980751"/>
          </a:xfrm>
          <a:prstGeom prst="rect">
            <a:avLst/>
          </a:prstGeom>
        </p:spPr>
      </p:pic>
      <p:sp>
        <p:nvSpPr>
          <p:cNvPr id="9" name="Slide Number Placeholder 8"/>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a:t>
            </a:fld>
            <a:endParaRPr lang="en-US" altLang="en-US" dirty="0">
              <a:solidFill>
                <a:prstClr val="black"/>
              </a:solidFill>
            </a:endParaRPr>
          </a:p>
        </p:txBody>
      </p:sp>
    </p:spTree>
    <p:extLst>
      <p:ext uri="{BB962C8B-B14F-4D97-AF65-F5344CB8AC3E}">
        <p14:creationId xmlns:p14="http://schemas.microsoft.com/office/powerpoint/2010/main" val="148276857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88234" y="245855"/>
            <a:ext cx="12093817"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smtClean="0">
                <a:ln>
                  <a:noFill/>
                </a:ln>
                <a:solidFill>
                  <a:srgbClr val="4472C4"/>
                </a:solidFill>
                <a:effectLst/>
                <a:uLnTx/>
                <a:uFillTx/>
                <a:latin typeface="Arial" panose="020B0604020202020204" pitchFamily="34" charset="0"/>
                <a:ea typeface="+mj-ea"/>
                <a:cs typeface="Arial" panose="020B0604020202020204" pitchFamily="34" charset="0"/>
              </a:rPr>
              <a:t>POLICIES RELATED TO ONBOARDING</a:t>
            </a:r>
            <a:endParaRPr kumimoji="0" lang="en-US" sz="3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69374398"/>
              </p:ext>
            </p:extLst>
          </p:nvPr>
        </p:nvGraphicFramePr>
        <p:xfrm>
          <a:off x="457200" y="1433463"/>
          <a:ext cx="10958052" cy="3952240"/>
        </p:xfrm>
        <a:graphic>
          <a:graphicData uri="http://schemas.openxmlformats.org/drawingml/2006/table">
            <a:tbl>
              <a:tblPr firstRow="1" bandRow="1">
                <a:tableStyleId>{5C22544A-7EE6-4342-B048-85BDC9FD1C3A}</a:tableStyleId>
              </a:tblPr>
              <a:tblGrid>
                <a:gridCol w="4002168">
                  <a:extLst>
                    <a:ext uri="{9D8B030D-6E8A-4147-A177-3AD203B41FA5}">
                      <a16:colId xmlns:a16="http://schemas.microsoft.com/office/drawing/2014/main" val="1785500096"/>
                    </a:ext>
                  </a:extLst>
                </a:gridCol>
                <a:gridCol w="3303200">
                  <a:extLst>
                    <a:ext uri="{9D8B030D-6E8A-4147-A177-3AD203B41FA5}">
                      <a16:colId xmlns:a16="http://schemas.microsoft.com/office/drawing/2014/main" val="1304210370"/>
                    </a:ext>
                  </a:extLst>
                </a:gridCol>
                <a:gridCol w="3652684">
                  <a:extLst>
                    <a:ext uri="{9D8B030D-6E8A-4147-A177-3AD203B41FA5}">
                      <a16:colId xmlns:a16="http://schemas.microsoft.com/office/drawing/2014/main" val="3730886191"/>
                    </a:ext>
                  </a:extLst>
                </a:gridCol>
              </a:tblGrid>
              <a:tr h="370840">
                <a:tc>
                  <a:txBody>
                    <a:bodyPr/>
                    <a:lstStyle/>
                    <a:p>
                      <a:r>
                        <a:rPr lang="en-US" dirty="0" smtClean="0">
                          <a:solidFill>
                            <a:schemeClr val="tx1"/>
                          </a:solidFill>
                        </a:rPr>
                        <a:t>Policy/Procedure</a:t>
                      </a:r>
                      <a:r>
                        <a:rPr lang="en-US" baseline="0" dirty="0" smtClean="0">
                          <a:solidFill>
                            <a:schemeClr val="tx1"/>
                          </a:solidFill>
                        </a:rPr>
                        <a:t> Title</a:t>
                      </a:r>
                      <a:endParaRPr lang="en-US" dirty="0">
                        <a:solidFill>
                          <a:schemeClr val="tx1"/>
                        </a:solidFill>
                      </a:endParaRPr>
                    </a:p>
                  </a:txBody>
                  <a:tcPr/>
                </a:tc>
                <a:tc>
                  <a:txBody>
                    <a:bodyPr/>
                    <a:lstStyle/>
                    <a:p>
                      <a:pPr algn="ctr"/>
                      <a:r>
                        <a:rPr lang="en-US" dirty="0" smtClean="0">
                          <a:solidFill>
                            <a:schemeClr val="tx1"/>
                          </a:solidFill>
                        </a:rPr>
                        <a:t>UC Policy</a:t>
                      </a:r>
                      <a:endParaRPr lang="en-US" dirty="0">
                        <a:solidFill>
                          <a:schemeClr val="tx1"/>
                        </a:solidFill>
                      </a:endParaRPr>
                    </a:p>
                  </a:txBody>
                  <a:tcPr/>
                </a:tc>
                <a:tc>
                  <a:txBody>
                    <a:bodyPr/>
                    <a:lstStyle/>
                    <a:p>
                      <a:pPr algn="ctr"/>
                      <a:r>
                        <a:rPr lang="en-US" dirty="0" smtClean="0">
                          <a:solidFill>
                            <a:schemeClr val="tx1"/>
                          </a:solidFill>
                        </a:rPr>
                        <a:t>UCR</a:t>
                      </a:r>
                      <a:r>
                        <a:rPr lang="en-US" baseline="0" dirty="0" smtClean="0">
                          <a:solidFill>
                            <a:schemeClr val="tx1"/>
                          </a:solidFill>
                        </a:rPr>
                        <a:t> Local Procedure</a:t>
                      </a:r>
                      <a:endParaRPr lang="en-US" dirty="0">
                        <a:solidFill>
                          <a:schemeClr val="tx1"/>
                        </a:solidFill>
                      </a:endParaRPr>
                    </a:p>
                  </a:txBody>
                  <a:tcPr/>
                </a:tc>
                <a:extLst>
                  <a:ext uri="{0D108BD9-81ED-4DB2-BD59-A6C34878D82A}">
                    <a16:rowId xmlns:a16="http://schemas.microsoft.com/office/drawing/2014/main" val="2259202316"/>
                  </a:ext>
                </a:extLst>
              </a:tr>
              <a:tr h="370840">
                <a:tc>
                  <a:txBody>
                    <a:bodyPr/>
                    <a:lstStyle/>
                    <a:p>
                      <a:r>
                        <a:rPr lang="en-US" dirty="0" smtClean="0"/>
                        <a:t>PPSM-3: Types</a:t>
                      </a:r>
                      <a:r>
                        <a:rPr lang="en-US" baseline="0" dirty="0" smtClean="0"/>
                        <a:t> of Appointment</a:t>
                      </a:r>
                      <a:endParaRPr lang="en-US" dirty="0"/>
                    </a:p>
                  </a:txBody>
                  <a:tcPr/>
                </a:tc>
                <a:tc>
                  <a:txBody>
                    <a:bodyPr/>
                    <a:lstStyle/>
                    <a:p>
                      <a:pPr algn="ctr"/>
                      <a:r>
                        <a:rPr lang="en-US" dirty="0" smtClean="0">
                          <a:hlinkClick r:id="rId4"/>
                        </a:rPr>
                        <a:t>UC</a:t>
                      </a:r>
                      <a:endParaRPr lang="en-US" dirty="0"/>
                    </a:p>
                  </a:txBody>
                  <a:tcPr/>
                </a:tc>
                <a:tc>
                  <a:txBody>
                    <a:bodyPr/>
                    <a:lstStyle/>
                    <a:p>
                      <a:pPr algn="ctr"/>
                      <a:r>
                        <a:rPr lang="en-US" dirty="0" smtClean="0">
                          <a:hlinkClick r:id="rId5"/>
                        </a:rPr>
                        <a:t>Contract</a:t>
                      </a:r>
                      <a:endParaRPr lang="en-US" dirty="0" smtClean="0"/>
                    </a:p>
                    <a:p>
                      <a:pPr algn="ctr"/>
                      <a:r>
                        <a:rPr lang="en-US" dirty="0" smtClean="0">
                          <a:hlinkClick r:id="rId6"/>
                        </a:rPr>
                        <a:t>Limited</a:t>
                      </a:r>
                      <a:endParaRPr lang="en-US" dirty="0" smtClean="0"/>
                    </a:p>
                    <a:p>
                      <a:pPr algn="ctr"/>
                      <a:r>
                        <a:rPr lang="en-US" dirty="0" smtClean="0">
                          <a:hlinkClick r:id="rId7"/>
                        </a:rPr>
                        <a:t>Partial –</a:t>
                      </a:r>
                      <a:r>
                        <a:rPr lang="en-US" baseline="0" dirty="0" smtClean="0">
                          <a:hlinkClick r:id="rId7"/>
                        </a:rPr>
                        <a:t> Year</a:t>
                      </a:r>
                      <a:endParaRPr lang="en-US" baseline="0" dirty="0" smtClean="0"/>
                    </a:p>
                  </a:txBody>
                  <a:tcPr/>
                </a:tc>
                <a:extLst>
                  <a:ext uri="{0D108BD9-81ED-4DB2-BD59-A6C34878D82A}">
                    <a16:rowId xmlns:a16="http://schemas.microsoft.com/office/drawing/2014/main" val="3511188497"/>
                  </a:ext>
                </a:extLst>
              </a:tr>
              <a:tr h="370840">
                <a:tc>
                  <a:txBody>
                    <a:bodyPr/>
                    <a:lstStyle/>
                    <a:p>
                      <a:r>
                        <a:rPr lang="en-US" dirty="0" smtClean="0"/>
                        <a:t>Student On</a:t>
                      </a:r>
                      <a:r>
                        <a:rPr lang="en-US" baseline="0" dirty="0" smtClean="0"/>
                        <a:t>-Campus Employment Guidelines</a:t>
                      </a:r>
                      <a:endParaRPr lang="en-US" dirty="0"/>
                    </a:p>
                  </a:txBody>
                  <a:tcPr/>
                </a:tc>
                <a:tc>
                  <a:txBody>
                    <a:bodyPr/>
                    <a:lstStyle/>
                    <a:p>
                      <a:pPr algn="ctr"/>
                      <a:endParaRPr lang="en-US" dirty="0"/>
                    </a:p>
                  </a:txBody>
                  <a:tcPr/>
                </a:tc>
                <a:tc>
                  <a:txBody>
                    <a:bodyPr/>
                    <a:lstStyle/>
                    <a:p>
                      <a:pPr algn="ctr"/>
                      <a:r>
                        <a:rPr lang="en-US" dirty="0" smtClean="0">
                          <a:hlinkClick r:id="rId8"/>
                        </a:rPr>
                        <a:t>Guidance</a:t>
                      </a:r>
                      <a:endParaRPr lang="en-US" dirty="0"/>
                    </a:p>
                  </a:txBody>
                  <a:tcPr anchor="ctr"/>
                </a:tc>
                <a:extLst>
                  <a:ext uri="{0D108BD9-81ED-4DB2-BD59-A6C34878D82A}">
                    <a16:rowId xmlns:a16="http://schemas.microsoft.com/office/drawing/2014/main" val="321933213"/>
                  </a:ext>
                </a:extLst>
              </a:tr>
              <a:tr h="370840">
                <a:tc>
                  <a:txBody>
                    <a:bodyPr/>
                    <a:lstStyle/>
                    <a:p>
                      <a:r>
                        <a:rPr lang="en-US" dirty="0" smtClean="0"/>
                        <a:t>PPSM-20:</a:t>
                      </a:r>
                      <a:r>
                        <a:rPr lang="en-US" baseline="0" dirty="0" smtClean="0"/>
                        <a:t> Recruitment and Promotion</a:t>
                      </a:r>
                      <a:endParaRPr lang="en-US" dirty="0"/>
                    </a:p>
                  </a:txBody>
                  <a:tcPr/>
                </a:tc>
                <a:tc>
                  <a:txBody>
                    <a:bodyPr/>
                    <a:lstStyle/>
                    <a:p>
                      <a:pPr algn="ctr"/>
                      <a:r>
                        <a:rPr lang="en-US" dirty="0" smtClean="0">
                          <a:hlinkClick r:id="rId9"/>
                        </a:rPr>
                        <a:t>UC</a:t>
                      </a:r>
                      <a:endParaRPr lang="en-US" dirty="0"/>
                    </a:p>
                  </a:txBody>
                  <a:tcPr anchor="ctr"/>
                </a:tc>
                <a:tc>
                  <a:txBody>
                    <a:bodyPr/>
                    <a:lstStyle/>
                    <a:p>
                      <a:pPr algn="ctr"/>
                      <a:r>
                        <a:rPr lang="en-US" dirty="0" smtClean="0">
                          <a:hlinkClick r:id="rId10"/>
                        </a:rPr>
                        <a:t>UCR</a:t>
                      </a:r>
                      <a:endParaRPr lang="en-US" dirty="0" smtClean="0"/>
                    </a:p>
                    <a:p>
                      <a:pPr algn="ctr"/>
                      <a:r>
                        <a:rPr lang="en-US" dirty="0" smtClean="0">
                          <a:hlinkClick r:id="rId11"/>
                        </a:rPr>
                        <a:t>Title</a:t>
                      </a:r>
                      <a:r>
                        <a:rPr lang="en-US" baseline="0" dirty="0" smtClean="0">
                          <a:hlinkClick r:id="rId11"/>
                        </a:rPr>
                        <a:t> Code</a:t>
                      </a:r>
                      <a:endParaRPr lang="en-US" baseline="0" dirty="0" smtClean="0"/>
                    </a:p>
                    <a:p>
                      <a:pPr algn="ctr"/>
                      <a:r>
                        <a:rPr lang="en-US" baseline="0" dirty="0" smtClean="0">
                          <a:hlinkClick r:id="rId12"/>
                        </a:rPr>
                        <a:t>Questionnaire</a:t>
                      </a:r>
                      <a:endParaRPr lang="en-US" dirty="0"/>
                    </a:p>
                  </a:txBody>
                  <a:tcPr/>
                </a:tc>
                <a:extLst>
                  <a:ext uri="{0D108BD9-81ED-4DB2-BD59-A6C34878D82A}">
                    <a16:rowId xmlns:a16="http://schemas.microsoft.com/office/drawing/2014/main" val="680549226"/>
                  </a:ext>
                </a:extLst>
              </a:tr>
              <a:tr h="370840">
                <a:tc>
                  <a:txBody>
                    <a:bodyPr/>
                    <a:lstStyle/>
                    <a:p>
                      <a:r>
                        <a:rPr lang="en-US" dirty="0" smtClean="0"/>
                        <a:t>PPSM</a:t>
                      </a:r>
                      <a:r>
                        <a:rPr lang="en-US" baseline="0" dirty="0" smtClean="0"/>
                        <a:t>-21 Selection and Appointment</a:t>
                      </a:r>
                      <a:endParaRPr lang="en-US" dirty="0"/>
                    </a:p>
                  </a:txBody>
                  <a:tcPr/>
                </a:tc>
                <a:tc>
                  <a:txBody>
                    <a:bodyPr/>
                    <a:lstStyle/>
                    <a:p>
                      <a:pPr algn="ctr"/>
                      <a:r>
                        <a:rPr lang="en-US" dirty="0" smtClean="0">
                          <a:hlinkClick r:id="rId13"/>
                        </a:rPr>
                        <a:t>UC</a:t>
                      </a:r>
                      <a:endParaRPr lang="en-US" dirty="0"/>
                    </a:p>
                  </a:txBody>
                  <a:tcPr anchor="ctr"/>
                </a:tc>
                <a:tc>
                  <a:txBody>
                    <a:bodyPr/>
                    <a:lstStyle/>
                    <a:p>
                      <a:pPr algn="ctr"/>
                      <a:r>
                        <a:rPr lang="en-US" dirty="0" smtClean="0">
                          <a:hlinkClick r:id="rId10"/>
                        </a:rPr>
                        <a:t>UCR</a:t>
                      </a:r>
                      <a:endParaRPr lang="en-US" dirty="0"/>
                    </a:p>
                  </a:txBody>
                  <a:tcPr/>
                </a:tc>
                <a:extLst>
                  <a:ext uri="{0D108BD9-81ED-4DB2-BD59-A6C34878D82A}">
                    <a16:rowId xmlns:a16="http://schemas.microsoft.com/office/drawing/2014/main" val="1112068699"/>
                  </a:ext>
                </a:extLst>
              </a:tr>
              <a:tr h="370840">
                <a:tc>
                  <a:txBody>
                    <a:bodyPr/>
                    <a:lstStyle/>
                    <a:p>
                      <a:r>
                        <a:rPr lang="en-US" dirty="0" smtClean="0"/>
                        <a:t>PPSM</a:t>
                      </a:r>
                      <a:r>
                        <a:rPr lang="en-US" baseline="0" dirty="0" smtClean="0"/>
                        <a:t>–22: Probationary Period</a:t>
                      </a:r>
                      <a:endParaRPr lang="en-US" dirty="0"/>
                    </a:p>
                  </a:txBody>
                  <a:tcPr/>
                </a:tc>
                <a:tc>
                  <a:txBody>
                    <a:bodyPr/>
                    <a:lstStyle/>
                    <a:p>
                      <a:pPr algn="ctr"/>
                      <a:r>
                        <a:rPr lang="en-US" dirty="0" smtClean="0">
                          <a:hlinkClick r:id="rId14"/>
                        </a:rPr>
                        <a:t>UC</a:t>
                      </a:r>
                      <a:endParaRPr lang="en-US" dirty="0"/>
                    </a:p>
                  </a:txBody>
                  <a:tcPr/>
                </a:tc>
                <a:tc>
                  <a:txBody>
                    <a:bodyPr/>
                    <a:lstStyle/>
                    <a:p>
                      <a:pPr algn="ctr"/>
                      <a:r>
                        <a:rPr lang="en-US" dirty="0" smtClean="0">
                          <a:hlinkClick r:id="rId15"/>
                        </a:rPr>
                        <a:t>UCR</a:t>
                      </a:r>
                      <a:endParaRPr lang="en-US" dirty="0"/>
                    </a:p>
                  </a:txBody>
                  <a:tcPr/>
                </a:tc>
                <a:extLst>
                  <a:ext uri="{0D108BD9-81ED-4DB2-BD59-A6C34878D82A}">
                    <a16:rowId xmlns:a16="http://schemas.microsoft.com/office/drawing/2014/main" val="2471110734"/>
                  </a:ext>
                </a:extLst>
              </a:tr>
              <a:tr h="370840">
                <a:tc>
                  <a:txBody>
                    <a:bodyPr/>
                    <a:lstStyle/>
                    <a:p>
                      <a:r>
                        <a:rPr lang="en-US" dirty="0" smtClean="0"/>
                        <a:t>PPSM-80:</a:t>
                      </a:r>
                      <a:r>
                        <a:rPr lang="en-US" baseline="0" dirty="0" smtClean="0"/>
                        <a:t> Staff Personnel Records</a:t>
                      </a:r>
                      <a:endParaRPr lang="en-US" dirty="0"/>
                    </a:p>
                  </a:txBody>
                  <a:tcPr/>
                </a:tc>
                <a:tc>
                  <a:txBody>
                    <a:bodyPr/>
                    <a:lstStyle/>
                    <a:p>
                      <a:pPr algn="ctr"/>
                      <a:r>
                        <a:rPr lang="en-US" dirty="0" smtClean="0">
                          <a:hlinkClick r:id="rId16"/>
                        </a:rPr>
                        <a:t>UC</a:t>
                      </a:r>
                      <a:endParaRPr lang="en-US" dirty="0"/>
                    </a:p>
                  </a:txBody>
                  <a:tcPr anchor="ctr"/>
                </a:tc>
                <a:tc>
                  <a:txBody>
                    <a:bodyPr/>
                    <a:lstStyle/>
                    <a:p>
                      <a:pPr algn="ctr"/>
                      <a:r>
                        <a:rPr lang="en-US" dirty="0" smtClean="0">
                          <a:hlinkClick r:id="rId17"/>
                        </a:rPr>
                        <a:t>UCR</a:t>
                      </a:r>
                      <a:endParaRPr lang="en-US" dirty="0"/>
                    </a:p>
                  </a:txBody>
                  <a:tcPr anchor="ctr"/>
                </a:tc>
                <a:extLst>
                  <a:ext uri="{0D108BD9-81ED-4DB2-BD59-A6C34878D82A}">
                    <a16:rowId xmlns:a16="http://schemas.microsoft.com/office/drawing/2014/main" val="2373054407"/>
                  </a:ext>
                </a:extLst>
              </a:tr>
            </a:tbl>
          </a:graphicData>
        </a:graphic>
      </p:graphicFrame>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10</a:t>
            </a:fld>
            <a:endParaRPr lang="en-US" altLang="en-US" dirty="0">
              <a:solidFill>
                <a:prstClr val="black"/>
              </a:solidFill>
            </a:endParaRPr>
          </a:p>
        </p:txBody>
      </p:sp>
    </p:spTree>
    <p:extLst>
      <p:ext uri="{BB962C8B-B14F-4D97-AF65-F5344CB8AC3E}">
        <p14:creationId xmlns:p14="http://schemas.microsoft.com/office/powerpoint/2010/main" val="21459329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74058" y="163219"/>
            <a:ext cx="8076807" cy="685800"/>
          </a:xfrm>
        </p:spPr>
        <p:txBody>
          <a:bodyPr/>
          <a:lstStyle/>
          <a:p>
            <a:r>
              <a:rPr lang="en-US" dirty="0" smtClean="0">
                <a:solidFill>
                  <a:schemeClr val="accent5"/>
                </a:solidFill>
              </a:rPr>
              <a:t>REHIRE EARNS DIST</a:t>
            </a:r>
            <a:endParaRPr lang="en-US" dirty="0">
              <a:solidFill>
                <a:schemeClr val="accent5"/>
              </a:solidFill>
            </a:endParaRPr>
          </a:p>
        </p:txBody>
      </p:sp>
      <p:pic>
        <p:nvPicPr>
          <p:cNvPr id="2" name="Picture 1"/>
          <p:cNvPicPr>
            <a:picLocks noChangeAspect="1"/>
          </p:cNvPicPr>
          <p:nvPr/>
        </p:nvPicPr>
        <p:blipFill>
          <a:blip r:embed="rId4"/>
          <a:stretch>
            <a:fillRect/>
          </a:stretch>
        </p:blipFill>
        <p:spPr>
          <a:xfrm>
            <a:off x="1393908" y="1257049"/>
            <a:ext cx="8201025" cy="5210175"/>
          </a:xfrm>
          <a:prstGeom prst="rect">
            <a:avLst/>
          </a:prstGeom>
          <a:ln w="6350">
            <a:solidFill>
              <a:schemeClr val="tx1"/>
            </a:solidFill>
          </a:ln>
        </p:spPr>
      </p:pic>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100</a:t>
            </a:fld>
            <a:endParaRPr lang="en-US" altLang="en-US" dirty="0">
              <a:solidFill>
                <a:prstClr val="black"/>
              </a:solidFill>
            </a:endParaRPr>
          </a:p>
        </p:txBody>
      </p:sp>
    </p:spTree>
    <p:extLst>
      <p:ext uri="{BB962C8B-B14F-4D97-AF65-F5344CB8AC3E}">
        <p14:creationId xmlns:p14="http://schemas.microsoft.com/office/powerpoint/2010/main" val="23394044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74058" y="163219"/>
            <a:ext cx="8076807" cy="685800"/>
          </a:xfrm>
        </p:spPr>
        <p:txBody>
          <a:bodyPr/>
          <a:lstStyle/>
          <a:p>
            <a:r>
              <a:rPr lang="en-US" dirty="0" smtClean="0">
                <a:solidFill>
                  <a:schemeClr val="accent5"/>
                </a:solidFill>
              </a:rPr>
              <a:t>REHIRE ADDITIONAL PAY</a:t>
            </a:r>
            <a:endParaRPr lang="en-US" dirty="0">
              <a:solidFill>
                <a:schemeClr val="accent5"/>
              </a:solidFill>
            </a:endParaRPr>
          </a:p>
        </p:txBody>
      </p:sp>
      <p:pic>
        <p:nvPicPr>
          <p:cNvPr id="4" name="Picture 3"/>
          <p:cNvPicPr>
            <a:picLocks noChangeAspect="1"/>
          </p:cNvPicPr>
          <p:nvPr/>
        </p:nvPicPr>
        <p:blipFill>
          <a:blip r:embed="rId4"/>
          <a:stretch>
            <a:fillRect/>
          </a:stretch>
        </p:blipFill>
        <p:spPr>
          <a:xfrm>
            <a:off x="1380373" y="1055520"/>
            <a:ext cx="8372475" cy="5324475"/>
          </a:xfrm>
          <a:prstGeom prst="rect">
            <a:avLst/>
          </a:prstGeom>
          <a:ln w="6350">
            <a:solidFill>
              <a:schemeClr val="tx1"/>
            </a:solidFill>
          </a:ln>
        </p:spPr>
      </p:pic>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101</a:t>
            </a:fld>
            <a:endParaRPr lang="en-US" altLang="en-US" dirty="0">
              <a:solidFill>
                <a:prstClr val="black"/>
              </a:solidFill>
            </a:endParaRPr>
          </a:p>
        </p:txBody>
      </p:sp>
    </p:spTree>
    <p:extLst>
      <p:ext uri="{BB962C8B-B14F-4D97-AF65-F5344CB8AC3E}">
        <p14:creationId xmlns:p14="http://schemas.microsoft.com/office/powerpoint/2010/main" val="5855886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74058" y="163219"/>
            <a:ext cx="8076807" cy="685800"/>
          </a:xfrm>
        </p:spPr>
        <p:txBody>
          <a:bodyPr/>
          <a:lstStyle/>
          <a:p>
            <a:r>
              <a:rPr lang="en-US" dirty="0" smtClean="0">
                <a:solidFill>
                  <a:schemeClr val="accent5"/>
                </a:solidFill>
              </a:rPr>
              <a:t>REHIRE EMPLOYEE EXPERIENCE </a:t>
            </a:r>
            <a:endParaRPr lang="en-US" dirty="0">
              <a:solidFill>
                <a:schemeClr val="accent5"/>
              </a:solidFill>
            </a:endParaRPr>
          </a:p>
        </p:txBody>
      </p:sp>
      <p:pic>
        <p:nvPicPr>
          <p:cNvPr id="2" name="Picture 1"/>
          <p:cNvPicPr>
            <a:picLocks noChangeAspect="1"/>
          </p:cNvPicPr>
          <p:nvPr/>
        </p:nvPicPr>
        <p:blipFill>
          <a:blip r:embed="rId4"/>
          <a:stretch>
            <a:fillRect/>
          </a:stretch>
        </p:blipFill>
        <p:spPr>
          <a:xfrm>
            <a:off x="1554580" y="949993"/>
            <a:ext cx="8096250" cy="5391150"/>
          </a:xfrm>
          <a:prstGeom prst="rect">
            <a:avLst/>
          </a:prstGeom>
          <a:ln w="6350">
            <a:solidFill>
              <a:schemeClr val="tx1"/>
            </a:solidFill>
          </a:ln>
        </p:spPr>
      </p:pic>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102</a:t>
            </a:fld>
            <a:endParaRPr lang="en-US" altLang="en-US" dirty="0">
              <a:solidFill>
                <a:prstClr val="black"/>
              </a:solidFill>
            </a:endParaRPr>
          </a:p>
        </p:txBody>
      </p:sp>
    </p:spTree>
    <p:extLst>
      <p:ext uri="{BB962C8B-B14F-4D97-AF65-F5344CB8AC3E}">
        <p14:creationId xmlns:p14="http://schemas.microsoft.com/office/powerpoint/2010/main" val="67546045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74058" y="163219"/>
            <a:ext cx="8076807" cy="685800"/>
          </a:xfrm>
        </p:spPr>
        <p:txBody>
          <a:bodyPr/>
          <a:lstStyle/>
          <a:p>
            <a:r>
              <a:rPr lang="en-US" dirty="0" smtClean="0">
                <a:solidFill>
                  <a:schemeClr val="accent5"/>
                </a:solidFill>
              </a:rPr>
              <a:t>REHIRE SELECT AN ACTION </a:t>
            </a:r>
            <a:endParaRPr lang="en-US" dirty="0">
              <a:solidFill>
                <a:schemeClr val="accent5"/>
              </a:solidFill>
            </a:endParaRPr>
          </a:p>
        </p:txBody>
      </p:sp>
      <p:pic>
        <p:nvPicPr>
          <p:cNvPr id="4" name="Picture 3"/>
          <p:cNvPicPr>
            <a:picLocks noChangeAspect="1"/>
          </p:cNvPicPr>
          <p:nvPr/>
        </p:nvPicPr>
        <p:blipFill>
          <a:blip r:embed="rId4"/>
          <a:stretch>
            <a:fillRect/>
          </a:stretch>
        </p:blipFill>
        <p:spPr>
          <a:xfrm>
            <a:off x="1328737" y="1319212"/>
            <a:ext cx="9534525" cy="4219575"/>
          </a:xfrm>
          <a:prstGeom prst="rect">
            <a:avLst/>
          </a:prstGeom>
          <a:ln w="6350">
            <a:solidFill>
              <a:schemeClr val="tx1"/>
            </a:solidFill>
          </a:ln>
        </p:spPr>
      </p:pic>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103</a:t>
            </a:fld>
            <a:endParaRPr lang="en-US" altLang="en-US" dirty="0">
              <a:solidFill>
                <a:prstClr val="black"/>
              </a:solidFill>
            </a:endParaRPr>
          </a:p>
        </p:txBody>
      </p:sp>
    </p:spTree>
    <p:extLst>
      <p:ext uri="{BB962C8B-B14F-4D97-AF65-F5344CB8AC3E}">
        <p14:creationId xmlns:p14="http://schemas.microsoft.com/office/powerpoint/2010/main" val="9991772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5" y="1456841"/>
            <a:ext cx="8748351" cy="3170479"/>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1AB00"/>
                </a:solidFill>
                <a:effectLst/>
                <a:uLnTx/>
                <a:uFillTx/>
                <a:latin typeface="Arial"/>
                <a:ea typeface="+mn-ea"/>
                <a:cs typeface="+mn-cs"/>
              </a:rPr>
              <a:t>Demo a Rehire </a:t>
            </a:r>
            <a:endParaRPr kumimoji="0" lang="en-US" sz="7200" b="1" i="0" u="none" strike="noStrike" kern="1200" cap="none" spc="0" normalizeH="0" baseline="0" noProof="0" dirty="0">
              <a:ln>
                <a:noFill/>
              </a:ln>
              <a:solidFill>
                <a:srgbClr val="F1AB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104</a:t>
            </a:fld>
            <a:endParaRPr lang="en-US" altLang="en-US" dirty="0">
              <a:solidFill>
                <a:prstClr val="black"/>
              </a:solidFill>
            </a:endParaRPr>
          </a:p>
        </p:txBody>
      </p:sp>
    </p:spTree>
    <p:extLst>
      <p:ext uri="{BB962C8B-B14F-4D97-AF65-F5344CB8AC3E}">
        <p14:creationId xmlns:p14="http://schemas.microsoft.com/office/powerpoint/2010/main" val="27883302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623" y="259231"/>
            <a:ext cx="10963618" cy="685800"/>
          </a:xfrm>
        </p:spPr>
        <p:txBody>
          <a:bodyPr/>
          <a:lstStyle/>
          <a:p>
            <a:pPr marL="233363" indent="-233363"/>
            <a:r>
              <a:rPr lang="en-US" dirty="0" smtClean="0">
                <a:solidFill>
                  <a:schemeClr val="accent5"/>
                </a:solidFill>
              </a:rPr>
              <a:t>TRY IT</a:t>
            </a:r>
            <a:r>
              <a:rPr lang="en-US" sz="4400" dirty="0" smtClean="0">
                <a:solidFill>
                  <a:schemeClr val="accent5"/>
                </a:solidFill>
              </a:rPr>
              <a:t/>
            </a:r>
            <a:br>
              <a:rPr lang="en-US" sz="4400" dirty="0" smtClean="0">
                <a:solidFill>
                  <a:schemeClr val="accent5"/>
                </a:solidFill>
              </a:rPr>
            </a:br>
            <a:r>
              <a:rPr lang="en-US" sz="4400" dirty="0">
                <a:solidFill>
                  <a:schemeClr val="accent5"/>
                </a:solidFill>
              </a:rPr>
              <a:t/>
            </a:r>
            <a:br>
              <a:rPr lang="en-US" sz="4400" dirty="0">
                <a:solidFill>
                  <a:schemeClr val="accent5"/>
                </a:solidFill>
              </a:rPr>
            </a:br>
            <a:r>
              <a:rPr lang="en-US" sz="4400" dirty="0" smtClean="0">
                <a:solidFill>
                  <a:schemeClr val="accent5"/>
                </a:solidFill>
              </a:rPr>
              <a:t/>
            </a:r>
            <a:br>
              <a:rPr lang="en-US" sz="4400" dirty="0" smtClean="0">
                <a:solidFill>
                  <a:schemeClr val="accent5"/>
                </a:solidFill>
              </a:rPr>
            </a:br>
            <a:r>
              <a:rPr lang="en-US" sz="4400" dirty="0">
                <a:solidFill>
                  <a:schemeClr val="accent5"/>
                </a:solidFill>
              </a:rPr>
              <a:t/>
            </a:r>
            <a:br>
              <a:rPr lang="en-US" sz="4400" dirty="0">
                <a:solidFill>
                  <a:schemeClr val="accent5"/>
                </a:solidFill>
              </a:rPr>
            </a:br>
            <a:r>
              <a:rPr lang="en-US" sz="2000" dirty="0" smtClean="0"/>
              <a:t>1.</a:t>
            </a:r>
            <a:r>
              <a:rPr lang="en-US" sz="2000" dirty="0" smtClean="0">
                <a:solidFill>
                  <a:schemeClr val="accent5"/>
                </a:solidFill>
              </a:rPr>
              <a:t> </a:t>
            </a:r>
            <a:r>
              <a:rPr lang="en-US" sz="2000" dirty="0" smtClean="0"/>
              <a:t>REHIRE AN ACADEMIC EMPLOYEE WHO SEPARATED 6 MONTHS AGO </a:t>
            </a:r>
            <a:br>
              <a:rPr lang="en-US" sz="2000" dirty="0" smtClean="0"/>
            </a:br>
            <a:r>
              <a:rPr lang="en-US" sz="2000" dirty="0" smtClean="0"/>
              <a:t/>
            </a:r>
            <a:br>
              <a:rPr lang="en-US" sz="2000" dirty="0" smtClean="0"/>
            </a:br>
            <a:r>
              <a:rPr lang="en-US" sz="2000" dirty="0" smtClean="0"/>
              <a:t>2. REHIRE A STUDENT WHO SEPARATED 6 WEEKS AGO </a:t>
            </a:r>
            <a:br>
              <a:rPr lang="en-US" sz="2000" dirty="0" smtClean="0"/>
            </a:br>
            <a:r>
              <a:rPr lang="en-US" sz="2000" dirty="0"/>
              <a:t/>
            </a:r>
            <a:br>
              <a:rPr lang="en-US" sz="2000" dirty="0"/>
            </a:br>
            <a:r>
              <a:rPr lang="en-US" sz="4400" dirty="0" smtClean="0">
                <a:solidFill>
                  <a:schemeClr val="accent5"/>
                </a:solidFill>
              </a:rPr>
              <a:t> </a:t>
            </a:r>
            <a:br>
              <a:rPr lang="en-US" sz="4400" dirty="0" smtClean="0">
                <a:solidFill>
                  <a:schemeClr val="accent5"/>
                </a:solidFill>
              </a:rPr>
            </a:br>
            <a:r>
              <a:rPr lang="en-US" sz="4400" dirty="0">
                <a:solidFill>
                  <a:schemeClr val="accent5"/>
                </a:solidFill>
              </a:rPr>
              <a:t/>
            </a:r>
            <a:br>
              <a:rPr lang="en-US" sz="4400" dirty="0">
                <a:solidFill>
                  <a:schemeClr val="accent5"/>
                </a:solidFill>
              </a:rPr>
            </a:br>
            <a:endParaRPr lang="en-US" sz="4400" dirty="0">
              <a:solidFill>
                <a:schemeClr val="accent5"/>
              </a:solidFill>
            </a:endParaRPr>
          </a:p>
        </p:txBody>
      </p:sp>
      <p:sp>
        <p:nvSpPr>
          <p:cNvPr id="3" name="TextBox 2"/>
          <p:cNvSpPr txBox="1"/>
          <p:nvPr/>
        </p:nvSpPr>
        <p:spPr>
          <a:xfrm>
            <a:off x="770021" y="5390147"/>
            <a:ext cx="8001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Reminder: Don’t forget to write down your transaction number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105</a:t>
            </a:fld>
            <a:endParaRPr lang="en-US" altLang="en-US" dirty="0">
              <a:solidFill>
                <a:prstClr val="black"/>
              </a:solidFill>
            </a:endParaRPr>
          </a:p>
        </p:txBody>
      </p:sp>
    </p:spTree>
    <p:extLst>
      <p:ext uri="{BB962C8B-B14F-4D97-AF65-F5344CB8AC3E}">
        <p14:creationId xmlns:p14="http://schemas.microsoft.com/office/powerpoint/2010/main" val="28221662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660107" y="1011154"/>
            <a:ext cx="8748351" cy="4283441"/>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smtClean="0">
                <a:solidFill>
                  <a:srgbClr val="F1AB00"/>
                </a:solidFill>
                <a:latin typeface="Arial"/>
              </a:rPr>
              <a:t>Initiate a </a:t>
            </a:r>
            <a:r>
              <a:rPr kumimoji="0" lang="en-US" sz="7200" b="1" i="0" u="none" strike="noStrike" kern="1200" cap="none" spc="0" normalizeH="0" baseline="0" noProof="0" dirty="0" smtClean="0">
                <a:ln>
                  <a:noFill/>
                </a:ln>
                <a:solidFill>
                  <a:srgbClr val="F1AB00"/>
                </a:solidFill>
                <a:effectLst/>
                <a:uLnTx/>
                <a:uFillTx/>
                <a:latin typeface="Arial"/>
                <a:ea typeface="+mn-ea"/>
                <a:cs typeface="+mn-cs"/>
              </a:rPr>
              <a:t>Concurrent Hire</a:t>
            </a:r>
            <a:endParaRPr kumimoji="0" lang="en-US" sz="7200" b="1" i="0" u="none" strike="noStrike" kern="1200" cap="none" spc="0" normalizeH="0" baseline="0" noProof="0" dirty="0">
              <a:ln>
                <a:noFill/>
              </a:ln>
              <a:solidFill>
                <a:srgbClr val="F1AB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106</a:t>
            </a:fld>
            <a:endParaRPr lang="en-US" altLang="en-US" dirty="0">
              <a:solidFill>
                <a:prstClr val="black"/>
              </a:solidFill>
            </a:endParaRPr>
          </a:p>
        </p:txBody>
      </p:sp>
    </p:spTree>
    <p:extLst>
      <p:ext uri="{BB962C8B-B14F-4D97-AF65-F5344CB8AC3E}">
        <p14:creationId xmlns:p14="http://schemas.microsoft.com/office/powerpoint/2010/main" val="38076611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CONCURRENT HIRE</a:t>
            </a:r>
            <a:endParaRPr lang="en-US" dirty="0">
              <a:solidFill>
                <a:schemeClr val="accent5"/>
              </a:solidFill>
            </a:endParaRPr>
          </a:p>
        </p:txBody>
      </p:sp>
      <p:sp>
        <p:nvSpPr>
          <p:cNvPr id="22" name="Rectangle 21"/>
          <p:cNvSpPr/>
          <p:nvPr/>
        </p:nvSpPr>
        <p:spPr>
          <a:xfrm>
            <a:off x="407974" y="1084602"/>
            <a:ext cx="5423304" cy="3067378"/>
          </a:xfrm>
          <a:prstGeom prst="rect">
            <a:avLst/>
          </a:prstGeom>
          <a:solidFill>
            <a:schemeClr val="bg1"/>
          </a:solidFill>
          <a:ln>
            <a:solidFill>
              <a:schemeClr val="bg1"/>
            </a:solidFill>
          </a:ln>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dirty="0" smtClean="0">
                <a:cs typeface="Arial"/>
              </a:rPr>
              <a:t>A </a:t>
            </a:r>
            <a:r>
              <a:rPr lang="en-US" spc="-10" dirty="0">
                <a:cs typeface="Arial"/>
              </a:rPr>
              <a:t>staff </a:t>
            </a:r>
            <a:r>
              <a:rPr lang="en-US" dirty="0">
                <a:cs typeface="Arial"/>
              </a:rPr>
              <a:t>or academic </a:t>
            </a:r>
            <a:r>
              <a:rPr lang="en-US" spc="-5" dirty="0">
                <a:cs typeface="Arial"/>
              </a:rPr>
              <a:t>employee </a:t>
            </a:r>
            <a:r>
              <a:rPr lang="en-US" dirty="0" smtClean="0">
                <a:cs typeface="Arial"/>
              </a:rPr>
              <a:t>adds </a:t>
            </a:r>
            <a:r>
              <a:rPr lang="en-US" dirty="0">
                <a:cs typeface="Arial"/>
              </a:rPr>
              <a:t>an </a:t>
            </a:r>
            <a:r>
              <a:rPr lang="en-US" spc="-5" dirty="0">
                <a:cs typeface="Arial"/>
              </a:rPr>
              <a:t>additional </a:t>
            </a:r>
            <a:r>
              <a:rPr lang="en-US" dirty="0">
                <a:cs typeface="Arial"/>
              </a:rPr>
              <a:t>job, which </a:t>
            </a:r>
            <a:r>
              <a:rPr lang="en-US" spc="-5" dirty="0" smtClean="0">
                <a:cs typeface="Arial"/>
              </a:rPr>
              <a:t>is </a:t>
            </a:r>
            <a:r>
              <a:rPr lang="en-US" dirty="0" smtClean="0">
                <a:cs typeface="Arial"/>
              </a:rPr>
              <a:t>concurrent </a:t>
            </a:r>
            <a:r>
              <a:rPr lang="en-US" spc="-5" dirty="0">
                <a:cs typeface="Arial"/>
              </a:rPr>
              <a:t>to his </a:t>
            </a:r>
            <a:r>
              <a:rPr lang="en-US" dirty="0">
                <a:cs typeface="Arial"/>
              </a:rPr>
              <a:t>or her</a:t>
            </a:r>
            <a:r>
              <a:rPr lang="en-US" spc="-130" dirty="0">
                <a:cs typeface="Arial"/>
              </a:rPr>
              <a:t> </a:t>
            </a:r>
            <a:r>
              <a:rPr lang="en-US" spc="-5" dirty="0">
                <a:cs typeface="Arial"/>
              </a:rPr>
              <a:t>existing </a:t>
            </a:r>
            <a:r>
              <a:rPr lang="en-US" spc="-5" dirty="0" smtClean="0">
                <a:cs typeface="Arial"/>
              </a:rPr>
              <a:t>job </a:t>
            </a:r>
            <a:r>
              <a:rPr lang="en-US" spc="-5" dirty="0">
                <a:cs typeface="Arial"/>
              </a:rPr>
              <a:t>with</a:t>
            </a:r>
            <a:r>
              <a:rPr lang="en-US" spc="-20" dirty="0">
                <a:cs typeface="Arial"/>
              </a:rPr>
              <a:t> </a:t>
            </a:r>
            <a:r>
              <a:rPr lang="en-US" dirty="0" smtClean="0">
                <a:cs typeface="Arial"/>
              </a:rPr>
              <a:t>UC.</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dirty="0" smtClean="0">
                <a:cs typeface="Arial"/>
              </a:rPr>
              <a:t>Non-Dual</a:t>
            </a:r>
            <a:r>
              <a:rPr lang="en-US" dirty="0">
                <a:cs typeface="Arial"/>
              </a:rPr>
              <a:t>: </a:t>
            </a:r>
            <a:r>
              <a:rPr lang="en-US" spc="-35" dirty="0">
                <a:cs typeface="Arial"/>
              </a:rPr>
              <a:t>Two </a:t>
            </a:r>
            <a:r>
              <a:rPr lang="en-US" dirty="0">
                <a:cs typeface="Arial"/>
              </a:rPr>
              <a:t>or more</a:t>
            </a:r>
            <a:r>
              <a:rPr lang="en-US" spc="-155" dirty="0">
                <a:cs typeface="Arial"/>
              </a:rPr>
              <a:t> </a:t>
            </a:r>
            <a:r>
              <a:rPr lang="en-US" dirty="0">
                <a:cs typeface="Arial"/>
              </a:rPr>
              <a:t>jobs </a:t>
            </a:r>
            <a:r>
              <a:rPr lang="en-US" spc="-5" dirty="0" smtClean="0">
                <a:cs typeface="Arial"/>
              </a:rPr>
              <a:t>that </a:t>
            </a:r>
            <a:r>
              <a:rPr lang="en-US" dirty="0">
                <a:cs typeface="Arial"/>
              </a:rPr>
              <a:t>do not exceed a </a:t>
            </a:r>
            <a:r>
              <a:rPr lang="en-US" spc="-5" dirty="0" smtClean="0">
                <a:cs typeface="Arial"/>
              </a:rPr>
              <a:t>total </a:t>
            </a:r>
            <a:r>
              <a:rPr lang="en-US" dirty="0" smtClean="0">
                <a:cs typeface="Arial"/>
              </a:rPr>
              <a:t>percent </a:t>
            </a:r>
            <a:r>
              <a:rPr lang="en-US" spc="-5" dirty="0">
                <a:cs typeface="Arial"/>
              </a:rPr>
              <a:t>time </a:t>
            </a:r>
            <a:r>
              <a:rPr lang="en-US" dirty="0">
                <a:cs typeface="Arial"/>
              </a:rPr>
              <a:t>of</a:t>
            </a:r>
            <a:r>
              <a:rPr lang="en-US" spc="-80" dirty="0">
                <a:cs typeface="Arial"/>
              </a:rPr>
              <a:t> </a:t>
            </a:r>
            <a:r>
              <a:rPr lang="en-US" spc="-5" dirty="0">
                <a:cs typeface="Arial"/>
              </a:rPr>
              <a:t>100</a:t>
            </a:r>
            <a:r>
              <a:rPr lang="en-US" spc="-5" dirty="0" smtClean="0">
                <a:cs typeface="Arial"/>
              </a:rPr>
              <a: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dirty="0" smtClean="0">
                <a:cs typeface="Arial"/>
              </a:rPr>
              <a:t>Dual</a:t>
            </a:r>
            <a:r>
              <a:rPr lang="en-US" dirty="0">
                <a:cs typeface="Arial"/>
              </a:rPr>
              <a:t>: </a:t>
            </a:r>
            <a:r>
              <a:rPr lang="en-US" spc="-35" dirty="0">
                <a:cs typeface="Arial"/>
              </a:rPr>
              <a:t>Two </a:t>
            </a:r>
            <a:r>
              <a:rPr lang="en-US" dirty="0">
                <a:cs typeface="Arial"/>
              </a:rPr>
              <a:t>or more jobs</a:t>
            </a:r>
            <a:r>
              <a:rPr lang="en-US" spc="-145" dirty="0">
                <a:cs typeface="Arial"/>
              </a:rPr>
              <a:t> </a:t>
            </a:r>
            <a:r>
              <a:rPr lang="en-US" spc="-5" dirty="0">
                <a:cs typeface="Arial"/>
              </a:rPr>
              <a:t>that </a:t>
            </a:r>
            <a:r>
              <a:rPr lang="en-US" dirty="0" smtClean="0">
                <a:cs typeface="Arial"/>
              </a:rPr>
              <a:t>exceed </a:t>
            </a:r>
            <a:r>
              <a:rPr lang="en-US" dirty="0">
                <a:cs typeface="Arial"/>
              </a:rPr>
              <a:t>a </a:t>
            </a:r>
            <a:r>
              <a:rPr lang="en-US" spc="-5" dirty="0">
                <a:cs typeface="Arial"/>
              </a:rPr>
              <a:t>total </a:t>
            </a:r>
            <a:r>
              <a:rPr lang="en-US" dirty="0">
                <a:cs typeface="Arial"/>
              </a:rPr>
              <a:t>percent </a:t>
            </a:r>
            <a:r>
              <a:rPr lang="en-US" spc="-5" dirty="0">
                <a:cs typeface="Arial"/>
              </a:rPr>
              <a:t>time </a:t>
            </a:r>
            <a:r>
              <a:rPr lang="en-US" dirty="0" smtClean="0">
                <a:cs typeface="Arial"/>
              </a:rPr>
              <a:t>of</a:t>
            </a:r>
            <a:r>
              <a:rPr lang="en-US" spc="-30" dirty="0" smtClean="0">
                <a:cs typeface="Arial"/>
              </a:rPr>
              <a:t> </a:t>
            </a:r>
            <a:r>
              <a:rPr lang="en-US" spc="-5" dirty="0">
                <a:cs typeface="Arial"/>
              </a:rPr>
              <a:t>100</a:t>
            </a:r>
            <a:r>
              <a:rPr lang="en-US" spc="-5" dirty="0" smtClean="0">
                <a:cs typeface="Arial"/>
              </a:rPr>
              <a:t>%.</a:t>
            </a:r>
            <a:endParaRPr lang="en-US" dirty="0" smtClean="0">
              <a:cs typeface="Arial"/>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dirty="0" smtClean="0">
                <a:cs typeface="Arial"/>
              </a:rPr>
              <a:t>A </a:t>
            </a:r>
            <a:r>
              <a:rPr lang="en-US" dirty="0">
                <a:cs typeface="Arial"/>
              </a:rPr>
              <a:t>separate </a:t>
            </a:r>
            <a:r>
              <a:rPr lang="en-US" dirty="0" smtClean="0">
                <a:cs typeface="Arial"/>
              </a:rPr>
              <a:t>concurrent hire </a:t>
            </a:r>
            <a:r>
              <a:rPr lang="en-US" spc="-5" dirty="0" smtClean="0">
                <a:cs typeface="Arial"/>
              </a:rPr>
              <a:t>template </a:t>
            </a:r>
            <a:r>
              <a:rPr lang="en-US" spc="-5" dirty="0">
                <a:cs typeface="Arial"/>
              </a:rPr>
              <a:t>is available for </a:t>
            </a:r>
            <a:r>
              <a:rPr lang="en-US" dirty="0" smtClean="0">
                <a:cs typeface="Arial"/>
              </a:rPr>
              <a:t>academic </a:t>
            </a:r>
            <a:r>
              <a:rPr lang="en-US" dirty="0">
                <a:cs typeface="Arial"/>
              </a:rPr>
              <a:t>and </a:t>
            </a:r>
            <a:r>
              <a:rPr lang="en-US" spc="-5" dirty="0">
                <a:cs typeface="Arial"/>
              </a:rPr>
              <a:t>for</a:t>
            </a:r>
            <a:r>
              <a:rPr lang="en-US" spc="-85" dirty="0">
                <a:cs typeface="Arial"/>
              </a:rPr>
              <a:t> </a:t>
            </a:r>
            <a:r>
              <a:rPr lang="en-US" spc="-10" dirty="0">
                <a:cs typeface="Arial"/>
              </a:rPr>
              <a:t>staff</a:t>
            </a:r>
            <a:r>
              <a:rPr lang="en-US" spc="-10" dirty="0" smtClean="0">
                <a:cs typeface="Arial"/>
              </a:rPr>
              <a:t>.</a:t>
            </a:r>
            <a:endParaRPr lang="en-US" dirty="0">
              <a:cs typeface="Arial"/>
            </a:endParaRPr>
          </a:p>
        </p:txBody>
      </p:sp>
      <p:sp>
        <p:nvSpPr>
          <p:cNvPr id="24" name="object 7"/>
          <p:cNvSpPr/>
          <p:nvPr/>
        </p:nvSpPr>
        <p:spPr>
          <a:xfrm>
            <a:off x="6034412" y="987073"/>
            <a:ext cx="0" cy="4210050"/>
          </a:xfrm>
          <a:custGeom>
            <a:avLst/>
            <a:gdLst/>
            <a:ahLst/>
            <a:cxnLst/>
            <a:rect l="l" t="t" r="r" b="b"/>
            <a:pathLst>
              <a:path h="4210050">
                <a:moveTo>
                  <a:pt x="0" y="0"/>
                </a:moveTo>
                <a:lnTo>
                  <a:pt x="0" y="4209516"/>
                </a:lnTo>
              </a:path>
            </a:pathLst>
          </a:custGeom>
          <a:ln w="12700">
            <a:solidFill>
              <a:srgbClr val="FFFFFF"/>
            </a:solidFill>
          </a:ln>
        </p:spPr>
        <p:txBody>
          <a:bodyPr wrap="square" lIns="0" tIns="0" rIns="0" bIns="0" rtlCol="0"/>
          <a:lstStyle/>
          <a:p>
            <a:endParaRPr dirty="0"/>
          </a:p>
        </p:txBody>
      </p:sp>
      <p:sp>
        <p:nvSpPr>
          <p:cNvPr id="25" name="object 8"/>
          <p:cNvSpPr/>
          <p:nvPr/>
        </p:nvSpPr>
        <p:spPr>
          <a:xfrm>
            <a:off x="10240653" y="987073"/>
            <a:ext cx="0" cy="4210050"/>
          </a:xfrm>
          <a:custGeom>
            <a:avLst/>
            <a:gdLst/>
            <a:ahLst/>
            <a:cxnLst/>
            <a:rect l="l" t="t" r="r" b="b"/>
            <a:pathLst>
              <a:path h="4210050">
                <a:moveTo>
                  <a:pt x="0" y="0"/>
                </a:moveTo>
                <a:lnTo>
                  <a:pt x="0" y="4209516"/>
                </a:lnTo>
              </a:path>
            </a:pathLst>
          </a:custGeom>
          <a:ln w="12700">
            <a:solidFill>
              <a:srgbClr val="FFFFFF"/>
            </a:solidFill>
          </a:ln>
        </p:spPr>
        <p:txBody>
          <a:bodyPr wrap="square" lIns="0" tIns="0" rIns="0" bIns="0" rtlCol="0"/>
          <a:lstStyle/>
          <a:p>
            <a:endParaRPr dirty="0"/>
          </a:p>
        </p:txBody>
      </p:sp>
      <p:sp>
        <p:nvSpPr>
          <p:cNvPr id="26" name="object 9"/>
          <p:cNvSpPr/>
          <p:nvPr/>
        </p:nvSpPr>
        <p:spPr>
          <a:xfrm>
            <a:off x="6028064" y="993423"/>
            <a:ext cx="4218940" cy="0"/>
          </a:xfrm>
          <a:custGeom>
            <a:avLst/>
            <a:gdLst/>
            <a:ahLst/>
            <a:cxnLst/>
            <a:rect l="l" t="t" r="r" b="b"/>
            <a:pathLst>
              <a:path w="4218940">
                <a:moveTo>
                  <a:pt x="0" y="0"/>
                </a:moveTo>
                <a:lnTo>
                  <a:pt x="4218940" y="0"/>
                </a:lnTo>
              </a:path>
            </a:pathLst>
          </a:custGeom>
          <a:ln w="12700">
            <a:solidFill>
              <a:srgbClr val="FFFFFF"/>
            </a:solidFill>
          </a:ln>
        </p:spPr>
        <p:txBody>
          <a:bodyPr wrap="square" lIns="0" tIns="0" rIns="0" bIns="0" rtlCol="0"/>
          <a:lstStyle/>
          <a:p>
            <a:endParaRPr dirty="0"/>
          </a:p>
        </p:txBody>
      </p:sp>
      <p:sp>
        <p:nvSpPr>
          <p:cNvPr id="27" name="object 10"/>
          <p:cNvSpPr/>
          <p:nvPr/>
        </p:nvSpPr>
        <p:spPr>
          <a:xfrm>
            <a:off x="6028064" y="5190246"/>
            <a:ext cx="4218940" cy="0"/>
          </a:xfrm>
          <a:custGeom>
            <a:avLst/>
            <a:gdLst/>
            <a:ahLst/>
            <a:cxnLst/>
            <a:rect l="l" t="t" r="r" b="b"/>
            <a:pathLst>
              <a:path w="4218940">
                <a:moveTo>
                  <a:pt x="0" y="0"/>
                </a:moveTo>
                <a:lnTo>
                  <a:pt x="4218940" y="0"/>
                </a:lnTo>
              </a:path>
            </a:pathLst>
          </a:custGeom>
          <a:ln w="12700">
            <a:solidFill>
              <a:srgbClr val="FFFFFF"/>
            </a:solidFill>
          </a:ln>
        </p:spPr>
        <p:txBody>
          <a:bodyPr wrap="square" lIns="0" tIns="0" rIns="0" bIns="0" rtlCol="0"/>
          <a:lstStyle/>
          <a:p>
            <a:endParaRPr dirty="0"/>
          </a:p>
        </p:txBody>
      </p:sp>
      <p:sp>
        <p:nvSpPr>
          <p:cNvPr id="28" name="object 11"/>
          <p:cNvSpPr txBox="1"/>
          <p:nvPr/>
        </p:nvSpPr>
        <p:spPr>
          <a:xfrm>
            <a:off x="6214070" y="601793"/>
            <a:ext cx="5148909" cy="462947"/>
          </a:xfrm>
          <a:prstGeom prst="rect">
            <a:avLst/>
          </a:prstGeom>
          <a:solidFill>
            <a:schemeClr val="accent5"/>
          </a:solidFill>
        </p:spPr>
        <p:txBody>
          <a:bodyPr vert="horz" wrap="square" lIns="0" tIns="31750" rIns="0" bIns="0" rtlCol="0">
            <a:spAutoFit/>
          </a:bodyPr>
          <a:lstStyle/>
          <a:p>
            <a:pPr marL="648970">
              <a:lnSpc>
                <a:spcPct val="100000"/>
              </a:lnSpc>
              <a:spcBef>
                <a:spcPts val="250"/>
              </a:spcBef>
            </a:pPr>
            <a:r>
              <a:rPr lang="en-US" sz="2800" b="1" spc="-15" dirty="0" smtClean="0">
                <a:solidFill>
                  <a:srgbClr val="FFFFFF"/>
                </a:solidFill>
                <a:latin typeface="Arial"/>
                <a:cs typeface="Arial"/>
              </a:rPr>
              <a:t>   </a:t>
            </a:r>
            <a:r>
              <a:rPr sz="2800" b="1" spc="-15" dirty="0" smtClean="0">
                <a:solidFill>
                  <a:srgbClr val="FFFFFF"/>
                </a:solidFill>
                <a:latin typeface="Arial"/>
                <a:cs typeface="Arial"/>
              </a:rPr>
              <a:t>Available</a:t>
            </a:r>
            <a:r>
              <a:rPr sz="2800" b="1" spc="-20" dirty="0" smtClean="0">
                <a:solidFill>
                  <a:srgbClr val="FFFFFF"/>
                </a:solidFill>
                <a:latin typeface="Arial"/>
                <a:cs typeface="Arial"/>
              </a:rPr>
              <a:t> </a:t>
            </a:r>
            <a:r>
              <a:rPr sz="2800" b="1" spc="-25" dirty="0">
                <a:solidFill>
                  <a:srgbClr val="FFFFFF"/>
                </a:solidFill>
                <a:latin typeface="Arial"/>
                <a:cs typeface="Arial"/>
              </a:rPr>
              <a:t>Templates</a:t>
            </a:r>
            <a:endParaRPr sz="2800" dirty="0">
              <a:latin typeface="Arial"/>
              <a:cs typeface="Arial"/>
            </a:endParaRPr>
          </a:p>
        </p:txBody>
      </p:sp>
      <p:sp>
        <p:nvSpPr>
          <p:cNvPr id="29" name="object 12"/>
          <p:cNvSpPr/>
          <p:nvPr/>
        </p:nvSpPr>
        <p:spPr>
          <a:xfrm>
            <a:off x="6214071" y="1127681"/>
            <a:ext cx="5148909" cy="4738736"/>
          </a:xfrm>
          <a:prstGeom prst="rect">
            <a:avLst/>
          </a:prstGeom>
          <a:blipFill>
            <a:blip r:embed="rId4" cstate="print"/>
            <a:stretch>
              <a:fillRect/>
            </a:stretch>
          </a:blipFill>
        </p:spPr>
        <p:txBody>
          <a:bodyPr wrap="square" lIns="0" tIns="0" rIns="0" bIns="0" rtlCol="0"/>
          <a:lstStyle/>
          <a:p>
            <a:endParaRPr dirty="0"/>
          </a:p>
        </p:txBody>
      </p:sp>
      <p:sp>
        <p:nvSpPr>
          <p:cNvPr id="31" name="object 13"/>
          <p:cNvSpPr/>
          <p:nvPr/>
        </p:nvSpPr>
        <p:spPr>
          <a:xfrm>
            <a:off x="6225341" y="2114258"/>
            <a:ext cx="5058757" cy="453390"/>
          </a:xfrm>
          <a:custGeom>
            <a:avLst/>
            <a:gdLst/>
            <a:ahLst/>
            <a:cxnLst/>
            <a:rect l="l" t="t" r="r" b="b"/>
            <a:pathLst>
              <a:path w="3830320" h="342900">
                <a:moveTo>
                  <a:pt x="0" y="0"/>
                </a:moveTo>
                <a:lnTo>
                  <a:pt x="3829812" y="0"/>
                </a:lnTo>
                <a:lnTo>
                  <a:pt x="3829812" y="342900"/>
                </a:lnTo>
                <a:lnTo>
                  <a:pt x="0" y="342900"/>
                </a:lnTo>
                <a:lnTo>
                  <a:pt x="0" y="0"/>
                </a:lnTo>
                <a:close/>
              </a:path>
            </a:pathLst>
          </a:custGeom>
          <a:ln w="19812">
            <a:solidFill>
              <a:srgbClr val="FF0000"/>
            </a:solidFill>
          </a:ln>
        </p:spPr>
        <p:txBody>
          <a:bodyPr wrap="square" lIns="0" tIns="0" rIns="0" bIns="0" rtlCol="0"/>
          <a:lstStyle/>
          <a:p>
            <a:endParaRPr dirty="0"/>
          </a:p>
        </p:txBody>
      </p:sp>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107</a:t>
            </a:fld>
            <a:endParaRPr lang="en-US" altLang="en-US" dirty="0">
              <a:solidFill>
                <a:prstClr val="black"/>
              </a:solidFill>
            </a:endParaRPr>
          </a:p>
        </p:txBody>
      </p:sp>
    </p:spTree>
    <p:extLst>
      <p:ext uri="{BB962C8B-B14F-4D97-AF65-F5344CB8AC3E}">
        <p14:creationId xmlns:p14="http://schemas.microsoft.com/office/powerpoint/2010/main" val="169193516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a:spcBef>
                <a:spcPts val="0"/>
              </a:spcBef>
              <a:spcAft>
                <a:spcPts val="0"/>
              </a:spcAft>
            </a:pPr>
            <a:r>
              <a:rPr lang="en-US" b="1" dirty="0">
                <a:ea typeface="Times New Roman" panose="02020603050405020304" pitchFamily="18" charset="0"/>
              </a:rPr>
              <a:t>Navigation: </a:t>
            </a:r>
            <a:r>
              <a:rPr lang="en-US" dirty="0">
                <a:ea typeface="Times New Roman" panose="02020603050405020304" pitchFamily="18" charset="0"/>
              </a:rPr>
              <a:t>PeopleSoft Menu &gt; </a:t>
            </a:r>
            <a:r>
              <a:rPr lang="en-US" dirty="0" smtClean="0">
                <a:ea typeface="Times New Roman" panose="02020603050405020304" pitchFamily="18" charset="0"/>
              </a:rPr>
              <a:t>Workforce Administration </a:t>
            </a:r>
            <a:r>
              <a:rPr lang="en-US" dirty="0">
                <a:ea typeface="Times New Roman" panose="02020603050405020304" pitchFamily="18" charset="0"/>
              </a:rPr>
              <a:t>&gt; </a:t>
            </a:r>
            <a:r>
              <a:rPr lang="en-US" dirty="0" smtClean="0">
                <a:ea typeface="Times New Roman" panose="02020603050405020304" pitchFamily="18" charset="0"/>
              </a:rPr>
              <a:t>Smart HR Template &gt; </a:t>
            </a:r>
            <a:r>
              <a:rPr lang="en-US" b="1" dirty="0" smtClean="0">
                <a:ea typeface="Times New Roman" panose="02020603050405020304" pitchFamily="18" charset="0"/>
              </a:rPr>
              <a:t>Smart HR Transactions</a:t>
            </a:r>
            <a:endParaRPr lang="en-US" dirty="0">
              <a:ea typeface="Times New Roman" panose="02020603050405020304" pitchFamily="18" charset="0"/>
            </a:endParaRPr>
          </a:p>
        </p:txBody>
      </p:sp>
      <p:sp>
        <p:nvSpPr>
          <p:cNvPr id="22" name="Rectangle 21"/>
          <p:cNvSpPr/>
          <p:nvPr/>
        </p:nvSpPr>
        <p:spPr>
          <a:xfrm>
            <a:off x="407974" y="1878237"/>
            <a:ext cx="11325225" cy="38869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dirty="0" smtClean="0">
                <a:cs typeface="Arial"/>
              </a:rPr>
              <a:t>The </a:t>
            </a:r>
            <a:r>
              <a:rPr lang="en-US" b="1" spc="-5" dirty="0">
                <a:cs typeface="Arial"/>
              </a:rPr>
              <a:t>Smart </a:t>
            </a:r>
            <a:r>
              <a:rPr lang="en-US" b="1" spc="5" dirty="0">
                <a:cs typeface="Arial"/>
              </a:rPr>
              <a:t>HR </a:t>
            </a:r>
            <a:r>
              <a:rPr lang="en-US" b="1" spc="-10" dirty="0">
                <a:cs typeface="Arial"/>
              </a:rPr>
              <a:t>Transactions </a:t>
            </a:r>
            <a:r>
              <a:rPr lang="en-US" dirty="0">
                <a:cs typeface="Arial"/>
              </a:rPr>
              <a:t>page </a:t>
            </a:r>
            <a:r>
              <a:rPr lang="en-US" spc="-5" dirty="0">
                <a:cs typeface="Arial"/>
              </a:rPr>
              <a:t>is the starting </a:t>
            </a:r>
            <a:r>
              <a:rPr lang="en-US" dirty="0">
                <a:cs typeface="Arial"/>
              </a:rPr>
              <a:t>point </a:t>
            </a:r>
            <a:r>
              <a:rPr lang="en-US" spc="-5" dirty="0">
                <a:cs typeface="Arial"/>
              </a:rPr>
              <a:t>to initiate </a:t>
            </a:r>
            <a:r>
              <a:rPr lang="en-US" dirty="0">
                <a:cs typeface="Arial"/>
              </a:rPr>
              <a:t>a </a:t>
            </a:r>
            <a:r>
              <a:rPr lang="en-US" spc="-5" dirty="0" smtClean="0">
                <a:cs typeface="Arial"/>
              </a:rPr>
              <a:t>template</a:t>
            </a:r>
            <a:r>
              <a:rPr lang="en-US" spc="-35" dirty="0" smtClean="0">
                <a:cs typeface="Arial"/>
              </a:rPr>
              <a:t> </a:t>
            </a:r>
            <a:r>
              <a:rPr lang="en-US" dirty="0">
                <a:cs typeface="Arial"/>
              </a:rPr>
              <a:t>transaction</a:t>
            </a:r>
            <a:r>
              <a:rPr lang="en-US" dirty="0" smtClean="0">
                <a:cs typeface="Arial"/>
              </a:rPr>
              <a:t>.</a:t>
            </a:r>
            <a:endParaRPr lang="en-US" dirty="0">
              <a:cs typeface="Arial"/>
            </a:endParaRPr>
          </a:p>
        </p:txBody>
      </p:sp>
      <p:grpSp>
        <p:nvGrpSpPr>
          <p:cNvPr id="19" name="Group 18"/>
          <p:cNvGrpSpPr/>
          <p:nvPr/>
        </p:nvGrpSpPr>
        <p:grpSpPr>
          <a:xfrm>
            <a:off x="407974" y="2634916"/>
            <a:ext cx="11136430" cy="3817818"/>
            <a:chOff x="407974" y="2634916"/>
            <a:chExt cx="11136430" cy="3817818"/>
          </a:xfrm>
        </p:grpSpPr>
        <p:sp>
          <p:nvSpPr>
            <p:cNvPr id="16" name="object 2"/>
            <p:cNvSpPr/>
            <p:nvPr/>
          </p:nvSpPr>
          <p:spPr>
            <a:xfrm>
              <a:off x="407974" y="2634916"/>
              <a:ext cx="11136430" cy="3796216"/>
            </a:xfrm>
            <a:prstGeom prst="rect">
              <a:avLst/>
            </a:prstGeom>
            <a:blipFill>
              <a:blip r:embed="rId3" cstate="print"/>
              <a:stretch>
                <a:fillRect/>
              </a:stretch>
            </a:blipFill>
            <a:ln>
              <a:solidFill>
                <a:schemeClr val="tx1"/>
              </a:solidFill>
            </a:ln>
          </p:spPr>
          <p:txBody>
            <a:bodyPr wrap="square" lIns="0" tIns="0" rIns="0" bIns="0" rtlCol="0"/>
            <a:lstStyle/>
            <a:p>
              <a:endParaRPr dirty="0"/>
            </a:p>
          </p:txBody>
        </p:sp>
        <p:sp>
          <p:nvSpPr>
            <p:cNvPr id="30" name="object 5"/>
            <p:cNvSpPr/>
            <p:nvPr/>
          </p:nvSpPr>
          <p:spPr>
            <a:xfrm>
              <a:off x="3991805" y="2775683"/>
              <a:ext cx="1930530" cy="814654"/>
            </a:xfrm>
            <a:custGeom>
              <a:avLst/>
              <a:gdLst/>
              <a:ahLst/>
              <a:cxnLst/>
              <a:rect l="l" t="t" r="r" b="b"/>
              <a:pathLst>
                <a:path w="1638300" h="355600">
                  <a:moveTo>
                    <a:pt x="1637741" y="0"/>
                  </a:moveTo>
                  <a:lnTo>
                    <a:pt x="0" y="0"/>
                  </a:lnTo>
                  <a:lnTo>
                    <a:pt x="0" y="355206"/>
                  </a:lnTo>
                  <a:lnTo>
                    <a:pt x="1637741" y="355206"/>
                  </a:lnTo>
                  <a:lnTo>
                    <a:pt x="1637741" y="0"/>
                  </a:lnTo>
                  <a:close/>
                </a:path>
              </a:pathLst>
            </a:custGeom>
            <a:solidFill>
              <a:schemeClr val="accent1">
                <a:lumMod val="20000"/>
                <a:lumOff val="80000"/>
              </a:schemeClr>
            </a:solidFill>
            <a:ln>
              <a:solidFill>
                <a:schemeClr val="tx1"/>
              </a:solidFill>
            </a:ln>
          </p:spPr>
          <p:txBody>
            <a:bodyPr wrap="square" lIns="0" tIns="0" rIns="0" bIns="0" rtlCol="0"/>
            <a:lstStyle/>
            <a:p>
              <a:pPr algn="ctr"/>
              <a:r>
                <a:rPr lang="en-US" spc="-5" dirty="0" smtClean="0">
                  <a:cs typeface="Arial"/>
                </a:rPr>
                <a:t>The </a:t>
              </a:r>
              <a:r>
                <a:rPr lang="en-US" b="1" spc="-5" dirty="0" smtClean="0">
                  <a:cs typeface="Arial"/>
                </a:rPr>
                <a:t>Transaction Type </a:t>
              </a:r>
              <a:r>
                <a:rPr lang="en-US" spc="-5" dirty="0" smtClean="0">
                  <a:cs typeface="Arial"/>
                </a:rPr>
                <a:t>field is not used by UC.</a:t>
              </a:r>
              <a:r>
                <a:rPr lang="en-US" sz="1200" spc="-5" dirty="0" smtClean="0">
                  <a:cs typeface="Arial"/>
                </a:rPr>
                <a:t> </a:t>
              </a:r>
              <a:endParaRPr sz="1200" dirty="0"/>
            </a:p>
          </p:txBody>
        </p:sp>
        <p:sp>
          <p:nvSpPr>
            <p:cNvPr id="14" name="object 10"/>
            <p:cNvSpPr txBox="1"/>
            <p:nvPr/>
          </p:nvSpPr>
          <p:spPr>
            <a:xfrm>
              <a:off x="7265580" y="2887000"/>
              <a:ext cx="3292550" cy="843180"/>
            </a:xfrm>
            <a:prstGeom prst="rect">
              <a:avLst/>
            </a:prstGeom>
            <a:solidFill>
              <a:schemeClr val="accent1">
                <a:lumMod val="20000"/>
                <a:lumOff val="80000"/>
              </a:schemeClr>
            </a:solidFill>
            <a:ln>
              <a:solidFill>
                <a:schemeClr val="tx1"/>
              </a:solidFill>
            </a:ln>
          </p:spPr>
          <p:txBody>
            <a:bodyPr vert="horz" wrap="square" lIns="0" tIns="12065" rIns="0" bIns="0" rtlCol="0">
              <a:spAutoFit/>
            </a:bodyPr>
            <a:lstStyle/>
            <a:p>
              <a:pPr marL="90170" marR="391795" indent="-635" algn="ctr">
                <a:lnSpc>
                  <a:spcPct val="100000"/>
                </a:lnSpc>
                <a:spcBef>
                  <a:spcPts val="95"/>
                </a:spcBef>
              </a:pPr>
              <a:r>
                <a:rPr spc="-5" dirty="0">
                  <a:latin typeface="Arial"/>
                  <a:cs typeface="Arial"/>
                </a:rPr>
                <a:t>Use </a:t>
              </a:r>
              <a:r>
                <a:rPr spc="-10" dirty="0">
                  <a:latin typeface="Arial"/>
                  <a:cs typeface="Arial"/>
                </a:rPr>
                <a:t>the </a:t>
              </a:r>
              <a:r>
                <a:rPr b="1" spc="-10" dirty="0">
                  <a:latin typeface="Arial"/>
                  <a:cs typeface="Arial"/>
                </a:rPr>
                <a:t>Select </a:t>
              </a:r>
              <a:r>
                <a:rPr b="1" spc="-5" dirty="0">
                  <a:latin typeface="Arial"/>
                  <a:cs typeface="Arial"/>
                </a:rPr>
                <a:t>Template </a:t>
              </a:r>
              <a:r>
                <a:rPr spc="-5" dirty="0">
                  <a:latin typeface="Arial"/>
                  <a:cs typeface="Arial"/>
                </a:rPr>
                <a:t>field </a:t>
              </a:r>
              <a:r>
                <a:rPr spc="-5" dirty="0" smtClean="0">
                  <a:latin typeface="Arial"/>
                  <a:cs typeface="Arial"/>
                </a:rPr>
                <a:t>to</a:t>
              </a:r>
              <a:r>
                <a:rPr lang="en-US" spc="-5" dirty="0" smtClean="0">
                  <a:latin typeface="Arial"/>
                  <a:cs typeface="Arial"/>
                </a:rPr>
                <a:t> </a:t>
              </a:r>
              <a:r>
                <a:rPr spc="-5" dirty="0" smtClean="0">
                  <a:latin typeface="Arial"/>
                  <a:cs typeface="Arial"/>
                </a:rPr>
                <a:t>select </a:t>
              </a:r>
              <a:r>
                <a:rPr spc="-10" dirty="0">
                  <a:latin typeface="Arial"/>
                  <a:cs typeface="Arial"/>
                </a:rPr>
                <a:t>the appropriate</a:t>
              </a:r>
              <a:r>
                <a:rPr spc="-35" dirty="0">
                  <a:latin typeface="Arial"/>
                  <a:cs typeface="Arial"/>
                </a:rPr>
                <a:t> </a:t>
              </a:r>
              <a:r>
                <a:rPr spc="-5" dirty="0" smtClean="0">
                  <a:latin typeface="Arial"/>
                  <a:cs typeface="Arial"/>
                </a:rPr>
                <a:t>template</a:t>
              </a:r>
              <a:r>
                <a:rPr lang="en-US" spc="-5" dirty="0" smtClean="0">
                  <a:latin typeface="Arial"/>
                  <a:cs typeface="Arial"/>
                </a:rPr>
                <a:t>.</a:t>
              </a:r>
              <a:endParaRPr sz="1200" dirty="0">
                <a:latin typeface="Arial"/>
                <a:cs typeface="Arial"/>
              </a:endParaRPr>
            </a:p>
          </p:txBody>
        </p:sp>
        <p:sp>
          <p:nvSpPr>
            <p:cNvPr id="15" name="object 16"/>
            <p:cNvSpPr txBox="1"/>
            <p:nvPr/>
          </p:nvSpPr>
          <p:spPr>
            <a:xfrm>
              <a:off x="5350041" y="5332556"/>
              <a:ext cx="3272964" cy="1120178"/>
            </a:xfrm>
            <a:prstGeom prst="rect">
              <a:avLst/>
            </a:prstGeom>
            <a:solidFill>
              <a:schemeClr val="accent1">
                <a:lumMod val="20000"/>
                <a:lumOff val="80000"/>
              </a:schemeClr>
            </a:solidFill>
            <a:ln>
              <a:solidFill>
                <a:schemeClr val="tx1"/>
              </a:solidFill>
            </a:ln>
          </p:spPr>
          <p:txBody>
            <a:bodyPr vert="horz" wrap="square" lIns="0" tIns="12065" rIns="0" bIns="0" rtlCol="0">
              <a:spAutoFit/>
            </a:bodyPr>
            <a:lstStyle/>
            <a:p>
              <a:pPr marL="12700" marR="5080" algn="ctr">
                <a:lnSpc>
                  <a:spcPct val="100000"/>
                </a:lnSpc>
                <a:spcBef>
                  <a:spcPts val="95"/>
                </a:spcBef>
              </a:pPr>
              <a:r>
                <a:rPr spc="-15" dirty="0">
                  <a:latin typeface="Arial"/>
                  <a:cs typeface="Arial"/>
                </a:rPr>
                <a:t>You </a:t>
              </a:r>
              <a:r>
                <a:rPr spc="-5" dirty="0">
                  <a:latin typeface="Arial"/>
                  <a:cs typeface="Arial"/>
                </a:rPr>
                <a:t>also can </a:t>
              </a:r>
              <a:r>
                <a:rPr spc="-10" dirty="0">
                  <a:latin typeface="Arial"/>
                  <a:cs typeface="Arial"/>
                </a:rPr>
                <a:t>delete  </a:t>
              </a:r>
              <a:r>
                <a:rPr spc="-5" dirty="0">
                  <a:latin typeface="Arial"/>
                  <a:cs typeface="Arial"/>
                </a:rPr>
                <a:t>transactions </a:t>
              </a:r>
              <a:r>
                <a:rPr spc="-15" dirty="0">
                  <a:latin typeface="Arial"/>
                  <a:cs typeface="Arial"/>
                </a:rPr>
                <a:t>you </a:t>
              </a:r>
              <a:r>
                <a:rPr spc="-10" dirty="0" smtClean="0">
                  <a:latin typeface="Arial"/>
                  <a:cs typeface="Arial"/>
                </a:rPr>
                <a:t>have</a:t>
              </a:r>
              <a:r>
                <a:rPr lang="en-US" spc="-10" dirty="0" smtClean="0">
                  <a:latin typeface="Arial"/>
                  <a:cs typeface="Arial"/>
                </a:rPr>
                <a:t> </a:t>
              </a:r>
              <a:r>
                <a:rPr spc="-10" dirty="0" smtClean="0">
                  <a:latin typeface="Arial"/>
                  <a:cs typeface="Arial"/>
                </a:rPr>
                <a:t>initiated</a:t>
              </a:r>
              <a:r>
                <a:rPr spc="-10" dirty="0">
                  <a:latin typeface="Arial"/>
                  <a:cs typeface="Arial"/>
                </a:rPr>
                <a:t>, </a:t>
              </a:r>
              <a:r>
                <a:rPr spc="-5" dirty="0">
                  <a:latin typeface="Arial"/>
                  <a:cs typeface="Arial"/>
                </a:rPr>
                <a:t>as </a:t>
              </a:r>
              <a:r>
                <a:rPr spc="-10" dirty="0">
                  <a:latin typeface="Arial"/>
                  <a:cs typeface="Arial"/>
                </a:rPr>
                <a:t>long </a:t>
              </a:r>
              <a:r>
                <a:rPr spc="-5" dirty="0">
                  <a:latin typeface="Arial"/>
                  <a:cs typeface="Arial"/>
                </a:rPr>
                <a:t>as </a:t>
              </a:r>
              <a:r>
                <a:rPr spc="-10" dirty="0" smtClean="0">
                  <a:latin typeface="Arial"/>
                  <a:cs typeface="Arial"/>
                </a:rPr>
                <a:t>they </a:t>
              </a:r>
              <a:r>
                <a:rPr spc="-10" dirty="0">
                  <a:latin typeface="Arial"/>
                  <a:cs typeface="Arial"/>
                </a:rPr>
                <a:t>have not been</a:t>
              </a:r>
              <a:r>
                <a:rPr spc="-45" dirty="0">
                  <a:latin typeface="Arial"/>
                  <a:cs typeface="Arial"/>
                </a:rPr>
                <a:t> </a:t>
              </a:r>
              <a:r>
                <a:rPr spc="-10" dirty="0" smtClean="0">
                  <a:latin typeface="Arial"/>
                  <a:cs typeface="Arial"/>
                </a:rPr>
                <a:t>approved</a:t>
              </a:r>
              <a:r>
                <a:rPr lang="en-US" spc="-10" dirty="0" smtClean="0">
                  <a:latin typeface="Arial"/>
                  <a:cs typeface="Arial"/>
                </a:rPr>
                <a:t>.</a:t>
              </a:r>
              <a:endParaRPr dirty="0">
                <a:latin typeface="Arial"/>
                <a:cs typeface="Arial"/>
              </a:endParaRPr>
            </a:p>
          </p:txBody>
        </p:sp>
        <p:cxnSp>
          <p:nvCxnSpPr>
            <p:cNvPr id="7" name="Straight Arrow Connector 6"/>
            <p:cNvCxnSpPr/>
            <p:nvPr/>
          </p:nvCxnSpPr>
          <p:spPr>
            <a:xfrm flipH="1">
              <a:off x="3616036" y="3590336"/>
              <a:ext cx="522827" cy="2750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4" idx="1"/>
            </p:cNvCxnSpPr>
            <p:nvPr/>
          </p:nvCxnSpPr>
          <p:spPr>
            <a:xfrm flipH="1">
              <a:off x="4488873" y="3308590"/>
              <a:ext cx="2776707" cy="7750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1"/>
            </p:cNvCxnSpPr>
            <p:nvPr/>
          </p:nvCxnSpPr>
          <p:spPr>
            <a:xfrm flipH="1">
              <a:off x="3335482" y="5892645"/>
              <a:ext cx="2014559" cy="40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108</a:t>
            </a:fld>
            <a:endParaRPr lang="en-US" altLang="en-US" dirty="0">
              <a:solidFill>
                <a:prstClr val="black"/>
              </a:solidFill>
            </a:endParaRPr>
          </a:p>
        </p:txBody>
      </p:sp>
    </p:spTree>
    <p:extLst>
      <p:ext uri="{BB962C8B-B14F-4D97-AF65-F5344CB8AC3E}">
        <p14:creationId xmlns:p14="http://schemas.microsoft.com/office/powerpoint/2010/main" val="18681408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Workforce Administration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Transactions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22" name="Rectangle 21"/>
          <p:cNvSpPr/>
          <p:nvPr/>
        </p:nvSpPr>
        <p:spPr>
          <a:xfrm>
            <a:off x="508942" y="1768451"/>
            <a:ext cx="11325225" cy="388696"/>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5" normalizeH="0" baseline="0" noProof="0" dirty="0" smtClean="0">
                <a:ln>
                  <a:noFill/>
                </a:ln>
                <a:solidFill>
                  <a:prstClr val="black"/>
                </a:solidFill>
                <a:effectLst/>
                <a:uLnTx/>
                <a:uFillTx/>
                <a:latin typeface="Arial"/>
                <a:ea typeface="+mn-ea"/>
                <a:cs typeface="Arial"/>
              </a:rPr>
              <a:t>Use </a:t>
            </a:r>
            <a:r>
              <a:rPr kumimoji="0" lang="en-US" sz="1800" b="0" i="0" u="none" strike="noStrike" kern="1200" cap="none" spc="-5" normalizeH="0" baseline="0" noProof="0" dirty="0">
                <a:ln>
                  <a:noFill/>
                </a:ln>
                <a:solidFill>
                  <a:prstClr val="black"/>
                </a:solidFill>
                <a:effectLst/>
                <a:uLnTx/>
                <a:uFillTx/>
                <a:latin typeface="Arial"/>
                <a:ea typeface="+mn-ea"/>
                <a:cs typeface="Arial"/>
              </a:rPr>
              <a:t>the </a:t>
            </a:r>
            <a:r>
              <a:rPr kumimoji="0" lang="en-US" sz="1800" b="1" i="0" u="none" strike="noStrike" kern="1200" cap="none" spc="0" normalizeH="0" baseline="0" noProof="0" dirty="0">
                <a:ln>
                  <a:noFill/>
                </a:ln>
                <a:solidFill>
                  <a:prstClr val="black"/>
                </a:solidFill>
                <a:effectLst/>
                <a:uLnTx/>
                <a:uFillTx/>
                <a:latin typeface="Arial"/>
                <a:ea typeface="+mn-ea"/>
                <a:cs typeface="Arial"/>
              </a:rPr>
              <a:t>Select </a:t>
            </a:r>
            <a:r>
              <a:rPr kumimoji="0" lang="en-US" sz="1800" b="1" i="0" u="none" strike="noStrike" kern="1200" cap="none" spc="-20" normalizeH="0" baseline="0" noProof="0" dirty="0">
                <a:ln>
                  <a:noFill/>
                </a:ln>
                <a:solidFill>
                  <a:prstClr val="black"/>
                </a:solidFill>
                <a:effectLst/>
                <a:uLnTx/>
                <a:uFillTx/>
                <a:latin typeface="Arial"/>
                <a:ea typeface="+mn-ea"/>
                <a:cs typeface="Arial"/>
              </a:rPr>
              <a:t>Template </a:t>
            </a:r>
            <a:r>
              <a:rPr kumimoji="0" lang="en-US" sz="1800" b="0" i="0" u="none" strike="noStrike" kern="1200" cap="none" spc="0" normalizeH="0" baseline="0" noProof="0" dirty="0">
                <a:ln>
                  <a:noFill/>
                </a:ln>
                <a:solidFill>
                  <a:prstClr val="black"/>
                </a:solidFill>
                <a:effectLst/>
                <a:uLnTx/>
                <a:uFillTx/>
                <a:latin typeface="Arial"/>
                <a:ea typeface="+mn-ea"/>
                <a:cs typeface="Arial"/>
              </a:rPr>
              <a:t>look up </a:t>
            </a:r>
            <a:r>
              <a:rPr kumimoji="0" lang="en-US" sz="1800" b="0" i="0" u="none" strike="noStrike" kern="1200" cap="none" spc="-5" normalizeH="0" baseline="0" noProof="0" dirty="0">
                <a:ln>
                  <a:noFill/>
                </a:ln>
                <a:solidFill>
                  <a:prstClr val="black"/>
                </a:solidFill>
                <a:effectLst/>
                <a:uLnTx/>
                <a:uFillTx/>
                <a:latin typeface="Arial"/>
                <a:ea typeface="+mn-ea"/>
                <a:cs typeface="Arial"/>
              </a:rPr>
              <a:t>to </a:t>
            </a:r>
            <a:r>
              <a:rPr kumimoji="0" lang="en-US" sz="1800" b="0" i="0" u="none" strike="noStrike" kern="1200" cap="none" spc="0" normalizeH="0" baseline="0" noProof="0" dirty="0">
                <a:ln>
                  <a:noFill/>
                </a:ln>
                <a:solidFill>
                  <a:prstClr val="black"/>
                </a:solidFill>
                <a:effectLst/>
                <a:uLnTx/>
                <a:uFillTx/>
                <a:latin typeface="Arial"/>
                <a:ea typeface="+mn-ea"/>
                <a:cs typeface="Arial"/>
              </a:rPr>
              <a:t>select the </a:t>
            </a:r>
            <a:r>
              <a:rPr kumimoji="0" lang="en-US" sz="1800" b="0" i="0" u="none" strike="noStrike" kern="1200" cap="none" spc="-5" normalizeH="0" baseline="0" noProof="0" dirty="0">
                <a:ln>
                  <a:noFill/>
                </a:ln>
                <a:solidFill>
                  <a:prstClr val="black"/>
                </a:solidFill>
                <a:effectLst/>
                <a:uLnTx/>
                <a:uFillTx/>
                <a:latin typeface="Arial"/>
                <a:ea typeface="+mn-ea"/>
                <a:cs typeface="Arial"/>
              </a:rPr>
              <a:t>template for</a:t>
            </a:r>
            <a:r>
              <a:rPr kumimoji="0" lang="en-US" sz="1800" b="0" i="0" u="none" strike="noStrike" kern="1200" cap="none" spc="-195"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the </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transaction </a:t>
            </a:r>
            <a:r>
              <a:rPr kumimoji="0" lang="en-US" sz="1800" b="0" i="0" u="none" strike="noStrike" kern="1200" cap="none" spc="-5" normalizeH="0" baseline="0" noProof="0" dirty="0">
                <a:ln>
                  <a:noFill/>
                </a:ln>
                <a:solidFill>
                  <a:prstClr val="black"/>
                </a:solidFill>
                <a:effectLst/>
                <a:uLnTx/>
                <a:uFillTx/>
                <a:latin typeface="Arial"/>
                <a:ea typeface="+mn-ea"/>
                <a:cs typeface="Arial"/>
              </a:rPr>
              <a:t>you </a:t>
            </a:r>
            <a:r>
              <a:rPr kumimoji="0" lang="en-US" sz="1800" b="0" i="0" u="none" strike="noStrike" kern="1200" cap="none" spc="0" normalizeH="0" baseline="0" noProof="0" dirty="0">
                <a:ln>
                  <a:noFill/>
                </a:ln>
                <a:solidFill>
                  <a:prstClr val="black"/>
                </a:solidFill>
                <a:effectLst/>
                <a:uLnTx/>
                <a:uFillTx/>
                <a:latin typeface="Arial"/>
                <a:ea typeface="+mn-ea"/>
                <a:cs typeface="Arial"/>
              </a:rPr>
              <a:t>need </a:t>
            </a:r>
            <a:r>
              <a:rPr kumimoji="0" lang="en-US" sz="1800" b="0" i="0" u="none" strike="noStrike" kern="1200" cap="none" spc="-5" normalizeH="0" baseline="0" noProof="0" dirty="0">
                <a:ln>
                  <a:noFill/>
                </a:ln>
                <a:solidFill>
                  <a:prstClr val="black"/>
                </a:solidFill>
                <a:effectLst/>
                <a:uLnTx/>
                <a:uFillTx/>
                <a:latin typeface="Arial"/>
                <a:ea typeface="+mn-ea"/>
                <a:cs typeface="Arial"/>
              </a:rPr>
              <a:t>to</a:t>
            </a:r>
            <a:r>
              <a:rPr kumimoji="0" lang="en-US" sz="1800" b="0" i="0" u="none" strike="noStrike" kern="1200" cap="none" spc="-85" normalizeH="0" baseline="0" noProof="0" dirty="0">
                <a:ln>
                  <a:noFill/>
                </a:ln>
                <a:solidFill>
                  <a:prstClr val="black"/>
                </a:solidFill>
                <a:effectLst/>
                <a:uLnTx/>
                <a:uFillTx/>
                <a:latin typeface="Arial"/>
                <a:ea typeface="+mn-ea"/>
                <a:cs typeface="Arial"/>
              </a:rPr>
              <a:t> </a:t>
            </a:r>
            <a:r>
              <a:rPr kumimoji="0" lang="en-US" sz="1800" b="0" i="0" u="none" strike="noStrike" kern="1200" cap="none" spc="-5" normalizeH="0" baseline="0" noProof="0" dirty="0">
                <a:ln>
                  <a:noFill/>
                </a:ln>
                <a:solidFill>
                  <a:prstClr val="black"/>
                </a:solidFill>
                <a:effectLst/>
                <a:uLnTx/>
                <a:uFillTx/>
                <a:latin typeface="Arial"/>
                <a:ea typeface="+mn-ea"/>
                <a:cs typeface="Arial"/>
              </a:rPr>
              <a:t>initiate</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7" name="Group 6"/>
          <p:cNvGrpSpPr/>
          <p:nvPr/>
        </p:nvGrpSpPr>
        <p:grpSpPr>
          <a:xfrm>
            <a:off x="677402" y="2207718"/>
            <a:ext cx="10988306" cy="4202731"/>
            <a:chOff x="677402" y="2207718"/>
            <a:chExt cx="10988306" cy="4202731"/>
          </a:xfrm>
        </p:grpSpPr>
        <p:grpSp>
          <p:nvGrpSpPr>
            <p:cNvPr id="35" name="Group 34"/>
            <p:cNvGrpSpPr/>
            <p:nvPr/>
          </p:nvGrpSpPr>
          <p:grpSpPr>
            <a:xfrm>
              <a:off x="677402" y="2207718"/>
              <a:ext cx="10988306" cy="4202731"/>
              <a:chOff x="677402" y="2207718"/>
              <a:chExt cx="10988306" cy="4202731"/>
            </a:xfrm>
          </p:grpSpPr>
          <p:pic>
            <p:nvPicPr>
              <p:cNvPr id="13" name="Picture 12"/>
              <p:cNvPicPr>
                <a:picLocks noChangeAspect="1"/>
              </p:cNvPicPr>
              <p:nvPr/>
            </p:nvPicPr>
            <p:blipFill rotWithShape="1">
              <a:blip r:embed="rId3"/>
              <a:srcRect r="206" b="24952"/>
              <a:stretch/>
            </p:blipFill>
            <p:spPr>
              <a:xfrm>
                <a:off x="677402" y="2398840"/>
                <a:ext cx="10988306" cy="3488365"/>
              </a:xfrm>
              <a:prstGeom prst="rect">
                <a:avLst/>
              </a:prstGeom>
              <a:ln w="6350">
                <a:solidFill>
                  <a:schemeClr val="tx1"/>
                </a:solidFill>
              </a:ln>
            </p:spPr>
          </p:pic>
          <p:sp>
            <p:nvSpPr>
              <p:cNvPr id="25" name="object 9"/>
              <p:cNvSpPr txBox="1"/>
              <p:nvPr/>
            </p:nvSpPr>
            <p:spPr>
              <a:xfrm>
                <a:off x="3609753" y="2790118"/>
                <a:ext cx="2668772" cy="566181"/>
              </a:xfrm>
              <a:prstGeom prst="rect">
                <a:avLst/>
              </a:prstGeom>
              <a:solidFill>
                <a:schemeClr val="accent1">
                  <a:lumMod val="20000"/>
                  <a:lumOff val="80000"/>
                </a:schemeClr>
              </a:solidFill>
              <a:ln>
                <a:solidFill>
                  <a:schemeClr val="tx1"/>
                </a:solidFill>
              </a:ln>
            </p:spPr>
            <p:txBody>
              <a:bodyPr vert="horz" wrap="square" lIns="0" tIns="12065" rIns="0" bIns="0" rtlCol="0">
                <a:spAutoFit/>
              </a:bodyPr>
              <a:lstStyle/>
              <a:p>
                <a:pPr marL="102870" marR="102235" lvl="0" indent="0" algn="ctr" defTabSz="914400" rtl="0" eaLnBrk="1" fontAlgn="auto" latinLnBrk="0" hangingPunct="1">
                  <a:lnSpc>
                    <a:spcPct val="100000"/>
                  </a:lnSpc>
                  <a:spcBef>
                    <a:spcPts val="95"/>
                  </a:spcBef>
                  <a:spcAft>
                    <a:spcPts val="0"/>
                  </a:spcAft>
                  <a:buClrTx/>
                  <a:buSzTx/>
                  <a:buFontTx/>
                  <a:buNone/>
                  <a:tabLst/>
                  <a:defRPr/>
                </a:pPr>
                <a:r>
                  <a:rPr kumimoji="0" b="0" i="0" u="none" strike="noStrike" kern="1200" cap="none" spc="-5" normalizeH="0" baseline="0" noProof="0" dirty="0">
                    <a:ln>
                      <a:noFill/>
                    </a:ln>
                    <a:solidFill>
                      <a:prstClr val="black"/>
                    </a:solidFill>
                    <a:effectLst/>
                    <a:uLnTx/>
                    <a:uFillTx/>
                    <a:latin typeface="Arial"/>
                    <a:ea typeface="+mn-ea"/>
                    <a:cs typeface="Arial"/>
                  </a:rPr>
                  <a:t>Click </a:t>
                </a:r>
                <a:r>
                  <a:rPr kumimoji="0" b="0" i="0" u="none" strike="noStrike" kern="1200" cap="none" spc="-10" normalizeH="0" baseline="0" noProof="0" dirty="0">
                    <a:ln>
                      <a:noFill/>
                    </a:ln>
                    <a:solidFill>
                      <a:prstClr val="black"/>
                    </a:solidFill>
                    <a:effectLst/>
                    <a:uLnTx/>
                    <a:uFillTx/>
                    <a:latin typeface="Arial"/>
                    <a:ea typeface="+mn-ea"/>
                    <a:cs typeface="Arial"/>
                  </a:rPr>
                  <a:t>the </a:t>
                </a:r>
                <a:r>
                  <a:rPr kumimoji="0" b="1" i="0" u="none" strike="noStrike" kern="1200" cap="none" spc="-10" normalizeH="0" baseline="0" noProof="0" dirty="0">
                    <a:ln>
                      <a:noFill/>
                    </a:ln>
                    <a:solidFill>
                      <a:prstClr val="black"/>
                    </a:solidFill>
                    <a:effectLst/>
                    <a:uLnTx/>
                    <a:uFillTx/>
                    <a:latin typeface="Arial"/>
                    <a:ea typeface="+mn-ea"/>
                    <a:cs typeface="Arial"/>
                  </a:rPr>
                  <a:t>Search </a:t>
                </a:r>
                <a:r>
                  <a:rPr kumimoji="0" b="0" i="0" u="none" strike="noStrike" kern="1200" cap="none" spc="-10" normalizeH="0" baseline="0" noProof="0" dirty="0">
                    <a:ln>
                      <a:noFill/>
                    </a:ln>
                    <a:solidFill>
                      <a:prstClr val="black"/>
                    </a:solidFill>
                    <a:effectLst/>
                    <a:uLnTx/>
                    <a:uFillTx/>
                    <a:latin typeface="Arial"/>
                    <a:ea typeface="+mn-ea"/>
                    <a:cs typeface="Arial"/>
                  </a:rPr>
                  <a:t>button  </a:t>
                </a:r>
                <a:r>
                  <a:rPr kumimoji="0" b="0" i="0" u="none" strike="noStrike" kern="1200" cap="none" spc="-5" normalizeH="0" baseline="0" noProof="0" dirty="0">
                    <a:ln>
                      <a:noFill/>
                    </a:ln>
                    <a:solidFill>
                      <a:prstClr val="black"/>
                    </a:solidFill>
                    <a:effectLst/>
                    <a:uLnTx/>
                    <a:uFillTx/>
                    <a:latin typeface="Arial"/>
                    <a:ea typeface="+mn-ea"/>
                    <a:cs typeface="Arial"/>
                  </a:rPr>
                  <a:t>to select a</a:t>
                </a:r>
                <a:r>
                  <a:rPr kumimoji="0" b="0" i="0" u="none" strike="noStrike" kern="1200" cap="none" spc="-45" normalizeH="0" baseline="0" noProof="0" dirty="0">
                    <a:ln>
                      <a:noFill/>
                    </a:ln>
                    <a:solidFill>
                      <a:prstClr val="black"/>
                    </a:solidFill>
                    <a:effectLst/>
                    <a:uLnTx/>
                    <a:uFillTx/>
                    <a:latin typeface="Arial"/>
                    <a:ea typeface="+mn-ea"/>
                    <a:cs typeface="Arial"/>
                  </a:rPr>
                  <a:t> </a:t>
                </a:r>
                <a:r>
                  <a:rPr kumimoji="0" b="0" i="0" u="none" strike="noStrike" kern="1200" cap="none" spc="-5" normalizeH="0" baseline="0" noProof="0" dirty="0">
                    <a:ln>
                      <a:noFill/>
                    </a:ln>
                    <a:solidFill>
                      <a:prstClr val="black"/>
                    </a:solidFill>
                    <a:effectLst/>
                    <a:uLnTx/>
                    <a:uFillTx/>
                    <a:latin typeface="Arial"/>
                    <a:ea typeface="+mn-ea"/>
                    <a:cs typeface="Arial"/>
                  </a:rPr>
                  <a:t>template.</a:t>
                </a:r>
                <a:endParaRPr kumimoji="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p:cNvPicPr>
                <a:picLocks noChangeAspect="1"/>
              </p:cNvPicPr>
              <p:nvPr/>
            </p:nvPicPr>
            <p:blipFill>
              <a:blip r:embed="rId4"/>
              <a:stretch>
                <a:fillRect/>
              </a:stretch>
            </p:blipFill>
            <p:spPr>
              <a:xfrm>
                <a:off x="8234544" y="2207718"/>
                <a:ext cx="3094389" cy="4202731"/>
              </a:xfrm>
              <a:prstGeom prst="rect">
                <a:avLst/>
              </a:prstGeom>
              <a:ln w="6350">
                <a:solidFill>
                  <a:schemeClr val="tx1"/>
                </a:solidFill>
              </a:ln>
            </p:spPr>
          </p:pic>
          <p:cxnSp>
            <p:nvCxnSpPr>
              <p:cNvPr id="6" name="Straight Arrow Connector 5"/>
              <p:cNvCxnSpPr/>
              <p:nvPr/>
            </p:nvCxnSpPr>
            <p:spPr>
              <a:xfrm>
                <a:off x="4262546" y="3356299"/>
                <a:ext cx="278281" cy="8386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688958" y="2584079"/>
                <a:ext cx="3487479" cy="16693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5"/>
            <a:stretch>
              <a:fillRect/>
            </a:stretch>
          </p:blipFill>
          <p:spPr>
            <a:xfrm>
              <a:off x="2719495" y="4194989"/>
              <a:ext cx="1543050" cy="190500"/>
            </a:xfrm>
            <a:prstGeom prst="rect">
              <a:avLst/>
            </a:prstGeom>
          </p:spPr>
        </p:pic>
      </p:grpSp>
      <p:sp>
        <p:nvSpPr>
          <p:cNvPr id="12" name="Slide Number Placeholder 11"/>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109</a:t>
            </a:fld>
            <a:endParaRPr lang="en-US" altLang="en-US" dirty="0">
              <a:solidFill>
                <a:prstClr val="black"/>
              </a:solidFill>
            </a:endParaRPr>
          </a:p>
        </p:txBody>
      </p:sp>
    </p:spTree>
    <p:extLst>
      <p:ext uri="{BB962C8B-B14F-4D97-AF65-F5344CB8AC3E}">
        <p14:creationId xmlns:p14="http://schemas.microsoft.com/office/powerpoint/2010/main" val="42837030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88234" y="245855"/>
            <a:ext cx="12093817"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400" b="1" noProof="0" dirty="0" smtClean="0">
                <a:solidFill>
                  <a:srgbClr val="4472C4"/>
                </a:solidFill>
                <a:latin typeface="Arial" panose="020B0604020202020204" pitchFamily="34" charset="0"/>
                <a:cs typeface="Arial" panose="020B0604020202020204" pitchFamily="34" charset="0"/>
              </a:rPr>
              <a:t>APPOINTMENT TYPES (EMPLOYEE CLASSES)</a:t>
            </a:r>
            <a:endParaRPr kumimoji="0" lang="en-US" sz="3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4" name="Rounded Rectangle 3"/>
          <p:cNvSpPr/>
          <p:nvPr/>
        </p:nvSpPr>
        <p:spPr>
          <a:xfrm>
            <a:off x="1088570" y="1345213"/>
            <a:ext cx="8397551" cy="1738447"/>
          </a:xfrm>
          <a:prstGeom prst="roundRect">
            <a:avLst/>
          </a:prstGeom>
          <a:solidFill>
            <a:schemeClr val="accent1">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solidFill>
                  <a:schemeClr val="tx1"/>
                </a:solidFill>
              </a:rPr>
              <a:t>PPSM-3: Types of Appointment  </a:t>
            </a:r>
            <a:r>
              <a:rPr lang="en-US" dirty="0">
                <a:hlinkClick r:id="rId3"/>
              </a:rPr>
              <a:t>https://</a:t>
            </a:r>
            <a:r>
              <a:rPr lang="en-US" dirty="0" smtClean="0">
                <a:hlinkClick r:id="rId3"/>
              </a:rPr>
              <a:t>policy.ucop.edu/doc/4010390/PPSM-3</a:t>
            </a:r>
            <a:endParaRPr lang="en-US" dirty="0" smtClean="0"/>
          </a:p>
          <a:p>
            <a:pPr algn="just"/>
            <a:r>
              <a:rPr lang="en-US" dirty="0" smtClean="0">
                <a:solidFill>
                  <a:schemeClr val="tx1"/>
                </a:solidFill>
              </a:rPr>
              <a:t>UCR Local Procedure 3:</a:t>
            </a:r>
          </a:p>
          <a:p>
            <a:pPr marL="742950" lvl="1" indent="-285750" algn="just">
              <a:buFont typeface="Arial" panose="020B0604020202020204" pitchFamily="34" charset="0"/>
              <a:buChar char="•"/>
            </a:pPr>
            <a:r>
              <a:rPr lang="en-US" dirty="0" smtClean="0">
                <a:solidFill>
                  <a:schemeClr val="tx1"/>
                </a:solidFill>
                <a:hlinkClick r:id="rId4"/>
              </a:rPr>
              <a:t>Casual Restricted/Student Employee – Employee Class 5</a:t>
            </a:r>
            <a:endParaRPr lang="en-US" dirty="0" smtClean="0">
              <a:solidFill>
                <a:schemeClr val="tx1"/>
              </a:solidFill>
            </a:endParaRPr>
          </a:p>
          <a:p>
            <a:pPr marL="742950" lvl="1" indent="-285750" algn="just">
              <a:buFont typeface="Arial" panose="020B0604020202020204" pitchFamily="34" charset="0"/>
              <a:buChar char="•"/>
            </a:pPr>
            <a:r>
              <a:rPr lang="en-US" dirty="0" smtClean="0">
                <a:solidFill>
                  <a:schemeClr val="tx1"/>
                </a:solidFill>
                <a:hlinkClick r:id="rId5"/>
              </a:rPr>
              <a:t>Contract</a:t>
            </a:r>
            <a:endParaRPr lang="en-US" dirty="0" smtClean="0">
              <a:solidFill>
                <a:schemeClr val="tx1"/>
              </a:solidFill>
            </a:endParaRPr>
          </a:p>
          <a:p>
            <a:pPr marL="742950" lvl="1" indent="-285750" algn="just">
              <a:buFont typeface="Arial" panose="020B0604020202020204" pitchFamily="34" charset="0"/>
              <a:buChar char="•"/>
            </a:pPr>
            <a:r>
              <a:rPr lang="en-US" dirty="0" smtClean="0">
                <a:solidFill>
                  <a:schemeClr val="tx1"/>
                </a:solidFill>
                <a:hlinkClick r:id="rId6"/>
              </a:rPr>
              <a:t>Limited</a:t>
            </a:r>
            <a:endParaRPr lang="en-US" dirty="0" smtClean="0">
              <a:solidFill>
                <a:schemeClr val="tx1"/>
              </a:solidFill>
            </a:endParaRPr>
          </a:p>
          <a:p>
            <a:pPr marL="742950" lvl="1" indent="-285750" algn="just">
              <a:buFont typeface="Arial" panose="020B0604020202020204" pitchFamily="34" charset="0"/>
              <a:buChar char="•"/>
            </a:pPr>
            <a:r>
              <a:rPr lang="en-US" dirty="0" smtClean="0">
                <a:solidFill>
                  <a:schemeClr val="tx1"/>
                </a:solidFill>
                <a:hlinkClick r:id="rId7"/>
              </a:rPr>
              <a:t>Partial-Year</a:t>
            </a:r>
            <a:endParaRPr lang="en-US" dirty="0">
              <a:solidFill>
                <a:schemeClr val="tx1"/>
              </a:solidFill>
            </a:endParaRPr>
          </a:p>
        </p:txBody>
      </p:sp>
      <p:sp>
        <p:nvSpPr>
          <p:cNvPr id="5" name="Rounded Rectangle 4"/>
          <p:cNvSpPr/>
          <p:nvPr/>
        </p:nvSpPr>
        <p:spPr>
          <a:xfrm>
            <a:off x="1088570" y="3194523"/>
            <a:ext cx="8397550" cy="1507915"/>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solidFill>
                  <a:schemeClr val="tx1"/>
                </a:solidFill>
              </a:rPr>
              <a:t>PPSM-20: Recruitment and Promotion</a:t>
            </a:r>
          </a:p>
          <a:p>
            <a:pPr algn="just"/>
            <a:r>
              <a:rPr lang="en-US" dirty="0" smtClean="0">
                <a:hlinkClick r:id="rId8"/>
              </a:rPr>
              <a:t>https</a:t>
            </a:r>
            <a:r>
              <a:rPr lang="en-US" dirty="0">
                <a:hlinkClick r:id="rId8"/>
              </a:rPr>
              <a:t>://policy.ucop.edu/doc/4010393/PPSM-20</a:t>
            </a:r>
            <a:endParaRPr lang="en-US" dirty="0" smtClean="0">
              <a:solidFill>
                <a:schemeClr val="tx1"/>
              </a:solidFill>
            </a:endParaRPr>
          </a:p>
          <a:p>
            <a:pPr algn="just"/>
            <a:r>
              <a:rPr lang="en-US" dirty="0" smtClean="0">
                <a:solidFill>
                  <a:schemeClr val="tx1"/>
                </a:solidFill>
                <a:hlinkClick r:id="rId9"/>
              </a:rPr>
              <a:t>UCR Local Procedure 20</a:t>
            </a:r>
            <a:r>
              <a:rPr lang="en-US" dirty="0" smtClean="0">
                <a:solidFill>
                  <a:schemeClr val="tx1"/>
                </a:solidFill>
              </a:rPr>
              <a:t> – NOT APPLICABLE TO EMPLOYEE CLASS 5 – CASUAL RESTRICTED/STUDENTS</a:t>
            </a:r>
            <a:endParaRPr lang="en-US" dirty="0">
              <a:solidFill>
                <a:schemeClr val="tx1"/>
              </a:solidFill>
            </a:endParaRPr>
          </a:p>
        </p:txBody>
      </p:sp>
      <p:sp>
        <p:nvSpPr>
          <p:cNvPr id="6" name="Rounded Rectangle 5"/>
          <p:cNvSpPr/>
          <p:nvPr/>
        </p:nvSpPr>
        <p:spPr>
          <a:xfrm>
            <a:off x="1088570" y="4813301"/>
            <a:ext cx="8397550" cy="1507915"/>
          </a:xfrm>
          <a:prstGeom prst="roundRect">
            <a:avLst/>
          </a:prstGeom>
          <a:solidFill>
            <a:schemeClr val="accent1">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solidFill>
                  <a:schemeClr val="tx1"/>
                </a:solidFill>
              </a:rPr>
              <a:t>PPSM-21: Selection and </a:t>
            </a:r>
            <a:r>
              <a:rPr lang="en-US" dirty="0">
                <a:solidFill>
                  <a:schemeClr val="tx1"/>
                </a:solidFill>
              </a:rPr>
              <a:t>Appointment </a:t>
            </a:r>
            <a:r>
              <a:rPr lang="en-US" dirty="0">
                <a:solidFill>
                  <a:schemeClr val="tx1"/>
                </a:solidFill>
                <a:hlinkClick r:id="rId10"/>
              </a:rPr>
              <a:t>http://</a:t>
            </a:r>
            <a:r>
              <a:rPr lang="en-US" dirty="0" smtClean="0">
                <a:solidFill>
                  <a:schemeClr val="tx1"/>
                </a:solidFill>
                <a:hlinkClick r:id="rId10"/>
              </a:rPr>
              <a:t>policy.ucop.edu/doc/4010394</a:t>
            </a:r>
            <a:r>
              <a:rPr lang="en-US" dirty="0" smtClean="0">
                <a:solidFill>
                  <a:schemeClr val="tx1"/>
                </a:solidFill>
              </a:rPr>
              <a:t> </a:t>
            </a:r>
          </a:p>
          <a:p>
            <a:pPr algn="just"/>
            <a:r>
              <a:rPr lang="en-US" dirty="0" smtClean="0">
                <a:solidFill>
                  <a:schemeClr val="tx1"/>
                </a:solidFill>
                <a:hlinkClick r:id="rId11"/>
              </a:rPr>
              <a:t>UCR Local Procedure 21</a:t>
            </a:r>
            <a:endParaRPr lang="en-US" dirty="0" smtClean="0">
              <a:solidFill>
                <a:schemeClr val="tx1"/>
              </a:solidFill>
            </a:endParaRPr>
          </a:p>
          <a:p>
            <a:pPr marL="285750" indent="-285750" algn="just">
              <a:buFont typeface="Arial" panose="020B0604020202020204" pitchFamily="34" charset="0"/>
              <a:buChar char="•"/>
            </a:pPr>
            <a:r>
              <a:rPr lang="en-US" dirty="0" smtClean="0">
                <a:solidFill>
                  <a:schemeClr val="tx1"/>
                </a:solidFill>
              </a:rPr>
              <a:t>Background Check Requirement by Title Code – </a:t>
            </a:r>
            <a:r>
              <a:rPr lang="en-US" dirty="0" smtClean="0">
                <a:solidFill>
                  <a:schemeClr val="tx1"/>
                </a:solidFill>
                <a:hlinkClick r:id="rId12"/>
              </a:rPr>
              <a:t>Title Code</a:t>
            </a:r>
            <a:r>
              <a:rPr lang="en-US" dirty="0" smtClean="0">
                <a:solidFill>
                  <a:schemeClr val="tx1"/>
                </a:solidFill>
              </a:rPr>
              <a:t> </a:t>
            </a:r>
            <a:r>
              <a:rPr lang="en-US" dirty="0" smtClean="0">
                <a:solidFill>
                  <a:srgbClr val="FF0000"/>
                </a:solidFill>
              </a:rPr>
              <a:t> </a:t>
            </a:r>
          </a:p>
          <a:p>
            <a:pPr marL="285750" indent="-285750" algn="just">
              <a:buFont typeface="Arial" panose="020B0604020202020204" pitchFamily="34" charset="0"/>
              <a:buChar char="•"/>
            </a:pPr>
            <a:r>
              <a:rPr lang="en-US" dirty="0" smtClean="0">
                <a:solidFill>
                  <a:schemeClr val="tx1"/>
                </a:solidFill>
              </a:rPr>
              <a:t>For Employee Class 5, Use </a:t>
            </a:r>
            <a:r>
              <a:rPr lang="en-US" dirty="0" smtClean="0">
                <a:solidFill>
                  <a:srgbClr val="FF0000"/>
                </a:solidFill>
                <a:hlinkClick r:id="rId13"/>
              </a:rPr>
              <a:t>Critical Position Questionnaire </a:t>
            </a:r>
            <a:r>
              <a:rPr lang="en-US" dirty="0" smtClean="0">
                <a:solidFill>
                  <a:schemeClr val="tx1"/>
                </a:solidFill>
              </a:rPr>
              <a:t>to determine the minimum background check required.</a:t>
            </a:r>
            <a:endParaRPr lang="en-US" dirty="0">
              <a:solidFill>
                <a:schemeClr val="tx1"/>
              </a:solidFill>
            </a:endParaRPr>
          </a:p>
        </p:txBody>
      </p: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11</a:t>
            </a:fld>
            <a:endParaRPr lang="en-US" altLang="en-US" dirty="0">
              <a:solidFill>
                <a:prstClr val="black"/>
              </a:solidFill>
            </a:endParaRPr>
          </a:p>
        </p:txBody>
      </p:sp>
    </p:spTree>
    <p:extLst>
      <p:ext uri="{BB962C8B-B14F-4D97-AF65-F5344CB8AC3E}">
        <p14:creationId xmlns:p14="http://schemas.microsoft.com/office/powerpoint/2010/main" val="102302750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Workforce Administration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Transactions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22" name="Rectangle 21"/>
          <p:cNvSpPr/>
          <p:nvPr/>
        </p:nvSpPr>
        <p:spPr>
          <a:xfrm>
            <a:off x="427146" y="1766991"/>
            <a:ext cx="11325225" cy="367216"/>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5" normalizeH="0" baseline="0" noProof="0" dirty="0" smtClean="0">
                <a:ln>
                  <a:noFill/>
                </a:ln>
                <a:solidFill>
                  <a:prstClr val="black"/>
                </a:solidFill>
                <a:effectLst/>
                <a:uLnTx/>
                <a:uFillTx/>
                <a:latin typeface="Arial"/>
                <a:ea typeface="+mn-ea"/>
                <a:cs typeface="Arial"/>
              </a:rPr>
              <a:t>After you select the template, and select the </a:t>
            </a:r>
            <a:r>
              <a:rPr kumimoji="0" lang="en-US" sz="1800" b="1" i="0" u="none" strike="noStrike" kern="1200" cap="none" spc="5" normalizeH="0" baseline="0" noProof="0" dirty="0" smtClean="0">
                <a:ln>
                  <a:noFill/>
                </a:ln>
                <a:solidFill>
                  <a:prstClr val="black"/>
                </a:solidFill>
                <a:effectLst/>
                <a:uLnTx/>
                <a:uFillTx/>
                <a:latin typeface="Arial"/>
                <a:ea typeface="+mn-ea"/>
                <a:cs typeface="Arial"/>
              </a:rPr>
              <a:t>Effective Date</a:t>
            </a:r>
            <a:r>
              <a:rPr kumimoji="0" lang="en-US" sz="1800" i="0" u="none" strike="noStrike" kern="1200" cap="none" spc="5" normalizeH="0" baseline="0" noProof="0" dirty="0" smtClean="0">
                <a:ln>
                  <a:noFill/>
                </a:ln>
                <a:solidFill>
                  <a:prstClr val="black"/>
                </a:solidFill>
                <a:effectLst/>
                <a:uLnTx/>
                <a:uFillTx/>
                <a:latin typeface="Arial"/>
                <a:ea typeface="+mn-ea"/>
                <a:cs typeface="Arial"/>
              </a:rPr>
              <a:t>,</a:t>
            </a:r>
            <a:r>
              <a:rPr kumimoji="0" lang="en-US" sz="1800" b="1" i="0" u="none" strike="noStrike" kern="1200" cap="none" spc="5" normalizeH="0" baseline="0" noProof="0" dirty="0" smtClean="0">
                <a:ln>
                  <a:noFill/>
                </a:ln>
                <a:solidFill>
                  <a:prstClr val="black"/>
                </a:solidFill>
                <a:effectLst/>
                <a:uLnTx/>
                <a:uFillTx/>
                <a:latin typeface="Arial"/>
                <a:ea typeface="+mn-ea"/>
                <a:cs typeface="Arial"/>
              </a:rPr>
              <a:t> </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click the </a:t>
            </a:r>
            <a:r>
              <a:rPr kumimoji="0" lang="en-US" sz="1800" b="1" i="0" u="none" strike="noStrike" kern="1200" cap="none" spc="5" normalizeH="0" baseline="0" noProof="0" dirty="0" smtClean="0">
                <a:ln>
                  <a:noFill/>
                </a:ln>
                <a:solidFill>
                  <a:prstClr val="black"/>
                </a:solidFill>
                <a:effectLst/>
                <a:uLnTx/>
                <a:uFillTx/>
                <a:latin typeface="Arial"/>
                <a:ea typeface="+mn-ea"/>
                <a:cs typeface="Arial"/>
              </a:rPr>
              <a:t>Create Transaction </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button.</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9" name="Group 8"/>
          <p:cNvGrpSpPr/>
          <p:nvPr/>
        </p:nvGrpSpPr>
        <p:grpSpPr>
          <a:xfrm>
            <a:off x="532361" y="2307778"/>
            <a:ext cx="11364363" cy="2634723"/>
            <a:chOff x="532361" y="2861232"/>
            <a:chExt cx="11364363" cy="2634723"/>
          </a:xfrm>
        </p:grpSpPr>
        <p:pic>
          <p:nvPicPr>
            <p:cNvPr id="3" name="Picture 2"/>
            <p:cNvPicPr>
              <a:picLocks noChangeAspect="1"/>
            </p:cNvPicPr>
            <p:nvPr/>
          </p:nvPicPr>
          <p:blipFill>
            <a:blip r:embed="rId4"/>
            <a:stretch>
              <a:fillRect/>
            </a:stretch>
          </p:blipFill>
          <p:spPr>
            <a:xfrm>
              <a:off x="532361" y="2861232"/>
              <a:ext cx="11364363" cy="2634723"/>
            </a:xfrm>
            <a:prstGeom prst="rect">
              <a:avLst/>
            </a:prstGeom>
            <a:ln w="6350">
              <a:solidFill>
                <a:schemeClr val="tx1"/>
              </a:solidFill>
            </a:ln>
          </p:spPr>
        </p:pic>
        <p:sp>
          <p:nvSpPr>
            <p:cNvPr id="14" name="Rectangle 13"/>
            <p:cNvSpPr/>
            <p:nvPr/>
          </p:nvSpPr>
          <p:spPr>
            <a:xfrm>
              <a:off x="9824486" y="4688964"/>
              <a:ext cx="1955392" cy="255176"/>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Rectangle 22"/>
            <p:cNvSpPr/>
            <p:nvPr/>
          </p:nvSpPr>
          <p:spPr>
            <a:xfrm>
              <a:off x="8592618" y="4407904"/>
              <a:ext cx="838975" cy="186220"/>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110</a:t>
            </a:fld>
            <a:endParaRPr lang="en-US" altLang="en-US" dirty="0">
              <a:solidFill>
                <a:prstClr val="black"/>
              </a:solidFill>
            </a:endParaRPr>
          </a:p>
        </p:txBody>
      </p:sp>
    </p:spTree>
    <p:extLst>
      <p:ext uri="{BB962C8B-B14F-4D97-AF65-F5344CB8AC3E}">
        <p14:creationId xmlns:p14="http://schemas.microsoft.com/office/powerpoint/2010/main" val="125226599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Workforce Administration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Transactions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48" name="Oval 47"/>
          <p:cNvSpPr/>
          <p:nvPr/>
        </p:nvSpPr>
        <p:spPr>
          <a:xfrm>
            <a:off x="8528824" y="1840502"/>
            <a:ext cx="250143" cy="267535"/>
          </a:xfrm>
          <a:prstGeom prst="ellipse">
            <a:avLst/>
          </a:prstGeom>
          <a:solidFill>
            <a:srgbClr val="F1AB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a:ea typeface="+mn-ea"/>
                <a:cs typeface="+mn-cs"/>
              </a:rPr>
              <a:t>1</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p:cNvSpPr/>
          <p:nvPr/>
        </p:nvSpPr>
        <p:spPr>
          <a:xfrm>
            <a:off x="433387" y="1693060"/>
            <a:ext cx="11325225" cy="1084015"/>
          </a:xfrm>
          <a:prstGeom prst="rect">
            <a:avLst/>
          </a:prstGeom>
          <a:solidFill>
            <a:schemeClr val="bg1"/>
          </a:solidFill>
          <a:ln>
            <a:solidFill>
              <a:schemeClr val="bg1"/>
            </a:solidFill>
          </a:ln>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5" normalizeH="0" baseline="0" noProof="0" dirty="0" smtClean="0">
                <a:ln>
                  <a:noFill/>
                </a:ln>
                <a:solidFill>
                  <a:prstClr val="black"/>
                </a:solidFill>
                <a:effectLst/>
                <a:uLnTx/>
                <a:uFillTx/>
                <a:latin typeface="Arial"/>
                <a:ea typeface="+mn-ea"/>
                <a:cs typeface="Arial"/>
              </a:rPr>
              <a:t>Select the</a:t>
            </a:r>
            <a:r>
              <a:rPr kumimoji="0" lang="en-US" sz="1800" b="0" i="0" u="none" strike="noStrike" kern="1200" cap="none" spc="0"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appropriate </a:t>
            </a:r>
            <a:r>
              <a:rPr kumimoji="0" lang="en-US" sz="1800" b="1" i="0" u="none" strike="noStrike" kern="1200" cap="none" spc="0" normalizeH="0" baseline="0" noProof="0" dirty="0" smtClean="0">
                <a:ln>
                  <a:noFill/>
                </a:ln>
                <a:solidFill>
                  <a:prstClr val="black"/>
                </a:solidFill>
                <a:effectLst/>
                <a:uLnTx/>
                <a:uFillTx/>
                <a:latin typeface="Arial"/>
                <a:ea typeface="+mn-ea"/>
                <a:cs typeface="Arial"/>
              </a:rPr>
              <a:t>Reason </a:t>
            </a:r>
            <a:r>
              <a:rPr kumimoji="0" lang="en-US" sz="1800" b="1" i="0" u="none" strike="noStrike" kern="1200" cap="none" spc="0" normalizeH="0" baseline="0" noProof="0" dirty="0">
                <a:ln>
                  <a:noFill/>
                </a:ln>
                <a:solidFill>
                  <a:prstClr val="black"/>
                </a:solidFill>
                <a:effectLst/>
                <a:uLnTx/>
                <a:uFillTx/>
                <a:latin typeface="Arial"/>
                <a:ea typeface="+mn-ea"/>
                <a:cs typeface="Arial"/>
              </a:rPr>
              <a:t>Code</a:t>
            </a:r>
            <a:r>
              <a:rPr kumimoji="0" lang="en-US" sz="1800" b="0" i="0" u="none" strike="noStrike" kern="1200" cap="none" spc="0" normalizeH="0" baseline="0" noProof="0" dirty="0">
                <a:ln>
                  <a:noFill/>
                </a:ln>
                <a:solidFill>
                  <a:prstClr val="black"/>
                </a:solidFill>
                <a:effectLst/>
                <a:uLnTx/>
                <a:uFillTx/>
                <a:latin typeface="Arial"/>
                <a:ea typeface="+mn-ea"/>
                <a:cs typeface="Arial"/>
              </a:rPr>
              <a:t>. Each </a:t>
            </a:r>
            <a:r>
              <a:rPr kumimoji="0" lang="en-US" sz="1800" b="0" i="0" u="none" strike="noStrike" kern="1200" cap="none" spc="-5" normalizeH="0" baseline="0" noProof="0" dirty="0">
                <a:ln>
                  <a:noFill/>
                </a:ln>
                <a:solidFill>
                  <a:prstClr val="black"/>
                </a:solidFill>
                <a:effectLst/>
                <a:uLnTx/>
                <a:uFillTx/>
                <a:latin typeface="Arial"/>
                <a:ea typeface="+mn-ea"/>
                <a:cs typeface="Arial"/>
              </a:rPr>
              <a:t>template </a:t>
            </a:r>
            <a:r>
              <a:rPr kumimoji="0" lang="en-US" sz="1800" b="0" i="0" u="none" strike="noStrike" kern="1200" cap="none" spc="0" normalizeH="0" baseline="0" noProof="0" dirty="0">
                <a:ln>
                  <a:noFill/>
                </a:ln>
                <a:solidFill>
                  <a:prstClr val="black"/>
                </a:solidFill>
                <a:effectLst/>
                <a:uLnTx/>
                <a:uFillTx/>
                <a:latin typeface="Arial"/>
                <a:ea typeface="+mn-ea"/>
                <a:cs typeface="Arial"/>
              </a:rPr>
              <a:t>has a unique </a:t>
            </a:r>
            <a:r>
              <a:rPr kumimoji="0" lang="en-US" sz="1800" b="0" i="0" u="none" strike="noStrike" kern="1200" cap="none" spc="-5" normalizeH="0" baseline="0" noProof="0" dirty="0">
                <a:ln>
                  <a:noFill/>
                </a:ln>
                <a:solidFill>
                  <a:prstClr val="black"/>
                </a:solidFill>
                <a:effectLst/>
                <a:uLnTx/>
                <a:uFillTx/>
                <a:latin typeface="Arial"/>
                <a:ea typeface="+mn-ea"/>
                <a:cs typeface="Arial"/>
              </a:rPr>
              <a:t>list</a:t>
            </a:r>
            <a:r>
              <a:rPr kumimoji="0" lang="en-US" sz="1800" b="0" i="0" u="none" strike="noStrike" kern="1200" cap="none" spc="-160"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of </a:t>
            </a:r>
            <a:r>
              <a:rPr kumimoji="0" lang="en-US" sz="1800" b="1" i="0" u="none" strike="noStrike" kern="1200" cap="none" spc="0" normalizeH="0" baseline="0" noProof="0" dirty="0" smtClean="0">
                <a:ln>
                  <a:noFill/>
                </a:ln>
                <a:solidFill>
                  <a:prstClr val="black"/>
                </a:solidFill>
                <a:effectLst/>
                <a:uLnTx/>
                <a:uFillTx/>
                <a:latin typeface="Arial"/>
                <a:ea typeface="+mn-ea"/>
                <a:cs typeface="Arial"/>
              </a:rPr>
              <a:t>Reason</a:t>
            </a:r>
            <a:r>
              <a:rPr kumimoji="0" lang="en-US" sz="1800" b="1" i="0" u="none" strike="noStrike" kern="1200" cap="none" spc="-25" normalizeH="0" baseline="0" noProof="0" dirty="0" smtClean="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codes.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a:rPr>
              <a:t>Click the </a:t>
            </a:r>
            <a:r>
              <a:rPr kumimoji="0" lang="en-US" sz="1800" b="1" i="0" u="none" strike="noStrike" kern="1200" cap="none" spc="0" normalizeH="0" baseline="0" noProof="0" dirty="0" smtClean="0">
                <a:ln>
                  <a:noFill/>
                </a:ln>
                <a:solidFill>
                  <a:prstClr val="black"/>
                </a:solidFill>
                <a:effectLst/>
                <a:uLnTx/>
                <a:uFillTx/>
                <a:latin typeface="Arial"/>
                <a:ea typeface="+mn-ea"/>
                <a:cs typeface="Arial"/>
              </a:rPr>
              <a:t>Continue</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 button. Click the </a:t>
            </a:r>
            <a:r>
              <a:rPr kumimoji="0" lang="en-US" sz="1800" b="1" i="0" u="none" strike="noStrike" kern="1200" cap="none" spc="0" normalizeH="0" baseline="0" noProof="0" dirty="0" smtClean="0">
                <a:ln>
                  <a:noFill/>
                </a:ln>
                <a:solidFill>
                  <a:prstClr val="black"/>
                </a:solidFill>
                <a:effectLst/>
                <a:uLnTx/>
                <a:uFillTx/>
                <a:latin typeface="Arial"/>
                <a:ea typeface="+mn-ea"/>
                <a:cs typeface="Arial"/>
              </a:rPr>
              <a:t>OK</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 button when the UCPath message indicating the individual is in the system appears. </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6" name="Straight Arrow Connector 5"/>
          <p:cNvCxnSpPr/>
          <p:nvPr/>
        </p:nvCxnSpPr>
        <p:spPr>
          <a:xfrm flipH="1">
            <a:off x="4871519" y="4889418"/>
            <a:ext cx="265813" cy="3023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375091" y="2763580"/>
            <a:ext cx="4762241" cy="3566938"/>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6650057" y="2701493"/>
            <a:ext cx="5038725" cy="3629025"/>
          </a:xfrm>
          <a:prstGeom prst="rect">
            <a:avLst/>
          </a:prstGeom>
          <a:ln w="6350">
            <a:solidFill>
              <a:schemeClr val="tx1"/>
            </a:solidFill>
          </a:ln>
        </p:spPr>
      </p:pic>
      <p:sp>
        <p:nvSpPr>
          <p:cNvPr id="23" name="Rectangle 22"/>
          <p:cNvSpPr/>
          <p:nvPr/>
        </p:nvSpPr>
        <p:spPr>
          <a:xfrm>
            <a:off x="6788232" y="5935123"/>
            <a:ext cx="1092452" cy="200982"/>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p:cNvPicPr>
            <a:picLocks noChangeAspect="1"/>
          </p:cNvPicPr>
          <p:nvPr/>
        </p:nvPicPr>
        <p:blipFill rotWithShape="1">
          <a:blip r:embed="rId5"/>
          <a:srcRect l="12075" t="44533" r="79669" b="52996"/>
          <a:stretch/>
        </p:blipFill>
        <p:spPr>
          <a:xfrm>
            <a:off x="3942315" y="4534007"/>
            <a:ext cx="2474631" cy="401231"/>
          </a:xfrm>
          <a:prstGeom prst="rect">
            <a:avLst/>
          </a:prstGeom>
          <a:ln w="6350">
            <a:solidFill>
              <a:schemeClr val="tx1"/>
            </a:solidFill>
          </a:ln>
        </p:spPr>
      </p:pic>
      <p:cxnSp>
        <p:nvCxnSpPr>
          <p:cNvPr id="9" name="Straight Arrow Connector 8"/>
          <p:cNvCxnSpPr/>
          <p:nvPr/>
        </p:nvCxnSpPr>
        <p:spPr>
          <a:xfrm flipV="1">
            <a:off x="2978235" y="4837463"/>
            <a:ext cx="891343" cy="4063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77335" y="5806248"/>
            <a:ext cx="3188368" cy="923330"/>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Arial"/>
                <a:ea typeface="+mn-ea"/>
                <a:cs typeface="+mn-cs"/>
              </a:rPr>
              <a:t>Use </a:t>
            </a:r>
            <a:r>
              <a:rPr kumimoji="0" lang="en-US" b="1" i="0" u="none" strike="noStrike" kern="1200" cap="none" spc="0" normalizeH="0" baseline="0" noProof="0" dirty="0" smtClean="0">
                <a:ln>
                  <a:noFill/>
                </a:ln>
                <a:solidFill>
                  <a:prstClr val="black"/>
                </a:solidFill>
                <a:effectLst/>
                <a:uLnTx/>
                <a:uFillTx/>
                <a:latin typeface="Arial"/>
                <a:ea typeface="+mn-ea"/>
                <a:cs typeface="+mn-cs"/>
              </a:rPr>
              <a:t>Academic Concurrent Hire </a:t>
            </a:r>
            <a:r>
              <a:rPr kumimoji="0" lang="en-US" b="0" i="0" u="none" strike="noStrike" kern="1200" cap="none" spc="0" normalizeH="0" baseline="0" noProof="0" dirty="0" smtClean="0">
                <a:ln>
                  <a:noFill/>
                </a:ln>
                <a:solidFill>
                  <a:prstClr val="black"/>
                </a:solidFill>
                <a:effectLst/>
                <a:uLnTx/>
                <a:uFillTx/>
                <a:latin typeface="Arial"/>
                <a:ea typeface="+mn-ea"/>
                <a:cs typeface="+mn-cs"/>
              </a:rPr>
              <a:t>to add either a Dual or Non-Dual employment.</a:t>
            </a:r>
            <a:endParaRPr kumimoji="0" lang="en-US"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Slide Number Placeholder 11"/>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111</a:t>
            </a:fld>
            <a:endParaRPr lang="en-US" altLang="en-US" dirty="0">
              <a:solidFill>
                <a:prstClr val="black"/>
              </a:solidFill>
            </a:endParaRPr>
          </a:p>
        </p:txBody>
      </p:sp>
    </p:spTree>
    <p:extLst>
      <p:ext uri="{BB962C8B-B14F-4D97-AF65-F5344CB8AC3E}">
        <p14:creationId xmlns:p14="http://schemas.microsoft.com/office/powerpoint/2010/main" val="118187149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98005" y="957231"/>
            <a:ext cx="4677677" cy="3454920"/>
          </a:xfrm>
          <a:prstGeom prst="rect">
            <a:avLst/>
          </a:prstGeom>
          <a:solidFill>
            <a:schemeClr val="bg1"/>
          </a:solidFill>
          <a:ln>
            <a:solidFill>
              <a:schemeClr val="bg1"/>
            </a:solidFill>
          </a:ln>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 concurrent hire template appears. Four tabs are available on this template: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Personal Data</a:t>
            </a:r>
            <a:r>
              <a:rPr kumimoji="0" lang="en-US" sz="1800" i="0" u="none" strike="noStrike" kern="1200" cap="none" spc="0" normalizeH="0" baseline="0" noProof="0" dirty="0" smtClean="0">
                <a:ln>
                  <a:noFill/>
                </a:ln>
                <a:solidFill>
                  <a:prstClr val="black"/>
                </a:solidFill>
                <a:effectLst/>
                <a:uLnTx/>
                <a:uFillTx/>
                <a:latin typeface="Arial"/>
                <a:ea typeface="+mn-ea"/>
                <a:cs typeface="+mn-cs"/>
              </a:rPr>
              <a:t>,</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 Job Data</a:t>
            </a:r>
            <a:r>
              <a:rPr kumimoji="0" lang="en-US" sz="1800" i="0" u="none" strike="noStrike" kern="1200" cap="none" spc="0" normalizeH="0" baseline="0" noProof="0" dirty="0" smtClean="0">
                <a:ln>
                  <a:noFill/>
                </a:ln>
                <a:solidFill>
                  <a:prstClr val="black"/>
                </a:solidFill>
                <a:effectLst/>
                <a:uLnTx/>
                <a:uFillTx/>
                <a:latin typeface="Arial"/>
                <a:ea typeface="+mn-ea"/>
                <a:cs typeface="+mn-cs"/>
              </a:rPr>
              <a:t>,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Earns Dist</a:t>
            </a:r>
            <a:r>
              <a:rPr kumimoji="0" lang="en-US" sz="1800" i="0" u="none" strike="noStrike" kern="1200" cap="none" spc="0" normalizeH="0" baseline="0" noProof="0" dirty="0" smtClean="0">
                <a:ln>
                  <a:noFill/>
                </a:ln>
                <a:solidFill>
                  <a:prstClr val="black"/>
                </a:solidFill>
                <a:effectLst/>
                <a:uLnTx/>
                <a:uFillTx/>
                <a:latin typeface="Arial"/>
                <a:ea typeface="+mn-ea"/>
                <a:cs typeface="+mn-cs"/>
              </a:rPr>
              <a:t>,</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and</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 Addl Pay. </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The employee's personal data automatically populates from the employee's existing personal data information. If a change is required for personal data, it should be submitted using </a:t>
            </a:r>
            <a:r>
              <a:rPr kumimoji="0" lang="en-US" sz="1800" b="1" i="0" u="none" strike="noStrike" kern="1200" cap="none" spc="0" normalizeH="0" baseline="0" noProof="0" dirty="0">
                <a:ln>
                  <a:noFill/>
                </a:ln>
                <a:solidFill>
                  <a:prstClr val="black"/>
                </a:solidFill>
                <a:effectLst/>
                <a:uLnTx/>
                <a:uFillTx/>
                <a:latin typeface="Arial"/>
                <a:ea typeface="+mn-ea"/>
                <a:cs typeface="+mn-cs"/>
              </a:rPr>
              <a:t>Employee Self Service </a:t>
            </a:r>
            <a:r>
              <a:rPr kumimoji="0" lang="en-US" sz="1800" b="0" i="0" u="none" strike="noStrike" kern="1200" cap="none" spc="0" normalizeH="0" baseline="0" noProof="0" dirty="0">
                <a:ln>
                  <a:noFill/>
                </a:ln>
                <a:solidFill>
                  <a:prstClr val="black"/>
                </a:solidFill>
                <a:effectLst/>
                <a:uLnTx/>
                <a:uFillTx/>
                <a:latin typeface="Arial"/>
                <a:ea typeface="+mn-ea"/>
                <a:cs typeface="+mn-cs"/>
              </a:rPr>
              <a:t>or the </a:t>
            </a:r>
            <a:r>
              <a:rPr kumimoji="0" lang="en-US" sz="1800" b="1" i="0" u="none" strike="noStrike" kern="1200" cap="none" spc="0" normalizeH="0" baseline="0" noProof="0" dirty="0">
                <a:ln>
                  <a:noFill/>
                </a:ln>
                <a:solidFill>
                  <a:prstClr val="black"/>
                </a:solidFill>
                <a:effectLst/>
                <a:uLnTx/>
                <a:uFillTx/>
                <a:latin typeface="Arial"/>
                <a:ea typeface="+mn-ea"/>
                <a:cs typeface="+mn-cs"/>
              </a:rPr>
              <a:t>Personal Data Change Template</a:t>
            </a:r>
            <a:r>
              <a:rPr kumimoji="0" lang="en-US" sz="1800" b="0" i="0" u="none" strike="noStrike" kern="1200" cap="none" spc="0" normalizeH="0" baseline="0" noProof="0" dirty="0">
                <a:ln>
                  <a:noFill/>
                </a:ln>
                <a:solidFill>
                  <a:prstClr val="black"/>
                </a:solidFill>
                <a:effectLst/>
                <a:uLnTx/>
                <a:uFillTx/>
                <a:latin typeface="Arial"/>
                <a:ea typeface="+mn-ea"/>
                <a:cs typeface="+mn-cs"/>
              </a:rPr>
              <a:t>.</a:t>
            </a:r>
            <a:endParaRPr kumimoji="0" lang="en-US" sz="1800" b="0" i="0" u="none" strike="noStrike" kern="1200" cap="none" spc="0" normalizeH="0" baseline="0" noProof="0" dirty="0" smtClean="0">
              <a:ln>
                <a:noFill/>
              </a:ln>
              <a:solidFill>
                <a:prstClr val="black"/>
              </a:solidFill>
              <a:effectLst/>
              <a:uLnTx/>
              <a:uFillTx/>
              <a:latin typeface="Arial"/>
              <a:ea typeface="+mn-ea"/>
              <a:cs typeface="Arial"/>
            </a:endParaRPr>
          </a:p>
        </p:txBody>
      </p:sp>
      <p:sp>
        <p:nvSpPr>
          <p:cNvPr id="4" name="Title 1"/>
          <p:cNvSpPr>
            <a:spLocks noGrp="1"/>
          </p:cNvSpPr>
          <p:nvPr>
            <p:ph type="title"/>
          </p:nvPr>
        </p:nvSpPr>
        <p:spPr>
          <a:xfrm>
            <a:off x="174058" y="163219"/>
            <a:ext cx="8741342" cy="685800"/>
          </a:xfrm>
        </p:spPr>
        <p:txBody>
          <a:bodyPr/>
          <a:lstStyle/>
          <a:p>
            <a:r>
              <a:rPr lang="en-US" dirty="0" smtClean="0">
                <a:solidFill>
                  <a:schemeClr val="accent5"/>
                </a:solidFill>
              </a:rPr>
              <a:t>CONCURRENT HIRE PERSONAL DATA</a:t>
            </a:r>
            <a:endParaRPr lang="en-US" dirty="0">
              <a:solidFill>
                <a:schemeClr val="accent5"/>
              </a:solidFill>
            </a:endParaRPr>
          </a:p>
        </p:txBody>
      </p:sp>
      <p:pic>
        <p:nvPicPr>
          <p:cNvPr id="5" name="Picture 4"/>
          <p:cNvPicPr>
            <a:picLocks noChangeAspect="1"/>
          </p:cNvPicPr>
          <p:nvPr/>
        </p:nvPicPr>
        <p:blipFill>
          <a:blip r:embed="rId4"/>
          <a:stretch>
            <a:fillRect/>
          </a:stretch>
        </p:blipFill>
        <p:spPr>
          <a:xfrm>
            <a:off x="7327943" y="810344"/>
            <a:ext cx="4685010" cy="5874421"/>
          </a:xfrm>
          <a:prstGeom prst="rect">
            <a:avLst/>
          </a:prstGeom>
          <a:ln w="6350">
            <a:solidFill>
              <a:schemeClr val="tx1"/>
            </a:solidFill>
          </a:ln>
        </p:spPr>
      </p:pic>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112</a:t>
            </a:fld>
            <a:endParaRPr lang="en-US" altLang="en-US" dirty="0">
              <a:solidFill>
                <a:prstClr val="black"/>
              </a:solidFill>
            </a:endParaRPr>
          </a:p>
        </p:txBody>
      </p:sp>
    </p:spTree>
    <p:extLst>
      <p:ext uri="{BB962C8B-B14F-4D97-AF65-F5344CB8AC3E}">
        <p14:creationId xmlns:p14="http://schemas.microsoft.com/office/powerpoint/2010/main" val="20549016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69852" y="1094459"/>
            <a:ext cx="6237844" cy="5233099"/>
          </a:xfrm>
          <a:prstGeom prst="rect">
            <a:avLst/>
          </a:prstGeom>
          <a:solidFill>
            <a:schemeClr val="bg1"/>
          </a:solidFill>
          <a:ln>
            <a:solidFill>
              <a:schemeClr val="bg1"/>
            </a:solidFill>
          </a:ln>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Enter the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Position</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Number</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of the concurrent job, or search for it using the look up. You </a:t>
            </a:r>
            <a:r>
              <a:rPr kumimoji="0" lang="en-US" sz="1800" b="0" i="0" u="none" strike="noStrike" kern="1200" cap="none" spc="0" normalizeH="0" baseline="0" noProof="0" dirty="0">
                <a:ln>
                  <a:noFill/>
                </a:ln>
                <a:solidFill>
                  <a:prstClr val="black"/>
                </a:solidFill>
                <a:effectLst/>
                <a:uLnTx/>
                <a:uFillTx/>
                <a:latin typeface="Arial"/>
                <a:ea typeface="+mn-ea"/>
                <a:cs typeface="+mn-cs"/>
              </a:rPr>
              <a:t>only have access to position numbers within your business unit.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 </a:t>
            </a:r>
            <a:r>
              <a:rPr kumimoji="0" lang="en-US" sz="1800" b="0" i="0" u="none" strike="noStrike" kern="1200" cap="none" spc="0" normalizeH="0" baseline="0" noProof="0" dirty="0">
                <a:ln>
                  <a:noFill/>
                </a:ln>
                <a:solidFill>
                  <a:prstClr val="black"/>
                </a:solidFill>
                <a:effectLst/>
                <a:uLnTx/>
                <a:uFillTx/>
                <a:latin typeface="Arial"/>
                <a:ea typeface="+mn-ea"/>
                <a:cs typeface="+mn-cs"/>
              </a:rPr>
              <a:t>following fields will automatically populate based on </a:t>
            </a:r>
            <a:r>
              <a:rPr kumimoji="0" lang="en-US" sz="1800" b="1" i="0" u="none" strike="noStrike" kern="1200" cap="none" spc="0" normalizeH="0" baseline="0" noProof="0" dirty="0">
                <a:ln>
                  <a:noFill/>
                </a:ln>
                <a:solidFill>
                  <a:prstClr val="black"/>
                </a:solidFill>
                <a:effectLst/>
                <a:uLnTx/>
                <a:uFillTx/>
                <a:latin typeface="Arial"/>
                <a:ea typeface="+mn-ea"/>
                <a:cs typeface="+mn-cs"/>
              </a:rPr>
              <a:t>Position</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number: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Business Unit</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Location Code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Department</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Establishment ID</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Job Code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FLSA Status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Union Code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Reports to Position number</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Employee Classification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Classified/Unclassified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Standard Hours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FTE</a:t>
            </a:r>
          </a:p>
        </p:txBody>
      </p:sp>
      <p:sp>
        <p:nvSpPr>
          <p:cNvPr id="6" name="Title 1"/>
          <p:cNvSpPr>
            <a:spLocks noGrp="1"/>
          </p:cNvSpPr>
          <p:nvPr>
            <p:ph type="title"/>
          </p:nvPr>
        </p:nvSpPr>
        <p:spPr>
          <a:xfrm>
            <a:off x="174058" y="163219"/>
            <a:ext cx="8076807" cy="685800"/>
          </a:xfrm>
        </p:spPr>
        <p:txBody>
          <a:bodyPr/>
          <a:lstStyle/>
          <a:p>
            <a:r>
              <a:rPr lang="en-US" dirty="0" smtClean="0">
                <a:solidFill>
                  <a:schemeClr val="accent5"/>
                </a:solidFill>
              </a:rPr>
              <a:t>CONCURRENT HIRE JOB DATA</a:t>
            </a:r>
            <a:endParaRPr lang="en-US" dirty="0">
              <a:solidFill>
                <a:schemeClr val="accent5"/>
              </a:solidFill>
            </a:endParaRPr>
          </a:p>
        </p:txBody>
      </p:sp>
      <p:pic>
        <p:nvPicPr>
          <p:cNvPr id="4" name="Picture 3"/>
          <p:cNvPicPr>
            <a:picLocks noChangeAspect="1"/>
          </p:cNvPicPr>
          <p:nvPr/>
        </p:nvPicPr>
        <p:blipFill>
          <a:blip r:embed="rId4"/>
          <a:stretch>
            <a:fillRect/>
          </a:stretch>
        </p:blipFill>
        <p:spPr>
          <a:xfrm>
            <a:off x="7215852" y="206402"/>
            <a:ext cx="4905375" cy="6515100"/>
          </a:xfrm>
          <a:prstGeom prst="rect">
            <a:avLst/>
          </a:prstGeom>
          <a:ln>
            <a:solidFill>
              <a:schemeClr val="tx1"/>
            </a:solidFill>
          </a:ln>
        </p:spPr>
      </p:pic>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113</a:t>
            </a:fld>
            <a:endParaRPr lang="en-US" altLang="en-US" dirty="0">
              <a:solidFill>
                <a:prstClr val="black"/>
              </a:solidFill>
            </a:endParaRPr>
          </a:p>
        </p:txBody>
      </p:sp>
    </p:spTree>
    <p:extLst>
      <p:ext uri="{BB962C8B-B14F-4D97-AF65-F5344CB8AC3E}">
        <p14:creationId xmlns:p14="http://schemas.microsoft.com/office/powerpoint/2010/main" val="41664326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18583" y="911679"/>
            <a:ext cx="11031266" cy="1482970"/>
          </a:xfrm>
          <a:prstGeom prst="rect">
            <a:avLst/>
          </a:prstGeom>
          <a:solidFill>
            <a:schemeClr val="bg1"/>
          </a:solidFill>
          <a:ln>
            <a:solidFill>
              <a:schemeClr val="bg1"/>
            </a:solidFill>
          </a:ln>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Some </a:t>
            </a:r>
            <a:r>
              <a:rPr kumimoji="0" lang="en-US" sz="1800" b="0" i="0" u="none" strike="noStrike" kern="1200" cap="none" spc="0" normalizeH="0" baseline="0" noProof="0" dirty="0">
                <a:ln>
                  <a:noFill/>
                </a:ln>
                <a:solidFill>
                  <a:prstClr val="black"/>
                </a:solidFill>
                <a:effectLst/>
                <a:uLnTx/>
                <a:uFillTx/>
                <a:latin typeface="Arial"/>
                <a:ea typeface="+mn-ea"/>
                <a:cs typeface="+mn-cs"/>
              </a:rPr>
              <a:t>job codes have steps associated with them. </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For this example, the job code is not associated with the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step</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Select the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Comp Rate Code</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Once selected, the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Compensation Frequency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is automatically populated. </a:t>
            </a:r>
          </a:p>
        </p:txBody>
      </p:sp>
      <p:sp>
        <p:nvSpPr>
          <p:cNvPr id="6" name="Title 1"/>
          <p:cNvSpPr>
            <a:spLocks noGrp="1"/>
          </p:cNvSpPr>
          <p:nvPr>
            <p:ph type="title"/>
          </p:nvPr>
        </p:nvSpPr>
        <p:spPr>
          <a:xfrm>
            <a:off x="174058" y="163219"/>
            <a:ext cx="8076807" cy="685800"/>
          </a:xfrm>
        </p:spPr>
        <p:txBody>
          <a:bodyPr/>
          <a:lstStyle/>
          <a:p>
            <a:r>
              <a:rPr lang="en-US" dirty="0" smtClean="0">
                <a:solidFill>
                  <a:schemeClr val="accent5"/>
                </a:solidFill>
              </a:rPr>
              <a:t>CONCURRENT HIRE JOB DATA</a:t>
            </a:r>
            <a:endParaRPr lang="en-US" dirty="0">
              <a:solidFill>
                <a:schemeClr val="accent5"/>
              </a:solidFill>
            </a:endParaRPr>
          </a:p>
        </p:txBody>
      </p:sp>
      <p:pic>
        <p:nvPicPr>
          <p:cNvPr id="4" name="Picture 3"/>
          <p:cNvPicPr>
            <a:picLocks noChangeAspect="1"/>
          </p:cNvPicPr>
          <p:nvPr/>
        </p:nvPicPr>
        <p:blipFill rotWithShape="1">
          <a:blip r:embed="rId4"/>
          <a:srcRect l="1" t="68370" r="-1202"/>
          <a:stretch/>
        </p:blipFill>
        <p:spPr>
          <a:xfrm>
            <a:off x="415555" y="2581146"/>
            <a:ext cx="8639667" cy="3586395"/>
          </a:xfrm>
          <a:prstGeom prst="rect">
            <a:avLst/>
          </a:prstGeom>
          <a:ln>
            <a:solidFill>
              <a:schemeClr val="tx1"/>
            </a:solidFill>
          </a:ln>
        </p:spPr>
      </p:pic>
      <p:sp>
        <p:nvSpPr>
          <p:cNvPr id="5" name="TextBox 4"/>
          <p:cNvSpPr txBox="1"/>
          <p:nvPr/>
        </p:nvSpPr>
        <p:spPr>
          <a:xfrm>
            <a:off x="9293411" y="2578197"/>
            <a:ext cx="2639509" cy="1200329"/>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smtClean="0"/>
              <a:t>Comp Rate Codes </a:t>
            </a:r>
            <a:r>
              <a:rPr lang="en-US" dirty="0" smtClean="0"/>
              <a:t>are used to define each component of the employee’s base salary.</a:t>
            </a:r>
            <a:endParaRPr lang="en-US" dirty="0"/>
          </a:p>
        </p:txBody>
      </p:sp>
      <p:sp>
        <p:nvSpPr>
          <p:cNvPr id="7" name="TextBox 6"/>
          <p:cNvSpPr txBox="1"/>
          <p:nvPr/>
        </p:nvSpPr>
        <p:spPr>
          <a:xfrm>
            <a:off x="9293411" y="4446432"/>
            <a:ext cx="2517648" cy="1200329"/>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smtClean="0"/>
              <a:t>Compensation Rate </a:t>
            </a:r>
            <a:r>
              <a:rPr lang="en-US" dirty="0" smtClean="0"/>
              <a:t>is the amount paid at the compensation frequency.</a:t>
            </a:r>
            <a:endParaRPr lang="en-US" dirty="0"/>
          </a:p>
        </p:txBody>
      </p:sp>
      <p:sp>
        <p:nvSpPr>
          <p:cNvPr id="9" name="Slide Number Placeholder 8"/>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114</a:t>
            </a:fld>
            <a:endParaRPr lang="en-US" altLang="en-US" dirty="0">
              <a:solidFill>
                <a:prstClr val="black"/>
              </a:solidFill>
            </a:endParaRPr>
          </a:p>
        </p:txBody>
      </p:sp>
    </p:spTree>
    <p:extLst>
      <p:ext uri="{BB962C8B-B14F-4D97-AF65-F5344CB8AC3E}">
        <p14:creationId xmlns:p14="http://schemas.microsoft.com/office/powerpoint/2010/main" val="192496148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84192" y="1167269"/>
            <a:ext cx="10993892" cy="4173065"/>
          </a:xfrm>
          <a:prstGeom prst="rect">
            <a:avLst/>
          </a:prstGeom>
          <a:solidFill>
            <a:schemeClr val="bg1"/>
          </a:solidFill>
          <a:ln>
            <a:solidFill>
              <a:schemeClr val="bg1"/>
            </a:solidFill>
          </a:ln>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If </a:t>
            </a:r>
            <a:r>
              <a:rPr kumimoji="0" lang="en-US" sz="1800" b="0" i="0" u="none" strike="noStrike" kern="1200" cap="none" spc="0" normalizeH="0" baseline="0" noProof="0" dirty="0">
                <a:ln>
                  <a:noFill/>
                </a:ln>
                <a:solidFill>
                  <a:prstClr val="black"/>
                </a:solidFill>
                <a:effectLst/>
                <a:uLnTx/>
                <a:uFillTx/>
                <a:latin typeface="Arial"/>
                <a:ea typeface="+mn-ea"/>
                <a:cs typeface="+mn-cs"/>
              </a:rPr>
              <a:t>the employment is a short term assignment or temporary hire, enter the date the position ends in the </a:t>
            </a:r>
            <a:r>
              <a:rPr kumimoji="0" lang="en-US" sz="1800" b="1" i="0" u="none" strike="noStrike" kern="1200" cap="none" spc="0" normalizeH="0" baseline="0" noProof="0" dirty="0">
                <a:ln>
                  <a:noFill/>
                </a:ln>
                <a:solidFill>
                  <a:prstClr val="black"/>
                </a:solidFill>
                <a:effectLst/>
                <a:uLnTx/>
                <a:uFillTx/>
                <a:latin typeface="Arial"/>
                <a:ea typeface="+mn-ea"/>
                <a:cs typeface="+mn-cs"/>
              </a:rPr>
              <a:t>Expected Job End Date </a:t>
            </a:r>
            <a:r>
              <a:rPr kumimoji="0" lang="en-US" sz="1800" b="0" i="0" u="none" strike="noStrike" kern="1200" cap="none" spc="0" normalizeH="0" baseline="0" noProof="0" dirty="0">
                <a:ln>
                  <a:noFill/>
                </a:ln>
                <a:solidFill>
                  <a:prstClr val="black"/>
                </a:solidFill>
                <a:effectLst/>
                <a:uLnTx/>
                <a:uFillTx/>
                <a:latin typeface="Arial"/>
                <a:ea typeface="+mn-ea"/>
                <a:cs typeface="+mn-cs"/>
              </a:rPr>
              <a:t>field. An expected end date should be entered for all academic employee classes, except: </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  3 - </a:t>
            </a:r>
            <a:r>
              <a:rPr kumimoji="0" lang="en-US" sz="1800" b="0" i="0" u="none" strike="noStrike" kern="1200" cap="none" spc="0" normalizeH="0" baseline="0" noProof="0" dirty="0">
                <a:ln>
                  <a:noFill/>
                </a:ln>
                <a:solidFill>
                  <a:prstClr val="black"/>
                </a:solidFill>
                <a:effectLst/>
                <a:uLnTx/>
                <a:uFillTx/>
                <a:latin typeface="Arial"/>
                <a:ea typeface="+mn-ea"/>
                <a:cs typeface="+mn-cs"/>
              </a:rPr>
              <a:t>Academic Recall </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  9 - </a:t>
            </a:r>
            <a:r>
              <a:rPr kumimoji="0" lang="en-US" sz="1800" b="0" i="0" u="none" strike="noStrike" kern="1200" cap="none" spc="0" normalizeH="0" baseline="0" noProof="0" dirty="0">
                <a:ln>
                  <a:noFill/>
                </a:ln>
                <a:solidFill>
                  <a:prstClr val="black"/>
                </a:solidFill>
                <a:effectLst/>
                <a:uLnTx/>
                <a:uFillTx/>
                <a:latin typeface="Arial"/>
                <a:ea typeface="+mn-ea"/>
                <a:cs typeface="+mn-cs"/>
              </a:rPr>
              <a:t>Faculty </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10 </a:t>
            </a:r>
            <a:r>
              <a:rPr kumimoji="0" lang="en-US" sz="1800" b="0" i="0" u="none" strike="noStrike" kern="1200" cap="none" spc="0" normalizeH="0" baseline="0" noProof="0" dirty="0">
                <a:ln>
                  <a:noFill/>
                </a:ln>
                <a:solidFill>
                  <a:prstClr val="black"/>
                </a:solidFill>
                <a:effectLst/>
                <a:uLnTx/>
                <a:uFillTx/>
                <a:latin typeface="Arial"/>
                <a:ea typeface="+mn-ea"/>
                <a:cs typeface="+mn-cs"/>
              </a:rPr>
              <a:t>- Non-Faculty </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11 </a:t>
            </a:r>
            <a:r>
              <a:rPr kumimoji="0" lang="en-US" sz="1800" b="0" i="0" u="none" strike="noStrike" kern="1200" cap="none" spc="0" normalizeH="0" baseline="0" noProof="0" dirty="0">
                <a:ln>
                  <a:noFill/>
                </a:ln>
                <a:solidFill>
                  <a:prstClr val="black"/>
                </a:solidFill>
                <a:effectLst/>
                <a:uLnTx/>
                <a:uFillTx/>
                <a:latin typeface="Arial"/>
                <a:ea typeface="+mn-ea"/>
                <a:cs typeface="+mn-cs"/>
              </a:rPr>
              <a:t>- Academic Student </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14 </a:t>
            </a:r>
            <a:r>
              <a:rPr kumimoji="0" lang="en-US" sz="1800" b="0" i="0" u="none" strike="noStrike" kern="1200" cap="none" spc="0" normalizeH="0" baseline="0" noProof="0" dirty="0">
                <a:ln>
                  <a:noFill/>
                </a:ln>
                <a:solidFill>
                  <a:prstClr val="black"/>
                </a:solidFill>
                <a:effectLst/>
                <a:uLnTx/>
                <a:uFillTx/>
                <a:latin typeface="Arial"/>
                <a:ea typeface="+mn-ea"/>
                <a:cs typeface="+mn-cs"/>
              </a:rPr>
              <a:t>- Academic Contingent Worker </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21 </a:t>
            </a:r>
            <a:r>
              <a:rPr kumimoji="0" lang="en-US" sz="1800" b="0" i="0" u="none" strike="noStrike" kern="1200" cap="none" spc="0" normalizeH="0" baseline="0" noProof="0" dirty="0">
                <a:ln>
                  <a:noFill/>
                </a:ln>
                <a:solidFill>
                  <a:prstClr val="black"/>
                </a:solidFill>
                <a:effectLst/>
                <a:uLnTx/>
                <a:uFillTx/>
                <a:latin typeface="Arial"/>
                <a:ea typeface="+mn-ea"/>
                <a:cs typeface="+mn-cs"/>
              </a:rPr>
              <a:t>- Emeriti </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22 </a:t>
            </a:r>
            <a:r>
              <a:rPr kumimoji="0" lang="en-US" sz="1800" b="0" i="0" u="none" strike="noStrike" kern="1200" cap="none" spc="0" normalizeH="0" baseline="0" noProof="0" dirty="0">
                <a:ln>
                  <a:noFill/>
                </a:ln>
                <a:solidFill>
                  <a:prstClr val="black"/>
                </a:solidFill>
                <a:effectLst/>
                <a:uLnTx/>
                <a:uFillTx/>
                <a:latin typeface="Arial"/>
                <a:ea typeface="+mn-ea"/>
                <a:cs typeface="+mn-cs"/>
              </a:rPr>
              <a:t>- Deans/Faculty Administrators </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23 </a:t>
            </a:r>
            <a:r>
              <a:rPr kumimoji="0" lang="en-US" sz="1800" b="0" i="0" u="none" strike="noStrike" kern="1200" cap="none" spc="0" normalizeH="0" baseline="0" noProof="0" dirty="0">
                <a:ln>
                  <a:noFill/>
                </a:ln>
                <a:solidFill>
                  <a:prstClr val="black"/>
                </a:solidFill>
                <a:effectLst/>
                <a:uLnTx/>
                <a:uFillTx/>
                <a:latin typeface="Arial"/>
                <a:ea typeface="+mn-ea"/>
                <a:cs typeface="+mn-cs"/>
              </a:rPr>
              <a:t>- Post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Docs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itle 1"/>
          <p:cNvSpPr>
            <a:spLocks noGrp="1"/>
          </p:cNvSpPr>
          <p:nvPr>
            <p:ph type="title"/>
          </p:nvPr>
        </p:nvSpPr>
        <p:spPr>
          <a:xfrm>
            <a:off x="174058" y="163219"/>
            <a:ext cx="10152699" cy="685800"/>
          </a:xfrm>
        </p:spPr>
        <p:txBody>
          <a:bodyPr/>
          <a:lstStyle/>
          <a:p>
            <a:r>
              <a:rPr lang="en-US" dirty="0" smtClean="0">
                <a:solidFill>
                  <a:schemeClr val="accent5"/>
                </a:solidFill>
              </a:rPr>
              <a:t>CONCURRENT HIRE JOB DATA </a:t>
            </a:r>
            <a:endParaRPr lang="en-US" dirty="0">
              <a:solidFill>
                <a:schemeClr val="accent5"/>
              </a:solidFill>
            </a:endParaRPr>
          </a:p>
        </p:txBody>
      </p:sp>
      <p:pic>
        <p:nvPicPr>
          <p:cNvPr id="4" name="Picture 3"/>
          <p:cNvPicPr>
            <a:picLocks noChangeAspect="1"/>
          </p:cNvPicPr>
          <p:nvPr/>
        </p:nvPicPr>
        <p:blipFill rotWithShape="1">
          <a:blip r:embed="rId4"/>
          <a:srcRect t="92951" r="2583" b="84"/>
          <a:stretch/>
        </p:blipFill>
        <p:spPr>
          <a:xfrm>
            <a:off x="3785595" y="2503992"/>
            <a:ext cx="7895300" cy="749809"/>
          </a:xfrm>
          <a:prstGeom prst="rect">
            <a:avLst/>
          </a:prstGeom>
          <a:ln>
            <a:solidFill>
              <a:schemeClr val="tx1"/>
            </a:solidFill>
          </a:ln>
        </p:spPr>
      </p:pic>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115</a:t>
            </a:fld>
            <a:endParaRPr lang="en-US" altLang="en-US" dirty="0">
              <a:solidFill>
                <a:prstClr val="black"/>
              </a:solidFill>
            </a:endParaRPr>
          </a:p>
        </p:txBody>
      </p:sp>
    </p:spTree>
    <p:extLst>
      <p:ext uri="{BB962C8B-B14F-4D97-AF65-F5344CB8AC3E}">
        <p14:creationId xmlns:p14="http://schemas.microsoft.com/office/powerpoint/2010/main" val="264865939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29079" y="849019"/>
            <a:ext cx="6458918" cy="5724580"/>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dirty="0"/>
              <a:t>Click the </a:t>
            </a:r>
            <a:r>
              <a:rPr lang="en-US" b="1" dirty="0"/>
              <a:t>Earns Dist </a:t>
            </a:r>
            <a:r>
              <a:rPr lang="en-US" dirty="0"/>
              <a:t>tab.</a:t>
            </a:r>
          </a:p>
          <a:p>
            <a:pPr marL="285750" indent="-285750">
              <a:lnSpc>
                <a:spcPct val="107000"/>
              </a:lnSpc>
              <a:spcAft>
                <a:spcPts val="800"/>
              </a:spcAft>
              <a:buFont typeface="Arial" panose="020B0604020202020204" pitchFamily="34" charset="0"/>
              <a:buChar char="•"/>
            </a:pPr>
            <a:r>
              <a:rPr lang="en-US" dirty="0"/>
              <a:t>In most cases, the </a:t>
            </a:r>
            <a:r>
              <a:rPr lang="en-US" b="1" dirty="0"/>
              <a:t>Job Earnings Distribution </a:t>
            </a:r>
            <a:r>
              <a:rPr lang="en-US" dirty="0"/>
              <a:t>section is automated. </a:t>
            </a:r>
          </a:p>
          <a:p>
            <a:pPr marL="285750" indent="-285750">
              <a:lnSpc>
                <a:spcPct val="107000"/>
              </a:lnSpc>
              <a:spcAft>
                <a:spcPts val="800"/>
              </a:spcAft>
              <a:buFont typeface="Arial" panose="020B0604020202020204" pitchFamily="34" charset="0"/>
              <a:buChar char="•"/>
            </a:pPr>
            <a:r>
              <a:rPr lang="en-US" dirty="0"/>
              <a:t>The Job Earnings Distribution section also can be used to manually enter distribution information. </a:t>
            </a:r>
          </a:p>
          <a:p>
            <a:pPr marL="285750" indent="-285750">
              <a:lnSpc>
                <a:spcPct val="107000"/>
              </a:lnSpc>
              <a:spcAft>
                <a:spcPts val="800"/>
              </a:spcAft>
              <a:buFont typeface="Arial" panose="020B0604020202020204" pitchFamily="34" charset="0"/>
              <a:buChar char="•"/>
            </a:pPr>
            <a:r>
              <a:rPr lang="en-US" dirty="0"/>
              <a:t>After the Earnings Distribution Type is selected, the Aggregate Comp Rate field is populated with the monthly amount. </a:t>
            </a:r>
          </a:p>
          <a:p>
            <a:pPr marL="742950" lvl="1" indent="-285750">
              <a:lnSpc>
                <a:spcPct val="107000"/>
              </a:lnSpc>
              <a:spcAft>
                <a:spcPts val="800"/>
              </a:spcAft>
              <a:buFont typeface="Arial" panose="020B0604020202020204" pitchFamily="34" charset="0"/>
              <a:buChar char="•"/>
            </a:pPr>
            <a:r>
              <a:rPr lang="en-US" dirty="0"/>
              <a:t>If By Amount is selected, the total of all compensation rates entered must add up to the monthly comp rate. </a:t>
            </a:r>
          </a:p>
          <a:p>
            <a:pPr marL="742950" lvl="1" indent="-285750">
              <a:lnSpc>
                <a:spcPct val="107000"/>
              </a:lnSpc>
              <a:spcAft>
                <a:spcPts val="800"/>
              </a:spcAft>
              <a:buFont typeface="Arial" panose="020B0604020202020204" pitchFamily="34" charset="0"/>
              <a:buChar char="•"/>
            </a:pPr>
            <a:r>
              <a:rPr lang="en-US" dirty="0"/>
              <a:t>If By Percent is selected, the total of all percentages entered must add up to 100%. </a:t>
            </a:r>
          </a:p>
          <a:p>
            <a:pPr marL="285750" indent="-285750">
              <a:lnSpc>
                <a:spcPct val="107000"/>
              </a:lnSpc>
              <a:spcAft>
                <a:spcPts val="800"/>
              </a:spcAft>
              <a:buFont typeface="Arial" panose="020B0604020202020204" pitchFamily="34" charset="0"/>
              <a:buChar char="•"/>
            </a:pPr>
            <a:r>
              <a:rPr lang="en-US" dirty="0"/>
              <a:t>For certain academic comp rate codes, such as Health Science Comp Plan, earnings codes are defaulted based on the Comp Rate Code entered on the Job Data tab. Also in those cases, earning distribution type is By </a:t>
            </a:r>
            <a:r>
              <a:rPr lang="en-US" dirty="0" smtClean="0"/>
              <a:t>Amount, </a:t>
            </a:r>
            <a:r>
              <a:rPr lang="en-US" dirty="0"/>
              <a:t>and amounts are automatically calculated.</a:t>
            </a:r>
          </a:p>
        </p:txBody>
      </p:sp>
      <p:sp>
        <p:nvSpPr>
          <p:cNvPr id="4" name="Title 1"/>
          <p:cNvSpPr>
            <a:spLocks noGrp="1"/>
          </p:cNvSpPr>
          <p:nvPr>
            <p:ph type="title"/>
          </p:nvPr>
        </p:nvSpPr>
        <p:spPr>
          <a:xfrm>
            <a:off x="407974" y="163219"/>
            <a:ext cx="10963618" cy="685800"/>
          </a:xfrm>
        </p:spPr>
        <p:txBody>
          <a:bodyPr/>
          <a:lstStyle/>
          <a:p>
            <a:r>
              <a:rPr lang="en-US" dirty="0" smtClean="0">
                <a:solidFill>
                  <a:schemeClr val="accent5"/>
                </a:solidFill>
              </a:rPr>
              <a:t>CONCURRENT HIRE EARNS DISTRIBUTION</a:t>
            </a:r>
            <a:endParaRPr lang="en-US" dirty="0">
              <a:solidFill>
                <a:schemeClr val="accent5"/>
              </a:solidFill>
            </a:endParaRPr>
          </a:p>
        </p:txBody>
      </p:sp>
      <p:pic>
        <p:nvPicPr>
          <p:cNvPr id="2" name="Picture 1"/>
          <p:cNvPicPr>
            <a:picLocks noChangeAspect="1"/>
          </p:cNvPicPr>
          <p:nvPr/>
        </p:nvPicPr>
        <p:blipFill rotWithShape="1">
          <a:blip r:embed="rId4"/>
          <a:srcRect r="9926" b="-527"/>
          <a:stretch/>
        </p:blipFill>
        <p:spPr>
          <a:xfrm>
            <a:off x="6759122" y="1798219"/>
            <a:ext cx="5113421" cy="3351296"/>
          </a:xfrm>
          <a:prstGeom prst="rect">
            <a:avLst/>
          </a:prstGeom>
          <a:ln w="6350">
            <a:solidFill>
              <a:schemeClr val="tx1"/>
            </a:solidFill>
          </a:ln>
        </p:spPr>
      </p:pic>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116</a:t>
            </a:fld>
            <a:endParaRPr lang="en-US" altLang="en-US" dirty="0">
              <a:solidFill>
                <a:prstClr val="black"/>
              </a:solidFill>
            </a:endParaRPr>
          </a:p>
        </p:txBody>
      </p:sp>
    </p:spTree>
    <p:extLst>
      <p:ext uri="{BB962C8B-B14F-4D97-AF65-F5344CB8AC3E}">
        <p14:creationId xmlns:p14="http://schemas.microsoft.com/office/powerpoint/2010/main" val="30118661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07974" y="817051"/>
            <a:ext cx="11489859" cy="2577244"/>
          </a:xfrm>
          <a:prstGeom prst="rect">
            <a:avLst/>
          </a:prstGeom>
          <a:solidFill>
            <a:schemeClr val="bg1"/>
          </a:solidFill>
          <a:ln>
            <a:solidFill>
              <a:schemeClr val="bg1"/>
            </a:solidFill>
          </a:ln>
        </p:spPr>
        <p:txBody>
          <a:bodyPr wrap="square">
            <a:spAutoFit/>
          </a:bodyPr>
          <a:lstStyle/>
          <a:p>
            <a:pPr marL="285750" lvl="0" indent="-285750">
              <a:lnSpc>
                <a:spcPct val="107000"/>
              </a:lnSpc>
              <a:spcAft>
                <a:spcPts val="800"/>
              </a:spcAft>
              <a:buFont typeface="Arial" panose="020B0604020202020204" pitchFamily="34" charset="0"/>
              <a:buChar char="•"/>
            </a:pPr>
            <a:r>
              <a:rPr lang="en-US" dirty="0">
                <a:solidFill>
                  <a:prstClr val="black"/>
                </a:solidFill>
              </a:rPr>
              <a:t>Click the </a:t>
            </a:r>
            <a:r>
              <a:rPr lang="en-US" b="1" dirty="0">
                <a:solidFill>
                  <a:prstClr val="black"/>
                </a:solidFill>
              </a:rPr>
              <a:t>Addl Pay </a:t>
            </a:r>
            <a:r>
              <a:rPr lang="en-US" dirty="0">
                <a:solidFill>
                  <a:prstClr val="black"/>
                </a:solidFill>
              </a:rPr>
              <a:t>tab.</a:t>
            </a:r>
          </a:p>
          <a:p>
            <a:pPr marL="285750" lvl="0" indent="-285750">
              <a:lnSpc>
                <a:spcPct val="107000"/>
              </a:lnSpc>
              <a:spcAft>
                <a:spcPts val="800"/>
              </a:spcAft>
              <a:buFont typeface="Arial" panose="020B0604020202020204" pitchFamily="34" charset="0"/>
              <a:buChar char="•"/>
            </a:pPr>
            <a:r>
              <a:rPr lang="en-US" dirty="0">
                <a:solidFill>
                  <a:prstClr val="black"/>
                </a:solidFill>
              </a:rPr>
              <a:t>There may be cases where an employee is paid a recurring flat amount. In these types of cases, the compensation section is not populated on the </a:t>
            </a:r>
            <a:r>
              <a:rPr lang="en-US" b="1" dirty="0">
                <a:solidFill>
                  <a:prstClr val="black"/>
                </a:solidFill>
              </a:rPr>
              <a:t>Job Data </a:t>
            </a:r>
            <a:r>
              <a:rPr lang="en-US" dirty="0">
                <a:solidFill>
                  <a:prstClr val="black"/>
                </a:solidFill>
              </a:rPr>
              <a:t>tab. Instead, the Additional Pay section is used. </a:t>
            </a:r>
          </a:p>
          <a:p>
            <a:pPr marL="285750" lvl="0" indent="-285750">
              <a:lnSpc>
                <a:spcPct val="107000"/>
              </a:lnSpc>
              <a:spcAft>
                <a:spcPts val="800"/>
              </a:spcAft>
              <a:buFont typeface="Arial" panose="020B0604020202020204" pitchFamily="34" charset="0"/>
              <a:buChar char="•"/>
            </a:pPr>
            <a:r>
              <a:rPr lang="en-US" dirty="0">
                <a:solidFill>
                  <a:prstClr val="black"/>
                </a:solidFill>
              </a:rPr>
              <a:t>It is recommended not to use this template for one time additional pay. Instead, </a:t>
            </a:r>
            <a:r>
              <a:rPr lang="en-US" dirty="0" smtClean="0">
                <a:solidFill>
                  <a:prstClr val="black"/>
                </a:solidFill>
              </a:rPr>
              <a:t>use the One Time Payments </a:t>
            </a:r>
            <a:r>
              <a:rPr lang="en-US" dirty="0">
                <a:solidFill>
                  <a:prstClr val="black"/>
                </a:solidFill>
              </a:rPr>
              <a:t>page.</a:t>
            </a:r>
          </a:p>
          <a:p>
            <a:pPr marL="285750" lvl="0" indent="-285750">
              <a:lnSpc>
                <a:spcPct val="107000"/>
              </a:lnSpc>
              <a:spcAft>
                <a:spcPts val="800"/>
              </a:spcAft>
              <a:buFont typeface="Arial" panose="020B0604020202020204" pitchFamily="34" charset="0"/>
              <a:buChar char="•"/>
            </a:pPr>
            <a:r>
              <a:rPr lang="en-US" dirty="0">
                <a:solidFill>
                  <a:prstClr val="black"/>
                </a:solidFill>
              </a:rPr>
              <a:t>Use </a:t>
            </a:r>
            <a:r>
              <a:rPr lang="en-US" b="1" dirty="0">
                <a:solidFill>
                  <a:prstClr val="black"/>
                </a:solidFill>
              </a:rPr>
              <a:t>Supporting documents </a:t>
            </a:r>
            <a:r>
              <a:rPr lang="en-US" dirty="0">
                <a:solidFill>
                  <a:prstClr val="black"/>
                </a:solidFill>
              </a:rPr>
              <a:t>to attach supporting documents for concurrent hire.</a:t>
            </a:r>
          </a:p>
          <a:p>
            <a:pPr marL="285750" lvl="0" indent="-285750">
              <a:lnSpc>
                <a:spcPct val="107000"/>
              </a:lnSpc>
              <a:spcAft>
                <a:spcPts val="800"/>
              </a:spcAft>
              <a:buFont typeface="Arial" panose="020B0604020202020204" pitchFamily="34" charset="0"/>
              <a:buChar char="•"/>
            </a:pPr>
            <a:r>
              <a:rPr lang="en-US" dirty="0">
                <a:solidFill>
                  <a:prstClr val="black"/>
                </a:solidFill>
              </a:rPr>
              <a:t>Click the </a:t>
            </a:r>
            <a:r>
              <a:rPr lang="en-US" b="1" dirty="0">
                <a:solidFill>
                  <a:prstClr val="black"/>
                </a:solidFill>
              </a:rPr>
              <a:t>Save </a:t>
            </a:r>
            <a:r>
              <a:rPr lang="en-US" b="1" dirty="0" smtClean="0">
                <a:solidFill>
                  <a:prstClr val="black"/>
                </a:solidFill>
              </a:rPr>
              <a:t>and </a:t>
            </a:r>
            <a:r>
              <a:rPr lang="en-US" b="1" dirty="0">
                <a:solidFill>
                  <a:prstClr val="black"/>
                </a:solidFill>
              </a:rPr>
              <a:t>Submit </a:t>
            </a:r>
            <a:r>
              <a:rPr lang="en-US" dirty="0">
                <a:solidFill>
                  <a:prstClr val="black"/>
                </a:solidFill>
              </a:rPr>
              <a:t>button.</a:t>
            </a:r>
          </a:p>
        </p:txBody>
      </p:sp>
      <p:sp>
        <p:nvSpPr>
          <p:cNvPr id="4" name="Title 1"/>
          <p:cNvSpPr>
            <a:spLocks noGrp="1"/>
          </p:cNvSpPr>
          <p:nvPr>
            <p:ph type="title"/>
          </p:nvPr>
        </p:nvSpPr>
        <p:spPr>
          <a:xfrm>
            <a:off x="407974" y="163219"/>
            <a:ext cx="10963618" cy="685800"/>
          </a:xfrm>
        </p:spPr>
        <p:txBody>
          <a:bodyPr/>
          <a:lstStyle/>
          <a:p>
            <a:r>
              <a:rPr lang="en-US" dirty="0" smtClean="0">
                <a:solidFill>
                  <a:schemeClr val="accent5"/>
                </a:solidFill>
              </a:rPr>
              <a:t>CONCURRENT HIRE ADDITIONAL PAY</a:t>
            </a:r>
            <a:endParaRPr lang="en-US" dirty="0">
              <a:solidFill>
                <a:schemeClr val="accent5"/>
              </a:solidFill>
            </a:endParaRPr>
          </a:p>
        </p:txBody>
      </p:sp>
      <p:pic>
        <p:nvPicPr>
          <p:cNvPr id="5" name="Picture 4"/>
          <p:cNvPicPr>
            <a:picLocks noChangeAspect="1"/>
          </p:cNvPicPr>
          <p:nvPr/>
        </p:nvPicPr>
        <p:blipFill>
          <a:blip r:embed="rId4"/>
          <a:stretch>
            <a:fillRect/>
          </a:stretch>
        </p:blipFill>
        <p:spPr>
          <a:xfrm>
            <a:off x="9350708" y="2556655"/>
            <a:ext cx="2521614" cy="4080873"/>
          </a:xfrm>
          <a:prstGeom prst="rect">
            <a:avLst/>
          </a:prstGeom>
          <a:ln w="6350">
            <a:solidFill>
              <a:schemeClr val="tx1"/>
            </a:solidFill>
          </a:ln>
        </p:spPr>
      </p:pic>
      <p:pic>
        <p:nvPicPr>
          <p:cNvPr id="6" name="Picture 5"/>
          <p:cNvPicPr>
            <a:picLocks noChangeAspect="1"/>
          </p:cNvPicPr>
          <p:nvPr/>
        </p:nvPicPr>
        <p:blipFill rotWithShape="1">
          <a:blip r:embed="rId5"/>
          <a:srcRect r="1526" b="7817"/>
          <a:stretch/>
        </p:blipFill>
        <p:spPr>
          <a:xfrm>
            <a:off x="905409" y="3610442"/>
            <a:ext cx="5655943" cy="2862426"/>
          </a:xfrm>
          <a:prstGeom prst="rect">
            <a:avLst/>
          </a:prstGeom>
          <a:ln w="6350">
            <a:solidFill>
              <a:schemeClr val="tx1"/>
            </a:solidFill>
          </a:ln>
        </p:spPr>
      </p:pic>
      <p:cxnSp>
        <p:nvCxnSpPr>
          <p:cNvPr id="8" name="Straight Arrow Connector 7"/>
          <p:cNvCxnSpPr/>
          <p:nvPr/>
        </p:nvCxnSpPr>
        <p:spPr>
          <a:xfrm flipV="1">
            <a:off x="2590931" y="3855998"/>
            <a:ext cx="6629400" cy="7508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01662" y="5101815"/>
            <a:ext cx="1168163" cy="180471"/>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Slide Number Placeholder 9"/>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117</a:t>
            </a:fld>
            <a:endParaRPr lang="en-US" altLang="en-US" dirty="0">
              <a:solidFill>
                <a:prstClr val="black"/>
              </a:solidFill>
            </a:endParaRPr>
          </a:p>
        </p:txBody>
      </p:sp>
    </p:spTree>
    <p:extLst>
      <p:ext uri="{BB962C8B-B14F-4D97-AF65-F5344CB8AC3E}">
        <p14:creationId xmlns:p14="http://schemas.microsoft.com/office/powerpoint/2010/main" val="306189272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07974" y="989075"/>
            <a:ext cx="10963618" cy="1881925"/>
          </a:xfrm>
          <a:prstGeom prst="rect">
            <a:avLst/>
          </a:prstGeom>
          <a:solidFill>
            <a:schemeClr val="bg1"/>
          </a:solidFill>
          <a:ln>
            <a:solidFill>
              <a:schemeClr val="bg1"/>
            </a:solidFill>
          </a:ln>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Once </a:t>
            </a:r>
            <a:r>
              <a:rPr kumimoji="0" lang="en-US" sz="1800" b="0" i="0" u="none" strike="noStrike" kern="1200" cap="none" spc="0" normalizeH="0" baseline="0" noProof="0" dirty="0">
                <a:ln>
                  <a:noFill/>
                </a:ln>
                <a:solidFill>
                  <a:prstClr val="black"/>
                </a:solidFill>
                <a:effectLst/>
                <a:uLnTx/>
                <a:uFillTx/>
                <a:latin typeface="Arial"/>
                <a:ea typeface="+mn-ea"/>
                <a:cs typeface="+mn-cs"/>
              </a:rPr>
              <a:t>the transaction has been submitted, the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Initiator </a:t>
            </a:r>
            <a:r>
              <a:rPr kumimoji="0" lang="en-US" sz="1800" b="0" i="0" u="none" strike="noStrike" kern="1200" cap="none" spc="0" normalizeH="0" baseline="0" noProof="0" dirty="0">
                <a:ln>
                  <a:noFill/>
                </a:ln>
                <a:solidFill>
                  <a:prstClr val="black"/>
                </a:solidFill>
                <a:effectLst/>
                <a:uLnTx/>
                <a:uFillTx/>
                <a:latin typeface="Arial"/>
                <a:ea typeface="+mn-ea"/>
                <a:cs typeface="+mn-cs"/>
              </a:rPr>
              <a:t>will receive a confirmation.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Click the </a:t>
            </a:r>
            <a:r>
              <a:rPr kumimoji="0" lang="en-US" sz="1800" b="1" i="0" u="none" strike="noStrike" kern="1200" cap="none" spc="0" normalizeH="0" baseline="0" noProof="0" dirty="0">
                <a:ln>
                  <a:noFill/>
                </a:ln>
                <a:solidFill>
                  <a:prstClr val="black"/>
                </a:solidFill>
                <a:effectLst/>
                <a:uLnTx/>
                <a:uFillTx/>
                <a:latin typeface="Arial"/>
                <a:ea typeface="+mn-ea"/>
                <a:cs typeface="+mn-cs"/>
              </a:rPr>
              <a:t>OK</a:t>
            </a:r>
            <a:r>
              <a:rPr kumimoji="0" lang="en-US" sz="1800" b="0" i="0" u="none" strike="noStrike" kern="1200" cap="none" spc="0" normalizeH="0" baseline="0" noProof="0" dirty="0">
                <a:ln>
                  <a:noFill/>
                </a:ln>
                <a:solidFill>
                  <a:prstClr val="black"/>
                </a:solidFill>
                <a:effectLst/>
                <a:uLnTx/>
                <a:uFillTx/>
                <a:latin typeface="Arial"/>
                <a:ea typeface="+mn-ea"/>
                <a:cs typeface="+mn-cs"/>
              </a:rPr>
              <a:t> button to go to the </a:t>
            </a:r>
            <a:r>
              <a:rPr kumimoji="0" lang="en-US" sz="1800" b="1" i="0" u="none" strike="noStrike" kern="1200" cap="none" spc="0" normalizeH="0" baseline="0" noProof="0" dirty="0">
                <a:ln>
                  <a:noFill/>
                </a:ln>
                <a:solidFill>
                  <a:prstClr val="black"/>
                </a:solidFill>
                <a:effectLst/>
                <a:uLnTx/>
                <a:uFillTx/>
                <a:latin typeface="Arial"/>
                <a:ea typeface="+mn-ea"/>
                <a:cs typeface="+mn-cs"/>
              </a:rPr>
              <a:t>Transaction Status </a:t>
            </a:r>
            <a:r>
              <a:rPr kumimoji="0" lang="en-US" sz="1800" b="0" i="0" u="none" strike="noStrike" kern="1200" cap="none" spc="0" normalizeH="0" baseline="0" noProof="0" dirty="0">
                <a:ln>
                  <a:noFill/>
                </a:ln>
                <a:solidFill>
                  <a:prstClr val="black"/>
                </a:solidFill>
                <a:effectLst/>
                <a:uLnTx/>
                <a:uFillTx/>
                <a:latin typeface="Arial"/>
                <a:ea typeface="+mn-ea"/>
                <a:cs typeface="+mn-cs"/>
              </a:rPr>
              <a:t>page to review the status of this person.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 </a:t>
            </a:r>
            <a:r>
              <a:rPr kumimoji="0" lang="en-US" sz="1800" b="0" i="0" u="none" strike="noStrike" kern="1200" cap="none" spc="0" normalizeH="0" baseline="0" noProof="0" dirty="0">
                <a:ln>
                  <a:noFill/>
                </a:ln>
                <a:solidFill>
                  <a:prstClr val="black"/>
                </a:solidFill>
                <a:effectLst/>
                <a:uLnTx/>
                <a:uFillTx/>
                <a:latin typeface="Arial"/>
                <a:ea typeface="+mn-ea"/>
                <a:cs typeface="+mn-cs"/>
              </a:rPr>
              <a:t>template transaction is routed for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approval, </a:t>
            </a:r>
            <a:r>
              <a:rPr kumimoji="0" lang="en-US" sz="1800" b="0" i="0" u="none" strike="noStrike" kern="1200" cap="none" spc="0" normalizeH="0" baseline="0" noProof="0" dirty="0">
                <a:ln>
                  <a:noFill/>
                </a:ln>
                <a:solidFill>
                  <a:prstClr val="black"/>
                </a:solidFill>
                <a:effectLst/>
                <a:uLnTx/>
                <a:uFillTx/>
                <a:latin typeface="Arial"/>
                <a:ea typeface="+mn-ea"/>
                <a:cs typeface="+mn-cs"/>
              </a:rPr>
              <a:t>and appears in the </a:t>
            </a:r>
            <a:r>
              <a:rPr kumimoji="0" lang="en-US" sz="1800" b="1" i="0" u="none" strike="noStrike" kern="1200" cap="none" spc="0" normalizeH="0" baseline="0" noProof="0" dirty="0">
                <a:ln>
                  <a:noFill/>
                </a:ln>
                <a:solidFill>
                  <a:prstClr val="black"/>
                </a:solidFill>
                <a:effectLst/>
                <a:uLnTx/>
                <a:uFillTx/>
                <a:latin typeface="Arial"/>
                <a:ea typeface="+mn-ea"/>
                <a:cs typeface="+mn-cs"/>
              </a:rPr>
              <a:t>Transactions in Progress </a:t>
            </a:r>
            <a:r>
              <a:rPr kumimoji="0" lang="en-US" sz="1800" b="0" i="0" u="none" strike="noStrike" kern="1200" cap="none" spc="0" normalizeH="0" baseline="0" noProof="0" dirty="0">
                <a:ln>
                  <a:noFill/>
                </a:ln>
                <a:solidFill>
                  <a:prstClr val="black"/>
                </a:solidFill>
                <a:effectLst/>
                <a:uLnTx/>
                <a:uFillTx/>
                <a:latin typeface="Arial"/>
                <a:ea typeface="+mn-ea"/>
                <a:cs typeface="+mn-cs"/>
              </a:rPr>
              <a:t>section until it is processed.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You have initiated a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Full Hire Academic </a:t>
            </a:r>
            <a:r>
              <a:rPr kumimoji="0" lang="en-US" sz="1800" b="0" i="0" u="none" strike="noStrike" kern="1200" cap="none" spc="0" normalizeH="0" baseline="0" noProof="0" dirty="0">
                <a:ln>
                  <a:noFill/>
                </a:ln>
                <a:solidFill>
                  <a:prstClr val="black"/>
                </a:solidFill>
                <a:effectLst/>
                <a:uLnTx/>
                <a:uFillTx/>
                <a:latin typeface="Arial"/>
                <a:ea typeface="+mn-ea"/>
                <a:cs typeface="+mn-cs"/>
              </a:rPr>
              <a:t>template transaction</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1"/>
          <p:cNvSpPr>
            <a:spLocks noGrp="1"/>
          </p:cNvSpPr>
          <p:nvPr>
            <p:ph type="title"/>
          </p:nvPr>
        </p:nvSpPr>
        <p:spPr>
          <a:xfrm>
            <a:off x="407974" y="163219"/>
            <a:ext cx="10963618" cy="685800"/>
          </a:xfrm>
        </p:spPr>
        <p:txBody>
          <a:bodyPr/>
          <a:lstStyle/>
          <a:p>
            <a:r>
              <a:rPr lang="en-US" dirty="0" smtClean="0">
                <a:solidFill>
                  <a:schemeClr val="accent5"/>
                </a:solidFill>
              </a:rPr>
              <a:t>FULL HIRE CONFIRMATION</a:t>
            </a:r>
            <a:endParaRPr lang="en-US" dirty="0">
              <a:solidFill>
                <a:schemeClr val="accent5"/>
              </a:solidFill>
            </a:endParaRPr>
          </a:p>
        </p:txBody>
      </p:sp>
      <p:pic>
        <p:nvPicPr>
          <p:cNvPr id="7" name="Picture 6"/>
          <p:cNvPicPr>
            <a:picLocks noChangeAspect="1"/>
          </p:cNvPicPr>
          <p:nvPr/>
        </p:nvPicPr>
        <p:blipFill rotWithShape="1">
          <a:blip r:embed="rId4"/>
          <a:srcRect r="12621" b="33313"/>
          <a:stretch/>
        </p:blipFill>
        <p:spPr>
          <a:xfrm>
            <a:off x="2145831" y="3282421"/>
            <a:ext cx="7910997" cy="2328670"/>
          </a:xfrm>
          <a:prstGeom prst="rect">
            <a:avLst/>
          </a:prstGeom>
          <a:ln w="6350">
            <a:solidFill>
              <a:schemeClr val="tx1"/>
            </a:solidFill>
          </a:ln>
        </p:spPr>
      </p:pic>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118</a:t>
            </a:fld>
            <a:endParaRPr lang="en-US" altLang="en-US" dirty="0">
              <a:solidFill>
                <a:prstClr val="black"/>
              </a:solidFill>
            </a:endParaRPr>
          </a:p>
        </p:txBody>
      </p:sp>
    </p:spTree>
    <p:extLst>
      <p:ext uri="{BB962C8B-B14F-4D97-AF65-F5344CB8AC3E}">
        <p14:creationId xmlns:p14="http://schemas.microsoft.com/office/powerpoint/2010/main" val="256358851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07974" y="989075"/>
            <a:ext cx="10963618" cy="367216"/>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You will be able to view your submitted transaction in the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Smart HR Transactions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page. </a:t>
            </a:r>
            <a:endParaRPr kumimoji="0" lang="en-US" sz="1800" b="0" i="0" u="none" strike="noStrike" kern="1200" cap="none" spc="0" normalizeH="0" baseline="0" noProof="0" dirty="0" smtClean="0">
              <a:ln>
                <a:noFill/>
              </a:ln>
              <a:solidFill>
                <a:prstClr val="black"/>
              </a:solidFill>
              <a:effectLst/>
              <a:uLnTx/>
              <a:uFillTx/>
              <a:latin typeface="Arial"/>
              <a:ea typeface="+mn-ea"/>
              <a:cs typeface="Arial"/>
            </a:endParaRPr>
          </a:p>
        </p:txBody>
      </p:sp>
      <p:sp>
        <p:nvSpPr>
          <p:cNvPr id="4" name="Title 1"/>
          <p:cNvSpPr>
            <a:spLocks noGrp="1"/>
          </p:cNvSpPr>
          <p:nvPr>
            <p:ph type="title"/>
          </p:nvPr>
        </p:nvSpPr>
        <p:spPr>
          <a:xfrm>
            <a:off x="407973" y="163219"/>
            <a:ext cx="11668069" cy="685800"/>
          </a:xfrm>
        </p:spPr>
        <p:txBody>
          <a:bodyPr/>
          <a:lstStyle/>
          <a:p>
            <a:r>
              <a:rPr lang="en-US" dirty="0" smtClean="0">
                <a:solidFill>
                  <a:schemeClr val="accent5"/>
                </a:solidFill>
              </a:rPr>
              <a:t>FULL HIRE SMART HR TRANSACTIONS</a:t>
            </a:r>
            <a:endParaRPr lang="en-US" dirty="0">
              <a:solidFill>
                <a:schemeClr val="accent5"/>
              </a:solidFill>
            </a:endParaRPr>
          </a:p>
        </p:txBody>
      </p:sp>
      <p:pic>
        <p:nvPicPr>
          <p:cNvPr id="8" name="Picture 7"/>
          <p:cNvPicPr>
            <a:picLocks noChangeAspect="1"/>
          </p:cNvPicPr>
          <p:nvPr/>
        </p:nvPicPr>
        <p:blipFill>
          <a:blip r:embed="rId4"/>
          <a:stretch>
            <a:fillRect/>
          </a:stretch>
        </p:blipFill>
        <p:spPr>
          <a:xfrm>
            <a:off x="1563601" y="1763006"/>
            <a:ext cx="8763000" cy="3762375"/>
          </a:xfrm>
          <a:prstGeom prst="rect">
            <a:avLst/>
          </a:prstGeom>
          <a:ln>
            <a:solidFill>
              <a:schemeClr val="tx1"/>
            </a:solidFill>
          </a:ln>
        </p:spPr>
      </p:pic>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119</a:t>
            </a:fld>
            <a:endParaRPr lang="en-US" altLang="en-US" dirty="0">
              <a:solidFill>
                <a:prstClr val="black"/>
              </a:solidFill>
            </a:endParaRPr>
          </a:p>
        </p:txBody>
      </p:sp>
    </p:spTree>
    <p:extLst>
      <p:ext uri="{BB962C8B-B14F-4D97-AF65-F5344CB8AC3E}">
        <p14:creationId xmlns:p14="http://schemas.microsoft.com/office/powerpoint/2010/main" val="2198109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88234" y="245855"/>
            <a:ext cx="12093817"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400" b="1" dirty="0" smtClean="0">
                <a:solidFill>
                  <a:srgbClr val="4472C4"/>
                </a:solidFill>
                <a:latin typeface="Arial" panose="020B0604020202020204" pitchFamily="34" charset="0"/>
                <a:cs typeface="Arial" panose="020B0604020202020204" pitchFamily="34" charset="0"/>
              </a:rPr>
              <a:t>STUDENT/CASUAL/RESTRICTED APPOINTMENT</a:t>
            </a:r>
            <a:endParaRPr kumimoji="0" lang="en-US" sz="3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7" name="Content Placeholder 3"/>
          <p:cNvSpPr txBox="1">
            <a:spLocks/>
          </p:cNvSpPr>
          <p:nvPr/>
        </p:nvSpPr>
        <p:spPr>
          <a:xfrm>
            <a:off x="475869" y="1065006"/>
            <a:ext cx="10515600" cy="2541397"/>
          </a:xfrm>
          <a:prstGeom prst="rect">
            <a:avLst/>
          </a:prstGeom>
        </p:spPr>
        <p:txBody>
          <a:bodyPr/>
          <a:lstStyle>
            <a:lvl1pPr marL="342900" indent="-342900" algn="l" rtl="0" eaLnBrk="0" fontAlgn="base" hangingPunct="0">
              <a:spcBef>
                <a:spcPts val="1200"/>
              </a:spcBef>
              <a:spcAft>
                <a:spcPct val="0"/>
              </a:spcAft>
              <a:buClr>
                <a:schemeClr val="tx2"/>
              </a:buClr>
              <a:buSzPct val="70000"/>
              <a:buFont typeface="Wingdings" panose="05000000000000000000" pitchFamily="2" charset="2"/>
              <a:buBlip>
                <a:blip r:embed="rId3"/>
              </a:buBlip>
              <a:defRPr sz="3000" kern="1200">
                <a:solidFill>
                  <a:schemeClr val="tx1"/>
                </a:solidFill>
                <a:latin typeface="+mn-lt"/>
                <a:ea typeface="+mn-ea"/>
                <a:cs typeface="+mn-cs"/>
              </a:defRPr>
            </a:lvl1pPr>
            <a:lvl2pPr marL="692150" indent="-347663" algn="l" rtl="0" eaLnBrk="0" fontAlgn="base" hangingPunct="0">
              <a:spcBef>
                <a:spcPts val="1200"/>
              </a:spcBef>
              <a:spcAft>
                <a:spcPct val="0"/>
              </a:spcAft>
              <a:buClr>
                <a:schemeClr val="accent2"/>
              </a:buClr>
              <a:buSzPct val="70000"/>
              <a:buFont typeface="Wingdings" panose="05000000000000000000" pitchFamily="2" charset="2"/>
              <a:buBlip>
                <a:blip r:embed="rId4"/>
              </a:buBlip>
              <a:defRPr sz="2600" kern="1200">
                <a:solidFill>
                  <a:schemeClr val="tx1"/>
                </a:solidFill>
                <a:latin typeface="+mn-lt"/>
                <a:ea typeface="+mn-ea"/>
                <a:cs typeface="+mn-cs"/>
              </a:defRPr>
            </a:lvl2pPr>
            <a:lvl3pPr marL="987425" indent="-293688" algn="l" rtl="0" eaLnBrk="0" fontAlgn="base" hangingPunct="0">
              <a:spcBef>
                <a:spcPts val="1200"/>
              </a:spcBef>
              <a:spcAft>
                <a:spcPct val="0"/>
              </a:spcAft>
              <a:buClr>
                <a:schemeClr val="accent1"/>
              </a:buClr>
              <a:buSzPct val="70000"/>
              <a:buFont typeface="Wingdings" panose="05000000000000000000" pitchFamily="2" charset="2"/>
              <a:buBlip>
                <a:blip r:embed="rId5"/>
              </a:buBlip>
              <a:defRPr sz="2300" kern="1200">
                <a:solidFill>
                  <a:schemeClr val="tx1"/>
                </a:solidFill>
                <a:latin typeface="+mn-lt"/>
                <a:ea typeface="+mn-ea"/>
                <a:cs typeface="+mn-cs"/>
              </a:defRPr>
            </a:lvl3pPr>
            <a:lvl4pPr marL="1281113" indent="-292100" algn="l" rtl="0" eaLnBrk="0" fontAlgn="base" hangingPunct="0">
              <a:spcBef>
                <a:spcPts val="1200"/>
              </a:spcBef>
              <a:spcAft>
                <a:spcPct val="0"/>
              </a:spcAft>
              <a:buClr>
                <a:schemeClr val="tx2"/>
              </a:buClr>
              <a:buSzPct val="75000"/>
              <a:buFont typeface="Wingdings" panose="05000000000000000000" pitchFamily="2" charset="2"/>
              <a:buBlip>
                <a:blip r:embed="rId4"/>
              </a:buBlip>
              <a:defRPr sz="2000" kern="1200">
                <a:solidFill>
                  <a:schemeClr val="tx1"/>
                </a:solidFill>
                <a:latin typeface="+mn-lt"/>
                <a:ea typeface="+mn-ea"/>
                <a:cs typeface="+mn-cs"/>
              </a:defRPr>
            </a:lvl4pPr>
            <a:lvl5pPr marL="1598613" indent="-315913" algn="l" rtl="0" eaLnBrk="0" fontAlgn="base" hangingPunct="0">
              <a:spcBef>
                <a:spcPts val="1200"/>
              </a:spcBef>
              <a:spcAft>
                <a:spcPct val="0"/>
              </a:spcAft>
              <a:buClr>
                <a:schemeClr val="folHlink"/>
              </a:buClr>
              <a:buSzPct val="80000"/>
              <a:buFont typeface="Wingdings" panose="05000000000000000000" pitchFamily="2" charset="2"/>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smtClean="0"/>
              <a:t>An appointment reserved for a registered undergraduate student of the University of California.</a:t>
            </a:r>
          </a:p>
          <a:p>
            <a:pPr>
              <a:buFont typeface="Arial" panose="020B0604020202020204" pitchFamily="34" charset="0"/>
              <a:buChar char="•"/>
            </a:pPr>
            <a:r>
              <a:rPr lang="en-US" sz="1800" dirty="0" smtClean="0"/>
              <a:t>A casual/restricted appointment will automatically terminate on the last day of the appointment unless there is an earlier separation or formal extension of the appointment in writing.</a:t>
            </a:r>
          </a:p>
          <a:p>
            <a:pPr>
              <a:buFont typeface="Arial" panose="020B0604020202020204" pitchFamily="34" charset="0"/>
              <a:buChar char="•"/>
            </a:pPr>
            <a:r>
              <a:rPr lang="en-US" sz="1800" dirty="0"/>
              <a:t>Student employment is intended to provide financial support and practical experience in the pursuit of the student’s educational goals</a:t>
            </a:r>
            <a:r>
              <a:rPr lang="en-US" sz="1800" dirty="0" smtClean="0"/>
              <a:t>.</a:t>
            </a:r>
            <a:endParaRPr lang="en-US" sz="1800" dirty="0"/>
          </a:p>
        </p:txBody>
      </p:sp>
      <p:sp>
        <p:nvSpPr>
          <p:cNvPr id="4" name="Rounded Rectangle 3"/>
          <p:cNvSpPr/>
          <p:nvPr/>
        </p:nvSpPr>
        <p:spPr>
          <a:xfrm>
            <a:off x="1381823" y="3248146"/>
            <a:ext cx="2911151" cy="1838131"/>
          </a:xfrm>
          <a:prstGeom prst="roundRect">
            <a:avLst/>
          </a:prstGeom>
          <a:solidFill>
            <a:schemeClr val="accent1">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Student 1 (title code xxx)</a:t>
            </a:r>
          </a:p>
          <a:p>
            <a:pPr algn="ctr"/>
            <a:endParaRPr lang="en-US" dirty="0">
              <a:solidFill>
                <a:schemeClr val="tx1"/>
              </a:solidFill>
            </a:endParaRPr>
          </a:p>
          <a:p>
            <a:pPr algn="ctr"/>
            <a:r>
              <a:rPr lang="en-US" dirty="0" smtClean="0">
                <a:solidFill>
                  <a:schemeClr val="tx1"/>
                </a:solidFill>
              </a:rPr>
              <a:t>Casual-restricted appointment*</a:t>
            </a:r>
            <a:endParaRPr lang="en-US" dirty="0">
              <a:solidFill>
                <a:schemeClr val="tx1"/>
              </a:solidFill>
            </a:endParaRPr>
          </a:p>
        </p:txBody>
      </p:sp>
      <p:sp>
        <p:nvSpPr>
          <p:cNvPr id="5" name="Rounded Rectangle 4"/>
          <p:cNvSpPr/>
          <p:nvPr/>
        </p:nvSpPr>
        <p:spPr>
          <a:xfrm>
            <a:off x="6136354" y="3248146"/>
            <a:ext cx="2911151" cy="1838131"/>
          </a:xfrm>
          <a:prstGeom prst="roundRect">
            <a:avLst/>
          </a:prstGeom>
          <a:solidFill>
            <a:schemeClr val="accent1">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Student 2 (title code xxx)</a:t>
            </a:r>
          </a:p>
          <a:p>
            <a:pPr algn="ctr"/>
            <a:endParaRPr lang="en-US" dirty="0">
              <a:solidFill>
                <a:schemeClr val="tx1"/>
              </a:solidFill>
            </a:endParaRPr>
          </a:p>
          <a:p>
            <a:pPr algn="ctr"/>
            <a:r>
              <a:rPr lang="en-US" dirty="0" smtClean="0">
                <a:solidFill>
                  <a:schemeClr val="tx1"/>
                </a:solidFill>
              </a:rPr>
              <a:t>Casual-restricted appointment*</a:t>
            </a:r>
            <a:endParaRPr lang="en-US" dirty="0">
              <a:solidFill>
                <a:schemeClr val="tx1"/>
              </a:solidFill>
            </a:endParaRPr>
          </a:p>
        </p:txBody>
      </p:sp>
      <p:sp>
        <p:nvSpPr>
          <p:cNvPr id="6" name="Rounded Rectangle 5"/>
          <p:cNvSpPr/>
          <p:nvPr/>
        </p:nvSpPr>
        <p:spPr>
          <a:xfrm>
            <a:off x="1451909" y="5332343"/>
            <a:ext cx="7501812" cy="914400"/>
          </a:xfrm>
          <a:prstGeom prst="roundRect">
            <a:avLst/>
          </a:prstGeom>
          <a:solidFill>
            <a:schemeClr val="accent1">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Refer to University of California – Policy PPSM-3 </a:t>
            </a:r>
            <a:r>
              <a:rPr lang="en-US" dirty="0">
                <a:hlinkClick r:id="rId6"/>
              </a:rPr>
              <a:t>https://policy.ucop.edu/doc/4010390/PPSM-3</a:t>
            </a:r>
            <a:endParaRPr lang="en-US" dirty="0"/>
          </a:p>
        </p:txBody>
      </p:sp>
      <p:sp>
        <p:nvSpPr>
          <p:cNvPr id="9" name="Slide Number Placeholder 8"/>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12</a:t>
            </a:fld>
            <a:endParaRPr lang="en-US" altLang="en-US" dirty="0">
              <a:solidFill>
                <a:prstClr val="black"/>
              </a:solidFill>
            </a:endParaRPr>
          </a:p>
        </p:txBody>
      </p:sp>
    </p:spTree>
    <p:extLst>
      <p:ext uri="{BB962C8B-B14F-4D97-AF65-F5344CB8AC3E}">
        <p14:creationId xmlns:p14="http://schemas.microsoft.com/office/powerpoint/2010/main" val="2364697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5" y="1456841"/>
            <a:ext cx="8748351" cy="3170479"/>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1AB00"/>
                </a:solidFill>
                <a:effectLst/>
                <a:uLnTx/>
                <a:uFillTx/>
                <a:latin typeface="Arial"/>
                <a:ea typeface="+mn-ea"/>
                <a:cs typeface="+mn-cs"/>
              </a:rPr>
              <a:t>Demo a Concurrent Hire  </a:t>
            </a:r>
            <a:endParaRPr kumimoji="0" lang="en-US" sz="7200" b="1" i="0" u="none" strike="noStrike" kern="1200" cap="none" spc="0" normalizeH="0" baseline="0" noProof="0" dirty="0">
              <a:ln>
                <a:noFill/>
              </a:ln>
              <a:solidFill>
                <a:srgbClr val="F1AB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120</a:t>
            </a:fld>
            <a:endParaRPr lang="en-US" altLang="en-US" dirty="0">
              <a:solidFill>
                <a:prstClr val="black"/>
              </a:solidFill>
            </a:endParaRPr>
          </a:p>
        </p:txBody>
      </p:sp>
    </p:spTree>
    <p:extLst>
      <p:ext uri="{BB962C8B-B14F-4D97-AF65-F5344CB8AC3E}">
        <p14:creationId xmlns:p14="http://schemas.microsoft.com/office/powerpoint/2010/main" val="409196769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623" y="259231"/>
            <a:ext cx="10963618" cy="685800"/>
          </a:xfrm>
        </p:spPr>
        <p:txBody>
          <a:bodyPr/>
          <a:lstStyle/>
          <a:p>
            <a:pPr marL="233363" indent="-233363"/>
            <a:r>
              <a:rPr lang="en-US" dirty="0" smtClean="0">
                <a:solidFill>
                  <a:schemeClr val="accent5"/>
                </a:solidFill>
              </a:rPr>
              <a:t>TRY IT</a:t>
            </a:r>
            <a:r>
              <a:rPr lang="en-US" sz="4400" dirty="0" smtClean="0">
                <a:solidFill>
                  <a:schemeClr val="accent5"/>
                </a:solidFill>
              </a:rPr>
              <a:t/>
            </a:r>
            <a:br>
              <a:rPr lang="en-US" sz="4400" dirty="0" smtClean="0">
                <a:solidFill>
                  <a:schemeClr val="accent5"/>
                </a:solidFill>
              </a:rPr>
            </a:br>
            <a:r>
              <a:rPr lang="en-US" sz="4400" dirty="0">
                <a:solidFill>
                  <a:schemeClr val="accent5"/>
                </a:solidFill>
              </a:rPr>
              <a:t/>
            </a:r>
            <a:br>
              <a:rPr lang="en-US" sz="4400" dirty="0">
                <a:solidFill>
                  <a:schemeClr val="accent5"/>
                </a:solidFill>
              </a:rPr>
            </a:br>
            <a:r>
              <a:rPr lang="en-US" sz="1800" b="0" dirty="0" smtClean="0"/>
              <a:t>To complete this exercise you will need to select an employee in your accountability who has a job with less than a 100% FTE  </a:t>
            </a:r>
            <a:r>
              <a:rPr lang="en-US" sz="4400" dirty="0" smtClean="0">
                <a:solidFill>
                  <a:schemeClr val="accent5"/>
                </a:solidFill>
              </a:rPr>
              <a:t/>
            </a:r>
            <a:br>
              <a:rPr lang="en-US" sz="4400" dirty="0" smtClean="0">
                <a:solidFill>
                  <a:schemeClr val="accent5"/>
                </a:solidFill>
              </a:rPr>
            </a:br>
            <a:r>
              <a:rPr lang="en-US" sz="4400" dirty="0">
                <a:solidFill>
                  <a:schemeClr val="accent5"/>
                </a:solidFill>
              </a:rPr>
              <a:t/>
            </a:r>
            <a:br>
              <a:rPr lang="en-US" sz="4400" dirty="0">
                <a:solidFill>
                  <a:schemeClr val="accent5"/>
                </a:solidFill>
              </a:rPr>
            </a:br>
            <a:r>
              <a:rPr lang="en-US" sz="2000" dirty="0" smtClean="0"/>
              <a:t>1.</a:t>
            </a:r>
            <a:r>
              <a:rPr lang="en-US" sz="2000" dirty="0" smtClean="0">
                <a:solidFill>
                  <a:schemeClr val="accent5"/>
                </a:solidFill>
              </a:rPr>
              <a:t> </a:t>
            </a:r>
            <a:r>
              <a:rPr lang="en-US" sz="2000" dirty="0" smtClean="0"/>
              <a:t>HIRE A CONCURRENT ACADEMIC WITH A STIPEND OF $1,000 A MONTH  </a:t>
            </a:r>
            <a:br>
              <a:rPr lang="en-US" sz="2000" dirty="0" smtClean="0"/>
            </a:br>
            <a:r>
              <a:rPr lang="en-US" sz="2000" dirty="0" smtClean="0"/>
              <a:t/>
            </a:r>
            <a:br>
              <a:rPr lang="en-US" sz="2000" dirty="0" smtClean="0"/>
            </a:br>
            <a:r>
              <a:rPr lang="en-US" sz="2000" dirty="0" smtClean="0"/>
              <a:t>2. HIRE A CONCURRENT STAFF WITH NO ADDITIONAL PAY </a:t>
            </a:r>
            <a:br>
              <a:rPr lang="en-US" sz="2000" dirty="0" smtClean="0"/>
            </a:br>
            <a:r>
              <a:rPr lang="en-US" sz="2000" dirty="0"/>
              <a:t/>
            </a:r>
            <a:br>
              <a:rPr lang="en-US" sz="2000" dirty="0"/>
            </a:br>
            <a:r>
              <a:rPr lang="en-US" sz="4400" dirty="0" smtClean="0">
                <a:solidFill>
                  <a:schemeClr val="accent5"/>
                </a:solidFill>
              </a:rPr>
              <a:t> </a:t>
            </a:r>
            <a:br>
              <a:rPr lang="en-US" sz="4400" dirty="0" smtClean="0">
                <a:solidFill>
                  <a:schemeClr val="accent5"/>
                </a:solidFill>
              </a:rPr>
            </a:br>
            <a:r>
              <a:rPr lang="en-US" sz="4400" dirty="0">
                <a:solidFill>
                  <a:schemeClr val="accent5"/>
                </a:solidFill>
              </a:rPr>
              <a:t/>
            </a:r>
            <a:br>
              <a:rPr lang="en-US" sz="4400" dirty="0">
                <a:solidFill>
                  <a:schemeClr val="accent5"/>
                </a:solidFill>
              </a:rPr>
            </a:br>
            <a:endParaRPr lang="en-US" sz="4400" dirty="0">
              <a:solidFill>
                <a:schemeClr val="accent5"/>
              </a:solidFill>
            </a:endParaRPr>
          </a:p>
        </p:txBody>
      </p:sp>
      <p:sp>
        <p:nvSpPr>
          <p:cNvPr id="3" name="TextBox 2"/>
          <p:cNvSpPr txBox="1"/>
          <p:nvPr/>
        </p:nvSpPr>
        <p:spPr>
          <a:xfrm>
            <a:off x="770021" y="5390147"/>
            <a:ext cx="8001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Reminder: Don’t forget to write down your transaction number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121</a:t>
            </a:fld>
            <a:endParaRPr lang="en-US" altLang="en-US" dirty="0">
              <a:solidFill>
                <a:prstClr val="black"/>
              </a:solidFill>
            </a:endParaRPr>
          </a:p>
        </p:txBody>
      </p:sp>
    </p:spTree>
    <p:extLst>
      <p:ext uri="{BB962C8B-B14F-4D97-AF65-F5344CB8AC3E}">
        <p14:creationId xmlns:p14="http://schemas.microsoft.com/office/powerpoint/2010/main" val="159656368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938086"/>
            <a:ext cx="8425028" cy="2689234"/>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1AB00"/>
                </a:solidFill>
                <a:effectLst/>
                <a:uLnTx/>
                <a:uFillTx/>
                <a:latin typeface="Arial"/>
                <a:ea typeface="+mn-ea"/>
                <a:cs typeface="+mn-cs"/>
              </a:rPr>
              <a:t>Change Impacts </a:t>
            </a:r>
            <a:endParaRPr kumimoji="0" lang="en-US" sz="7200" b="1" i="0" u="none" strike="noStrike" kern="1200" cap="none" spc="0" normalizeH="0" baseline="0" noProof="0" dirty="0">
              <a:ln>
                <a:noFill/>
              </a:ln>
              <a:solidFill>
                <a:srgbClr val="F1AB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122</a:t>
            </a:fld>
            <a:endParaRPr lang="en-US" altLang="en-US" dirty="0">
              <a:solidFill>
                <a:prstClr val="black"/>
              </a:solidFill>
            </a:endParaRPr>
          </a:p>
        </p:txBody>
      </p:sp>
    </p:spTree>
    <p:extLst>
      <p:ext uri="{BB962C8B-B14F-4D97-AF65-F5344CB8AC3E}">
        <p14:creationId xmlns:p14="http://schemas.microsoft.com/office/powerpoint/2010/main" val="62517257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36220"/>
            <a:ext cx="10963618" cy="685800"/>
          </a:xfrm>
        </p:spPr>
        <p:txBody>
          <a:bodyPr/>
          <a:lstStyle/>
          <a:p>
            <a:r>
              <a:rPr lang="en-US" dirty="0" smtClean="0">
                <a:solidFill>
                  <a:schemeClr val="accent5"/>
                </a:solidFill>
              </a:rPr>
              <a:t>CHANGE IMPACTS  </a:t>
            </a:r>
            <a:endParaRPr lang="en-US" dirty="0">
              <a:solidFill>
                <a:schemeClr val="accent5"/>
              </a:solidFill>
            </a:endParaRPr>
          </a:p>
        </p:txBody>
      </p:sp>
      <p:graphicFrame>
        <p:nvGraphicFramePr>
          <p:cNvPr id="5" name="Diagram 4"/>
          <p:cNvGraphicFramePr/>
          <p:nvPr>
            <p:extLst>
              <p:ext uri="{D42A27DB-BD31-4B8C-83A1-F6EECF244321}">
                <p14:modId xmlns:p14="http://schemas.microsoft.com/office/powerpoint/2010/main" val="335259412"/>
              </p:ext>
            </p:extLst>
          </p:nvPr>
        </p:nvGraphicFramePr>
        <p:xfrm>
          <a:off x="-1122349" y="1063486"/>
          <a:ext cx="13615836" cy="48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123</a:t>
            </a:fld>
            <a:endParaRPr lang="en-US" altLang="en-US" dirty="0">
              <a:solidFill>
                <a:prstClr val="black"/>
              </a:solidFill>
            </a:endParaRPr>
          </a:p>
        </p:txBody>
      </p:sp>
    </p:spTree>
    <p:extLst>
      <p:ext uri="{BB962C8B-B14F-4D97-AF65-F5344CB8AC3E}">
        <p14:creationId xmlns:p14="http://schemas.microsoft.com/office/powerpoint/2010/main" val="111975594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938086"/>
            <a:ext cx="8425028" cy="2689234"/>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smtClean="0">
                <a:solidFill>
                  <a:srgbClr val="F1AB00"/>
                </a:solidFill>
                <a:latin typeface="Arial"/>
              </a:rPr>
              <a:t>Additional  Information </a:t>
            </a:r>
            <a:r>
              <a:rPr kumimoji="0" lang="en-US" sz="7200" b="1" i="0" u="none" strike="noStrike" kern="1200" cap="none" spc="0" normalizeH="0" baseline="0" noProof="0" dirty="0" smtClean="0">
                <a:ln>
                  <a:noFill/>
                </a:ln>
                <a:solidFill>
                  <a:srgbClr val="F1AB00"/>
                </a:solidFill>
                <a:effectLst/>
                <a:uLnTx/>
                <a:uFillTx/>
                <a:latin typeface="Arial"/>
                <a:ea typeface="+mn-ea"/>
                <a:cs typeface="+mn-cs"/>
              </a:rPr>
              <a:t> </a:t>
            </a:r>
            <a:endParaRPr kumimoji="0" lang="en-US" sz="7200" b="1" i="0" u="none" strike="noStrike" kern="1200" cap="none" spc="0" normalizeH="0" baseline="0" noProof="0" dirty="0">
              <a:ln>
                <a:noFill/>
              </a:ln>
              <a:solidFill>
                <a:srgbClr val="F1AB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124</a:t>
            </a:fld>
            <a:endParaRPr lang="en-US" altLang="en-US" dirty="0">
              <a:solidFill>
                <a:prstClr val="black"/>
              </a:solidFill>
            </a:endParaRPr>
          </a:p>
        </p:txBody>
      </p:sp>
    </p:spTree>
    <p:extLst>
      <p:ext uri="{BB962C8B-B14F-4D97-AF65-F5344CB8AC3E}">
        <p14:creationId xmlns:p14="http://schemas.microsoft.com/office/powerpoint/2010/main" val="299048462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162877" y="1091979"/>
            <a:ext cx="9638401" cy="4194810"/>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1AB00"/>
                </a:solidFill>
                <a:effectLst/>
                <a:uLnTx/>
                <a:uFillTx/>
                <a:latin typeface="Arial"/>
                <a:ea typeface="+mn-ea"/>
                <a:cs typeface="+mn-cs"/>
              </a:rPr>
              <a:t>How to Clone a Denied Transaction   </a:t>
            </a:r>
            <a:endParaRPr kumimoji="0" lang="en-US" sz="7200" b="1" i="0" u="none" strike="noStrike" kern="1200" cap="none" spc="0" normalizeH="0" baseline="0" noProof="0" dirty="0">
              <a:ln>
                <a:noFill/>
              </a:ln>
              <a:solidFill>
                <a:srgbClr val="F1AB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125</a:t>
            </a:fld>
            <a:endParaRPr lang="en-US" altLang="en-US" dirty="0">
              <a:solidFill>
                <a:prstClr val="black"/>
              </a:solidFill>
            </a:endParaRPr>
          </a:p>
        </p:txBody>
      </p:sp>
    </p:spTree>
    <p:extLst>
      <p:ext uri="{BB962C8B-B14F-4D97-AF65-F5344CB8AC3E}">
        <p14:creationId xmlns:p14="http://schemas.microsoft.com/office/powerpoint/2010/main" val="95307828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CLONING A TRANSACTION   </a:t>
            </a:r>
            <a:endParaRPr lang="en-US" dirty="0">
              <a:solidFill>
                <a:schemeClr val="accent5"/>
              </a:solidFill>
            </a:endParaRPr>
          </a:p>
        </p:txBody>
      </p:sp>
      <p:sp>
        <p:nvSpPr>
          <p:cNvPr id="22" name="Rectangle 21"/>
          <p:cNvSpPr/>
          <p:nvPr/>
        </p:nvSpPr>
        <p:spPr>
          <a:xfrm>
            <a:off x="496390" y="1690354"/>
            <a:ext cx="11400334" cy="787652"/>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 AWE Approver denied the transaction, which is routed back to the Initiator’s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Transaction Status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page.</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Click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Refresh</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on the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Transaction Status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page to view your transactions.</a:t>
            </a:r>
          </a:p>
        </p:txBody>
      </p:sp>
      <p:sp>
        <p:nvSpPr>
          <p:cNvPr id="20" name="Rectangle 19"/>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Workforce Administration &gt; 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Transaction Status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grpSp>
        <p:nvGrpSpPr>
          <p:cNvPr id="9" name="Group 8"/>
          <p:cNvGrpSpPr/>
          <p:nvPr/>
        </p:nvGrpSpPr>
        <p:grpSpPr>
          <a:xfrm>
            <a:off x="2864243" y="2650388"/>
            <a:ext cx="5846344" cy="3643270"/>
            <a:chOff x="2587793" y="2586590"/>
            <a:chExt cx="5846344" cy="3643270"/>
          </a:xfrm>
        </p:grpSpPr>
        <p:pic>
          <p:nvPicPr>
            <p:cNvPr id="8" name="Picture 7"/>
            <p:cNvPicPr>
              <a:picLocks noChangeAspect="1"/>
            </p:cNvPicPr>
            <p:nvPr/>
          </p:nvPicPr>
          <p:blipFill>
            <a:blip r:embed="rId4"/>
            <a:stretch>
              <a:fillRect/>
            </a:stretch>
          </p:blipFill>
          <p:spPr>
            <a:xfrm>
              <a:off x="2587793" y="2586590"/>
              <a:ext cx="5846344" cy="3643270"/>
            </a:xfrm>
            <a:prstGeom prst="rect">
              <a:avLst/>
            </a:prstGeom>
            <a:ln w="6350">
              <a:solidFill>
                <a:schemeClr val="tx1"/>
              </a:solidFill>
            </a:ln>
          </p:spPr>
        </p:pic>
        <p:sp>
          <p:nvSpPr>
            <p:cNvPr id="25" name="Rectangle 24"/>
            <p:cNvSpPr/>
            <p:nvPr/>
          </p:nvSpPr>
          <p:spPr>
            <a:xfrm>
              <a:off x="3657600" y="4511839"/>
              <a:ext cx="597309" cy="141277"/>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126</a:t>
            </a:fld>
            <a:endParaRPr lang="en-US" altLang="en-US" dirty="0">
              <a:solidFill>
                <a:prstClr val="black"/>
              </a:solidFill>
            </a:endParaRPr>
          </a:p>
        </p:txBody>
      </p:sp>
    </p:spTree>
    <p:extLst>
      <p:ext uri="{BB962C8B-B14F-4D97-AF65-F5344CB8AC3E}">
        <p14:creationId xmlns:p14="http://schemas.microsoft.com/office/powerpoint/2010/main" val="43020724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CLONING A TRANSACTION   </a:t>
            </a:r>
            <a:endParaRPr lang="en-US" dirty="0">
              <a:solidFill>
                <a:schemeClr val="accent5"/>
              </a:solidFill>
            </a:endParaRPr>
          </a:p>
        </p:txBody>
      </p:sp>
      <p:sp>
        <p:nvSpPr>
          <p:cNvPr id="22" name="Rectangle 21"/>
          <p:cNvSpPr/>
          <p:nvPr/>
        </p:nvSpPr>
        <p:spPr>
          <a:xfrm>
            <a:off x="496390" y="1690354"/>
            <a:ext cx="11225348" cy="1186607"/>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 Initiator is able to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Clone</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transaction by clicking on the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Clone</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button.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Once you click the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Clone</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button, the button will grey out.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Go to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Smart HR Transactions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at the bottom of the page to access the cloned template.  </a:t>
            </a:r>
          </a:p>
        </p:txBody>
      </p:sp>
      <p:sp>
        <p:nvSpPr>
          <p:cNvPr id="20" name="Rectangle 19"/>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Workforce Administration &gt; 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Transaction Status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pic>
        <p:nvPicPr>
          <p:cNvPr id="8" name="Picture 7"/>
          <p:cNvPicPr>
            <a:picLocks noChangeAspect="1"/>
          </p:cNvPicPr>
          <p:nvPr/>
        </p:nvPicPr>
        <p:blipFill rotWithShape="1">
          <a:blip r:embed="rId4"/>
          <a:srcRect b="23376"/>
          <a:stretch/>
        </p:blipFill>
        <p:spPr>
          <a:xfrm>
            <a:off x="378459" y="2978171"/>
            <a:ext cx="7443788" cy="1446259"/>
          </a:xfrm>
          <a:prstGeom prst="rect">
            <a:avLst/>
          </a:prstGeom>
          <a:ln w="6350">
            <a:solidFill>
              <a:schemeClr val="tx1"/>
            </a:solidFill>
          </a:ln>
        </p:spPr>
      </p:pic>
      <p:sp>
        <p:nvSpPr>
          <p:cNvPr id="16" name="TextBox 15"/>
          <p:cNvSpPr txBox="1"/>
          <p:nvPr/>
        </p:nvSpPr>
        <p:spPr>
          <a:xfrm>
            <a:off x="7924800" y="2957625"/>
            <a:ext cx="4149969" cy="1477328"/>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 cloning function is available when: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A template transaction is denied by a Location Approver,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Or when a template transaction is cancelled by UCPC WFA Production.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5" name="Picture 14"/>
          <p:cNvPicPr>
            <a:picLocks noChangeAspect="1"/>
          </p:cNvPicPr>
          <p:nvPr/>
        </p:nvPicPr>
        <p:blipFill>
          <a:blip r:embed="rId5"/>
          <a:stretch>
            <a:fillRect/>
          </a:stretch>
        </p:blipFill>
        <p:spPr>
          <a:xfrm>
            <a:off x="378459" y="4680794"/>
            <a:ext cx="7443788" cy="1699043"/>
          </a:xfrm>
          <a:prstGeom prst="rect">
            <a:avLst/>
          </a:prstGeom>
          <a:ln w="6350">
            <a:solidFill>
              <a:schemeClr val="tx1"/>
            </a:solidFill>
          </a:ln>
        </p:spPr>
      </p:pic>
      <p:cxnSp>
        <p:nvCxnSpPr>
          <p:cNvPr id="9" name="Straight Arrow Connector 8"/>
          <p:cNvCxnSpPr/>
          <p:nvPr/>
        </p:nvCxnSpPr>
        <p:spPr>
          <a:xfrm flipH="1">
            <a:off x="1914525" y="6256400"/>
            <a:ext cx="52038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78460" y="3895354"/>
            <a:ext cx="7327266" cy="155079"/>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Rectangle 28"/>
          <p:cNvSpPr/>
          <p:nvPr/>
        </p:nvSpPr>
        <p:spPr>
          <a:xfrm>
            <a:off x="378460" y="5562229"/>
            <a:ext cx="7327266" cy="155079"/>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TextBox 29"/>
          <p:cNvSpPr txBox="1"/>
          <p:nvPr/>
        </p:nvSpPr>
        <p:spPr>
          <a:xfrm>
            <a:off x="8356461" y="4974260"/>
            <a:ext cx="2967212" cy="646331"/>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dirty="0" smtClean="0">
                <a:solidFill>
                  <a:prstClr val="black"/>
                </a:solidFill>
                <a:latin typeface="Arial"/>
              </a:rPr>
              <a:t>Clone </a:t>
            </a:r>
            <a:r>
              <a:rPr lang="en-US" dirty="0" smtClean="0">
                <a:solidFill>
                  <a:prstClr val="black"/>
                </a:solidFill>
                <a:latin typeface="Arial"/>
              </a:rPr>
              <a:t>button will grey out what you click on it</a:t>
            </a:r>
            <a:r>
              <a:rPr lang="en-US" dirty="0">
                <a:solidFill>
                  <a:prstClr val="black"/>
                </a:solidFill>
                <a:latin typeface="Arial"/>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32" name="Straight Arrow Connector 31"/>
          <p:cNvCxnSpPr>
            <a:stCxn id="30" idx="1"/>
          </p:cNvCxnSpPr>
          <p:nvPr/>
        </p:nvCxnSpPr>
        <p:spPr>
          <a:xfrm flipH="1">
            <a:off x="5248275" y="5297426"/>
            <a:ext cx="3108186" cy="3423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362575" y="3619500"/>
            <a:ext cx="2647950" cy="2643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18407" y="5882900"/>
            <a:ext cx="2476107" cy="646331"/>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a:rPr>
              <a:t>C</a:t>
            </a:r>
            <a:r>
              <a:rPr lang="en-US" noProof="0" dirty="0" smtClean="0">
                <a:solidFill>
                  <a:prstClr val="black"/>
                </a:solidFill>
                <a:latin typeface="Arial"/>
              </a:rPr>
              <a:t>lick on </a:t>
            </a:r>
            <a:r>
              <a:rPr kumimoji="0" lang="en-US" sz="1800" b="1" i="0" u="none" strike="noStrike" kern="1200" cap="none" spc="0" normalizeH="0" baseline="0" noProof="0" dirty="0" smtClean="0">
                <a:ln>
                  <a:noFill/>
                </a:ln>
                <a:solidFill>
                  <a:prstClr val="black"/>
                </a:solidFill>
                <a:effectLst/>
                <a:uLnTx/>
                <a:uFillTx/>
                <a:latin typeface="Arial"/>
              </a:rPr>
              <a:t>Smart HR Transactions.</a:t>
            </a:r>
            <a:r>
              <a:rPr kumimoji="0" lang="en-US" sz="1800" b="1" i="0" u="none" strike="noStrike" kern="1200" cap="none" spc="0" normalizeH="0" noProof="0" dirty="0" smtClean="0">
                <a:ln>
                  <a:noFill/>
                </a:ln>
                <a:solidFill>
                  <a:prstClr val="black"/>
                </a:solidFill>
                <a:effectLst/>
                <a:uLnTx/>
                <a:uFillTx/>
                <a:latin typeface="Arial"/>
              </a:rPr>
              <a:t> </a:t>
            </a:r>
            <a:endParaRPr kumimoji="0" lang="en-US" sz="1800" b="1" i="0" u="none" strike="noStrike" kern="1200" cap="none" spc="0" normalizeH="0" baseline="0" noProof="0" dirty="0">
              <a:ln>
                <a:noFill/>
              </a:ln>
              <a:solidFill>
                <a:prstClr val="black"/>
              </a:solidFill>
              <a:effectLst/>
              <a:uLnTx/>
              <a:uFillTx/>
              <a:latin typeface="Arial"/>
            </a:endParaRPr>
          </a:p>
        </p:txBody>
      </p:sp>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127</a:t>
            </a:fld>
            <a:endParaRPr lang="en-US" altLang="en-US" dirty="0">
              <a:solidFill>
                <a:prstClr val="black"/>
              </a:solidFill>
            </a:endParaRPr>
          </a:p>
        </p:txBody>
      </p:sp>
    </p:spTree>
    <p:extLst>
      <p:ext uri="{BB962C8B-B14F-4D97-AF65-F5344CB8AC3E}">
        <p14:creationId xmlns:p14="http://schemas.microsoft.com/office/powerpoint/2010/main" val="416518249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512854" y="2668114"/>
            <a:ext cx="8453027" cy="4008911"/>
          </a:xfrm>
          <a:prstGeom prst="rect">
            <a:avLst/>
          </a:prstGeom>
          <a:ln w="6350">
            <a:solidFill>
              <a:schemeClr val="tx1"/>
            </a:solidFill>
          </a:ln>
        </p:spPr>
      </p:pic>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CLONING A TRANSACTION   </a:t>
            </a:r>
            <a:endParaRPr lang="en-US" dirty="0">
              <a:solidFill>
                <a:schemeClr val="accent5"/>
              </a:solidFill>
            </a:endParaRPr>
          </a:p>
        </p:txBody>
      </p:sp>
      <p:sp>
        <p:nvSpPr>
          <p:cNvPr id="22" name="Rectangle 21"/>
          <p:cNvSpPr/>
          <p:nvPr/>
        </p:nvSpPr>
        <p:spPr>
          <a:xfrm>
            <a:off x="512854" y="1072082"/>
            <a:ext cx="11225348" cy="1186607"/>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Initiator will </a:t>
            </a:r>
            <a:r>
              <a:rPr kumimoji="0" lang="en-US" sz="1800" b="0" i="0" u="none" strike="noStrike" kern="1200" cap="none" spc="0" normalizeH="0" baseline="0" noProof="0" dirty="0">
                <a:ln>
                  <a:noFill/>
                </a:ln>
                <a:solidFill>
                  <a:prstClr val="black"/>
                </a:solidFill>
                <a:effectLst/>
                <a:uLnTx/>
                <a:uFillTx/>
                <a:latin typeface="Arial"/>
                <a:ea typeface="+mn-ea"/>
                <a:cs typeface="+mn-cs"/>
              </a:rPr>
              <a:t>be able to view the cloned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transaction.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Transaction number 2 is the cloned transaction; click on this transaction to resubmit.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Transaction number 1 is the original transaction; click on this transaction to view denial comments. </a:t>
            </a:r>
          </a:p>
        </p:txBody>
      </p:sp>
      <p:sp>
        <p:nvSpPr>
          <p:cNvPr id="15" name="Rectangle 14"/>
          <p:cNvSpPr/>
          <p:nvPr/>
        </p:nvSpPr>
        <p:spPr>
          <a:xfrm>
            <a:off x="619125" y="5827261"/>
            <a:ext cx="8277225" cy="287382"/>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Box 2"/>
          <p:cNvSpPr txBox="1"/>
          <p:nvPr/>
        </p:nvSpPr>
        <p:spPr>
          <a:xfrm>
            <a:off x="9328118" y="2473705"/>
            <a:ext cx="2520249" cy="3416320"/>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TIP: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If you click on the original transaction #1, you will not be able to click the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Save and Submit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button because it will be greyed out. The cloned transaction will always be on the bottom of the original transaction.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val 11"/>
          <p:cNvSpPr/>
          <p:nvPr/>
        </p:nvSpPr>
        <p:spPr>
          <a:xfrm>
            <a:off x="199345" y="5504280"/>
            <a:ext cx="313509" cy="27775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a:ea typeface="+mn-ea"/>
                <a:cs typeface="+mn-cs"/>
              </a:rPr>
              <a:t>1</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13" name="Oval 12"/>
          <p:cNvSpPr/>
          <p:nvPr/>
        </p:nvSpPr>
        <p:spPr>
          <a:xfrm>
            <a:off x="199346" y="5814117"/>
            <a:ext cx="313509" cy="27775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2</a:t>
            </a:r>
          </a:p>
        </p:txBody>
      </p:sp>
      <p:sp>
        <p:nvSpPr>
          <p:cNvPr id="9" name="TextBox 8"/>
          <p:cNvSpPr txBox="1"/>
          <p:nvPr/>
        </p:nvSpPr>
        <p:spPr>
          <a:xfrm>
            <a:off x="3994952" y="5537118"/>
            <a:ext cx="1695634" cy="276999"/>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mn-ea"/>
                <a:cs typeface="+mn-cs"/>
              </a:rPr>
              <a:t>Original Transaction</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Box 9"/>
          <p:cNvSpPr txBox="1"/>
          <p:nvPr/>
        </p:nvSpPr>
        <p:spPr>
          <a:xfrm>
            <a:off x="3994952" y="5827261"/>
            <a:ext cx="1695633" cy="276999"/>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mn-ea"/>
                <a:cs typeface="+mn-cs"/>
              </a:rPr>
              <a:t>Cloned Transaction</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128</a:t>
            </a:fld>
            <a:endParaRPr lang="en-US" altLang="en-US" dirty="0">
              <a:solidFill>
                <a:prstClr val="black"/>
              </a:solidFill>
            </a:endParaRPr>
          </a:p>
        </p:txBody>
      </p:sp>
    </p:spTree>
    <p:extLst>
      <p:ext uri="{BB962C8B-B14F-4D97-AF65-F5344CB8AC3E}">
        <p14:creationId xmlns:p14="http://schemas.microsoft.com/office/powerpoint/2010/main" val="105597014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RESUBMITTING A CLONED TRANSACTION   </a:t>
            </a:r>
            <a:endParaRPr lang="en-US" dirty="0">
              <a:solidFill>
                <a:schemeClr val="accent5"/>
              </a:solidFill>
            </a:endParaRPr>
          </a:p>
        </p:txBody>
      </p:sp>
      <p:sp>
        <p:nvSpPr>
          <p:cNvPr id="22" name="Rectangle 21"/>
          <p:cNvSpPr/>
          <p:nvPr/>
        </p:nvSpPr>
        <p:spPr>
          <a:xfrm>
            <a:off x="496390" y="1690354"/>
            <a:ext cx="11476535" cy="367216"/>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dirty="0" smtClean="0">
                <a:solidFill>
                  <a:prstClr val="black"/>
                </a:solidFill>
                <a:latin typeface="Arial"/>
              </a:rPr>
              <a:t>Click on the Continue button to view Transaction Details.</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p:txBody>
      </p:sp>
      <p:sp>
        <p:nvSpPr>
          <p:cNvPr id="20" name="Rectangle 19"/>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Workforce Administration &gt; 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Transaction Status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pic>
        <p:nvPicPr>
          <p:cNvPr id="4" name="Picture 3"/>
          <p:cNvPicPr>
            <a:picLocks noChangeAspect="1"/>
          </p:cNvPicPr>
          <p:nvPr/>
        </p:nvPicPr>
        <p:blipFill>
          <a:blip r:embed="rId4"/>
          <a:stretch>
            <a:fillRect/>
          </a:stretch>
        </p:blipFill>
        <p:spPr>
          <a:xfrm>
            <a:off x="278128" y="2713311"/>
            <a:ext cx="3198497" cy="2849017"/>
          </a:xfrm>
          <a:prstGeom prst="rect">
            <a:avLst/>
          </a:prstGeom>
          <a:ln w="6350">
            <a:solidFill>
              <a:schemeClr val="tx1"/>
            </a:solidFill>
          </a:ln>
        </p:spPr>
      </p:pic>
      <p:pic>
        <p:nvPicPr>
          <p:cNvPr id="5" name="Picture 4"/>
          <p:cNvPicPr>
            <a:picLocks noChangeAspect="1"/>
          </p:cNvPicPr>
          <p:nvPr/>
        </p:nvPicPr>
        <p:blipFill>
          <a:blip r:embed="rId5"/>
          <a:stretch>
            <a:fillRect/>
          </a:stretch>
        </p:blipFill>
        <p:spPr>
          <a:xfrm>
            <a:off x="4004356" y="2131104"/>
            <a:ext cx="2716076" cy="4611143"/>
          </a:xfrm>
          <a:prstGeom prst="rect">
            <a:avLst/>
          </a:prstGeom>
          <a:ln w="6350">
            <a:solidFill>
              <a:schemeClr val="accent1">
                <a:shade val="50000"/>
              </a:schemeClr>
            </a:solidFill>
          </a:ln>
        </p:spPr>
      </p:pic>
      <p:pic>
        <p:nvPicPr>
          <p:cNvPr id="6" name="Picture 5"/>
          <p:cNvPicPr>
            <a:picLocks noChangeAspect="1"/>
          </p:cNvPicPr>
          <p:nvPr/>
        </p:nvPicPr>
        <p:blipFill>
          <a:blip r:embed="rId6"/>
          <a:stretch>
            <a:fillRect/>
          </a:stretch>
        </p:blipFill>
        <p:spPr>
          <a:xfrm>
            <a:off x="6893862" y="2131104"/>
            <a:ext cx="2837324" cy="4676775"/>
          </a:xfrm>
          <a:prstGeom prst="rect">
            <a:avLst/>
          </a:prstGeom>
          <a:ln w="6350">
            <a:solidFill>
              <a:schemeClr val="accent1">
                <a:shade val="50000"/>
              </a:schemeClr>
            </a:solidFill>
          </a:ln>
        </p:spPr>
      </p:pic>
      <p:sp>
        <p:nvSpPr>
          <p:cNvPr id="3" name="Right Arrow 2"/>
          <p:cNvSpPr/>
          <p:nvPr/>
        </p:nvSpPr>
        <p:spPr>
          <a:xfrm>
            <a:off x="3509056" y="3945616"/>
            <a:ext cx="495300" cy="523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129</a:t>
            </a:fld>
            <a:endParaRPr lang="en-US" altLang="en-US" dirty="0">
              <a:solidFill>
                <a:prstClr val="black"/>
              </a:solidFill>
            </a:endParaRPr>
          </a:p>
        </p:txBody>
      </p:sp>
    </p:spTree>
    <p:extLst>
      <p:ext uri="{BB962C8B-B14F-4D97-AF65-F5344CB8AC3E}">
        <p14:creationId xmlns:p14="http://schemas.microsoft.com/office/powerpoint/2010/main" val="3420366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88234" y="245855"/>
            <a:ext cx="12093817"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400" b="1" dirty="0" smtClean="0">
                <a:solidFill>
                  <a:srgbClr val="4472C4"/>
                </a:solidFill>
                <a:latin typeface="Arial" panose="020B0604020202020204" pitchFamily="34" charset="0"/>
                <a:cs typeface="Arial" panose="020B0604020202020204" pitchFamily="34" charset="0"/>
              </a:rPr>
              <a:t>EMPLOYMENT ELIGIBILITY: I-9</a:t>
            </a:r>
            <a:endParaRPr kumimoji="0" lang="en-US" sz="3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7" name="Content Placeholder 3"/>
          <p:cNvSpPr txBox="1">
            <a:spLocks/>
          </p:cNvSpPr>
          <p:nvPr/>
        </p:nvSpPr>
        <p:spPr>
          <a:xfrm>
            <a:off x="695325" y="1235075"/>
            <a:ext cx="10515600" cy="4351338"/>
          </a:xfrm>
          <a:prstGeom prst="rect">
            <a:avLst/>
          </a:prstGeom>
        </p:spPr>
        <p:txBody>
          <a:bodyPr/>
          <a:lstStyle>
            <a:lvl1pPr marL="342900" indent="-342900" algn="l" rtl="0" eaLnBrk="0" fontAlgn="base" hangingPunct="0">
              <a:spcBef>
                <a:spcPts val="1200"/>
              </a:spcBef>
              <a:spcAft>
                <a:spcPct val="0"/>
              </a:spcAft>
              <a:buClr>
                <a:schemeClr val="tx2"/>
              </a:buClr>
              <a:buSzPct val="70000"/>
              <a:buFont typeface="Wingdings" panose="05000000000000000000" pitchFamily="2" charset="2"/>
              <a:buBlip>
                <a:blip r:embed="rId3"/>
              </a:buBlip>
              <a:defRPr sz="3000" kern="1200">
                <a:solidFill>
                  <a:schemeClr val="tx1"/>
                </a:solidFill>
                <a:latin typeface="+mn-lt"/>
                <a:ea typeface="+mn-ea"/>
                <a:cs typeface="+mn-cs"/>
              </a:defRPr>
            </a:lvl1pPr>
            <a:lvl2pPr marL="692150" indent="-347663" algn="l" rtl="0" eaLnBrk="0" fontAlgn="base" hangingPunct="0">
              <a:spcBef>
                <a:spcPts val="1200"/>
              </a:spcBef>
              <a:spcAft>
                <a:spcPct val="0"/>
              </a:spcAft>
              <a:buClr>
                <a:schemeClr val="accent2"/>
              </a:buClr>
              <a:buSzPct val="70000"/>
              <a:buFont typeface="Wingdings" panose="05000000000000000000" pitchFamily="2" charset="2"/>
              <a:buBlip>
                <a:blip r:embed="rId4"/>
              </a:buBlip>
              <a:defRPr sz="2600" kern="1200">
                <a:solidFill>
                  <a:schemeClr val="tx1"/>
                </a:solidFill>
                <a:latin typeface="+mn-lt"/>
                <a:ea typeface="+mn-ea"/>
                <a:cs typeface="+mn-cs"/>
              </a:defRPr>
            </a:lvl2pPr>
            <a:lvl3pPr marL="987425" indent="-293688" algn="l" rtl="0" eaLnBrk="0" fontAlgn="base" hangingPunct="0">
              <a:spcBef>
                <a:spcPts val="1200"/>
              </a:spcBef>
              <a:spcAft>
                <a:spcPct val="0"/>
              </a:spcAft>
              <a:buClr>
                <a:schemeClr val="accent1"/>
              </a:buClr>
              <a:buSzPct val="70000"/>
              <a:buFont typeface="Wingdings" panose="05000000000000000000" pitchFamily="2" charset="2"/>
              <a:buBlip>
                <a:blip r:embed="rId5"/>
              </a:buBlip>
              <a:defRPr sz="2300" kern="1200">
                <a:solidFill>
                  <a:schemeClr val="tx1"/>
                </a:solidFill>
                <a:latin typeface="+mn-lt"/>
                <a:ea typeface="+mn-ea"/>
                <a:cs typeface="+mn-cs"/>
              </a:defRPr>
            </a:lvl3pPr>
            <a:lvl4pPr marL="1281113" indent="-292100" algn="l" rtl="0" eaLnBrk="0" fontAlgn="base" hangingPunct="0">
              <a:spcBef>
                <a:spcPts val="1200"/>
              </a:spcBef>
              <a:spcAft>
                <a:spcPct val="0"/>
              </a:spcAft>
              <a:buClr>
                <a:schemeClr val="tx2"/>
              </a:buClr>
              <a:buSzPct val="75000"/>
              <a:buFont typeface="Wingdings" panose="05000000000000000000" pitchFamily="2" charset="2"/>
              <a:buBlip>
                <a:blip r:embed="rId4"/>
              </a:buBlip>
              <a:defRPr sz="2000" kern="1200">
                <a:solidFill>
                  <a:schemeClr val="tx1"/>
                </a:solidFill>
                <a:latin typeface="+mn-lt"/>
                <a:ea typeface="+mn-ea"/>
                <a:cs typeface="+mn-cs"/>
              </a:defRPr>
            </a:lvl4pPr>
            <a:lvl5pPr marL="1598613" indent="-315913" algn="l" rtl="0" eaLnBrk="0" fontAlgn="base" hangingPunct="0">
              <a:spcBef>
                <a:spcPts val="1200"/>
              </a:spcBef>
              <a:spcAft>
                <a:spcPct val="0"/>
              </a:spcAft>
              <a:buClr>
                <a:schemeClr val="folHlink"/>
              </a:buClr>
              <a:buSzPct val="80000"/>
              <a:buFont typeface="Wingdings" panose="05000000000000000000" pitchFamily="2" charset="2"/>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smtClean="0">
                <a:solidFill>
                  <a:srgbClr val="333333"/>
                </a:solidFill>
                <a:latin typeface="Geneva"/>
              </a:rPr>
              <a:t>All </a:t>
            </a:r>
            <a:r>
              <a:rPr lang="en-US" sz="1800" dirty="0">
                <a:solidFill>
                  <a:srgbClr val="333333"/>
                </a:solidFill>
                <a:latin typeface="Geneva"/>
              </a:rPr>
              <a:t>U.S employers, including the University of California (UC), are required to verify the identity and employment authorization of each person hired, complete and retain a Form I-9 Employment Eligibility Verification for each employee, and refrain from discriminating against individuals on the basis of national origin or </a:t>
            </a:r>
            <a:r>
              <a:rPr lang="en-US" sz="1800" dirty="0" smtClean="0">
                <a:solidFill>
                  <a:srgbClr val="333333"/>
                </a:solidFill>
                <a:latin typeface="Geneva"/>
              </a:rPr>
              <a:t>citizenship.</a:t>
            </a:r>
          </a:p>
          <a:p>
            <a:pPr marL="0" indent="0">
              <a:buNone/>
            </a:pPr>
            <a:r>
              <a:rPr lang="en-US" sz="1800" b="1" i="1" dirty="0" smtClean="0">
                <a:solidFill>
                  <a:srgbClr val="333333"/>
                </a:solidFill>
                <a:latin typeface="Geneva"/>
              </a:rPr>
              <a:t>Employee </a:t>
            </a:r>
            <a:r>
              <a:rPr lang="en-US" sz="1800" b="1" i="1" dirty="0">
                <a:solidFill>
                  <a:srgbClr val="333333"/>
                </a:solidFill>
                <a:latin typeface="Geneva"/>
              </a:rPr>
              <a:t>Designated to Conduct Form I-9 </a:t>
            </a:r>
            <a:r>
              <a:rPr lang="en-US" sz="1800" b="1" i="1" dirty="0" smtClean="0">
                <a:solidFill>
                  <a:srgbClr val="333333"/>
                </a:solidFill>
                <a:latin typeface="Geneva"/>
              </a:rPr>
              <a:t>Verification</a:t>
            </a:r>
            <a:endParaRPr lang="en-US" sz="1800" dirty="0" smtClean="0">
              <a:solidFill>
                <a:srgbClr val="333333"/>
              </a:solidFill>
              <a:latin typeface="Geneva"/>
            </a:endParaRPr>
          </a:p>
          <a:p>
            <a:pPr>
              <a:buFont typeface="Arial" panose="020B0604020202020204" pitchFamily="34" charset="0"/>
              <a:buChar char="•"/>
            </a:pPr>
            <a:r>
              <a:rPr lang="en-US" sz="1800" dirty="0" smtClean="0">
                <a:solidFill>
                  <a:srgbClr val="333333"/>
                </a:solidFill>
                <a:latin typeface="Geneva"/>
              </a:rPr>
              <a:t>An </a:t>
            </a:r>
            <a:r>
              <a:rPr lang="en-US" sz="1800" dirty="0">
                <a:solidFill>
                  <a:srgbClr val="333333"/>
                </a:solidFill>
                <a:latin typeface="Geneva"/>
              </a:rPr>
              <a:t>employee designated to review Form I-9’s is required to attest under penalty of perjury, that to the best of their knowledge, the individual hired is authorized to work in the United States, and that any documents presented appear to be genuine and related to the individual.</a:t>
            </a:r>
          </a:p>
          <a:p>
            <a:pPr>
              <a:buFont typeface="Arial" panose="020B0604020202020204" pitchFamily="34" charset="0"/>
              <a:buChar char="•"/>
            </a:pPr>
            <a:endParaRPr lang="en-US" sz="1800" dirty="0" smtClean="0">
              <a:solidFill>
                <a:srgbClr val="333333"/>
              </a:solidFill>
              <a:latin typeface="Geneva"/>
            </a:endParaRPr>
          </a:p>
          <a:p>
            <a:pPr>
              <a:buFont typeface="Arial" panose="020B0604020202020204" pitchFamily="34" charset="0"/>
              <a:buChar char="•"/>
            </a:pPr>
            <a:endParaRPr lang="en-US" sz="1800" dirty="0">
              <a:solidFill>
                <a:srgbClr val="333333"/>
              </a:solidFill>
              <a:latin typeface="Geneva"/>
            </a:endParaRPr>
          </a:p>
          <a:p>
            <a:pPr>
              <a:buFont typeface="Arial" panose="020B0604020202020204" pitchFamily="34" charset="0"/>
              <a:buChar char="•"/>
            </a:pPr>
            <a:endParaRPr lang="en-US" sz="1800" dirty="0" smtClean="0"/>
          </a:p>
          <a:p>
            <a:pPr>
              <a:buFont typeface="Arial" panose="020B0604020202020204" pitchFamily="34" charset="0"/>
              <a:buChar char="•"/>
            </a:pPr>
            <a:endParaRPr lang="en-US" sz="1800" dirty="0" smtClean="0"/>
          </a:p>
        </p:txBody>
      </p:sp>
      <p:sp>
        <p:nvSpPr>
          <p:cNvPr id="4" name="Rounded Rectangle 3"/>
          <p:cNvSpPr/>
          <p:nvPr/>
        </p:nvSpPr>
        <p:spPr>
          <a:xfrm>
            <a:off x="1321362" y="4585024"/>
            <a:ext cx="7501812" cy="914400"/>
          </a:xfrm>
          <a:prstGeom prst="roundRect">
            <a:avLst/>
          </a:prstGeom>
          <a:solidFill>
            <a:schemeClr val="accent1">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UCR Campus Policy 650-28: </a:t>
            </a:r>
            <a:r>
              <a:rPr lang="en-US" dirty="0" smtClean="0">
                <a:solidFill>
                  <a:schemeClr val="tx1"/>
                </a:solidFill>
                <a:hlinkClick r:id="rId6"/>
              </a:rPr>
              <a:t>Employment Eligibility (Form I-9)</a:t>
            </a:r>
            <a:endParaRPr lang="en-US" dirty="0">
              <a:solidFill>
                <a:schemeClr val="tx1"/>
              </a:solidFill>
            </a:endParaRP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13</a:t>
            </a:fld>
            <a:endParaRPr lang="en-US" altLang="en-US" dirty="0">
              <a:solidFill>
                <a:prstClr val="black"/>
              </a:solidFill>
            </a:endParaRPr>
          </a:p>
        </p:txBody>
      </p:sp>
    </p:spTree>
    <p:extLst>
      <p:ext uri="{BB962C8B-B14F-4D97-AF65-F5344CB8AC3E}">
        <p14:creationId xmlns:p14="http://schemas.microsoft.com/office/powerpoint/2010/main" val="117459424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CLONING A TRANSACTION   </a:t>
            </a:r>
            <a:endParaRPr lang="en-US" dirty="0">
              <a:solidFill>
                <a:schemeClr val="accent5"/>
              </a:solidFill>
            </a:endParaRPr>
          </a:p>
        </p:txBody>
      </p:sp>
      <p:sp>
        <p:nvSpPr>
          <p:cNvPr id="20" name="Rectangle 19"/>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Workforce Administration &gt; 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Transaction Status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44779" y="2475197"/>
            <a:ext cx="5553615" cy="3103153"/>
          </a:xfrm>
          <a:prstGeom prst="rect">
            <a:avLst/>
          </a:prstGeom>
          <a:ln w="6350">
            <a:solidFill>
              <a:schemeClr val="tx1"/>
            </a:solidFill>
          </a:ln>
        </p:spPr>
      </p:pic>
      <p:pic>
        <p:nvPicPr>
          <p:cNvPr id="8" name="Picture 7"/>
          <p:cNvPicPr>
            <a:picLocks noChangeAspect="1"/>
          </p:cNvPicPr>
          <p:nvPr/>
        </p:nvPicPr>
        <p:blipFill>
          <a:blip r:embed="rId5"/>
          <a:stretch>
            <a:fillRect/>
          </a:stretch>
        </p:blipFill>
        <p:spPr>
          <a:xfrm>
            <a:off x="5698394" y="2475197"/>
            <a:ext cx="6399364" cy="3173128"/>
          </a:xfrm>
          <a:prstGeom prst="rect">
            <a:avLst/>
          </a:prstGeom>
          <a:ln w="6350">
            <a:solidFill>
              <a:schemeClr val="tx1"/>
            </a:solidFill>
          </a:ln>
        </p:spPr>
      </p:pic>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130</a:t>
            </a:fld>
            <a:endParaRPr lang="en-US" altLang="en-US" dirty="0">
              <a:solidFill>
                <a:prstClr val="black"/>
              </a:solidFill>
            </a:endParaRPr>
          </a:p>
        </p:txBody>
      </p:sp>
    </p:spTree>
    <p:extLst>
      <p:ext uri="{BB962C8B-B14F-4D97-AF65-F5344CB8AC3E}">
        <p14:creationId xmlns:p14="http://schemas.microsoft.com/office/powerpoint/2010/main" val="36384172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CLONING A TRANSACTION   </a:t>
            </a:r>
            <a:endParaRPr lang="en-US" dirty="0">
              <a:solidFill>
                <a:schemeClr val="accent5"/>
              </a:solidFill>
            </a:endParaRPr>
          </a:p>
        </p:txBody>
      </p:sp>
      <p:sp>
        <p:nvSpPr>
          <p:cNvPr id="20" name="Rectangle 19"/>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Workforce Administration &gt; 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Transaction Status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pic>
        <p:nvPicPr>
          <p:cNvPr id="9" name="Picture 8"/>
          <p:cNvPicPr>
            <a:picLocks noChangeAspect="1"/>
          </p:cNvPicPr>
          <p:nvPr/>
        </p:nvPicPr>
        <p:blipFill>
          <a:blip r:embed="rId4"/>
          <a:stretch>
            <a:fillRect/>
          </a:stretch>
        </p:blipFill>
        <p:spPr>
          <a:xfrm>
            <a:off x="2998453" y="1885951"/>
            <a:ext cx="5327103" cy="4581524"/>
          </a:xfrm>
          <a:prstGeom prst="rect">
            <a:avLst/>
          </a:prstGeom>
          <a:ln w="6350">
            <a:solidFill>
              <a:schemeClr val="tx1"/>
            </a:solidFill>
          </a:ln>
        </p:spPr>
      </p:pic>
      <p:sp>
        <p:nvSpPr>
          <p:cNvPr id="3" name="TextBox 2"/>
          <p:cNvSpPr txBox="1"/>
          <p:nvPr/>
        </p:nvSpPr>
        <p:spPr>
          <a:xfrm>
            <a:off x="8508422" y="3086100"/>
            <a:ext cx="3505200" cy="1200329"/>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dirty="0" smtClean="0"/>
              <a:t>Once you have corrected what needs to be corrected, resubmit the transaction by clicking on </a:t>
            </a:r>
            <a:r>
              <a:rPr lang="en-US" b="1" dirty="0" smtClean="0"/>
              <a:t>Save and Submit</a:t>
            </a:r>
            <a:r>
              <a:rPr lang="en-US" dirty="0" smtClean="0"/>
              <a:t>.</a:t>
            </a:r>
            <a:endParaRPr lang="en-US" dirty="0"/>
          </a:p>
        </p:txBody>
      </p:sp>
      <p:cxnSp>
        <p:nvCxnSpPr>
          <p:cNvPr id="5" name="Straight Arrow Connector 4"/>
          <p:cNvCxnSpPr/>
          <p:nvPr/>
        </p:nvCxnSpPr>
        <p:spPr>
          <a:xfrm flipH="1">
            <a:off x="4114800" y="3906982"/>
            <a:ext cx="4393622" cy="13412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131</a:t>
            </a:fld>
            <a:endParaRPr lang="en-US" altLang="en-US" dirty="0">
              <a:solidFill>
                <a:prstClr val="black"/>
              </a:solidFill>
            </a:endParaRPr>
          </a:p>
        </p:txBody>
      </p:sp>
    </p:spTree>
    <p:extLst>
      <p:ext uri="{BB962C8B-B14F-4D97-AF65-F5344CB8AC3E}">
        <p14:creationId xmlns:p14="http://schemas.microsoft.com/office/powerpoint/2010/main" val="160735377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3370"/>
            <a:ext cx="10963618" cy="685800"/>
          </a:xfrm>
        </p:spPr>
        <p:txBody>
          <a:bodyPr/>
          <a:lstStyle/>
          <a:p>
            <a:r>
              <a:rPr lang="en-US" dirty="0" smtClean="0">
                <a:solidFill>
                  <a:schemeClr val="accent5"/>
                </a:solidFill>
              </a:rPr>
              <a:t>SUBMIT CONFIRMATION  </a:t>
            </a:r>
            <a:endParaRPr lang="en-US" dirty="0">
              <a:solidFill>
                <a:schemeClr val="accent5"/>
              </a:solidFill>
            </a:endParaRPr>
          </a:p>
        </p:txBody>
      </p:sp>
      <p:sp>
        <p:nvSpPr>
          <p:cNvPr id="7" name="Rectangle 6"/>
          <p:cNvSpPr/>
          <p:nvPr/>
        </p:nvSpPr>
        <p:spPr>
          <a:xfrm>
            <a:off x="514682" y="979170"/>
            <a:ext cx="11325225" cy="2280881"/>
          </a:xfrm>
          <a:prstGeom prst="rect">
            <a:avLst/>
          </a:prstGeom>
          <a:solidFill>
            <a:schemeClr val="bg1"/>
          </a:solidFill>
          <a:ln>
            <a:solidFill>
              <a:schemeClr val="bg1"/>
            </a:solidFill>
          </a:ln>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Once the transaction has been submitted, the Initiator will receive a confirmation.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Click the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OK</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button to go to the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Transaction Status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page to review the status of this person.</a:t>
            </a:r>
          </a:p>
          <a:p>
            <a:pPr marL="284163" marR="0" lvl="0" indent="-28416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 </a:t>
            </a:r>
            <a:r>
              <a:rPr kumimoji="0" lang="en-US" sz="1800" b="0" i="0" u="none" strike="noStrike" kern="1200" cap="none" spc="0" normalizeH="0" baseline="0" noProof="0" dirty="0">
                <a:ln>
                  <a:noFill/>
                </a:ln>
                <a:solidFill>
                  <a:prstClr val="black"/>
                </a:solidFill>
                <a:effectLst/>
                <a:uLnTx/>
                <a:uFillTx/>
                <a:latin typeface="Arial"/>
                <a:ea typeface="+mn-ea"/>
                <a:cs typeface="+mn-cs"/>
              </a:rPr>
              <a:t>template transaction is routed for approval and appears in the </a:t>
            </a:r>
            <a:r>
              <a:rPr kumimoji="0" lang="en-US" sz="1800" b="1" i="0" u="none" strike="noStrike" kern="1200" cap="none" spc="0" normalizeH="0" baseline="0" noProof="0" dirty="0">
                <a:ln>
                  <a:noFill/>
                </a:ln>
                <a:solidFill>
                  <a:prstClr val="black"/>
                </a:solidFill>
                <a:effectLst/>
                <a:uLnTx/>
                <a:uFillTx/>
                <a:latin typeface="Arial"/>
                <a:ea typeface="+mn-ea"/>
                <a:cs typeface="+mn-cs"/>
              </a:rPr>
              <a:t>Transactions in Progress </a:t>
            </a:r>
            <a:r>
              <a:rPr kumimoji="0" lang="en-US" sz="1800" b="0" i="0" u="none" strike="noStrike" kern="1200" cap="none" spc="0" normalizeH="0" baseline="0" noProof="0" dirty="0">
                <a:ln>
                  <a:noFill/>
                </a:ln>
                <a:solidFill>
                  <a:prstClr val="black"/>
                </a:solidFill>
                <a:effectLst/>
                <a:uLnTx/>
                <a:uFillTx/>
                <a:latin typeface="Arial"/>
                <a:ea typeface="+mn-ea"/>
                <a:cs typeface="+mn-cs"/>
              </a:rPr>
              <a:t>section until it is processed.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You have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resubmitted a </a:t>
            </a:r>
            <a:r>
              <a:rPr lang="en-US" dirty="0" smtClean="0">
                <a:solidFill>
                  <a:prstClr val="black"/>
                </a:solidFill>
                <a:latin typeface="Arial"/>
              </a:rPr>
              <a:t>full hire academic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template transaction.</a:t>
            </a:r>
          </a:p>
          <a:p>
            <a:pPr marL="285750" indent="-285750">
              <a:lnSpc>
                <a:spcPct val="107000"/>
              </a:lnSpc>
              <a:spcAft>
                <a:spcPts val="800"/>
              </a:spcAft>
              <a:buFont typeface="Arial" panose="020B0604020202020204" pitchFamily="34" charset="0"/>
              <a:buChar char="•"/>
            </a:pPr>
            <a:r>
              <a:rPr lang="en-US" dirty="0">
                <a:solidFill>
                  <a:prstClr val="black"/>
                </a:solidFill>
              </a:rPr>
              <a:t>The template transaction is routed to AWE for approval. </a:t>
            </a:r>
          </a:p>
        </p:txBody>
      </p:sp>
      <p:grpSp>
        <p:nvGrpSpPr>
          <p:cNvPr id="11" name="Group 10"/>
          <p:cNvGrpSpPr/>
          <p:nvPr/>
        </p:nvGrpSpPr>
        <p:grpSpPr>
          <a:xfrm>
            <a:off x="2745593" y="3358816"/>
            <a:ext cx="6229350" cy="2495550"/>
            <a:chOff x="2867025" y="2552700"/>
            <a:chExt cx="6229350" cy="2495550"/>
          </a:xfrm>
        </p:grpSpPr>
        <p:pic>
          <p:nvPicPr>
            <p:cNvPr id="12" name="Picture 11"/>
            <p:cNvPicPr>
              <a:picLocks noChangeAspect="1"/>
            </p:cNvPicPr>
            <p:nvPr/>
          </p:nvPicPr>
          <p:blipFill>
            <a:blip r:embed="rId4"/>
            <a:stretch>
              <a:fillRect/>
            </a:stretch>
          </p:blipFill>
          <p:spPr>
            <a:xfrm>
              <a:off x="2867025" y="2552700"/>
              <a:ext cx="6229350" cy="2495550"/>
            </a:xfrm>
            <a:prstGeom prst="rect">
              <a:avLst/>
            </a:prstGeom>
            <a:ln w="6350">
              <a:solidFill>
                <a:schemeClr val="tx1"/>
              </a:solidFill>
            </a:ln>
          </p:spPr>
        </p:pic>
        <p:sp>
          <p:nvSpPr>
            <p:cNvPr id="13" name="Rectangle 12"/>
            <p:cNvSpPr/>
            <p:nvPr/>
          </p:nvSpPr>
          <p:spPr>
            <a:xfrm>
              <a:off x="2952749" y="4400550"/>
              <a:ext cx="285751" cy="171450"/>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132</a:t>
            </a:fld>
            <a:endParaRPr lang="en-US" altLang="en-US" dirty="0">
              <a:solidFill>
                <a:prstClr val="black"/>
              </a:solidFill>
            </a:endParaRPr>
          </a:p>
        </p:txBody>
      </p:sp>
    </p:spTree>
    <p:extLst>
      <p:ext uri="{BB962C8B-B14F-4D97-AF65-F5344CB8AC3E}">
        <p14:creationId xmlns:p14="http://schemas.microsoft.com/office/powerpoint/2010/main" val="146178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p:cNvSpPr/>
          <p:nvPr/>
        </p:nvSpPr>
        <p:spPr>
          <a:xfrm>
            <a:off x="589735" y="1644408"/>
            <a:ext cx="11225348" cy="787652"/>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Click on person’s name.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The </a:t>
            </a:r>
            <a:r>
              <a:rPr kumimoji="0" lang="en-US" sz="1800" b="1" i="0" u="none" strike="noStrike" kern="1200" cap="none" spc="0" normalizeH="0" baseline="0" noProof="0" dirty="0">
                <a:ln>
                  <a:noFill/>
                </a:ln>
                <a:solidFill>
                  <a:prstClr val="black"/>
                </a:solidFill>
                <a:effectLst/>
                <a:uLnTx/>
                <a:uFillTx/>
                <a:latin typeface="Arial"/>
                <a:ea typeface="+mn-ea"/>
                <a:cs typeface="+mn-cs"/>
              </a:rPr>
              <a:t>Transaction Details </a:t>
            </a:r>
            <a:r>
              <a:rPr kumimoji="0" lang="en-US" sz="1800" b="0" i="0" u="none" strike="noStrike" kern="1200" cap="none" spc="0" normalizeH="0" baseline="0" noProof="0" dirty="0">
                <a:ln>
                  <a:noFill/>
                </a:ln>
                <a:solidFill>
                  <a:prstClr val="black"/>
                </a:solidFill>
                <a:effectLst/>
                <a:uLnTx/>
                <a:uFillTx/>
                <a:latin typeface="Arial"/>
                <a:ea typeface="+mn-ea"/>
                <a:cs typeface="+mn-cs"/>
              </a:rPr>
              <a:t>will appear on the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screen. Click on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Continue</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a:t>
            </a:r>
          </a:p>
        </p:txBody>
      </p:sp>
      <p:sp>
        <p:nvSpPr>
          <p:cNvPr id="10" name="Title 1"/>
          <p:cNvSpPr>
            <a:spLocks noGrp="1"/>
          </p:cNvSpPr>
          <p:nvPr>
            <p:ph type="title"/>
          </p:nvPr>
        </p:nvSpPr>
        <p:spPr>
          <a:xfrm>
            <a:off x="378458" y="293370"/>
            <a:ext cx="11813541" cy="685800"/>
          </a:xfrm>
        </p:spPr>
        <p:txBody>
          <a:bodyPr/>
          <a:lstStyle/>
          <a:p>
            <a:r>
              <a:rPr lang="en-US" sz="3300" dirty="0" smtClean="0">
                <a:solidFill>
                  <a:schemeClr val="accent5"/>
                </a:solidFill>
              </a:rPr>
              <a:t>VIEW DENIAL COMMENTS ON ORIGINAL TRANSACTION    </a:t>
            </a:r>
            <a:endParaRPr lang="en-US" sz="3300" dirty="0">
              <a:solidFill>
                <a:schemeClr val="accent5"/>
              </a:solidFill>
            </a:endParaRPr>
          </a:p>
        </p:txBody>
      </p:sp>
      <p:grpSp>
        <p:nvGrpSpPr>
          <p:cNvPr id="2" name="Group 1"/>
          <p:cNvGrpSpPr/>
          <p:nvPr/>
        </p:nvGrpSpPr>
        <p:grpSpPr>
          <a:xfrm>
            <a:off x="378458" y="2657614"/>
            <a:ext cx="9501038" cy="3800475"/>
            <a:chOff x="378458" y="2657614"/>
            <a:chExt cx="9501038" cy="3800475"/>
          </a:xfrm>
        </p:grpSpPr>
        <p:pic>
          <p:nvPicPr>
            <p:cNvPr id="6" name="Picture 5"/>
            <p:cNvPicPr>
              <a:picLocks noChangeAspect="1"/>
            </p:cNvPicPr>
            <p:nvPr/>
          </p:nvPicPr>
          <p:blipFill>
            <a:blip r:embed="rId4"/>
            <a:stretch>
              <a:fillRect/>
            </a:stretch>
          </p:blipFill>
          <p:spPr>
            <a:xfrm>
              <a:off x="378458" y="2657614"/>
              <a:ext cx="9501038" cy="3800475"/>
            </a:xfrm>
            <a:prstGeom prst="rect">
              <a:avLst/>
            </a:prstGeom>
            <a:ln w="6350">
              <a:solidFill>
                <a:schemeClr val="tx1"/>
              </a:solidFill>
            </a:ln>
          </p:spPr>
        </p:pic>
        <p:sp>
          <p:nvSpPr>
            <p:cNvPr id="14" name="Rectangle 13"/>
            <p:cNvSpPr/>
            <p:nvPr/>
          </p:nvSpPr>
          <p:spPr>
            <a:xfrm>
              <a:off x="1191441" y="5214398"/>
              <a:ext cx="8688055" cy="375911"/>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 name="Rectangle 2"/>
          <p:cNvSpPr/>
          <p:nvPr/>
        </p:nvSpPr>
        <p:spPr>
          <a:xfrm>
            <a:off x="5755698" y="2537224"/>
            <a:ext cx="5469341" cy="1046440"/>
          </a:xfrm>
          <a:prstGeom prst="rect">
            <a:avLst/>
          </a:prstGeom>
          <a:solidFill>
            <a:schemeClr val="accent1">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Initiator views comments </a:t>
            </a:r>
            <a:r>
              <a:rPr kumimoji="0" lang="en-US" sz="1800" b="0" i="0" u="none" strike="noStrike" kern="1200" cap="none" spc="0" normalizeH="0" baseline="0" noProof="0" dirty="0">
                <a:ln>
                  <a:noFill/>
                </a:ln>
                <a:solidFill>
                  <a:prstClr val="black"/>
                </a:solidFill>
                <a:effectLst/>
                <a:uLnTx/>
                <a:uFillTx/>
                <a:latin typeface="Arial"/>
                <a:ea typeface="+mn-ea"/>
                <a:cs typeface="+mn-cs"/>
              </a:rPr>
              <a:t>in the </a:t>
            </a:r>
            <a:r>
              <a:rPr kumimoji="0" lang="en-US" sz="1800" b="1" i="0" u="none" strike="noStrike" kern="1200" cap="none" spc="0" normalizeH="0" baseline="0" noProof="0" dirty="0">
                <a:ln>
                  <a:noFill/>
                </a:ln>
                <a:solidFill>
                  <a:prstClr val="black"/>
                </a:solidFill>
                <a:effectLst/>
                <a:uLnTx/>
                <a:uFillTx/>
                <a:latin typeface="Arial"/>
                <a:ea typeface="+mn-ea"/>
                <a:cs typeface="+mn-cs"/>
              </a:rPr>
              <a:t>Smart HR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Transactions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page.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Initiator </a:t>
            </a:r>
            <a:r>
              <a:rPr lang="en-US" dirty="0">
                <a:solidFill>
                  <a:prstClr val="black"/>
                </a:solidFill>
                <a:latin typeface="Arial"/>
              </a:rPr>
              <a:t>c</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lones </a:t>
            </a:r>
            <a:r>
              <a:rPr kumimoji="0" lang="en-US" sz="1800" b="0" i="0" u="none" strike="noStrike" kern="1200" cap="none" spc="0" normalizeH="0" baseline="0" noProof="0" dirty="0">
                <a:ln>
                  <a:noFill/>
                </a:ln>
                <a:solidFill>
                  <a:prstClr val="black"/>
                </a:solidFill>
                <a:effectLst/>
                <a:uLnTx/>
                <a:uFillTx/>
                <a:latin typeface="Arial"/>
                <a:ea typeface="+mn-ea"/>
                <a:cs typeface="+mn-cs"/>
              </a:rPr>
              <a:t>in the </a:t>
            </a:r>
            <a:r>
              <a:rPr kumimoji="0" lang="en-US" sz="1800" b="1" i="0" u="none" strike="noStrike" kern="1200" cap="none" spc="0" normalizeH="0" baseline="0" noProof="0" dirty="0">
                <a:ln>
                  <a:noFill/>
                </a:ln>
                <a:solidFill>
                  <a:prstClr val="black"/>
                </a:solidFill>
                <a:effectLst/>
                <a:uLnTx/>
                <a:uFillTx/>
                <a:latin typeface="Arial"/>
                <a:ea typeface="+mn-ea"/>
                <a:cs typeface="+mn-cs"/>
              </a:rPr>
              <a:t>Transaction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Status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page.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Rectangle 11"/>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Workforce Administration &gt; Smart HR Template &gt; </a:t>
            </a:r>
            <a:r>
              <a:rPr lang="en-US" b="1" dirty="0" smtClean="0">
                <a:solidFill>
                  <a:prstClr val="black"/>
                </a:solidFill>
                <a:latin typeface="Arial"/>
                <a:ea typeface="Times New Roman" panose="02020603050405020304" pitchFamily="18" charset="0"/>
              </a:rPr>
              <a:t>Smart HR Transactions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133</a:t>
            </a:fld>
            <a:endParaRPr lang="en-US" altLang="en-US" dirty="0">
              <a:solidFill>
                <a:prstClr val="black"/>
              </a:solidFill>
            </a:endParaRPr>
          </a:p>
        </p:txBody>
      </p:sp>
    </p:spTree>
    <p:extLst>
      <p:ext uri="{BB962C8B-B14F-4D97-AF65-F5344CB8AC3E}">
        <p14:creationId xmlns:p14="http://schemas.microsoft.com/office/powerpoint/2010/main" val="326324606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979169"/>
            <a:ext cx="5443420" cy="120032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itle 1"/>
          <p:cNvSpPr>
            <a:spLocks noGrp="1"/>
          </p:cNvSpPr>
          <p:nvPr>
            <p:ph type="title"/>
          </p:nvPr>
        </p:nvSpPr>
        <p:spPr>
          <a:xfrm>
            <a:off x="144779" y="150999"/>
            <a:ext cx="6847289" cy="685800"/>
          </a:xfrm>
        </p:spPr>
        <p:txBody>
          <a:bodyPr/>
          <a:lstStyle/>
          <a:p>
            <a:r>
              <a:rPr lang="en-US" dirty="0" smtClean="0">
                <a:solidFill>
                  <a:schemeClr val="accent5"/>
                </a:solidFill>
              </a:rPr>
              <a:t>VIEW DENIAL COMMENTS     </a:t>
            </a:r>
            <a:endParaRPr lang="en-US" dirty="0">
              <a:solidFill>
                <a:schemeClr val="accent5"/>
              </a:solidFill>
            </a:endParaRPr>
          </a:p>
        </p:txBody>
      </p:sp>
      <p:sp>
        <p:nvSpPr>
          <p:cNvPr id="12" name="Rectangle 11"/>
          <p:cNvSpPr/>
          <p:nvPr/>
        </p:nvSpPr>
        <p:spPr>
          <a:xfrm>
            <a:off x="144779" y="1124635"/>
            <a:ext cx="5298641" cy="923330"/>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Workforce Administration &gt; Smart HR Template &gt; </a:t>
            </a:r>
            <a:r>
              <a:rPr lang="en-US" b="1" dirty="0" smtClean="0">
                <a:solidFill>
                  <a:prstClr val="black"/>
                </a:solidFill>
                <a:latin typeface="Arial"/>
                <a:ea typeface="Times New Roman" panose="02020603050405020304" pitchFamily="18" charset="0"/>
              </a:rPr>
              <a:t>Smart HR Transactions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pic>
        <p:nvPicPr>
          <p:cNvPr id="2" name="Picture 1"/>
          <p:cNvPicPr>
            <a:picLocks noChangeAspect="1"/>
          </p:cNvPicPr>
          <p:nvPr/>
        </p:nvPicPr>
        <p:blipFill>
          <a:blip r:embed="rId4"/>
          <a:stretch>
            <a:fillRect/>
          </a:stretch>
        </p:blipFill>
        <p:spPr>
          <a:xfrm>
            <a:off x="670084" y="2321868"/>
            <a:ext cx="3900488" cy="3968238"/>
          </a:xfrm>
          <a:prstGeom prst="rect">
            <a:avLst/>
          </a:prstGeom>
          <a:ln w="6350">
            <a:solidFill>
              <a:schemeClr val="tx1"/>
            </a:solidFill>
          </a:ln>
        </p:spPr>
      </p:pic>
      <p:pic>
        <p:nvPicPr>
          <p:cNvPr id="4" name="Picture 3"/>
          <p:cNvPicPr>
            <a:picLocks noChangeAspect="1"/>
          </p:cNvPicPr>
          <p:nvPr/>
        </p:nvPicPr>
        <p:blipFill>
          <a:blip r:embed="rId5"/>
          <a:stretch>
            <a:fillRect/>
          </a:stretch>
        </p:blipFill>
        <p:spPr>
          <a:xfrm>
            <a:off x="6501366" y="116958"/>
            <a:ext cx="4108475" cy="6642675"/>
          </a:xfrm>
          <a:prstGeom prst="rect">
            <a:avLst/>
          </a:prstGeom>
          <a:ln w="6350">
            <a:solidFill>
              <a:schemeClr val="tx1"/>
            </a:solidFill>
          </a:ln>
        </p:spPr>
      </p:pic>
      <p:sp>
        <p:nvSpPr>
          <p:cNvPr id="5" name="TextBox 4"/>
          <p:cNvSpPr txBox="1"/>
          <p:nvPr/>
        </p:nvSpPr>
        <p:spPr>
          <a:xfrm>
            <a:off x="144779" y="4321076"/>
            <a:ext cx="2400300" cy="1200329"/>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dirty="0" smtClean="0"/>
              <a:t>Click the Continue button on the </a:t>
            </a:r>
            <a:r>
              <a:rPr lang="en-US" b="1" dirty="0" smtClean="0"/>
              <a:t>Transaction Details </a:t>
            </a:r>
            <a:r>
              <a:rPr lang="en-US" dirty="0" smtClean="0"/>
              <a:t>page. </a:t>
            </a:r>
            <a:endParaRPr lang="en-US" dirty="0"/>
          </a:p>
        </p:txBody>
      </p:sp>
      <p:cxnSp>
        <p:nvCxnSpPr>
          <p:cNvPr id="8" name="Straight Arrow Connector 7"/>
          <p:cNvCxnSpPr>
            <a:stCxn id="5" idx="2"/>
          </p:cNvCxnSpPr>
          <p:nvPr/>
        </p:nvCxnSpPr>
        <p:spPr>
          <a:xfrm>
            <a:off x="1344929" y="5521405"/>
            <a:ext cx="371475" cy="3729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stretch>
            <a:fillRect/>
          </a:stretch>
        </p:blipFill>
        <p:spPr>
          <a:xfrm>
            <a:off x="7390436" y="4151263"/>
            <a:ext cx="4783478" cy="1370142"/>
          </a:xfrm>
          <a:prstGeom prst="rect">
            <a:avLst/>
          </a:prstGeom>
          <a:ln w="6350">
            <a:solidFill>
              <a:schemeClr val="tx1"/>
            </a:solidFill>
          </a:ln>
        </p:spPr>
      </p:pic>
      <p:cxnSp>
        <p:nvCxnSpPr>
          <p:cNvPr id="17" name="Straight Arrow Connector 16"/>
          <p:cNvCxnSpPr/>
          <p:nvPr/>
        </p:nvCxnSpPr>
        <p:spPr>
          <a:xfrm flipV="1">
            <a:off x="6001221" y="5257800"/>
            <a:ext cx="1752129" cy="12954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644149" y="5378632"/>
            <a:ext cx="2673915" cy="1277786"/>
          </a:xfrm>
          <a:prstGeom prst="rect">
            <a:avLst/>
          </a:prstGeom>
          <a:solidFill>
            <a:schemeClr val="accent1">
              <a:lumMod val="20000"/>
              <a:lumOff val="80000"/>
            </a:schemeClr>
          </a:solidFill>
          <a:ln>
            <a:solidFill>
              <a:schemeClr val="tx1"/>
            </a:solidFill>
          </a:ln>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To view denial comments from the AWE Approver, click on the arrow.</a:t>
            </a:r>
          </a:p>
        </p:txBody>
      </p:sp>
      <p:cxnSp>
        <p:nvCxnSpPr>
          <p:cNvPr id="24" name="Straight Arrow Connector 23"/>
          <p:cNvCxnSpPr/>
          <p:nvPr/>
        </p:nvCxnSpPr>
        <p:spPr>
          <a:xfrm>
            <a:off x="6206504" y="6448875"/>
            <a:ext cx="478389" cy="105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134</a:t>
            </a:fld>
            <a:endParaRPr lang="en-US" altLang="en-US" dirty="0">
              <a:solidFill>
                <a:prstClr val="black"/>
              </a:solidFill>
            </a:endParaRPr>
          </a:p>
        </p:txBody>
      </p:sp>
    </p:spTree>
    <p:extLst>
      <p:ext uri="{BB962C8B-B14F-4D97-AF65-F5344CB8AC3E}">
        <p14:creationId xmlns:p14="http://schemas.microsoft.com/office/powerpoint/2010/main" val="258083569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938086"/>
            <a:ext cx="8425028" cy="2689234"/>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Transaction Status    </a:t>
            </a:r>
            <a:endParaRPr lang="en-US" sz="7200" b="1" dirty="0">
              <a:solidFill>
                <a:srgbClr val="F1AB00"/>
              </a:solidFill>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135</a:t>
            </a:fld>
            <a:endParaRPr lang="en-US" altLang="en-US" dirty="0">
              <a:solidFill>
                <a:prstClr val="black"/>
              </a:solidFill>
            </a:endParaRPr>
          </a:p>
        </p:txBody>
      </p:sp>
    </p:spTree>
    <p:extLst>
      <p:ext uri="{BB962C8B-B14F-4D97-AF65-F5344CB8AC3E}">
        <p14:creationId xmlns:p14="http://schemas.microsoft.com/office/powerpoint/2010/main" val="111149885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0" y="891751"/>
            <a:ext cx="12192000" cy="6994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316618" y="245701"/>
            <a:ext cx="10814443" cy="685800"/>
          </a:xfrm>
        </p:spPr>
        <p:txBody>
          <a:bodyPr/>
          <a:lstStyle/>
          <a:p>
            <a:r>
              <a:rPr lang="en-US" dirty="0" smtClean="0">
                <a:solidFill>
                  <a:schemeClr val="accent5"/>
                </a:solidFill>
              </a:rPr>
              <a:t>TRANSACTION STATUS FOR LOCAL AWE</a:t>
            </a:r>
            <a:endParaRPr lang="en-US" dirty="0">
              <a:solidFill>
                <a:schemeClr val="accent5"/>
              </a:solidFill>
            </a:endParaRPr>
          </a:p>
        </p:txBody>
      </p:sp>
      <p:sp>
        <p:nvSpPr>
          <p:cNvPr id="5" name="TextBox 4"/>
          <p:cNvSpPr txBox="1"/>
          <p:nvPr/>
        </p:nvSpPr>
        <p:spPr>
          <a:xfrm>
            <a:off x="6136731" y="5885673"/>
            <a:ext cx="627362" cy="184666"/>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Box 5"/>
          <p:cNvSpPr txBox="1"/>
          <p:nvPr/>
        </p:nvSpPr>
        <p:spPr>
          <a:xfrm>
            <a:off x="8556805" y="1886282"/>
            <a:ext cx="2574256" cy="3293209"/>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The transaction will remain in a Pending Status until the AWE Approver approves or denies the transaction.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If </a:t>
            </a:r>
            <a:r>
              <a:rPr kumimoji="0" lang="en-US" sz="1600" b="0" i="0" u="none" strike="noStrike" kern="1200" cap="none" spc="0" normalizeH="0" baseline="0" noProof="0" dirty="0" smtClean="0">
                <a:ln>
                  <a:noFill/>
                </a:ln>
                <a:solidFill>
                  <a:prstClr val="black"/>
                </a:solidFill>
                <a:effectLst/>
                <a:uLnTx/>
                <a:uFillTx/>
                <a:latin typeface="Arial"/>
                <a:ea typeface="+mn-ea"/>
                <a:cs typeface="+mn-cs"/>
              </a:rPr>
              <a:t>Approved, </a:t>
            </a:r>
            <a:r>
              <a:rPr kumimoji="0" lang="en-US" sz="1600" b="0" i="0" u="none" strike="noStrike" kern="1200" cap="none" spc="0" normalizeH="0" baseline="0" noProof="0" dirty="0">
                <a:ln>
                  <a:noFill/>
                </a:ln>
                <a:solidFill>
                  <a:prstClr val="black"/>
                </a:solidFill>
                <a:effectLst/>
                <a:uLnTx/>
                <a:uFillTx/>
                <a:latin typeface="Arial"/>
                <a:ea typeface="+mn-ea"/>
                <a:cs typeface="+mn-cs"/>
              </a:rPr>
              <a:t>the next step in the process will be UCPath </a:t>
            </a:r>
            <a:r>
              <a:rPr kumimoji="0" lang="en-US" sz="1600" b="0" i="0" u="none" strike="noStrike" kern="1200" cap="none" spc="0" normalizeH="0" baseline="0" noProof="0" dirty="0" smtClean="0">
                <a:ln>
                  <a:noFill/>
                </a:ln>
                <a:solidFill>
                  <a:prstClr val="black"/>
                </a:solidFill>
                <a:effectLst/>
                <a:uLnTx/>
                <a:uFillTx/>
                <a:latin typeface="Arial"/>
                <a:ea typeface="+mn-ea"/>
                <a:cs typeface="+mn-cs"/>
              </a:rPr>
              <a:t>review.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 </a:t>
            </a:r>
            <a:r>
              <a:rPr kumimoji="0" lang="en-US" sz="1600" b="0" i="0" u="none" strike="noStrike" kern="1200" cap="none" spc="0" normalizeH="0" baseline="0" noProof="0" dirty="0" smtClean="0">
                <a:ln>
                  <a:noFill/>
                </a:ln>
                <a:solidFill>
                  <a:prstClr val="black"/>
                </a:solidFill>
                <a:effectLst/>
                <a:uLnTx/>
                <a:uFillTx/>
                <a:latin typeface="Arial"/>
                <a:ea typeface="+mn-ea"/>
                <a:cs typeface="+mn-cs"/>
              </a:rPr>
              <a:t>                                 UCPath </a:t>
            </a:r>
            <a:r>
              <a:rPr kumimoji="0" lang="en-US" sz="1600" b="0" i="0" u="none" strike="noStrike" kern="1200" cap="none" spc="0" normalizeH="0" baseline="0" noProof="0" dirty="0">
                <a:ln>
                  <a:noFill/>
                </a:ln>
                <a:solidFill>
                  <a:prstClr val="black"/>
                </a:solidFill>
                <a:effectLst/>
                <a:uLnTx/>
                <a:uFillTx/>
                <a:latin typeface="Arial"/>
                <a:ea typeface="+mn-ea"/>
                <a:cs typeface="+mn-cs"/>
              </a:rPr>
              <a:t>has the option of Approving or Cancelling the transaction</a:t>
            </a:r>
            <a:r>
              <a:rPr kumimoji="0" lang="en-US" sz="1600" b="0" i="0" u="none" strike="noStrike" kern="1200" cap="none" spc="0" normalizeH="0" baseline="0" noProof="0" dirty="0" smtClean="0">
                <a:ln>
                  <a:noFill/>
                </a:ln>
                <a:solidFill>
                  <a:prstClr val="black"/>
                </a:solidFill>
                <a:effectLst/>
                <a:uLnTx/>
                <a:uFillTx/>
                <a:latin typeface="Arial"/>
                <a:ea typeface="+mn-ea"/>
                <a:cs typeface="+mn-cs"/>
              </a:rPr>
              <a:t>.</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Rectangle 24"/>
          <p:cNvSpPr/>
          <p:nvPr/>
        </p:nvSpPr>
        <p:spPr>
          <a:xfrm>
            <a:off x="424243" y="1054082"/>
            <a:ext cx="11424976" cy="369332"/>
          </a:xfrm>
          <a:prstGeom prst="rect">
            <a:avLst/>
          </a:prstGeom>
        </p:spPr>
        <p:txBody>
          <a:bodyPr wrap="square">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Navigation: </a:t>
            </a:r>
            <a:r>
              <a:rPr kumimoji="0" lang="en-US" sz="1800" b="0" i="0" u="none" strike="noStrike" kern="1200" cap="none" spc="0" normalizeH="0" baseline="0" noProof="0" dirty="0">
                <a:ln>
                  <a:noFill/>
                </a:ln>
                <a:solidFill>
                  <a:prstClr val="black"/>
                </a:solidFill>
                <a:effectLst/>
                <a:uLnTx/>
                <a:uFillTx/>
                <a:latin typeface="Arial"/>
                <a:ea typeface="+mn-ea"/>
                <a:cs typeface="Arial"/>
              </a:rPr>
              <a:t>PeopleSoft </a:t>
            </a:r>
            <a:r>
              <a:rPr kumimoji="0" lang="en-US" sz="1800" b="0" i="0" u="none" strike="noStrike" kern="1200" cap="none" spc="-10" normalizeH="0" baseline="0" noProof="0" dirty="0">
                <a:ln>
                  <a:noFill/>
                </a:ln>
                <a:solidFill>
                  <a:prstClr val="black"/>
                </a:solidFill>
                <a:effectLst/>
                <a:uLnTx/>
                <a:uFillTx/>
                <a:latin typeface="Arial"/>
                <a:ea typeface="+mn-ea"/>
                <a:cs typeface="Arial"/>
              </a:rPr>
              <a:t>Menu </a:t>
            </a:r>
            <a:r>
              <a:rPr kumimoji="0" lang="en-US" sz="1800" b="0" i="0" u="none" strike="noStrike" kern="1200" cap="none" spc="5" normalizeH="0" baseline="0" noProof="0" dirty="0">
                <a:ln>
                  <a:noFill/>
                </a:ln>
                <a:solidFill>
                  <a:prstClr val="black"/>
                </a:solidFill>
                <a:effectLst/>
                <a:uLnTx/>
                <a:uFillTx/>
                <a:latin typeface="Arial"/>
                <a:ea typeface="+mn-ea"/>
                <a:cs typeface="Arial"/>
              </a:rPr>
              <a:t>&gt; </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UC Customization</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 &gt; SS Smart HR Transactions </a:t>
            </a:r>
            <a:r>
              <a:rPr kumimoji="0" lang="en-US" sz="1800" b="0" i="0" u="none" strike="noStrike" kern="1200" cap="none" spc="-15" normalizeH="0" baseline="0" noProof="0" dirty="0" smtClean="0">
                <a:ln>
                  <a:noFill/>
                </a:ln>
                <a:solidFill>
                  <a:prstClr val="black"/>
                </a:solidFill>
                <a:effectLst/>
                <a:uLnTx/>
                <a:uFillTx/>
                <a:latin typeface="Arial"/>
                <a:ea typeface="+mn-ea"/>
                <a:cs typeface="Arial"/>
              </a:rPr>
              <a:t>&gt;</a:t>
            </a:r>
            <a:r>
              <a:rPr kumimoji="0" lang="en-US" sz="1800" b="1" i="0" u="none" strike="noStrike" kern="1200" cap="none" spc="-15" normalizeH="0" baseline="0" noProof="0" dirty="0" smtClean="0">
                <a:ln>
                  <a:noFill/>
                </a:ln>
                <a:solidFill>
                  <a:prstClr val="black"/>
                </a:solidFill>
                <a:effectLst/>
                <a:uLnTx/>
                <a:uFillTx/>
                <a:latin typeface="Arial"/>
                <a:ea typeface="+mn-ea"/>
                <a:cs typeface="Arial"/>
              </a:rPr>
              <a:t> Find an Existing Value </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p:cNvPicPr>
            <a:picLocks noChangeAspect="1"/>
          </p:cNvPicPr>
          <p:nvPr/>
        </p:nvPicPr>
        <p:blipFill>
          <a:blip r:embed="rId4"/>
          <a:stretch>
            <a:fillRect/>
          </a:stretch>
        </p:blipFill>
        <p:spPr>
          <a:xfrm>
            <a:off x="3928993" y="1669179"/>
            <a:ext cx="3903373" cy="4470400"/>
          </a:xfrm>
          <a:prstGeom prst="rect">
            <a:avLst/>
          </a:prstGeom>
          <a:ln>
            <a:solidFill>
              <a:schemeClr val="tx1"/>
            </a:solidFill>
          </a:ln>
        </p:spPr>
      </p:pic>
      <p:sp>
        <p:nvSpPr>
          <p:cNvPr id="12" name="TextBox 11"/>
          <p:cNvSpPr txBox="1"/>
          <p:nvPr/>
        </p:nvSpPr>
        <p:spPr>
          <a:xfrm>
            <a:off x="300843" y="2097578"/>
            <a:ext cx="2351314" cy="2800767"/>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a:ea typeface="+mn-ea"/>
                <a:cs typeface="+mn-cs"/>
              </a:rPr>
              <a:t>To search for a transaction, enter the Transaction ID in the field and click </a:t>
            </a:r>
            <a:r>
              <a:rPr kumimoji="0" lang="en-US" sz="1600" b="1" i="0" u="none" strike="noStrike" kern="1200" cap="none" spc="0" normalizeH="0" baseline="0" noProof="0" dirty="0" smtClean="0">
                <a:ln>
                  <a:noFill/>
                </a:ln>
                <a:solidFill>
                  <a:prstClr val="black"/>
                </a:solidFill>
                <a:effectLst/>
                <a:uLnTx/>
                <a:uFillTx/>
                <a:latin typeface="Arial"/>
                <a:ea typeface="+mn-ea"/>
                <a:cs typeface="+mn-cs"/>
              </a:rPr>
              <a:t>Search</a:t>
            </a:r>
            <a:r>
              <a:rPr kumimoji="0" lang="en-US" sz="1600" b="0" i="0" u="none" strike="noStrike" kern="1200" cap="none" spc="0" normalizeH="0" baseline="0" noProof="0" dirty="0" smtClean="0">
                <a:ln>
                  <a:noFill/>
                </a:ln>
                <a:solidFill>
                  <a:prstClr val="black"/>
                </a:solidFill>
                <a:effectLst/>
                <a:uLnTx/>
                <a:uFillTx/>
                <a:latin typeface="Arial"/>
                <a:ea typeface="+mn-ea"/>
                <a:cs typeface="+mn-cs"/>
              </a:rPr>
              <a:t>. Your transaction will then display.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a:ea typeface="+mn-ea"/>
                <a:cs typeface="+mn-cs"/>
              </a:rPr>
              <a:t>To see all transactions in your accountability structure, simply click </a:t>
            </a:r>
            <a:r>
              <a:rPr kumimoji="0" lang="en-US" sz="1600" b="1" i="0" u="none" strike="noStrike" kern="1200" cap="none" spc="0" normalizeH="0" baseline="0" noProof="0" dirty="0" smtClean="0">
                <a:ln>
                  <a:noFill/>
                </a:ln>
                <a:solidFill>
                  <a:prstClr val="black"/>
                </a:solidFill>
                <a:effectLst/>
                <a:uLnTx/>
                <a:uFillTx/>
                <a:latin typeface="Arial"/>
                <a:ea typeface="+mn-ea"/>
                <a:cs typeface="+mn-cs"/>
              </a:rPr>
              <a:t>Search</a:t>
            </a:r>
            <a:r>
              <a:rPr kumimoji="0" lang="en-US" sz="1600" b="0" i="0" u="none" strike="noStrike" kern="1200" cap="none" spc="0" normalizeH="0" baseline="0" noProof="0" dirty="0" smtClean="0">
                <a:ln>
                  <a:noFill/>
                </a:ln>
                <a:solidFill>
                  <a:prstClr val="black"/>
                </a:solidFill>
                <a:effectLst/>
                <a:uLnTx/>
                <a:uFillTx/>
                <a:latin typeface="Arial"/>
                <a:ea typeface="+mn-ea"/>
                <a:cs typeface="+mn-cs"/>
              </a:rPr>
              <a:t>.</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Box 9"/>
          <p:cNvSpPr txBox="1"/>
          <p:nvPr/>
        </p:nvSpPr>
        <p:spPr>
          <a:xfrm>
            <a:off x="188817" y="5116055"/>
            <a:ext cx="3015736" cy="830997"/>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a:ea typeface="+mn-ea"/>
                <a:cs typeface="+mn-cs"/>
              </a:rPr>
              <a:t>Open the transaction from this view by clicking on the Transaction ID</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20" name="Straight Arrow Connector 19"/>
          <p:cNvCxnSpPr/>
          <p:nvPr/>
        </p:nvCxnSpPr>
        <p:spPr>
          <a:xfrm>
            <a:off x="2652157" y="2446867"/>
            <a:ext cx="1361043" cy="457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652157" y="3285067"/>
            <a:ext cx="1361043" cy="7535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3"/>
          </p:cNvCxnSpPr>
          <p:nvPr/>
        </p:nvCxnSpPr>
        <p:spPr>
          <a:xfrm>
            <a:off x="3204553" y="5531554"/>
            <a:ext cx="808647" cy="72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7103533" y="4495800"/>
            <a:ext cx="1453273" cy="5757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136</a:t>
            </a:fld>
            <a:endParaRPr lang="en-US" altLang="en-US" dirty="0">
              <a:solidFill>
                <a:prstClr val="black"/>
              </a:solidFill>
            </a:endParaRPr>
          </a:p>
        </p:txBody>
      </p:sp>
    </p:spTree>
    <p:extLst>
      <p:ext uri="{BB962C8B-B14F-4D97-AF65-F5344CB8AC3E}">
        <p14:creationId xmlns:p14="http://schemas.microsoft.com/office/powerpoint/2010/main" val="92486530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561574" y="1929284"/>
            <a:ext cx="5345723" cy="239718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p:cNvSpPr/>
          <p:nvPr/>
        </p:nvSpPr>
        <p:spPr>
          <a:xfrm>
            <a:off x="0" y="891751"/>
            <a:ext cx="12192000" cy="6994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335096" y="267789"/>
            <a:ext cx="11645220" cy="685800"/>
          </a:xfrm>
        </p:spPr>
        <p:txBody>
          <a:bodyPr/>
          <a:lstStyle/>
          <a:p>
            <a:r>
              <a:rPr lang="en-US" dirty="0" smtClean="0">
                <a:solidFill>
                  <a:schemeClr val="accent5"/>
                </a:solidFill>
              </a:rPr>
              <a:t>TRANSACTION LOCALLY DENIED</a:t>
            </a:r>
            <a:endParaRPr lang="en-US" dirty="0">
              <a:solidFill>
                <a:schemeClr val="accent5"/>
              </a:solidFill>
            </a:endParaRPr>
          </a:p>
        </p:txBody>
      </p:sp>
      <p:sp>
        <p:nvSpPr>
          <p:cNvPr id="6" name="Rectangle 5"/>
          <p:cNvSpPr/>
          <p:nvPr/>
        </p:nvSpPr>
        <p:spPr>
          <a:xfrm>
            <a:off x="335096" y="932323"/>
            <a:ext cx="11331041" cy="646331"/>
          </a:xfrm>
          <a:prstGeom prst="rect">
            <a:avLst/>
          </a:prstGeom>
          <a:noFill/>
        </p:spPr>
        <p:txBody>
          <a:bodyPr wrap="square">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Navigation: </a:t>
            </a:r>
            <a:r>
              <a:rPr kumimoji="0" lang="en-US" sz="1800" b="0" i="0" u="none" strike="noStrike" kern="1200" cap="none" spc="0" normalizeH="0" baseline="0" noProof="0" dirty="0">
                <a:ln>
                  <a:noFill/>
                </a:ln>
                <a:solidFill>
                  <a:prstClr val="black"/>
                </a:solidFill>
                <a:effectLst/>
                <a:uLnTx/>
                <a:uFillTx/>
                <a:latin typeface="Arial"/>
                <a:ea typeface="+mn-ea"/>
                <a:cs typeface="Arial"/>
              </a:rPr>
              <a:t>PeopleSoft </a:t>
            </a:r>
            <a:r>
              <a:rPr kumimoji="0" lang="en-US" sz="1800" b="0" i="0" u="none" strike="noStrike" kern="1200" cap="none" spc="-10" normalizeH="0" baseline="0" noProof="0" dirty="0">
                <a:ln>
                  <a:noFill/>
                </a:ln>
                <a:solidFill>
                  <a:prstClr val="black"/>
                </a:solidFill>
                <a:effectLst/>
                <a:uLnTx/>
                <a:uFillTx/>
                <a:latin typeface="Arial"/>
                <a:ea typeface="+mn-ea"/>
                <a:cs typeface="Arial"/>
              </a:rPr>
              <a:t>Menu </a:t>
            </a:r>
            <a:r>
              <a:rPr kumimoji="0" lang="en-US" sz="1800" b="0" i="0" u="none" strike="noStrike" kern="1200" cap="none" spc="5" normalizeH="0" baseline="0" noProof="0" dirty="0">
                <a:ln>
                  <a:noFill/>
                </a:ln>
                <a:solidFill>
                  <a:prstClr val="black"/>
                </a:solidFill>
                <a:effectLst/>
                <a:uLnTx/>
                <a:uFillTx/>
                <a:latin typeface="Arial"/>
                <a:ea typeface="+mn-ea"/>
                <a:cs typeface="Arial"/>
              </a:rPr>
              <a:t>&gt; </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Workforce </a:t>
            </a:r>
            <a:r>
              <a:rPr kumimoji="0" lang="en-US" sz="1800" b="0" i="0" u="none" strike="noStrike" kern="1200" cap="none" spc="-295" normalizeH="0" baseline="0" noProof="0" dirty="0" smtClean="0">
                <a:ln>
                  <a:noFill/>
                </a:ln>
                <a:solidFill>
                  <a:prstClr val="black"/>
                </a:solidFill>
                <a:effectLst/>
                <a:uLnTx/>
                <a:uFillTx/>
                <a:latin typeface="Arial"/>
                <a:ea typeface="+mn-ea"/>
                <a:cs typeface="Arial"/>
              </a:rPr>
              <a:t> </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Administration &gt; </a:t>
            </a:r>
            <a:r>
              <a:rPr kumimoji="0" lang="en-US" sz="1800" b="0" i="0" u="none" strike="noStrike" kern="1200" cap="none" spc="10" normalizeH="0" baseline="0" noProof="0" dirty="0" smtClean="0">
                <a:ln>
                  <a:noFill/>
                </a:ln>
                <a:solidFill>
                  <a:prstClr val="black"/>
                </a:solidFill>
                <a:effectLst/>
                <a:uLnTx/>
                <a:uFillTx/>
                <a:latin typeface="Arial"/>
                <a:ea typeface="+mn-ea"/>
                <a:cs typeface="Arial"/>
              </a:rPr>
              <a:t>Smart </a:t>
            </a:r>
            <a:r>
              <a:rPr kumimoji="0" lang="en-US" sz="1800" b="0" i="0" u="none" strike="noStrike" kern="1200" cap="none" spc="0" normalizeH="0" baseline="0" noProof="0" dirty="0">
                <a:ln>
                  <a:noFill/>
                </a:ln>
                <a:solidFill>
                  <a:prstClr val="black"/>
                </a:solidFill>
                <a:effectLst/>
                <a:uLnTx/>
                <a:uFillTx/>
                <a:latin typeface="Arial"/>
                <a:ea typeface="+mn-ea"/>
                <a:cs typeface="Arial"/>
              </a:rPr>
              <a:t>HR </a:t>
            </a:r>
            <a:r>
              <a:rPr kumimoji="0" lang="en-US" sz="1800" b="0" i="0" u="none" strike="noStrike" kern="1200" cap="none" spc="-25" normalizeH="0" baseline="0" noProof="0" dirty="0">
                <a:ln>
                  <a:noFill/>
                </a:ln>
                <a:solidFill>
                  <a:prstClr val="black"/>
                </a:solidFill>
                <a:effectLst/>
                <a:uLnTx/>
                <a:uFillTx/>
                <a:latin typeface="Arial"/>
                <a:ea typeface="+mn-ea"/>
                <a:cs typeface="Arial"/>
              </a:rPr>
              <a:t>Template </a:t>
            </a:r>
            <a:r>
              <a:rPr kumimoji="0" lang="en-US" sz="1800" b="0" i="0" u="none" strike="noStrike" kern="1200" cap="none" spc="5" normalizeH="0" baseline="0" noProof="0" dirty="0">
                <a:ln>
                  <a:noFill/>
                </a:ln>
                <a:solidFill>
                  <a:prstClr val="black"/>
                </a:solidFill>
                <a:effectLst/>
                <a:uLnTx/>
                <a:uFillTx/>
                <a:latin typeface="Arial"/>
                <a:ea typeface="+mn-ea"/>
                <a:cs typeface="Arial"/>
              </a:rPr>
              <a:t>&gt; </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SS Smart </a:t>
            </a:r>
            <a:r>
              <a:rPr kumimoji="0" lang="en-US" sz="1800" b="0" i="0" u="none" strike="noStrike" kern="1200" cap="none" spc="0" normalizeH="0" baseline="0" noProof="0" dirty="0">
                <a:ln>
                  <a:noFill/>
                </a:ln>
                <a:solidFill>
                  <a:prstClr val="black"/>
                </a:solidFill>
                <a:effectLst/>
                <a:uLnTx/>
                <a:uFillTx/>
                <a:latin typeface="Arial"/>
                <a:ea typeface="+mn-ea"/>
                <a:cs typeface="Arial"/>
              </a:rPr>
              <a:t>HR</a:t>
            </a:r>
            <a:r>
              <a:rPr kumimoji="0" lang="en-US" sz="1800" b="0" i="0" u="none" strike="noStrike" kern="1200" cap="none" spc="-280" normalizeH="0" baseline="0" noProof="0" dirty="0">
                <a:ln>
                  <a:noFill/>
                </a:ln>
                <a:solidFill>
                  <a:prstClr val="black"/>
                </a:solidFill>
                <a:effectLst/>
                <a:uLnTx/>
                <a:uFillTx/>
                <a:latin typeface="Arial"/>
                <a:ea typeface="+mn-ea"/>
                <a:cs typeface="Arial"/>
              </a:rPr>
              <a:t> </a:t>
            </a:r>
            <a:r>
              <a:rPr kumimoji="0" lang="en-US" sz="1800" b="0" i="0" u="none" strike="noStrike" kern="1200" cap="none" spc="-15" normalizeH="0" baseline="0" noProof="0" dirty="0" smtClean="0">
                <a:ln>
                  <a:noFill/>
                </a:ln>
                <a:solidFill>
                  <a:prstClr val="black"/>
                </a:solidFill>
                <a:effectLst/>
                <a:uLnTx/>
                <a:uFillTx/>
                <a:latin typeface="Arial"/>
                <a:ea typeface="+mn-ea"/>
                <a:cs typeface="Arial"/>
              </a:rPr>
              <a:t>Transactions &gt;</a:t>
            </a:r>
            <a:r>
              <a:rPr kumimoji="0" lang="en-US" sz="1800" b="1" i="0" u="none" strike="noStrike" kern="1200" cap="none" spc="-15" normalizeH="0" baseline="0" noProof="0" dirty="0" smtClean="0">
                <a:ln>
                  <a:noFill/>
                </a:ln>
                <a:solidFill>
                  <a:prstClr val="black"/>
                </a:solidFill>
                <a:effectLst/>
                <a:uLnTx/>
                <a:uFillTx/>
                <a:latin typeface="Arial"/>
                <a:ea typeface="+mn-ea"/>
                <a:cs typeface="Arial"/>
              </a:rPr>
              <a:t> Transaction Details </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pic>
        <p:nvPicPr>
          <p:cNvPr id="7" name="Picture 6"/>
          <p:cNvPicPr>
            <a:picLocks noChangeAspect="1"/>
          </p:cNvPicPr>
          <p:nvPr/>
        </p:nvPicPr>
        <p:blipFill>
          <a:blip r:embed="rId4"/>
          <a:stretch>
            <a:fillRect/>
          </a:stretch>
        </p:blipFill>
        <p:spPr>
          <a:xfrm>
            <a:off x="1443712" y="1653023"/>
            <a:ext cx="4955041" cy="4540164"/>
          </a:xfrm>
          <a:prstGeom prst="rect">
            <a:avLst/>
          </a:prstGeom>
          <a:ln>
            <a:solidFill>
              <a:schemeClr val="tx1"/>
            </a:solidFill>
          </a:ln>
        </p:spPr>
      </p:pic>
      <p:sp>
        <p:nvSpPr>
          <p:cNvPr id="10" name="object 8"/>
          <p:cNvSpPr/>
          <p:nvPr/>
        </p:nvSpPr>
        <p:spPr>
          <a:xfrm>
            <a:off x="6887215" y="2130250"/>
            <a:ext cx="4778922" cy="3940081"/>
          </a:xfrm>
          <a:custGeom>
            <a:avLst/>
            <a:gdLst/>
            <a:ahLst/>
            <a:cxnLst/>
            <a:rect l="l" t="t" r="r" b="b"/>
            <a:pathLst>
              <a:path w="1554479" h="498475">
                <a:moveTo>
                  <a:pt x="1554479" y="0"/>
                </a:moveTo>
                <a:lnTo>
                  <a:pt x="0" y="0"/>
                </a:lnTo>
                <a:lnTo>
                  <a:pt x="0" y="498348"/>
                </a:lnTo>
                <a:lnTo>
                  <a:pt x="1554479" y="498348"/>
                </a:lnTo>
                <a:lnTo>
                  <a:pt x="1554479" y="0"/>
                </a:lnTo>
                <a:close/>
              </a:path>
            </a:pathLst>
          </a:custGeom>
          <a:no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In the event that the  template is denied by the </a:t>
            </a:r>
            <a:r>
              <a:rPr kumimoji="0" lang="en-US" sz="1600" b="0" i="0" u="none" strike="noStrike" kern="1200" cap="none" spc="0" normalizeH="0" baseline="0" noProof="0" dirty="0" smtClean="0">
                <a:ln>
                  <a:noFill/>
                </a:ln>
                <a:solidFill>
                  <a:prstClr val="black"/>
                </a:solidFill>
                <a:effectLst/>
                <a:uLnTx/>
                <a:uFillTx/>
                <a:latin typeface="Arial"/>
                <a:ea typeface="+mn-ea"/>
                <a:cs typeface="+mn-cs"/>
              </a:rPr>
              <a:t>Shared Service Center AWE approver (i.e. incorrect name spelling, wrong date, etc.), </a:t>
            </a:r>
            <a:r>
              <a:rPr kumimoji="0" lang="en-US" sz="1600" b="0" i="0" u="none" strike="noStrike" kern="1200" cap="none" spc="0" normalizeH="0" baseline="0" noProof="0" dirty="0">
                <a:ln>
                  <a:noFill/>
                </a:ln>
                <a:solidFill>
                  <a:prstClr val="black"/>
                </a:solidFill>
                <a:effectLst/>
                <a:uLnTx/>
                <a:uFillTx/>
                <a:latin typeface="Arial"/>
                <a:ea typeface="+mn-ea"/>
                <a:cs typeface="+mn-cs"/>
              </a:rPr>
              <a:t>the template is returned (with comments) to the Transactional Unit Initiator to correct and resubmit. </a:t>
            </a:r>
            <a:endParaRPr kumimoji="0" lang="en-US" sz="16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a:ea typeface="+mn-ea"/>
                <a:cs typeface="+mn-cs"/>
              </a:rPr>
              <a:t>The </a:t>
            </a:r>
            <a:r>
              <a:rPr kumimoji="0" lang="en-US" sz="1600" b="0" i="0" u="none" strike="noStrike" kern="1200" cap="none" spc="0" normalizeH="0" baseline="0" noProof="0" dirty="0">
                <a:ln>
                  <a:noFill/>
                </a:ln>
                <a:solidFill>
                  <a:prstClr val="black"/>
                </a:solidFill>
                <a:effectLst/>
                <a:uLnTx/>
                <a:uFillTx/>
                <a:latin typeface="Arial"/>
                <a:ea typeface="+mn-ea"/>
                <a:cs typeface="+mn-cs"/>
              </a:rPr>
              <a:t>Transactional Unit Initiator will be able to clone the transaction from the </a:t>
            </a:r>
            <a:r>
              <a:rPr kumimoji="0" lang="en-US" sz="1600" b="1" i="0" u="none" strike="noStrike" kern="1200" cap="none" spc="0" normalizeH="0" baseline="0" noProof="0" dirty="0">
                <a:ln>
                  <a:noFill/>
                </a:ln>
                <a:solidFill>
                  <a:prstClr val="black"/>
                </a:solidFill>
                <a:effectLst/>
                <a:uLnTx/>
                <a:uFillTx/>
                <a:latin typeface="Arial"/>
                <a:ea typeface="+mn-ea"/>
                <a:cs typeface="+mn-cs"/>
              </a:rPr>
              <a:t>Transaction Status </a:t>
            </a:r>
            <a:r>
              <a:rPr kumimoji="0" lang="en-US" sz="1600" b="0" i="0" u="none" strike="noStrike" kern="1200" cap="none" spc="0" normalizeH="0" baseline="0" noProof="0" dirty="0">
                <a:ln>
                  <a:noFill/>
                </a:ln>
                <a:solidFill>
                  <a:prstClr val="black"/>
                </a:solidFill>
                <a:effectLst/>
                <a:uLnTx/>
                <a:uFillTx/>
                <a:latin typeface="Arial"/>
                <a:ea typeface="+mn-ea"/>
                <a:cs typeface="+mn-cs"/>
              </a:rPr>
              <a:t>page</a:t>
            </a:r>
            <a:r>
              <a:rPr kumimoji="0" lang="en-US" sz="1600" b="0" i="0" u="none" strike="noStrike" kern="1200" cap="none" spc="0" normalizeH="0" baseline="0" noProof="0" dirty="0" smtClean="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8"/>
          <p:cNvSpPr/>
          <p:nvPr/>
        </p:nvSpPr>
        <p:spPr>
          <a:xfrm>
            <a:off x="4018327" y="4537825"/>
            <a:ext cx="1564928" cy="645268"/>
          </a:xfrm>
          <a:custGeom>
            <a:avLst/>
            <a:gdLst/>
            <a:ahLst/>
            <a:cxnLst/>
            <a:rect l="l" t="t" r="r" b="b"/>
            <a:pathLst>
              <a:path w="1554479" h="498475">
                <a:moveTo>
                  <a:pt x="1554479" y="0"/>
                </a:moveTo>
                <a:lnTo>
                  <a:pt x="0" y="0"/>
                </a:lnTo>
                <a:lnTo>
                  <a:pt x="0" y="498348"/>
                </a:lnTo>
                <a:lnTo>
                  <a:pt x="1554479" y="498348"/>
                </a:lnTo>
                <a:lnTo>
                  <a:pt x="1554479" y="0"/>
                </a:lnTo>
                <a:close/>
              </a:path>
            </a:pathLst>
          </a:custGeom>
          <a:solidFill>
            <a:schemeClr val="accent1">
              <a:lumMod val="20000"/>
              <a:lumOff val="80000"/>
            </a:schemeClr>
          </a:solidFill>
          <a:ln>
            <a:solidFill>
              <a:schemeClr val="tx1"/>
            </a:solidFill>
          </a:ln>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Transaction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Denied</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by AWE</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5642522" y="5773842"/>
            <a:ext cx="3482410" cy="981423"/>
          </a:xfrm>
          <a:prstGeom prst="rect">
            <a:avLst/>
          </a:prstGeom>
          <a:solidFill>
            <a:schemeClr val="accent1">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To view denial comments from the AWE Approver, click on the arrow.</a:t>
            </a:r>
          </a:p>
        </p:txBody>
      </p:sp>
      <p:cxnSp>
        <p:nvCxnSpPr>
          <p:cNvPr id="13" name="Straight Arrow Connector 12"/>
          <p:cNvCxnSpPr>
            <a:stCxn id="9" idx="1"/>
          </p:cNvCxnSpPr>
          <p:nvPr/>
        </p:nvCxnSpPr>
        <p:spPr>
          <a:xfrm flipH="1" flipV="1">
            <a:off x="1879600" y="5554133"/>
            <a:ext cx="3762922" cy="7104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137</a:t>
            </a:fld>
            <a:endParaRPr lang="en-US" altLang="en-US" dirty="0">
              <a:solidFill>
                <a:prstClr val="black"/>
              </a:solidFill>
            </a:endParaRPr>
          </a:p>
        </p:txBody>
      </p:sp>
    </p:spTree>
    <p:extLst>
      <p:ext uri="{BB962C8B-B14F-4D97-AF65-F5344CB8AC3E}">
        <p14:creationId xmlns:p14="http://schemas.microsoft.com/office/powerpoint/2010/main" val="21409199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891751"/>
            <a:ext cx="12192000" cy="6994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itle 1"/>
          <p:cNvSpPr>
            <a:spLocks noGrp="1"/>
          </p:cNvSpPr>
          <p:nvPr>
            <p:ph type="title"/>
          </p:nvPr>
        </p:nvSpPr>
        <p:spPr>
          <a:xfrm>
            <a:off x="316618" y="245701"/>
            <a:ext cx="10814443" cy="685800"/>
          </a:xfrm>
        </p:spPr>
        <p:txBody>
          <a:bodyPr/>
          <a:lstStyle/>
          <a:p>
            <a:r>
              <a:rPr lang="en-US" dirty="0" smtClean="0">
                <a:solidFill>
                  <a:schemeClr val="accent5"/>
                </a:solidFill>
              </a:rPr>
              <a:t>TRANSACTION STATUS FOR UCPC</a:t>
            </a:r>
            <a:endParaRPr lang="en-US" dirty="0">
              <a:solidFill>
                <a:schemeClr val="accent5"/>
              </a:solidFill>
            </a:endParaRPr>
          </a:p>
        </p:txBody>
      </p:sp>
      <p:sp>
        <p:nvSpPr>
          <p:cNvPr id="16" name="TextBox 15"/>
          <p:cNvSpPr txBox="1"/>
          <p:nvPr/>
        </p:nvSpPr>
        <p:spPr>
          <a:xfrm>
            <a:off x="6136731" y="5885673"/>
            <a:ext cx="627362" cy="184666"/>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p:cNvSpPr txBox="1"/>
          <p:nvPr/>
        </p:nvSpPr>
        <p:spPr>
          <a:xfrm>
            <a:off x="9585755" y="1729403"/>
            <a:ext cx="2351314" cy="2000548"/>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a:ea typeface="+mn-ea"/>
                <a:cs typeface="+mn-cs"/>
              </a:rPr>
              <a:t>This view will display all Transactions that are in your accountability structure and the Transaction Status from UCPC</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Rectangle 17"/>
          <p:cNvSpPr/>
          <p:nvPr/>
        </p:nvSpPr>
        <p:spPr>
          <a:xfrm>
            <a:off x="424243" y="926488"/>
            <a:ext cx="11023436" cy="646331"/>
          </a:xfrm>
          <a:prstGeom prst="rect">
            <a:avLst/>
          </a:prstGeom>
        </p:spPr>
        <p:txBody>
          <a:bodyPr wrap="square">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Navigation: </a:t>
            </a:r>
            <a:r>
              <a:rPr kumimoji="0" lang="en-US" sz="1800" b="0" i="0" u="none" strike="noStrike" kern="1200" cap="none" spc="0" normalizeH="0" baseline="0" noProof="0" dirty="0">
                <a:ln>
                  <a:noFill/>
                </a:ln>
                <a:solidFill>
                  <a:prstClr val="black"/>
                </a:solidFill>
                <a:effectLst/>
                <a:uLnTx/>
                <a:uFillTx/>
                <a:latin typeface="Arial"/>
                <a:ea typeface="+mn-ea"/>
                <a:cs typeface="Arial"/>
              </a:rPr>
              <a:t>PeopleSoft </a:t>
            </a:r>
            <a:r>
              <a:rPr kumimoji="0" lang="en-US" sz="1800" b="0" i="0" u="none" strike="noStrike" kern="1200" cap="none" spc="-10" normalizeH="0" baseline="0" noProof="0" dirty="0">
                <a:ln>
                  <a:noFill/>
                </a:ln>
                <a:solidFill>
                  <a:prstClr val="black"/>
                </a:solidFill>
                <a:effectLst/>
                <a:uLnTx/>
                <a:uFillTx/>
                <a:latin typeface="Arial"/>
                <a:ea typeface="+mn-ea"/>
                <a:cs typeface="Arial"/>
              </a:rPr>
              <a:t>Menu </a:t>
            </a:r>
            <a:r>
              <a:rPr kumimoji="0" lang="en-US" sz="1800" b="0" i="0" u="none" strike="noStrike" kern="1200" cap="none" spc="5" normalizeH="0" baseline="0" noProof="0" dirty="0">
                <a:ln>
                  <a:noFill/>
                </a:ln>
                <a:solidFill>
                  <a:prstClr val="black"/>
                </a:solidFill>
                <a:effectLst/>
                <a:uLnTx/>
                <a:uFillTx/>
                <a:latin typeface="Arial"/>
                <a:ea typeface="+mn-ea"/>
                <a:cs typeface="Arial"/>
              </a:rPr>
              <a:t>&gt; </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Workforce </a:t>
            </a:r>
            <a:r>
              <a:rPr kumimoji="0" lang="en-US" sz="1800" b="0" i="0" u="none" strike="noStrike" kern="1200" cap="none" spc="-295" normalizeH="0" baseline="0" noProof="0" dirty="0" smtClean="0">
                <a:ln>
                  <a:noFill/>
                </a:ln>
                <a:solidFill>
                  <a:prstClr val="black"/>
                </a:solidFill>
                <a:effectLst/>
                <a:uLnTx/>
                <a:uFillTx/>
                <a:latin typeface="Arial"/>
                <a:ea typeface="+mn-ea"/>
                <a:cs typeface="Arial"/>
              </a:rPr>
              <a:t> </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Administration &gt; </a:t>
            </a:r>
            <a:r>
              <a:rPr kumimoji="0" lang="en-US" sz="1800" b="0" i="0" u="none" strike="noStrike" kern="1200" cap="none" spc="10" normalizeH="0" baseline="0" noProof="0" dirty="0" smtClean="0">
                <a:ln>
                  <a:noFill/>
                </a:ln>
                <a:solidFill>
                  <a:prstClr val="black"/>
                </a:solidFill>
                <a:effectLst/>
                <a:uLnTx/>
                <a:uFillTx/>
                <a:latin typeface="Arial"/>
                <a:ea typeface="+mn-ea"/>
                <a:cs typeface="Arial"/>
              </a:rPr>
              <a:t>Smart </a:t>
            </a:r>
            <a:r>
              <a:rPr kumimoji="0" lang="en-US" sz="1800" b="0" i="0" u="none" strike="noStrike" kern="1200" cap="none" spc="0" normalizeH="0" baseline="0" noProof="0" dirty="0">
                <a:ln>
                  <a:noFill/>
                </a:ln>
                <a:solidFill>
                  <a:prstClr val="black"/>
                </a:solidFill>
                <a:effectLst/>
                <a:uLnTx/>
                <a:uFillTx/>
                <a:latin typeface="Arial"/>
                <a:ea typeface="+mn-ea"/>
                <a:cs typeface="Arial"/>
              </a:rPr>
              <a:t>HR </a:t>
            </a:r>
            <a:r>
              <a:rPr kumimoji="0" lang="en-US" sz="1800" b="0" i="0" u="none" strike="noStrike" kern="1200" cap="none" spc="-25" normalizeH="0" baseline="0" noProof="0" dirty="0">
                <a:ln>
                  <a:noFill/>
                </a:ln>
                <a:solidFill>
                  <a:prstClr val="black"/>
                </a:solidFill>
                <a:effectLst/>
                <a:uLnTx/>
                <a:uFillTx/>
                <a:latin typeface="Arial"/>
                <a:ea typeface="+mn-ea"/>
                <a:cs typeface="Arial"/>
              </a:rPr>
              <a:t>Template </a:t>
            </a:r>
            <a:r>
              <a:rPr kumimoji="0" lang="en-US" sz="1800" b="0" i="0" u="none" strike="noStrike" kern="1200" cap="none" spc="5" normalizeH="0" baseline="0" noProof="0" dirty="0">
                <a:ln>
                  <a:noFill/>
                </a:ln>
                <a:solidFill>
                  <a:prstClr val="black"/>
                </a:solidFill>
                <a:effectLst/>
                <a:uLnTx/>
                <a:uFillTx/>
                <a:latin typeface="Arial"/>
                <a:ea typeface="+mn-ea"/>
                <a:cs typeface="Arial"/>
              </a:rPr>
              <a:t>&gt; Smart </a:t>
            </a:r>
            <a:r>
              <a:rPr kumimoji="0" lang="en-US" sz="1800" b="0" i="0" u="none" strike="noStrike" kern="1200" cap="none" spc="0" normalizeH="0" baseline="0" noProof="0" dirty="0">
                <a:ln>
                  <a:noFill/>
                </a:ln>
                <a:solidFill>
                  <a:prstClr val="black"/>
                </a:solidFill>
                <a:effectLst/>
                <a:uLnTx/>
                <a:uFillTx/>
                <a:latin typeface="Arial"/>
                <a:ea typeface="+mn-ea"/>
                <a:cs typeface="Arial"/>
              </a:rPr>
              <a:t>HR</a:t>
            </a:r>
            <a:r>
              <a:rPr kumimoji="0" lang="en-US" sz="1800" b="0" i="0" u="none" strike="noStrike" kern="1200" cap="none" spc="-280" normalizeH="0" baseline="0" noProof="0" dirty="0">
                <a:ln>
                  <a:noFill/>
                </a:ln>
                <a:solidFill>
                  <a:prstClr val="black"/>
                </a:solidFill>
                <a:effectLst/>
                <a:uLnTx/>
                <a:uFillTx/>
                <a:latin typeface="Arial"/>
                <a:ea typeface="+mn-ea"/>
                <a:cs typeface="Arial"/>
              </a:rPr>
              <a:t> </a:t>
            </a:r>
            <a:r>
              <a:rPr kumimoji="0" lang="en-US" sz="1800" b="0" i="0" u="none" strike="noStrike" kern="1200" cap="none" spc="-15" normalizeH="0" baseline="0" noProof="0" dirty="0" smtClean="0">
                <a:ln>
                  <a:noFill/>
                </a:ln>
                <a:solidFill>
                  <a:prstClr val="black"/>
                </a:solidFill>
                <a:effectLst/>
                <a:uLnTx/>
                <a:uFillTx/>
                <a:latin typeface="Arial"/>
                <a:ea typeface="+mn-ea"/>
                <a:cs typeface="Arial"/>
              </a:rPr>
              <a:t>Transactions &gt;</a:t>
            </a:r>
            <a:r>
              <a:rPr kumimoji="0" lang="en-US" sz="1800" b="1" i="0" u="none" strike="noStrike" kern="1200" cap="none" spc="-15" normalizeH="0" baseline="0" noProof="0" dirty="0" smtClean="0">
                <a:ln>
                  <a:noFill/>
                </a:ln>
                <a:solidFill>
                  <a:prstClr val="black"/>
                </a:solidFill>
                <a:effectLst/>
                <a:uLnTx/>
                <a:uFillTx/>
                <a:latin typeface="Arial"/>
                <a:ea typeface="+mn-ea"/>
                <a:cs typeface="Arial"/>
              </a:rPr>
              <a:t> Transaction Details </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9" name="Picture 18"/>
          <p:cNvPicPr>
            <a:picLocks noChangeAspect="1"/>
          </p:cNvPicPr>
          <p:nvPr/>
        </p:nvPicPr>
        <p:blipFill>
          <a:blip r:embed="rId4"/>
          <a:stretch>
            <a:fillRect/>
          </a:stretch>
        </p:blipFill>
        <p:spPr>
          <a:xfrm>
            <a:off x="1888066" y="1625922"/>
            <a:ext cx="7451540" cy="5090787"/>
          </a:xfrm>
          <a:prstGeom prst="rect">
            <a:avLst/>
          </a:prstGeom>
        </p:spPr>
      </p:pic>
      <p:cxnSp>
        <p:nvCxnSpPr>
          <p:cNvPr id="20" name="Straight Arrow Connector 19"/>
          <p:cNvCxnSpPr/>
          <p:nvPr/>
        </p:nvCxnSpPr>
        <p:spPr>
          <a:xfrm flipH="1">
            <a:off x="5003801" y="2190307"/>
            <a:ext cx="4581954" cy="15286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138</a:t>
            </a:fld>
            <a:endParaRPr lang="en-US" altLang="en-US" dirty="0">
              <a:solidFill>
                <a:prstClr val="black"/>
              </a:solidFill>
            </a:endParaRPr>
          </a:p>
        </p:txBody>
      </p:sp>
    </p:spTree>
    <p:extLst>
      <p:ext uri="{BB962C8B-B14F-4D97-AF65-F5344CB8AC3E}">
        <p14:creationId xmlns:p14="http://schemas.microsoft.com/office/powerpoint/2010/main" val="98384394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378459" y="154389"/>
            <a:ext cx="10963618" cy="685800"/>
          </a:xfrm>
        </p:spPr>
        <p:txBody>
          <a:bodyPr/>
          <a:lstStyle/>
          <a:p>
            <a:r>
              <a:rPr lang="en-US" dirty="0" smtClean="0">
                <a:solidFill>
                  <a:schemeClr val="accent5"/>
                </a:solidFill>
              </a:rPr>
              <a:t>VIEW CANCELLED COMMENTS FROM UCPC</a:t>
            </a:r>
            <a:endParaRPr lang="en-US" dirty="0">
              <a:solidFill>
                <a:schemeClr val="accent5"/>
              </a:solidFill>
            </a:endParaRPr>
          </a:p>
        </p:txBody>
      </p:sp>
      <p:grpSp>
        <p:nvGrpSpPr>
          <p:cNvPr id="11" name="Group 10"/>
          <p:cNvGrpSpPr/>
          <p:nvPr/>
        </p:nvGrpSpPr>
        <p:grpSpPr>
          <a:xfrm>
            <a:off x="660192" y="1660013"/>
            <a:ext cx="6865102" cy="4566981"/>
            <a:chOff x="660192" y="1660013"/>
            <a:chExt cx="6865102" cy="4566981"/>
          </a:xfrm>
        </p:grpSpPr>
        <p:pic>
          <p:nvPicPr>
            <p:cNvPr id="12" name="Picture 11"/>
            <p:cNvPicPr>
              <a:picLocks noChangeAspect="1"/>
            </p:cNvPicPr>
            <p:nvPr/>
          </p:nvPicPr>
          <p:blipFill rotWithShape="1">
            <a:blip r:embed="rId4"/>
            <a:srcRect r="3168" b="14347"/>
            <a:stretch/>
          </p:blipFill>
          <p:spPr>
            <a:xfrm>
              <a:off x="660192" y="1660013"/>
              <a:ext cx="6865102" cy="4566981"/>
            </a:xfrm>
            <a:prstGeom prst="rect">
              <a:avLst/>
            </a:prstGeom>
            <a:ln>
              <a:solidFill>
                <a:schemeClr val="tx1"/>
              </a:solidFill>
            </a:ln>
          </p:spPr>
        </p:pic>
        <p:sp>
          <p:nvSpPr>
            <p:cNvPr id="13" name="Rectangle 12"/>
            <p:cNvSpPr/>
            <p:nvPr/>
          </p:nvSpPr>
          <p:spPr>
            <a:xfrm>
              <a:off x="6264322" y="4531057"/>
              <a:ext cx="1241946" cy="1695937"/>
            </a:xfrm>
            <a:prstGeom prst="rect">
              <a:avLst/>
            </a:prstGeom>
            <a:solidFill>
              <a:schemeClr val="bg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21" name="Rectangle 20"/>
          <p:cNvSpPr/>
          <p:nvPr/>
        </p:nvSpPr>
        <p:spPr>
          <a:xfrm>
            <a:off x="378459" y="4195669"/>
            <a:ext cx="3412393" cy="2031325"/>
          </a:xfrm>
          <a:prstGeom prst="rect">
            <a:avLst/>
          </a:prstGeom>
          <a:solidFill>
            <a:schemeClr val="accent1">
              <a:lumMod val="20000"/>
              <a:lumOff val="80000"/>
            </a:schemeClr>
          </a:solidFill>
          <a:ln w="63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mn-cs"/>
              </a:rPr>
              <a:t>Note</a:t>
            </a:r>
            <a:r>
              <a:rPr kumimoji="0" lang="en-US" sz="1800" b="1"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a:ln>
                  <a:noFill/>
                </a:ln>
                <a:solidFill>
                  <a:prstClr val="black"/>
                </a:solidFill>
                <a:effectLst/>
                <a:uLnTx/>
                <a:uFillTx/>
                <a:latin typeface="Arial"/>
                <a:ea typeface="+mn-ea"/>
                <a:cs typeface="+mn-cs"/>
              </a:rPr>
              <a:t>To view comments about a transaction that was </a:t>
            </a:r>
            <a:r>
              <a:rPr kumimoji="0" lang="en-US" sz="1800" b="1" i="0" u="none" strike="noStrike" kern="1200" cap="none" spc="0" normalizeH="0" baseline="0" noProof="0" dirty="0">
                <a:ln>
                  <a:noFill/>
                </a:ln>
                <a:solidFill>
                  <a:prstClr val="black"/>
                </a:solidFill>
                <a:effectLst/>
                <a:uLnTx/>
                <a:uFillTx/>
                <a:latin typeface="Arial"/>
                <a:ea typeface="+mn-ea"/>
                <a:cs typeface="+mn-cs"/>
              </a:rPr>
              <a:t>denied </a:t>
            </a:r>
            <a:r>
              <a:rPr kumimoji="0" lang="en-US" sz="1800" b="0" i="0" u="none" strike="noStrike" kern="1200" cap="none" spc="0" normalizeH="0" baseline="0" noProof="0" dirty="0">
                <a:ln>
                  <a:noFill/>
                </a:ln>
                <a:solidFill>
                  <a:prstClr val="black"/>
                </a:solidFill>
                <a:effectLst/>
                <a:uLnTx/>
                <a:uFillTx/>
                <a:latin typeface="Arial"/>
                <a:ea typeface="+mn-ea"/>
                <a:cs typeface="+mn-cs"/>
              </a:rPr>
              <a:t>by a Location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AWE Approver, </a:t>
            </a:r>
            <a:r>
              <a:rPr kumimoji="0" lang="en-US" sz="1800" b="0" i="0" u="none" strike="noStrike" kern="1200" cap="none" spc="0" normalizeH="0" baseline="0" noProof="0" dirty="0">
                <a:ln>
                  <a:noFill/>
                </a:ln>
                <a:solidFill>
                  <a:prstClr val="black"/>
                </a:solidFill>
                <a:effectLst/>
                <a:uLnTx/>
                <a:uFillTx/>
                <a:latin typeface="Arial"/>
                <a:ea typeface="+mn-ea"/>
                <a:cs typeface="+mn-cs"/>
              </a:rPr>
              <a:t>you must navigate to the </a:t>
            </a:r>
            <a:r>
              <a:rPr kumimoji="0" lang="en-US" sz="1800" b="1" i="0" u="none" strike="noStrike" kern="1200" cap="none" spc="0" normalizeH="0" baseline="0" noProof="0" dirty="0">
                <a:ln>
                  <a:noFill/>
                </a:ln>
                <a:solidFill>
                  <a:prstClr val="black"/>
                </a:solidFill>
                <a:effectLst/>
                <a:uLnTx/>
                <a:uFillTx/>
                <a:latin typeface="Arial"/>
                <a:ea typeface="+mn-ea"/>
                <a:cs typeface="+mn-cs"/>
              </a:rPr>
              <a:t>SS Smart HR Transactions </a:t>
            </a:r>
            <a:r>
              <a:rPr kumimoji="0" lang="en-US" sz="1800" b="0" i="0" u="none" strike="noStrike" kern="1200" cap="none" spc="0" normalizeH="0" baseline="0" noProof="0" dirty="0">
                <a:ln>
                  <a:noFill/>
                </a:ln>
                <a:solidFill>
                  <a:prstClr val="black"/>
                </a:solidFill>
                <a:effectLst/>
                <a:uLnTx/>
                <a:uFillTx/>
                <a:latin typeface="Arial"/>
                <a:ea typeface="+mn-ea"/>
                <a:cs typeface="+mn-cs"/>
              </a:rPr>
              <a:t>page and review the </a:t>
            </a:r>
            <a:r>
              <a:rPr kumimoji="0" lang="en-US" sz="1800" b="1" i="0" u="none" strike="noStrike" kern="1200" cap="none" spc="0" normalizeH="0" baseline="0" noProof="0" dirty="0">
                <a:ln>
                  <a:noFill/>
                </a:ln>
                <a:solidFill>
                  <a:prstClr val="black"/>
                </a:solidFill>
                <a:effectLst/>
                <a:uLnTx/>
                <a:uFillTx/>
                <a:latin typeface="Arial"/>
                <a:ea typeface="+mn-ea"/>
                <a:cs typeface="+mn-cs"/>
              </a:rPr>
              <a:t>Approver Comments </a:t>
            </a:r>
            <a:r>
              <a:rPr kumimoji="0" lang="en-US" sz="1800" b="0" i="0" u="none" strike="noStrike" kern="1200" cap="none" spc="0" normalizeH="0" baseline="0" noProof="0" dirty="0">
                <a:ln>
                  <a:noFill/>
                </a:ln>
                <a:solidFill>
                  <a:prstClr val="black"/>
                </a:solidFill>
                <a:effectLst/>
                <a:uLnTx/>
                <a:uFillTx/>
                <a:latin typeface="Arial"/>
                <a:ea typeface="+mn-ea"/>
                <a:cs typeface="+mn-cs"/>
              </a:rPr>
              <a:t>field. 	</a:t>
            </a:r>
          </a:p>
        </p:txBody>
      </p:sp>
      <p:sp>
        <p:nvSpPr>
          <p:cNvPr id="22" name="Rectangle 21"/>
          <p:cNvSpPr/>
          <p:nvPr/>
        </p:nvSpPr>
        <p:spPr>
          <a:xfrm>
            <a:off x="0" y="845269"/>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Rectangle 22"/>
          <p:cNvSpPr/>
          <p:nvPr/>
        </p:nvSpPr>
        <p:spPr>
          <a:xfrm>
            <a:off x="144779" y="990734"/>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Workforce Administration &gt; 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Transaction Status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24" name="Rectangle 23"/>
          <p:cNvSpPr/>
          <p:nvPr/>
        </p:nvSpPr>
        <p:spPr>
          <a:xfrm>
            <a:off x="7240383" y="1971759"/>
            <a:ext cx="4656341" cy="2862194"/>
          </a:xfrm>
          <a:prstGeom prst="rect">
            <a:avLst/>
          </a:prstGeom>
          <a:solidFill>
            <a:schemeClr val="accent1">
              <a:lumMod val="20000"/>
              <a:lumOff val="80000"/>
            </a:schemeClr>
          </a:solidFill>
          <a:ln w="6350">
            <a:solidFill>
              <a:schemeClr val="tx1"/>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When a transaction is cancelled by UCPC WFA Production, comments are entered to explain why the transaction was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cancelled (effective date wrong, action reason code wrong etc.).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Template </a:t>
            </a:r>
            <a:r>
              <a:rPr kumimoji="0" lang="en-US" sz="1800" b="0" i="0" u="none" strike="noStrike" kern="1200" cap="none" spc="0" normalizeH="0" baseline="0" noProof="0" dirty="0">
                <a:ln>
                  <a:noFill/>
                </a:ln>
                <a:solidFill>
                  <a:prstClr val="black"/>
                </a:solidFill>
                <a:effectLst/>
                <a:uLnTx/>
                <a:uFillTx/>
                <a:latin typeface="Arial"/>
                <a:ea typeface="+mn-ea"/>
                <a:cs typeface="+mn-cs"/>
              </a:rPr>
              <a:t>Initiators can </a:t>
            </a:r>
            <a:r>
              <a:rPr kumimoji="0" lang="en-US" sz="1800" b="1" i="0" u="none" strike="noStrike" kern="1200" cap="none" spc="0" normalizeH="0" baseline="0" noProof="0" dirty="0">
                <a:ln>
                  <a:noFill/>
                </a:ln>
                <a:solidFill>
                  <a:prstClr val="black"/>
                </a:solidFill>
                <a:effectLst/>
                <a:uLnTx/>
                <a:uFillTx/>
                <a:latin typeface="Arial"/>
                <a:ea typeface="+mn-ea"/>
                <a:cs typeface="+mn-cs"/>
              </a:rPr>
              <a:t>View Comments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under </a:t>
            </a:r>
            <a:r>
              <a:rPr kumimoji="0" lang="en-US" sz="1800" b="1" i="0" u="none" strike="noStrike" kern="1200" cap="none" spc="0" normalizeH="0" baseline="0" noProof="0" dirty="0">
                <a:ln>
                  <a:noFill/>
                </a:ln>
                <a:solidFill>
                  <a:prstClr val="black"/>
                </a:solidFill>
                <a:effectLst/>
                <a:uLnTx/>
                <a:uFillTx/>
                <a:latin typeface="Arial"/>
                <a:ea typeface="+mn-ea"/>
                <a:cs typeface="+mn-cs"/>
              </a:rPr>
              <a:t>R</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eason for Cancellation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and</a:t>
            </a:r>
            <a:r>
              <a:rPr kumimoji="0" lang="en-US" sz="1800" b="0" i="0" u="none" strike="noStrike" kern="1200" cap="none" spc="0" normalizeH="0" baseline="0" noProof="0" dirty="0">
                <a:ln>
                  <a:noFill/>
                </a:ln>
                <a:solidFill>
                  <a:prstClr val="black"/>
                </a:solidFill>
                <a:effectLst/>
                <a:uLnTx/>
                <a:uFillTx/>
                <a:latin typeface="Arial"/>
                <a:ea typeface="+mn-ea"/>
                <a:cs typeface="+mn-cs"/>
              </a:rPr>
              <a:t>, if needed, </a:t>
            </a:r>
            <a:r>
              <a:rPr kumimoji="0" lang="en-US" sz="1800" b="1" i="0" u="none" strike="noStrike" kern="1200" cap="none" spc="0" normalizeH="0" baseline="0" noProof="0" dirty="0">
                <a:ln>
                  <a:noFill/>
                </a:ln>
                <a:solidFill>
                  <a:prstClr val="black"/>
                </a:solidFill>
                <a:effectLst/>
                <a:uLnTx/>
                <a:uFillTx/>
                <a:latin typeface="Arial"/>
                <a:ea typeface="+mn-ea"/>
                <a:cs typeface="+mn-cs"/>
              </a:rPr>
              <a:t>Clone </a:t>
            </a:r>
            <a:r>
              <a:rPr kumimoji="0" lang="en-US" sz="1800" b="0" i="0" u="none" strike="noStrike" kern="1200" cap="none" spc="0" normalizeH="0" baseline="0" noProof="0" dirty="0">
                <a:ln>
                  <a:noFill/>
                </a:ln>
                <a:solidFill>
                  <a:prstClr val="black"/>
                </a:solidFill>
                <a:effectLst/>
                <a:uLnTx/>
                <a:uFillTx/>
                <a:latin typeface="Arial"/>
                <a:ea typeface="+mn-ea"/>
                <a:cs typeface="+mn-cs"/>
              </a:rPr>
              <a:t>the transaction to resubmit it with necessary corrections. </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cxnSp>
        <p:nvCxnSpPr>
          <p:cNvPr id="25" name="Straight Arrow Connector 24"/>
          <p:cNvCxnSpPr/>
          <p:nvPr/>
        </p:nvCxnSpPr>
        <p:spPr>
          <a:xfrm flipH="1">
            <a:off x="7506268" y="4837492"/>
            <a:ext cx="541940" cy="6164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572788" y="5065565"/>
            <a:ext cx="2557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hlinkClick r:id="rId5"/>
              </a:rPr>
              <a:t>Click for UCPC Job Aid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139</a:t>
            </a:fld>
            <a:endParaRPr lang="en-US" altLang="en-US" dirty="0">
              <a:solidFill>
                <a:prstClr val="black"/>
              </a:solidFill>
            </a:endParaRPr>
          </a:p>
        </p:txBody>
      </p:sp>
    </p:spTree>
    <p:extLst>
      <p:ext uri="{BB962C8B-B14F-4D97-AF65-F5344CB8AC3E}">
        <p14:creationId xmlns:p14="http://schemas.microsoft.com/office/powerpoint/2010/main" val="4197068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88234" y="245855"/>
            <a:ext cx="12093817"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400" b="1" noProof="0" dirty="0" smtClean="0">
                <a:solidFill>
                  <a:srgbClr val="4472C4"/>
                </a:solidFill>
                <a:latin typeface="Arial" panose="020B0604020202020204" pitchFamily="34" charset="0"/>
                <a:cs typeface="Arial" panose="020B0604020202020204" pitchFamily="34" charset="0"/>
              </a:rPr>
              <a:t>STUDENT COMPENSATION</a:t>
            </a:r>
            <a:endParaRPr kumimoji="0" lang="en-US" sz="3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7" name="Content Placeholder 3"/>
          <p:cNvSpPr txBox="1">
            <a:spLocks/>
          </p:cNvSpPr>
          <p:nvPr/>
        </p:nvSpPr>
        <p:spPr>
          <a:xfrm>
            <a:off x="695325" y="1235075"/>
            <a:ext cx="10515600" cy="1298575"/>
          </a:xfrm>
          <a:prstGeom prst="rect">
            <a:avLst/>
          </a:prstGeom>
        </p:spPr>
        <p:txBody>
          <a:bodyPr/>
          <a:lstStyle>
            <a:lvl1pPr marL="342900" indent="-342900" algn="l" rtl="0" eaLnBrk="0" fontAlgn="base" hangingPunct="0">
              <a:spcBef>
                <a:spcPts val="1200"/>
              </a:spcBef>
              <a:spcAft>
                <a:spcPct val="0"/>
              </a:spcAft>
              <a:buClr>
                <a:schemeClr val="tx2"/>
              </a:buClr>
              <a:buSzPct val="70000"/>
              <a:buFont typeface="Wingdings" panose="05000000000000000000" pitchFamily="2" charset="2"/>
              <a:buBlip>
                <a:blip r:embed="rId3"/>
              </a:buBlip>
              <a:defRPr sz="3000" kern="1200">
                <a:solidFill>
                  <a:schemeClr val="tx1"/>
                </a:solidFill>
                <a:latin typeface="+mn-lt"/>
                <a:ea typeface="+mn-ea"/>
                <a:cs typeface="+mn-cs"/>
              </a:defRPr>
            </a:lvl1pPr>
            <a:lvl2pPr marL="692150" indent="-347663" algn="l" rtl="0" eaLnBrk="0" fontAlgn="base" hangingPunct="0">
              <a:spcBef>
                <a:spcPts val="1200"/>
              </a:spcBef>
              <a:spcAft>
                <a:spcPct val="0"/>
              </a:spcAft>
              <a:buClr>
                <a:schemeClr val="accent2"/>
              </a:buClr>
              <a:buSzPct val="70000"/>
              <a:buFont typeface="Wingdings" panose="05000000000000000000" pitchFamily="2" charset="2"/>
              <a:buBlip>
                <a:blip r:embed="rId4"/>
              </a:buBlip>
              <a:defRPr sz="2600" kern="1200">
                <a:solidFill>
                  <a:schemeClr val="tx1"/>
                </a:solidFill>
                <a:latin typeface="+mn-lt"/>
                <a:ea typeface="+mn-ea"/>
                <a:cs typeface="+mn-cs"/>
              </a:defRPr>
            </a:lvl2pPr>
            <a:lvl3pPr marL="987425" indent="-293688" algn="l" rtl="0" eaLnBrk="0" fontAlgn="base" hangingPunct="0">
              <a:spcBef>
                <a:spcPts val="1200"/>
              </a:spcBef>
              <a:spcAft>
                <a:spcPct val="0"/>
              </a:spcAft>
              <a:buClr>
                <a:schemeClr val="accent1"/>
              </a:buClr>
              <a:buSzPct val="70000"/>
              <a:buFont typeface="Wingdings" panose="05000000000000000000" pitchFamily="2" charset="2"/>
              <a:buBlip>
                <a:blip r:embed="rId5"/>
              </a:buBlip>
              <a:defRPr sz="2300" kern="1200">
                <a:solidFill>
                  <a:schemeClr val="tx1"/>
                </a:solidFill>
                <a:latin typeface="+mn-lt"/>
                <a:ea typeface="+mn-ea"/>
                <a:cs typeface="+mn-cs"/>
              </a:defRPr>
            </a:lvl3pPr>
            <a:lvl4pPr marL="1281113" indent="-292100" algn="l" rtl="0" eaLnBrk="0" fontAlgn="base" hangingPunct="0">
              <a:spcBef>
                <a:spcPts val="1200"/>
              </a:spcBef>
              <a:spcAft>
                <a:spcPct val="0"/>
              </a:spcAft>
              <a:buClr>
                <a:schemeClr val="tx2"/>
              </a:buClr>
              <a:buSzPct val="75000"/>
              <a:buFont typeface="Wingdings" panose="05000000000000000000" pitchFamily="2" charset="2"/>
              <a:buBlip>
                <a:blip r:embed="rId4"/>
              </a:buBlip>
              <a:defRPr sz="2000" kern="1200">
                <a:solidFill>
                  <a:schemeClr val="tx1"/>
                </a:solidFill>
                <a:latin typeface="+mn-lt"/>
                <a:ea typeface="+mn-ea"/>
                <a:cs typeface="+mn-cs"/>
              </a:defRPr>
            </a:lvl4pPr>
            <a:lvl5pPr marL="1598613" indent="-315913" algn="l" rtl="0" eaLnBrk="0" fontAlgn="base" hangingPunct="0">
              <a:spcBef>
                <a:spcPts val="1200"/>
              </a:spcBef>
              <a:spcAft>
                <a:spcPct val="0"/>
              </a:spcAft>
              <a:buClr>
                <a:schemeClr val="folHlink"/>
              </a:buClr>
              <a:buSzPct val="80000"/>
              <a:buFont typeface="Wingdings" panose="05000000000000000000" pitchFamily="2" charset="2"/>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smtClean="0"/>
              <a:t>After </a:t>
            </a:r>
            <a:r>
              <a:rPr lang="en-US" sz="1800" dirty="0"/>
              <a:t>the completion of at least two quarters in the department, in which performance has been satisfactory or better, casual-restricted appointments may receive a within-range merit increase of up to $0.75 per hour once a fiscal </a:t>
            </a:r>
            <a:r>
              <a:rPr lang="en-US" sz="1800" dirty="0" smtClean="0"/>
              <a:t>year. </a:t>
            </a:r>
            <a:endParaRPr lang="en-US" sz="1800" dirty="0"/>
          </a:p>
          <a:p>
            <a:pPr>
              <a:buFont typeface="Arial" panose="020B0604020202020204" pitchFamily="34" charset="0"/>
              <a:buChar char="•"/>
            </a:pPr>
            <a:endParaRPr lang="en-US" sz="1800" dirty="0" smtClean="0">
              <a:solidFill>
                <a:srgbClr val="333333"/>
              </a:solidFill>
              <a:latin typeface="Geneva"/>
            </a:endParaRPr>
          </a:p>
          <a:p>
            <a:pPr>
              <a:buFont typeface="Arial" panose="020B0604020202020204" pitchFamily="34" charset="0"/>
              <a:buChar char="•"/>
            </a:pPr>
            <a:endParaRPr lang="en-US" sz="1800" dirty="0" smtClean="0">
              <a:solidFill>
                <a:srgbClr val="333333"/>
              </a:solidFill>
              <a:latin typeface="Geneva"/>
            </a:endParaRPr>
          </a:p>
          <a:p>
            <a:pPr>
              <a:buFont typeface="Arial" panose="020B0604020202020204" pitchFamily="34" charset="0"/>
              <a:buChar char="•"/>
            </a:pPr>
            <a:endParaRPr lang="en-US" sz="1800" dirty="0" smtClean="0">
              <a:solidFill>
                <a:srgbClr val="333333"/>
              </a:solidFill>
              <a:latin typeface="Geneva"/>
            </a:endParaRPr>
          </a:p>
          <a:p>
            <a:pPr>
              <a:buFont typeface="Arial" panose="020B0604020202020204" pitchFamily="34" charset="0"/>
              <a:buChar char="•"/>
            </a:pPr>
            <a:endParaRPr lang="en-US" sz="1800" dirty="0" smtClean="0"/>
          </a:p>
          <a:p>
            <a:pPr>
              <a:buFont typeface="Arial" panose="020B0604020202020204" pitchFamily="34" charset="0"/>
              <a:buChar char="•"/>
            </a:pPr>
            <a:endParaRPr lang="en-US" sz="1800" dirty="0" smtClean="0"/>
          </a:p>
        </p:txBody>
      </p:sp>
      <p:graphicFrame>
        <p:nvGraphicFramePr>
          <p:cNvPr id="8" name="Table 7"/>
          <p:cNvGraphicFramePr>
            <a:graphicFrameLocks noGrp="1"/>
          </p:cNvGraphicFramePr>
          <p:nvPr>
            <p:extLst>
              <p:ext uri="{D42A27DB-BD31-4B8C-83A1-F6EECF244321}">
                <p14:modId xmlns:p14="http://schemas.microsoft.com/office/powerpoint/2010/main" val="1571706558"/>
              </p:ext>
            </p:extLst>
          </p:nvPr>
        </p:nvGraphicFramePr>
        <p:xfrm>
          <a:off x="1697330" y="2533650"/>
          <a:ext cx="8511590" cy="2825967"/>
        </p:xfrm>
        <a:graphic>
          <a:graphicData uri="http://schemas.openxmlformats.org/drawingml/2006/table">
            <a:tbl>
              <a:tblPr firstRow="1" bandRow="1">
                <a:tableStyleId>{5C22544A-7EE6-4342-B048-85BDC9FD1C3A}</a:tableStyleId>
              </a:tblPr>
              <a:tblGrid>
                <a:gridCol w="1702318">
                  <a:extLst>
                    <a:ext uri="{9D8B030D-6E8A-4147-A177-3AD203B41FA5}">
                      <a16:colId xmlns:a16="http://schemas.microsoft.com/office/drawing/2014/main" val="2829469631"/>
                    </a:ext>
                  </a:extLst>
                </a:gridCol>
                <a:gridCol w="1702318">
                  <a:extLst>
                    <a:ext uri="{9D8B030D-6E8A-4147-A177-3AD203B41FA5}">
                      <a16:colId xmlns:a16="http://schemas.microsoft.com/office/drawing/2014/main" val="276865689"/>
                    </a:ext>
                  </a:extLst>
                </a:gridCol>
                <a:gridCol w="1702318">
                  <a:extLst>
                    <a:ext uri="{9D8B030D-6E8A-4147-A177-3AD203B41FA5}">
                      <a16:colId xmlns:a16="http://schemas.microsoft.com/office/drawing/2014/main" val="4090033739"/>
                    </a:ext>
                  </a:extLst>
                </a:gridCol>
                <a:gridCol w="1702318">
                  <a:extLst>
                    <a:ext uri="{9D8B030D-6E8A-4147-A177-3AD203B41FA5}">
                      <a16:colId xmlns:a16="http://schemas.microsoft.com/office/drawing/2014/main" val="2450153318"/>
                    </a:ext>
                  </a:extLst>
                </a:gridCol>
                <a:gridCol w="1702318">
                  <a:extLst>
                    <a:ext uri="{9D8B030D-6E8A-4147-A177-3AD203B41FA5}">
                      <a16:colId xmlns:a16="http://schemas.microsoft.com/office/drawing/2014/main" val="1411097049"/>
                    </a:ext>
                  </a:extLst>
                </a:gridCol>
              </a:tblGrid>
              <a:tr h="941989">
                <a:tc>
                  <a:txBody>
                    <a:bodyPr/>
                    <a:lstStyle/>
                    <a:p>
                      <a:pPr algn="ctr"/>
                      <a:r>
                        <a:rPr lang="en-US" dirty="0" smtClean="0">
                          <a:solidFill>
                            <a:schemeClr val="tx1"/>
                          </a:solidFill>
                        </a:rPr>
                        <a:t>Salary Range</a:t>
                      </a:r>
                      <a:endParaRPr lang="en-US" dirty="0">
                        <a:solidFill>
                          <a:schemeClr val="tx1"/>
                        </a:solidFill>
                      </a:endParaRPr>
                    </a:p>
                  </a:txBody>
                  <a:tcPr anchor="ctr"/>
                </a:tc>
                <a:tc>
                  <a:txBody>
                    <a:bodyPr/>
                    <a:lstStyle/>
                    <a:p>
                      <a:pPr algn="ctr"/>
                      <a:r>
                        <a:rPr lang="en-US" dirty="0" smtClean="0">
                          <a:solidFill>
                            <a:schemeClr val="tx1"/>
                          </a:solidFill>
                        </a:rPr>
                        <a:t>Minimum</a:t>
                      </a:r>
                      <a:endParaRPr lang="en-US" dirty="0">
                        <a:solidFill>
                          <a:schemeClr val="tx1"/>
                        </a:solidFill>
                      </a:endParaRPr>
                    </a:p>
                  </a:txBody>
                  <a:tcPr anchor="ctr"/>
                </a:tc>
                <a:tc>
                  <a:txBody>
                    <a:bodyPr/>
                    <a:lstStyle/>
                    <a:p>
                      <a:pPr algn="ctr"/>
                      <a:r>
                        <a:rPr lang="en-US" dirty="0" smtClean="0">
                          <a:solidFill>
                            <a:schemeClr val="tx1"/>
                          </a:solidFill>
                        </a:rPr>
                        <a:t>1</a:t>
                      </a:r>
                      <a:r>
                        <a:rPr lang="en-US" baseline="30000" dirty="0" smtClean="0">
                          <a:solidFill>
                            <a:schemeClr val="tx1"/>
                          </a:solidFill>
                        </a:rPr>
                        <a:t>st</a:t>
                      </a:r>
                      <a:r>
                        <a:rPr lang="en-US" dirty="0" smtClean="0">
                          <a:solidFill>
                            <a:schemeClr val="tx1"/>
                          </a:solidFill>
                        </a:rPr>
                        <a:t> Quartile</a:t>
                      </a:r>
                      <a:endParaRPr lang="en-US" dirty="0">
                        <a:solidFill>
                          <a:schemeClr val="tx1"/>
                        </a:solidFill>
                      </a:endParaRPr>
                    </a:p>
                  </a:txBody>
                  <a:tcPr anchor="ctr"/>
                </a:tc>
                <a:tc>
                  <a:txBody>
                    <a:bodyPr/>
                    <a:lstStyle/>
                    <a:p>
                      <a:pPr algn="ctr"/>
                      <a:r>
                        <a:rPr lang="en-US" dirty="0" smtClean="0">
                          <a:solidFill>
                            <a:schemeClr val="tx1"/>
                          </a:solidFill>
                        </a:rPr>
                        <a:t>Midpoint</a:t>
                      </a:r>
                      <a:endParaRPr lang="en-US" dirty="0">
                        <a:solidFill>
                          <a:schemeClr val="tx1"/>
                        </a:solidFill>
                      </a:endParaRPr>
                    </a:p>
                  </a:txBody>
                  <a:tcPr anchor="ctr"/>
                </a:tc>
                <a:tc>
                  <a:txBody>
                    <a:bodyPr/>
                    <a:lstStyle/>
                    <a:p>
                      <a:pPr algn="ctr"/>
                      <a:r>
                        <a:rPr lang="en-US" dirty="0" smtClean="0">
                          <a:solidFill>
                            <a:schemeClr val="tx1"/>
                          </a:solidFill>
                        </a:rPr>
                        <a:t>Maximum</a:t>
                      </a:r>
                      <a:endParaRPr lang="en-US" dirty="0">
                        <a:solidFill>
                          <a:schemeClr val="tx1"/>
                        </a:solidFill>
                      </a:endParaRPr>
                    </a:p>
                  </a:txBody>
                  <a:tcPr anchor="ctr"/>
                </a:tc>
                <a:extLst>
                  <a:ext uri="{0D108BD9-81ED-4DB2-BD59-A6C34878D82A}">
                    <a16:rowId xmlns:a16="http://schemas.microsoft.com/office/drawing/2014/main" val="287014645"/>
                  </a:ext>
                </a:extLst>
              </a:tr>
              <a:tr h="941989">
                <a:tc>
                  <a:txBody>
                    <a:bodyPr/>
                    <a:lstStyle/>
                    <a:p>
                      <a:pPr algn="l"/>
                      <a:r>
                        <a:rPr lang="en-US" dirty="0" smtClean="0"/>
                        <a:t>Student 1</a:t>
                      </a:r>
                    </a:p>
                    <a:p>
                      <a:pPr algn="l"/>
                      <a:r>
                        <a:rPr lang="en-US" dirty="0" smtClean="0"/>
                        <a:t>Title</a:t>
                      </a:r>
                      <a:r>
                        <a:rPr lang="en-US" baseline="0" dirty="0" smtClean="0"/>
                        <a:t> Code xxx</a:t>
                      </a:r>
                      <a:endParaRPr lang="en-US" dirty="0"/>
                    </a:p>
                  </a:txBody>
                  <a:tcPr anchor="ctr"/>
                </a:tc>
                <a:tc>
                  <a:txBody>
                    <a:bodyPr/>
                    <a:lstStyle/>
                    <a:p>
                      <a:pPr algn="ctr"/>
                      <a:r>
                        <a:rPr lang="en-US" dirty="0" smtClean="0"/>
                        <a:t>$12.00/hr</a:t>
                      </a:r>
                      <a:endParaRPr lang="en-US" dirty="0"/>
                    </a:p>
                  </a:txBody>
                  <a:tcPr anchor="ctr"/>
                </a:tc>
                <a:tc>
                  <a:txBody>
                    <a:bodyPr/>
                    <a:lstStyle/>
                    <a:p>
                      <a:pPr algn="ctr"/>
                      <a:r>
                        <a:rPr lang="en-US" dirty="0" smtClean="0"/>
                        <a:t>$13.25/hr</a:t>
                      </a:r>
                      <a:endParaRPr lang="en-US" dirty="0"/>
                    </a:p>
                  </a:txBody>
                  <a:tcPr anchor="ctr"/>
                </a:tc>
                <a:tc>
                  <a:txBody>
                    <a:bodyPr/>
                    <a:lstStyle/>
                    <a:p>
                      <a:pPr algn="ctr"/>
                      <a:r>
                        <a:rPr lang="en-US" dirty="0" smtClean="0"/>
                        <a:t>$14.50/hr</a:t>
                      </a:r>
                      <a:endParaRPr lang="en-US" dirty="0"/>
                    </a:p>
                  </a:txBody>
                  <a:tcPr anchor="ctr"/>
                </a:tc>
                <a:tc>
                  <a:txBody>
                    <a:bodyPr/>
                    <a:lstStyle/>
                    <a:p>
                      <a:pPr algn="ctr"/>
                      <a:r>
                        <a:rPr lang="en-US" dirty="0" smtClean="0"/>
                        <a:t>$17.00/hr</a:t>
                      </a:r>
                      <a:endParaRPr lang="en-US" dirty="0"/>
                    </a:p>
                  </a:txBody>
                  <a:tcPr anchor="ctr"/>
                </a:tc>
                <a:extLst>
                  <a:ext uri="{0D108BD9-81ED-4DB2-BD59-A6C34878D82A}">
                    <a16:rowId xmlns:a16="http://schemas.microsoft.com/office/drawing/2014/main" val="4045721740"/>
                  </a:ext>
                </a:extLst>
              </a:tr>
              <a:tr h="941989">
                <a:tc>
                  <a:txBody>
                    <a:bodyPr/>
                    <a:lstStyle/>
                    <a:p>
                      <a:r>
                        <a:rPr lang="en-US" dirty="0" smtClean="0"/>
                        <a:t>Student 2</a:t>
                      </a:r>
                    </a:p>
                    <a:p>
                      <a:r>
                        <a:rPr lang="en-US" dirty="0" smtClean="0"/>
                        <a:t>Title Code xxx</a:t>
                      </a:r>
                      <a:endParaRPr lang="en-US" dirty="0"/>
                    </a:p>
                  </a:txBody>
                  <a:tcPr anchor="ctr"/>
                </a:tc>
                <a:tc>
                  <a:txBody>
                    <a:bodyPr/>
                    <a:lstStyle/>
                    <a:p>
                      <a:pPr algn="ctr"/>
                      <a:r>
                        <a:rPr lang="en-US" dirty="0" smtClean="0"/>
                        <a:t>$12.50/hr</a:t>
                      </a:r>
                      <a:endParaRPr lang="en-US" dirty="0"/>
                    </a:p>
                  </a:txBody>
                  <a:tcPr anchor="ctr"/>
                </a:tc>
                <a:tc>
                  <a:txBody>
                    <a:bodyPr/>
                    <a:lstStyle/>
                    <a:p>
                      <a:pPr algn="ctr"/>
                      <a:r>
                        <a:rPr lang="en-US" dirty="0" smtClean="0"/>
                        <a:t>$17.50/hr</a:t>
                      </a:r>
                      <a:endParaRPr lang="en-US" dirty="0"/>
                    </a:p>
                  </a:txBody>
                  <a:tcPr anchor="ctr"/>
                </a:tc>
                <a:tc>
                  <a:txBody>
                    <a:bodyPr/>
                    <a:lstStyle/>
                    <a:p>
                      <a:pPr algn="ctr"/>
                      <a:r>
                        <a:rPr lang="en-US" dirty="0" smtClean="0"/>
                        <a:t>$22.50/hr</a:t>
                      </a:r>
                      <a:endParaRPr lang="en-US" dirty="0"/>
                    </a:p>
                  </a:txBody>
                  <a:tcPr anchor="ctr"/>
                </a:tc>
                <a:tc>
                  <a:txBody>
                    <a:bodyPr/>
                    <a:lstStyle/>
                    <a:p>
                      <a:pPr algn="ctr"/>
                      <a:r>
                        <a:rPr lang="en-US" dirty="0" smtClean="0"/>
                        <a:t>$32.50/hr</a:t>
                      </a:r>
                      <a:endParaRPr lang="en-US" dirty="0"/>
                    </a:p>
                  </a:txBody>
                  <a:tcPr anchor="ctr"/>
                </a:tc>
                <a:extLst>
                  <a:ext uri="{0D108BD9-81ED-4DB2-BD59-A6C34878D82A}">
                    <a16:rowId xmlns:a16="http://schemas.microsoft.com/office/drawing/2014/main" val="509870654"/>
                  </a:ext>
                </a:extLst>
              </a:tr>
            </a:tbl>
          </a:graphicData>
        </a:graphic>
      </p:graphicFrame>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14</a:t>
            </a:fld>
            <a:endParaRPr lang="en-US" altLang="en-US" dirty="0">
              <a:solidFill>
                <a:prstClr val="black"/>
              </a:solidFill>
            </a:endParaRPr>
          </a:p>
        </p:txBody>
      </p:sp>
    </p:spTree>
    <p:extLst>
      <p:ext uri="{BB962C8B-B14F-4D97-AF65-F5344CB8AC3E}">
        <p14:creationId xmlns:p14="http://schemas.microsoft.com/office/powerpoint/2010/main" val="65481220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74342" y="1636334"/>
            <a:ext cx="8425028" cy="3520882"/>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1AB00"/>
                </a:solidFill>
                <a:effectLst/>
                <a:uLnTx/>
                <a:uFillTx/>
                <a:latin typeface="Arial"/>
                <a:ea typeface="+mn-ea"/>
                <a:cs typeface="+mn-cs"/>
              </a:rPr>
              <a:t>SharePoint Instructions and Hands on Training</a:t>
            </a:r>
            <a:endParaRPr kumimoji="0" lang="en-US" sz="7200" b="1" i="0" u="none" strike="noStrike" kern="1200" cap="none" spc="0" normalizeH="0" baseline="0" noProof="0" dirty="0">
              <a:ln>
                <a:noFill/>
              </a:ln>
              <a:solidFill>
                <a:srgbClr val="F1AB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140</a:t>
            </a:fld>
            <a:endParaRPr lang="en-US" altLang="en-US" dirty="0">
              <a:solidFill>
                <a:prstClr val="black"/>
              </a:solidFill>
            </a:endParaRPr>
          </a:p>
        </p:txBody>
      </p:sp>
    </p:spTree>
    <p:extLst>
      <p:ext uri="{BB962C8B-B14F-4D97-AF65-F5344CB8AC3E}">
        <p14:creationId xmlns:p14="http://schemas.microsoft.com/office/powerpoint/2010/main" val="1770184015"/>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1649263" cy="685800"/>
          </a:xfrm>
        </p:spPr>
        <p:txBody>
          <a:bodyPr/>
          <a:lstStyle/>
          <a:p>
            <a:r>
              <a:rPr lang="en-US" dirty="0" smtClean="0">
                <a:solidFill>
                  <a:schemeClr val="accent5"/>
                </a:solidFill>
              </a:rPr>
              <a:t>SHAREPOINT LIST INSTRUCTIONS</a:t>
            </a:r>
            <a:endParaRPr lang="en-US" dirty="0">
              <a:solidFill>
                <a:schemeClr val="accent5"/>
              </a:solidFill>
            </a:endParaRPr>
          </a:p>
        </p:txBody>
      </p:sp>
      <p:sp>
        <p:nvSpPr>
          <p:cNvPr id="3" name="Rectangle 2"/>
          <p:cNvSpPr/>
          <p:nvPr/>
        </p:nvSpPr>
        <p:spPr>
          <a:xfrm>
            <a:off x="3435764" y="3928135"/>
            <a:ext cx="8127586" cy="2068259"/>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
                <a:srgbClr val="4472C4"/>
              </a:buClr>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Testing SharePoint:  </a:t>
            </a:r>
            <a:r>
              <a:rPr kumimoji="0" lang="en-US" sz="20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4"/>
              </a:rPr>
              <a:t>https://ucrshare.ucr.edu/sites/FOM_UCPath/SitePages/Home.aspx</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
                <a:srgbClr val="4472C4"/>
              </a:buClr>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Preferred browsers are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Internet Explorer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Chrome.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Save the link as a favorite)</a:t>
            </a:r>
          </a:p>
          <a:p>
            <a:pPr marL="342900" marR="0" lvl="0" indent="-342900" algn="l" defTabSz="914400" rtl="0" eaLnBrk="1" fontAlgn="auto" latinLnBrk="0" hangingPunct="1">
              <a:lnSpc>
                <a:spcPct val="107000"/>
              </a:lnSpc>
              <a:spcBef>
                <a:spcPts val="0"/>
              </a:spcBef>
              <a:spcAft>
                <a:spcPts val="800"/>
              </a:spcAft>
              <a:buClr>
                <a:srgbClr val="4472C4"/>
              </a:buClr>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Select </a:t>
            </a:r>
            <a:r>
              <a:rPr kumimoji="0" lang="en-US" sz="2000" b="0" i="1"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UCPath Transaction Training Scenarios</a:t>
            </a:r>
            <a:r>
              <a:rPr kumimoji="0" lang="en-US" sz="2000"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from the left side Quick Menu:</a:t>
            </a:r>
          </a:p>
        </p:txBody>
      </p:sp>
      <p:pic>
        <p:nvPicPr>
          <p:cNvPr id="4" name="Picture 3"/>
          <p:cNvPicPr/>
          <p:nvPr/>
        </p:nvPicPr>
        <p:blipFill>
          <a:blip r:embed="rId5"/>
          <a:stretch>
            <a:fillRect/>
          </a:stretch>
        </p:blipFill>
        <p:spPr>
          <a:xfrm>
            <a:off x="3997739" y="1106068"/>
            <a:ext cx="6965540" cy="2532482"/>
          </a:xfrm>
          <a:prstGeom prst="rect">
            <a:avLst/>
          </a:prstGeom>
          <a:ln>
            <a:solidFill>
              <a:schemeClr val="tx2"/>
            </a:solidFill>
          </a:ln>
        </p:spPr>
      </p:pic>
      <p:pic>
        <p:nvPicPr>
          <p:cNvPr id="5" name="Picture 4"/>
          <p:cNvPicPr/>
          <p:nvPr/>
        </p:nvPicPr>
        <p:blipFill>
          <a:blip r:embed="rId6">
            <a:extLst>
              <a:ext uri="{28A0092B-C50C-407E-A947-70E740481C1C}">
                <a14:useLocalDpi xmlns:a14="http://schemas.microsoft.com/office/drawing/2010/main" val="0"/>
              </a:ext>
            </a:extLst>
          </a:blip>
          <a:stretch>
            <a:fillRect/>
          </a:stretch>
        </p:blipFill>
        <p:spPr>
          <a:xfrm>
            <a:off x="970570" y="1077493"/>
            <a:ext cx="2025445" cy="5431462"/>
          </a:xfrm>
          <a:prstGeom prst="rect">
            <a:avLst/>
          </a:prstGeom>
          <a:ln>
            <a:solidFill>
              <a:schemeClr val="tx2"/>
            </a:solidFill>
          </a:ln>
        </p:spPr>
      </p:pic>
      <p:sp>
        <p:nvSpPr>
          <p:cNvPr id="6" name="Rectangle 5"/>
          <p:cNvSpPr/>
          <p:nvPr/>
        </p:nvSpPr>
        <p:spPr>
          <a:xfrm>
            <a:off x="929063" y="6135329"/>
            <a:ext cx="1823965" cy="3637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141</a:t>
            </a:fld>
            <a:endParaRPr lang="en-US" altLang="en-US" dirty="0">
              <a:solidFill>
                <a:prstClr val="black"/>
              </a:solidFill>
            </a:endParaRPr>
          </a:p>
        </p:txBody>
      </p:sp>
    </p:spTree>
    <p:extLst>
      <p:ext uri="{BB962C8B-B14F-4D97-AF65-F5344CB8AC3E}">
        <p14:creationId xmlns:p14="http://schemas.microsoft.com/office/powerpoint/2010/main" val="799894494"/>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1649263" cy="685800"/>
          </a:xfrm>
        </p:spPr>
        <p:txBody>
          <a:bodyPr/>
          <a:lstStyle/>
          <a:p>
            <a:r>
              <a:rPr lang="en-US" dirty="0" smtClean="0">
                <a:solidFill>
                  <a:schemeClr val="accent5"/>
                </a:solidFill>
              </a:rPr>
              <a:t>VIEWING LIST OPTIONS</a:t>
            </a:r>
            <a:endParaRPr lang="en-US" dirty="0">
              <a:solidFill>
                <a:schemeClr val="accent5"/>
              </a:solidFill>
            </a:endParaRPr>
          </a:p>
        </p:txBody>
      </p:sp>
      <p:sp>
        <p:nvSpPr>
          <p:cNvPr id="3" name="Rectangle 2"/>
          <p:cNvSpPr/>
          <p:nvPr/>
        </p:nvSpPr>
        <p:spPr>
          <a:xfrm>
            <a:off x="1974896" y="1288856"/>
            <a:ext cx="8586005" cy="461665"/>
          </a:xfrm>
          <a:prstGeom prst="rect">
            <a:avLst/>
          </a:prstGeom>
        </p:spPr>
        <p:txBody>
          <a:bodyPr wrap="none">
            <a:spAutoFit/>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When the list opens,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note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tabs at the top of the screen: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p:nvPr/>
        </p:nvPicPr>
        <p:blipFill>
          <a:blip r:embed="rId4"/>
          <a:stretch>
            <a:fillRect/>
          </a:stretch>
        </p:blipFill>
        <p:spPr>
          <a:xfrm>
            <a:off x="856647" y="2528258"/>
            <a:ext cx="10487628" cy="2586566"/>
          </a:xfrm>
          <a:prstGeom prst="rect">
            <a:avLst/>
          </a:prstGeom>
          <a:ln>
            <a:solidFill>
              <a:schemeClr val="tx2"/>
            </a:solidFill>
          </a:ln>
        </p:spPr>
      </p:pic>
      <p:sp>
        <p:nvSpPr>
          <p:cNvPr id="5" name="Rectangle 4"/>
          <p:cNvSpPr/>
          <p:nvPr/>
        </p:nvSpPr>
        <p:spPr>
          <a:xfrm>
            <a:off x="804772" y="2713500"/>
            <a:ext cx="1338662" cy="475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142</a:t>
            </a:fld>
            <a:endParaRPr lang="en-US" altLang="en-US" dirty="0">
              <a:solidFill>
                <a:prstClr val="black"/>
              </a:solidFill>
            </a:endParaRPr>
          </a:p>
        </p:txBody>
      </p:sp>
    </p:spTree>
    <p:extLst>
      <p:ext uri="{BB962C8B-B14F-4D97-AF65-F5344CB8AC3E}">
        <p14:creationId xmlns:p14="http://schemas.microsoft.com/office/powerpoint/2010/main" val="2245031255"/>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1649263" cy="685800"/>
          </a:xfrm>
        </p:spPr>
        <p:txBody>
          <a:bodyPr/>
          <a:lstStyle/>
          <a:p>
            <a:r>
              <a:rPr lang="en-US" dirty="0" smtClean="0">
                <a:solidFill>
                  <a:schemeClr val="accent5"/>
                </a:solidFill>
              </a:rPr>
              <a:t>VIEWING LIST OPTIONS </a:t>
            </a:r>
            <a:r>
              <a:rPr lang="en-US" sz="3200" dirty="0" smtClean="0">
                <a:solidFill>
                  <a:schemeClr val="accent5"/>
                </a:solidFill>
              </a:rPr>
              <a:t>part 2</a:t>
            </a:r>
            <a:r>
              <a:rPr lang="en-US" dirty="0" smtClean="0">
                <a:solidFill>
                  <a:schemeClr val="accent5"/>
                </a:solidFill>
              </a:rPr>
              <a:t> </a:t>
            </a:r>
            <a:endParaRPr lang="en-US" dirty="0">
              <a:solidFill>
                <a:schemeClr val="accent5"/>
              </a:solidFill>
            </a:endParaRPr>
          </a:p>
        </p:txBody>
      </p:sp>
      <p:sp>
        <p:nvSpPr>
          <p:cNvPr id="3" name="Rectangle 2"/>
          <p:cNvSpPr/>
          <p:nvPr/>
        </p:nvSpPr>
        <p:spPr>
          <a:xfrm>
            <a:off x="374904" y="1216946"/>
            <a:ext cx="11030515" cy="127785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By selecting ‘List’ you can filter the view on the process you are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transacting.         The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default view is All Transactions. Select a specific transaction type to view the list containing only those transactions:</a:t>
            </a:r>
          </a:p>
        </p:txBody>
      </p:sp>
      <p:pic>
        <p:nvPicPr>
          <p:cNvPr id="4" name="Picture 3"/>
          <p:cNvPicPr/>
          <p:nvPr/>
        </p:nvPicPr>
        <p:blipFill>
          <a:blip r:embed="rId4"/>
          <a:stretch>
            <a:fillRect/>
          </a:stretch>
        </p:blipFill>
        <p:spPr>
          <a:xfrm>
            <a:off x="983225" y="2861187"/>
            <a:ext cx="10153203" cy="2871019"/>
          </a:xfrm>
          <a:prstGeom prst="rect">
            <a:avLst/>
          </a:prstGeom>
          <a:ln>
            <a:solidFill>
              <a:schemeClr val="tx2"/>
            </a:solidFill>
          </a:ln>
        </p:spPr>
      </p:pic>
      <p:sp>
        <p:nvSpPr>
          <p:cNvPr id="5" name="Left Bracket 4"/>
          <p:cNvSpPr/>
          <p:nvPr/>
        </p:nvSpPr>
        <p:spPr>
          <a:xfrm>
            <a:off x="3224981" y="4277034"/>
            <a:ext cx="304800" cy="1189704"/>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Arial"/>
              <a:ea typeface="+mn-ea"/>
              <a:cs typeface="+mn-cs"/>
            </a:endParaRPr>
          </a:p>
        </p:txBody>
      </p: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143</a:t>
            </a:fld>
            <a:endParaRPr lang="en-US" altLang="en-US" dirty="0">
              <a:solidFill>
                <a:prstClr val="black"/>
              </a:solidFill>
            </a:endParaRPr>
          </a:p>
        </p:txBody>
      </p:sp>
    </p:spTree>
    <p:extLst>
      <p:ext uri="{BB962C8B-B14F-4D97-AF65-F5344CB8AC3E}">
        <p14:creationId xmlns:p14="http://schemas.microsoft.com/office/powerpoint/2010/main" val="3139844043"/>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1649263" cy="685800"/>
          </a:xfrm>
        </p:spPr>
        <p:txBody>
          <a:bodyPr/>
          <a:lstStyle/>
          <a:p>
            <a:r>
              <a:rPr lang="en-US" dirty="0" smtClean="0">
                <a:solidFill>
                  <a:schemeClr val="accent5"/>
                </a:solidFill>
              </a:rPr>
              <a:t>UPDATING AND EDITING A SHAREPOINT LIST</a:t>
            </a:r>
            <a:endParaRPr lang="en-US" dirty="0">
              <a:solidFill>
                <a:schemeClr val="accent5"/>
              </a:solidFill>
            </a:endParaRPr>
          </a:p>
        </p:txBody>
      </p:sp>
      <p:sp>
        <p:nvSpPr>
          <p:cNvPr id="3" name="Rectangle 2"/>
          <p:cNvSpPr/>
          <p:nvPr/>
        </p:nvSpPr>
        <p:spPr>
          <a:xfrm>
            <a:off x="374904" y="1094882"/>
            <a:ext cx="5003341" cy="335630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Many functions of a SharePoint list are similar to MS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Excel,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except that it is in a central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location,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can be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accessed / updated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by multiple people at the same time.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Use the list headers to filter and sort. </a:t>
            </a:r>
            <a:r>
              <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Only you will see these temporary changes</a:t>
            </a:r>
            <a:r>
              <a:rPr kumimoji="0" lang="en-US" sz="2400" b="0" i="0" u="sng"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p:sp>
        <p:nvSpPr>
          <p:cNvPr id="4" name="Rectangle 3"/>
          <p:cNvSpPr/>
          <p:nvPr/>
        </p:nvSpPr>
        <p:spPr>
          <a:xfrm>
            <a:off x="374904" y="4639886"/>
            <a:ext cx="5176686"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By selecting your name in the drop-down, you will have easy access to only your transactions. This is especially helpful if your name appears several pages into the list.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5978013" y="1228812"/>
            <a:ext cx="5142270" cy="4417071"/>
          </a:xfrm>
          <a:prstGeom prst="rect">
            <a:avLst/>
          </a:prstGeom>
          <a:ln>
            <a:solidFill>
              <a:schemeClr val="tx2"/>
            </a:solidFill>
          </a:ln>
        </p:spPr>
      </p:pic>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144</a:t>
            </a:fld>
            <a:endParaRPr lang="en-US" altLang="en-US" dirty="0">
              <a:solidFill>
                <a:prstClr val="black"/>
              </a:solidFill>
            </a:endParaRPr>
          </a:p>
        </p:txBody>
      </p:sp>
    </p:spTree>
    <p:extLst>
      <p:ext uri="{BB962C8B-B14F-4D97-AF65-F5344CB8AC3E}">
        <p14:creationId xmlns:p14="http://schemas.microsoft.com/office/powerpoint/2010/main" val="2543802012"/>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APPENDIX</a:t>
            </a:r>
            <a:endParaRPr lang="en-US" dirty="0">
              <a:solidFill>
                <a:schemeClr val="accent5"/>
              </a:solidFill>
            </a:endParaRPr>
          </a:p>
        </p:txBody>
      </p:sp>
      <p:sp>
        <p:nvSpPr>
          <p:cNvPr id="4" name="TextBox 3"/>
          <p:cNvSpPr txBox="1"/>
          <p:nvPr/>
        </p:nvSpPr>
        <p:spPr>
          <a:xfrm>
            <a:off x="462116" y="1052052"/>
            <a:ext cx="10707329" cy="178510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j-lt"/>
                <a:hlinkClick r:id="rId4"/>
              </a:rPr>
              <a:t>Onboarding</a:t>
            </a:r>
            <a:r>
              <a:rPr kumimoji="0" lang="en-US" sz="2000" b="0" i="0" u="none" strike="noStrike" kern="1200" cap="none" spc="0" normalizeH="0" noProof="0" dirty="0" smtClean="0">
                <a:ln>
                  <a:noFill/>
                </a:ln>
                <a:solidFill>
                  <a:prstClr val="black"/>
                </a:solidFill>
                <a:effectLst/>
                <a:uLnTx/>
                <a:uFillTx/>
                <a:latin typeface="+mj-lt"/>
                <a:hlinkClick r:id="rId4"/>
              </a:rPr>
              <a:t> EMPL Class 5, 9, 10 </a:t>
            </a:r>
            <a:r>
              <a:rPr kumimoji="0" lang="en-US" sz="2000" b="0" i="0" u="none" strike="noStrike" kern="1200" cap="none" spc="0" normalizeH="0" baseline="0" noProof="0" dirty="0" smtClean="0">
                <a:ln>
                  <a:noFill/>
                </a:ln>
                <a:solidFill>
                  <a:prstClr val="black"/>
                </a:solidFill>
                <a:effectLst/>
                <a:uLnTx/>
                <a:uFillTx/>
                <a:latin typeface="+mj-lt"/>
                <a:hlinkClick r:id="rId4"/>
              </a:rPr>
              <a:t>Process Map</a:t>
            </a:r>
            <a:endParaRPr kumimoji="0" lang="en-US" sz="2000" b="0" i="0" u="none" strike="noStrike" kern="1200" cap="none" spc="0" normalizeH="0" baseline="0" noProof="0" dirty="0" smtClean="0">
              <a:ln>
                <a:noFill/>
              </a:ln>
              <a:solidFill>
                <a:prstClr val="black"/>
              </a:solidFill>
              <a:effectLst/>
              <a:uLnTx/>
              <a:uFillTx/>
              <a:latin typeface="+mj-lt"/>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dirty="0" smtClean="0">
                <a:solidFill>
                  <a:prstClr val="black"/>
                </a:solidFill>
                <a:latin typeface="+mj-lt"/>
                <a:hlinkClick r:id="rId5"/>
              </a:rPr>
              <a:t>Onboarding EMPL Class 5, 9, 10 Process Design Workbook</a:t>
            </a:r>
            <a:endParaRPr lang="en-US" sz="2000" dirty="0" smtClean="0">
              <a:solidFill>
                <a:prstClr val="black"/>
              </a:solidFill>
              <a:latin typeface="+mj-lt"/>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u="sng" dirty="0" smtClean="0">
                <a:latin typeface="+mj-lt"/>
                <a:hlinkClick r:id="rId6"/>
              </a:rPr>
              <a:t>Job </a:t>
            </a:r>
            <a:r>
              <a:rPr lang="en-US" sz="2000" u="sng" dirty="0">
                <a:latin typeface="+mj-lt"/>
                <a:hlinkClick r:id="rId6"/>
              </a:rPr>
              <a:t>Code Table</a:t>
            </a:r>
            <a:endParaRPr lang="en-US" sz="2000" dirty="0">
              <a:latin typeface="+mj-lt"/>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dirty="0" smtClean="0">
                <a:solidFill>
                  <a:prstClr val="black"/>
                </a:solidFill>
                <a:latin typeface="Arial"/>
                <a:hlinkClick r:id="rId7"/>
              </a:rPr>
              <a:t>Onboarding Checklist</a:t>
            </a: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145</a:t>
            </a:fld>
            <a:endParaRPr lang="en-US" altLang="en-US" dirty="0">
              <a:solidFill>
                <a:prstClr val="black"/>
              </a:solidFill>
            </a:endParaRPr>
          </a:p>
        </p:txBody>
      </p:sp>
    </p:spTree>
    <p:extLst>
      <p:ext uri="{BB962C8B-B14F-4D97-AF65-F5344CB8AC3E}">
        <p14:creationId xmlns:p14="http://schemas.microsoft.com/office/powerpoint/2010/main" val="316306605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89" y="2092664"/>
            <a:ext cx="3479836" cy="2042771"/>
          </a:xfrm>
          <a:prstGeom prst="rect">
            <a:avLst/>
          </a:prstGeom>
        </p:spPr>
      </p:pic>
      <p:sp>
        <p:nvSpPr>
          <p:cNvPr id="6" name="TextBox 5"/>
          <p:cNvSpPr txBox="1"/>
          <p:nvPr/>
        </p:nvSpPr>
        <p:spPr>
          <a:xfrm>
            <a:off x="3901425" y="2390775"/>
            <a:ext cx="786524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lumMod val="65000"/>
                    <a:lumOff val="35000"/>
                  </a:prstClr>
                </a:solidFill>
                <a:effectLst/>
                <a:uLnTx/>
                <a:uFillTx/>
                <a:latin typeface="Arial"/>
                <a:ea typeface="+mn-ea"/>
                <a:cs typeface="+mn-cs"/>
              </a:rPr>
              <a:t>Your Feedback Please</a:t>
            </a:r>
            <a:endParaRPr kumimoji="0" lang="en-US" sz="4400" b="1"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lvl="0">
              <a:defRPr/>
            </a:pPr>
            <a:r>
              <a:rPr lang="en-US" sz="4400" dirty="0">
                <a:solidFill>
                  <a:prstClr val="black"/>
                </a:solidFill>
              </a:rPr>
              <a:t>http://bit.ly/pilottrainingphase2</a:t>
            </a:r>
            <a:endParaRPr kumimoji="0" lang="en-US" sz="4400" b="0" i="0" u="none" strike="noStrike" kern="1200" cap="none" spc="0" normalizeH="0" baseline="0" noProof="0" dirty="0" smtClean="0">
              <a:ln>
                <a:noFill/>
              </a:ln>
              <a:solidFill>
                <a:prstClr val="black"/>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146</a:t>
            </a:fld>
            <a:endParaRPr lang="en-US" altLang="en-US" dirty="0">
              <a:solidFill>
                <a:prstClr val="black"/>
              </a:solidFill>
            </a:endParaRPr>
          </a:p>
        </p:txBody>
      </p:sp>
    </p:spTree>
    <p:extLst>
      <p:ext uri="{BB962C8B-B14F-4D97-AF65-F5344CB8AC3E}">
        <p14:creationId xmlns:p14="http://schemas.microsoft.com/office/powerpoint/2010/main" val="220470399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2" descr="Image result for question and ans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332" y="1242552"/>
            <a:ext cx="5835322" cy="437649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147</a:t>
            </a:fld>
            <a:endParaRPr lang="en-US" altLang="en-US" dirty="0">
              <a:solidFill>
                <a:prstClr val="black"/>
              </a:solidFill>
            </a:endParaRPr>
          </a:p>
        </p:txBody>
      </p:sp>
    </p:spTree>
    <p:extLst>
      <p:ext uri="{BB962C8B-B14F-4D97-AF65-F5344CB8AC3E}">
        <p14:creationId xmlns:p14="http://schemas.microsoft.com/office/powerpoint/2010/main" val="276141199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3" name="object 5"/>
          <p:cNvSpPr/>
          <p:nvPr/>
        </p:nvSpPr>
        <p:spPr>
          <a:xfrm>
            <a:off x="2385822" y="1987613"/>
            <a:ext cx="7096124" cy="278066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148</a:t>
            </a:fld>
            <a:endParaRPr lang="en-US" altLang="en-US" dirty="0">
              <a:solidFill>
                <a:prstClr val="black"/>
              </a:solidFill>
            </a:endParaRPr>
          </a:p>
        </p:txBody>
      </p:sp>
    </p:spTree>
    <p:extLst>
      <p:ext uri="{BB962C8B-B14F-4D97-AF65-F5344CB8AC3E}">
        <p14:creationId xmlns:p14="http://schemas.microsoft.com/office/powerpoint/2010/main" val="79928251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88234" y="245855"/>
            <a:ext cx="12093817"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400" b="1" noProof="0" dirty="0" smtClean="0">
                <a:solidFill>
                  <a:srgbClr val="4472C4"/>
                </a:solidFill>
                <a:latin typeface="Arial" panose="020B0604020202020204" pitchFamily="34" charset="0"/>
                <a:cs typeface="Arial" panose="020B0604020202020204" pitchFamily="34" charset="0"/>
              </a:rPr>
              <a:t>STUDENT EMPLOYMENT DUTIES</a:t>
            </a:r>
            <a:endParaRPr kumimoji="0" lang="en-US" sz="3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7" name="Content Placeholder 3"/>
          <p:cNvSpPr txBox="1">
            <a:spLocks/>
          </p:cNvSpPr>
          <p:nvPr/>
        </p:nvSpPr>
        <p:spPr>
          <a:xfrm>
            <a:off x="762000" y="939184"/>
            <a:ext cx="10515600" cy="1298575"/>
          </a:xfrm>
          <a:prstGeom prst="rect">
            <a:avLst/>
          </a:prstGeom>
        </p:spPr>
        <p:txBody>
          <a:bodyPr/>
          <a:lstStyle>
            <a:lvl1pPr marL="342900" indent="-342900" algn="l" rtl="0" eaLnBrk="0" fontAlgn="base" hangingPunct="0">
              <a:spcBef>
                <a:spcPts val="1200"/>
              </a:spcBef>
              <a:spcAft>
                <a:spcPct val="0"/>
              </a:spcAft>
              <a:buClr>
                <a:schemeClr val="tx2"/>
              </a:buClr>
              <a:buSzPct val="70000"/>
              <a:buFont typeface="Wingdings" panose="05000000000000000000" pitchFamily="2" charset="2"/>
              <a:buBlip>
                <a:blip r:embed="rId3"/>
              </a:buBlip>
              <a:defRPr sz="3000" kern="1200">
                <a:solidFill>
                  <a:schemeClr val="tx1"/>
                </a:solidFill>
                <a:latin typeface="+mn-lt"/>
                <a:ea typeface="+mn-ea"/>
                <a:cs typeface="+mn-cs"/>
              </a:defRPr>
            </a:lvl1pPr>
            <a:lvl2pPr marL="692150" indent="-347663" algn="l" rtl="0" eaLnBrk="0" fontAlgn="base" hangingPunct="0">
              <a:spcBef>
                <a:spcPts val="1200"/>
              </a:spcBef>
              <a:spcAft>
                <a:spcPct val="0"/>
              </a:spcAft>
              <a:buClr>
                <a:schemeClr val="accent2"/>
              </a:buClr>
              <a:buSzPct val="70000"/>
              <a:buFont typeface="Wingdings" panose="05000000000000000000" pitchFamily="2" charset="2"/>
              <a:buBlip>
                <a:blip r:embed="rId4"/>
              </a:buBlip>
              <a:defRPr sz="2600" kern="1200">
                <a:solidFill>
                  <a:schemeClr val="tx1"/>
                </a:solidFill>
                <a:latin typeface="+mn-lt"/>
                <a:ea typeface="+mn-ea"/>
                <a:cs typeface="+mn-cs"/>
              </a:defRPr>
            </a:lvl2pPr>
            <a:lvl3pPr marL="987425" indent="-293688" algn="l" rtl="0" eaLnBrk="0" fontAlgn="base" hangingPunct="0">
              <a:spcBef>
                <a:spcPts val="1200"/>
              </a:spcBef>
              <a:spcAft>
                <a:spcPct val="0"/>
              </a:spcAft>
              <a:buClr>
                <a:schemeClr val="accent1"/>
              </a:buClr>
              <a:buSzPct val="70000"/>
              <a:buFont typeface="Wingdings" panose="05000000000000000000" pitchFamily="2" charset="2"/>
              <a:buBlip>
                <a:blip r:embed="rId5"/>
              </a:buBlip>
              <a:defRPr sz="2300" kern="1200">
                <a:solidFill>
                  <a:schemeClr val="tx1"/>
                </a:solidFill>
                <a:latin typeface="+mn-lt"/>
                <a:ea typeface="+mn-ea"/>
                <a:cs typeface="+mn-cs"/>
              </a:defRPr>
            </a:lvl3pPr>
            <a:lvl4pPr marL="1281113" indent="-292100" algn="l" rtl="0" eaLnBrk="0" fontAlgn="base" hangingPunct="0">
              <a:spcBef>
                <a:spcPts val="1200"/>
              </a:spcBef>
              <a:spcAft>
                <a:spcPct val="0"/>
              </a:spcAft>
              <a:buClr>
                <a:schemeClr val="tx2"/>
              </a:buClr>
              <a:buSzPct val="75000"/>
              <a:buFont typeface="Wingdings" panose="05000000000000000000" pitchFamily="2" charset="2"/>
              <a:buBlip>
                <a:blip r:embed="rId4"/>
              </a:buBlip>
              <a:defRPr sz="2000" kern="1200">
                <a:solidFill>
                  <a:schemeClr val="tx1"/>
                </a:solidFill>
                <a:latin typeface="+mn-lt"/>
                <a:ea typeface="+mn-ea"/>
                <a:cs typeface="+mn-cs"/>
              </a:defRPr>
            </a:lvl4pPr>
            <a:lvl5pPr marL="1598613" indent="-315913" algn="l" rtl="0" eaLnBrk="0" fontAlgn="base" hangingPunct="0">
              <a:spcBef>
                <a:spcPts val="1200"/>
              </a:spcBef>
              <a:spcAft>
                <a:spcPct val="0"/>
              </a:spcAft>
              <a:buClr>
                <a:schemeClr val="folHlink"/>
              </a:buClr>
              <a:buSzPct val="80000"/>
              <a:buFont typeface="Wingdings" panose="05000000000000000000" pitchFamily="2" charset="2"/>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smtClean="0"/>
              <a:t>Student </a:t>
            </a:r>
            <a:r>
              <a:rPr lang="en-US" sz="1800" dirty="0"/>
              <a:t>Assistants perform duties ranging from routine to advanced and/or specialized in a variety of positions, which typically require the use of manual, administrative, advising, public contact, and/or analytical skills</a:t>
            </a:r>
            <a:r>
              <a:rPr lang="en-US" sz="1800" dirty="0" smtClean="0"/>
              <a:t>.</a:t>
            </a:r>
          </a:p>
          <a:p>
            <a:pPr>
              <a:buFont typeface="Arial" panose="020B0604020202020204" pitchFamily="34" charset="0"/>
              <a:buChar char="•"/>
            </a:pPr>
            <a:endParaRPr lang="en-US" sz="1800" dirty="0"/>
          </a:p>
          <a:p>
            <a:pPr>
              <a:buFont typeface="Arial" panose="020B0604020202020204" pitchFamily="34" charset="0"/>
              <a:buChar char="•"/>
            </a:pPr>
            <a:endParaRPr lang="en-US" sz="1800" dirty="0" smtClean="0">
              <a:solidFill>
                <a:srgbClr val="333333"/>
              </a:solidFill>
              <a:latin typeface="Geneva"/>
            </a:endParaRPr>
          </a:p>
          <a:p>
            <a:pPr>
              <a:buFont typeface="Arial" panose="020B0604020202020204" pitchFamily="34" charset="0"/>
              <a:buChar char="•"/>
            </a:pPr>
            <a:endParaRPr lang="en-US" sz="1800" dirty="0" smtClean="0">
              <a:solidFill>
                <a:srgbClr val="333333"/>
              </a:solidFill>
              <a:latin typeface="Geneva"/>
            </a:endParaRPr>
          </a:p>
          <a:p>
            <a:pPr>
              <a:buFont typeface="Arial" panose="020B0604020202020204" pitchFamily="34" charset="0"/>
              <a:buChar char="•"/>
            </a:pPr>
            <a:endParaRPr lang="en-US" sz="1800" dirty="0" smtClean="0">
              <a:solidFill>
                <a:srgbClr val="333333"/>
              </a:solidFill>
              <a:latin typeface="Geneva"/>
            </a:endParaRPr>
          </a:p>
          <a:p>
            <a:pPr>
              <a:buFont typeface="Arial" panose="020B0604020202020204" pitchFamily="34" charset="0"/>
              <a:buChar char="•"/>
            </a:pPr>
            <a:endParaRPr lang="en-US" sz="1800" dirty="0" smtClean="0"/>
          </a:p>
          <a:p>
            <a:pPr>
              <a:buFont typeface="Arial" panose="020B0604020202020204" pitchFamily="34" charset="0"/>
              <a:buChar char="•"/>
            </a:pPr>
            <a:endParaRPr lang="en-US" sz="1800" dirty="0" smtClean="0"/>
          </a:p>
        </p:txBody>
      </p:sp>
      <p:sp>
        <p:nvSpPr>
          <p:cNvPr id="6" name="Right Arrow 5"/>
          <p:cNvSpPr/>
          <p:nvPr/>
        </p:nvSpPr>
        <p:spPr>
          <a:xfrm>
            <a:off x="621792" y="3499251"/>
            <a:ext cx="978408" cy="484632"/>
          </a:xfrm>
          <a:prstGeom prst="rightArrow">
            <a:avLst/>
          </a:prstGeom>
          <a:solidFill>
            <a:schemeClr val="accent1">
              <a:lumMod val="40000"/>
              <a:lumOff val="60000"/>
            </a:schemeClr>
          </a:solidFill>
          <a:ln w="63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621792" y="4703048"/>
            <a:ext cx="978408" cy="484632"/>
          </a:xfrm>
          <a:prstGeom prst="rightArrow">
            <a:avLst/>
          </a:prstGeom>
          <a:solidFill>
            <a:schemeClr val="accent1">
              <a:lumMod val="20000"/>
              <a:lumOff val="80000"/>
            </a:schemeClr>
          </a:solidFill>
          <a:ln w="63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2081473" y="2135288"/>
            <a:ext cx="8472196" cy="914400"/>
          </a:xfrm>
          <a:prstGeom prst="roundRect">
            <a:avLst/>
          </a:prstGeom>
          <a:solidFill>
            <a:schemeClr val="accent1">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Office/General: Provide general office support such as greet visitors, file, type and scan documents; enter, update or maintain spreadsheets/data applications, run reports, assist with research questions and special projects.</a:t>
            </a:r>
            <a:endParaRPr lang="en-US" dirty="0">
              <a:solidFill>
                <a:schemeClr val="tx1"/>
              </a:solidFill>
            </a:endParaRPr>
          </a:p>
        </p:txBody>
      </p:sp>
      <p:sp>
        <p:nvSpPr>
          <p:cNvPr id="11" name="Rounded Rectangle 10"/>
          <p:cNvSpPr/>
          <p:nvPr/>
        </p:nvSpPr>
        <p:spPr>
          <a:xfrm>
            <a:off x="2081473" y="3292676"/>
            <a:ext cx="8472196" cy="914400"/>
          </a:xfrm>
          <a:prstGeom prst="roundRect">
            <a:avLst/>
          </a:prstGeom>
          <a:solidFill>
            <a:schemeClr val="accent1">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Library Services: Under supervision, perform routine administrative duties such as file, retrieve and copy materials; sort mail, shelve books, circulation desk duties, and customer service.</a:t>
            </a:r>
            <a:endParaRPr lang="en-US" dirty="0">
              <a:solidFill>
                <a:schemeClr val="tx1"/>
              </a:solidFill>
            </a:endParaRPr>
          </a:p>
        </p:txBody>
      </p:sp>
      <p:sp>
        <p:nvSpPr>
          <p:cNvPr id="12" name="Rounded Rectangle 11"/>
          <p:cNvSpPr/>
          <p:nvPr/>
        </p:nvSpPr>
        <p:spPr>
          <a:xfrm>
            <a:off x="2081473" y="4488164"/>
            <a:ext cx="8472196" cy="914400"/>
          </a:xfrm>
          <a:prstGeom prst="roundRect">
            <a:avLst/>
          </a:prstGeom>
          <a:solidFill>
            <a:schemeClr val="accent1">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Transportation: Under supervision, assist visitors at campus Information Kiosks, serve as event parking attendants and service as traffic control guides.</a:t>
            </a:r>
            <a:endParaRPr lang="en-US" dirty="0">
              <a:solidFill>
                <a:schemeClr val="tx1"/>
              </a:solidFill>
            </a:endParaRPr>
          </a:p>
        </p:txBody>
      </p:sp>
      <p:sp>
        <p:nvSpPr>
          <p:cNvPr id="15" name="Right Arrow 14"/>
          <p:cNvSpPr/>
          <p:nvPr/>
        </p:nvSpPr>
        <p:spPr>
          <a:xfrm>
            <a:off x="625842" y="2358268"/>
            <a:ext cx="978408" cy="484632"/>
          </a:xfrm>
          <a:prstGeom prst="rightArrow">
            <a:avLst/>
          </a:prstGeom>
          <a:solidFill>
            <a:schemeClr val="accent1">
              <a:lumMod val="60000"/>
              <a:lumOff val="4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15</a:t>
            </a:fld>
            <a:endParaRPr lang="en-US" altLang="en-US" dirty="0">
              <a:solidFill>
                <a:prstClr val="black"/>
              </a:solidFill>
            </a:endParaRPr>
          </a:p>
        </p:txBody>
      </p:sp>
    </p:spTree>
    <p:extLst>
      <p:ext uri="{BB962C8B-B14F-4D97-AF65-F5344CB8AC3E}">
        <p14:creationId xmlns:p14="http://schemas.microsoft.com/office/powerpoint/2010/main" val="23715477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88234" y="245855"/>
            <a:ext cx="12093817"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400" b="1" noProof="0" dirty="0" smtClean="0">
                <a:solidFill>
                  <a:srgbClr val="4472C4"/>
                </a:solidFill>
                <a:latin typeface="Arial" panose="020B0604020202020204" pitchFamily="34" charset="0"/>
                <a:cs typeface="Arial" panose="020B0604020202020204" pitchFamily="34" charset="0"/>
              </a:rPr>
              <a:t>WORK SCHEDULE</a:t>
            </a:r>
            <a:endParaRPr kumimoji="0" lang="en-US" sz="3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7" name="Content Placeholder 3"/>
          <p:cNvSpPr txBox="1">
            <a:spLocks/>
          </p:cNvSpPr>
          <p:nvPr/>
        </p:nvSpPr>
        <p:spPr>
          <a:xfrm>
            <a:off x="239142" y="1065006"/>
            <a:ext cx="11538330" cy="1298575"/>
          </a:xfrm>
          <a:prstGeom prst="rect">
            <a:avLst/>
          </a:prstGeom>
        </p:spPr>
        <p:txBody>
          <a:bodyPr/>
          <a:lstStyle>
            <a:lvl1pPr marL="342900" indent="-342900" algn="l" rtl="0" eaLnBrk="0" fontAlgn="base" hangingPunct="0">
              <a:spcBef>
                <a:spcPts val="1200"/>
              </a:spcBef>
              <a:spcAft>
                <a:spcPct val="0"/>
              </a:spcAft>
              <a:buClr>
                <a:schemeClr val="tx2"/>
              </a:buClr>
              <a:buSzPct val="70000"/>
              <a:buFont typeface="Wingdings" panose="05000000000000000000" pitchFamily="2" charset="2"/>
              <a:buBlip>
                <a:blip r:embed="rId4"/>
              </a:buBlip>
              <a:defRPr sz="3000" kern="1200">
                <a:solidFill>
                  <a:schemeClr val="tx1"/>
                </a:solidFill>
                <a:latin typeface="+mn-lt"/>
                <a:ea typeface="+mn-ea"/>
                <a:cs typeface="+mn-cs"/>
              </a:defRPr>
            </a:lvl1pPr>
            <a:lvl2pPr marL="692150" indent="-347663" algn="l" rtl="0" eaLnBrk="0" fontAlgn="base" hangingPunct="0">
              <a:spcBef>
                <a:spcPts val="1200"/>
              </a:spcBef>
              <a:spcAft>
                <a:spcPct val="0"/>
              </a:spcAft>
              <a:buClr>
                <a:schemeClr val="accent2"/>
              </a:buClr>
              <a:buSzPct val="70000"/>
              <a:buFont typeface="Wingdings" panose="05000000000000000000" pitchFamily="2" charset="2"/>
              <a:buBlip>
                <a:blip r:embed="rId5"/>
              </a:buBlip>
              <a:defRPr sz="2600" kern="1200">
                <a:solidFill>
                  <a:schemeClr val="tx1"/>
                </a:solidFill>
                <a:latin typeface="+mn-lt"/>
                <a:ea typeface="+mn-ea"/>
                <a:cs typeface="+mn-cs"/>
              </a:defRPr>
            </a:lvl2pPr>
            <a:lvl3pPr marL="987425" indent="-293688" algn="l" rtl="0" eaLnBrk="0" fontAlgn="base" hangingPunct="0">
              <a:spcBef>
                <a:spcPts val="1200"/>
              </a:spcBef>
              <a:spcAft>
                <a:spcPct val="0"/>
              </a:spcAft>
              <a:buClr>
                <a:schemeClr val="accent1"/>
              </a:buClr>
              <a:buSzPct val="70000"/>
              <a:buFont typeface="Wingdings" panose="05000000000000000000" pitchFamily="2" charset="2"/>
              <a:buBlip>
                <a:blip r:embed="rId6"/>
              </a:buBlip>
              <a:defRPr sz="2300" kern="1200">
                <a:solidFill>
                  <a:schemeClr val="tx1"/>
                </a:solidFill>
                <a:latin typeface="+mn-lt"/>
                <a:ea typeface="+mn-ea"/>
                <a:cs typeface="+mn-cs"/>
              </a:defRPr>
            </a:lvl3pPr>
            <a:lvl4pPr marL="1281113" indent="-292100" algn="l" rtl="0" eaLnBrk="0" fontAlgn="base" hangingPunct="0">
              <a:spcBef>
                <a:spcPts val="1200"/>
              </a:spcBef>
              <a:spcAft>
                <a:spcPct val="0"/>
              </a:spcAft>
              <a:buClr>
                <a:schemeClr val="tx2"/>
              </a:buClr>
              <a:buSzPct val="75000"/>
              <a:buFont typeface="Wingdings" panose="05000000000000000000" pitchFamily="2" charset="2"/>
              <a:buBlip>
                <a:blip r:embed="rId5"/>
              </a:buBlip>
              <a:defRPr sz="2000" kern="1200">
                <a:solidFill>
                  <a:schemeClr val="tx1"/>
                </a:solidFill>
                <a:latin typeface="+mn-lt"/>
                <a:ea typeface="+mn-ea"/>
                <a:cs typeface="+mn-cs"/>
              </a:defRPr>
            </a:lvl4pPr>
            <a:lvl5pPr marL="1598613" indent="-315913" algn="l" rtl="0" eaLnBrk="0" fontAlgn="base" hangingPunct="0">
              <a:spcBef>
                <a:spcPts val="1200"/>
              </a:spcBef>
              <a:spcAft>
                <a:spcPct val="0"/>
              </a:spcAft>
              <a:buClr>
                <a:schemeClr val="folHlink"/>
              </a:buClr>
              <a:buSzPct val="80000"/>
              <a:buFont typeface="Wingdings" panose="05000000000000000000" pitchFamily="2" charset="2"/>
              <a:buBlip>
                <a:blip r:embed="rId6"/>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Casual-restricted appointments should be established at less than 20 hours or 50% time.* Appointments may temporarily exceed 50% time during the summer for those periods when a student is not enrolled full-time. However, if this occurs the student may be eligible to earn holiday pay and sick leave accrual.</a:t>
            </a:r>
          </a:p>
          <a:p>
            <a:pPr>
              <a:buFont typeface="Arial" panose="020B0604020202020204" pitchFamily="34" charset="0"/>
              <a:buChar char="•"/>
            </a:pPr>
            <a:endParaRPr lang="en-US" sz="1800" dirty="0"/>
          </a:p>
          <a:p>
            <a:pPr>
              <a:buFont typeface="Arial" panose="020B0604020202020204" pitchFamily="34" charset="0"/>
              <a:buChar char="•"/>
            </a:pPr>
            <a:endParaRPr lang="en-US" sz="1800" dirty="0" smtClean="0">
              <a:solidFill>
                <a:srgbClr val="333333"/>
              </a:solidFill>
              <a:latin typeface="Geneva"/>
            </a:endParaRPr>
          </a:p>
          <a:p>
            <a:pPr>
              <a:buFont typeface="Arial" panose="020B0604020202020204" pitchFamily="34" charset="0"/>
              <a:buChar char="•"/>
            </a:pPr>
            <a:endParaRPr lang="en-US" sz="1800" dirty="0" smtClean="0">
              <a:solidFill>
                <a:srgbClr val="333333"/>
              </a:solidFill>
              <a:latin typeface="Geneva"/>
            </a:endParaRPr>
          </a:p>
          <a:p>
            <a:pPr>
              <a:buFont typeface="Arial" panose="020B0604020202020204" pitchFamily="34" charset="0"/>
              <a:buChar char="•"/>
            </a:pPr>
            <a:endParaRPr lang="en-US" sz="1800" dirty="0" smtClean="0">
              <a:solidFill>
                <a:srgbClr val="333333"/>
              </a:solidFill>
              <a:latin typeface="Geneva"/>
            </a:endParaRPr>
          </a:p>
          <a:p>
            <a:pPr>
              <a:buFont typeface="Arial" panose="020B0604020202020204" pitchFamily="34" charset="0"/>
              <a:buChar char="•"/>
            </a:pPr>
            <a:endParaRPr lang="en-US" sz="1800" dirty="0" smtClean="0"/>
          </a:p>
          <a:p>
            <a:pPr>
              <a:buFont typeface="Arial" panose="020B0604020202020204" pitchFamily="34" charset="0"/>
              <a:buChar char="•"/>
            </a:pPr>
            <a:endParaRPr lang="en-US" sz="1800" dirty="0" smtClean="0"/>
          </a:p>
        </p:txBody>
      </p:sp>
      <p:sp>
        <p:nvSpPr>
          <p:cNvPr id="14" name="Rounded Rectangle 13"/>
          <p:cNvSpPr/>
          <p:nvPr/>
        </p:nvSpPr>
        <p:spPr>
          <a:xfrm>
            <a:off x="1805627" y="2237759"/>
            <a:ext cx="8117630" cy="3049879"/>
          </a:xfrm>
          <a:prstGeom prst="roundRect">
            <a:avLst/>
          </a:prstGeom>
          <a:solidFill>
            <a:schemeClr val="accent1">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Any UCR student may work in a student assistant position:</a:t>
            </a:r>
          </a:p>
          <a:p>
            <a:endParaRPr lang="en-US" b="1" dirty="0" smtClean="0">
              <a:solidFill>
                <a:schemeClr val="tx1"/>
              </a:solidFill>
            </a:endParaRPr>
          </a:p>
          <a:p>
            <a:pPr marL="285750" indent="-285750">
              <a:buFont typeface="Arial" panose="020B0604020202020204" pitchFamily="34" charset="0"/>
              <a:buChar char="•"/>
            </a:pPr>
            <a:r>
              <a:rPr lang="en-US" dirty="0">
                <a:solidFill>
                  <a:schemeClr val="tx1"/>
                </a:solidFill>
              </a:rPr>
              <a:t>d</a:t>
            </a:r>
            <a:r>
              <a:rPr lang="en-US" dirty="0" smtClean="0">
                <a:solidFill>
                  <a:schemeClr val="tx1"/>
                </a:solidFill>
              </a:rPr>
              <a:t>uring the student’s academic school year</a:t>
            </a:r>
          </a:p>
          <a:p>
            <a:pPr marL="285750" indent="-285750">
              <a:buFont typeface="Arial" panose="020B0604020202020204" pitchFamily="34" charset="0"/>
              <a:buChar char="•"/>
            </a:pPr>
            <a:r>
              <a:rPr lang="en-US" dirty="0">
                <a:solidFill>
                  <a:schemeClr val="tx1"/>
                </a:solidFill>
              </a:rPr>
              <a:t>d</a:t>
            </a:r>
            <a:r>
              <a:rPr lang="en-US" dirty="0" smtClean="0">
                <a:solidFill>
                  <a:schemeClr val="tx1"/>
                </a:solidFill>
              </a:rPr>
              <a:t>uring the summer immediately prior to the student’s first fall quarter at UCR (provided the student registered for fall quarter and will definitely attend UCR)</a:t>
            </a:r>
          </a:p>
          <a:p>
            <a:pPr marL="285750" indent="-285750">
              <a:buFont typeface="Arial" panose="020B0604020202020204" pitchFamily="34" charset="0"/>
              <a:buChar char="•"/>
            </a:pPr>
            <a:r>
              <a:rPr lang="en-US" dirty="0">
                <a:solidFill>
                  <a:schemeClr val="tx1"/>
                </a:solidFill>
              </a:rPr>
              <a:t>d</a:t>
            </a:r>
            <a:r>
              <a:rPr lang="en-US" dirty="0" smtClean="0">
                <a:solidFill>
                  <a:schemeClr val="tx1"/>
                </a:solidFill>
              </a:rPr>
              <a:t>uring the summer immediately following the student’s UCR graduation</a:t>
            </a:r>
          </a:p>
          <a:p>
            <a:pPr marL="285750" indent="-285750">
              <a:buFont typeface="Arial" panose="020B0604020202020204" pitchFamily="34" charset="0"/>
              <a:buChar char="•"/>
            </a:pPr>
            <a:r>
              <a:rPr lang="en-US" dirty="0">
                <a:solidFill>
                  <a:schemeClr val="tx1"/>
                </a:solidFill>
              </a:rPr>
              <a:t>d</a:t>
            </a:r>
            <a:r>
              <a:rPr lang="en-US" dirty="0" smtClean="0">
                <a:solidFill>
                  <a:schemeClr val="tx1"/>
                </a:solidFill>
              </a:rPr>
              <a:t>uring the quarter immediately following completion of courses to fulfill graduation or completion of school as a registered student.</a:t>
            </a:r>
          </a:p>
        </p:txBody>
      </p:sp>
      <p:sp>
        <p:nvSpPr>
          <p:cNvPr id="3" name="Rectangle 2"/>
          <p:cNvSpPr/>
          <p:nvPr/>
        </p:nvSpPr>
        <p:spPr>
          <a:xfrm>
            <a:off x="239142" y="5657671"/>
            <a:ext cx="8919606" cy="923330"/>
          </a:xfrm>
          <a:prstGeom prst="rect">
            <a:avLst/>
          </a:prstGeom>
        </p:spPr>
        <p:txBody>
          <a:bodyPr wrap="square">
            <a:spAutoFit/>
          </a:bodyPr>
          <a:lstStyle/>
          <a:p>
            <a:r>
              <a:rPr lang="en-US" dirty="0"/>
              <a:t>*To ensure that the student maintains his/her educational goals as the foremost priority, the appointment percentage should remain below 50% and flexibility should be granted in scheduling work for student employees.</a:t>
            </a: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16</a:t>
            </a:fld>
            <a:endParaRPr lang="en-US" altLang="en-US" dirty="0">
              <a:solidFill>
                <a:prstClr val="black"/>
              </a:solidFill>
            </a:endParaRPr>
          </a:p>
        </p:txBody>
      </p:sp>
    </p:spTree>
    <p:extLst>
      <p:ext uri="{BB962C8B-B14F-4D97-AF65-F5344CB8AC3E}">
        <p14:creationId xmlns:p14="http://schemas.microsoft.com/office/powerpoint/2010/main" val="2828682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69535" y="83626"/>
            <a:ext cx="12093817"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400" b="1" dirty="0" smtClean="0">
                <a:solidFill>
                  <a:srgbClr val="4472C4"/>
                </a:solidFill>
                <a:latin typeface="Arial" panose="020B0604020202020204" pitchFamily="34" charset="0"/>
                <a:cs typeface="Arial" panose="020B0604020202020204" pitchFamily="34" charset="0"/>
              </a:rPr>
              <a:t>FREQUENTLY ASKED QUESTIONS</a:t>
            </a:r>
            <a:endParaRPr kumimoji="0" lang="en-US" sz="3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4" name="Rectangle 3"/>
          <p:cNvSpPr/>
          <p:nvPr/>
        </p:nvSpPr>
        <p:spPr>
          <a:xfrm>
            <a:off x="324464" y="740545"/>
            <a:ext cx="11547987" cy="5632311"/>
          </a:xfrm>
          <a:prstGeom prst="rect">
            <a:avLst/>
          </a:prstGeom>
        </p:spPr>
        <p:txBody>
          <a:bodyPr wrap="square">
            <a:spAutoFit/>
          </a:bodyPr>
          <a:lstStyle/>
          <a:p>
            <a:pPr marL="342900" indent="-342900">
              <a:buFont typeface="+mj-lt"/>
              <a:buAutoNum type="arabicPeriod"/>
            </a:pPr>
            <a:r>
              <a:rPr lang="en-US" b="1" dirty="0" smtClean="0"/>
              <a:t>Is </a:t>
            </a:r>
            <a:r>
              <a:rPr lang="en-US" b="1" dirty="0"/>
              <a:t>there a policy that limits the number of hours a student may work? </a:t>
            </a:r>
          </a:p>
          <a:p>
            <a:endParaRPr lang="en-US" dirty="0" smtClean="0"/>
          </a:p>
          <a:p>
            <a:pPr marL="742950" lvl="1" indent="-285750">
              <a:buFont typeface="Arial" panose="020B0604020202020204" pitchFamily="34" charset="0"/>
              <a:buChar char="•"/>
            </a:pPr>
            <a:r>
              <a:rPr lang="en-US" dirty="0" smtClean="0"/>
              <a:t>University </a:t>
            </a:r>
            <a:r>
              <a:rPr lang="en-US" dirty="0"/>
              <a:t>of California Personnel Policies for Staff Member (PPSM)-3: Types of Appointment describes casual/restricted appointments. UCR limits appointments to less than 20 hours (50%), whenever students are in school. </a:t>
            </a:r>
          </a:p>
          <a:p>
            <a:endParaRPr lang="en-US" dirty="0"/>
          </a:p>
          <a:p>
            <a:r>
              <a:rPr lang="en-US" b="1" dirty="0" smtClean="0"/>
              <a:t>2</a:t>
            </a:r>
            <a:r>
              <a:rPr lang="en-US" b="1" dirty="0"/>
              <a:t>. Are students covered by a collective bargaining agreement? </a:t>
            </a:r>
            <a:endParaRPr lang="en-US" b="1" dirty="0" smtClean="0"/>
          </a:p>
          <a:p>
            <a:pPr marL="742950" lvl="1" indent="-285750">
              <a:buFont typeface="Arial" panose="020B0604020202020204" pitchFamily="34" charset="0"/>
              <a:buChar char="•"/>
            </a:pPr>
            <a:r>
              <a:rPr lang="en-US" dirty="0" smtClean="0"/>
              <a:t>While </a:t>
            </a:r>
            <a:r>
              <a:rPr lang="en-US" dirty="0"/>
              <a:t>there are some academic student represented titles, </a:t>
            </a:r>
            <a:r>
              <a:rPr lang="en-US" dirty="0" smtClean="0"/>
              <a:t>undergraduate students working in the student assistant job codes </a:t>
            </a:r>
            <a:r>
              <a:rPr lang="en-US" dirty="0"/>
              <a:t>are nonrepresented, non-exempt employees who are not represented by a union. For the purpose of these guidelines, student 1 and 2 are covered by PPSM.</a:t>
            </a:r>
          </a:p>
          <a:p>
            <a:endParaRPr lang="en-US" dirty="0"/>
          </a:p>
          <a:p>
            <a:r>
              <a:rPr lang="en-US" b="1" dirty="0" smtClean="0"/>
              <a:t>3</a:t>
            </a:r>
            <a:r>
              <a:rPr lang="en-US" dirty="0" smtClean="0"/>
              <a:t>. </a:t>
            </a:r>
            <a:r>
              <a:rPr lang="en-US" b="1" dirty="0" smtClean="0"/>
              <a:t>Are </a:t>
            </a:r>
            <a:r>
              <a:rPr lang="en-US" b="1" dirty="0"/>
              <a:t>student assistants eligible for Jury Duty Leave? </a:t>
            </a:r>
            <a:endParaRPr lang="en-US" b="1" dirty="0" smtClean="0"/>
          </a:p>
          <a:p>
            <a:pPr marL="742950" lvl="1" indent="-285750">
              <a:buFont typeface="Arial" panose="020B0604020202020204" pitchFamily="34" charset="0"/>
              <a:buChar char="•"/>
            </a:pPr>
            <a:r>
              <a:rPr lang="en-US" dirty="0" smtClean="0"/>
              <a:t>Yes, student </a:t>
            </a:r>
            <a:r>
              <a:rPr lang="en-US" dirty="0"/>
              <a:t>assistants are eligible for Jury Duty Leave. Jury Duty should be paid according to PPSM-2.2.10: Absence from Work for non-exempt employees.</a:t>
            </a:r>
          </a:p>
          <a:p>
            <a:endParaRPr lang="en-US" dirty="0"/>
          </a:p>
          <a:p>
            <a:r>
              <a:rPr lang="en-US" b="1" dirty="0" smtClean="0"/>
              <a:t>4</a:t>
            </a:r>
            <a:r>
              <a:rPr lang="en-US" b="1" dirty="0"/>
              <a:t>. Are University Extension (UNEX) students excluded from casual/restricted (student employment) appointments. </a:t>
            </a:r>
            <a:endParaRPr lang="en-US" b="1" dirty="0" smtClean="0"/>
          </a:p>
          <a:p>
            <a:pPr marL="742950" lvl="1" indent="-285750">
              <a:buFont typeface="Arial" panose="020B0604020202020204" pitchFamily="34" charset="0"/>
              <a:buChar char="•"/>
            </a:pPr>
            <a:r>
              <a:rPr lang="en-US" dirty="0" smtClean="0"/>
              <a:t>Yes</a:t>
            </a:r>
            <a:r>
              <a:rPr lang="en-US" dirty="0"/>
              <a:t>. UNEX students should not be hired into a casual/restricted appointment if they are not registered as a UCR student and working toward an undergraduate or graduate degree. Exception: If a student has dual enrollment (UCR &amp; UNEX), an exception may be allowed.</a:t>
            </a: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17</a:t>
            </a:fld>
            <a:endParaRPr lang="en-US" altLang="en-US" dirty="0">
              <a:solidFill>
                <a:prstClr val="black"/>
              </a:solidFill>
            </a:endParaRPr>
          </a:p>
        </p:txBody>
      </p:sp>
    </p:spTree>
    <p:extLst>
      <p:ext uri="{BB962C8B-B14F-4D97-AF65-F5344CB8AC3E}">
        <p14:creationId xmlns:p14="http://schemas.microsoft.com/office/powerpoint/2010/main" val="18976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88234" y="245855"/>
            <a:ext cx="12093817"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400" b="1" noProof="0" dirty="0" smtClean="0">
                <a:solidFill>
                  <a:srgbClr val="4472C4"/>
                </a:solidFill>
                <a:latin typeface="Arial" panose="020B0604020202020204" pitchFamily="34" charset="0"/>
                <a:cs typeface="Arial" panose="020B0604020202020204" pitchFamily="34" charset="0"/>
              </a:rPr>
              <a:t>VOLUNTEER (Without Salary) Appointments </a:t>
            </a:r>
            <a:endParaRPr kumimoji="0" lang="en-US" sz="3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7" name="Content Placeholder 3"/>
          <p:cNvSpPr txBox="1">
            <a:spLocks/>
          </p:cNvSpPr>
          <p:nvPr/>
        </p:nvSpPr>
        <p:spPr>
          <a:xfrm>
            <a:off x="633984" y="1633271"/>
            <a:ext cx="10951464" cy="1298575"/>
          </a:xfrm>
          <a:prstGeom prst="rect">
            <a:avLst/>
          </a:prstGeom>
        </p:spPr>
        <p:txBody>
          <a:bodyPr/>
          <a:lstStyle>
            <a:lvl1pPr marL="342900" indent="-342900" algn="l" rtl="0" eaLnBrk="0" fontAlgn="base" hangingPunct="0">
              <a:spcBef>
                <a:spcPts val="1200"/>
              </a:spcBef>
              <a:spcAft>
                <a:spcPct val="0"/>
              </a:spcAft>
              <a:buClr>
                <a:schemeClr val="tx2"/>
              </a:buClr>
              <a:buSzPct val="70000"/>
              <a:buFont typeface="Wingdings" panose="05000000000000000000" pitchFamily="2" charset="2"/>
              <a:buBlip>
                <a:blip r:embed="rId4"/>
              </a:buBlip>
              <a:defRPr sz="3000" kern="1200">
                <a:solidFill>
                  <a:schemeClr val="tx1"/>
                </a:solidFill>
                <a:latin typeface="+mn-lt"/>
                <a:ea typeface="+mn-ea"/>
                <a:cs typeface="+mn-cs"/>
              </a:defRPr>
            </a:lvl1pPr>
            <a:lvl2pPr marL="692150" indent="-347663" algn="l" rtl="0" eaLnBrk="0" fontAlgn="base" hangingPunct="0">
              <a:spcBef>
                <a:spcPts val="1200"/>
              </a:spcBef>
              <a:spcAft>
                <a:spcPct val="0"/>
              </a:spcAft>
              <a:buClr>
                <a:schemeClr val="accent2"/>
              </a:buClr>
              <a:buSzPct val="70000"/>
              <a:buFont typeface="Wingdings" panose="05000000000000000000" pitchFamily="2" charset="2"/>
              <a:buBlip>
                <a:blip r:embed="rId5"/>
              </a:buBlip>
              <a:defRPr sz="2600" kern="1200">
                <a:solidFill>
                  <a:schemeClr val="tx1"/>
                </a:solidFill>
                <a:latin typeface="+mn-lt"/>
                <a:ea typeface="+mn-ea"/>
                <a:cs typeface="+mn-cs"/>
              </a:defRPr>
            </a:lvl2pPr>
            <a:lvl3pPr marL="987425" indent="-293688" algn="l" rtl="0" eaLnBrk="0" fontAlgn="base" hangingPunct="0">
              <a:spcBef>
                <a:spcPts val="1200"/>
              </a:spcBef>
              <a:spcAft>
                <a:spcPct val="0"/>
              </a:spcAft>
              <a:buClr>
                <a:schemeClr val="accent1"/>
              </a:buClr>
              <a:buSzPct val="70000"/>
              <a:buFont typeface="Wingdings" panose="05000000000000000000" pitchFamily="2" charset="2"/>
              <a:buBlip>
                <a:blip r:embed="rId6"/>
              </a:buBlip>
              <a:defRPr sz="2300" kern="1200">
                <a:solidFill>
                  <a:schemeClr val="tx1"/>
                </a:solidFill>
                <a:latin typeface="+mn-lt"/>
                <a:ea typeface="+mn-ea"/>
                <a:cs typeface="+mn-cs"/>
              </a:defRPr>
            </a:lvl3pPr>
            <a:lvl4pPr marL="1281113" indent="-292100" algn="l" rtl="0" eaLnBrk="0" fontAlgn="base" hangingPunct="0">
              <a:spcBef>
                <a:spcPts val="1200"/>
              </a:spcBef>
              <a:spcAft>
                <a:spcPct val="0"/>
              </a:spcAft>
              <a:buClr>
                <a:schemeClr val="tx2"/>
              </a:buClr>
              <a:buSzPct val="75000"/>
              <a:buFont typeface="Wingdings" panose="05000000000000000000" pitchFamily="2" charset="2"/>
              <a:buBlip>
                <a:blip r:embed="rId5"/>
              </a:buBlip>
              <a:defRPr sz="2000" kern="1200">
                <a:solidFill>
                  <a:schemeClr val="tx1"/>
                </a:solidFill>
                <a:latin typeface="+mn-lt"/>
                <a:ea typeface="+mn-ea"/>
                <a:cs typeface="+mn-cs"/>
              </a:defRPr>
            </a:lvl4pPr>
            <a:lvl5pPr marL="1598613" indent="-315913" algn="l" rtl="0" eaLnBrk="0" fontAlgn="base" hangingPunct="0">
              <a:spcBef>
                <a:spcPts val="1200"/>
              </a:spcBef>
              <a:spcAft>
                <a:spcPct val="0"/>
              </a:spcAft>
              <a:buClr>
                <a:schemeClr val="folHlink"/>
              </a:buClr>
              <a:buSzPct val="80000"/>
              <a:buFont typeface="Wingdings" panose="05000000000000000000" pitchFamily="2" charset="2"/>
              <a:buBlip>
                <a:blip r:embed="rId6"/>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4546A"/>
              </a:buClr>
              <a:buFont typeface="Arial" panose="020B0604020202020204" pitchFamily="34" charset="0"/>
              <a:buChar char="•"/>
              <a:defRPr/>
            </a:pPr>
            <a:r>
              <a:rPr lang="en-US" sz="1800" b="1" dirty="0"/>
              <a:t>Student Intern </a:t>
            </a:r>
            <a:r>
              <a:rPr lang="en-US" sz="1800" dirty="0"/>
              <a:t>– a student seeking to enhance their academic and career goals by gaining supervised practical experience and applying classroom theory to real world situations.</a:t>
            </a:r>
            <a:endParaRPr lang="en-US" sz="1800" b="1" dirty="0"/>
          </a:p>
          <a:p>
            <a:pPr>
              <a:buClr>
                <a:srgbClr val="44546A"/>
              </a:buClr>
              <a:buFont typeface="Arial" panose="020B0604020202020204" pitchFamily="34" charset="0"/>
              <a:buChar char="•"/>
              <a:defRPr/>
            </a:pPr>
            <a:r>
              <a:rPr lang="en-US" sz="1800" b="1" dirty="0"/>
              <a:t>Volunteer </a:t>
            </a:r>
            <a:r>
              <a:rPr lang="en-US" sz="1800" dirty="0"/>
              <a:t>– an individual providing service directly to and under the supervision of the university with no promise or expectation of compensation</a:t>
            </a:r>
            <a:r>
              <a:rPr lang="en-US" sz="1800" dirty="0" smtClean="0"/>
              <a:t>.</a:t>
            </a:r>
            <a:endParaRPr lang="en-US" sz="1800" b="1" dirty="0" smtClean="0"/>
          </a:p>
          <a:p>
            <a:pPr marL="342900" marR="0" lvl="0" indent="-342900" algn="l" defTabSz="914400" rtl="0" eaLnBrk="0" fontAlgn="base" latinLnBrk="0" hangingPunct="0">
              <a:lnSpc>
                <a:spcPct val="100000"/>
              </a:lnSpc>
              <a:spcBef>
                <a:spcPts val="1200"/>
              </a:spcBef>
              <a:spcAft>
                <a:spcPct val="0"/>
              </a:spcAft>
              <a:buClr>
                <a:srgbClr val="44546A"/>
              </a:buClr>
              <a:buSzPct val="70000"/>
              <a:buFont typeface="Arial" panose="020B0604020202020204" pitchFamily="34" charset="0"/>
              <a:buChar char="•"/>
              <a:tabLst/>
              <a:defRPr/>
            </a:pPr>
            <a:r>
              <a:rPr lang="en-US" sz="1800" dirty="0" smtClean="0"/>
              <a:t>Other volunteer appointments include Contingent </a:t>
            </a:r>
            <a:r>
              <a:rPr lang="en-US" sz="1800" dirty="0"/>
              <a:t>Workers (CWR</a:t>
            </a:r>
            <a:r>
              <a:rPr lang="en-US" sz="1800" dirty="0" smtClean="0"/>
              <a:t>) and Person of Interest (POI) </a:t>
            </a:r>
            <a:endParaRPr kumimoji="0" lang="en-US" sz="1800" i="0" u="none" strike="noStrike" kern="1200" cap="none" spc="0" normalizeH="0" baseline="0" noProof="0" dirty="0" smtClean="0">
              <a:ln>
                <a:noFill/>
              </a:ln>
              <a:solidFill>
                <a:prstClr val="black"/>
              </a:solidFill>
              <a:effectLst/>
              <a:uLnTx/>
              <a:uFillTx/>
              <a:latin typeface="Arial"/>
            </a:endParaRPr>
          </a:p>
          <a:p>
            <a:pPr marL="0" marR="0" lvl="0" indent="0" algn="l" defTabSz="914400" rtl="0" eaLnBrk="0" fontAlgn="base" latinLnBrk="0" hangingPunct="0">
              <a:lnSpc>
                <a:spcPct val="100000"/>
              </a:lnSpc>
              <a:spcBef>
                <a:spcPts val="1200"/>
              </a:spcBef>
              <a:spcAft>
                <a:spcPct val="0"/>
              </a:spcAft>
              <a:buClr>
                <a:srgbClr val="44546A"/>
              </a:buClr>
              <a:buSzPct val="70000"/>
              <a:buNone/>
              <a:tabLst/>
              <a:defRPr/>
            </a:pP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p:txBody>
      </p:sp>
      <p:sp>
        <p:nvSpPr>
          <p:cNvPr id="3" name="Rectangle 2"/>
          <p:cNvSpPr/>
          <p:nvPr/>
        </p:nvSpPr>
        <p:spPr>
          <a:xfrm>
            <a:off x="423672" y="6097262"/>
            <a:ext cx="3531801" cy="369332"/>
          </a:xfrm>
          <a:prstGeom prst="rect">
            <a:avLst/>
          </a:prstGeom>
        </p:spPr>
        <p:txBody>
          <a:bodyPr wrap="none">
            <a:spAutoFit/>
          </a:bodyPr>
          <a:lstStyle/>
          <a:p>
            <a:r>
              <a:rPr lang="en-US" dirty="0">
                <a:hlinkClick r:id="rId7"/>
              </a:rPr>
              <a:t>Volunteer Without Salary Policy  </a:t>
            </a:r>
            <a:endParaRPr lang="en-US" dirty="0"/>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18</a:t>
            </a:fld>
            <a:endParaRPr lang="en-US" altLang="en-US" dirty="0">
              <a:solidFill>
                <a:prstClr val="black"/>
              </a:solidFill>
            </a:endParaRPr>
          </a:p>
        </p:txBody>
      </p:sp>
    </p:spTree>
    <p:extLst>
      <p:ext uri="{BB962C8B-B14F-4D97-AF65-F5344CB8AC3E}">
        <p14:creationId xmlns:p14="http://schemas.microsoft.com/office/powerpoint/2010/main" val="2820742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4041" y="154759"/>
            <a:ext cx="1174148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chemeClr val="accent5"/>
                </a:solidFill>
                <a:effectLst/>
                <a:uLnTx/>
                <a:uFillTx/>
                <a:latin typeface="Arial" panose="020B0604020202020204" pitchFamily="34" charset="0"/>
                <a:cs typeface="Arial" panose="020B0604020202020204" pitchFamily="34" charset="0"/>
              </a:rPr>
              <a:t>HR POLICY</a:t>
            </a:r>
            <a:r>
              <a:rPr kumimoji="0" lang="en-US" sz="3600" b="1" i="0" u="none" strike="noStrike" kern="1200" cap="none" spc="0" normalizeH="0" noProof="0" dirty="0" smtClean="0">
                <a:ln>
                  <a:noFill/>
                </a:ln>
                <a:solidFill>
                  <a:schemeClr val="accent5"/>
                </a:solidFill>
                <a:effectLst/>
                <a:uLnTx/>
                <a:uFillTx/>
                <a:latin typeface="Arial" panose="020B0604020202020204" pitchFamily="34" charset="0"/>
                <a:cs typeface="Arial" panose="020B0604020202020204" pitchFamily="34" charset="0"/>
              </a:rPr>
              <a:t> WEBPAGE</a:t>
            </a:r>
            <a:r>
              <a:rPr kumimoji="0" lang="en-US" sz="3600" b="1" i="0" u="none" strike="noStrike" kern="1200" cap="none" spc="0" normalizeH="0" baseline="0" noProof="0" dirty="0" smtClean="0">
                <a:ln>
                  <a:noFill/>
                </a:ln>
                <a:solidFill>
                  <a:schemeClr val="accent5"/>
                </a:solidFill>
                <a:effectLst/>
                <a:uLnTx/>
                <a:uFillTx/>
                <a:latin typeface="Arial" panose="020B0604020202020204" pitchFamily="34" charset="0"/>
                <a:cs typeface="Arial" panose="020B0604020202020204" pitchFamily="34" charset="0"/>
              </a:rPr>
              <a:t> </a:t>
            </a:r>
            <a:endPar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https</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://hr.ucr.edu/policies-and-procedures/personnel-policies-local-procedures</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1057494" y="1524000"/>
            <a:ext cx="10039128" cy="4821305"/>
          </a:xfrm>
          <a:prstGeom prst="rect">
            <a:avLst/>
          </a:prstGeom>
        </p:spPr>
      </p:pic>
      <p:sp>
        <p:nvSpPr>
          <p:cNvPr id="6" name="Slide Number Placeholder 5"/>
          <p:cNvSpPr>
            <a:spLocks noGrp="1"/>
          </p:cNvSpPr>
          <p:nvPr>
            <p:ph type="sldNum" sz="quarter" idx="12"/>
          </p:nvPr>
        </p:nvSpPr>
        <p:spPr/>
        <p:txBody>
          <a:bodyPr/>
          <a:lstStyle/>
          <a:p>
            <a:fld id="{6A3291CC-3D62-4E2C-A5FC-EC76D47A2EAB}" type="slidenum">
              <a:rPr lang="en-US" smtClean="0"/>
              <a:t>19</a:t>
            </a:fld>
            <a:endParaRPr lang="en-US" dirty="0"/>
          </a:p>
        </p:txBody>
      </p:sp>
    </p:spTree>
    <p:extLst>
      <p:ext uri="{BB962C8B-B14F-4D97-AF65-F5344CB8AC3E}">
        <p14:creationId xmlns:p14="http://schemas.microsoft.com/office/powerpoint/2010/main" val="4084942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61365" y="2267894"/>
            <a:ext cx="6511047" cy="2370794"/>
          </a:xfrm>
        </p:spPr>
        <p:txBody>
          <a:bodyPr>
            <a:noAutofit/>
          </a:bodyPr>
          <a:lstStyle/>
          <a:p>
            <a:pPr algn="l"/>
            <a:r>
              <a:rPr lang="en-US" sz="2800" dirty="0" err="1" smtClean="0">
                <a:latin typeface="+mj-lt"/>
              </a:rPr>
              <a:t>Ucr</a:t>
            </a:r>
            <a:r>
              <a:rPr lang="en-US" sz="2800" dirty="0" smtClean="0">
                <a:latin typeface="+mj-lt"/>
              </a:rPr>
              <a:t> ucpath transaction pilot</a:t>
            </a:r>
            <a:endParaRPr lang="en-US" sz="4800" dirty="0">
              <a:solidFill>
                <a:schemeClr val="tx1"/>
              </a:solidFill>
              <a:latin typeface="+mj-lt"/>
            </a:endParaRPr>
          </a:p>
          <a:p>
            <a:pPr algn="l"/>
            <a:r>
              <a:rPr lang="en-US" sz="4800" dirty="0" smtClean="0">
                <a:solidFill>
                  <a:schemeClr val="tx1"/>
                </a:solidFill>
                <a:latin typeface="+mj-lt"/>
              </a:rPr>
              <a:t>Onboarding Empl class 5, 9, 10</a:t>
            </a:r>
            <a:endParaRPr lang="en-US" sz="2800" dirty="0" smtClean="0">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2576" y="6235429"/>
            <a:ext cx="1617067" cy="527389"/>
          </a:xfrm>
          <a:prstGeom prst="rect">
            <a:avLst/>
          </a:prstGeom>
        </p:spPr>
      </p:pic>
    </p:spTree>
    <p:extLst>
      <p:ext uri="{BB962C8B-B14F-4D97-AF65-F5344CB8AC3E}">
        <p14:creationId xmlns:p14="http://schemas.microsoft.com/office/powerpoint/2010/main" val="162518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11283360" cy="685800"/>
          </a:xfrm>
        </p:spPr>
        <p:txBody>
          <a:bodyPr>
            <a:normAutofit/>
          </a:bodyPr>
          <a:lstStyle/>
          <a:p>
            <a:r>
              <a:rPr lang="en-US" sz="3400" dirty="0" smtClean="0">
                <a:solidFill>
                  <a:schemeClr val="accent5"/>
                </a:solidFill>
              </a:rPr>
              <a:t>HR CONTACTS FOR ONBOARDING</a:t>
            </a:r>
            <a:endParaRPr lang="en-US" sz="3400" dirty="0">
              <a:solidFill>
                <a:schemeClr val="accent5"/>
              </a:solidFill>
            </a:endParaRPr>
          </a:p>
        </p:txBody>
      </p:sp>
      <p:sp>
        <p:nvSpPr>
          <p:cNvPr id="3" name="TextBox 2"/>
          <p:cNvSpPr txBox="1"/>
          <p:nvPr/>
        </p:nvSpPr>
        <p:spPr>
          <a:xfrm>
            <a:off x="496956" y="979170"/>
            <a:ext cx="99590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hlinkClick r:id="rId3"/>
              </a:rPr>
              <a:t>Human Resources Website</a:t>
            </a:r>
            <a:r>
              <a:rPr kumimoji="0" lang="en-US" sz="1800" b="0" i="0" u="none" strike="noStrike" kern="1200" cap="none" spc="0" normalizeH="0" baseline="0" noProof="0" dirty="0">
                <a:ln>
                  <a:noFill/>
                </a:ln>
                <a:solidFill>
                  <a:prstClr val="black"/>
                </a:solidFill>
                <a:effectLst/>
                <a:uLnTx/>
                <a:uFillTx/>
                <a:latin typeface="Arial"/>
                <a:ea typeface="+mn-ea"/>
                <a:cs typeface="+mn-cs"/>
              </a:rPr>
              <a:t/>
            </a:r>
            <a:br>
              <a:rPr kumimoji="0" lang="en-US" sz="1800" b="0" i="0" u="none" strike="noStrike" kern="1200" cap="none" spc="0" normalizeH="0" baseline="0" noProof="0" dirty="0">
                <a:ln>
                  <a:noFill/>
                </a:ln>
                <a:solidFill>
                  <a:prstClr val="black"/>
                </a:solidFill>
                <a:effectLst/>
                <a:uLnTx/>
                <a:uFillTx/>
                <a:latin typeface="Arial"/>
                <a:ea typeface="+mn-ea"/>
                <a:cs typeface="+mn-cs"/>
              </a:rPr>
            </a:b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949600497"/>
              </p:ext>
            </p:extLst>
          </p:nvPr>
        </p:nvGraphicFramePr>
        <p:xfrm>
          <a:off x="496956" y="1910983"/>
          <a:ext cx="10800309" cy="2551473"/>
        </p:xfrm>
        <a:graphic>
          <a:graphicData uri="http://schemas.openxmlformats.org/drawingml/2006/table">
            <a:tbl>
              <a:tblPr firstRow="1" bandRow="1">
                <a:tableStyleId>{5C22544A-7EE6-4342-B048-85BDC9FD1C3A}</a:tableStyleId>
              </a:tblPr>
              <a:tblGrid>
                <a:gridCol w="1843040">
                  <a:extLst>
                    <a:ext uri="{9D8B030D-6E8A-4147-A177-3AD203B41FA5}">
                      <a16:colId xmlns:a16="http://schemas.microsoft.com/office/drawing/2014/main" val="133330653"/>
                    </a:ext>
                  </a:extLst>
                </a:gridCol>
                <a:gridCol w="3474779">
                  <a:extLst>
                    <a:ext uri="{9D8B030D-6E8A-4147-A177-3AD203B41FA5}">
                      <a16:colId xmlns:a16="http://schemas.microsoft.com/office/drawing/2014/main" val="1572852020"/>
                    </a:ext>
                  </a:extLst>
                </a:gridCol>
                <a:gridCol w="2032005">
                  <a:extLst>
                    <a:ext uri="{9D8B030D-6E8A-4147-A177-3AD203B41FA5}">
                      <a16:colId xmlns:a16="http://schemas.microsoft.com/office/drawing/2014/main" val="1764418065"/>
                    </a:ext>
                  </a:extLst>
                </a:gridCol>
                <a:gridCol w="3450485">
                  <a:extLst>
                    <a:ext uri="{9D8B030D-6E8A-4147-A177-3AD203B41FA5}">
                      <a16:colId xmlns:a16="http://schemas.microsoft.com/office/drawing/2014/main" val="1253357557"/>
                    </a:ext>
                  </a:extLst>
                </a:gridCol>
              </a:tblGrid>
              <a:tr h="546753">
                <a:tc>
                  <a:txBody>
                    <a:bodyPr/>
                    <a:lstStyle/>
                    <a:p>
                      <a:pPr marL="0" marR="0" algn="ctr">
                        <a:lnSpc>
                          <a:spcPct val="107000"/>
                        </a:lnSpc>
                        <a:spcBef>
                          <a:spcPts val="0"/>
                        </a:spcBef>
                        <a:spcAft>
                          <a:spcPts val="0"/>
                        </a:spcAft>
                      </a:pPr>
                      <a:r>
                        <a:rPr lang="en-US" sz="1500" kern="1200" dirty="0">
                          <a:effectLst/>
                        </a:rPr>
                        <a:t>Contact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tc>
                  <a:txBody>
                    <a:bodyPr/>
                    <a:lstStyle/>
                    <a:p>
                      <a:pPr marL="0" marR="0" algn="ctr">
                        <a:lnSpc>
                          <a:spcPct val="107000"/>
                        </a:lnSpc>
                        <a:spcBef>
                          <a:spcPts val="0"/>
                        </a:spcBef>
                        <a:spcAft>
                          <a:spcPts val="0"/>
                        </a:spcAft>
                      </a:pPr>
                      <a:r>
                        <a:rPr lang="en-US" sz="1500" kern="1200" dirty="0">
                          <a:effectLst/>
                        </a:rPr>
                        <a:t>Title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tc>
                  <a:txBody>
                    <a:bodyPr/>
                    <a:lstStyle/>
                    <a:p>
                      <a:pPr marL="0" marR="0" algn="ctr">
                        <a:lnSpc>
                          <a:spcPct val="107000"/>
                        </a:lnSpc>
                        <a:spcBef>
                          <a:spcPts val="0"/>
                        </a:spcBef>
                        <a:spcAft>
                          <a:spcPts val="0"/>
                        </a:spcAft>
                      </a:pPr>
                      <a:r>
                        <a:rPr lang="en-US" sz="1500" kern="1200" dirty="0">
                          <a:effectLst/>
                        </a:rPr>
                        <a:t>Phone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tc>
                  <a:txBody>
                    <a:bodyPr/>
                    <a:lstStyle/>
                    <a:p>
                      <a:pPr marL="0" marR="0" algn="ctr">
                        <a:lnSpc>
                          <a:spcPct val="107000"/>
                        </a:lnSpc>
                        <a:spcBef>
                          <a:spcPts val="0"/>
                        </a:spcBef>
                        <a:spcAft>
                          <a:spcPts val="0"/>
                        </a:spcAft>
                      </a:pPr>
                      <a:r>
                        <a:rPr lang="en-US" sz="1500" kern="1200" dirty="0">
                          <a:effectLst/>
                        </a:rPr>
                        <a:t>Email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extLst>
                  <a:ext uri="{0D108BD9-81ED-4DB2-BD59-A6C34878D82A}">
                    <a16:rowId xmlns:a16="http://schemas.microsoft.com/office/drawing/2014/main" val="3613859229"/>
                  </a:ext>
                </a:extLst>
              </a:tr>
              <a:tr h="1003767">
                <a:tc>
                  <a:txBody>
                    <a:bodyPr/>
                    <a:lstStyle/>
                    <a:p>
                      <a:pPr marL="0" marR="0">
                        <a:lnSpc>
                          <a:spcPct val="107000"/>
                        </a:lnSpc>
                        <a:spcBef>
                          <a:spcPts val="0"/>
                        </a:spcBef>
                        <a:spcAft>
                          <a:spcPts val="0"/>
                        </a:spcAft>
                      </a:pPr>
                      <a:r>
                        <a:rPr lang="en-US" sz="1800" kern="1200" dirty="0" smtClean="0">
                          <a:effectLst/>
                        </a:rPr>
                        <a:t>Mary</a:t>
                      </a:r>
                      <a:r>
                        <a:rPr lang="en-US" sz="1800" kern="1200" baseline="0" dirty="0" smtClean="0">
                          <a:effectLst/>
                        </a:rPr>
                        <a:t> White</a:t>
                      </a:r>
                      <a:r>
                        <a:rPr lang="en-US" sz="1800" kern="1200" dirty="0" smtClean="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tc>
                  <a:txBody>
                    <a:bodyPr/>
                    <a:lstStyle/>
                    <a:p>
                      <a:pPr algn="l"/>
                      <a:r>
                        <a:rPr lang="en-US" sz="1800" dirty="0" smtClean="0"/>
                        <a:t>Principal HR Policy &amp; Communication Analyst</a:t>
                      </a:r>
                      <a:endParaRPr lang="en-US" sz="1800" dirty="0"/>
                    </a:p>
                  </a:txBody>
                  <a:tcPr marL="75158" marR="75158" marT="37579" marB="37579" anchor="ctr"/>
                </a:tc>
                <a:tc>
                  <a:txBody>
                    <a:bodyPr/>
                    <a:lstStyle/>
                    <a:p>
                      <a:pPr marL="0" marR="0" algn="ctr">
                        <a:lnSpc>
                          <a:spcPct val="107000"/>
                        </a:lnSpc>
                        <a:spcBef>
                          <a:spcPts val="0"/>
                        </a:spcBef>
                        <a:spcAft>
                          <a:spcPts val="0"/>
                        </a:spcAft>
                      </a:pPr>
                      <a:r>
                        <a:rPr lang="en-US" sz="1800" kern="1200" dirty="0">
                          <a:effectLst/>
                        </a:rPr>
                        <a:t>(951) </a:t>
                      </a:r>
                      <a:r>
                        <a:rPr lang="en-US" sz="1800" kern="1200" dirty="0" smtClean="0">
                          <a:effectLst/>
                        </a:rPr>
                        <a:t>827-2622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tc>
                  <a:txBody>
                    <a:bodyPr/>
                    <a:lstStyle/>
                    <a:p>
                      <a:pPr marL="0" marR="0">
                        <a:lnSpc>
                          <a:spcPct val="107000"/>
                        </a:lnSpc>
                        <a:spcBef>
                          <a:spcPts val="0"/>
                        </a:spcBef>
                        <a:spcAft>
                          <a:spcPts val="0"/>
                        </a:spcAft>
                      </a:pPr>
                      <a:r>
                        <a:rPr lang="en-US" sz="1800" u="sng" kern="1200" dirty="0" smtClean="0">
                          <a:effectLst/>
                          <a:hlinkClick r:id="rId4"/>
                        </a:rPr>
                        <a:t>mary.white@ucr.edu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extLst>
                  <a:ext uri="{0D108BD9-81ED-4DB2-BD59-A6C34878D82A}">
                    <a16:rowId xmlns:a16="http://schemas.microsoft.com/office/drawing/2014/main" val="92482390"/>
                  </a:ext>
                </a:extLst>
              </a:tr>
              <a:tr h="1000953">
                <a:tc>
                  <a:txBody>
                    <a:bodyPr/>
                    <a:lstStyle/>
                    <a:p>
                      <a:pPr marL="0" marR="0">
                        <a:lnSpc>
                          <a:spcPct val="107000"/>
                        </a:lnSpc>
                        <a:spcBef>
                          <a:spcPts val="0"/>
                        </a:spcBef>
                        <a:spcAft>
                          <a:spcPts val="0"/>
                        </a:spcAft>
                      </a:pPr>
                      <a:r>
                        <a:rPr lang="en-US" sz="1800" kern="1200" dirty="0" smtClean="0">
                          <a:effectLst/>
                        </a:rPr>
                        <a:t>Sinclair</a:t>
                      </a:r>
                      <a:r>
                        <a:rPr lang="en-US" sz="1800" kern="1200" baseline="0" dirty="0" smtClean="0">
                          <a:effectLst/>
                        </a:rPr>
                        <a:t> Dickerson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tc>
                  <a:txBody>
                    <a:bodyPr/>
                    <a:lstStyle/>
                    <a:p>
                      <a:pPr algn="l"/>
                      <a:r>
                        <a:rPr lang="en-US" sz="1800" dirty="0" smtClean="0"/>
                        <a:t>Director of Talent Acquisition &amp; Diversity Outreach</a:t>
                      </a:r>
                      <a:endParaRPr lang="en-US" sz="1800" dirty="0"/>
                    </a:p>
                  </a:txBody>
                  <a:tcPr marL="75158" marR="75158" marT="37579" marB="37579" anchor="ctr"/>
                </a:tc>
                <a:tc>
                  <a:txBody>
                    <a:bodyPr/>
                    <a:lstStyle/>
                    <a:p>
                      <a:pPr marL="0" marR="0" algn="ctr">
                        <a:lnSpc>
                          <a:spcPct val="107000"/>
                        </a:lnSpc>
                        <a:spcBef>
                          <a:spcPts val="0"/>
                        </a:spcBef>
                        <a:spcAft>
                          <a:spcPts val="0"/>
                        </a:spcAft>
                      </a:pPr>
                      <a:r>
                        <a:rPr lang="en-US" sz="1800" kern="1200" dirty="0">
                          <a:effectLst/>
                        </a:rPr>
                        <a:t>(951) </a:t>
                      </a:r>
                      <a:r>
                        <a:rPr lang="en-US" sz="1800" kern="1200" dirty="0" smtClean="0">
                          <a:effectLst/>
                        </a:rPr>
                        <a:t>827-2673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tc>
                  <a:txBody>
                    <a:bodyPr/>
                    <a:lstStyle/>
                    <a:p>
                      <a:pPr marL="0" marR="0">
                        <a:lnSpc>
                          <a:spcPct val="107000"/>
                        </a:lnSpc>
                        <a:spcBef>
                          <a:spcPts val="0"/>
                        </a:spcBef>
                        <a:spcAft>
                          <a:spcPts val="0"/>
                        </a:spcAft>
                      </a:pPr>
                      <a:r>
                        <a:rPr lang="en-US" sz="1800" u="sng" kern="1200" dirty="0" smtClean="0">
                          <a:effectLst/>
                          <a:hlinkClick r:id="rId5"/>
                        </a:rPr>
                        <a:t>sinclair.dickerson@ucr.edu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extLst>
                  <a:ext uri="{0D108BD9-81ED-4DB2-BD59-A6C34878D82A}">
                    <a16:rowId xmlns:a16="http://schemas.microsoft.com/office/drawing/2014/main" val="1139082195"/>
                  </a:ext>
                </a:extLst>
              </a:tr>
            </a:tbl>
          </a:graphicData>
        </a:graphic>
      </p:graphicFrame>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20</a:t>
            </a:fld>
            <a:endParaRPr lang="en-US" altLang="en-US" dirty="0">
              <a:solidFill>
                <a:prstClr val="black"/>
              </a:solidFill>
            </a:endParaRPr>
          </a:p>
        </p:txBody>
      </p:sp>
    </p:spTree>
    <p:extLst>
      <p:ext uri="{BB962C8B-B14F-4D97-AF65-F5344CB8AC3E}">
        <p14:creationId xmlns:p14="http://schemas.microsoft.com/office/powerpoint/2010/main" val="3564882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88234" y="245855"/>
            <a:ext cx="12093817"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smtClean="0">
                <a:ln>
                  <a:noFill/>
                </a:ln>
                <a:solidFill>
                  <a:srgbClr val="4472C4"/>
                </a:solidFill>
                <a:effectLst/>
                <a:uLnTx/>
                <a:uFillTx/>
                <a:latin typeface="Arial" panose="020B0604020202020204" pitchFamily="34" charset="0"/>
                <a:ea typeface="+mj-ea"/>
                <a:cs typeface="Arial" panose="020B0604020202020204" pitchFamily="34" charset="0"/>
              </a:rPr>
              <a:t>ACADEMIC POLICIES RELATED TO ONBOARDING</a:t>
            </a:r>
            <a:endParaRPr kumimoji="0" lang="en-US" sz="3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36306964"/>
              </p:ext>
            </p:extLst>
          </p:nvPr>
        </p:nvGraphicFramePr>
        <p:xfrm>
          <a:off x="512854" y="1509821"/>
          <a:ext cx="11160349" cy="3801475"/>
        </p:xfrm>
        <a:graphic>
          <a:graphicData uri="http://schemas.openxmlformats.org/drawingml/2006/table">
            <a:tbl>
              <a:tblPr firstRow="1" bandRow="1">
                <a:tableStyleId>{5C22544A-7EE6-4342-B048-85BDC9FD1C3A}</a:tableStyleId>
              </a:tblPr>
              <a:tblGrid>
                <a:gridCol w="3182596">
                  <a:extLst>
                    <a:ext uri="{9D8B030D-6E8A-4147-A177-3AD203B41FA5}">
                      <a16:colId xmlns:a16="http://schemas.microsoft.com/office/drawing/2014/main" val="1785500096"/>
                    </a:ext>
                  </a:extLst>
                </a:gridCol>
                <a:gridCol w="7977753">
                  <a:extLst>
                    <a:ext uri="{9D8B030D-6E8A-4147-A177-3AD203B41FA5}">
                      <a16:colId xmlns:a16="http://schemas.microsoft.com/office/drawing/2014/main" val="3730886191"/>
                    </a:ext>
                  </a:extLst>
                </a:gridCol>
              </a:tblGrid>
              <a:tr h="492035">
                <a:tc>
                  <a:txBody>
                    <a:bodyPr/>
                    <a:lstStyle/>
                    <a:p>
                      <a:pPr algn="ctr"/>
                      <a:r>
                        <a:rPr lang="en-US" dirty="0" smtClean="0"/>
                        <a:t>Policy/Procedure</a:t>
                      </a:r>
                      <a:r>
                        <a:rPr lang="en-US" baseline="0" dirty="0" smtClean="0"/>
                        <a:t> Title</a:t>
                      </a:r>
                      <a:endParaRPr lang="en-US" dirty="0">
                        <a:solidFill>
                          <a:schemeClr val="tx1"/>
                        </a:solidFill>
                      </a:endParaRPr>
                    </a:p>
                  </a:txBody>
                  <a:tcPr anchor="ctr"/>
                </a:tc>
                <a:tc>
                  <a:txBody>
                    <a:bodyPr/>
                    <a:lstStyle/>
                    <a:p>
                      <a:pPr algn="ctr"/>
                      <a:r>
                        <a:rPr lang="en-US" dirty="0" smtClean="0"/>
                        <a:t>UC Policy</a:t>
                      </a:r>
                      <a:endParaRPr lang="en-US" dirty="0">
                        <a:solidFill>
                          <a:schemeClr val="tx1"/>
                        </a:solidFill>
                      </a:endParaRPr>
                    </a:p>
                  </a:txBody>
                  <a:tcPr anchor="ctr"/>
                </a:tc>
                <a:extLst>
                  <a:ext uri="{0D108BD9-81ED-4DB2-BD59-A6C34878D82A}">
                    <a16:rowId xmlns:a16="http://schemas.microsoft.com/office/drawing/2014/main" val="2259202316"/>
                  </a:ext>
                </a:extLst>
              </a:tr>
              <a:tr h="849265">
                <a:tc>
                  <a:txBody>
                    <a:bodyPr/>
                    <a:lstStyle/>
                    <a:p>
                      <a:r>
                        <a:rPr lang="en-US" dirty="0" smtClean="0"/>
                        <a:t>Term Appointments/Non-Reappointment (APM 137) </a:t>
                      </a:r>
                      <a:endParaRPr lang="en-US" dirty="0"/>
                    </a:p>
                  </a:txBody>
                  <a:tcPr anchor="ctr"/>
                </a:tc>
                <a:tc>
                  <a:txBody>
                    <a:bodyPr/>
                    <a:lstStyle/>
                    <a:p>
                      <a:pPr algn="l">
                        <a:spcAft>
                          <a:spcPts val="1200"/>
                        </a:spcAft>
                      </a:pPr>
                      <a:r>
                        <a:rPr lang="en-US" sz="1800" u="sng" dirty="0" smtClean="0">
                          <a:hlinkClick r:id="rId3"/>
                        </a:rPr>
                        <a:t>https://www.ucop.edu/academic-personnel-programs/_files/apm/apm-137.pdf</a:t>
                      </a:r>
                      <a:r>
                        <a:rPr lang="en-US" sz="1800" dirty="0" smtClean="0"/>
                        <a:t> </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11188497"/>
                  </a:ext>
                </a:extLst>
              </a:tr>
              <a:tr h="492035">
                <a:tc gridSpan="2">
                  <a:txBody>
                    <a:bodyPr/>
                    <a:lstStyle/>
                    <a:p>
                      <a:pPr algn="ctr"/>
                      <a:r>
                        <a:rPr lang="en-US" dirty="0" smtClean="0"/>
                        <a:t>Represented Contracts:</a:t>
                      </a:r>
                    </a:p>
                  </a:txBody>
                  <a:tcPr anchor="ctr"/>
                </a:tc>
                <a:tc hMerge="1">
                  <a:txBody>
                    <a:bodyPr/>
                    <a:lstStyle/>
                    <a:p>
                      <a:pPr algn="l"/>
                      <a:endParaRPr 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933213"/>
                  </a:ext>
                </a:extLst>
              </a:tr>
              <a:tr h="492035">
                <a:tc>
                  <a:txBody>
                    <a:bodyPr/>
                    <a:lstStyle/>
                    <a:p>
                      <a:r>
                        <a:rPr lang="en-US" dirty="0" smtClean="0"/>
                        <a:t>Lecturers (IX – Unit 18) </a:t>
                      </a:r>
                      <a:endParaRPr lang="en-US" dirty="0"/>
                    </a:p>
                  </a:txBody>
                  <a:tcPr anchor="ctr"/>
                </a:tc>
                <a:tc>
                  <a:txBody>
                    <a:bodyPr/>
                    <a:lstStyle/>
                    <a:p>
                      <a:pPr algn="l"/>
                      <a:r>
                        <a:rPr lang="en-US" sz="1800" u="sng" dirty="0" smtClean="0">
                          <a:hlinkClick r:id="rId4"/>
                        </a:rPr>
                        <a:t>https://ucnet.universityofcalifornia.edu/labor/bargaining-units/ix/contract.html</a:t>
                      </a:r>
                      <a:endParaRPr 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80549226"/>
                  </a:ext>
                </a:extLst>
              </a:tr>
              <a:tr h="492035">
                <a:tc>
                  <a:txBody>
                    <a:bodyPr/>
                    <a:lstStyle/>
                    <a:p>
                      <a:r>
                        <a:rPr lang="en-US" dirty="0" smtClean="0"/>
                        <a:t>Librarians (LX – Unit 17) </a:t>
                      </a:r>
                      <a:endParaRPr lang="en-US" dirty="0"/>
                    </a:p>
                  </a:txBody>
                  <a:tcPr anchor="ctr"/>
                </a:tc>
                <a:tc>
                  <a:txBody>
                    <a:bodyPr/>
                    <a:lstStyle/>
                    <a:p>
                      <a:pPr algn="l"/>
                      <a:r>
                        <a:rPr lang="en-US" sz="1800" u="sng" dirty="0" smtClean="0">
                          <a:hlinkClick r:id="rId5"/>
                        </a:rPr>
                        <a:t>https://ucnet.universityofcalifornia.edu/labor/bargaining-units/lx/contract.html</a:t>
                      </a:r>
                      <a:endParaRPr 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12068699"/>
                  </a:ext>
                </a:extLst>
              </a:tr>
              <a:tr h="492035">
                <a:tc>
                  <a:txBody>
                    <a:bodyPr/>
                    <a:lstStyle/>
                    <a:p>
                      <a:r>
                        <a:rPr lang="en-US" dirty="0" smtClean="0"/>
                        <a:t>ASEs (BX) </a:t>
                      </a:r>
                      <a:endParaRPr lang="en-US" dirty="0"/>
                    </a:p>
                  </a:txBody>
                  <a:tcPr anchor="ctr"/>
                </a:tc>
                <a:tc>
                  <a:txBody>
                    <a:bodyPr/>
                    <a:lstStyle/>
                    <a:p>
                      <a:pPr algn="l">
                        <a:spcAft>
                          <a:spcPts val="1200"/>
                        </a:spcAft>
                      </a:pPr>
                      <a:r>
                        <a:rPr lang="en-US" sz="1800" u="sng" dirty="0" smtClean="0">
                          <a:hlinkClick r:id="rId6"/>
                        </a:rPr>
                        <a:t>https://ucnet.universityofcalifornia.edu/labor/bargaining-units/bx/contract.html</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71110734"/>
                  </a:ext>
                </a:extLst>
              </a:tr>
              <a:tr h="492035">
                <a:tc>
                  <a:txBody>
                    <a:bodyPr/>
                    <a:lstStyle/>
                    <a:p>
                      <a:r>
                        <a:rPr lang="en-US" dirty="0" smtClean="0"/>
                        <a:t>Postdocs (PX)</a:t>
                      </a:r>
                      <a:endParaRPr lang="en-US" dirty="0"/>
                    </a:p>
                  </a:txBody>
                  <a:tcPr anchor="ctr"/>
                </a:tc>
                <a:tc>
                  <a:txBody>
                    <a:bodyPr/>
                    <a:lstStyle/>
                    <a:p>
                      <a:pPr algn="l"/>
                      <a:r>
                        <a:rPr lang="en-US" sz="1800" u="sng" dirty="0" smtClean="0">
                          <a:hlinkClick r:id="rId7"/>
                        </a:rPr>
                        <a:t>https://ucnet.universityofcalifornia.edu/labor/bargaining-units/px/contract.html</a:t>
                      </a:r>
                      <a:endParaRPr 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73054407"/>
                  </a:ext>
                </a:extLst>
              </a:tr>
            </a:tbl>
          </a:graphicData>
        </a:graphic>
      </p:graphicFrame>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21</a:t>
            </a:fld>
            <a:endParaRPr lang="en-US" altLang="en-US" dirty="0">
              <a:solidFill>
                <a:prstClr val="black"/>
              </a:solidFill>
            </a:endParaRPr>
          </a:p>
        </p:txBody>
      </p:sp>
    </p:spTree>
    <p:extLst>
      <p:ext uri="{BB962C8B-B14F-4D97-AF65-F5344CB8AC3E}">
        <p14:creationId xmlns:p14="http://schemas.microsoft.com/office/powerpoint/2010/main" val="39715533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88234" y="245855"/>
            <a:ext cx="12093817" cy="819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smtClean="0">
                <a:ln>
                  <a:noFill/>
                </a:ln>
                <a:solidFill>
                  <a:srgbClr val="4472C4"/>
                </a:solidFill>
                <a:effectLst/>
                <a:uLnTx/>
                <a:uFillTx/>
                <a:latin typeface="Arial" panose="020B0604020202020204" pitchFamily="34" charset="0"/>
                <a:ea typeface="+mj-ea"/>
                <a:cs typeface="Arial" panose="020B0604020202020204" pitchFamily="34" charset="0"/>
              </a:rPr>
              <a:t>ACADEMIC POLICIES RELATED TO ONBOARDING</a:t>
            </a:r>
            <a:endParaRPr kumimoji="0" lang="en-US" sz="3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54785736"/>
              </p:ext>
            </p:extLst>
          </p:nvPr>
        </p:nvGraphicFramePr>
        <p:xfrm>
          <a:off x="196605" y="1425567"/>
          <a:ext cx="11801770" cy="2327017"/>
        </p:xfrm>
        <a:graphic>
          <a:graphicData uri="http://schemas.openxmlformats.org/drawingml/2006/table">
            <a:tbl>
              <a:tblPr firstRow="1" bandRow="1">
                <a:tableStyleId>{5C22544A-7EE6-4342-B048-85BDC9FD1C3A}</a:tableStyleId>
              </a:tblPr>
              <a:tblGrid>
                <a:gridCol w="3668751">
                  <a:extLst>
                    <a:ext uri="{9D8B030D-6E8A-4147-A177-3AD203B41FA5}">
                      <a16:colId xmlns:a16="http://schemas.microsoft.com/office/drawing/2014/main" val="1785500096"/>
                    </a:ext>
                  </a:extLst>
                </a:gridCol>
                <a:gridCol w="8133019">
                  <a:extLst>
                    <a:ext uri="{9D8B030D-6E8A-4147-A177-3AD203B41FA5}">
                      <a16:colId xmlns:a16="http://schemas.microsoft.com/office/drawing/2014/main" val="3730886191"/>
                    </a:ext>
                  </a:extLst>
                </a:gridCol>
              </a:tblGrid>
              <a:tr h="0">
                <a:tc>
                  <a:txBody>
                    <a:bodyPr/>
                    <a:lstStyle/>
                    <a:p>
                      <a:pPr algn="ctr"/>
                      <a:r>
                        <a:rPr lang="en-US" dirty="0" smtClean="0"/>
                        <a:t>Policy/Procedure</a:t>
                      </a:r>
                      <a:r>
                        <a:rPr lang="en-US" baseline="0" dirty="0" smtClean="0"/>
                        <a:t> Title</a:t>
                      </a:r>
                      <a:endParaRPr lang="en-US" dirty="0">
                        <a:solidFill>
                          <a:schemeClr val="tx1"/>
                        </a:solidFill>
                      </a:endParaRPr>
                    </a:p>
                  </a:txBody>
                  <a:tcPr/>
                </a:tc>
                <a:tc>
                  <a:txBody>
                    <a:bodyPr/>
                    <a:lstStyle/>
                    <a:p>
                      <a:pPr algn="ctr"/>
                      <a:r>
                        <a:rPr lang="en-US" dirty="0" smtClean="0"/>
                        <a:t>UC</a:t>
                      </a:r>
                      <a:r>
                        <a:rPr lang="en-US" baseline="0" dirty="0" smtClean="0"/>
                        <a:t> Policy</a:t>
                      </a:r>
                      <a:endParaRPr lang="en-US" dirty="0">
                        <a:solidFill>
                          <a:schemeClr val="tx1"/>
                        </a:solidFill>
                      </a:endParaRPr>
                    </a:p>
                  </a:txBody>
                  <a:tcPr/>
                </a:tc>
                <a:extLst>
                  <a:ext uri="{0D108BD9-81ED-4DB2-BD59-A6C34878D82A}">
                    <a16:rowId xmlns:a16="http://schemas.microsoft.com/office/drawing/2014/main" val="2259202316"/>
                  </a:ext>
                </a:extLst>
              </a:tr>
              <a:tr h="734444">
                <a:tc>
                  <a:txBody>
                    <a:bodyPr/>
                    <a:lstStyle/>
                    <a:p>
                      <a:r>
                        <a:rPr lang="en-US" dirty="0" smtClean="0"/>
                        <a:t>Recruitment</a:t>
                      </a: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hlinkClick r:id="rId3"/>
                        </a:rPr>
                        <a:t>https://www.ucop.edu/academic-personnel-programs/academic-personnel-policy/recruitment/index.html</a:t>
                      </a:r>
                      <a:endParaRPr lang="en-US" baseline="0" dirty="0" smtClean="0"/>
                    </a:p>
                  </a:txBody>
                  <a:tcPr anchor="ctr"/>
                </a:tc>
                <a:extLst>
                  <a:ext uri="{0D108BD9-81ED-4DB2-BD59-A6C34878D82A}">
                    <a16:rowId xmlns:a16="http://schemas.microsoft.com/office/drawing/2014/main" val="3511188497"/>
                  </a:ext>
                </a:extLst>
              </a:tr>
              <a:tr h="623912">
                <a:tc>
                  <a:txBody>
                    <a:bodyPr/>
                    <a:lstStyle/>
                    <a:p>
                      <a:r>
                        <a:rPr lang="en-US" dirty="0" smtClean="0"/>
                        <a:t>Appointment and Promotion</a:t>
                      </a:r>
                      <a:endParaRPr lang="en-US" dirty="0"/>
                    </a:p>
                  </a:txBody>
                  <a:tcPr anchor="ctr"/>
                </a:tc>
                <a:tc>
                  <a:txBody>
                    <a:bodyPr/>
                    <a:lstStyle/>
                    <a:p>
                      <a:pPr algn="l"/>
                      <a:r>
                        <a:rPr lang="en-US" u="sng" dirty="0" smtClean="0">
                          <a:hlinkClick r:id="rId4"/>
                        </a:rPr>
                        <a:t>https://www.ucop.edu/academic-personnel-programs/_files/apm/apm-200.pdf</a:t>
                      </a:r>
                      <a:endParaRPr lang="en-US" dirty="0"/>
                    </a:p>
                  </a:txBody>
                  <a:tcPr anchor="ctr"/>
                </a:tc>
                <a:extLst>
                  <a:ext uri="{0D108BD9-81ED-4DB2-BD59-A6C34878D82A}">
                    <a16:rowId xmlns:a16="http://schemas.microsoft.com/office/drawing/2014/main" val="321933213"/>
                  </a:ext>
                </a:extLst>
              </a:tr>
              <a:tr h="602901">
                <a:tc>
                  <a:txBody>
                    <a:bodyPr/>
                    <a:lstStyle/>
                    <a:p>
                      <a:r>
                        <a:rPr lang="en-US" dirty="0" smtClean="0"/>
                        <a:t>Review and Appraisal Committees</a:t>
                      </a:r>
                      <a:endParaRPr lang="en-US" dirty="0"/>
                    </a:p>
                  </a:txBody>
                  <a:tcPr anchor="ctr"/>
                </a:tc>
                <a:tc>
                  <a:txBody>
                    <a:bodyPr/>
                    <a:lstStyle/>
                    <a:p>
                      <a:pPr algn="l"/>
                      <a:r>
                        <a:rPr lang="en-US" u="sng" dirty="0" smtClean="0">
                          <a:hlinkClick r:id="rId5"/>
                        </a:rPr>
                        <a:t>https://www.ucop.edu/academic-personnel-programs/_files/apm/apm-210.pdf</a:t>
                      </a:r>
                      <a:endParaRPr lang="en-US" dirty="0"/>
                    </a:p>
                  </a:txBody>
                  <a:tcPr anchor="ctr"/>
                </a:tc>
                <a:extLst>
                  <a:ext uri="{0D108BD9-81ED-4DB2-BD59-A6C34878D82A}">
                    <a16:rowId xmlns:a16="http://schemas.microsoft.com/office/drawing/2014/main" val="680549226"/>
                  </a:ext>
                </a:extLst>
              </a:tr>
            </a:tbl>
          </a:graphicData>
        </a:graphic>
      </p:graphicFrame>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22</a:t>
            </a:fld>
            <a:endParaRPr lang="en-US" altLang="en-US" dirty="0">
              <a:solidFill>
                <a:prstClr val="black"/>
              </a:solidFill>
            </a:endParaRPr>
          </a:p>
        </p:txBody>
      </p:sp>
    </p:spTree>
    <p:extLst>
      <p:ext uri="{BB962C8B-B14F-4D97-AF65-F5344CB8AC3E}">
        <p14:creationId xmlns:p14="http://schemas.microsoft.com/office/powerpoint/2010/main" val="1654166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11283360" cy="685800"/>
          </a:xfrm>
        </p:spPr>
        <p:txBody>
          <a:bodyPr>
            <a:normAutofit/>
          </a:bodyPr>
          <a:lstStyle/>
          <a:p>
            <a:r>
              <a:rPr lang="en-US" sz="3400" dirty="0" smtClean="0">
                <a:solidFill>
                  <a:schemeClr val="accent5"/>
                </a:solidFill>
              </a:rPr>
              <a:t>AP CONTACTS FOR ONBOARDING</a:t>
            </a:r>
            <a:endParaRPr lang="en-US" sz="3400" dirty="0">
              <a:solidFill>
                <a:schemeClr val="accent5"/>
              </a:solidFill>
            </a:endParaRPr>
          </a:p>
        </p:txBody>
      </p:sp>
      <p:sp>
        <p:nvSpPr>
          <p:cNvPr id="3" name="TextBox 2"/>
          <p:cNvSpPr txBox="1"/>
          <p:nvPr/>
        </p:nvSpPr>
        <p:spPr>
          <a:xfrm>
            <a:off x="506481" y="979170"/>
            <a:ext cx="110663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hlinkClick r:id="rId4"/>
              </a:rPr>
              <a:t>Academic</a:t>
            </a:r>
            <a:r>
              <a:rPr kumimoji="0" lang="en-US" sz="1800" b="0" i="0" u="none" strike="noStrike" kern="1200" cap="none" spc="0" normalizeH="0" noProof="0" dirty="0" smtClean="0">
                <a:ln>
                  <a:noFill/>
                </a:ln>
                <a:solidFill>
                  <a:prstClr val="black"/>
                </a:solidFill>
                <a:effectLst/>
                <a:uLnTx/>
                <a:uFillTx/>
                <a:latin typeface="Arial"/>
                <a:ea typeface="+mn-ea"/>
                <a:cs typeface="+mn-cs"/>
                <a:hlinkClick r:id="rId4"/>
              </a:rPr>
              <a:t> Personnel </a:t>
            </a:r>
            <a:r>
              <a:rPr kumimoji="0" lang="en-US" sz="1800" b="0" i="0" u="none" strike="noStrike" kern="1200" cap="none" spc="0" normalizeH="0" baseline="0" noProof="0" dirty="0" smtClean="0">
                <a:ln>
                  <a:noFill/>
                </a:ln>
                <a:solidFill>
                  <a:prstClr val="black"/>
                </a:solidFill>
                <a:effectLst/>
                <a:uLnTx/>
                <a:uFillTx/>
                <a:latin typeface="Arial"/>
                <a:ea typeface="+mn-ea"/>
                <a:cs typeface="+mn-cs"/>
                <a:hlinkClick r:id="rId4"/>
              </a:rPr>
              <a:t>Website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221054416"/>
              </p:ext>
            </p:extLst>
          </p:nvPr>
        </p:nvGraphicFramePr>
        <p:xfrm>
          <a:off x="219077" y="1568701"/>
          <a:ext cx="11744323" cy="4302150"/>
        </p:xfrm>
        <a:graphic>
          <a:graphicData uri="http://schemas.openxmlformats.org/drawingml/2006/table">
            <a:tbl>
              <a:tblPr firstRow="1" bandRow="1">
                <a:tableStyleId>{5C22544A-7EE6-4342-B048-85BDC9FD1C3A}</a:tableStyleId>
              </a:tblPr>
              <a:tblGrid>
                <a:gridCol w="1664460">
                  <a:extLst>
                    <a:ext uri="{9D8B030D-6E8A-4147-A177-3AD203B41FA5}">
                      <a16:colId xmlns:a16="http://schemas.microsoft.com/office/drawing/2014/main" val="133330653"/>
                    </a:ext>
                  </a:extLst>
                </a:gridCol>
                <a:gridCol w="2718047">
                  <a:extLst>
                    <a:ext uri="{9D8B030D-6E8A-4147-A177-3AD203B41FA5}">
                      <a16:colId xmlns:a16="http://schemas.microsoft.com/office/drawing/2014/main" val="1572852020"/>
                    </a:ext>
                  </a:extLst>
                </a:gridCol>
                <a:gridCol w="1674610">
                  <a:extLst>
                    <a:ext uri="{9D8B030D-6E8A-4147-A177-3AD203B41FA5}">
                      <a16:colId xmlns:a16="http://schemas.microsoft.com/office/drawing/2014/main" val="1764418065"/>
                    </a:ext>
                  </a:extLst>
                </a:gridCol>
                <a:gridCol w="3034061">
                  <a:extLst>
                    <a:ext uri="{9D8B030D-6E8A-4147-A177-3AD203B41FA5}">
                      <a16:colId xmlns:a16="http://schemas.microsoft.com/office/drawing/2014/main" val="1253357557"/>
                    </a:ext>
                  </a:extLst>
                </a:gridCol>
                <a:gridCol w="2653145">
                  <a:extLst>
                    <a:ext uri="{9D8B030D-6E8A-4147-A177-3AD203B41FA5}">
                      <a16:colId xmlns:a16="http://schemas.microsoft.com/office/drawing/2014/main" val="1057595175"/>
                    </a:ext>
                  </a:extLst>
                </a:gridCol>
              </a:tblGrid>
              <a:tr h="468580">
                <a:tc>
                  <a:txBody>
                    <a:bodyPr/>
                    <a:lstStyle/>
                    <a:p>
                      <a:pPr marL="0" marR="0" algn="ctr">
                        <a:lnSpc>
                          <a:spcPct val="107000"/>
                        </a:lnSpc>
                        <a:spcBef>
                          <a:spcPts val="0"/>
                        </a:spcBef>
                        <a:spcAft>
                          <a:spcPts val="0"/>
                        </a:spcAft>
                      </a:pPr>
                      <a:r>
                        <a:rPr lang="en-US" sz="1500" kern="1200" dirty="0">
                          <a:effectLst/>
                        </a:rPr>
                        <a:t>Contact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tc>
                  <a:txBody>
                    <a:bodyPr/>
                    <a:lstStyle/>
                    <a:p>
                      <a:pPr marL="0" marR="0" algn="ctr">
                        <a:lnSpc>
                          <a:spcPct val="107000"/>
                        </a:lnSpc>
                        <a:spcBef>
                          <a:spcPts val="0"/>
                        </a:spcBef>
                        <a:spcAft>
                          <a:spcPts val="0"/>
                        </a:spcAft>
                      </a:pPr>
                      <a:r>
                        <a:rPr lang="en-US" sz="1500" kern="1200" dirty="0">
                          <a:effectLst/>
                        </a:rPr>
                        <a:t>Title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tc>
                  <a:txBody>
                    <a:bodyPr/>
                    <a:lstStyle/>
                    <a:p>
                      <a:pPr marL="0" marR="0" algn="ctr">
                        <a:lnSpc>
                          <a:spcPct val="107000"/>
                        </a:lnSpc>
                        <a:spcBef>
                          <a:spcPts val="0"/>
                        </a:spcBef>
                        <a:spcAft>
                          <a:spcPts val="0"/>
                        </a:spcAft>
                      </a:pPr>
                      <a:r>
                        <a:rPr lang="en-US" sz="1500" kern="1200" dirty="0">
                          <a:effectLst/>
                        </a:rPr>
                        <a:t>Phone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tc>
                  <a:txBody>
                    <a:bodyPr/>
                    <a:lstStyle/>
                    <a:p>
                      <a:pPr marL="0" marR="0" algn="ctr">
                        <a:lnSpc>
                          <a:spcPct val="107000"/>
                        </a:lnSpc>
                        <a:spcBef>
                          <a:spcPts val="0"/>
                        </a:spcBef>
                        <a:spcAft>
                          <a:spcPts val="0"/>
                        </a:spcAft>
                      </a:pPr>
                      <a:r>
                        <a:rPr lang="en-US" sz="1500" kern="1200" dirty="0">
                          <a:effectLst/>
                        </a:rPr>
                        <a:t>Email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500" kern="1200" dirty="0" smtClean="0">
                          <a:effectLst/>
                        </a:rPr>
                        <a:t>Contact Description</a:t>
                      </a:r>
                      <a:r>
                        <a:rPr lang="en-US" sz="1500" kern="1200" baseline="0" dirty="0" smtClean="0">
                          <a:effectLst/>
                        </a:rPr>
                        <a:t> </a:t>
                      </a:r>
                      <a:endParaRPr lang="en-US" sz="1500" dirty="0" smtClean="0">
                        <a:effectLst/>
                      </a:endParaRPr>
                    </a:p>
                    <a:p>
                      <a:pPr marL="0" marR="0" algn="ctr">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extLst>
                  <a:ext uri="{0D108BD9-81ED-4DB2-BD59-A6C34878D82A}">
                    <a16:rowId xmlns:a16="http://schemas.microsoft.com/office/drawing/2014/main" val="3613859229"/>
                  </a:ext>
                </a:extLst>
              </a:tr>
              <a:tr h="1887019">
                <a:tc>
                  <a:txBody>
                    <a:bodyPr/>
                    <a:lstStyle/>
                    <a:p>
                      <a:r>
                        <a:rPr lang="en-US" sz="1800" dirty="0" smtClean="0"/>
                        <a:t>Nick Weston-Dawkes</a:t>
                      </a:r>
                      <a:endParaRPr lang="en-US" sz="1800" dirty="0"/>
                    </a:p>
                  </a:txBody>
                  <a:tcPr marL="75158" marR="75158" marT="37579" marB="3757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effectLst/>
                        </a:rPr>
                        <a:t>Academic Employee Relations Analyst</a:t>
                      </a:r>
                      <a:endParaRPr lang="en-US" sz="1800" dirty="0" smtClean="0"/>
                    </a:p>
                    <a:p>
                      <a:endParaRPr lang="en-US" sz="1800" dirty="0"/>
                    </a:p>
                  </a:txBody>
                  <a:tcPr marL="75158" marR="75158" marT="37579" marB="37579" anchor="ctr"/>
                </a:tc>
                <a:tc>
                  <a:txBody>
                    <a:bodyPr/>
                    <a:lstStyle/>
                    <a:p>
                      <a:r>
                        <a:rPr lang="en-US" sz="1800" kern="1200" dirty="0" smtClean="0">
                          <a:effectLst/>
                        </a:rPr>
                        <a:t>(951) 827-2935</a:t>
                      </a:r>
                      <a:endParaRPr lang="en-US" sz="1800" dirty="0"/>
                    </a:p>
                  </a:txBody>
                  <a:tcPr marL="75158" marR="75158" marT="37579" marB="37579" anchor="ctr"/>
                </a:tc>
                <a:tc>
                  <a:txBody>
                    <a:bodyPr/>
                    <a:lstStyle/>
                    <a:p>
                      <a:r>
                        <a:rPr lang="en-US" sz="1800" kern="1200" dirty="0" smtClean="0">
                          <a:effectLst/>
                        </a:rPr>
                        <a:t> </a:t>
                      </a:r>
                      <a:r>
                        <a:rPr lang="en-US" sz="1800" u="sng" kern="1200" dirty="0" smtClean="0">
                          <a:effectLst/>
                          <a:hlinkClick r:id="rId5"/>
                        </a:rPr>
                        <a:t>nicholas.weston-dawkes@ucr.edu</a:t>
                      </a:r>
                      <a:endParaRPr lang="en-US" sz="1800" dirty="0"/>
                    </a:p>
                  </a:txBody>
                  <a:tcPr marL="75158" marR="75158" marT="37579" marB="37579" anchor="ctr"/>
                </a:tc>
                <a:tc>
                  <a:txBody>
                    <a:bodyPr/>
                    <a:lstStyle/>
                    <a:p>
                      <a:r>
                        <a:rPr lang="en-US" sz="1200" kern="1200" dirty="0" smtClean="0">
                          <a:effectLst/>
                        </a:rPr>
                        <a:t>Academic Labor Relations</a:t>
                      </a:r>
                    </a:p>
                    <a:p>
                      <a:r>
                        <a:rPr lang="en-US" sz="1200" kern="1200" dirty="0" smtClean="0">
                          <a:effectLst/>
                        </a:rPr>
                        <a:t>Unit 18 Lecturers</a:t>
                      </a:r>
                    </a:p>
                    <a:p>
                      <a:r>
                        <a:rPr lang="en-US" sz="1200" kern="1200" dirty="0" smtClean="0">
                          <a:effectLst/>
                        </a:rPr>
                        <a:t>Unit 17 Librarians</a:t>
                      </a:r>
                    </a:p>
                    <a:p>
                      <a:r>
                        <a:rPr lang="en-US" sz="1200" kern="1200" dirty="0" smtClean="0">
                          <a:effectLst/>
                        </a:rPr>
                        <a:t>Academic Bargaining Unit Specialist</a:t>
                      </a:r>
                    </a:p>
                    <a:p>
                      <a:r>
                        <a:rPr lang="en-US" sz="1200" kern="1200" dirty="0" smtClean="0">
                          <a:effectLst/>
                        </a:rPr>
                        <a:t>Employee Relations for Non-Senate Academic Employees</a:t>
                      </a:r>
                    </a:p>
                    <a:p>
                      <a:r>
                        <a:rPr lang="en-US" sz="1200" kern="1200" dirty="0" smtClean="0">
                          <a:effectLst/>
                        </a:rPr>
                        <a:t>Liaison — Labor Relations Office</a:t>
                      </a:r>
                    </a:p>
                    <a:p>
                      <a:r>
                        <a:rPr lang="en-US" sz="1200" kern="1200" dirty="0" smtClean="0">
                          <a:effectLst/>
                        </a:rPr>
                        <a:t>Liaison — Non-Senate Academic Grievances</a:t>
                      </a:r>
                    </a:p>
                    <a:p>
                      <a:r>
                        <a:rPr lang="en-US" sz="1200" kern="1200" dirty="0" smtClean="0">
                          <a:effectLst/>
                        </a:rPr>
                        <a:t>Policy Development &amp; Training</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extLst>
                  <a:ext uri="{0D108BD9-81ED-4DB2-BD59-A6C34878D82A}">
                    <a16:rowId xmlns:a16="http://schemas.microsoft.com/office/drawing/2014/main" val="92482390"/>
                  </a:ext>
                </a:extLst>
              </a:tr>
              <a:tr h="548336">
                <a:tc>
                  <a:txBody>
                    <a:bodyPr/>
                    <a:lstStyle/>
                    <a:p>
                      <a:r>
                        <a:rPr lang="en-US" sz="1800" dirty="0" smtClean="0"/>
                        <a:t>Sonia Kalogonis</a:t>
                      </a:r>
                      <a:endParaRPr lang="en-US" sz="1800" dirty="0"/>
                    </a:p>
                  </a:txBody>
                  <a:tcPr marL="75158" marR="75158" marT="37579" marB="37579" anchor="ctr"/>
                </a:tc>
                <a:tc>
                  <a:txBody>
                    <a:bodyPr/>
                    <a:lstStyle/>
                    <a:p>
                      <a:r>
                        <a:rPr lang="en-US" sz="1800" kern="1200" dirty="0" smtClean="0">
                          <a:effectLst/>
                        </a:rPr>
                        <a:t>Policy &amp; Compensation Analyst</a:t>
                      </a:r>
                      <a:endParaRPr lang="en-US" sz="1800" dirty="0"/>
                    </a:p>
                  </a:txBody>
                  <a:tcPr marL="75158" marR="75158" marT="37579" marB="37579" anchor="ctr"/>
                </a:tc>
                <a:tc>
                  <a:txBody>
                    <a:bodyPr/>
                    <a:lstStyle/>
                    <a:p>
                      <a:r>
                        <a:rPr lang="en-US" sz="1800" kern="1200" dirty="0" smtClean="0">
                          <a:effectLst/>
                        </a:rPr>
                        <a:t> (951) 827-2934</a:t>
                      </a:r>
                      <a:endParaRPr lang="en-US" sz="1800" dirty="0"/>
                    </a:p>
                  </a:txBody>
                  <a:tcPr marL="75158" marR="75158" marT="37579" marB="37579" anchor="ctr"/>
                </a:tc>
                <a:tc>
                  <a:txBody>
                    <a:bodyPr/>
                    <a:lstStyle/>
                    <a:p>
                      <a:r>
                        <a:rPr lang="en-US" sz="1800" u="sng" kern="1200" dirty="0" smtClean="0">
                          <a:effectLst/>
                          <a:hlinkClick r:id="rId6"/>
                        </a:rPr>
                        <a:t>sonia.kalogonis@ucr.edu</a:t>
                      </a:r>
                      <a:endParaRPr lang="en-US" sz="1800" dirty="0"/>
                    </a:p>
                  </a:txBody>
                  <a:tcPr marL="75158" marR="75158" marT="37579" marB="37579" anchor="ctr"/>
                </a:tc>
                <a:tc>
                  <a:txBody>
                    <a:bodyPr/>
                    <a:lstStyle/>
                    <a:p>
                      <a:r>
                        <a:rPr lang="en-US" sz="1200" kern="1200" dirty="0" smtClean="0">
                          <a:effectLst/>
                        </a:rPr>
                        <a:t>Academic Compensation </a:t>
                      </a:r>
                    </a:p>
                    <a:p>
                      <a:r>
                        <a:rPr lang="en-US" sz="1200" kern="1200" dirty="0" smtClean="0">
                          <a:effectLst/>
                        </a:rPr>
                        <a:t>Negotiated Salary Trial Program (NSTP)</a:t>
                      </a:r>
                    </a:p>
                    <a:p>
                      <a:r>
                        <a:rPr lang="en-US" sz="1200" kern="1200" dirty="0" smtClean="0">
                          <a:effectLst/>
                        </a:rPr>
                        <a:t>Data and Technology Team Member</a:t>
                      </a:r>
                    </a:p>
                    <a:p>
                      <a:r>
                        <a:rPr lang="en-US" sz="1200" kern="1200" dirty="0" smtClean="0">
                          <a:effectLst/>
                        </a:rPr>
                        <a:t>UCPath Academic Personnel Implementation Support (Compensation)</a:t>
                      </a:r>
                    </a:p>
                    <a:p>
                      <a:r>
                        <a:rPr lang="en-US" sz="1200" kern="1200" dirty="0" smtClean="0">
                          <a:effectLst/>
                        </a:rPr>
                        <a:t>Policy Development &amp; Training</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5158" marR="75158" marT="37579" marB="37579" anchor="ctr"/>
                </a:tc>
                <a:extLst>
                  <a:ext uri="{0D108BD9-81ED-4DB2-BD59-A6C34878D82A}">
                    <a16:rowId xmlns:a16="http://schemas.microsoft.com/office/drawing/2014/main" val="1139082195"/>
                  </a:ext>
                </a:extLst>
              </a:tr>
            </a:tbl>
          </a:graphicData>
        </a:graphic>
      </p:graphicFrame>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23</a:t>
            </a:fld>
            <a:endParaRPr lang="en-US" altLang="en-US" dirty="0">
              <a:solidFill>
                <a:prstClr val="black"/>
              </a:solidFill>
            </a:endParaRPr>
          </a:p>
        </p:txBody>
      </p:sp>
    </p:spTree>
    <p:extLst>
      <p:ext uri="{BB962C8B-B14F-4D97-AF65-F5344CB8AC3E}">
        <p14:creationId xmlns:p14="http://schemas.microsoft.com/office/powerpoint/2010/main" val="4416608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1649263" cy="685800"/>
          </a:xfrm>
        </p:spPr>
        <p:txBody>
          <a:bodyPr/>
          <a:lstStyle/>
          <a:p>
            <a:r>
              <a:rPr lang="en-US" dirty="0" smtClean="0">
                <a:solidFill>
                  <a:schemeClr val="accent5"/>
                </a:solidFill>
              </a:rPr>
              <a:t>LOG IN INSTRUCTIONS</a:t>
            </a:r>
            <a:endParaRPr lang="en-US" dirty="0">
              <a:solidFill>
                <a:schemeClr val="accent5"/>
              </a:solidFill>
            </a:endParaRPr>
          </a:p>
        </p:txBody>
      </p:sp>
      <p:sp>
        <p:nvSpPr>
          <p:cNvPr id="7" name="Rectangle 6"/>
          <p:cNvSpPr/>
          <p:nvPr/>
        </p:nvSpPr>
        <p:spPr>
          <a:xfrm>
            <a:off x="811222" y="1278764"/>
            <a:ext cx="11325225" cy="5034840"/>
          </a:xfrm>
          <a:prstGeom prst="rect">
            <a:avLst/>
          </a:prstGeom>
          <a:noFill/>
        </p:spPr>
        <p:txBody>
          <a:bodyPr wrap="square">
            <a:spAutoFit/>
          </a:bodyPr>
          <a:lstStyle/>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Open </a:t>
            </a:r>
            <a:r>
              <a:rPr kumimoji="0" lang="en-US" sz="1800" b="0" i="0" u="none" strike="noStrike" kern="1200" cap="none" spc="0" normalizeH="0" baseline="0" noProof="0" dirty="0">
                <a:ln>
                  <a:noFill/>
                </a:ln>
                <a:solidFill>
                  <a:prstClr val="black"/>
                </a:solidFill>
                <a:effectLst/>
                <a:uLnTx/>
                <a:uFillTx/>
                <a:latin typeface="Arial"/>
                <a:ea typeface="+mn-ea"/>
                <a:cs typeface="+mn-cs"/>
              </a:rPr>
              <a:t>the Cisco AnyConnect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client</a:t>
            </a:r>
          </a:p>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Enter </a:t>
            </a:r>
            <a:r>
              <a:rPr kumimoji="0" lang="en-US" sz="1800" b="0" i="0" u="none" strike="noStrike" kern="1200" cap="none" spc="0" normalizeH="0" baseline="0" noProof="0" dirty="0">
                <a:ln>
                  <a:noFill/>
                </a:ln>
                <a:solidFill>
                  <a:prstClr val="black"/>
                </a:solidFill>
                <a:effectLst/>
                <a:uLnTx/>
                <a:uFillTx/>
                <a:latin typeface="Arial"/>
                <a:ea typeface="+mn-ea"/>
                <a:cs typeface="+mn-cs"/>
              </a:rPr>
              <a:t>the VPN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name: </a:t>
            </a:r>
            <a:r>
              <a:rPr kumimoji="0" lang="en-US" sz="1800" b="0" i="0" u="none" strike="noStrike" kern="1200" cap="none" spc="0" normalizeH="0" baseline="0" noProof="0" dirty="0" smtClean="0">
                <a:ln>
                  <a:noFill/>
                </a:ln>
                <a:solidFill>
                  <a:srgbClr val="FF0000"/>
                </a:solidFill>
                <a:effectLst/>
                <a:uLnTx/>
                <a:uFillTx/>
                <a:latin typeface="Arial"/>
                <a:ea typeface="+mn-ea"/>
                <a:cs typeface="+mn-cs"/>
              </a:rPr>
              <a:t>ANY-01.UCOP.EDU</a:t>
            </a:r>
          </a:p>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Click Connect</a:t>
            </a:r>
          </a:p>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Select </a:t>
            </a:r>
            <a:r>
              <a:rPr kumimoji="0" lang="en-US" sz="1800" b="0" i="0" u="none" strike="noStrike" kern="1200" cap="none" spc="0" normalizeH="0" baseline="0" noProof="0" dirty="0">
                <a:ln>
                  <a:noFill/>
                </a:ln>
                <a:solidFill>
                  <a:prstClr val="black"/>
                </a:solidFill>
                <a:effectLst/>
                <a:uLnTx/>
                <a:uFillTx/>
                <a:latin typeface="Arial"/>
                <a:ea typeface="+mn-ea"/>
                <a:cs typeface="+mn-cs"/>
              </a:rPr>
              <a:t>the Group: </a:t>
            </a:r>
            <a:r>
              <a:rPr kumimoji="0" lang="en-US" sz="1800" b="0" i="0" u="none" strike="noStrike" kern="1200" cap="none" spc="0" normalizeH="0" baseline="0" noProof="0" dirty="0" smtClean="0">
                <a:ln>
                  <a:noFill/>
                </a:ln>
                <a:solidFill>
                  <a:srgbClr val="FF0000"/>
                </a:solidFill>
                <a:effectLst/>
                <a:uLnTx/>
                <a:uFillTx/>
                <a:latin typeface="Arial"/>
                <a:ea typeface="+mn-ea"/>
                <a:cs typeface="+mn-cs"/>
              </a:rPr>
              <a:t>OMCS</a:t>
            </a:r>
          </a:p>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Enter your username and password</a:t>
            </a:r>
          </a:p>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173038" marR="0" lvl="0" indent="-173038"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Calibri" panose="020F0502020204030204" pitchFamily="34" charset="0"/>
                <a:cs typeface="+mn-cs"/>
              </a:rPr>
              <a:t>Once Connected to the VPN</a:t>
            </a:r>
            <a:r>
              <a:rPr kumimoji="0" lang="en-US" sz="1800" b="0" i="0" u="none" strike="noStrike" kern="1200" cap="none" spc="0" normalizeH="0" baseline="0" noProof="0" dirty="0">
                <a:ln>
                  <a:noFill/>
                </a:ln>
                <a:solidFill>
                  <a:prstClr val="black"/>
                </a:solidFill>
                <a:effectLst/>
                <a:uLnTx/>
                <a:uFillTx/>
                <a:latin typeface="Arial"/>
                <a:ea typeface="Calibri" panose="020F0502020204030204" pitchFamily="34" charset="0"/>
                <a:cs typeface="+mn-cs"/>
              </a:rPr>
              <a:t> </a:t>
            </a:r>
            <a:r>
              <a:rPr kumimoji="0" lang="en-US" sz="1800" b="0" i="0" u="none" strike="noStrike" kern="1200" cap="none" spc="0" normalizeH="0" baseline="0" noProof="0" dirty="0" smtClean="0">
                <a:ln>
                  <a:noFill/>
                </a:ln>
                <a:solidFill>
                  <a:prstClr val="black"/>
                </a:solidFill>
                <a:effectLst/>
                <a:uLnTx/>
                <a:uFillTx/>
                <a:latin typeface="Arial"/>
                <a:ea typeface="Calibri" panose="020F0502020204030204" pitchFamily="34" charset="0"/>
                <a:cs typeface="+mn-cs"/>
              </a:rPr>
              <a:t>go </a:t>
            </a:r>
            <a:r>
              <a:rPr kumimoji="0" lang="en-US" sz="1800" b="0" i="0" u="none" strike="noStrike" kern="1200" cap="none" spc="0" normalizeH="0" baseline="0" noProof="0" dirty="0">
                <a:ln>
                  <a:noFill/>
                </a:ln>
                <a:solidFill>
                  <a:prstClr val="black"/>
                </a:solidFill>
                <a:effectLst/>
                <a:uLnTx/>
                <a:uFillTx/>
                <a:latin typeface="Arial"/>
                <a:ea typeface="Calibri" panose="020F0502020204030204" pitchFamily="34" charset="0"/>
                <a:cs typeface="+mn-cs"/>
              </a:rPr>
              <a:t>to https://drppuat02.universityofcalifornia.edu/home </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Enter </a:t>
            </a:r>
            <a:r>
              <a:rPr kumimoji="0" lang="en-US" sz="1800" b="0" i="0" u="none" strike="noStrike" kern="1200" cap="none" spc="0" normalizeH="0" baseline="0" noProof="0" dirty="0">
                <a:ln>
                  <a:noFill/>
                </a:ln>
                <a:solidFill>
                  <a:prstClr val="black"/>
                </a:solidFill>
                <a:effectLst/>
                <a:uLnTx/>
                <a:uFillTx/>
                <a:latin typeface="Arial"/>
                <a:ea typeface="+mn-ea"/>
                <a:cs typeface="+mn-cs"/>
              </a:rPr>
              <a:t>the Tester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ID\Password </a:t>
            </a:r>
            <a:r>
              <a:rPr kumimoji="0" lang="en-US" sz="1800" b="0" i="0" u="none" strike="noStrike" kern="1200" cap="none" spc="0" normalizeH="0" baseline="0" noProof="0" dirty="0">
                <a:ln>
                  <a:noFill/>
                </a:ln>
                <a:solidFill>
                  <a:prstClr val="black"/>
                </a:solidFill>
                <a:effectLst/>
                <a:uLnTx/>
                <a:uFillTx/>
                <a:latin typeface="Arial"/>
                <a:ea typeface="+mn-ea"/>
                <a:cs typeface="+mn-cs"/>
              </a:rPr>
              <a:t>provided in the SharePoint Scenarios.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Calibri" panose="020F0502020204030204" pitchFamily="34" charset="0"/>
              <a:cs typeface="+mn-cs"/>
            </a:endParaRPr>
          </a:p>
        </p:txBody>
      </p:sp>
      <p:pic>
        <p:nvPicPr>
          <p:cNvPr id="3" name="Picture 2"/>
          <p:cNvPicPr>
            <a:picLocks noChangeAspect="1"/>
          </p:cNvPicPr>
          <p:nvPr/>
        </p:nvPicPr>
        <p:blipFill rotWithShape="1">
          <a:blip r:embed="rId4"/>
          <a:srcRect t="28365" r="5470"/>
          <a:stretch/>
        </p:blipFill>
        <p:spPr>
          <a:xfrm>
            <a:off x="4704724" y="1312217"/>
            <a:ext cx="332265" cy="310541"/>
          </a:xfrm>
          <a:prstGeom prst="rect">
            <a:avLst/>
          </a:prstGeom>
        </p:spPr>
      </p:pic>
      <p:pic>
        <p:nvPicPr>
          <p:cNvPr id="4" name="Picture 3"/>
          <p:cNvPicPr>
            <a:picLocks noChangeAspect="1"/>
          </p:cNvPicPr>
          <p:nvPr/>
        </p:nvPicPr>
        <p:blipFill>
          <a:blip r:embed="rId5"/>
          <a:stretch>
            <a:fillRect/>
          </a:stretch>
        </p:blipFill>
        <p:spPr>
          <a:xfrm>
            <a:off x="6190069" y="1106965"/>
            <a:ext cx="3514894" cy="1614066"/>
          </a:xfrm>
          <a:prstGeom prst="rect">
            <a:avLst/>
          </a:prstGeom>
        </p:spPr>
      </p:pic>
      <p:pic>
        <p:nvPicPr>
          <p:cNvPr id="5" name="Picture 4"/>
          <p:cNvPicPr>
            <a:picLocks noChangeAspect="1"/>
          </p:cNvPicPr>
          <p:nvPr/>
        </p:nvPicPr>
        <p:blipFill>
          <a:blip r:embed="rId6"/>
          <a:stretch>
            <a:fillRect/>
          </a:stretch>
        </p:blipFill>
        <p:spPr>
          <a:xfrm>
            <a:off x="6429231" y="2823389"/>
            <a:ext cx="3036570" cy="1980751"/>
          </a:xfrm>
          <a:prstGeom prst="rect">
            <a:avLst/>
          </a:prstGeom>
        </p:spPr>
      </p:pic>
      <p:sp>
        <p:nvSpPr>
          <p:cNvPr id="9" name="Slide Number Placeholder 8"/>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24</a:t>
            </a:fld>
            <a:endParaRPr lang="en-US" altLang="en-US" dirty="0">
              <a:solidFill>
                <a:prstClr val="black"/>
              </a:solidFill>
            </a:endParaRPr>
          </a:p>
        </p:txBody>
      </p:sp>
    </p:spTree>
    <p:extLst>
      <p:ext uri="{BB962C8B-B14F-4D97-AF65-F5344CB8AC3E}">
        <p14:creationId xmlns:p14="http://schemas.microsoft.com/office/powerpoint/2010/main" val="268772165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951264" y="1396093"/>
            <a:ext cx="8357250" cy="3231227"/>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Onboarding Process Overview  </a:t>
            </a:r>
            <a:endParaRPr lang="en-US" sz="7200" b="1" dirty="0">
              <a:solidFill>
                <a:srgbClr val="F1AB00"/>
              </a:solidFill>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25</a:t>
            </a:fld>
            <a:endParaRPr lang="en-US" altLang="en-US" dirty="0">
              <a:solidFill>
                <a:prstClr val="black"/>
              </a:solidFill>
            </a:endParaRPr>
          </a:p>
        </p:txBody>
      </p:sp>
    </p:spTree>
    <p:extLst>
      <p:ext uri="{BB962C8B-B14F-4D97-AF65-F5344CB8AC3E}">
        <p14:creationId xmlns:p14="http://schemas.microsoft.com/office/powerpoint/2010/main" val="1779118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3732" y="244171"/>
            <a:ext cx="10963618" cy="685800"/>
          </a:xfrm>
        </p:spPr>
        <p:txBody>
          <a:bodyPr/>
          <a:lstStyle/>
          <a:p>
            <a:r>
              <a:rPr lang="en-US" dirty="0" smtClean="0">
                <a:solidFill>
                  <a:schemeClr val="accent5"/>
                </a:solidFill>
              </a:rPr>
              <a:t>ONBOARDING – OVERVIEW   </a:t>
            </a:r>
            <a:endParaRPr lang="en-US" dirty="0">
              <a:solidFill>
                <a:schemeClr val="accent5"/>
              </a:solidFill>
            </a:endParaRPr>
          </a:p>
        </p:txBody>
      </p:sp>
      <p:sp>
        <p:nvSpPr>
          <p:cNvPr id="3" name="Rectangle 2"/>
          <p:cNvSpPr/>
          <p:nvPr/>
        </p:nvSpPr>
        <p:spPr>
          <a:xfrm>
            <a:off x="447676" y="1192073"/>
            <a:ext cx="5657666" cy="4374916"/>
          </a:xfrm>
          <a:prstGeom prst="rect">
            <a:avLst/>
          </a:prstGeom>
          <a:solidFill>
            <a:schemeClr val="bg1"/>
          </a:solidFill>
          <a:ln>
            <a:solidFill>
              <a:schemeClr val="bg1"/>
            </a:solidFill>
          </a:ln>
        </p:spPr>
        <p:txBody>
          <a:bodyPr wrap="square">
            <a:spAutoFit/>
          </a:bodyPr>
          <a:lstStyle/>
          <a:p>
            <a:pPr>
              <a:lnSpc>
                <a:spcPct val="107000"/>
              </a:lnSpc>
              <a:spcAft>
                <a:spcPts val="800"/>
              </a:spcAft>
            </a:pPr>
            <a:r>
              <a:rPr lang="en-US" spc="-5" dirty="0" smtClean="0">
                <a:cs typeface="Arial"/>
              </a:rPr>
              <a:t>In </a:t>
            </a:r>
            <a:r>
              <a:rPr lang="en-US" spc="-10" dirty="0">
                <a:cs typeface="Arial"/>
              </a:rPr>
              <a:t>many </a:t>
            </a:r>
            <a:r>
              <a:rPr lang="en-US" dirty="0">
                <a:cs typeface="Arial"/>
              </a:rPr>
              <a:t>cases, </a:t>
            </a:r>
            <a:r>
              <a:rPr lang="en-US" spc="-5" dirty="0">
                <a:cs typeface="Arial"/>
              </a:rPr>
              <a:t>there is </a:t>
            </a:r>
            <a:r>
              <a:rPr lang="en-US" spc="-5" dirty="0" smtClean="0">
                <a:cs typeface="Arial"/>
              </a:rPr>
              <a:t>a </a:t>
            </a:r>
            <a:r>
              <a:rPr lang="en-US" spc="-5" dirty="0">
                <a:cs typeface="Arial"/>
              </a:rPr>
              <a:t>template specific to  academic and another </a:t>
            </a:r>
            <a:r>
              <a:rPr lang="en-US" spc="-5" dirty="0" smtClean="0">
                <a:cs typeface="Arial"/>
              </a:rPr>
              <a:t>specific </a:t>
            </a:r>
            <a:r>
              <a:rPr lang="en-US" spc="-5" dirty="0">
                <a:cs typeface="Arial"/>
              </a:rPr>
              <a:t>to </a:t>
            </a:r>
            <a:r>
              <a:rPr lang="en-US" spc="-10" dirty="0">
                <a:cs typeface="Arial"/>
              </a:rPr>
              <a:t>staff. </a:t>
            </a:r>
            <a:r>
              <a:rPr lang="en-US" spc="-5" dirty="0">
                <a:cs typeface="Arial"/>
              </a:rPr>
              <a:t>For </a:t>
            </a:r>
            <a:r>
              <a:rPr lang="en-US" spc="-5" dirty="0" smtClean="0">
                <a:cs typeface="Arial"/>
              </a:rPr>
              <a:t>example:</a:t>
            </a:r>
            <a:endParaRPr lang="en-US" dirty="0" smtClean="0">
              <a:cs typeface="Arial"/>
            </a:endParaRPr>
          </a:p>
          <a:p>
            <a:pPr marL="742950" lvl="1" indent="-285750">
              <a:lnSpc>
                <a:spcPct val="107000"/>
              </a:lnSpc>
              <a:spcAft>
                <a:spcPts val="800"/>
              </a:spcAft>
              <a:buFont typeface="Arial" panose="020B0604020202020204" pitchFamily="34" charset="0"/>
              <a:buChar char="•"/>
            </a:pPr>
            <a:r>
              <a:rPr lang="en-US" spc="5" dirty="0" smtClean="0">
                <a:cs typeface="Arial"/>
              </a:rPr>
              <a:t>UC </a:t>
            </a:r>
            <a:r>
              <a:rPr lang="en-US" spc="-5" dirty="0">
                <a:cs typeface="Arial"/>
              </a:rPr>
              <a:t>Full </a:t>
            </a:r>
            <a:r>
              <a:rPr lang="en-US" dirty="0">
                <a:cs typeface="Arial"/>
              </a:rPr>
              <a:t>Hire - </a:t>
            </a:r>
            <a:r>
              <a:rPr lang="en-US" spc="-15" dirty="0">
                <a:cs typeface="Arial"/>
              </a:rPr>
              <a:t>Staff</a:t>
            </a:r>
            <a:r>
              <a:rPr lang="en-US" spc="-85" dirty="0">
                <a:cs typeface="Arial"/>
              </a:rPr>
              <a:t> </a:t>
            </a:r>
            <a:r>
              <a:rPr lang="en-US" dirty="0" smtClean="0">
                <a:cs typeface="Arial"/>
              </a:rPr>
              <a:t>Only</a:t>
            </a:r>
          </a:p>
          <a:p>
            <a:pPr marL="742950" lvl="1" indent="-285750">
              <a:lnSpc>
                <a:spcPct val="107000"/>
              </a:lnSpc>
              <a:spcAft>
                <a:spcPts val="800"/>
              </a:spcAft>
              <a:buFont typeface="Arial" panose="020B0604020202020204" pitchFamily="34" charset="0"/>
              <a:buChar char="•"/>
            </a:pPr>
            <a:r>
              <a:rPr lang="en-US" spc="5" dirty="0" smtClean="0">
                <a:cs typeface="Arial"/>
              </a:rPr>
              <a:t>UC </a:t>
            </a:r>
            <a:r>
              <a:rPr lang="en-US" spc="-5" dirty="0">
                <a:cs typeface="Arial"/>
              </a:rPr>
              <a:t>Full </a:t>
            </a:r>
            <a:r>
              <a:rPr lang="en-US" dirty="0">
                <a:cs typeface="Arial"/>
              </a:rPr>
              <a:t>Hire -</a:t>
            </a:r>
            <a:r>
              <a:rPr lang="en-US" spc="-220" dirty="0">
                <a:cs typeface="Arial"/>
              </a:rPr>
              <a:t> </a:t>
            </a:r>
            <a:r>
              <a:rPr lang="en-US" dirty="0" smtClean="0">
                <a:cs typeface="Arial"/>
              </a:rPr>
              <a:t>Academic </a:t>
            </a:r>
            <a:r>
              <a:rPr lang="en-US" spc="5" dirty="0">
                <a:cs typeface="Arial"/>
              </a:rPr>
              <a:t>Use</a:t>
            </a:r>
            <a:r>
              <a:rPr lang="en-US" spc="-20" dirty="0">
                <a:cs typeface="Arial"/>
              </a:rPr>
              <a:t> </a:t>
            </a:r>
            <a:r>
              <a:rPr lang="en-US" dirty="0" smtClean="0">
                <a:cs typeface="Arial"/>
              </a:rPr>
              <a:t>Only</a:t>
            </a:r>
          </a:p>
          <a:p>
            <a:r>
              <a:rPr lang="en-US" dirty="0" smtClean="0"/>
              <a:t>Phase II Includes Onboarding for the following EMPL classes:</a:t>
            </a:r>
            <a:endParaRPr lang="en-US" dirty="0"/>
          </a:p>
          <a:p>
            <a:pPr marL="742950" lvl="1" indent="-285750">
              <a:buFont typeface="Arial" panose="020B0604020202020204" pitchFamily="34" charset="0"/>
              <a:buChar char="•"/>
            </a:pPr>
            <a:r>
              <a:rPr lang="en-US" dirty="0"/>
              <a:t>5 – Student: Casual/Restricted</a:t>
            </a:r>
          </a:p>
          <a:p>
            <a:pPr marL="742950" lvl="1" indent="-285750">
              <a:buFont typeface="Arial" panose="020B0604020202020204" pitchFamily="34" charset="0"/>
              <a:buChar char="•"/>
            </a:pPr>
            <a:r>
              <a:rPr lang="en-US" dirty="0"/>
              <a:t>9 – Academic: Faculty</a:t>
            </a:r>
          </a:p>
          <a:p>
            <a:pPr marL="742950" lvl="1" indent="-285750">
              <a:buFont typeface="Arial" panose="020B0604020202020204" pitchFamily="34" charset="0"/>
              <a:buChar char="•"/>
            </a:pPr>
            <a:r>
              <a:rPr lang="en-US" dirty="0"/>
              <a:t>10 – Academic: Non Faculty </a:t>
            </a:r>
          </a:p>
          <a:p>
            <a:pPr marL="285750" indent="-285750">
              <a:buFont typeface="Arial" panose="020B0604020202020204" pitchFamily="34" charset="0"/>
              <a:buChar char="•"/>
            </a:pPr>
            <a:endParaRPr lang="en-US" dirty="0" smtClean="0"/>
          </a:p>
          <a:p>
            <a:r>
              <a:rPr lang="en-US" dirty="0" smtClean="0"/>
              <a:t>The following are out of scope for Phase II: </a:t>
            </a:r>
          </a:p>
          <a:p>
            <a:pPr marL="742950" lvl="1" indent="-285750">
              <a:buFont typeface="Arial" panose="020B0604020202020204" pitchFamily="34" charset="0"/>
              <a:buChar char="•"/>
            </a:pPr>
            <a:r>
              <a:rPr lang="en-US" dirty="0" smtClean="0"/>
              <a:t>All </a:t>
            </a:r>
            <a:r>
              <a:rPr lang="en-US" dirty="0"/>
              <a:t>other EMPL classes</a:t>
            </a:r>
          </a:p>
          <a:p>
            <a:pPr marL="742950" lvl="1" indent="-285750">
              <a:buFont typeface="Arial" panose="020B0604020202020204" pitchFamily="34" charset="0"/>
              <a:buChar char="•"/>
            </a:pPr>
            <a:r>
              <a:rPr lang="en-US" dirty="0"/>
              <a:t>Inter/Intra Campus Transfers</a:t>
            </a:r>
          </a:p>
          <a:p>
            <a:pPr marL="285750" indent="-285750">
              <a:lnSpc>
                <a:spcPct val="107000"/>
              </a:lnSpc>
              <a:spcAft>
                <a:spcPts val="800"/>
              </a:spcAft>
              <a:buFont typeface="Arial" panose="020B0604020202020204" pitchFamily="34" charset="0"/>
              <a:buChar char="•"/>
            </a:pPr>
            <a:endParaRPr lang="en-US" dirty="0" smtClean="0">
              <a:cs typeface="Arial"/>
            </a:endParaRPr>
          </a:p>
        </p:txBody>
      </p:sp>
      <p:grpSp>
        <p:nvGrpSpPr>
          <p:cNvPr id="14" name="Group 13"/>
          <p:cNvGrpSpPr/>
          <p:nvPr/>
        </p:nvGrpSpPr>
        <p:grpSpPr>
          <a:xfrm>
            <a:off x="6105342" y="1663619"/>
            <a:ext cx="5815920" cy="3043553"/>
            <a:chOff x="6493447" y="1051369"/>
            <a:chExt cx="4206240" cy="4482656"/>
          </a:xfrm>
        </p:grpSpPr>
        <p:sp>
          <p:nvSpPr>
            <p:cNvPr id="4" name="object 5"/>
            <p:cNvSpPr/>
            <p:nvPr/>
          </p:nvSpPr>
          <p:spPr>
            <a:xfrm>
              <a:off x="6493447" y="1556249"/>
              <a:ext cx="4206240" cy="3977776"/>
            </a:xfrm>
            <a:custGeom>
              <a:avLst/>
              <a:gdLst/>
              <a:ahLst/>
              <a:cxnLst/>
              <a:rect l="l" t="t" r="r" b="b"/>
              <a:pathLst>
                <a:path w="4206240" h="3686175">
                  <a:moveTo>
                    <a:pt x="0" y="0"/>
                  </a:moveTo>
                  <a:lnTo>
                    <a:pt x="4206240" y="0"/>
                  </a:lnTo>
                  <a:lnTo>
                    <a:pt x="4206240" y="3685603"/>
                  </a:lnTo>
                  <a:lnTo>
                    <a:pt x="0" y="3685603"/>
                  </a:lnTo>
                  <a:lnTo>
                    <a:pt x="0" y="0"/>
                  </a:lnTo>
                  <a:close/>
                </a:path>
              </a:pathLst>
            </a:custGeom>
            <a:solidFill>
              <a:schemeClr val="accent1">
                <a:lumMod val="20000"/>
                <a:lumOff val="80000"/>
              </a:schemeClr>
            </a:solidFill>
            <a:ln>
              <a:solidFill>
                <a:schemeClr val="tx1"/>
              </a:solidFill>
            </a:ln>
          </p:spPr>
          <p:txBody>
            <a:bodyPr wrap="square" lIns="0" tIns="0" rIns="0" bIns="0" rtlCol="0"/>
            <a:lstStyle/>
            <a:p>
              <a:endParaRPr dirty="0"/>
            </a:p>
          </p:txBody>
        </p:sp>
        <p:sp>
          <p:nvSpPr>
            <p:cNvPr id="5" name="object 11"/>
            <p:cNvSpPr txBox="1"/>
            <p:nvPr/>
          </p:nvSpPr>
          <p:spPr>
            <a:xfrm>
              <a:off x="6493447" y="1051369"/>
              <a:ext cx="4199886" cy="1135150"/>
            </a:xfrm>
            <a:prstGeom prst="rect">
              <a:avLst/>
            </a:prstGeom>
            <a:solidFill>
              <a:schemeClr val="accent5"/>
            </a:solidFill>
          </p:spPr>
          <p:txBody>
            <a:bodyPr vert="horz" wrap="square" lIns="0" tIns="31750" rIns="0" bIns="0" rtlCol="0">
              <a:spAutoFit/>
            </a:bodyPr>
            <a:lstStyle/>
            <a:p>
              <a:pPr marL="648970">
                <a:lnSpc>
                  <a:spcPct val="100000"/>
                </a:lnSpc>
                <a:spcBef>
                  <a:spcPts val="250"/>
                </a:spcBef>
              </a:pPr>
              <a:r>
                <a:rPr sz="2400" b="1" spc="-15" dirty="0" smtClean="0">
                  <a:solidFill>
                    <a:srgbClr val="FFFFFF"/>
                  </a:solidFill>
                  <a:latin typeface="Arial"/>
                  <a:cs typeface="Arial"/>
                </a:rPr>
                <a:t>Available</a:t>
              </a:r>
              <a:r>
                <a:rPr lang="en-US" sz="2400" b="1" spc="-15" dirty="0" smtClean="0">
                  <a:solidFill>
                    <a:srgbClr val="FFFFFF"/>
                  </a:solidFill>
                  <a:latin typeface="Arial"/>
                  <a:cs typeface="Arial"/>
                </a:rPr>
                <a:t> Phase II Onboarding</a:t>
              </a:r>
              <a:r>
                <a:rPr sz="2400" b="1" spc="-20" dirty="0" smtClean="0">
                  <a:solidFill>
                    <a:srgbClr val="FFFFFF"/>
                  </a:solidFill>
                  <a:latin typeface="Arial"/>
                  <a:cs typeface="Arial"/>
                </a:rPr>
                <a:t> </a:t>
              </a:r>
              <a:r>
                <a:rPr sz="2400" b="1" spc="-25" dirty="0">
                  <a:solidFill>
                    <a:srgbClr val="FFFFFF"/>
                  </a:solidFill>
                  <a:latin typeface="Arial"/>
                  <a:cs typeface="Arial"/>
                </a:rPr>
                <a:t>Templates</a:t>
              </a:r>
              <a:endParaRPr sz="2400" dirty="0">
                <a:latin typeface="Arial"/>
                <a:cs typeface="Arial"/>
              </a:endParaRPr>
            </a:p>
          </p:txBody>
        </p:sp>
      </p:grpSp>
      <p:graphicFrame>
        <p:nvGraphicFramePr>
          <p:cNvPr id="6" name="Table 5"/>
          <p:cNvGraphicFramePr>
            <a:graphicFrameLocks noGrp="1"/>
          </p:cNvGraphicFramePr>
          <p:nvPr>
            <p:extLst>
              <p:ext uri="{D42A27DB-BD31-4B8C-83A1-F6EECF244321}">
                <p14:modId xmlns:p14="http://schemas.microsoft.com/office/powerpoint/2010/main" val="717191368"/>
              </p:ext>
            </p:extLst>
          </p:nvPr>
        </p:nvGraphicFramePr>
        <p:xfrm>
          <a:off x="6300748" y="2524251"/>
          <a:ext cx="5550234" cy="2095500"/>
        </p:xfrm>
        <a:graphic>
          <a:graphicData uri="http://schemas.openxmlformats.org/drawingml/2006/table">
            <a:tbl>
              <a:tblPr>
                <a:tableStyleId>{5C22544A-7EE6-4342-B048-85BDC9FD1C3A}</a:tableStyleId>
              </a:tblPr>
              <a:tblGrid>
                <a:gridCol w="1509542">
                  <a:extLst>
                    <a:ext uri="{9D8B030D-6E8A-4147-A177-3AD203B41FA5}">
                      <a16:colId xmlns:a16="http://schemas.microsoft.com/office/drawing/2014/main" val="3889441885"/>
                    </a:ext>
                  </a:extLst>
                </a:gridCol>
                <a:gridCol w="4040692">
                  <a:extLst>
                    <a:ext uri="{9D8B030D-6E8A-4147-A177-3AD203B41FA5}">
                      <a16:colId xmlns:a16="http://schemas.microsoft.com/office/drawing/2014/main" val="346284550"/>
                    </a:ext>
                  </a:extLst>
                </a:gridCol>
              </a:tblGrid>
              <a:tr h="190500">
                <a:tc>
                  <a:txBody>
                    <a:bodyPr/>
                    <a:lstStyle/>
                    <a:p>
                      <a:pPr algn="l" fontAlgn="b"/>
                      <a:r>
                        <a:rPr lang="en-US" sz="1100" u="none" strike="noStrike" dirty="0">
                          <a:effectLst/>
                        </a:rPr>
                        <a:t>Template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Description</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2913617"/>
                  </a:ext>
                </a:extLst>
              </a:tr>
              <a:tr h="190500">
                <a:tc>
                  <a:txBody>
                    <a:bodyPr/>
                    <a:lstStyle/>
                    <a:p>
                      <a:pPr algn="l" fontAlgn="b"/>
                      <a:r>
                        <a:rPr lang="en-US" sz="1100" u="none" strike="noStrike" dirty="0">
                          <a:effectLst/>
                        </a:rPr>
                        <a:t>UC_ADD_CWR</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Add Contingent Worker - No Position Data</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3758855"/>
                  </a:ext>
                </a:extLst>
              </a:tr>
              <a:tr h="190500">
                <a:tc>
                  <a:txBody>
                    <a:bodyPr/>
                    <a:lstStyle/>
                    <a:p>
                      <a:pPr algn="l" fontAlgn="b"/>
                      <a:r>
                        <a:rPr lang="en-US" sz="1100" u="none" strike="noStrike" dirty="0">
                          <a:effectLst/>
                        </a:rPr>
                        <a:t>UC_ADD_CWR_POSN</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Add Contingent Worker With Position</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1854097"/>
                  </a:ext>
                </a:extLst>
              </a:tr>
              <a:tr h="190500">
                <a:tc>
                  <a:txBody>
                    <a:bodyPr/>
                    <a:lstStyle/>
                    <a:p>
                      <a:pPr algn="l" fontAlgn="b"/>
                      <a:r>
                        <a:rPr lang="en-US" sz="1100" u="none" strike="noStrike" dirty="0">
                          <a:effectLst/>
                        </a:rPr>
                        <a:t>UC_CONC_HIRE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Staff Concurrent Hire/Inter Location Transfer</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09244369"/>
                  </a:ext>
                </a:extLst>
              </a:tr>
              <a:tr h="190500">
                <a:tc>
                  <a:txBody>
                    <a:bodyPr/>
                    <a:lstStyle/>
                    <a:p>
                      <a:pPr algn="l" fontAlgn="b"/>
                      <a:r>
                        <a:rPr lang="en-US" sz="1100" u="none" strike="noStrike" dirty="0">
                          <a:effectLst/>
                        </a:rPr>
                        <a:t>UC_CONC_HIRE_AC</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Academic Concurrent Hire/Inter Location Transfer</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3374037"/>
                  </a:ext>
                </a:extLst>
              </a:tr>
              <a:tr h="190500">
                <a:tc>
                  <a:txBody>
                    <a:bodyPr/>
                    <a:lstStyle/>
                    <a:p>
                      <a:pPr algn="l" fontAlgn="b"/>
                      <a:r>
                        <a:rPr lang="en-US" sz="1100" u="none" strike="noStrike" dirty="0">
                          <a:effectLst/>
                        </a:rPr>
                        <a:t>UC_FULL_HIRE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Full Hire - Staff Only</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09534316"/>
                  </a:ext>
                </a:extLst>
              </a:tr>
              <a:tr h="190500">
                <a:tc>
                  <a:txBody>
                    <a:bodyPr/>
                    <a:lstStyle/>
                    <a:p>
                      <a:pPr algn="l" fontAlgn="b"/>
                      <a:r>
                        <a:rPr lang="en-US" sz="1100" u="none" strike="noStrike" dirty="0">
                          <a:effectLst/>
                        </a:rPr>
                        <a:t>UC_FULL_HIRE_AC</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Full Hire - Academic Use Only</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93512959"/>
                  </a:ext>
                </a:extLst>
              </a:tr>
              <a:tr h="190500">
                <a:tc>
                  <a:txBody>
                    <a:bodyPr/>
                    <a:lstStyle/>
                    <a:p>
                      <a:pPr algn="l" fontAlgn="b"/>
                      <a:r>
                        <a:rPr lang="en-US" sz="1100" u="none" strike="noStrike" dirty="0">
                          <a:effectLst/>
                        </a:rPr>
                        <a:t>UC_REHIRE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UC Rehire - Staff Only</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61190282"/>
                  </a:ext>
                </a:extLst>
              </a:tr>
              <a:tr h="190500">
                <a:tc>
                  <a:txBody>
                    <a:bodyPr/>
                    <a:lstStyle/>
                    <a:p>
                      <a:pPr algn="l" fontAlgn="b"/>
                      <a:r>
                        <a:rPr lang="en-US" sz="1100" u="none" strike="noStrike" dirty="0">
                          <a:effectLst/>
                        </a:rPr>
                        <a:t>UC_REHIRE_AC</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Rehire - Academic</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46212817"/>
                  </a:ext>
                </a:extLst>
              </a:tr>
              <a:tr h="190500">
                <a:tc>
                  <a:txBody>
                    <a:bodyPr/>
                    <a:lstStyle/>
                    <a:p>
                      <a:pPr algn="l" fontAlgn="b"/>
                      <a:r>
                        <a:rPr lang="en-US" sz="1100" u="none" strike="noStrike" dirty="0">
                          <a:effectLst/>
                        </a:rPr>
                        <a:t>UC_REHIRE_REI</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Rehire Reinstatement - For Staff Appointments</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93030213"/>
                  </a:ext>
                </a:extLst>
              </a:tr>
              <a:tr h="190500">
                <a:tc>
                  <a:txBody>
                    <a:bodyPr/>
                    <a:lstStyle/>
                    <a:p>
                      <a:pPr algn="l" fontAlgn="b"/>
                      <a:r>
                        <a:rPr lang="en-US" sz="1100" u="none" strike="noStrike" dirty="0">
                          <a:effectLst/>
                        </a:rPr>
                        <a:t>UC_REHIRE_REI_AC</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Rehire Reinstatement - For Academic Appointments</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60408703"/>
                  </a:ext>
                </a:extLst>
              </a:tr>
            </a:tbl>
          </a:graphicData>
        </a:graphic>
      </p:graphicFrame>
      <p:sp>
        <p:nvSpPr>
          <p:cNvPr id="9" name="Slide Number Placeholder 8"/>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26</a:t>
            </a:fld>
            <a:endParaRPr lang="en-US" altLang="en-US" dirty="0">
              <a:solidFill>
                <a:prstClr val="black"/>
              </a:solidFill>
            </a:endParaRPr>
          </a:p>
        </p:txBody>
      </p:sp>
    </p:spTree>
    <p:extLst>
      <p:ext uri="{BB962C8B-B14F-4D97-AF65-F5344CB8AC3E}">
        <p14:creationId xmlns:p14="http://schemas.microsoft.com/office/powerpoint/2010/main" val="41641966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400" y="171496"/>
            <a:ext cx="9042400" cy="685800"/>
          </a:xfrm>
        </p:spPr>
        <p:txBody>
          <a:bodyPr/>
          <a:lstStyle/>
          <a:p>
            <a:r>
              <a:rPr lang="en-US" dirty="0" smtClean="0">
                <a:solidFill>
                  <a:schemeClr val="accent5"/>
                </a:solidFill>
              </a:rPr>
              <a:t>ONBOARDING</a:t>
            </a:r>
            <a:endParaRPr lang="en-US" dirty="0">
              <a:solidFill>
                <a:schemeClr val="accent5"/>
              </a:solidFill>
            </a:endParaRPr>
          </a:p>
        </p:txBody>
      </p:sp>
      <p:sp>
        <p:nvSpPr>
          <p:cNvPr id="5" name="TextBox 4"/>
          <p:cNvSpPr txBox="1"/>
          <p:nvPr/>
        </p:nvSpPr>
        <p:spPr>
          <a:xfrm>
            <a:off x="1458400" y="1072532"/>
            <a:ext cx="9875520" cy="1077218"/>
          </a:xfrm>
          <a:prstGeom prst="rect">
            <a:avLst/>
          </a:prstGeom>
          <a:solidFill>
            <a:schemeClr val="accent5">
              <a:lumMod val="20000"/>
              <a:lumOff val="80000"/>
            </a:schemeClr>
          </a:solidFill>
        </p:spPr>
        <p:txBody>
          <a:bodyPr wrap="square" rtlCol="0">
            <a:spAutoFit/>
          </a:bodyPr>
          <a:lstStyle/>
          <a:p>
            <a:pPr marL="285750" indent="-285750">
              <a:buFont typeface="Arial" panose="020B0604020202020204" pitchFamily="34" charset="0"/>
              <a:buChar char="•"/>
              <a:defRPr/>
            </a:pPr>
            <a:r>
              <a:rPr lang="en-US" sz="1600" dirty="0" smtClean="0"/>
              <a:t>The process begins when the New Hire accepts a </a:t>
            </a:r>
            <a:r>
              <a:rPr lang="en-US" sz="1600" dirty="0"/>
              <a:t>c</a:t>
            </a:r>
            <a:r>
              <a:rPr lang="en-US" sz="1600" dirty="0" smtClean="0"/>
              <a:t>ontingent offer of employment from UCR  </a:t>
            </a:r>
          </a:p>
          <a:p>
            <a:pPr marL="285750" indent="-285750">
              <a:buFont typeface="Arial" panose="020B0604020202020204" pitchFamily="34" charset="0"/>
              <a:buChar char="•"/>
              <a:defRPr/>
            </a:pPr>
            <a:r>
              <a:rPr lang="en-US" sz="1600" dirty="0" smtClean="0"/>
              <a:t>The process uses Approval Workflow </a:t>
            </a:r>
            <a:r>
              <a:rPr lang="en-US" sz="1600" dirty="0"/>
              <a:t>Engine (AWE) </a:t>
            </a:r>
            <a:r>
              <a:rPr lang="en-US" sz="1600" dirty="0" smtClean="0"/>
              <a:t>to allow routing of the </a:t>
            </a:r>
            <a:r>
              <a:rPr lang="en-US" sz="1600" dirty="0"/>
              <a:t>request </a:t>
            </a:r>
            <a:r>
              <a:rPr lang="en-US" sz="1600" dirty="0" smtClean="0"/>
              <a:t>from the transactional unit through the Shared Services Centers and to UCPath for approval</a:t>
            </a:r>
          </a:p>
          <a:p>
            <a:pPr marL="285750" indent="-285750">
              <a:buFont typeface="Arial" panose="020B0604020202020204" pitchFamily="34" charset="0"/>
              <a:buChar char="•"/>
              <a:defRPr/>
            </a:pPr>
            <a:r>
              <a:rPr lang="en-US" sz="1600" dirty="0" smtClean="0"/>
              <a:t>Once approved, the new hire is ready to work</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00" y="984142"/>
            <a:ext cx="1143000" cy="1143000"/>
          </a:xfrm>
          <a:prstGeom prst="rect">
            <a:avLst/>
          </a:prstGeom>
        </p:spPr>
      </p:pic>
      <p:pic>
        <p:nvPicPr>
          <p:cNvPr id="3" name="Picture 2"/>
          <p:cNvPicPr>
            <a:picLocks noChangeAspect="1"/>
          </p:cNvPicPr>
          <p:nvPr/>
        </p:nvPicPr>
        <p:blipFill rotWithShape="1">
          <a:blip r:embed="rId5"/>
          <a:srcRect l="869" t="1268" r="381" b="829"/>
          <a:stretch/>
        </p:blipFill>
        <p:spPr>
          <a:xfrm>
            <a:off x="2039111" y="2149750"/>
            <a:ext cx="7788937" cy="4535073"/>
          </a:xfrm>
          <a:prstGeom prst="rect">
            <a:avLst/>
          </a:prstGeom>
        </p:spPr>
      </p:pic>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27</a:t>
            </a:fld>
            <a:endParaRPr lang="en-US" altLang="en-US" dirty="0">
              <a:solidFill>
                <a:prstClr val="black"/>
              </a:solidFill>
            </a:endParaRPr>
          </a:p>
        </p:txBody>
      </p:sp>
    </p:spTree>
    <p:extLst>
      <p:ext uri="{BB962C8B-B14F-4D97-AF65-F5344CB8AC3E}">
        <p14:creationId xmlns:p14="http://schemas.microsoft.com/office/powerpoint/2010/main" val="215455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4"/>
          <p:cNvSpPr/>
          <p:nvPr/>
        </p:nvSpPr>
        <p:spPr>
          <a:xfrm>
            <a:off x="2016842" y="1141086"/>
            <a:ext cx="8001000" cy="5212080"/>
          </a:xfrm>
          <a:custGeom>
            <a:avLst/>
            <a:gdLst/>
            <a:ahLst/>
            <a:cxnLst/>
            <a:rect l="l" t="t" r="r" b="b"/>
            <a:pathLst>
              <a:path w="8001000" h="5212080">
                <a:moveTo>
                  <a:pt x="5394960" y="0"/>
                </a:moveTo>
                <a:lnTo>
                  <a:pt x="5394960" y="1303020"/>
                </a:lnTo>
                <a:lnTo>
                  <a:pt x="0" y="1303020"/>
                </a:lnTo>
                <a:lnTo>
                  <a:pt x="0" y="3909060"/>
                </a:lnTo>
                <a:lnTo>
                  <a:pt x="5394960" y="3909060"/>
                </a:lnTo>
                <a:lnTo>
                  <a:pt x="5394960" y="5212080"/>
                </a:lnTo>
                <a:lnTo>
                  <a:pt x="8001000" y="2606040"/>
                </a:lnTo>
                <a:lnTo>
                  <a:pt x="5394960" y="0"/>
                </a:lnTo>
                <a:close/>
              </a:path>
            </a:pathLst>
          </a:custGeom>
          <a:solidFill>
            <a:srgbClr val="CCDDF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374904" y="292608"/>
            <a:ext cx="9042400" cy="685800"/>
          </a:xfrm>
        </p:spPr>
        <p:txBody>
          <a:bodyPr/>
          <a:lstStyle/>
          <a:p>
            <a:r>
              <a:rPr lang="en-US" dirty="0" smtClean="0">
                <a:solidFill>
                  <a:schemeClr val="accent5"/>
                </a:solidFill>
              </a:rPr>
              <a:t>ONBOARDING – KEY SYSTEM STEPS</a:t>
            </a:r>
            <a:endParaRPr lang="en-US" dirty="0">
              <a:solidFill>
                <a:schemeClr val="accent5"/>
              </a:solidFill>
            </a:endParaRPr>
          </a:p>
        </p:txBody>
      </p:sp>
      <p:sp>
        <p:nvSpPr>
          <p:cNvPr id="4" name="object 5"/>
          <p:cNvSpPr/>
          <p:nvPr/>
        </p:nvSpPr>
        <p:spPr>
          <a:xfrm>
            <a:off x="1676229" y="2583553"/>
            <a:ext cx="1321435" cy="2327275"/>
          </a:xfrm>
          <a:custGeom>
            <a:avLst/>
            <a:gdLst/>
            <a:ahLst/>
            <a:cxnLst/>
            <a:rect l="l" t="t" r="r" b="b"/>
            <a:pathLst>
              <a:path w="1321435" h="2327275">
                <a:moveTo>
                  <a:pt x="1101090" y="0"/>
                </a:moveTo>
                <a:lnTo>
                  <a:pt x="220218" y="0"/>
                </a:lnTo>
                <a:lnTo>
                  <a:pt x="175834" y="4473"/>
                </a:lnTo>
                <a:lnTo>
                  <a:pt x="134497" y="17305"/>
                </a:lnTo>
                <a:lnTo>
                  <a:pt x="97089" y="37608"/>
                </a:lnTo>
                <a:lnTo>
                  <a:pt x="64498" y="64498"/>
                </a:lnTo>
                <a:lnTo>
                  <a:pt x="37608" y="97089"/>
                </a:lnTo>
                <a:lnTo>
                  <a:pt x="17305" y="134497"/>
                </a:lnTo>
                <a:lnTo>
                  <a:pt x="4473" y="175834"/>
                </a:lnTo>
                <a:lnTo>
                  <a:pt x="0" y="220217"/>
                </a:lnTo>
                <a:lnTo>
                  <a:pt x="0" y="2106917"/>
                </a:lnTo>
                <a:lnTo>
                  <a:pt x="4473" y="2151300"/>
                </a:lnTo>
                <a:lnTo>
                  <a:pt x="17305" y="2192640"/>
                </a:lnTo>
                <a:lnTo>
                  <a:pt x="37608" y="2230049"/>
                </a:lnTo>
                <a:lnTo>
                  <a:pt x="64498" y="2262643"/>
                </a:lnTo>
                <a:lnTo>
                  <a:pt x="97089" y="2289535"/>
                </a:lnTo>
                <a:lnTo>
                  <a:pt x="134497" y="2309840"/>
                </a:lnTo>
                <a:lnTo>
                  <a:pt x="175834" y="2322673"/>
                </a:lnTo>
                <a:lnTo>
                  <a:pt x="220218" y="2327147"/>
                </a:lnTo>
                <a:lnTo>
                  <a:pt x="1101090" y="2327147"/>
                </a:lnTo>
                <a:lnTo>
                  <a:pt x="1145473" y="2322673"/>
                </a:lnTo>
                <a:lnTo>
                  <a:pt x="1186810" y="2309840"/>
                </a:lnTo>
                <a:lnTo>
                  <a:pt x="1224218" y="2289535"/>
                </a:lnTo>
                <a:lnTo>
                  <a:pt x="1256809" y="2262643"/>
                </a:lnTo>
                <a:lnTo>
                  <a:pt x="1283699" y="2230049"/>
                </a:lnTo>
                <a:lnTo>
                  <a:pt x="1304002" y="2192640"/>
                </a:lnTo>
                <a:lnTo>
                  <a:pt x="1316834" y="2151300"/>
                </a:lnTo>
                <a:lnTo>
                  <a:pt x="1321308" y="2106917"/>
                </a:lnTo>
                <a:lnTo>
                  <a:pt x="1321308" y="220217"/>
                </a:lnTo>
                <a:lnTo>
                  <a:pt x="1316834" y="175834"/>
                </a:lnTo>
                <a:lnTo>
                  <a:pt x="1304002" y="134497"/>
                </a:lnTo>
                <a:lnTo>
                  <a:pt x="1283699" y="97089"/>
                </a:lnTo>
                <a:lnTo>
                  <a:pt x="1256809" y="64498"/>
                </a:lnTo>
                <a:lnTo>
                  <a:pt x="1224218" y="37608"/>
                </a:lnTo>
                <a:lnTo>
                  <a:pt x="1186810" y="17305"/>
                </a:lnTo>
                <a:lnTo>
                  <a:pt x="1145473" y="4473"/>
                </a:lnTo>
                <a:lnTo>
                  <a:pt x="1101090" y="0"/>
                </a:lnTo>
                <a:close/>
              </a:path>
            </a:pathLst>
          </a:custGeom>
          <a:solidFill>
            <a:srgbClr val="4472C4"/>
          </a:solidFill>
          <a:ln>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6"/>
          <p:cNvSpPr/>
          <p:nvPr/>
        </p:nvSpPr>
        <p:spPr>
          <a:xfrm>
            <a:off x="1676229" y="2583553"/>
            <a:ext cx="1321435" cy="2327275"/>
          </a:xfrm>
          <a:custGeom>
            <a:avLst/>
            <a:gdLst/>
            <a:ahLst/>
            <a:cxnLst/>
            <a:rect l="l" t="t" r="r" b="b"/>
            <a:pathLst>
              <a:path w="1321435" h="2327275">
                <a:moveTo>
                  <a:pt x="0" y="220217"/>
                </a:moveTo>
                <a:lnTo>
                  <a:pt x="4473" y="175834"/>
                </a:lnTo>
                <a:lnTo>
                  <a:pt x="17305" y="134497"/>
                </a:lnTo>
                <a:lnTo>
                  <a:pt x="37608" y="97089"/>
                </a:lnTo>
                <a:lnTo>
                  <a:pt x="64498" y="64498"/>
                </a:lnTo>
                <a:lnTo>
                  <a:pt x="97089" y="37608"/>
                </a:lnTo>
                <a:lnTo>
                  <a:pt x="134497" y="17305"/>
                </a:lnTo>
                <a:lnTo>
                  <a:pt x="175834" y="4473"/>
                </a:lnTo>
                <a:lnTo>
                  <a:pt x="220218" y="0"/>
                </a:lnTo>
                <a:lnTo>
                  <a:pt x="1101090" y="0"/>
                </a:lnTo>
                <a:lnTo>
                  <a:pt x="1145473" y="4473"/>
                </a:lnTo>
                <a:lnTo>
                  <a:pt x="1186810" y="17305"/>
                </a:lnTo>
                <a:lnTo>
                  <a:pt x="1224218" y="37608"/>
                </a:lnTo>
                <a:lnTo>
                  <a:pt x="1256809" y="64498"/>
                </a:lnTo>
                <a:lnTo>
                  <a:pt x="1283699" y="97089"/>
                </a:lnTo>
                <a:lnTo>
                  <a:pt x="1304002" y="134497"/>
                </a:lnTo>
                <a:lnTo>
                  <a:pt x="1316834" y="175834"/>
                </a:lnTo>
                <a:lnTo>
                  <a:pt x="1321308" y="220217"/>
                </a:lnTo>
                <a:lnTo>
                  <a:pt x="1321308" y="2106917"/>
                </a:lnTo>
                <a:lnTo>
                  <a:pt x="1316834" y="2151300"/>
                </a:lnTo>
                <a:lnTo>
                  <a:pt x="1304002" y="2192640"/>
                </a:lnTo>
                <a:lnTo>
                  <a:pt x="1283699" y="2230049"/>
                </a:lnTo>
                <a:lnTo>
                  <a:pt x="1256809" y="2262643"/>
                </a:lnTo>
                <a:lnTo>
                  <a:pt x="1224218" y="2289535"/>
                </a:lnTo>
                <a:lnTo>
                  <a:pt x="1186810" y="2309840"/>
                </a:lnTo>
                <a:lnTo>
                  <a:pt x="1145473" y="2322673"/>
                </a:lnTo>
                <a:lnTo>
                  <a:pt x="1101090" y="2327147"/>
                </a:lnTo>
                <a:lnTo>
                  <a:pt x="220218" y="2327147"/>
                </a:lnTo>
                <a:lnTo>
                  <a:pt x="175834" y="2322673"/>
                </a:lnTo>
                <a:lnTo>
                  <a:pt x="134497" y="2309840"/>
                </a:lnTo>
                <a:lnTo>
                  <a:pt x="97089" y="2289535"/>
                </a:lnTo>
                <a:lnTo>
                  <a:pt x="64498" y="2262643"/>
                </a:lnTo>
                <a:lnTo>
                  <a:pt x="37608" y="2230049"/>
                </a:lnTo>
                <a:lnTo>
                  <a:pt x="17305" y="2192640"/>
                </a:lnTo>
                <a:lnTo>
                  <a:pt x="4473" y="2151300"/>
                </a:lnTo>
                <a:lnTo>
                  <a:pt x="0" y="2106917"/>
                </a:lnTo>
                <a:lnTo>
                  <a:pt x="0" y="220217"/>
                </a:lnTo>
                <a:close/>
              </a:path>
            </a:pathLst>
          </a:custGeom>
          <a:solidFill>
            <a:srgbClr val="4472C4"/>
          </a:solidFill>
          <a:ln w="13716">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7"/>
          <p:cNvSpPr txBox="1"/>
          <p:nvPr/>
        </p:nvSpPr>
        <p:spPr>
          <a:xfrm>
            <a:off x="1805448" y="3100249"/>
            <a:ext cx="1056005" cy="1246505"/>
          </a:xfrm>
          <a:prstGeom prst="rect">
            <a:avLst/>
          </a:prstGeom>
          <a:solidFill>
            <a:srgbClr val="4472C4"/>
          </a:solidFill>
          <a:ln>
            <a:solidFill>
              <a:srgbClr val="4472C4"/>
            </a:solidFill>
          </a:ln>
        </p:spPr>
        <p:txBody>
          <a:bodyPr vert="horz" wrap="square" lIns="0" tIns="50165" rIns="0" bIns="0" rtlCol="0">
            <a:spAutoFit/>
          </a:bodyPr>
          <a:lstStyle/>
          <a:p>
            <a:pPr marL="12700" marR="5080" lvl="0" indent="8890" algn="ctr" defTabSz="914400" rtl="0" eaLnBrk="1" fontAlgn="auto" latinLnBrk="0" hangingPunct="1">
              <a:lnSpc>
                <a:spcPct val="86300"/>
              </a:lnSpc>
              <a:spcBef>
                <a:spcPts val="395"/>
              </a:spcBef>
              <a:spcAft>
                <a:spcPts val="0"/>
              </a:spcAft>
              <a:buClrTx/>
              <a:buSzTx/>
              <a:buFontTx/>
              <a:buNone/>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Review  </a:t>
            </a:r>
            <a:r>
              <a:rPr kumimoji="0" sz="1800" b="1" i="0" u="none" strike="noStrike" kern="1200" cap="none" spc="-5" normalizeH="0" baseline="0" noProof="0" dirty="0">
                <a:ln>
                  <a:noFill/>
                </a:ln>
                <a:solidFill>
                  <a:srgbClr val="FFFFFF"/>
                </a:solidFill>
                <a:effectLst/>
                <a:uLnTx/>
                <a:uFillTx/>
                <a:latin typeface="Arial"/>
                <a:ea typeface="+mn-ea"/>
                <a:cs typeface="Arial"/>
              </a:rPr>
              <a:t>Person  </a:t>
            </a:r>
            <a:r>
              <a:rPr kumimoji="0" sz="1800" b="1" i="0" u="none" strike="noStrike" kern="1200" cap="none" spc="-15" normalizeH="0" baseline="0" noProof="0" dirty="0">
                <a:ln>
                  <a:noFill/>
                </a:ln>
                <a:solidFill>
                  <a:srgbClr val="FFFFFF"/>
                </a:solidFill>
                <a:effectLst/>
                <a:uLnTx/>
                <a:uFillTx/>
                <a:latin typeface="Arial"/>
                <a:ea typeface="+mn-ea"/>
                <a:cs typeface="Arial"/>
              </a:rPr>
              <a:t>Org  S</a:t>
            </a:r>
            <a:r>
              <a:rPr kumimoji="0" sz="1800" b="1" i="0" u="none" strike="noStrike" kern="1200" cap="none" spc="-20" normalizeH="0" baseline="0" noProof="0" dirty="0">
                <a:ln>
                  <a:noFill/>
                </a:ln>
                <a:solidFill>
                  <a:srgbClr val="FFFFFF"/>
                </a:solidFill>
                <a:effectLst/>
                <a:uLnTx/>
                <a:uFillTx/>
                <a:latin typeface="Arial"/>
                <a:ea typeface="+mn-ea"/>
                <a:cs typeface="Arial"/>
              </a:rPr>
              <a:t>u</a:t>
            </a:r>
            <a:r>
              <a:rPr kumimoji="0" sz="1800" b="1" i="0" u="none" strike="noStrike" kern="1200" cap="none" spc="-25" normalizeH="0" baseline="0" noProof="0" dirty="0">
                <a:ln>
                  <a:noFill/>
                </a:ln>
                <a:solidFill>
                  <a:srgbClr val="FFFFFF"/>
                </a:solidFill>
                <a:effectLst/>
                <a:uLnTx/>
                <a:uFillTx/>
                <a:latin typeface="Arial"/>
                <a:ea typeface="+mn-ea"/>
                <a:cs typeface="Arial"/>
              </a:rPr>
              <a:t>mm</a:t>
            </a:r>
            <a:r>
              <a:rPr kumimoji="0" sz="1800" b="1" i="0" u="none" strike="noStrike" kern="1200" cap="none" spc="0" normalizeH="0" baseline="0" noProof="0" dirty="0">
                <a:ln>
                  <a:noFill/>
                </a:ln>
                <a:solidFill>
                  <a:srgbClr val="FFFFFF"/>
                </a:solidFill>
                <a:effectLst/>
                <a:uLnTx/>
                <a:uFillTx/>
                <a:latin typeface="Arial"/>
                <a:ea typeface="+mn-ea"/>
                <a:cs typeface="Arial"/>
              </a:rPr>
              <a:t>a</a:t>
            </a:r>
            <a:r>
              <a:rPr kumimoji="0" sz="1800" b="1" i="0" u="none" strike="noStrike" kern="1200" cap="none" spc="-25" normalizeH="0" baseline="0" noProof="0" dirty="0">
                <a:ln>
                  <a:noFill/>
                </a:ln>
                <a:solidFill>
                  <a:srgbClr val="FFFFFF"/>
                </a:solidFill>
                <a:effectLst/>
                <a:uLnTx/>
                <a:uFillTx/>
                <a:latin typeface="Arial"/>
                <a:ea typeface="+mn-ea"/>
                <a:cs typeface="Arial"/>
              </a:rPr>
              <a:t>ry  </a:t>
            </a:r>
            <a:r>
              <a:rPr kumimoji="0" sz="1800" b="0" i="0" u="none" strike="noStrike" kern="1200" cap="none" spc="0" normalizeH="0" baseline="0" noProof="0" dirty="0">
                <a:ln>
                  <a:noFill/>
                </a:ln>
                <a:solidFill>
                  <a:srgbClr val="FFFFFF"/>
                </a:solidFill>
                <a:effectLst/>
                <a:uLnTx/>
                <a:uFillTx/>
                <a:latin typeface="Arial"/>
                <a:ea typeface="+mn-ea"/>
                <a:cs typeface="Arial"/>
              </a:rPr>
              <a:t>page</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object 8"/>
          <p:cNvSpPr/>
          <p:nvPr/>
        </p:nvSpPr>
        <p:spPr>
          <a:xfrm>
            <a:off x="3038684" y="2583555"/>
            <a:ext cx="1778635" cy="2327275"/>
          </a:xfrm>
          <a:custGeom>
            <a:avLst/>
            <a:gdLst/>
            <a:ahLst/>
            <a:cxnLst/>
            <a:rect l="l" t="t" r="r" b="b"/>
            <a:pathLst>
              <a:path w="1778635" h="2327275">
                <a:moveTo>
                  <a:pt x="1482090" y="0"/>
                </a:moveTo>
                <a:lnTo>
                  <a:pt x="296418" y="0"/>
                </a:lnTo>
                <a:lnTo>
                  <a:pt x="248338" y="3879"/>
                </a:lnTo>
                <a:lnTo>
                  <a:pt x="202728" y="15110"/>
                </a:lnTo>
                <a:lnTo>
                  <a:pt x="160198" y="33084"/>
                </a:lnTo>
                <a:lnTo>
                  <a:pt x="121359" y="57189"/>
                </a:lnTo>
                <a:lnTo>
                  <a:pt x="86820" y="86815"/>
                </a:lnTo>
                <a:lnTo>
                  <a:pt x="57192" y="121353"/>
                </a:lnTo>
                <a:lnTo>
                  <a:pt x="33086" y="160193"/>
                </a:lnTo>
                <a:lnTo>
                  <a:pt x="15111" y="202723"/>
                </a:lnTo>
                <a:lnTo>
                  <a:pt x="3879" y="248335"/>
                </a:lnTo>
                <a:lnTo>
                  <a:pt x="0" y="296417"/>
                </a:lnTo>
                <a:lnTo>
                  <a:pt x="0" y="2030717"/>
                </a:lnTo>
                <a:lnTo>
                  <a:pt x="3879" y="2078800"/>
                </a:lnTo>
                <a:lnTo>
                  <a:pt x="15111" y="2124412"/>
                </a:lnTo>
                <a:lnTo>
                  <a:pt x="33086" y="2166944"/>
                </a:lnTo>
                <a:lnTo>
                  <a:pt x="57192" y="2205786"/>
                </a:lnTo>
                <a:lnTo>
                  <a:pt x="86820" y="2240326"/>
                </a:lnTo>
                <a:lnTo>
                  <a:pt x="121359" y="2269954"/>
                </a:lnTo>
                <a:lnTo>
                  <a:pt x="160198" y="2294061"/>
                </a:lnTo>
                <a:lnTo>
                  <a:pt x="202728" y="2312035"/>
                </a:lnTo>
                <a:lnTo>
                  <a:pt x="248338" y="2323268"/>
                </a:lnTo>
                <a:lnTo>
                  <a:pt x="296418" y="2327147"/>
                </a:lnTo>
                <a:lnTo>
                  <a:pt x="1482090" y="2327147"/>
                </a:lnTo>
                <a:lnTo>
                  <a:pt x="1530169" y="2323268"/>
                </a:lnTo>
                <a:lnTo>
                  <a:pt x="1575779" y="2312035"/>
                </a:lnTo>
                <a:lnTo>
                  <a:pt x="1618309" y="2294061"/>
                </a:lnTo>
                <a:lnTo>
                  <a:pt x="1657148" y="2269954"/>
                </a:lnTo>
                <a:lnTo>
                  <a:pt x="1691687" y="2240326"/>
                </a:lnTo>
                <a:lnTo>
                  <a:pt x="1721315" y="2205786"/>
                </a:lnTo>
                <a:lnTo>
                  <a:pt x="1745421" y="2166944"/>
                </a:lnTo>
                <a:lnTo>
                  <a:pt x="1763396" y="2124412"/>
                </a:lnTo>
                <a:lnTo>
                  <a:pt x="1774628" y="2078800"/>
                </a:lnTo>
                <a:lnTo>
                  <a:pt x="1778508" y="2030717"/>
                </a:lnTo>
                <a:lnTo>
                  <a:pt x="1778508" y="296417"/>
                </a:lnTo>
                <a:lnTo>
                  <a:pt x="1774628" y="248335"/>
                </a:lnTo>
                <a:lnTo>
                  <a:pt x="1763396" y="202723"/>
                </a:lnTo>
                <a:lnTo>
                  <a:pt x="1745421" y="160193"/>
                </a:lnTo>
                <a:lnTo>
                  <a:pt x="1721315" y="121353"/>
                </a:lnTo>
                <a:lnTo>
                  <a:pt x="1691687" y="86815"/>
                </a:lnTo>
                <a:lnTo>
                  <a:pt x="1657148" y="57189"/>
                </a:lnTo>
                <a:lnTo>
                  <a:pt x="1618309" y="33084"/>
                </a:lnTo>
                <a:lnTo>
                  <a:pt x="1575779" y="15110"/>
                </a:lnTo>
                <a:lnTo>
                  <a:pt x="1530169" y="3879"/>
                </a:lnTo>
                <a:lnTo>
                  <a:pt x="1482090" y="0"/>
                </a:lnTo>
                <a:close/>
              </a:path>
            </a:pathLst>
          </a:custGeom>
          <a:solidFill>
            <a:srgbClr val="4472C4"/>
          </a:solidFill>
          <a:ln>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9"/>
          <p:cNvSpPr/>
          <p:nvPr/>
        </p:nvSpPr>
        <p:spPr>
          <a:xfrm>
            <a:off x="3038684" y="2583555"/>
            <a:ext cx="1778635" cy="2327275"/>
          </a:xfrm>
          <a:custGeom>
            <a:avLst/>
            <a:gdLst/>
            <a:ahLst/>
            <a:cxnLst/>
            <a:rect l="l" t="t" r="r" b="b"/>
            <a:pathLst>
              <a:path w="1778635" h="2327275">
                <a:moveTo>
                  <a:pt x="0" y="296417"/>
                </a:moveTo>
                <a:lnTo>
                  <a:pt x="3879" y="248335"/>
                </a:lnTo>
                <a:lnTo>
                  <a:pt x="15111" y="202723"/>
                </a:lnTo>
                <a:lnTo>
                  <a:pt x="33086" y="160193"/>
                </a:lnTo>
                <a:lnTo>
                  <a:pt x="57192" y="121353"/>
                </a:lnTo>
                <a:lnTo>
                  <a:pt x="86820" y="86815"/>
                </a:lnTo>
                <a:lnTo>
                  <a:pt x="121359" y="57189"/>
                </a:lnTo>
                <a:lnTo>
                  <a:pt x="160198" y="33084"/>
                </a:lnTo>
                <a:lnTo>
                  <a:pt x="202728" y="15110"/>
                </a:lnTo>
                <a:lnTo>
                  <a:pt x="248338" y="3879"/>
                </a:lnTo>
                <a:lnTo>
                  <a:pt x="296418" y="0"/>
                </a:lnTo>
                <a:lnTo>
                  <a:pt x="1482090" y="0"/>
                </a:lnTo>
                <a:lnTo>
                  <a:pt x="1530169" y="3879"/>
                </a:lnTo>
                <a:lnTo>
                  <a:pt x="1575779" y="15110"/>
                </a:lnTo>
                <a:lnTo>
                  <a:pt x="1618309" y="33084"/>
                </a:lnTo>
                <a:lnTo>
                  <a:pt x="1657148" y="57189"/>
                </a:lnTo>
                <a:lnTo>
                  <a:pt x="1691687" y="86815"/>
                </a:lnTo>
                <a:lnTo>
                  <a:pt x="1721315" y="121353"/>
                </a:lnTo>
                <a:lnTo>
                  <a:pt x="1745421" y="160193"/>
                </a:lnTo>
                <a:lnTo>
                  <a:pt x="1763396" y="202723"/>
                </a:lnTo>
                <a:lnTo>
                  <a:pt x="1774628" y="248335"/>
                </a:lnTo>
                <a:lnTo>
                  <a:pt x="1778508" y="296417"/>
                </a:lnTo>
                <a:lnTo>
                  <a:pt x="1778508" y="2030717"/>
                </a:lnTo>
                <a:lnTo>
                  <a:pt x="1774628" y="2078800"/>
                </a:lnTo>
                <a:lnTo>
                  <a:pt x="1763396" y="2124412"/>
                </a:lnTo>
                <a:lnTo>
                  <a:pt x="1745421" y="2166944"/>
                </a:lnTo>
                <a:lnTo>
                  <a:pt x="1721315" y="2205786"/>
                </a:lnTo>
                <a:lnTo>
                  <a:pt x="1691687" y="2240326"/>
                </a:lnTo>
                <a:lnTo>
                  <a:pt x="1657148" y="2269954"/>
                </a:lnTo>
                <a:lnTo>
                  <a:pt x="1618309" y="2294061"/>
                </a:lnTo>
                <a:lnTo>
                  <a:pt x="1575779" y="2312035"/>
                </a:lnTo>
                <a:lnTo>
                  <a:pt x="1530169" y="2323268"/>
                </a:lnTo>
                <a:lnTo>
                  <a:pt x="1482090" y="2327147"/>
                </a:lnTo>
                <a:lnTo>
                  <a:pt x="296418" y="2327147"/>
                </a:lnTo>
                <a:lnTo>
                  <a:pt x="248338" y="2323268"/>
                </a:lnTo>
                <a:lnTo>
                  <a:pt x="202728" y="2312035"/>
                </a:lnTo>
                <a:lnTo>
                  <a:pt x="160198" y="2294061"/>
                </a:lnTo>
                <a:lnTo>
                  <a:pt x="121359" y="2269954"/>
                </a:lnTo>
                <a:lnTo>
                  <a:pt x="86820" y="2240326"/>
                </a:lnTo>
                <a:lnTo>
                  <a:pt x="57192" y="2205786"/>
                </a:lnTo>
                <a:lnTo>
                  <a:pt x="33086" y="2166944"/>
                </a:lnTo>
                <a:lnTo>
                  <a:pt x="15111" y="2124412"/>
                </a:lnTo>
                <a:lnTo>
                  <a:pt x="3879" y="2078800"/>
                </a:lnTo>
                <a:lnTo>
                  <a:pt x="0" y="2030717"/>
                </a:lnTo>
                <a:lnTo>
                  <a:pt x="0" y="296417"/>
                </a:lnTo>
                <a:close/>
              </a:path>
            </a:pathLst>
          </a:custGeom>
          <a:solidFill>
            <a:srgbClr val="4472C4"/>
          </a:solidFill>
          <a:ln w="13716">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10"/>
          <p:cNvSpPr txBox="1"/>
          <p:nvPr/>
        </p:nvSpPr>
        <p:spPr>
          <a:xfrm>
            <a:off x="3201558" y="3100249"/>
            <a:ext cx="1442085" cy="1246505"/>
          </a:xfrm>
          <a:prstGeom prst="rect">
            <a:avLst/>
          </a:prstGeom>
          <a:solidFill>
            <a:srgbClr val="4472C4"/>
          </a:solidFill>
          <a:ln>
            <a:solidFill>
              <a:srgbClr val="4472C4"/>
            </a:solidFill>
          </a:ln>
        </p:spPr>
        <p:txBody>
          <a:bodyPr vert="horz" wrap="square" lIns="0" tIns="51435" rIns="0" bIns="0" rtlCol="0">
            <a:spAutoFit/>
          </a:bodyPr>
          <a:lstStyle/>
          <a:p>
            <a:pPr marL="144780" marR="132715" lvl="0" indent="0" algn="ctr" defTabSz="914400" rtl="0" eaLnBrk="1" fontAlgn="auto" latinLnBrk="0" hangingPunct="1">
              <a:lnSpc>
                <a:spcPts val="1870"/>
              </a:lnSpc>
              <a:spcBef>
                <a:spcPts val="405"/>
              </a:spcBef>
              <a:spcAft>
                <a:spcPts val="0"/>
              </a:spcAft>
              <a:buClrTx/>
              <a:buSzTx/>
              <a:buFontTx/>
              <a:buNone/>
              <a:tabLst/>
              <a:defRPr/>
            </a:pPr>
            <a:r>
              <a:rPr kumimoji="0" sz="1800" b="0" i="0" u="none" strike="noStrike" kern="1200" cap="none" spc="0" normalizeH="0" baseline="0" noProof="0" dirty="0">
                <a:ln>
                  <a:noFill/>
                </a:ln>
                <a:solidFill>
                  <a:srgbClr val="FFFFFF"/>
                </a:solidFill>
                <a:effectLst/>
                <a:uLnTx/>
                <a:uFillTx/>
                <a:latin typeface="Arial"/>
                <a:ea typeface="+mn-ea"/>
                <a:cs typeface="Arial"/>
              </a:rPr>
              <a:t>Navigate</a:t>
            </a:r>
            <a:r>
              <a:rPr kumimoji="0" sz="1800" b="0" i="0" u="none" strike="noStrike" kern="1200" cap="none" spc="-125" normalizeH="0" baseline="0" noProof="0" dirty="0">
                <a:ln>
                  <a:noFill/>
                </a:ln>
                <a:solidFill>
                  <a:srgbClr val="FFFFFF"/>
                </a:solidFill>
                <a:effectLst/>
                <a:uLnTx/>
                <a:uFillTx/>
                <a:latin typeface="Arial"/>
                <a:ea typeface="+mn-ea"/>
                <a:cs typeface="Arial"/>
              </a:rPr>
              <a:t> </a:t>
            </a:r>
            <a:r>
              <a:rPr kumimoji="0" sz="1800" b="0" i="0" u="none" strike="noStrike" kern="1200" cap="none" spc="0" normalizeH="0" baseline="0" noProof="0" dirty="0">
                <a:ln>
                  <a:noFill/>
                </a:ln>
                <a:solidFill>
                  <a:srgbClr val="FFFFFF"/>
                </a:solidFill>
                <a:effectLst/>
                <a:uLnTx/>
                <a:uFillTx/>
                <a:latin typeface="Arial"/>
                <a:ea typeface="+mn-ea"/>
                <a:cs typeface="Arial"/>
              </a:rPr>
              <a:t>to  the</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1270" algn="ctr" defTabSz="914400" rtl="0" eaLnBrk="1" fontAlgn="auto" latinLnBrk="0" hangingPunct="1">
              <a:lnSpc>
                <a:spcPct val="85800"/>
              </a:lnSpc>
              <a:spcBef>
                <a:spcPts val="5"/>
              </a:spcBef>
              <a:spcAft>
                <a:spcPts val="0"/>
              </a:spcAft>
              <a:buClrTx/>
              <a:buSzTx/>
              <a:buFontTx/>
              <a:buNone/>
              <a:tabLst/>
              <a:defRPr/>
            </a:pPr>
            <a:r>
              <a:rPr kumimoji="0" sz="1800" b="1" i="0" u="none" strike="noStrike" kern="1200" cap="none" spc="-15" normalizeH="0" baseline="0" noProof="0" dirty="0">
                <a:ln>
                  <a:noFill/>
                </a:ln>
                <a:solidFill>
                  <a:srgbClr val="FFFFFF"/>
                </a:solidFill>
                <a:effectLst/>
                <a:uLnTx/>
                <a:uFillTx/>
                <a:latin typeface="Arial"/>
                <a:ea typeface="+mn-ea"/>
                <a:cs typeface="Arial"/>
              </a:rPr>
              <a:t>Smart </a:t>
            </a:r>
            <a:r>
              <a:rPr kumimoji="0" sz="1800" b="1" i="0" u="none" strike="noStrike" kern="1200" cap="none" spc="-5" normalizeH="0" baseline="0" noProof="0" dirty="0">
                <a:ln>
                  <a:noFill/>
                </a:ln>
                <a:solidFill>
                  <a:srgbClr val="FFFFFF"/>
                </a:solidFill>
                <a:effectLst/>
                <a:uLnTx/>
                <a:uFillTx/>
                <a:latin typeface="Arial"/>
                <a:ea typeface="+mn-ea"/>
                <a:cs typeface="Arial"/>
              </a:rPr>
              <a:t>HR  </a:t>
            </a:r>
            <a:r>
              <a:rPr kumimoji="0" sz="1800" b="1" i="0" u="none" strike="noStrike" kern="1200" cap="none" spc="-60" normalizeH="0" baseline="0" noProof="0" dirty="0">
                <a:ln>
                  <a:noFill/>
                </a:ln>
                <a:solidFill>
                  <a:srgbClr val="FFFFFF"/>
                </a:solidFill>
                <a:effectLst/>
                <a:uLnTx/>
                <a:uFillTx/>
                <a:latin typeface="Arial"/>
                <a:ea typeface="+mn-ea"/>
                <a:cs typeface="Arial"/>
              </a:rPr>
              <a:t>T</a:t>
            </a:r>
            <a:r>
              <a:rPr kumimoji="0" sz="1800" b="1" i="0" u="none" strike="noStrike" kern="1200" cap="none" spc="-25" normalizeH="0" baseline="0" noProof="0" dirty="0">
                <a:ln>
                  <a:noFill/>
                </a:ln>
                <a:solidFill>
                  <a:srgbClr val="FFFFFF"/>
                </a:solidFill>
                <a:effectLst/>
                <a:uLnTx/>
                <a:uFillTx/>
                <a:latin typeface="Arial"/>
                <a:ea typeface="+mn-ea"/>
                <a:cs typeface="Arial"/>
              </a:rPr>
              <a:t>r</a:t>
            </a:r>
            <a:r>
              <a:rPr kumimoji="0" sz="1800" b="1" i="0" u="none" strike="noStrike" kern="1200" cap="none" spc="5" normalizeH="0" baseline="0" noProof="0" dirty="0">
                <a:ln>
                  <a:noFill/>
                </a:ln>
                <a:solidFill>
                  <a:srgbClr val="FFFFFF"/>
                </a:solidFill>
                <a:effectLst/>
                <a:uLnTx/>
                <a:uFillTx/>
                <a:latin typeface="Arial"/>
                <a:ea typeface="+mn-ea"/>
                <a:cs typeface="Arial"/>
              </a:rPr>
              <a:t>a</a:t>
            </a:r>
            <a:r>
              <a:rPr kumimoji="0" sz="1800" b="1" i="0" u="none" strike="noStrike" kern="1200" cap="none" spc="-20" normalizeH="0" baseline="0" noProof="0" dirty="0">
                <a:ln>
                  <a:noFill/>
                </a:ln>
                <a:solidFill>
                  <a:srgbClr val="FFFFFF"/>
                </a:solidFill>
                <a:effectLst/>
                <a:uLnTx/>
                <a:uFillTx/>
                <a:latin typeface="Arial"/>
                <a:ea typeface="+mn-ea"/>
                <a:cs typeface="Arial"/>
              </a:rPr>
              <a:t>n</a:t>
            </a:r>
            <a:r>
              <a:rPr kumimoji="0" sz="1800" b="1" i="0" u="none" strike="noStrike" kern="1200" cap="none" spc="0" normalizeH="0" baseline="0" noProof="0" dirty="0">
                <a:ln>
                  <a:noFill/>
                </a:ln>
                <a:solidFill>
                  <a:srgbClr val="FFFFFF"/>
                </a:solidFill>
                <a:effectLst/>
                <a:uLnTx/>
                <a:uFillTx/>
                <a:latin typeface="Arial"/>
                <a:ea typeface="+mn-ea"/>
                <a:cs typeface="Arial"/>
              </a:rPr>
              <a:t>sac</a:t>
            </a:r>
            <a:r>
              <a:rPr kumimoji="0" sz="1800" b="1" i="0" u="none" strike="noStrike" kern="1200" cap="none" spc="5" normalizeH="0" baseline="0" noProof="0" dirty="0">
                <a:ln>
                  <a:noFill/>
                </a:ln>
                <a:solidFill>
                  <a:srgbClr val="FFFFFF"/>
                </a:solidFill>
                <a:effectLst/>
                <a:uLnTx/>
                <a:uFillTx/>
                <a:latin typeface="Arial"/>
                <a:ea typeface="+mn-ea"/>
                <a:cs typeface="Arial"/>
              </a:rPr>
              <a:t>t</a:t>
            </a:r>
            <a:r>
              <a:rPr kumimoji="0" sz="1800" b="1" i="0" u="none" strike="noStrike" kern="1200" cap="none" spc="0" normalizeH="0" baseline="0" noProof="0" dirty="0">
                <a:ln>
                  <a:noFill/>
                </a:ln>
                <a:solidFill>
                  <a:srgbClr val="FFFFFF"/>
                </a:solidFill>
                <a:effectLst/>
                <a:uLnTx/>
                <a:uFillTx/>
                <a:latin typeface="Arial"/>
                <a:ea typeface="+mn-ea"/>
                <a:cs typeface="Arial"/>
              </a:rPr>
              <a:t>i</a:t>
            </a:r>
            <a:r>
              <a:rPr kumimoji="0" sz="1800" b="1" i="0" u="none" strike="noStrike" kern="1200" cap="none" spc="15" normalizeH="0" baseline="0" noProof="0" dirty="0">
                <a:ln>
                  <a:noFill/>
                </a:ln>
                <a:solidFill>
                  <a:srgbClr val="FFFFFF"/>
                </a:solidFill>
                <a:effectLst/>
                <a:uLnTx/>
                <a:uFillTx/>
                <a:latin typeface="Arial"/>
                <a:ea typeface="+mn-ea"/>
                <a:cs typeface="Arial"/>
              </a:rPr>
              <a:t>o</a:t>
            </a:r>
            <a:r>
              <a:rPr kumimoji="0" sz="1800" b="1" i="0" u="none" strike="noStrike" kern="1200" cap="none" spc="-20" normalizeH="0" baseline="0" noProof="0" dirty="0">
                <a:ln>
                  <a:noFill/>
                </a:ln>
                <a:solidFill>
                  <a:srgbClr val="FFFFFF"/>
                </a:solidFill>
                <a:effectLst/>
                <a:uLnTx/>
                <a:uFillTx/>
                <a:latin typeface="Arial"/>
                <a:ea typeface="+mn-ea"/>
                <a:cs typeface="Arial"/>
              </a:rPr>
              <a:t>n</a:t>
            </a:r>
            <a:r>
              <a:rPr kumimoji="0" sz="1800" b="1" i="0" u="none" strike="noStrike" kern="1200" cap="none" spc="-5" normalizeH="0" baseline="0" noProof="0" dirty="0">
                <a:ln>
                  <a:noFill/>
                </a:ln>
                <a:solidFill>
                  <a:srgbClr val="FFFFFF"/>
                </a:solidFill>
                <a:effectLst/>
                <a:uLnTx/>
                <a:uFillTx/>
                <a:latin typeface="Arial"/>
                <a:ea typeface="+mn-ea"/>
                <a:cs typeface="Arial"/>
              </a:rPr>
              <a:t>s  </a:t>
            </a:r>
            <a:r>
              <a:rPr kumimoji="0" sz="1800" b="0" i="0" u="none" strike="noStrike" kern="1200" cap="none" spc="0" normalizeH="0" baseline="0" noProof="0" dirty="0">
                <a:ln>
                  <a:noFill/>
                </a:ln>
                <a:solidFill>
                  <a:srgbClr val="FFFFFF"/>
                </a:solidFill>
                <a:effectLst/>
                <a:uLnTx/>
                <a:uFillTx/>
                <a:latin typeface="Arial"/>
                <a:ea typeface="+mn-ea"/>
                <a:cs typeface="Arial"/>
              </a:rPr>
              <a:t>page</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1"/>
          <p:cNvSpPr/>
          <p:nvPr/>
        </p:nvSpPr>
        <p:spPr>
          <a:xfrm>
            <a:off x="4858339" y="2583555"/>
            <a:ext cx="1623060" cy="2327275"/>
          </a:xfrm>
          <a:custGeom>
            <a:avLst/>
            <a:gdLst/>
            <a:ahLst/>
            <a:cxnLst/>
            <a:rect l="l" t="t" r="r" b="b"/>
            <a:pathLst>
              <a:path w="1623060" h="2327275">
                <a:moveTo>
                  <a:pt x="1352550" y="0"/>
                </a:moveTo>
                <a:lnTo>
                  <a:pt x="270510" y="0"/>
                </a:lnTo>
                <a:lnTo>
                  <a:pt x="221887" y="4358"/>
                </a:lnTo>
                <a:lnTo>
                  <a:pt x="176123" y="16923"/>
                </a:lnTo>
                <a:lnTo>
                  <a:pt x="133982" y="36931"/>
                </a:lnTo>
                <a:lnTo>
                  <a:pt x="96227" y="63619"/>
                </a:lnTo>
                <a:lnTo>
                  <a:pt x="63623" y="96222"/>
                </a:lnTo>
                <a:lnTo>
                  <a:pt x="36934" y="133976"/>
                </a:lnTo>
                <a:lnTo>
                  <a:pt x="16924" y="176118"/>
                </a:lnTo>
                <a:lnTo>
                  <a:pt x="4358" y="221884"/>
                </a:lnTo>
                <a:lnTo>
                  <a:pt x="0" y="270510"/>
                </a:lnTo>
                <a:lnTo>
                  <a:pt x="0" y="2056625"/>
                </a:lnTo>
                <a:lnTo>
                  <a:pt x="4358" y="2105251"/>
                </a:lnTo>
                <a:lnTo>
                  <a:pt x="16924" y="2151018"/>
                </a:lnTo>
                <a:lnTo>
                  <a:pt x="36934" y="2193162"/>
                </a:lnTo>
                <a:lnTo>
                  <a:pt x="63623" y="2230918"/>
                </a:lnTo>
                <a:lnTo>
                  <a:pt x="96227" y="2263523"/>
                </a:lnTo>
                <a:lnTo>
                  <a:pt x="133982" y="2290213"/>
                </a:lnTo>
                <a:lnTo>
                  <a:pt x="176123" y="2310223"/>
                </a:lnTo>
                <a:lnTo>
                  <a:pt x="221887" y="2322789"/>
                </a:lnTo>
                <a:lnTo>
                  <a:pt x="270510" y="2327148"/>
                </a:lnTo>
                <a:lnTo>
                  <a:pt x="1352550" y="2327148"/>
                </a:lnTo>
                <a:lnTo>
                  <a:pt x="1401172" y="2322789"/>
                </a:lnTo>
                <a:lnTo>
                  <a:pt x="1446936" y="2310223"/>
                </a:lnTo>
                <a:lnTo>
                  <a:pt x="1489077" y="2290213"/>
                </a:lnTo>
                <a:lnTo>
                  <a:pt x="1526832" y="2263523"/>
                </a:lnTo>
                <a:lnTo>
                  <a:pt x="1559436" y="2230918"/>
                </a:lnTo>
                <a:lnTo>
                  <a:pt x="1586125" y="2193162"/>
                </a:lnTo>
                <a:lnTo>
                  <a:pt x="1606135" y="2151018"/>
                </a:lnTo>
                <a:lnTo>
                  <a:pt x="1618701" y="2105251"/>
                </a:lnTo>
                <a:lnTo>
                  <a:pt x="1623060" y="2056625"/>
                </a:lnTo>
                <a:lnTo>
                  <a:pt x="1623060" y="270510"/>
                </a:lnTo>
                <a:lnTo>
                  <a:pt x="1618701" y="221884"/>
                </a:lnTo>
                <a:lnTo>
                  <a:pt x="1606135" y="176118"/>
                </a:lnTo>
                <a:lnTo>
                  <a:pt x="1586125" y="133976"/>
                </a:lnTo>
                <a:lnTo>
                  <a:pt x="1559436" y="96222"/>
                </a:lnTo>
                <a:lnTo>
                  <a:pt x="1526832" y="63619"/>
                </a:lnTo>
                <a:lnTo>
                  <a:pt x="1489077" y="36931"/>
                </a:lnTo>
                <a:lnTo>
                  <a:pt x="1446936" y="16923"/>
                </a:lnTo>
                <a:lnTo>
                  <a:pt x="1401172" y="4358"/>
                </a:lnTo>
                <a:lnTo>
                  <a:pt x="1352550" y="0"/>
                </a:lnTo>
                <a:close/>
              </a:path>
            </a:pathLst>
          </a:custGeom>
          <a:solidFill>
            <a:srgbClr val="4472C4"/>
          </a:solidFill>
          <a:ln>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12"/>
          <p:cNvSpPr/>
          <p:nvPr/>
        </p:nvSpPr>
        <p:spPr>
          <a:xfrm>
            <a:off x="4858339" y="2583555"/>
            <a:ext cx="1623060" cy="2327275"/>
          </a:xfrm>
          <a:custGeom>
            <a:avLst/>
            <a:gdLst/>
            <a:ahLst/>
            <a:cxnLst/>
            <a:rect l="l" t="t" r="r" b="b"/>
            <a:pathLst>
              <a:path w="1623060" h="2327275">
                <a:moveTo>
                  <a:pt x="0" y="270510"/>
                </a:moveTo>
                <a:lnTo>
                  <a:pt x="4358" y="221884"/>
                </a:lnTo>
                <a:lnTo>
                  <a:pt x="16924" y="176118"/>
                </a:lnTo>
                <a:lnTo>
                  <a:pt x="36934" y="133976"/>
                </a:lnTo>
                <a:lnTo>
                  <a:pt x="63623" y="96222"/>
                </a:lnTo>
                <a:lnTo>
                  <a:pt x="96227" y="63619"/>
                </a:lnTo>
                <a:lnTo>
                  <a:pt x="133982" y="36931"/>
                </a:lnTo>
                <a:lnTo>
                  <a:pt x="176123" y="16923"/>
                </a:lnTo>
                <a:lnTo>
                  <a:pt x="221887" y="4358"/>
                </a:lnTo>
                <a:lnTo>
                  <a:pt x="270510" y="0"/>
                </a:lnTo>
                <a:lnTo>
                  <a:pt x="1352550" y="0"/>
                </a:lnTo>
                <a:lnTo>
                  <a:pt x="1401172" y="4358"/>
                </a:lnTo>
                <a:lnTo>
                  <a:pt x="1446936" y="16923"/>
                </a:lnTo>
                <a:lnTo>
                  <a:pt x="1489077" y="36931"/>
                </a:lnTo>
                <a:lnTo>
                  <a:pt x="1526832" y="63619"/>
                </a:lnTo>
                <a:lnTo>
                  <a:pt x="1559436" y="96222"/>
                </a:lnTo>
                <a:lnTo>
                  <a:pt x="1586125" y="133976"/>
                </a:lnTo>
                <a:lnTo>
                  <a:pt x="1606135" y="176118"/>
                </a:lnTo>
                <a:lnTo>
                  <a:pt x="1618701" y="221884"/>
                </a:lnTo>
                <a:lnTo>
                  <a:pt x="1623060" y="270510"/>
                </a:lnTo>
                <a:lnTo>
                  <a:pt x="1623060" y="2056625"/>
                </a:lnTo>
                <a:lnTo>
                  <a:pt x="1618701" y="2105251"/>
                </a:lnTo>
                <a:lnTo>
                  <a:pt x="1606135" y="2151018"/>
                </a:lnTo>
                <a:lnTo>
                  <a:pt x="1586125" y="2193162"/>
                </a:lnTo>
                <a:lnTo>
                  <a:pt x="1559436" y="2230918"/>
                </a:lnTo>
                <a:lnTo>
                  <a:pt x="1526832" y="2263523"/>
                </a:lnTo>
                <a:lnTo>
                  <a:pt x="1489077" y="2290213"/>
                </a:lnTo>
                <a:lnTo>
                  <a:pt x="1446936" y="2310223"/>
                </a:lnTo>
                <a:lnTo>
                  <a:pt x="1401172" y="2322789"/>
                </a:lnTo>
                <a:lnTo>
                  <a:pt x="1352550" y="2327148"/>
                </a:lnTo>
                <a:lnTo>
                  <a:pt x="270510" y="2327148"/>
                </a:lnTo>
                <a:lnTo>
                  <a:pt x="221887" y="2322789"/>
                </a:lnTo>
                <a:lnTo>
                  <a:pt x="176123" y="2310223"/>
                </a:lnTo>
                <a:lnTo>
                  <a:pt x="133982" y="2290213"/>
                </a:lnTo>
                <a:lnTo>
                  <a:pt x="96227" y="2263523"/>
                </a:lnTo>
                <a:lnTo>
                  <a:pt x="63623" y="2230918"/>
                </a:lnTo>
                <a:lnTo>
                  <a:pt x="36934" y="2193162"/>
                </a:lnTo>
                <a:lnTo>
                  <a:pt x="16924" y="2151018"/>
                </a:lnTo>
                <a:lnTo>
                  <a:pt x="4358" y="2105251"/>
                </a:lnTo>
                <a:lnTo>
                  <a:pt x="0" y="2056625"/>
                </a:lnTo>
                <a:lnTo>
                  <a:pt x="0" y="270510"/>
                </a:lnTo>
                <a:close/>
              </a:path>
            </a:pathLst>
          </a:custGeom>
          <a:solidFill>
            <a:srgbClr val="4472C4"/>
          </a:solidFill>
          <a:ln w="13716">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13"/>
          <p:cNvSpPr txBox="1"/>
          <p:nvPr/>
        </p:nvSpPr>
        <p:spPr>
          <a:xfrm>
            <a:off x="5008398" y="3336850"/>
            <a:ext cx="1322070" cy="782265"/>
          </a:xfrm>
          <a:prstGeom prst="rect">
            <a:avLst/>
          </a:prstGeom>
          <a:solidFill>
            <a:srgbClr val="4472C4"/>
          </a:solidFill>
          <a:ln>
            <a:solidFill>
              <a:srgbClr val="4472C4"/>
            </a:solidFill>
          </a:ln>
        </p:spPr>
        <p:txBody>
          <a:bodyPr vert="horz" wrap="square" lIns="0" tIns="50800" rIns="0" bIns="0" rtlCol="0">
            <a:spAutoFit/>
          </a:bodyPr>
          <a:lstStyle/>
          <a:p>
            <a:pPr marL="12700" marR="5080" lvl="0" indent="-2540" algn="ctr" defTabSz="914400" rtl="0" eaLnBrk="1" fontAlgn="auto" latinLnBrk="0" hangingPunct="1">
              <a:lnSpc>
                <a:spcPts val="1870"/>
              </a:lnSpc>
              <a:spcBef>
                <a:spcPts val="400"/>
              </a:spcBef>
              <a:spcAft>
                <a:spcPts val="0"/>
              </a:spcAft>
              <a:buClrTx/>
              <a:buSzTx/>
              <a:buFontTx/>
              <a:buNone/>
              <a:tabLst/>
              <a:defRPr/>
            </a:pPr>
            <a:r>
              <a:rPr kumimoji="0" sz="1800" b="0" i="0" u="none" strike="noStrike" kern="1200" cap="none" spc="0" normalizeH="0" baseline="0" noProof="0" dirty="0">
                <a:ln>
                  <a:noFill/>
                </a:ln>
                <a:solidFill>
                  <a:srgbClr val="FFFFFF"/>
                </a:solidFill>
                <a:effectLst/>
                <a:uLnTx/>
                <a:uFillTx/>
                <a:latin typeface="Arial"/>
                <a:ea typeface="+mn-ea"/>
                <a:cs typeface="Arial"/>
              </a:rPr>
              <a:t>Select the  </a:t>
            </a:r>
            <a:r>
              <a:rPr lang="en-US" b="1" spc="-95" dirty="0" smtClean="0">
                <a:solidFill>
                  <a:srgbClr val="FFFFFF"/>
                </a:solidFill>
                <a:latin typeface="Arial"/>
                <a:cs typeface="Arial"/>
              </a:rPr>
              <a:t>Onboarding</a:t>
            </a:r>
            <a:r>
              <a:rPr kumimoji="0" sz="1800" b="1" i="0" u="none" strike="noStrike" kern="1200" cap="none" spc="0" normalizeH="0" baseline="0" noProof="0" dirty="0" smtClean="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template</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3" name="object 14"/>
          <p:cNvSpPr/>
          <p:nvPr/>
        </p:nvSpPr>
        <p:spPr>
          <a:xfrm>
            <a:off x="6522547" y="2583553"/>
            <a:ext cx="1417320" cy="2327275"/>
          </a:xfrm>
          <a:custGeom>
            <a:avLst/>
            <a:gdLst/>
            <a:ahLst/>
            <a:cxnLst/>
            <a:rect l="l" t="t" r="r" b="b"/>
            <a:pathLst>
              <a:path w="1417320" h="2327275">
                <a:moveTo>
                  <a:pt x="1181100" y="0"/>
                </a:moveTo>
                <a:lnTo>
                  <a:pt x="236220" y="0"/>
                </a:lnTo>
                <a:lnTo>
                  <a:pt x="188615" y="4798"/>
                </a:lnTo>
                <a:lnTo>
                  <a:pt x="144275" y="18562"/>
                </a:lnTo>
                <a:lnTo>
                  <a:pt x="104149" y="40340"/>
                </a:lnTo>
                <a:lnTo>
                  <a:pt x="69189" y="69184"/>
                </a:lnTo>
                <a:lnTo>
                  <a:pt x="40344" y="104144"/>
                </a:lnTo>
                <a:lnTo>
                  <a:pt x="18564" y="144269"/>
                </a:lnTo>
                <a:lnTo>
                  <a:pt x="4799" y="188611"/>
                </a:lnTo>
                <a:lnTo>
                  <a:pt x="0" y="236220"/>
                </a:lnTo>
                <a:lnTo>
                  <a:pt x="0" y="2090915"/>
                </a:lnTo>
                <a:lnTo>
                  <a:pt x="4799" y="2138524"/>
                </a:lnTo>
                <a:lnTo>
                  <a:pt x="18564" y="2182867"/>
                </a:lnTo>
                <a:lnTo>
                  <a:pt x="40344" y="2222994"/>
                </a:lnTo>
                <a:lnTo>
                  <a:pt x="69189" y="2257956"/>
                </a:lnTo>
                <a:lnTo>
                  <a:pt x="104149" y="2286803"/>
                </a:lnTo>
                <a:lnTo>
                  <a:pt x="144275" y="2308583"/>
                </a:lnTo>
                <a:lnTo>
                  <a:pt x="188615" y="2322348"/>
                </a:lnTo>
                <a:lnTo>
                  <a:pt x="236220" y="2327148"/>
                </a:lnTo>
                <a:lnTo>
                  <a:pt x="1181100" y="2327148"/>
                </a:lnTo>
                <a:lnTo>
                  <a:pt x="1228704" y="2322348"/>
                </a:lnTo>
                <a:lnTo>
                  <a:pt x="1273044" y="2308583"/>
                </a:lnTo>
                <a:lnTo>
                  <a:pt x="1313170" y="2286803"/>
                </a:lnTo>
                <a:lnTo>
                  <a:pt x="1348130" y="2257956"/>
                </a:lnTo>
                <a:lnTo>
                  <a:pt x="1376975" y="2222994"/>
                </a:lnTo>
                <a:lnTo>
                  <a:pt x="1398755" y="2182867"/>
                </a:lnTo>
                <a:lnTo>
                  <a:pt x="1412520" y="2138524"/>
                </a:lnTo>
                <a:lnTo>
                  <a:pt x="1417320" y="2090915"/>
                </a:lnTo>
                <a:lnTo>
                  <a:pt x="1417320" y="236220"/>
                </a:lnTo>
                <a:lnTo>
                  <a:pt x="1412520" y="188611"/>
                </a:lnTo>
                <a:lnTo>
                  <a:pt x="1398755" y="144269"/>
                </a:lnTo>
                <a:lnTo>
                  <a:pt x="1376975" y="104144"/>
                </a:lnTo>
                <a:lnTo>
                  <a:pt x="1348130" y="69184"/>
                </a:lnTo>
                <a:lnTo>
                  <a:pt x="1313170" y="40340"/>
                </a:lnTo>
                <a:lnTo>
                  <a:pt x="1273044" y="18562"/>
                </a:lnTo>
                <a:lnTo>
                  <a:pt x="1228704" y="4798"/>
                </a:lnTo>
                <a:lnTo>
                  <a:pt x="1181100" y="0"/>
                </a:lnTo>
                <a:close/>
              </a:path>
            </a:pathLst>
          </a:custGeom>
          <a:solidFill>
            <a:srgbClr val="4472C4"/>
          </a:solidFill>
          <a:ln>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15"/>
          <p:cNvSpPr/>
          <p:nvPr/>
        </p:nvSpPr>
        <p:spPr>
          <a:xfrm>
            <a:off x="6522547" y="2583553"/>
            <a:ext cx="1417320" cy="2327275"/>
          </a:xfrm>
          <a:custGeom>
            <a:avLst/>
            <a:gdLst/>
            <a:ahLst/>
            <a:cxnLst/>
            <a:rect l="l" t="t" r="r" b="b"/>
            <a:pathLst>
              <a:path w="1417320" h="2327275">
                <a:moveTo>
                  <a:pt x="0" y="236220"/>
                </a:moveTo>
                <a:lnTo>
                  <a:pt x="4799" y="188611"/>
                </a:lnTo>
                <a:lnTo>
                  <a:pt x="18564" y="144269"/>
                </a:lnTo>
                <a:lnTo>
                  <a:pt x="40344" y="104144"/>
                </a:lnTo>
                <a:lnTo>
                  <a:pt x="69189" y="69184"/>
                </a:lnTo>
                <a:lnTo>
                  <a:pt x="104149" y="40340"/>
                </a:lnTo>
                <a:lnTo>
                  <a:pt x="144275" y="18562"/>
                </a:lnTo>
                <a:lnTo>
                  <a:pt x="188615" y="4798"/>
                </a:lnTo>
                <a:lnTo>
                  <a:pt x="236220" y="0"/>
                </a:lnTo>
                <a:lnTo>
                  <a:pt x="1181100" y="0"/>
                </a:lnTo>
                <a:lnTo>
                  <a:pt x="1228704" y="4798"/>
                </a:lnTo>
                <a:lnTo>
                  <a:pt x="1273044" y="18562"/>
                </a:lnTo>
                <a:lnTo>
                  <a:pt x="1313170" y="40340"/>
                </a:lnTo>
                <a:lnTo>
                  <a:pt x="1348130" y="69184"/>
                </a:lnTo>
                <a:lnTo>
                  <a:pt x="1376975" y="104144"/>
                </a:lnTo>
                <a:lnTo>
                  <a:pt x="1398755" y="144269"/>
                </a:lnTo>
                <a:lnTo>
                  <a:pt x="1412520" y="188611"/>
                </a:lnTo>
                <a:lnTo>
                  <a:pt x="1417320" y="236220"/>
                </a:lnTo>
                <a:lnTo>
                  <a:pt x="1417320" y="2090915"/>
                </a:lnTo>
                <a:lnTo>
                  <a:pt x="1412520" y="2138524"/>
                </a:lnTo>
                <a:lnTo>
                  <a:pt x="1398755" y="2182867"/>
                </a:lnTo>
                <a:lnTo>
                  <a:pt x="1376975" y="2222994"/>
                </a:lnTo>
                <a:lnTo>
                  <a:pt x="1348130" y="2257956"/>
                </a:lnTo>
                <a:lnTo>
                  <a:pt x="1313170" y="2286803"/>
                </a:lnTo>
                <a:lnTo>
                  <a:pt x="1273044" y="2308583"/>
                </a:lnTo>
                <a:lnTo>
                  <a:pt x="1228704" y="2322348"/>
                </a:lnTo>
                <a:lnTo>
                  <a:pt x="1181100" y="2327148"/>
                </a:lnTo>
                <a:lnTo>
                  <a:pt x="236220" y="2327148"/>
                </a:lnTo>
                <a:lnTo>
                  <a:pt x="188615" y="2322348"/>
                </a:lnTo>
                <a:lnTo>
                  <a:pt x="144275" y="2308583"/>
                </a:lnTo>
                <a:lnTo>
                  <a:pt x="104149" y="2286803"/>
                </a:lnTo>
                <a:lnTo>
                  <a:pt x="69189" y="2257956"/>
                </a:lnTo>
                <a:lnTo>
                  <a:pt x="40344" y="2222994"/>
                </a:lnTo>
                <a:lnTo>
                  <a:pt x="18564" y="2182867"/>
                </a:lnTo>
                <a:lnTo>
                  <a:pt x="4799" y="2138524"/>
                </a:lnTo>
                <a:lnTo>
                  <a:pt x="0" y="2090915"/>
                </a:lnTo>
                <a:lnTo>
                  <a:pt x="0" y="236220"/>
                </a:lnTo>
                <a:close/>
              </a:path>
            </a:pathLst>
          </a:custGeom>
          <a:solidFill>
            <a:srgbClr val="4472C4"/>
          </a:solidFill>
          <a:ln w="13716">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object 16"/>
          <p:cNvSpPr txBox="1"/>
          <p:nvPr/>
        </p:nvSpPr>
        <p:spPr>
          <a:xfrm>
            <a:off x="6646318" y="2863647"/>
            <a:ext cx="1207190" cy="1717458"/>
          </a:xfrm>
          <a:prstGeom prst="rect">
            <a:avLst/>
          </a:prstGeom>
          <a:solidFill>
            <a:srgbClr val="4472C4"/>
          </a:solidFill>
          <a:ln>
            <a:solidFill>
              <a:srgbClr val="4472C4"/>
            </a:solidFill>
          </a:ln>
        </p:spPr>
        <p:txBody>
          <a:bodyPr vert="horz" wrap="square" lIns="0" tIns="49530" rIns="0" bIns="0" rtlCol="0">
            <a:spAutoFit/>
          </a:bodyPr>
          <a:lstStyle/>
          <a:p>
            <a:pPr marL="12700" marR="5080" lvl="0" indent="-5715" algn="ctr" defTabSz="914400" rtl="0" eaLnBrk="1" fontAlgn="auto" latinLnBrk="0" hangingPunct="1">
              <a:lnSpc>
                <a:spcPct val="86400"/>
              </a:lnSpc>
              <a:spcBef>
                <a:spcPts val="390"/>
              </a:spcBef>
              <a:spcAft>
                <a:spcPts val="0"/>
              </a:spcAft>
              <a:buClrTx/>
              <a:buSzTx/>
              <a:buFontTx/>
              <a:buNone/>
              <a:tabLst/>
              <a:defRPr/>
            </a:pPr>
            <a:r>
              <a:rPr kumimoji="0" sz="1800" b="0" i="0" u="none" strike="noStrike" kern="1200" cap="none" spc="-5" normalizeH="0" baseline="0" noProof="0" dirty="0" smtClean="0">
                <a:ln>
                  <a:noFill/>
                </a:ln>
                <a:solidFill>
                  <a:srgbClr val="FFFFFF"/>
                </a:solidFill>
                <a:effectLst/>
                <a:uLnTx/>
                <a:uFillTx/>
                <a:latin typeface="Arial"/>
                <a:ea typeface="+mn-ea"/>
                <a:cs typeface="Arial"/>
              </a:rPr>
              <a:t>Enter</a:t>
            </a:r>
            <a:r>
              <a:rPr kumimoji="0" lang="en-US" sz="1800" b="0" i="0" u="none" strike="noStrike" kern="1200" cap="none" spc="-5" normalizeH="0" noProof="0" dirty="0" smtClean="0">
                <a:ln>
                  <a:noFill/>
                </a:ln>
                <a:solidFill>
                  <a:srgbClr val="FFFFFF"/>
                </a:solidFill>
                <a:effectLst/>
                <a:uLnTx/>
                <a:uFillTx/>
                <a:latin typeface="Arial"/>
                <a:ea typeface="+mn-ea"/>
                <a:cs typeface="Arial"/>
              </a:rPr>
              <a:t> the Onboarding</a:t>
            </a:r>
            <a:r>
              <a:rPr kumimoji="0" sz="1800" b="0" i="0" u="none" strike="noStrike" kern="1200" cap="none" spc="0" normalizeH="0" baseline="0" noProof="0" dirty="0" smtClean="0">
                <a:ln>
                  <a:noFill/>
                </a:ln>
                <a:solidFill>
                  <a:srgbClr val="FFFFFF"/>
                </a:solidFill>
                <a:effectLst/>
                <a:uLnTx/>
                <a:uFillTx/>
                <a:latin typeface="Arial"/>
                <a:ea typeface="+mn-ea"/>
                <a:cs typeface="Arial"/>
              </a:rPr>
              <a:t>  </a:t>
            </a:r>
            <a:r>
              <a:rPr kumimoji="0" sz="1800" b="0" i="0" u="none" strike="noStrike" kern="1200" cap="none" spc="10" normalizeH="0" baseline="0" noProof="0" dirty="0">
                <a:ln>
                  <a:noFill/>
                </a:ln>
                <a:solidFill>
                  <a:srgbClr val="FFFFFF"/>
                </a:solidFill>
                <a:effectLst/>
                <a:uLnTx/>
                <a:uFillTx/>
                <a:latin typeface="Arial"/>
                <a:ea typeface="+mn-ea"/>
                <a:cs typeface="Arial"/>
              </a:rPr>
              <a:t>details</a:t>
            </a:r>
            <a:r>
              <a:rPr kumimoji="0" sz="1800" b="0" i="0" u="none" strike="noStrike" kern="1200" cap="none" spc="-170" normalizeH="0" baseline="0" noProof="0" dirty="0">
                <a:ln>
                  <a:noFill/>
                </a:ln>
                <a:solidFill>
                  <a:srgbClr val="FFFFFF"/>
                </a:solidFill>
                <a:effectLst/>
                <a:uLnTx/>
                <a:uFillTx/>
                <a:latin typeface="Arial"/>
                <a:ea typeface="+mn-ea"/>
                <a:cs typeface="Arial"/>
              </a:rPr>
              <a:t> </a:t>
            </a:r>
            <a:r>
              <a:rPr kumimoji="0" sz="1800" b="0" i="0" u="none" strike="noStrike" kern="1200" cap="none" spc="0" normalizeH="0" baseline="0" noProof="0" dirty="0">
                <a:ln>
                  <a:noFill/>
                </a:ln>
                <a:solidFill>
                  <a:srgbClr val="FFFFFF"/>
                </a:solidFill>
                <a:effectLst/>
                <a:uLnTx/>
                <a:uFillTx/>
                <a:latin typeface="Arial"/>
                <a:ea typeface="+mn-ea"/>
                <a:cs typeface="Arial"/>
              </a:rPr>
              <a:t>and  attach  </a:t>
            </a:r>
            <a:r>
              <a:rPr kumimoji="0" sz="1800" b="0" i="0" u="none" strike="noStrike" kern="1200" cap="none" spc="5" normalizeH="0" baseline="0" noProof="0" dirty="0">
                <a:ln>
                  <a:noFill/>
                </a:ln>
                <a:solidFill>
                  <a:srgbClr val="FFFFFF"/>
                </a:solidFill>
                <a:effectLst/>
                <a:uLnTx/>
                <a:uFillTx/>
                <a:latin typeface="Arial"/>
                <a:ea typeface="+mn-ea"/>
                <a:cs typeface="Arial"/>
              </a:rPr>
              <a:t>supporting  </a:t>
            </a:r>
            <a:r>
              <a:rPr kumimoji="0" sz="1800" b="0" i="0" u="none" strike="noStrike" kern="1200" cap="none" spc="0" normalizeH="0" baseline="0" noProof="0" dirty="0">
                <a:ln>
                  <a:noFill/>
                </a:ln>
                <a:solidFill>
                  <a:srgbClr val="FFFFFF"/>
                </a:solidFill>
                <a:effectLst/>
                <a:uLnTx/>
                <a:uFillTx/>
                <a:latin typeface="Arial"/>
                <a:ea typeface="+mn-ea"/>
                <a:cs typeface="Arial"/>
              </a:rPr>
              <a:t>do</a:t>
            </a:r>
            <a:r>
              <a:rPr kumimoji="0" sz="1800" b="0" i="0" u="none" strike="noStrike" kern="1200" cap="none" spc="-5" normalizeH="0" baseline="0" noProof="0" dirty="0">
                <a:ln>
                  <a:noFill/>
                </a:ln>
                <a:solidFill>
                  <a:srgbClr val="FFFFFF"/>
                </a:solidFill>
                <a:effectLst/>
                <a:uLnTx/>
                <a:uFillTx/>
                <a:latin typeface="Arial"/>
                <a:ea typeface="+mn-ea"/>
                <a:cs typeface="Arial"/>
              </a:rPr>
              <a:t>c</a:t>
            </a:r>
            <a:r>
              <a:rPr kumimoji="0" sz="1800" b="0" i="0" u="none" strike="noStrike" kern="1200" cap="none" spc="0" normalizeH="0" baseline="0" noProof="0" dirty="0">
                <a:ln>
                  <a:noFill/>
                </a:ln>
                <a:solidFill>
                  <a:srgbClr val="FFFFFF"/>
                </a:solidFill>
                <a:effectLst/>
                <a:uLnTx/>
                <a:uFillTx/>
                <a:latin typeface="Arial"/>
                <a:ea typeface="+mn-ea"/>
                <a:cs typeface="Arial"/>
              </a:rPr>
              <a:t>u</a:t>
            </a:r>
            <a:r>
              <a:rPr kumimoji="0" sz="1800" b="0" i="0" u="none" strike="noStrike" kern="1200" cap="none" spc="-65" normalizeH="0" baseline="0" noProof="0" dirty="0">
                <a:ln>
                  <a:noFill/>
                </a:ln>
                <a:solidFill>
                  <a:srgbClr val="FFFFFF"/>
                </a:solidFill>
                <a:effectLst/>
                <a:uLnTx/>
                <a:uFillTx/>
                <a:latin typeface="Arial"/>
                <a:ea typeface="+mn-ea"/>
                <a:cs typeface="Arial"/>
              </a:rPr>
              <a:t>m</a:t>
            </a:r>
            <a:r>
              <a:rPr kumimoji="0" sz="1800" b="0" i="0" u="none" strike="noStrike" kern="1200" cap="none" spc="0" normalizeH="0" baseline="0" noProof="0" dirty="0">
                <a:ln>
                  <a:noFill/>
                </a:ln>
                <a:solidFill>
                  <a:srgbClr val="FFFFFF"/>
                </a:solidFill>
                <a:effectLst/>
                <a:uLnTx/>
                <a:uFillTx/>
                <a:latin typeface="Arial"/>
                <a:ea typeface="+mn-ea"/>
                <a:cs typeface="Arial"/>
              </a:rPr>
              <a:t>en</a:t>
            </a:r>
            <a:r>
              <a:rPr kumimoji="0" sz="1800" b="0" i="0" u="none" strike="noStrike" kern="1200" cap="none" spc="-5" normalizeH="0" baseline="0" noProof="0" dirty="0">
                <a:ln>
                  <a:noFill/>
                </a:ln>
                <a:solidFill>
                  <a:srgbClr val="FFFFFF"/>
                </a:solidFill>
                <a:effectLst/>
                <a:uLnTx/>
                <a:uFillTx/>
                <a:latin typeface="Arial"/>
                <a:ea typeface="+mn-ea"/>
                <a:cs typeface="Arial"/>
              </a:rPr>
              <a:t>t</a:t>
            </a:r>
            <a:r>
              <a:rPr kumimoji="0" sz="1800" b="0" i="0" u="none" strike="noStrike" kern="1200" cap="none" spc="0" normalizeH="0" baseline="0" noProof="0" dirty="0">
                <a:ln>
                  <a:noFill/>
                </a:ln>
                <a:solidFill>
                  <a:srgbClr val="FFFFFF"/>
                </a:solidFill>
                <a:effectLst/>
                <a:uLnTx/>
                <a:uFillTx/>
                <a:latin typeface="Arial"/>
                <a:ea typeface="+mn-ea"/>
                <a:cs typeface="Arial"/>
              </a:rPr>
              <a:t>s  as</a:t>
            </a:r>
            <a:r>
              <a:rPr kumimoji="0" sz="1800" b="0" i="0" u="none" strike="noStrike" kern="1200" cap="none" spc="-45" normalizeH="0" baseline="0" noProof="0" dirty="0">
                <a:ln>
                  <a:noFill/>
                </a:ln>
                <a:solidFill>
                  <a:srgbClr val="FFFFFF"/>
                </a:solidFill>
                <a:effectLst/>
                <a:uLnTx/>
                <a:uFillTx/>
                <a:latin typeface="Arial"/>
                <a:ea typeface="+mn-ea"/>
                <a:cs typeface="Arial"/>
              </a:rPr>
              <a:t> </a:t>
            </a:r>
            <a:r>
              <a:rPr kumimoji="0" sz="1800" b="0" i="0" u="none" strike="noStrike" kern="1200" cap="none" spc="0" normalizeH="0" baseline="0" noProof="0" dirty="0">
                <a:ln>
                  <a:noFill/>
                </a:ln>
                <a:solidFill>
                  <a:srgbClr val="FFFFFF"/>
                </a:solidFill>
                <a:effectLst/>
                <a:uLnTx/>
                <a:uFillTx/>
                <a:latin typeface="Arial"/>
                <a:ea typeface="+mn-ea"/>
                <a:cs typeface="Arial"/>
              </a:rPr>
              <a:t>needed</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6" name="object 17"/>
          <p:cNvSpPr/>
          <p:nvPr/>
        </p:nvSpPr>
        <p:spPr>
          <a:xfrm>
            <a:off x="7981015" y="2583555"/>
            <a:ext cx="1170940" cy="2327275"/>
          </a:xfrm>
          <a:custGeom>
            <a:avLst/>
            <a:gdLst/>
            <a:ahLst/>
            <a:cxnLst/>
            <a:rect l="l" t="t" r="r" b="b"/>
            <a:pathLst>
              <a:path w="1170940" h="2327275">
                <a:moveTo>
                  <a:pt x="975360" y="0"/>
                </a:moveTo>
                <a:lnTo>
                  <a:pt x="195072" y="0"/>
                </a:lnTo>
                <a:lnTo>
                  <a:pt x="150344" y="5152"/>
                </a:lnTo>
                <a:lnTo>
                  <a:pt x="109284" y="19827"/>
                </a:lnTo>
                <a:lnTo>
                  <a:pt x="73064" y="42855"/>
                </a:lnTo>
                <a:lnTo>
                  <a:pt x="42855" y="73064"/>
                </a:lnTo>
                <a:lnTo>
                  <a:pt x="19827" y="109284"/>
                </a:lnTo>
                <a:lnTo>
                  <a:pt x="5152" y="150344"/>
                </a:lnTo>
                <a:lnTo>
                  <a:pt x="0" y="195072"/>
                </a:lnTo>
                <a:lnTo>
                  <a:pt x="0" y="2132063"/>
                </a:lnTo>
                <a:lnTo>
                  <a:pt x="5152" y="2176795"/>
                </a:lnTo>
                <a:lnTo>
                  <a:pt x="19827" y="2217858"/>
                </a:lnTo>
                <a:lnTo>
                  <a:pt x="42855" y="2254080"/>
                </a:lnTo>
                <a:lnTo>
                  <a:pt x="73064" y="2284291"/>
                </a:lnTo>
                <a:lnTo>
                  <a:pt x="109284" y="2307320"/>
                </a:lnTo>
                <a:lnTo>
                  <a:pt x="150344" y="2321995"/>
                </a:lnTo>
                <a:lnTo>
                  <a:pt x="195072" y="2327148"/>
                </a:lnTo>
                <a:lnTo>
                  <a:pt x="975360" y="2327148"/>
                </a:lnTo>
                <a:lnTo>
                  <a:pt x="1020087" y="2321995"/>
                </a:lnTo>
                <a:lnTo>
                  <a:pt x="1061147" y="2307320"/>
                </a:lnTo>
                <a:lnTo>
                  <a:pt x="1097367" y="2284291"/>
                </a:lnTo>
                <a:lnTo>
                  <a:pt x="1127576" y="2254080"/>
                </a:lnTo>
                <a:lnTo>
                  <a:pt x="1150604" y="2217858"/>
                </a:lnTo>
                <a:lnTo>
                  <a:pt x="1165279" y="2176795"/>
                </a:lnTo>
                <a:lnTo>
                  <a:pt x="1170432" y="2132063"/>
                </a:lnTo>
                <a:lnTo>
                  <a:pt x="1170432" y="195072"/>
                </a:lnTo>
                <a:lnTo>
                  <a:pt x="1165279" y="150344"/>
                </a:lnTo>
                <a:lnTo>
                  <a:pt x="1150604" y="109284"/>
                </a:lnTo>
                <a:lnTo>
                  <a:pt x="1127576" y="73064"/>
                </a:lnTo>
                <a:lnTo>
                  <a:pt x="1097367" y="42855"/>
                </a:lnTo>
                <a:lnTo>
                  <a:pt x="1061147" y="19827"/>
                </a:lnTo>
                <a:lnTo>
                  <a:pt x="1020087" y="5152"/>
                </a:lnTo>
                <a:lnTo>
                  <a:pt x="975360" y="0"/>
                </a:lnTo>
                <a:close/>
              </a:path>
            </a:pathLst>
          </a:custGeom>
          <a:solidFill>
            <a:srgbClr val="4472C4"/>
          </a:solidFill>
          <a:ln>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object 18"/>
          <p:cNvSpPr/>
          <p:nvPr/>
        </p:nvSpPr>
        <p:spPr>
          <a:xfrm>
            <a:off x="7981015" y="2583555"/>
            <a:ext cx="1170940" cy="2327275"/>
          </a:xfrm>
          <a:custGeom>
            <a:avLst/>
            <a:gdLst/>
            <a:ahLst/>
            <a:cxnLst/>
            <a:rect l="l" t="t" r="r" b="b"/>
            <a:pathLst>
              <a:path w="1170940" h="2327275">
                <a:moveTo>
                  <a:pt x="0" y="195072"/>
                </a:moveTo>
                <a:lnTo>
                  <a:pt x="5152" y="150344"/>
                </a:lnTo>
                <a:lnTo>
                  <a:pt x="19827" y="109284"/>
                </a:lnTo>
                <a:lnTo>
                  <a:pt x="42855" y="73064"/>
                </a:lnTo>
                <a:lnTo>
                  <a:pt x="73064" y="42855"/>
                </a:lnTo>
                <a:lnTo>
                  <a:pt x="109284" y="19827"/>
                </a:lnTo>
                <a:lnTo>
                  <a:pt x="150344" y="5152"/>
                </a:lnTo>
                <a:lnTo>
                  <a:pt x="195072" y="0"/>
                </a:lnTo>
                <a:lnTo>
                  <a:pt x="975360" y="0"/>
                </a:lnTo>
                <a:lnTo>
                  <a:pt x="1020087" y="5152"/>
                </a:lnTo>
                <a:lnTo>
                  <a:pt x="1061147" y="19827"/>
                </a:lnTo>
                <a:lnTo>
                  <a:pt x="1097367" y="42855"/>
                </a:lnTo>
                <a:lnTo>
                  <a:pt x="1127576" y="73064"/>
                </a:lnTo>
                <a:lnTo>
                  <a:pt x="1150604" y="109284"/>
                </a:lnTo>
                <a:lnTo>
                  <a:pt x="1165279" y="150344"/>
                </a:lnTo>
                <a:lnTo>
                  <a:pt x="1170432" y="195072"/>
                </a:lnTo>
                <a:lnTo>
                  <a:pt x="1170432" y="2132063"/>
                </a:lnTo>
                <a:lnTo>
                  <a:pt x="1165279" y="2176795"/>
                </a:lnTo>
                <a:lnTo>
                  <a:pt x="1150604" y="2217858"/>
                </a:lnTo>
                <a:lnTo>
                  <a:pt x="1127576" y="2254080"/>
                </a:lnTo>
                <a:lnTo>
                  <a:pt x="1097367" y="2284291"/>
                </a:lnTo>
                <a:lnTo>
                  <a:pt x="1061147" y="2307320"/>
                </a:lnTo>
                <a:lnTo>
                  <a:pt x="1020087" y="2321995"/>
                </a:lnTo>
                <a:lnTo>
                  <a:pt x="975360" y="2327148"/>
                </a:lnTo>
                <a:lnTo>
                  <a:pt x="195072" y="2327148"/>
                </a:lnTo>
                <a:lnTo>
                  <a:pt x="150344" y="2321995"/>
                </a:lnTo>
                <a:lnTo>
                  <a:pt x="109284" y="2307320"/>
                </a:lnTo>
                <a:lnTo>
                  <a:pt x="73064" y="2284291"/>
                </a:lnTo>
                <a:lnTo>
                  <a:pt x="42855" y="2254080"/>
                </a:lnTo>
                <a:lnTo>
                  <a:pt x="19827" y="2217858"/>
                </a:lnTo>
                <a:lnTo>
                  <a:pt x="5152" y="2176795"/>
                </a:lnTo>
                <a:lnTo>
                  <a:pt x="0" y="2132063"/>
                </a:lnTo>
                <a:lnTo>
                  <a:pt x="0" y="195072"/>
                </a:lnTo>
                <a:close/>
              </a:path>
            </a:pathLst>
          </a:custGeom>
          <a:solidFill>
            <a:srgbClr val="4472C4"/>
          </a:solidFill>
          <a:ln w="1371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object 19"/>
          <p:cNvSpPr txBox="1"/>
          <p:nvPr/>
        </p:nvSpPr>
        <p:spPr>
          <a:xfrm>
            <a:off x="8162685" y="3336850"/>
            <a:ext cx="796925" cy="775335"/>
          </a:xfrm>
          <a:prstGeom prst="rect">
            <a:avLst/>
          </a:prstGeom>
          <a:solidFill>
            <a:srgbClr val="4472C4"/>
          </a:solidFill>
          <a:ln>
            <a:solidFill>
              <a:srgbClr val="4472C4"/>
            </a:solidFill>
          </a:ln>
        </p:spPr>
        <p:txBody>
          <a:bodyPr vert="horz" wrap="square" lIns="0" tIns="50800" rIns="0" bIns="0" rtlCol="0">
            <a:spAutoFit/>
          </a:bodyPr>
          <a:lstStyle/>
          <a:p>
            <a:pPr marL="12700" marR="5080" lvl="0" indent="-4445" algn="ctr" defTabSz="914400" rtl="0" eaLnBrk="1" fontAlgn="auto" latinLnBrk="0" hangingPunct="1">
              <a:lnSpc>
                <a:spcPts val="1870"/>
              </a:lnSpc>
              <a:spcBef>
                <a:spcPts val="400"/>
              </a:spcBef>
              <a:spcAft>
                <a:spcPts val="0"/>
              </a:spcAft>
              <a:buClrTx/>
              <a:buSzTx/>
              <a:buFontTx/>
              <a:buNone/>
              <a:tabLst/>
              <a:defRPr/>
            </a:pPr>
            <a:r>
              <a:rPr kumimoji="0" sz="1800" b="1" i="0" u="none" strike="noStrike" kern="1200" cap="none" spc="-15" normalizeH="0" baseline="0" noProof="0" dirty="0">
                <a:ln>
                  <a:noFill/>
                </a:ln>
                <a:solidFill>
                  <a:srgbClr val="FFFFFF"/>
                </a:solidFill>
                <a:effectLst/>
                <a:uLnTx/>
                <a:uFillTx/>
                <a:latin typeface="Arial"/>
                <a:ea typeface="+mn-ea"/>
                <a:cs typeface="Arial"/>
              </a:rPr>
              <a:t>Save  and  S</a:t>
            </a:r>
            <a:r>
              <a:rPr kumimoji="0" sz="1800" b="1" i="0" u="none" strike="noStrike" kern="1200" cap="none" spc="-20" normalizeH="0" baseline="0" noProof="0" dirty="0">
                <a:ln>
                  <a:noFill/>
                </a:ln>
                <a:solidFill>
                  <a:srgbClr val="FFFFFF"/>
                </a:solidFill>
                <a:effectLst/>
                <a:uLnTx/>
                <a:uFillTx/>
                <a:latin typeface="Arial"/>
                <a:ea typeface="+mn-ea"/>
                <a:cs typeface="Arial"/>
              </a:rPr>
              <a:t>u</a:t>
            </a:r>
            <a:r>
              <a:rPr kumimoji="0" sz="1800" b="1" i="0" u="none" strike="noStrike" kern="1200" cap="none" spc="15" normalizeH="0" baseline="0" noProof="0" dirty="0">
                <a:ln>
                  <a:noFill/>
                </a:ln>
                <a:solidFill>
                  <a:srgbClr val="FFFFFF"/>
                </a:solidFill>
                <a:effectLst/>
                <a:uLnTx/>
                <a:uFillTx/>
                <a:latin typeface="Arial"/>
                <a:ea typeface="+mn-ea"/>
                <a:cs typeface="Arial"/>
              </a:rPr>
              <a:t>b</a:t>
            </a:r>
            <a:r>
              <a:rPr kumimoji="0" sz="1800" b="1" i="0" u="none" strike="noStrike" kern="1200" cap="none" spc="-25" normalizeH="0" baseline="0" noProof="0" dirty="0">
                <a:ln>
                  <a:noFill/>
                </a:ln>
                <a:solidFill>
                  <a:srgbClr val="FFFFFF"/>
                </a:solidFill>
                <a:effectLst/>
                <a:uLnTx/>
                <a:uFillTx/>
                <a:latin typeface="Arial"/>
                <a:ea typeface="+mn-ea"/>
                <a:cs typeface="Arial"/>
              </a:rPr>
              <a:t>m</a:t>
            </a:r>
            <a:r>
              <a:rPr kumimoji="0" sz="1800" b="1" i="0" u="none" strike="noStrike" kern="1200" cap="none" spc="0" normalizeH="0" baseline="0" noProof="0" dirty="0">
                <a:ln>
                  <a:noFill/>
                </a:ln>
                <a:solidFill>
                  <a:srgbClr val="FFFFFF"/>
                </a:solidFill>
                <a:effectLst/>
                <a:uLnTx/>
                <a:uFillTx/>
                <a:latin typeface="Arial"/>
                <a:ea typeface="+mn-ea"/>
                <a:cs typeface="Arial"/>
              </a:rPr>
              <a:t>it</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p:cNvPicPr>
            <a:picLocks noChangeAspect="1"/>
          </p:cNvPicPr>
          <p:nvPr/>
        </p:nvPicPr>
        <p:blipFill>
          <a:blip r:embed="rId3"/>
          <a:stretch>
            <a:fillRect/>
          </a:stretch>
        </p:blipFill>
        <p:spPr>
          <a:xfrm>
            <a:off x="0" y="6028926"/>
            <a:ext cx="12192000" cy="840934"/>
          </a:xfrm>
          <a:prstGeom prst="rect">
            <a:avLst/>
          </a:prstGeom>
        </p:spPr>
      </p:pic>
      <p:sp>
        <p:nvSpPr>
          <p:cNvPr id="28" name="TextBox 27"/>
          <p:cNvSpPr txBox="1"/>
          <p:nvPr/>
        </p:nvSpPr>
        <p:spPr>
          <a:xfrm>
            <a:off x="244938" y="1098558"/>
            <a:ext cx="5060487" cy="1200329"/>
          </a:xfrm>
          <a:prstGeom prst="rect">
            <a:avLst/>
          </a:prstGeom>
          <a:solidFill>
            <a:schemeClr val="accent1">
              <a:lumMod val="20000"/>
              <a:lumOff val="80000"/>
            </a:schemeClr>
          </a:solidFill>
          <a:ln w="6350">
            <a:solidFill>
              <a:schemeClr val="tx1"/>
            </a:solidFill>
          </a:ln>
        </p:spPr>
        <p:txBody>
          <a:bodyPr wrap="square" rtlCol="0">
            <a:spAutoFit/>
          </a:bodyPr>
          <a:lstStyle/>
          <a:p>
            <a:r>
              <a:rPr lang="en-US" dirty="0"/>
              <a:t>L</a:t>
            </a:r>
            <a:r>
              <a:rPr lang="en-US" dirty="0" smtClean="0"/>
              <a:t>ook for other jobs the employee may have, this will help you coordinate with other Depts/Orgs and Locations (i.e. Multi-Location Agreement Appointment [MLA]</a:t>
            </a:r>
          </a:p>
        </p:txBody>
      </p:sp>
      <p:cxnSp>
        <p:nvCxnSpPr>
          <p:cNvPr id="29" name="Straight Arrow Connector 28"/>
          <p:cNvCxnSpPr/>
          <p:nvPr/>
        </p:nvCxnSpPr>
        <p:spPr>
          <a:xfrm>
            <a:off x="2016842" y="2298887"/>
            <a:ext cx="192958" cy="5647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Slide Number Placeholder 20"/>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28</a:t>
            </a:fld>
            <a:endParaRPr lang="en-US" altLang="en-US" dirty="0">
              <a:solidFill>
                <a:prstClr val="black"/>
              </a:solidFill>
            </a:endParaRPr>
          </a:p>
        </p:txBody>
      </p:sp>
    </p:spTree>
    <p:extLst>
      <p:ext uri="{BB962C8B-B14F-4D97-AF65-F5344CB8AC3E}">
        <p14:creationId xmlns:p14="http://schemas.microsoft.com/office/powerpoint/2010/main" val="2003370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951264" y="1396093"/>
            <a:ext cx="8357250" cy="3231227"/>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smtClean="0">
                <a:solidFill>
                  <a:srgbClr val="F1AB00"/>
                </a:solidFill>
                <a:latin typeface="Arial"/>
              </a:rPr>
              <a:t>DEMO</a:t>
            </a:r>
            <a:endParaRPr kumimoji="0" lang="en-US" sz="7200" b="1" i="0" u="none" strike="noStrike" kern="1200" cap="none" spc="0" normalizeH="0" baseline="0" noProof="0" dirty="0">
              <a:ln>
                <a:noFill/>
              </a:ln>
              <a:solidFill>
                <a:srgbClr val="F1AB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29</a:t>
            </a:fld>
            <a:endParaRPr lang="en-US" altLang="en-US" dirty="0">
              <a:solidFill>
                <a:prstClr val="black"/>
              </a:solidFill>
            </a:endParaRPr>
          </a:p>
        </p:txBody>
      </p:sp>
    </p:spTree>
    <p:extLst>
      <p:ext uri="{BB962C8B-B14F-4D97-AF65-F5344CB8AC3E}">
        <p14:creationId xmlns:p14="http://schemas.microsoft.com/office/powerpoint/2010/main" val="21433832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TRAINER INTRODUCTION </a:t>
            </a:r>
            <a:endParaRPr lang="en-US" dirty="0">
              <a:solidFill>
                <a:schemeClr val="accent5"/>
              </a:solidFill>
            </a:endParaRPr>
          </a:p>
        </p:txBody>
      </p:sp>
      <p:sp>
        <p:nvSpPr>
          <p:cNvPr id="6" name="TextBox 5"/>
          <p:cNvSpPr txBox="1"/>
          <p:nvPr/>
        </p:nvSpPr>
        <p:spPr>
          <a:xfrm>
            <a:off x="1371601" y="2269494"/>
            <a:ext cx="9479934" cy="1631216"/>
          </a:xfrm>
          <a:prstGeom prst="rect">
            <a:avLst/>
          </a:prstGeom>
          <a:solidFill>
            <a:schemeClr val="accent1">
              <a:lumMod val="20000"/>
              <a:lumOff val="80000"/>
            </a:schemeClr>
          </a:solidFill>
          <a:ln>
            <a:solidFill>
              <a:schemeClr val="tx1"/>
            </a:solidFill>
          </a:ln>
        </p:spPr>
        <p:txBody>
          <a:bodyPr wrap="square" rtlCol="0">
            <a:spAutoFit/>
          </a:bodyPr>
          <a:lstStyle/>
          <a:p>
            <a:pPr lvl="0">
              <a:defRPr/>
            </a:pPr>
            <a:r>
              <a:rPr kumimoji="0" lang="en-US" sz="2000" b="1" i="0" u="none" strike="noStrike" kern="1200" cap="none" spc="0" normalizeH="0" noProof="0" dirty="0" smtClean="0">
                <a:ln>
                  <a:noFill/>
                </a:ln>
                <a:solidFill>
                  <a:srgbClr val="FFC000">
                    <a:lumMod val="75000"/>
                  </a:srgbClr>
                </a:solidFill>
                <a:effectLst/>
                <a:uLnTx/>
                <a:uFillTx/>
                <a:latin typeface="Arial"/>
                <a:ea typeface="+mn-ea"/>
                <a:cs typeface="+mn-cs"/>
              </a:rPr>
              <a:t>Alexandra Rollins, LaKesha Welch, </a:t>
            </a:r>
            <a:r>
              <a:rPr lang="en-US" sz="2000" b="1" noProof="0" dirty="0" smtClean="0">
                <a:solidFill>
                  <a:srgbClr val="FFC000">
                    <a:lumMod val="75000"/>
                  </a:srgbClr>
                </a:solidFill>
              </a:rPr>
              <a:t>Heidie Rhodes</a:t>
            </a:r>
            <a:r>
              <a:rPr lang="en-US" sz="2000" b="1" noProof="0" dirty="0">
                <a:solidFill>
                  <a:srgbClr val="FFC000">
                    <a:lumMod val="75000"/>
                  </a:srgbClr>
                </a:solidFill>
              </a:rPr>
              <a:t> </a:t>
            </a:r>
            <a:endParaRPr kumimoji="0" lang="en-US" sz="2000" b="1" i="0" u="none" strike="noStrike" kern="1200" cap="none" spc="0" normalizeH="0" baseline="0" noProof="0" dirty="0" smtClean="0">
              <a:ln>
                <a:noFill/>
              </a:ln>
              <a:solidFill>
                <a:srgbClr val="FFC000">
                  <a:lumMod val="7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C000">
                  <a:lumMod val="7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50000"/>
                    <a:lumOff val="50000"/>
                  </a:prstClr>
                </a:solidFill>
                <a:effectLst/>
                <a:uLnTx/>
                <a:uFillTx/>
                <a:latin typeface="Arial"/>
                <a:ea typeface="+mn-ea"/>
                <a:cs typeface="+mn-cs"/>
              </a:rPr>
              <a:t>Title</a:t>
            </a:r>
            <a:r>
              <a:rPr kumimoji="0" lang="en-US" sz="1800" b="0" i="0" u="none" strike="noStrike" kern="1200" cap="none" spc="0" normalizeH="0" baseline="0" noProof="0" dirty="0">
                <a:ln>
                  <a:noFill/>
                </a:ln>
                <a:solidFill>
                  <a:prstClr val="black">
                    <a:lumMod val="50000"/>
                    <a:lumOff val="50000"/>
                  </a:prstClr>
                </a:solidFill>
                <a:effectLst/>
                <a:uLnTx/>
                <a:uFillTx/>
                <a:latin typeface="Arial"/>
                <a:ea typeface="+mn-ea"/>
                <a:cs typeface="+mn-cs"/>
              </a:rPr>
              <a:t>: </a:t>
            </a:r>
            <a:r>
              <a:rPr lang="en-US" dirty="0" smtClean="0">
                <a:solidFill>
                  <a:prstClr val="black">
                    <a:lumMod val="50000"/>
                    <a:lumOff val="50000"/>
                  </a:prstClr>
                </a:solidFill>
                <a:latin typeface="Arial"/>
              </a:rPr>
              <a:t>Varies </a:t>
            </a:r>
            <a:endParaRPr kumimoji="0" lang="en-US" sz="1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rial"/>
                <a:ea typeface="+mn-ea"/>
                <a:cs typeface="+mn-cs"/>
              </a:rPr>
              <a:t>Department: </a:t>
            </a:r>
            <a:r>
              <a:rPr kumimoji="0" lang="en-US" sz="1800" b="0" i="0" u="none" strike="noStrike" kern="1200" cap="none" spc="0" normalizeH="0" baseline="0" noProof="0" dirty="0" smtClean="0">
                <a:ln>
                  <a:noFill/>
                </a:ln>
                <a:solidFill>
                  <a:prstClr val="black">
                    <a:lumMod val="50000"/>
                    <a:lumOff val="50000"/>
                  </a:prstClr>
                </a:solidFill>
                <a:effectLst/>
                <a:uLnTx/>
                <a:uFillTx/>
                <a:latin typeface="Arial"/>
                <a:ea typeface="+mn-ea"/>
                <a:cs typeface="+mn-cs"/>
              </a:rPr>
              <a:t>UCPath Campus Support Center</a:t>
            </a:r>
            <a:endParaRPr kumimoji="0" lang="en-US" sz="1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Arial"/>
                <a:ea typeface="+mn-ea"/>
                <a:cs typeface="+mn-cs"/>
              </a:rPr>
              <a:t>Year @UC: </a:t>
            </a:r>
            <a:r>
              <a:rPr lang="en-US" dirty="0" smtClean="0">
                <a:solidFill>
                  <a:prstClr val="black">
                    <a:lumMod val="50000"/>
                    <a:lumOff val="50000"/>
                  </a:prstClr>
                </a:solidFill>
                <a:latin typeface="Arial"/>
              </a:rPr>
              <a:t>Varies</a:t>
            </a:r>
            <a:endParaRPr kumimoji="0" lang="en-US" sz="1800" b="0" i="0" u="none" strike="noStrike" kern="1200" cap="none" spc="0" normalizeH="0" baseline="0" noProof="0" dirty="0" smtClean="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50000"/>
                    <a:lumOff val="50000"/>
                  </a:prstClr>
                </a:solidFill>
                <a:effectLst/>
                <a:uLnTx/>
                <a:uFillTx/>
                <a:latin typeface="Arial"/>
                <a:ea typeface="+mn-ea"/>
                <a:cs typeface="+mn-cs"/>
              </a:rPr>
              <a:t>Previous Experience: Varies</a:t>
            </a:r>
            <a:endParaRPr kumimoji="0" lang="en-US"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3</a:t>
            </a:fld>
            <a:endParaRPr lang="en-US" altLang="en-US" dirty="0">
              <a:solidFill>
                <a:prstClr val="black"/>
              </a:solidFill>
            </a:endParaRPr>
          </a:p>
        </p:txBody>
      </p:sp>
    </p:spTree>
    <p:extLst>
      <p:ext uri="{BB962C8B-B14F-4D97-AF65-F5344CB8AC3E}">
        <p14:creationId xmlns:p14="http://schemas.microsoft.com/office/powerpoint/2010/main" val="154325801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TEMPLATE TRANSACTIONS - NAVIGATION</a:t>
            </a:r>
            <a:endParaRPr lang="en-US" dirty="0">
              <a:solidFill>
                <a:schemeClr val="accent5"/>
              </a:solidFill>
            </a:endParaRPr>
          </a:p>
        </p:txBody>
      </p:sp>
      <p:sp>
        <p:nvSpPr>
          <p:cNvPr id="4" name="Rectangle 3"/>
          <p:cNvSpPr/>
          <p:nvPr/>
        </p:nvSpPr>
        <p:spPr>
          <a:xfrm>
            <a:off x="203993" y="1124635"/>
            <a:ext cx="12609092" cy="369332"/>
          </a:xfrm>
          <a:prstGeom prst="rect">
            <a:avLst/>
          </a:prstGeom>
        </p:spPr>
        <p:txBody>
          <a:bodyPr wrap="square">
            <a:spAutoFit/>
          </a:bodyPr>
          <a:lstStyle/>
          <a:p>
            <a:pPr marL="215900" marR="180975">
              <a:spcBef>
                <a:spcPts val="0"/>
              </a:spcBef>
              <a:spcAft>
                <a:spcPts val="0"/>
              </a:spcAft>
            </a:pPr>
            <a:r>
              <a:rPr lang="en-US" b="1" dirty="0">
                <a:ea typeface="Times New Roman" panose="02020603050405020304" pitchFamily="18" charset="0"/>
              </a:rPr>
              <a:t>Navigation: </a:t>
            </a:r>
            <a:r>
              <a:rPr lang="en-US" dirty="0">
                <a:ea typeface="Times New Roman" panose="02020603050405020304" pitchFamily="18" charset="0"/>
              </a:rPr>
              <a:t>PeopleSoft Menu &gt; </a:t>
            </a:r>
            <a:r>
              <a:rPr lang="en-US" dirty="0" smtClean="0">
                <a:ea typeface="Times New Roman" panose="02020603050405020304" pitchFamily="18" charset="0"/>
              </a:rPr>
              <a:t>Workforce Administration &gt; </a:t>
            </a:r>
            <a:r>
              <a:rPr lang="en-US" b="1" dirty="0" smtClean="0">
                <a:ea typeface="Times New Roman" panose="02020603050405020304" pitchFamily="18" charset="0"/>
              </a:rPr>
              <a:t>Smart HR Transactions</a:t>
            </a:r>
            <a:endParaRPr lang="en-US" dirty="0">
              <a:ea typeface="Times New Roman" panose="02020603050405020304" pitchFamily="18" charset="0"/>
            </a:endParaRPr>
          </a:p>
        </p:txBody>
      </p:sp>
      <p:sp>
        <p:nvSpPr>
          <p:cNvPr id="12" name="Rectangle 11"/>
          <p:cNvSpPr/>
          <p:nvPr/>
        </p:nvSpPr>
        <p:spPr>
          <a:xfrm>
            <a:off x="407974" y="1753220"/>
            <a:ext cx="11325225" cy="388696"/>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spc="-5" dirty="0" smtClean="0">
                <a:cs typeface="Arial"/>
              </a:rPr>
              <a:t>The </a:t>
            </a:r>
            <a:r>
              <a:rPr lang="en-US" b="1" spc="-5" dirty="0" smtClean="0">
                <a:cs typeface="Arial"/>
              </a:rPr>
              <a:t>Smart HR Transactions </a:t>
            </a:r>
            <a:r>
              <a:rPr lang="en-US" spc="-5" dirty="0" smtClean="0">
                <a:cs typeface="Arial"/>
              </a:rPr>
              <a:t>page is the starting point to initiate a template transaction.</a:t>
            </a:r>
            <a:endParaRPr lang="en-US" dirty="0" smtClean="0">
              <a:cs typeface="Arial"/>
            </a:endParaRPr>
          </a:p>
        </p:txBody>
      </p:sp>
      <p:grpSp>
        <p:nvGrpSpPr>
          <p:cNvPr id="3" name="Group 2"/>
          <p:cNvGrpSpPr/>
          <p:nvPr/>
        </p:nvGrpSpPr>
        <p:grpSpPr>
          <a:xfrm>
            <a:off x="1810512" y="2425698"/>
            <a:ext cx="8229600" cy="3804255"/>
            <a:chOff x="1179576" y="2901186"/>
            <a:chExt cx="8229600" cy="3804255"/>
          </a:xfrm>
        </p:grpSpPr>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76" y="2901186"/>
              <a:ext cx="8229600" cy="3804255"/>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14"/>
            <p:cNvSpPr/>
            <p:nvPr/>
          </p:nvSpPr>
          <p:spPr>
            <a:xfrm>
              <a:off x="1892808" y="2901186"/>
              <a:ext cx="4681728" cy="230633"/>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30</a:t>
            </a:fld>
            <a:endParaRPr lang="en-US" altLang="en-US" dirty="0">
              <a:solidFill>
                <a:prstClr val="black"/>
              </a:solidFill>
            </a:endParaRPr>
          </a:p>
        </p:txBody>
      </p:sp>
    </p:spTree>
    <p:extLst>
      <p:ext uri="{BB962C8B-B14F-4D97-AF65-F5344CB8AC3E}">
        <p14:creationId xmlns:p14="http://schemas.microsoft.com/office/powerpoint/2010/main" val="23806794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36220"/>
            <a:ext cx="10963618" cy="685800"/>
          </a:xfrm>
        </p:spPr>
        <p:txBody>
          <a:bodyPr/>
          <a:lstStyle/>
          <a:p>
            <a:r>
              <a:rPr lang="en-US" dirty="0" smtClean="0">
                <a:solidFill>
                  <a:schemeClr val="accent5"/>
                </a:solidFill>
              </a:rPr>
              <a:t>CHECK YOUR UNDERSTANDING   </a:t>
            </a:r>
            <a:endParaRPr lang="en-US" dirty="0">
              <a:solidFill>
                <a:schemeClr val="accent5"/>
              </a:solidFill>
            </a:endParaRPr>
          </a:p>
        </p:txBody>
      </p:sp>
      <p:sp>
        <p:nvSpPr>
          <p:cNvPr id="6" name="Rectangle 5"/>
          <p:cNvSpPr/>
          <p:nvPr/>
        </p:nvSpPr>
        <p:spPr>
          <a:xfrm>
            <a:off x="502074" y="1426747"/>
            <a:ext cx="11361211" cy="1938992"/>
          </a:xfrm>
          <a:prstGeom prst="rect">
            <a:avLst/>
          </a:prstGeom>
          <a:noFill/>
        </p:spPr>
        <p:txBody>
          <a:bodyPr wrap="square">
            <a:spAutoFit/>
          </a:bodyPr>
          <a:lstStyle/>
          <a:p>
            <a:pPr marL="342900" indent="-342900">
              <a:spcAft>
                <a:spcPts val="600"/>
              </a:spcAft>
              <a:buFont typeface="+mj-lt"/>
              <a:buAutoNum type="arabicPeriod"/>
              <a:defRPr/>
            </a:pPr>
            <a:r>
              <a:rPr lang="en-US" sz="2000" spc="-5" dirty="0" smtClean="0">
                <a:solidFill>
                  <a:prstClr val="black"/>
                </a:solidFill>
                <a:cs typeface="Arial"/>
              </a:rPr>
              <a:t>What EMPL classes are included in Phase II? </a:t>
            </a:r>
          </a:p>
          <a:p>
            <a:pPr marL="342900" indent="-342900">
              <a:spcAft>
                <a:spcPts val="600"/>
              </a:spcAft>
              <a:buFont typeface="+mj-lt"/>
              <a:buAutoNum type="arabicPeriod"/>
              <a:defRPr/>
            </a:pPr>
            <a:endParaRPr lang="en-US" sz="2000" spc="-5" dirty="0" smtClean="0">
              <a:solidFill>
                <a:prstClr val="black"/>
              </a:solidFill>
              <a:cs typeface="Arial"/>
            </a:endParaRP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2000" spc="-5" dirty="0" smtClean="0">
                <a:solidFill>
                  <a:prstClr val="black"/>
                </a:solidFill>
                <a:cs typeface="Arial"/>
              </a:rPr>
              <a:t>What type of appointment are in </a:t>
            </a:r>
            <a:r>
              <a:rPr lang="en-US" sz="2000" spc="-5" dirty="0">
                <a:solidFill>
                  <a:prstClr val="black"/>
                </a:solidFill>
                <a:cs typeface="Arial"/>
              </a:rPr>
              <a:t>E</a:t>
            </a:r>
            <a:r>
              <a:rPr lang="en-US" sz="2000" spc="-5" dirty="0" smtClean="0">
                <a:solidFill>
                  <a:prstClr val="black"/>
                </a:solidFill>
                <a:cs typeface="Arial"/>
              </a:rPr>
              <a:t>MPL Class, 5, 9, 10?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endParaRPr lang="en-US" sz="2000" spc="-5" dirty="0" smtClean="0">
              <a:solidFill>
                <a:prstClr val="black"/>
              </a:solidFill>
              <a:cs typeface="Arial"/>
            </a:endParaRP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2000" spc="-5" dirty="0" smtClean="0">
                <a:solidFill>
                  <a:prstClr val="black"/>
                </a:solidFill>
                <a:cs typeface="Arial"/>
              </a:rPr>
              <a:t>What are some examples of onboarding you can process with the Smart HR Transactions page? </a:t>
            </a:r>
            <a:endParaRPr lang="en-US" sz="2000" dirty="0" smtClean="0">
              <a:solidFill>
                <a:prstClr val="black"/>
              </a:solidFill>
              <a:cs typeface="Arial"/>
            </a:endParaRPr>
          </a:p>
        </p:txBody>
      </p:sp>
      <p:pic>
        <p:nvPicPr>
          <p:cNvPr id="7" name="Picture 6"/>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820869" y="236220"/>
            <a:ext cx="1042416" cy="1042416"/>
          </a:xfrm>
          <a:prstGeom prst="rect">
            <a:avLst/>
          </a:prstGeom>
        </p:spPr>
      </p:pic>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31</a:t>
            </a:fld>
            <a:endParaRPr lang="en-US" altLang="en-US" dirty="0">
              <a:solidFill>
                <a:prstClr val="black"/>
              </a:solidFill>
            </a:endParaRPr>
          </a:p>
        </p:txBody>
      </p:sp>
    </p:spTree>
    <p:extLst>
      <p:ext uri="{BB962C8B-B14F-4D97-AF65-F5344CB8AC3E}">
        <p14:creationId xmlns:p14="http://schemas.microsoft.com/office/powerpoint/2010/main" val="182519561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938086"/>
            <a:ext cx="8425028" cy="2689234"/>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Action Reason Codes</a:t>
            </a:r>
            <a:endParaRPr lang="en-US" sz="7200" b="1" dirty="0">
              <a:solidFill>
                <a:srgbClr val="F1AB00"/>
              </a:solidFill>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32</a:t>
            </a:fld>
            <a:endParaRPr lang="en-US" altLang="en-US" dirty="0">
              <a:solidFill>
                <a:prstClr val="black"/>
              </a:solidFill>
            </a:endParaRPr>
          </a:p>
        </p:txBody>
      </p:sp>
    </p:spTree>
    <p:extLst>
      <p:ext uri="{BB962C8B-B14F-4D97-AF65-F5344CB8AC3E}">
        <p14:creationId xmlns:p14="http://schemas.microsoft.com/office/powerpoint/2010/main" val="4451478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965" y="323142"/>
            <a:ext cx="10963618" cy="685800"/>
          </a:xfrm>
        </p:spPr>
        <p:txBody>
          <a:bodyPr/>
          <a:lstStyle/>
          <a:p>
            <a:r>
              <a:rPr lang="en-US" dirty="0" smtClean="0">
                <a:solidFill>
                  <a:schemeClr val="accent5"/>
                </a:solidFill>
              </a:rPr>
              <a:t>ACTION/REASON CODES</a:t>
            </a:r>
            <a:endParaRPr lang="en-US" dirty="0">
              <a:solidFill>
                <a:schemeClr val="accent5"/>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061885403"/>
              </p:ext>
            </p:extLst>
          </p:nvPr>
        </p:nvGraphicFramePr>
        <p:xfrm>
          <a:off x="386965" y="1008942"/>
          <a:ext cx="11206775" cy="4565652"/>
        </p:xfrm>
        <a:graphic>
          <a:graphicData uri="http://schemas.openxmlformats.org/drawingml/2006/table">
            <a:tbl>
              <a:tblPr firstRow="1" bandRow="1">
                <a:tableStyleId>{5C22544A-7EE6-4342-B048-85BDC9FD1C3A}</a:tableStyleId>
              </a:tblPr>
              <a:tblGrid>
                <a:gridCol w="579263">
                  <a:extLst>
                    <a:ext uri="{9D8B030D-6E8A-4147-A177-3AD203B41FA5}">
                      <a16:colId xmlns:a16="http://schemas.microsoft.com/office/drawing/2014/main" val="3496483485"/>
                    </a:ext>
                  </a:extLst>
                </a:gridCol>
                <a:gridCol w="637044">
                  <a:extLst>
                    <a:ext uri="{9D8B030D-6E8A-4147-A177-3AD203B41FA5}">
                      <a16:colId xmlns:a16="http://schemas.microsoft.com/office/drawing/2014/main" val="2718791848"/>
                    </a:ext>
                  </a:extLst>
                </a:gridCol>
                <a:gridCol w="3466332">
                  <a:extLst>
                    <a:ext uri="{9D8B030D-6E8A-4147-A177-3AD203B41FA5}">
                      <a16:colId xmlns:a16="http://schemas.microsoft.com/office/drawing/2014/main" val="1724486354"/>
                    </a:ext>
                  </a:extLst>
                </a:gridCol>
                <a:gridCol w="6524136">
                  <a:extLst>
                    <a:ext uri="{9D8B030D-6E8A-4147-A177-3AD203B41FA5}">
                      <a16:colId xmlns:a16="http://schemas.microsoft.com/office/drawing/2014/main" val="1587839610"/>
                    </a:ext>
                  </a:extLst>
                </a:gridCol>
              </a:tblGrid>
              <a:tr h="370840">
                <a:tc>
                  <a:txBody>
                    <a:bodyPr/>
                    <a:lstStyle/>
                    <a:p>
                      <a:pPr algn="l" fontAlgn="ctr"/>
                      <a:r>
                        <a:rPr lang="en-US" sz="1600" b="1" i="0" u="none" strike="noStrike" dirty="0">
                          <a:solidFill>
                            <a:srgbClr val="FFFFFF"/>
                          </a:solidFill>
                          <a:effectLst/>
                          <a:latin typeface="Calibri" panose="020F0502020204030204" pitchFamily="34" charset="0"/>
                        </a:rPr>
                        <a:t>Action</a:t>
                      </a:r>
                    </a:p>
                  </a:txBody>
                  <a:tcPr marL="4763" marR="4763" marT="4763" marB="0" anchor="ctr"/>
                </a:tc>
                <a:tc>
                  <a:txBody>
                    <a:bodyPr/>
                    <a:lstStyle/>
                    <a:p>
                      <a:pPr algn="l" fontAlgn="ctr"/>
                      <a:r>
                        <a:rPr lang="en-US" sz="1600" b="1" i="0" u="none" strike="noStrike" dirty="0">
                          <a:solidFill>
                            <a:srgbClr val="FFFFFF"/>
                          </a:solidFill>
                          <a:effectLst/>
                          <a:latin typeface="Calibri" panose="020F0502020204030204" pitchFamily="34" charset="0"/>
                        </a:rPr>
                        <a:t>Reason </a:t>
                      </a:r>
                    </a:p>
                  </a:txBody>
                  <a:tcPr marL="4763" marR="4763" marT="4763" marB="0" anchor="ctr"/>
                </a:tc>
                <a:tc>
                  <a:txBody>
                    <a:bodyPr/>
                    <a:lstStyle/>
                    <a:p>
                      <a:pPr algn="l" fontAlgn="ctr"/>
                      <a:r>
                        <a:rPr lang="en-US" sz="1600" b="1" i="0" u="none" strike="noStrike" dirty="0">
                          <a:solidFill>
                            <a:srgbClr val="FFFFFF"/>
                          </a:solidFill>
                          <a:effectLst/>
                          <a:latin typeface="Calibri" panose="020F0502020204030204" pitchFamily="34" charset="0"/>
                        </a:rPr>
                        <a:t>Description </a:t>
                      </a:r>
                    </a:p>
                  </a:txBody>
                  <a:tcPr marL="4763" marR="4763" marT="4763" marB="0" anchor="ctr"/>
                </a:tc>
                <a:tc>
                  <a:txBody>
                    <a:bodyPr/>
                    <a:lstStyle/>
                    <a:p>
                      <a:pPr algn="l" fontAlgn="ctr"/>
                      <a:r>
                        <a:rPr lang="en-US" sz="1600" b="1" i="0" u="none" strike="noStrike" dirty="0" smtClean="0">
                          <a:solidFill>
                            <a:srgbClr val="FFFFFF"/>
                          </a:solidFill>
                          <a:effectLst/>
                          <a:latin typeface="Calibri" panose="020F0502020204030204" pitchFamily="34" charset="0"/>
                        </a:rPr>
                        <a:t>Comments</a:t>
                      </a:r>
                      <a:endParaRPr lang="en-US" sz="1600" b="1" i="0" u="none" strike="noStrike" dirty="0">
                        <a:solidFill>
                          <a:srgbClr val="FFFFFF"/>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079988401"/>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ACP</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Academic Hire with Contract Pay</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to hire an academic year employee with Contract Pay. This can also be used for a concurrent hire.</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632075106"/>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CN1</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Academic Concurrent Hire</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Academic Use Only</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426728227"/>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CNV</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Conversion Use Only</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during initial conversion only. Should not be used for any other hires.</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384800372"/>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CON</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Concurrent Hire – Non Dual Employment</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to add a concurrent employee record (appointment).</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314718283"/>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DEE</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Concurrent Hire – Dual Employment</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to add a concurrent dual-employment job.</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722817133"/>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EMR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Emeritus Faculty</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Academic Personnel Use: </a:t>
                      </a:r>
                      <a:r>
                        <a:rPr lang="en-US" sz="1600" b="0" i="0" u="none" strike="noStrike" dirty="0" smtClean="0">
                          <a:solidFill>
                            <a:srgbClr val="000000"/>
                          </a:solidFill>
                          <a:effectLst/>
                          <a:latin typeface="Calibri" panose="020F0502020204030204" pitchFamily="34" charset="0"/>
                          <a:cs typeface="Calibri" panose="020F0502020204030204" pitchFamily="34" charset="0"/>
                        </a:rPr>
                        <a:t>As</a:t>
                      </a:r>
                      <a:r>
                        <a:rPr lang="en-US" sz="1600" b="0" i="0" u="none" strike="noStrike" baseline="0" dirty="0" smtClean="0">
                          <a:solidFill>
                            <a:srgbClr val="000000"/>
                          </a:solidFill>
                          <a:effectLst/>
                          <a:latin typeface="Calibri" panose="020F0502020204030204" pitchFamily="34" charset="0"/>
                          <a:cs typeface="Calibri" panose="020F0502020204030204" pitchFamily="34" charset="0"/>
                        </a:rPr>
                        <a:t> </a:t>
                      </a:r>
                      <a:r>
                        <a:rPr lang="en-US" sz="1600" b="0" i="0" u="none" strike="noStrike" dirty="0" smtClean="0">
                          <a:solidFill>
                            <a:srgbClr val="000000"/>
                          </a:solidFill>
                          <a:effectLst/>
                          <a:latin typeface="Calibri" panose="020F0502020204030204" pitchFamily="34" charset="0"/>
                          <a:cs typeface="Calibri" panose="020F0502020204030204" pitchFamily="34" charset="0"/>
                        </a:rPr>
                        <a:t>an </a:t>
                      </a:r>
                      <a:r>
                        <a:rPr lang="en-US" sz="1600" b="0" i="0" u="none" strike="noStrike" dirty="0">
                          <a:solidFill>
                            <a:srgbClr val="000000"/>
                          </a:solidFill>
                          <a:effectLst/>
                          <a:latin typeface="Calibri" panose="020F0502020204030204" pitchFamily="34" charset="0"/>
                          <a:cs typeface="Calibri" panose="020F0502020204030204" pitchFamily="34" charset="0"/>
                        </a:rPr>
                        <a:t>emeritus job to a retired faculty.</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775369569"/>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it-IT" sz="1600" b="0" i="0" u="none" strike="noStrike">
                          <a:solidFill>
                            <a:srgbClr val="000000"/>
                          </a:solidFill>
                          <a:effectLst/>
                          <a:latin typeface="Calibri" panose="020F0502020204030204" pitchFamily="34" charset="0"/>
                          <a:cs typeface="Calibri" panose="020F0502020204030204" pitchFamily="34" charset="0"/>
                        </a:rPr>
                        <a:t>Hire – No Prior UC Affiliation</a:t>
                      </a:r>
                      <a:endParaRPr lang="it-IT" sz="1600" b="0" i="0" u="none" strike="noStrike">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New employee. Employee has never been on pay status with UC.</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838808161"/>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PR2</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from Layoff-Pref &lt;120</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following a layoff and secured through the preferential rehire process within 120 day of separation.</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4259730423"/>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PRF</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from Layoff-Pref &gt;=120</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following a layoff and secured through the preferential rehire process where there is greater or equal to 120 days of separation</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892555711"/>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RC2</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Staff Recall &lt;120</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to rehire a former UC employee eligible under layoff recall policies within 120 days of separation.</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436044655"/>
                  </a:ext>
                </a:extLst>
              </a:tr>
            </a:tbl>
          </a:graphicData>
        </a:graphic>
      </p:graphicFrame>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33</a:t>
            </a:fld>
            <a:endParaRPr lang="en-US" altLang="en-US" dirty="0">
              <a:solidFill>
                <a:prstClr val="black"/>
              </a:solidFill>
            </a:endParaRPr>
          </a:p>
        </p:txBody>
      </p:sp>
    </p:spTree>
    <p:extLst>
      <p:ext uri="{BB962C8B-B14F-4D97-AF65-F5344CB8AC3E}">
        <p14:creationId xmlns:p14="http://schemas.microsoft.com/office/powerpoint/2010/main" val="19671751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965" y="323142"/>
            <a:ext cx="10963618" cy="685800"/>
          </a:xfrm>
        </p:spPr>
        <p:txBody>
          <a:bodyPr/>
          <a:lstStyle/>
          <a:p>
            <a:r>
              <a:rPr lang="en-US" dirty="0" smtClean="0">
                <a:solidFill>
                  <a:schemeClr val="accent5"/>
                </a:solidFill>
              </a:rPr>
              <a:t>ACTION/REASON CODES</a:t>
            </a:r>
            <a:endParaRPr lang="en-US" dirty="0">
              <a:solidFill>
                <a:schemeClr val="accent5"/>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111373453"/>
              </p:ext>
            </p:extLst>
          </p:nvPr>
        </p:nvGraphicFramePr>
        <p:xfrm>
          <a:off x="386965" y="1008942"/>
          <a:ext cx="11206775" cy="5046667"/>
        </p:xfrm>
        <a:graphic>
          <a:graphicData uri="http://schemas.openxmlformats.org/drawingml/2006/table">
            <a:tbl>
              <a:tblPr firstRow="1" bandRow="1">
                <a:tableStyleId>{5C22544A-7EE6-4342-B048-85BDC9FD1C3A}</a:tableStyleId>
              </a:tblPr>
              <a:tblGrid>
                <a:gridCol w="579263">
                  <a:extLst>
                    <a:ext uri="{9D8B030D-6E8A-4147-A177-3AD203B41FA5}">
                      <a16:colId xmlns:a16="http://schemas.microsoft.com/office/drawing/2014/main" val="3496483485"/>
                    </a:ext>
                  </a:extLst>
                </a:gridCol>
                <a:gridCol w="637044">
                  <a:extLst>
                    <a:ext uri="{9D8B030D-6E8A-4147-A177-3AD203B41FA5}">
                      <a16:colId xmlns:a16="http://schemas.microsoft.com/office/drawing/2014/main" val="2718791848"/>
                    </a:ext>
                  </a:extLst>
                </a:gridCol>
                <a:gridCol w="3466332">
                  <a:extLst>
                    <a:ext uri="{9D8B030D-6E8A-4147-A177-3AD203B41FA5}">
                      <a16:colId xmlns:a16="http://schemas.microsoft.com/office/drawing/2014/main" val="1724486354"/>
                    </a:ext>
                  </a:extLst>
                </a:gridCol>
                <a:gridCol w="6524136">
                  <a:extLst>
                    <a:ext uri="{9D8B030D-6E8A-4147-A177-3AD203B41FA5}">
                      <a16:colId xmlns:a16="http://schemas.microsoft.com/office/drawing/2014/main" val="1587839610"/>
                    </a:ext>
                  </a:extLst>
                </a:gridCol>
              </a:tblGrid>
              <a:tr h="370840">
                <a:tc>
                  <a:txBody>
                    <a:bodyPr/>
                    <a:lstStyle/>
                    <a:p>
                      <a:pPr algn="l" fontAlgn="ctr"/>
                      <a:r>
                        <a:rPr lang="en-US" sz="1600" b="1" i="0" u="none" strike="noStrike" dirty="0">
                          <a:solidFill>
                            <a:srgbClr val="FFFFFF"/>
                          </a:solidFill>
                          <a:effectLst/>
                          <a:latin typeface="Calibri" panose="020F0502020204030204" pitchFamily="34" charset="0"/>
                        </a:rPr>
                        <a:t>Action</a:t>
                      </a:r>
                    </a:p>
                  </a:txBody>
                  <a:tcPr marL="4763" marR="4763" marT="4763" marB="0" anchor="ctr"/>
                </a:tc>
                <a:tc>
                  <a:txBody>
                    <a:bodyPr/>
                    <a:lstStyle/>
                    <a:p>
                      <a:pPr algn="l" fontAlgn="ctr"/>
                      <a:r>
                        <a:rPr lang="en-US" sz="1600" b="1" i="0" u="none" strike="noStrike" dirty="0">
                          <a:solidFill>
                            <a:srgbClr val="FFFFFF"/>
                          </a:solidFill>
                          <a:effectLst/>
                          <a:latin typeface="Calibri" panose="020F0502020204030204" pitchFamily="34" charset="0"/>
                        </a:rPr>
                        <a:t>Reason </a:t>
                      </a:r>
                    </a:p>
                  </a:txBody>
                  <a:tcPr marL="4763" marR="4763" marT="4763" marB="0" anchor="ctr"/>
                </a:tc>
                <a:tc>
                  <a:txBody>
                    <a:bodyPr/>
                    <a:lstStyle/>
                    <a:p>
                      <a:pPr algn="l" fontAlgn="ctr"/>
                      <a:r>
                        <a:rPr lang="en-US" sz="1600" b="1" i="0" u="none" strike="noStrike" dirty="0">
                          <a:solidFill>
                            <a:srgbClr val="FFFFFF"/>
                          </a:solidFill>
                          <a:effectLst/>
                          <a:latin typeface="Calibri" panose="020F0502020204030204" pitchFamily="34" charset="0"/>
                        </a:rPr>
                        <a:t>Description </a:t>
                      </a:r>
                    </a:p>
                  </a:txBody>
                  <a:tcPr marL="4763" marR="4763" marT="4763" marB="0" anchor="ctr"/>
                </a:tc>
                <a:tc>
                  <a:txBody>
                    <a:bodyPr/>
                    <a:lstStyle/>
                    <a:p>
                      <a:pPr algn="l" fontAlgn="ctr"/>
                      <a:r>
                        <a:rPr lang="en-US" sz="1600" b="1" i="0" u="none" strike="noStrike" dirty="0" smtClean="0">
                          <a:solidFill>
                            <a:srgbClr val="FFFFFF"/>
                          </a:solidFill>
                          <a:effectLst/>
                          <a:latin typeface="Calibri" panose="020F0502020204030204" pitchFamily="34" charset="0"/>
                        </a:rPr>
                        <a:t>Comments</a:t>
                      </a:r>
                      <a:endParaRPr lang="en-US" sz="1600" b="1" i="0" u="none" strike="noStrike" dirty="0">
                        <a:solidFill>
                          <a:srgbClr val="FFFFFF"/>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079988401"/>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RE2</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&lt;120 Days Break</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for a regular rehire to return to pay status following less than 120 days of break in service.</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972784277"/>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RE3</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&gt;=120 Days Break</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for a regular rehire to return to pay status following a greater than or equal to 120 days break in service.</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632075106"/>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REC</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Staff Recall &gt;=120</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to rehire a former UC employee eligible under layoff recall policies greater than or equal to 120 days of separation.</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196834674"/>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REI</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Reinstatement</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Return to pay status following an involuntary break in service that was not a layoff.</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426728227"/>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RET</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Rehired Retiree</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Return to pay status, in accordance with the Policy on Reemployment of UC Retired Employees, following a retirement, and the employee continues to draw retirement benefits.</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384800372"/>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RL2</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fr Layoff-No Pref &lt;120</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following a layoff and not secured through the preferential rehire process within 120 days of separation.</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314718283"/>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RLO</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fr Layoff-No Pref &gt;=120</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following a layoff and not secured through the preferential rehire process where there is greater than or equal to 120 days of separation.</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722817133"/>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RSR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Retirement Suspended</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following a layoff and secured through the preferential rehire process within 120 days of separation.</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775369569"/>
                  </a:ext>
                </a:extLst>
              </a:tr>
              <a:tr h="370840">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WPR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With Prior UC Affiliation</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to hire someone who has a prior affiliation (Contingent Worker, Person of Interest) with UC</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82524410"/>
                  </a:ext>
                </a:extLst>
              </a:tr>
            </a:tbl>
          </a:graphicData>
        </a:graphic>
      </p:graphicFrame>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34</a:t>
            </a:fld>
            <a:endParaRPr lang="en-US" altLang="en-US" dirty="0">
              <a:solidFill>
                <a:prstClr val="black"/>
              </a:solidFill>
            </a:endParaRPr>
          </a:p>
        </p:txBody>
      </p:sp>
    </p:spTree>
    <p:extLst>
      <p:ext uri="{BB962C8B-B14F-4D97-AF65-F5344CB8AC3E}">
        <p14:creationId xmlns:p14="http://schemas.microsoft.com/office/powerpoint/2010/main" val="5458264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965" y="323142"/>
            <a:ext cx="10963618" cy="685800"/>
          </a:xfrm>
        </p:spPr>
        <p:txBody>
          <a:bodyPr/>
          <a:lstStyle/>
          <a:p>
            <a:r>
              <a:rPr lang="en-US" dirty="0" smtClean="0">
                <a:solidFill>
                  <a:schemeClr val="accent5"/>
                </a:solidFill>
              </a:rPr>
              <a:t>ACTION/REASON CODES</a:t>
            </a:r>
            <a:endParaRPr lang="en-US" dirty="0">
              <a:solidFill>
                <a:schemeClr val="accent5"/>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79942108"/>
              </p:ext>
            </p:extLst>
          </p:nvPr>
        </p:nvGraphicFramePr>
        <p:xfrm>
          <a:off x="386965" y="1008942"/>
          <a:ext cx="11652635" cy="4759960"/>
        </p:xfrm>
        <a:graphic>
          <a:graphicData uri="http://schemas.openxmlformats.org/drawingml/2006/table">
            <a:tbl>
              <a:tblPr firstRow="1" bandRow="1">
                <a:tableStyleId>{5C22544A-7EE6-4342-B048-85BDC9FD1C3A}</a:tableStyleId>
              </a:tblPr>
              <a:tblGrid>
                <a:gridCol w="625912">
                  <a:extLst>
                    <a:ext uri="{9D8B030D-6E8A-4147-A177-3AD203B41FA5}">
                      <a16:colId xmlns:a16="http://schemas.microsoft.com/office/drawing/2014/main" val="3496483485"/>
                    </a:ext>
                  </a:extLst>
                </a:gridCol>
                <a:gridCol w="660974">
                  <a:extLst>
                    <a:ext uri="{9D8B030D-6E8A-4147-A177-3AD203B41FA5}">
                      <a16:colId xmlns:a16="http://schemas.microsoft.com/office/drawing/2014/main" val="2718791848"/>
                    </a:ext>
                  </a:extLst>
                </a:gridCol>
                <a:gridCol w="1731061">
                  <a:extLst>
                    <a:ext uri="{9D8B030D-6E8A-4147-A177-3AD203B41FA5}">
                      <a16:colId xmlns:a16="http://schemas.microsoft.com/office/drawing/2014/main" val="1724486354"/>
                    </a:ext>
                  </a:extLst>
                </a:gridCol>
                <a:gridCol w="8634688">
                  <a:extLst>
                    <a:ext uri="{9D8B030D-6E8A-4147-A177-3AD203B41FA5}">
                      <a16:colId xmlns:a16="http://schemas.microsoft.com/office/drawing/2014/main" val="1587839610"/>
                    </a:ext>
                  </a:extLst>
                </a:gridCol>
              </a:tblGrid>
              <a:tr h="370840">
                <a:tc>
                  <a:txBody>
                    <a:bodyPr/>
                    <a:lstStyle/>
                    <a:p>
                      <a:pPr algn="l" fontAlgn="ctr"/>
                      <a:r>
                        <a:rPr lang="en-US" sz="1600" b="1" i="0" u="none" strike="noStrike" dirty="0">
                          <a:solidFill>
                            <a:srgbClr val="FFFFFF"/>
                          </a:solidFill>
                          <a:effectLst/>
                          <a:latin typeface="Calibri" panose="020F0502020204030204" pitchFamily="34" charset="0"/>
                        </a:rPr>
                        <a:t>Action</a:t>
                      </a:r>
                    </a:p>
                  </a:txBody>
                  <a:tcPr marL="4763" marR="4763" marT="4763" marB="0" anchor="ctr"/>
                </a:tc>
                <a:tc>
                  <a:txBody>
                    <a:bodyPr/>
                    <a:lstStyle/>
                    <a:p>
                      <a:pPr algn="l" fontAlgn="ctr"/>
                      <a:r>
                        <a:rPr lang="en-US" sz="1600" b="1" i="0" u="none" strike="noStrike" dirty="0">
                          <a:solidFill>
                            <a:srgbClr val="FFFFFF"/>
                          </a:solidFill>
                          <a:effectLst/>
                          <a:latin typeface="Calibri" panose="020F0502020204030204" pitchFamily="34" charset="0"/>
                        </a:rPr>
                        <a:t>Reason </a:t>
                      </a:r>
                    </a:p>
                  </a:txBody>
                  <a:tcPr marL="4763" marR="4763" marT="4763" marB="0" anchor="ctr"/>
                </a:tc>
                <a:tc>
                  <a:txBody>
                    <a:bodyPr/>
                    <a:lstStyle/>
                    <a:p>
                      <a:pPr algn="l" fontAlgn="ctr"/>
                      <a:r>
                        <a:rPr lang="en-US" sz="1600" b="1" i="0" u="none" strike="noStrike" dirty="0">
                          <a:solidFill>
                            <a:srgbClr val="FFFFFF"/>
                          </a:solidFill>
                          <a:effectLst/>
                          <a:latin typeface="Calibri" panose="020F0502020204030204" pitchFamily="34" charset="0"/>
                        </a:rPr>
                        <a:t>Description </a:t>
                      </a:r>
                    </a:p>
                  </a:txBody>
                  <a:tcPr marL="4763" marR="4763" marT="4763" marB="0" anchor="ctr"/>
                </a:tc>
                <a:tc>
                  <a:txBody>
                    <a:bodyPr/>
                    <a:lstStyle/>
                    <a:p>
                      <a:pPr algn="l" fontAlgn="ctr"/>
                      <a:r>
                        <a:rPr lang="en-US" sz="1600" b="1" i="0" u="none" strike="noStrike" dirty="0" smtClean="0">
                          <a:solidFill>
                            <a:srgbClr val="FFFFFF"/>
                          </a:solidFill>
                          <a:effectLst/>
                          <a:latin typeface="Calibri" panose="020F0502020204030204" pitchFamily="34" charset="0"/>
                        </a:rPr>
                        <a:t>Comments</a:t>
                      </a:r>
                      <a:endParaRPr lang="en-US" sz="1600" b="1" i="0" u="none" strike="noStrike" dirty="0">
                        <a:solidFill>
                          <a:srgbClr val="FFFFFF"/>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079988401"/>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rPr>
                        <a:t>ACA</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lgn="l">
                        <a:spcBef>
                          <a:spcPts val="315"/>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Academic </a:t>
                      </a:r>
                      <a:r>
                        <a:rPr lang="en-US" sz="1600" dirty="0">
                          <a:solidFill>
                            <a:schemeClr val="tx1"/>
                          </a:solidFill>
                          <a:effectLst/>
                          <a:latin typeface="Calibri" panose="020F0502020204030204" pitchFamily="34" charset="0"/>
                          <a:ea typeface="Arial" panose="020B0604020202020204" pitchFamily="34" charset="0"/>
                        </a:rPr>
                        <a:t>Recall</a:t>
                      </a:r>
                    </a:p>
                  </a:txBody>
                  <a:tcPr marL="0" marR="0" marT="0" marB="0" anchor="ctr"/>
                </a:tc>
                <a:tc>
                  <a:txBody>
                    <a:bodyPr/>
                    <a:lstStyle/>
                    <a:p>
                      <a:pPr marL="36830" marR="158750" indent="-635" algn="l">
                        <a:spcBef>
                          <a:spcPts val="280"/>
                        </a:spcBef>
                        <a:spcAft>
                          <a:spcPts val="0"/>
                        </a:spcAft>
                      </a:pPr>
                      <a:r>
                        <a:rPr lang="en-US" sz="1600" dirty="0">
                          <a:solidFill>
                            <a:schemeClr val="tx1"/>
                          </a:solidFill>
                          <a:effectLst/>
                          <a:latin typeface="Calibri" panose="020F0502020204030204" pitchFamily="34" charset="0"/>
                          <a:ea typeface="Arial" panose="020B0604020202020204" pitchFamily="34" charset="0"/>
                        </a:rPr>
                        <a:t>Use for rehires from the same business unit. Use for recall of retired academic. For Job Codes that are without salary (WOS), be sure to also enter the Comp Rate as UCWOS.</a:t>
                      </a:r>
                    </a:p>
                  </a:txBody>
                  <a:tcPr marL="0" marR="0" marT="0" marB="0" anchor="ctr"/>
                </a:tc>
                <a:extLst>
                  <a:ext uri="{0D108BD9-81ED-4DB2-BD59-A6C34878D82A}">
                    <a16:rowId xmlns:a16="http://schemas.microsoft.com/office/drawing/2014/main" val="3972784277"/>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EMR</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lgn="l">
                        <a:spcBef>
                          <a:spcPts val="315"/>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Emeritus </a:t>
                      </a:r>
                      <a:r>
                        <a:rPr lang="en-US" sz="1600" dirty="0">
                          <a:solidFill>
                            <a:schemeClr val="tx1"/>
                          </a:solidFill>
                          <a:effectLst/>
                          <a:latin typeface="Calibri" panose="020F0502020204030204" pitchFamily="34" charset="0"/>
                          <a:ea typeface="Arial" panose="020B0604020202020204" pitchFamily="34" charset="0"/>
                        </a:rPr>
                        <a:t>Faculty</a:t>
                      </a:r>
                    </a:p>
                  </a:txBody>
                  <a:tcPr marL="0" marR="0" marT="0" marB="0" anchor="ctr"/>
                </a:tc>
                <a:tc>
                  <a:txBody>
                    <a:bodyPr/>
                    <a:lstStyle/>
                    <a:p>
                      <a:pPr marL="36830" marR="172085" indent="-635" algn="l">
                        <a:spcBef>
                          <a:spcPts val="275"/>
                        </a:spcBef>
                        <a:spcAft>
                          <a:spcPts val="0"/>
                        </a:spcAft>
                      </a:pPr>
                      <a:r>
                        <a:rPr lang="en-US" sz="1600" dirty="0">
                          <a:solidFill>
                            <a:schemeClr val="tx1"/>
                          </a:solidFill>
                          <a:effectLst/>
                          <a:latin typeface="Calibri" panose="020F0502020204030204" pitchFamily="34" charset="0"/>
                          <a:ea typeface="Arial" panose="020B0604020202020204" pitchFamily="34" charset="0"/>
                        </a:rPr>
                        <a:t>Use to add an emeritus job to retired faculty. For Job Codes that are without salary (WOS), be sure to also enter the Comp Rate as UCWOS.</a:t>
                      </a:r>
                    </a:p>
                  </a:txBody>
                  <a:tcPr marL="0" marR="0" marT="0" marB="0" anchor="ctr"/>
                </a:tc>
                <a:extLst>
                  <a:ext uri="{0D108BD9-81ED-4DB2-BD59-A6C34878D82A}">
                    <a16:rowId xmlns:a16="http://schemas.microsoft.com/office/drawing/2014/main" val="1632075106"/>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RSR</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lgn="l">
                        <a:spcBef>
                          <a:spcPts val="315"/>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Rehire </a:t>
                      </a:r>
                      <a:r>
                        <a:rPr lang="en-US" sz="1600" dirty="0">
                          <a:solidFill>
                            <a:schemeClr val="tx1"/>
                          </a:solidFill>
                          <a:effectLst/>
                          <a:latin typeface="Calibri" panose="020F0502020204030204" pitchFamily="34" charset="0"/>
                          <a:ea typeface="Arial" panose="020B0604020202020204" pitchFamily="34" charset="0"/>
                        </a:rPr>
                        <a:t>- Retirement Suspended</a:t>
                      </a:r>
                    </a:p>
                  </a:txBody>
                  <a:tcPr marL="0" marR="0" marT="0" marB="0" anchor="ctr"/>
                </a:tc>
                <a:tc>
                  <a:txBody>
                    <a:bodyPr/>
                    <a:lstStyle/>
                    <a:p>
                      <a:pPr marL="36830" marR="157480" algn="l">
                        <a:spcBef>
                          <a:spcPts val="275"/>
                        </a:spcBef>
                        <a:spcAft>
                          <a:spcPts val="0"/>
                        </a:spcAft>
                      </a:pPr>
                      <a:r>
                        <a:rPr lang="en-US" sz="1600" dirty="0">
                          <a:solidFill>
                            <a:schemeClr val="tx1"/>
                          </a:solidFill>
                          <a:effectLst/>
                          <a:latin typeface="Calibri" panose="020F0502020204030204" pitchFamily="34" charset="0"/>
                          <a:ea typeface="Arial" panose="020B0604020202020204" pitchFamily="34" charset="0"/>
                        </a:rPr>
                        <a:t>Use for rehires from the same business unit. Use to return to pay status following a retirement with retirement suspended and employee become an active UCRP member again.</a:t>
                      </a:r>
                    </a:p>
                  </a:txBody>
                  <a:tcPr marL="0" marR="0" marT="0" marB="0" anchor="ctr"/>
                </a:tc>
                <a:extLst>
                  <a:ext uri="{0D108BD9-81ED-4DB2-BD59-A6C34878D82A}">
                    <a16:rowId xmlns:a16="http://schemas.microsoft.com/office/drawing/2014/main" val="3196834674"/>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RL2</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lgn="l">
                        <a:spcBef>
                          <a:spcPts val="330"/>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Rehire </a:t>
                      </a:r>
                      <a:r>
                        <a:rPr lang="en-US" sz="1600" dirty="0">
                          <a:solidFill>
                            <a:schemeClr val="tx1"/>
                          </a:solidFill>
                          <a:effectLst/>
                          <a:latin typeface="Calibri" panose="020F0502020204030204" pitchFamily="34" charset="0"/>
                          <a:ea typeface="Arial" panose="020B0604020202020204" pitchFamily="34" charset="0"/>
                        </a:rPr>
                        <a:t>fr Layoff-No Pref, &lt;120</a:t>
                      </a:r>
                    </a:p>
                  </a:txBody>
                  <a:tcPr marL="0" marR="0" marT="0" marB="0" anchor="ctr"/>
                </a:tc>
                <a:tc>
                  <a:txBody>
                    <a:bodyPr/>
                    <a:lstStyle/>
                    <a:p>
                      <a:pPr marL="36830" marR="51435" algn="l">
                        <a:spcBef>
                          <a:spcPts val="295"/>
                        </a:spcBef>
                        <a:spcAft>
                          <a:spcPts val="0"/>
                        </a:spcAft>
                      </a:pPr>
                      <a:r>
                        <a:rPr lang="en-US" sz="1600" dirty="0">
                          <a:solidFill>
                            <a:schemeClr val="tx1"/>
                          </a:solidFill>
                          <a:effectLst/>
                          <a:latin typeface="Calibri" panose="020F0502020204030204" pitchFamily="34" charset="0"/>
                          <a:ea typeface="Arial" panose="020B0604020202020204" pitchFamily="34" charset="0"/>
                        </a:rPr>
                        <a:t>Use for rehires from the same business unit. Use to rehire following a layoff and not secured through the preferential rehire process within 120 days of separation.</a:t>
                      </a:r>
                    </a:p>
                  </a:txBody>
                  <a:tcPr marL="0" marR="0" marT="0" marB="0" anchor="ctr"/>
                </a:tc>
                <a:extLst>
                  <a:ext uri="{0D108BD9-81ED-4DB2-BD59-A6C34878D82A}">
                    <a16:rowId xmlns:a16="http://schemas.microsoft.com/office/drawing/2014/main" val="426728227"/>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RLO</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lgn="l">
                        <a:spcBef>
                          <a:spcPts val="315"/>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Rehire </a:t>
                      </a:r>
                      <a:r>
                        <a:rPr lang="en-US" sz="1600" dirty="0">
                          <a:solidFill>
                            <a:schemeClr val="tx1"/>
                          </a:solidFill>
                          <a:effectLst/>
                          <a:latin typeface="Calibri" panose="020F0502020204030204" pitchFamily="34" charset="0"/>
                          <a:ea typeface="Arial" panose="020B0604020202020204" pitchFamily="34" charset="0"/>
                        </a:rPr>
                        <a:t>fr Layoff-No Pref,&gt;=120</a:t>
                      </a:r>
                    </a:p>
                  </a:txBody>
                  <a:tcPr marL="0" marR="0" marT="0" marB="0" anchor="ctr"/>
                </a:tc>
                <a:tc>
                  <a:txBody>
                    <a:bodyPr/>
                    <a:lstStyle/>
                    <a:p>
                      <a:pPr marL="36830" marR="100965" algn="l">
                        <a:spcBef>
                          <a:spcPts val="275"/>
                        </a:spcBef>
                        <a:spcAft>
                          <a:spcPts val="0"/>
                        </a:spcAft>
                      </a:pPr>
                      <a:r>
                        <a:rPr lang="en-US" sz="1600" dirty="0">
                          <a:solidFill>
                            <a:schemeClr val="tx1"/>
                          </a:solidFill>
                          <a:effectLst/>
                          <a:latin typeface="Calibri" panose="020F0502020204030204" pitchFamily="34" charset="0"/>
                          <a:ea typeface="Arial" panose="020B0604020202020204" pitchFamily="34" charset="0"/>
                        </a:rPr>
                        <a:t>Use for rehires from the same business unit. Use to rehire following a layoff and not secured through the preferential rehire process where there is greater or equal to 120 days of separation.</a:t>
                      </a:r>
                    </a:p>
                  </a:txBody>
                  <a:tcPr marL="0" marR="0" marT="0" marB="0" anchor="ctr"/>
                </a:tc>
                <a:extLst>
                  <a:ext uri="{0D108BD9-81ED-4DB2-BD59-A6C34878D82A}">
                    <a16:rowId xmlns:a16="http://schemas.microsoft.com/office/drawing/2014/main" val="2384800372"/>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PR2</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lgn="l">
                        <a:spcBef>
                          <a:spcPts val="315"/>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Rehire </a:t>
                      </a:r>
                      <a:r>
                        <a:rPr lang="en-US" sz="1600" dirty="0">
                          <a:solidFill>
                            <a:schemeClr val="tx1"/>
                          </a:solidFill>
                          <a:effectLst/>
                          <a:latin typeface="Calibri" panose="020F0502020204030204" pitchFamily="34" charset="0"/>
                          <a:ea typeface="Arial" panose="020B0604020202020204" pitchFamily="34" charset="0"/>
                        </a:rPr>
                        <a:t>fr Layoff-Pref, &lt;120</a:t>
                      </a:r>
                    </a:p>
                  </a:txBody>
                  <a:tcPr marL="0" marR="0" marT="0" marB="0" anchor="ctr"/>
                </a:tc>
                <a:tc>
                  <a:txBody>
                    <a:bodyPr/>
                    <a:lstStyle/>
                    <a:p>
                      <a:pPr marL="36830" marR="334010" algn="l">
                        <a:spcBef>
                          <a:spcPts val="275"/>
                        </a:spcBef>
                        <a:spcAft>
                          <a:spcPts val="0"/>
                        </a:spcAft>
                      </a:pPr>
                      <a:r>
                        <a:rPr lang="en-US" sz="1600" dirty="0">
                          <a:solidFill>
                            <a:schemeClr val="tx1"/>
                          </a:solidFill>
                          <a:effectLst/>
                          <a:latin typeface="Calibri" panose="020F0502020204030204" pitchFamily="34" charset="0"/>
                          <a:ea typeface="Arial" panose="020B0604020202020204" pitchFamily="34" charset="0"/>
                        </a:rPr>
                        <a:t>Use for rehires from the same business unit. Use to rehire following a layoff and secured through the preferential rehire process within 120 days of separation.</a:t>
                      </a:r>
                    </a:p>
                  </a:txBody>
                  <a:tcPr marL="0" marR="0" marT="0" marB="0" anchor="ctr"/>
                </a:tc>
                <a:extLst>
                  <a:ext uri="{0D108BD9-81ED-4DB2-BD59-A6C34878D82A}">
                    <a16:rowId xmlns:a16="http://schemas.microsoft.com/office/drawing/2014/main" val="3314718283"/>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PRF</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lgn="l">
                        <a:spcBef>
                          <a:spcPts val="315"/>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Rehire </a:t>
                      </a:r>
                      <a:r>
                        <a:rPr lang="en-US" sz="1600" dirty="0">
                          <a:solidFill>
                            <a:schemeClr val="tx1"/>
                          </a:solidFill>
                          <a:effectLst/>
                          <a:latin typeface="Calibri" panose="020F0502020204030204" pitchFamily="34" charset="0"/>
                          <a:ea typeface="Arial" panose="020B0604020202020204" pitchFamily="34" charset="0"/>
                        </a:rPr>
                        <a:t>fr Layoff-Pref, &gt;=120</a:t>
                      </a:r>
                    </a:p>
                  </a:txBody>
                  <a:tcPr marL="0" marR="0" marT="0" marB="0" anchor="ctr"/>
                </a:tc>
                <a:tc>
                  <a:txBody>
                    <a:bodyPr/>
                    <a:lstStyle/>
                    <a:p>
                      <a:pPr marL="36830" marR="51435" algn="l">
                        <a:spcBef>
                          <a:spcPts val="275"/>
                        </a:spcBef>
                        <a:spcAft>
                          <a:spcPts val="0"/>
                        </a:spcAft>
                      </a:pPr>
                      <a:r>
                        <a:rPr lang="en-US" sz="1600" dirty="0">
                          <a:solidFill>
                            <a:schemeClr val="tx1"/>
                          </a:solidFill>
                          <a:effectLst/>
                          <a:latin typeface="Calibri" panose="020F0502020204030204" pitchFamily="34" charset="0"/>
                          <a:ea typeface="Arial" panose="020B0604020202020204" pitchFamily="34" charset="0"/>
                        </a:rPr>
                        <a:t>Use for rehires from the same business unit. Use to rehire following a layoff and secured through the preferential rehire process where there is greater than or equal to 120 days of separation.</a:t>
                      </a:r>
                    </a:p>
                  </a:txBody>
                  <a:tcPr marL="0" marR="0" marT="0" marB="0" anchor="ctr"/>
                </a:tc>
                <a:extLst>
                  <a:ext uri="{0D108BD9-81ED-4DB2-BD59-A6C34878D82A}">
                    <a16:rowId xmlns:a16="http://schemas.microsoft.com/office/drawing/2014/main" val="1722817133"/>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RE2</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lgn="l">
                        <a:spcBef>
                          <a:spcPts val="350"/>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Rehire</a:t>
                      </a:r>
                      <a:r>
                        <a:rPr lang="en-US" sz="1600" dirty="0">
                          <a:solidFill>
                            <a:schemeClr val="tx1"/>
                          </a:solidFill>
                          <a:effectLst/>
                          <a:latin typeface="Calibri" panose="020F0502020204030204" pitchFamily="34" charset="0"/>
                          <a:ea typeface="Arial" panose="020B0604020202020204" pitchFamily="34" charset="0"/>
                        </a:rPr>
                        <a:t>, &lt;120 days break</a:t>
                      </a:r>
                    </a:p>
                  </a:txBody>
                  <a:tcPr marL="0" marR="0" marT="0" marB="0" anchor="ctr"/>
                </a:tc>
                <a:tc>
                  <a:txBody>
                    <a:bodyPr/>
                    <a:lstStyle/>
                    <a:p>
                      <a:pPr marL="36830" marR="86995" algn="l">
                        <a:spcBef>
                          <a:spcPts val="315"/>
                        </a:spcBef>
                        <a:spcAft>
                          <a:spcPts val="0"/>
                        </a:spcAft>
                      </a:pPr>
                      <a:r>
                        <a:rPr lang="en-US" sz="1600" dirty="0">
                          <a:solidFill>
                            <a:schemeClr val="tx1"/>
                          </a:solidFill>
                          <a:effectLst/>
                          <a:latin typeface="Calibri" panose="020F0502020204030204" pitchFamily="34" charset="0"/>
                          <a:ea typeface="Arial" panose="020B0604020202020204" pitchFamily="34" charset="0"/>
                        </a:rPr>
                        <a:t>Use for rehires from the same business unit. Use for a regular rehire to return to pay status following less than 120 days of break in service.</a:t>
                      </a:r>
                    </a:p>
                  </a:txBody>
                  <a:tcPr marL="0" marR="0" marT="0" marB="0" anchor="ctr"/>
                </a:tc>
                <a:extLst>
                  <a:ext uri="{0D108BD9-81ED-4DB2-BD59-A6C34878D82A}">
                    <a16:rowId xmlns:a16="http://schemas.microsoft.com/office/drawing/2014/main" val="3775369569"/>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lgn="l">
                        <a:spcBef>
                          <a:spcPts val="350"/>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Rehire</a:t>
                      </a:r>
                      <a:r>
                        <a:rPr lang="en-US" sz="1600" dirty="0">
                          <a:solidFill>
                            <a:schemeClr val="tx1"/>
                          </a:solidFill>
                          <a:effectLst/>
                          <a:latin typeface="Calibri" panose="020F0502020204030204" pitchFamily="34" charset="0"/>
                          <a:ea typeface="Arial" panose="020B0604020202020204" pitchFamily="34" charset="0"/>
                        </a:rPr>
                        <a:t>, &gt; or = 120 days break</a:t>
                      </a:r>
                    </a:p>
                  </a:txBody>
                  <a:tcPr marL="0" marR="0" marT="0" marB="0" anchor="ctr"/>
                </a:tc>
                <a:tc>
                  <a:txBody>
                    <a:bodyPr/>
                    <a:lstStyle/>
                    <a:p>
                      <a:pPr marL="36830" marR="86995" algn="l">
                        <a:spcBef>
                          <a:spcPts val="315"/>
                        </a:spcBef>
                        <a:spcAft>
                          <a:spcPts val="0"/>
                        </a:spcAft>
                      </a:pPr>
                      <a:r>
                        <a:rPr lang="en-US" sz="1600" dirty="0">
                          <a:solidFill>
                            <a:schemeClr val="tx1"/>
                          </a:solidFill>
                          <a:effectLst/>
                          <a:latin typeface="Calibri" panose="020F0502020204030204" pitchFamily="34" charset="0"/>
                          <a:ea typeface="Arial" panose="020B0604020202020204" pitchFamily="34" charset="0"/>
                        </a:rPr>
                        <a:t>Use for rehires from the same business unit. Use for a regular rehire to return to pay status following a greater than or equal to 120 days of break in service.</a:t>
                      </a:r>
                    </a:p>
                  </a:txBody>
                  <a:tcPr marL="0" marR="0" marT="0" marB="0" anchor="ctr"/>
                </a:tc>
                <a:extLst>
                  <a:ext uri="{0D108BD9-81ED-4DB2-BD59-A6C34878D82A}">
                    <a16:rowId xmlns:a16="http://schemas.microsoft.com/office/drawing/2014/main" val="382524410"/>
                  </a:ext>
                </a:extLst>
              </a:tr>
            </a:tbl>
          </a:graphicData>
        </a:graphic>
      </p:graphicFrame>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35</a:t>
            </a:fld>
            <a:endParaRPr lang="en-US" altLang="en-US" dirty="0">
              <a:solidFill>
                <a:prstClr val="black"/>
              </a:solidFill>
            </a:endParaRPr>
          </a:p>
        </p:txBody>
      </p:sp>
    </p:spTree>
    <p:extLst>
      <p:ext uri="{BB962C8B-B14F-4D97-AF65-F5344CB8AC3E}">
        <p14:creationId xmlns:p14="http://schemas.microsoft.com/office/powerpoint/2010/main" val="13304398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965" y="323142"/>
            <a:ext cx="10963618" cy="685800"/>
          </a:xfrm>
        </p:spPr>
        <p:txBody>
          <a:bodyPr/>
          <a:lstStyle/>
          <a:p>
            <a:r>
              <a:rPr lang="en-US" dirty="0" smtClean="0">
                <a:solidFill>
                  <a:schemeClr val="accent5"/>
                </a:solidFill>
              </a:rPr>
              <a:t>ACTION/REASON CODES</a:t>
            </a:r>
            <a:endParaRPr lang="en-US" dirty="0">
              <a:solidFill>
                <a:schemeClr val="accent5"/>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347512866"/>
              </p:ext>
            </p:extLst>
          </p:nvPr>
        </p:nvGraphicFramePr>
        <p:xfrm>
          <a:off x="386965" y="1008942"/>
          <a:ext cx="11414509" cy="4409440"/>
        </p:xfrm>
        <a:graphic>
          <a:graphicData uri="http://schemas.openxmlformats.org/drawingml/2006/table">
            <a:tbl>
              <a:tblPr firstRow="1" bandRow="1">
                <a:tableStyleId>{5C22544A-7EE6-4342-B048-85BDC9FD1C3A}</a:tableStyleId>
              </a:tblPr>
              <a:tblGrid>
                <a:gridCol w="592075">
                  <a:extLst>
                    <a:ext uri="{9D8B030D-6E8A-4147-A177-3AD203B41FA5}">
                      <a16:colId xmlns:a16="http://schemas.microsoft.com/office/drawing/2014/main" val="3496483485"/>
                    </a:ext>
                  </a:extLst>
                </a:gridCol>
                <a:gridCol w="648728">
                  <a:extLst>
                    <a:ext uri="{9D8B030D-6E8A-4147-A177-3AD203B41FA5}">
                      <a16:colId xmlns:a16="http://schemas.microsoft.com/office/drawing/2014/main" val="2718791848"/>
                    </a:ext>
                  </a:extLst>
                </a:gridCol>
                <a:gridCol w="2324482">
                  <a:extLst>
                    <a:ext uri="{9D8B030D-6E8A-4147-A177-3AD203B41FA5}">
                      <a16:colId xmlns:a16="http://schemas.microsoft.com/office/drawing/2014/main" val="1724486354"/>
                    </a:ext>
                  </a:extLst>
                </a:gridCol>
                <a:gridCol w="7849224">
                  <a:extLst>
                    <a:ext uri="{9D8B030D-6E8A-4147-A177-3AD203B41FA5}">
                      <a16:colId xmlns:a16="http://schemas.microsoft.com/office/drawing/2014/main" val="1587839610"/>
                    </a:ext>
                  </a:extLst>
                </a:gridCol>
              </a:tblGrid>
              <a:tr h="370840">
                <a:tc>
                  <a:txBody>
                    <a:bodyPr/>
                    <a:lstStyle/>
                    <a:p>
                      <a:pPr algn="l" fontAlgn="ctr"/>
                      <a:r>
                        <a:rPr lang="en-US" sz="1600" b="1" i="0" u="none" strike="noStrike" dirty="0">
                          <a:solidFill>
                            <a:srgbClr val="FFFFFF"/>
                          </a:solidFill>
                          <a:effectLst/>
                          <a:latin typeface="Calibri" panose="020F0502020204030204" pitchFamily="34" charset="0"/>
                        </a:rPr>
                        <a:t>Action</a:t>
                      </a:r>
                    </a:p>
                  </a:txBody>
                  <a:tcPr marL="4763" marR="4763" marT="4763" marB="0" anchor="ctr"/>
                </a:tc>
                <a:tc>
                  <a:txBody>
                    <a:bodyPr/>
                    <a:lstStyle/>
                    <a:p>
                      <a:pPr algn="l" fontAlgn="ctr"/>
                      <a:r>
                        <a:rPr lang="en-US" sz="1600" b="1" i="0" u="none" strike="noStrike" dirty="0">
                          <a:solidFill>
                            <a:srgbClr val="FFFFFF"/>
                          </a:solidFill>
                          <a:effectLst/>
                          <a:latin typeface="Calibri" panose="020F0502020204030204" pitchFamily="34" charset="0"/>
                        </a:rPr>
                        <a:t>Reason </a:t>
                      </a:r>
                    </a:p>
                  </a:txBody>
                  <a:tcPr marL="4763" marR="4763" marT="4763" marB="0" anchor="ctr"/>
                </a:tc>
                <a:tc>
                  <a:txBody>
                    <a:bodyPr/>
                    <a:lstStyle/>
                    <a:p>
                      <a:pPr algn="l" fontAlgn="ctr"/>
                      <a:r>
                        <a:rPr lang="en-US" sz="1600" b="1" i="0" u="none" strike="noStrike" dirty="0">
                          <a:solidFill>
                            <a:srgbClr val="FFFFFF"/>
                          </a:solidFill>
                          <a:effectLst/>
                          <a:latin typeface="Calibri" panose="020F0502020204030204" pitchFamily="34" charset="0"/>
                        </a:rPr>
                        <a:t>Description </a:t>
                      </a:r>
                    </a:p>
                  </a:txBody>
                  <a:tcPr marL="4763" marR="4763" marT="4763" marB="0" anchor="ctr"/>
                </a:tc>
                <a:tc>
                  <a:txBody>
                    <a:bodyPr/>
                    <a:lstStyle/>
                    <a:p>
                      <a:pPr algn="l" fontAlgn="ctr"/>
                      <a:r>
                        <a:rPr lang="en-US" sz="1600" b="1" i="0" u="none" strike="noStrike" dirty="0" smtClean="0">
                          <a:solidFill>
                            <a:srgbClr val="FFFFFF"/>
                          </a:solidFill>
                          <a:effectLst/>
                          <a:latin typeface="Calibri" panose="020F0502020204030204" pitchFamily="34" charset="0"/>
                        </a:rPr>
                        <a:t>Comments</a:t>
                      </a:r>
                      <a:endParaRPr lang="en-US" sz="1600" b="1" i="0" u="none" strike="noStrike" dirty="0">
                        <a:solidFill>
                          <a:srgbClr val="FFFFFF"/>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079988401"/>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RET</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lgn="l">
                        <a:spcBef>
                          <a:spcPts val="350"/>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Rehired </a:t>
                      </a:r>
                      <a:r>
                        <a:rPr lang="en-US" sz="1600" dirty="0">
                          <a:solidFill>
                            <a:schemeClr val="tx1"/>
                          </a:solidFill>
                          <a:effectLst/>
                          <a:latin typeface="Calibri" panose="020F0502020204030204" pitchFamily="34" charset="0"/>
                          <a:ea typeface="Arial" panose="020B0604020202020204" pitchFamily="34" charset="0"/>
                        </a:rPr>
                        <a:t>Retiree</a:t>
                      </a:r>
                    </a:p>
                  </a:txBody>
                  <a:tcPr marL="0" marR="0" marT="0" marB="0" anchor="ctr"/>
                </a:tc>
                <a:tc>
                  <a:txBody>
                    <a:bodyPr/>
                    <a:lstStyle/>
                    <a:p>
                      <a:pPr marL="36830" marR="100965" algn="l">
                        <a:spcBef>
                          <a:spcPts val="315"/>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Use for rehires from the same business unit. Use to return to pay status, in accordance with the Policy on Reemployment of UC Retired Employees, following a retirement, and the employee continues to draw retirement benefits. Rehire-Retirees require the completed UBEN1039 form to be attached to the template transaction.</a:t>
                      </a:r>
                      <a:endParaRPr lang="en-US" sz="1600" dirty="0">
                        <a:solidFill>
                          <a:schemeClr val="tx1"/>
                        </a:solidFill>
                        <a:effectLst/>
                        <a:latin typeface="Calibri" panose="020F0502020204030204" pitchFamily="34" charset="0"/>
                        <a:ea typeface="Arial" panose="020B0604020202020204" pitchFamily="34" charset="0"/>
                      </a:endParaRPr>
                    </a:p>
                  </a:txBody>
                  <a:tcPr marL="0" marR="0" marT="0" marB="0" anchor="ctr"/>
                </a:tc>
                <a:extLst>
                  <a:ext uri="{0D108BD9-81ED-4DB2-BD59-A6C34878D82A}">
                    <a16:rowId xmlns:a16="http://schemas.microsoft.com/office/drawing/2014/main" val="1659241858"/>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rPr>
                        <a:t>RC2</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spcBef>
                          <a:spcPts val="315"/>
                        </a:spcBef>
                        <a:spcAft>
                          <a:spcPts val="0"/>
                        </a:spcAft>
                      </a:pPr>
                      <a:r>
                        <a:rPr lang="en-US" sz="1600" dirty="0">
                          <a:solidFill>
                            <a:schemeClr val="tx1"/>
                          </a:solidFill>
                          <a:effectLst/>
                          <a:latin typeface="Calibri" panose="020F0502020204030204" pitchFamily="34" charset="0"/>
                          <a:ea typeface="Arial" panose="020B0604020202020204" pitchFamily="34" charset="0"/>
                        </a:rPr>
                        <a:t>RC2 - Staff Recall, &lt;120</a:t>
                      </a:r>
                    </a:p>
                  </a:txBody>
                  <a:tcPr marL="0" marR="0" marT="0" marB="0" anchor="ctr"/>
                </a:tc>
                <a:tc>
                  <a:txBody>
                    <a:bodyPr/>
                    <a:lstStyle/>
                    <a:p>
                      <a:pPr marL="36830" marR="242570">
                        <a:spcBef>
                          <a:spcPts val="275"/>
                        </a:spcBef>
                        <a:spcAft>
                          <a:spcPts val="0"/>
                        </a:spcAft>
                      </a:pPr>
                      <a:r>
                        <a:rPr lang="en-US" sz="1600" dirty="0">
                          <a:solidFill>
                            <a:schemeClr val="tx1"/>
                          </a:solidFill>
                          <a:effectLst/>
                          <a:latin typeface="Calibri" panose="020F0502020204030204" pitchFamily="34" charset="0"/>
                          <a:ea typeface="Arial" panose="020B0604020202020204" pitchFamily="34" charset="0"/>
                        </a:rPr>
                        <a:t>Use for rehires from the same business unit. Use to rehire a former UC employee eligible under layoff recall policies within 120 days of separation.</a:t>
                      </a:r>
                    </a:p>
                  </a:txBody>
                  <a:tcPr marL="0" marR="0" marT="0" marB="0" anchor="ctr"/>
                </a:tc>
                <a:extLst>
                  <a:ext uri="{0D108BD9-81ED-4DB2-BD59-A6C34878D82A}">
                    <a16:rowId xmlns:a16="http://schemas.microsoft.com/office/drawing/2014/main" val="3972784277"/>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REC</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spcBef>
                          <a:spcPts val="315"/>
                        </a:spcBef>
                        <a:spcAft>
                          <a:spcPts val="0"/>
                        </a:spcAft>
                      </a:pPr>
                      <a:r>
                        <a:rPr lang="en-US" sz="1600" dirty="0">
                          <a:solidFill>
                            <a:schemeClr val="tx1"/>
                          </a:solidFill>
                          <a:effectLst/>
                          <a:latin typeface="Calibri" panose="020F0502020204030204" pitchFamily="34" charset="0"/>
                          <a:ea typeface="Arial" panose="020B0604020202020204" pitchFamily="34" charset="0"/>
                        </a:rPr>
                        <a:t>REC - Staff Recall, &gt;=120</a:t>
                      </a:r>
                    </a:p>
                  </a:txBody>
                  <a:tcPr marL="0" marR="0" marT="0" marB="0" anchor="ctr"/>
                </a:tc>
                <a:tc>
                  <a:txBody>
                    <a:bodyPr/>
                    <a:lstStyle/>
                    <a:p>
                      <a:pPr marL="36830" marR="51435">
                        <a:spcBef>
                          <a:spcPts val="275"/>
                        </a:spcBef>
                        <a:spcAft>
                          <a:spcPts val="0"/>
                        </a:spcAft>
                      </a:pPr>
                      <a:r>
                        <a:rPr lang="en-US" sz="1600" dirty="0">
                          <a:solidFill>
                            <a:schemeClr val="tx1"/>
                          </a:solidFill>
                          <a:effectLst/>
                          <a:latin typeface="Calibri" panose="020F0502020204030204" pitchFamily="34" charset="0"/>
                          <a:ea typeface="Arial" panose="020B0604020202020204" pitchFamily="34" charset="0"/>
                        </a:rPr>
                        <a:t>Use for rehires from the same business unit. Use to rehire a former UC employee eligible under layoff recall policies greater than or equal to 120 days of separation.</a:t>
                      </a:r>
                    </a:p>
                  </a:txBody>
                  <a:tcPr marL="0" marR="0" marT="0" marB="0" anchor="ctr"/>
                </a:tc>
                <a:extLst>
                  <a:ext uri="{0D108BD9-81ED-4DB2-BD59-A6C34878D82A}">
                    <a16:rowId xmlns:a16="http://schemas.microsoft.com/office/drawing/2014/main" val="1632075106"/>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REI</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spcBef>
                          <a:spcPts val="350"/>
                        </a:spcBef>
                        <a:spcAft>
                          <a:spcPts val="0"/>
                        </a:spcAft>
                      </a:pPr>
                      <a:r>
                        <a:rPr lang="en-US" sz="1600" dirty="0">
                          <a:solidFill>
                            <a:schemeClr val="tx1"/>
                          </a:solidFill>
                          <a:effectLst/>
                          <a:latin typeface="Calibri" panose="020F0502020204030204" pitchFamily="34" charset="0"/>
                          <a:ea typeface="Arial" panose="020B0604020202020204" pitchFamily="34" charset="0"/>
                        </a:rPr>
                        <a:t>REI - Reinstatement</a:t>
                      </a:r>
                    </a:p>
                  </a:txBody>
                  <a:tcPr marL="0" marR="0" marT="0" marB="0" anchor="ctr"/>
                </a:tc>
                <a:tc>
                  <a:txBody>
                    <a:bodyPr/>
                    <a:lstStyle/>
                    <a:p>
                      <a:pPr marL="36830" marR="0">
                        <a:spcBef>
                          <a:spcPts val="350"/>
                        </a:spcBef>
                        <a:spcAft>
                          <a:spcPts val="0"/>
                        </a:spcAft>
                      </a:pPr>
                      <a:r>
                        <a:rPr lang="en-US" sz="1600" dirty="0">
                          <a:solidFill>
                            <a:schemeClr val="tx1"/>
                          </a:solidFill>
                          <a:effectLst/>
                          <a:latin typeface="Calibri" panose="020F0502020204030204" pitchFamily="34" charset="0"/>
                          <a:ea typeface="Arial" panose="020B0604020202020204" pitchFamily="34" charset="0"/>
                        </a:rPr>
                        <a:t>Use to reinstate an employee (staff) that was automatically terminated.</a:t>
                      </a:r>
                    </a:p>
                  </a:txBody>
                  <a:tcPr marL="0" marR="0" marT="0" marB="0" anchor="ctr"/>
                </a:tc>
                <a:extLst>
                  <a:ext uri="{0D108BD9-81ED-4DB2-BD59-A6C34878D82A}">
                    <a16:rowId xmlns:a16="http://schemas.microsoft.com/office/drawing/2014/main" val="1722817133"/>
                  </a:ext>
                </a:extLst>
              </a:tr>
              <a:tr h="370840">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REH</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REI</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spcBef>
                          <a:spcPts val="315"/>
                        </a:spcBef>
                        <a:spcAft>
                          <a:spcPts val="0"/>
                        </a:spcAft>
                      </a:pPr>
                      <a:r>
                        <a:rPr lang="en-US" sz="1600" dirty="0">
                          <a:solidFill>
                            <a:schemeClr val="tx1"/>
                          </a:solidFill>
                          <a:effectLst/>
                          <a:latin typeface="Calibri" panose="020F0502020204030204" pitchFamily="34" charset="0"/>
                          <a:ea typeface="Arial" panose="020B0604020202020204" pitchFamily="34" charset="0"/>
                        </a:rPr>
                        <a:t>REI - Reinstatement</a:t>
                      </a:r>
                    </a:p>
                  </a:txBody>
                  <a:tcPr marL="0" marR="0" marT="0" marB="0" anchor="ctr"/>
                </a:tc>
                <a:tc>
                  <a:txBody>
                    <a:bodyPr/>
                    <a:lstStyle/>
                    <a:p>
                      <a:pPr marL="36830" marR="0">
                        <a:spcBef>
                          <a:spcPts val="315"/>
                        </a:spcBef>
                        <a:spcAft>
                          <a:spcPts val="0"/>
                        </a:spcAft>
                      </a:pPr>
                      <a:r>
                        <a:rPr lang="en-US" sz="1600" dirty="0">
                          <a:solidFill>
                            <a:schemeClr val="tx1"/>
                          </a:solidFill>
                          <a:effectLst/>
                          <a:latin typeface="Calibri" panose="020F0502020204030204" pitchFamily="34" charset="0"/>
                          <a:ea typeface="Arial" panose="020B0604020202020204" pitchFamily="34" charset="0"/>
                        </a:rPr>
                        <a:t>Use to reinstate an employee (academic) that was automatically terminated.</a:t>
                      </a:r>
                    </a:p>
                  </a:txBody>
                  <a:tcPr marL="0" marR="0" marT="0" marB="0" anchor="ctr"/>
                </a:tc>
                <a:extLst>
                  <a:ext uri="{0D108BD9-81ED-4DB2-BD59-A6C34878D82A}">
                    <a16:rowId xmlns:a16="http://schemas.microsoft.com/office/drawing/2014/main" val="3775369569"/>
                  </a:ext>
                </a:extLst>
              </a:tr>
              <a:tr h="370840">
                <a:tc>
                  <a:txBody>
                    <a:bodyPr/>
                    <a:lstStyle/>
                    <a:p>
                      <a:pPr algn="l" fontAlgn="ctr"/>
                      <a:r>
                        <a:rPr lang="en-US" sz="1600" b="0" i="0" u="none" strike="noStrike" dirty="0" smtClean="0">
                          <a:solidFill>
                            <a:schemeClr val="tx1"/>
                          </a:solidFill>
                          <a:effectLst/>
                          <a:latin typeface="Calibri" panose="020F0502020204030204" pitchFamily="34" charset="0"/>
                        </a:rPr>
                        <a:t>CONC</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rPr>
                        <a:t>CN1</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spcBef>
                          <a:spcPts val="350"/>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 </a:t>
                      </a:r>
                      <a:r>
                        <a:rPr lang="en-US" sz="1600" dirty="0">
                          <a:solidFill>
                            <a:schemeClr val="tx1"/>
                          </a:solidFill>
                          <a:effectLst/>
                          <a:latin typeface="Calibri" panose="020F0502020204030204" pitchFamily="34" charset="0"/>
                          <a:ea typeface="Arial" panose="020B0604020202020204" pitchFamily="34" charset="0"/>
                        </a:rPr>
                        <a:t>Academic Concurrent Hire</a:t>
                      </a:r>
                    </a:p>
                  </a:txBody>
                  <a:tcPr marL="0" marR="0" marT="0" marB="0" anchor="ctr"/>
                </a:tc>
                <a:tc>
                  <a:txBody>
                    <a:bodyPr/>
                    <a:lstStyle/>
                    <a:p>
                      <a:pPr marL="36830" marR="0">
                        <a:spcBef>
                          <a:spcPts val="350"/>
                        </a:spcBef>
                        <a:spcAft>
                          <a:spcPts val="0"/>
                        </a:spcAft>
                      </a:pPr>
                      <a:r>
                        <a:rPr lang="en-US" sz="1600" dirty="0">
                          <a:solidFill>
                            <a:schemeClr val="tx1"/>
                          </a:solidFill>
                          <a:effectLst/>
                          <a:latin typeface="Calibri" panose="020F0502020204030204" pitchFamily="34" charset="0"/>
                          <a:ea typeface="Arial" panose="020B0604020202020204" pitchFamily="34" charset="0"/>
                        </a:rPr>
                        <a:t>Use to add a concurrent job (either Dual or Non-Dual employment).</a:t>
                      </a:r>
                    </a:p>
                  </a:txBody>
                  <a:tcPr marL="0" marR="0" marT="0" marB="0" anchor="ctr"/>
                </a:tc>
                <a:extLst>
                  <a:ext uri="{0D108BD9-81ED-4DB2-BD59-A6C34878D82A}">
                    <a16:rowId xmlns:a16="http://schemas.microsoft.com/office/drawing/2014/main" val="3374065921"/>
                  </a:ext>
                </a:extLst>
              </a:tr>
              <a:tr h="370840">
                <a:tc>
                  <a:txBody>
                    <a:bodyPr/>
                    <a:lstStyle/>
                    <a:p>
                      <a:pPr algn="l" fontAlgn="ctr"/>
                      <a:r>
                        <a:rPr lang="en-US" sz="1600" b="0" i="0" u="none" strike="noStrike" dirty="0" smtClean="0">
                          <a:solidFill>
                            <a:schemeClr val="tx1"/>
                          </a:solidFill>
                          <a:effectLst/>
                          <a:latin typeface="Calibri" panose="020F0502020204030204" pitchFamily="34" charset="0"/>
                        </a:rPr>
                        <a:t>CONC</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DEE</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spcBef>
                          <a:spcPts val="315"/>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Concurrent </a:t>
                      </a:r>
                      <a:r>
                        <a:rPr lang="en-US" sz="1600" dirty="0">
                          <a:solidFill>
                            <a:schemeClr val="tx1"/>
                          </a:solidFill>
                          <a:effectLst/>
                          <a:latin typeface="Calibri" panose="020F0502020204030204" pitchFamily="34" charset="0"/>
                          <a:ea typeface="Arial" panose="020B0604020202020204" pitchFamily="34" charset="0"/>
                        </a:rPr>
                        <a:t>Hire - Dual Empl</a:t>
                      </a:r>
                    </a:p>
                  </a:txBody>
                  <a:tcPr marL="0" marR="0" marT="0" marB="0" anchor="ctr"/>
                </a:tc>
                <a:tc>
                  <a:txBody>
                    <a:bodyPr/>
                    <a:lstStyle/>
                    <a:p>
                      <a:pPr marL="36830" marR="0">
                        <a:spcBef>
                          <a:spcPts val="315"/>
                        </a:spcBef>
                        <a:spcAft>
                          <a:spcPts val="0"/>
                        </a:spcAft>
                      </a:pPr>
                      <a:r>
                        <a:rPr lang="en-US" sz="1600" dirty="0">
                          <a:solidFill>
                            <a:schemeClr val="tx1"/>
                          </a:solidFill>
                          <a:effectLst/>
                          <a:latin typeface="Calibri" panose="020F0502020204030204" pitchFamily="34" charset="0"/>
                          <a:ea typeface="Arial" panose="020B0604020202020204" pitchFamily="34" charset="0"/>
                        </a:rPr>
                        <a:t>Use to add a concurrent dual-employment job.</a:t>
                      </a:r>
                    </a:p>
                  </a:txBody>
                  <a:tcPr marL="0" marR="0" marT="0" marB="0" anchor="ctr"/>
                </a:tc>
                <a:extLst>
                  <a:ext uri="{0D108BD9-81ED-4DB2-BD59-A6C34878D82A}">
                    <a16:rowId xmlns:a16="http://schemas.microsoft.com/office/drawing/2014/main" val="3770901236"/>
                  </a:ext>
                </a:extLst>
              </a:tr>
              <a:tr h="370840">
                <a:tc>
                  <a:txBody>
                    <a:bodyPr/>
                    <a:lstStyle/>
                    <a:p>
                      <a:pPr algn="l" fontAlgn="ctr"/>
                      <a:r>
                        <a:rPr lang="en-US" sz="1600" b="0" i="0" u="none" strike="noStrike" dirty="0" smtClean="0">
                          <a:solidFill>
                            <a:schemeClr val="tx1"/>
                          </a:solidFill>
                          <a:effectLst/>
                          <a:latin typeface="Calibri" panose="020F0502020204030204" pitchFamily="34" charset="0"/>
                        </a:rPr>
                        <a:t>CONC</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chemeClr val="tx1"/>
                          </a:solidFill>
                          <a:effectLst/>
                          <a:latin typeface="Calibri" panose="020F0502020204030204" pitchFamily="34" charset="0"/>
                          <a:cs typeface="Calibri" panose="020F0502020204030204" pitchFamily="34" charset="0"/>
                        </a:rPr>
                        <a:t>CON</a:t>
                      </a:r>
                      <a:endParaRPr lang="en-US" sz="1600" b="0" i="0" u="none" strike="noStrike" dirty="0">
                        <a:solidFill>
                          <a:schemeClr val="tx1"/>
                        </a:solidFill>
                        <a:effectLst/>
                        <a:latin typeface="Calibri" panose="020F0502020204030204" pitchFamily="34" charset="0"/>
                      </a:endParaRPr>
                    </a:p>
                  </a:txBody>
                  <a:tcPr marL="4763" marR="4763" marT="4763" marB="0" anchor="ctr"/>
                </a:tc>
                <a:tc>
                  <a:txBody>
                    <a:bodyPr/>
                    <a:lstStyle/>
                    <a:p>
                      <a:pPr marL="37465" marR="0">
                        <a:spcBef>
                          <a:spcPts val="315"/>
                        </a:spcBef>
                        <a:spcAft>
                          <a:spcPts val="0"/>
                        </a:spcAft>
                      </a:pPr>
                      <a:r>
                        <a:rPr lang="en-US" sz="1600" dirty="0" smtClean="0">
                          <a:solidFill>
                            <a:schemeClr val="tx1"/>
                          </a:solidFill>
                          <a:effectLst/>
                          <a:latin typeface="Calibri" panose="020F0502020204030204" pitchFamily="34" charset="0"/>
                          <a:ea typeface="Arial" panose="020B0604020202020204" pitchFamily="34" charset="0"/>
                        </a:rPr>
                        <a:t>Concurrent </a:t>
                      </a:r>
                      <a:r>
                        <a:rPr lang="en-US" sz="1600" dirty="0">
                          <a:solidFill>
                            <a:schemeClr val="tx1"/>
                          </a:solidFill>
                          <a:effectLst/>
                          <a:latin typeface="Calibri" panose="020F0502020204030204" pitchFamily="34" charset="0"/>
                          <a:ea typeface="Arial" panose="020B0604020202020204" pitchFamily="34" charset="0"/>
                        </a:rPr>
                        <a:t>Hire - Non Dual Emp</a:t>
                      </a:r>
                    </a:p>
                  </a:txBody>
                  <a:tcPr marL="0" marR="0" marT="0" marB="0" anchor="ctr"/>
                </a:tc>
                <a:tc>
                  <a:txBody>
                    <a:bodyPr/>
                    <a:lstStyle/>
                    <a:p>
                      <a:pPr marL="36830" marR="207010">
                        <a:spcBef>
                          <a:spcPts val="275"/>
                        </a:spcBef>
                        <a:spcAft>
                          <a:spcPts val="0"/>
                        </a:spcAft>
                      </a:pPr>
                      <a:r>
                        <a:rPr lang="en-US" sz="1600" dirty="0">
                          <a:solidFill>
                            <a:schemeClr val="tx1"/>
                          </a:solidFill>
                          <a:effectLst/>
                          <a:latin typeface="Calibri" panose="020F0502020204030204" pitchFamily="34" charset="0"/>
                          <a:ea typeface="Arial" panose="020B0604020202020204" pitchFamily="34" charset="0"/>
                        </a:rPr>
                        <a:t>Use to add a concurrent employee record (appointment). This means that an employee is working in two or more jobs at the same time in different departments and/or job codes.</a:t>
                      </a:r>
                    </a:p>
                  </a:txBody>
                  <a:tcPr marL="0" marR="0" marT="0" marB="0" anchor="ctr"/>
                </a:tc>
                <a:extLst>
                  <a:ext uri="{0D108BD9-81ED-4DB2-BD59-A6C34878D82A}">
                    <a16:rowId xmlns:a16="http://schemas.microsoft.com/office/drawing/2014/main" val="341568653"/>
                  </a:ext>
                </a:extLst>
              </a:tr>
            </a:tbl>
          </a:graphicData>
        </a:graphic>
      </p:graphicFrame>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36</a:t>
            </a:fld>
            <a:endParaRPr lang="en-US" altLang="en-US" dirty="0">
              <a:solidFill>
                <a:prstClr val="black"/>
              </a:solidFill>
            </a:endParaRPr>
          </a:p>
        </p:txBody>
      </p:sp>
    </p:spTree>
    <p:extLst>
      <p:ext uri="{BB962C8B-B14F-4D97-AF65-F5344CB8AC3E}">
        <p14:creationId xmlns:p14="http://schemas.microsoft.com/office/powerpoint/2010/main" val="29390270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6226" y="0"/>
            <a:ext cx="10963618" cy="685800"/>
          </a:xfrm>
        </p:spPr>
        <p:txBody>
          <a:bodyPr/>
          <a:lstStyle/>
          <a:p>
            <a:r>
              <a:rPr lang="en-US" dirty="0" smtClean="0">
                <a:solidFill>
                  <a:schemeClr val="accent5"/>
                </a:solidFill>
              </a:rPr>
              <a:t>COMMON ONBOARDING TRANSACTIONS </a:t>
            </a:r>
            <a:endParaRPr lang="en-US" dirty="0">
              <a:solidFill>
                <a:schemeClr val="accent5"/>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897089025"/>
              </p:ext>
            </p:extLst>
          </p:nvPr>
        </p:nvGraphicFramePr>
        <p:xfrm>
          <a:off x="554510" y="585122"/>
          <a:ext cx="10364367" cy="5885501"/>
        </p:xfrm>
        <a:graphic>
          <a:graphicData uri="http://schemas.openxmlformats.org/drawingml/2006/table">
            <a:tbl>
              <a:tblPr firstRow="1" bandRow="1">
                <a:tableStyleId>{5C22544A-7EE6-4342-B048-85BDC9FD1C3A}</a:tableStyleId>
              </a:tblPr>
              <a:tblGrid>
                <a:gridCol w="158751">
                  <a:extLst>
                    <a:ext uri="{9D8B030D-6E8A-4147-A177-3AD203B41FA5}">
                      <a16:colId xmlns:a16="http://schemas.microsoft.com/office/drawing/2014/main" val="49029699"/>
                    </a:ext>
                  </a:extLst>
                </a:gridCol>
                <a:gridCol w="1453321">
                  <a:extLst>
                    <a:ext uri="{9D8B030D-6E8A-4147-A177-3AD203B41FA5}">
                      <a16:colId xmlns:a16="http://schemas.microsoft.com/office/drawing/2014/main" val="3581101047"/>
                    </a:ext>
                  </a:extLst>
                </a:gridCol>
                <a:gridCol w="1414945">
                  <a:extLst>
                    <a:ext uri="{9D8B030D-6E8A-4147-A177-3AD203B41FA5}">
                      <a16:colId xmlns:a16="http://schemas.microsoft.com/office/drawing/2014/main" val="1998807115"/>
                    </a:ext>
                  </a:extLst>
                </a:gridCol>
                <a:gridCol w="1100511">
                  <a:extLst>
                    <a:ext uri="{9D8B030D-6E8A-4147-A177-3AD203B41FA5}">
                      <a16:colId xmlns:a16="http://schemas.microsoft.com/office/drawing/2014/main" val="2058804661"/>
                    </a:ext>
                  </a:extLst>
                </a:gridCol>
                <a:gridCol w="1238984">
                  <a:extLst>
                    <a:ext uri="{9D8B030D-6E8A-4147-A177-3AD203B41FA5}">
                      <a16:colId xmlns:a16="http://schemas.microsoft.com/office/drawing/2014/main" val="256860833"/>
                    </a:ext>
                  </a:extLst>
                </a:gridCol>
                <a:gridCol w="433222">
                  <a:extLst>
                    <a:ext uri="{9D8B030D-6E8A-4147-A177-3AD203B41FA5}">
                      <a16:colId xmlns:a16="http://schemas.microsoft.com/office/drawing/2014/main" val="1014848148"/>
                    </a:ext>
                  </a:extLst>
                </a:gridCol>
                <a:gridCol w="1014758">
                  <a:extLst>
                    <a:ext uri="{9D8B030D-6E8A-4147-A177-3AD203B41FA5}">
                      <a16:colId xmlns:a16="http://schemas.microsoft.com/office/drawing/2014/main" val="3542569596"/>
                    </a:ext>
                  </a:extLst>
                </a:gridCol>
                <a:gridCol w="3549875">
                  <a:extLst>
                    <a:ext uri="{9D8B030D-6E8A-4147-A177-3AD203B41FA5}">
                      <a16:colId xmlns:a16="http://schemas.microsoft.com/office/drawing/2014/main" val="1682050669"/>
                    </a:ext>
                  </a:extLst>
                </a:gridCol>
              </a:tblGrid>
              <a:tr h="370840">
                <a:tc>
                  <a:txBody>
                    <a:bodyPr/>
                    <a:lstStyle/>
                    <a:p>
                      <a:pPr algn="ctr" fontAlgn="ctr"/>
                      <a:r>
                        <a:rPr lang="en-US" sz="1600" b="1" i="0" u="none" strike="noStrike" dirty="0" smtClean="0">
                          <a:solidFill>
                            <a:srgbClr val="FFFFFF"/>
                          </a:solidFill>
                          <a:effectLst/>
                          <a:latin typeface="Calibri" panose="020F0502020204030204" pitchFamily="34" charset="0"/>
                        </a:rPr>
                        <a:t>#</a:t>
                      </a:r>
                      <a:endParaRPr lang="en-US" sz="1600" b="1" i="0" u="none" strike="noStrike" dirty="0">
                        <a:solidFill>
                          <a:srgbClr val="FFFFFF"/>
                        </a:solidFill>
                        <a:effectLst/>
                        <a:latin typeface="Calibri" panose="020F0502020204030204" pitchFamily="34" charset="0"/>
                      </a:endParaRPr>
                    </a:p>
                  </a:txBody>
                  <a:tcPr marL="4763" marR="4763" marT="4763" marB="0" anchor="ctr"/>
                </a:tc>
                <a:tc>
                  <a:txBody>
                    <a:bodyPr/>
                    <a:lstStyle/>
                    <a:p>
                      <a:pPr algn="l" fontAlgn="ctr"/>
                      <a:r>
                        <a:rPr lang="en-US" sz="1600" b="1" i="0" u="none" strike="noStrike" dirty="0">
                          <a:solidFill>
                            <a:srgbClr val="FFFFFF"/>
                          </a:solidFill>
                          <a:effectLst/>
                          <a:latin typeface="Calibri" panose="020F0502020204030204" pitchFamily="34" charset="0"/>
                        </a:rPr>
                        <a:t>Description </a:t>
                      </a:r>
                    </a:p>
                  </a:txBody>
                  <a:tcPr marL="4763" marR="4763" marT="4763" marB="0" anchor="ctr"/>
                </a:tc>
                <a:tc>
                  <a:txBody>
                    <a:bodyPr/>
                    <a:lstStyle/>
                    <a:p>
                      <a:pPr algn="l" fontAlgn="ctr"/>
                      <a:r>
                        <a:rPr lang="en-US" sz="1600" b="1" i="0" u="none" strike="noStrike" dirty="0" smtClean="0">
                          <a:solidFill>
                            <a:srgbClr val="FFFFFF"/>
                          </a:solidFill>
                          <a:effectLst/>
                          <a:latin typeface="Calibri" panose="020F0502020204030204" pitchFamily="34" charset="0"/>
                        </a:rPr>
                        <a:t>Prior</a:t>
                      </a:r>
                      <a:r>
                        <a:rPr lang="en-US" sz="1600" b="1" i="0" u="none" strike="noStrike" baseline="0" dirty="0" smtClean="0">
                          <a:solidFill>
                            <a:srgbClr val="FFFFFF"/>
                          </a:solidFill>
                          <a:effectLst/>
                          <a:latin typeface="Calibri" panose="020F0502020204030204" pitchFamily="34" charset="0"/>
                        </a:rPr>
                        <a:t> location</a:t>
                      </a:r>
                      <a:endParaRPr lang="en-US" sz="1600" b="1" i="0" u="none" strike="noStrike" dirty="0">
                        <a:solidFill>
                          <a:srgbClr val="FFFFFF"/>
                        </a:solidFill>
                        <a:effectLst/>
                        <a:latin typeface="Calibri" panose="020F0502020204030204" pitchFamily="34" charset="0"/>
                      </a:endParaRPr>
                    </a:p>
                  </a:txBody>
                  <a:tcPr marL="4763" marR="4763" marT="4763" marB="0" anchor="ctr"/>
                </a:tc>
                <a:tc>
                  <a:txBody>
                    <a:bodyPr/>
                    <a:lstStyle/>
                    <a:p>
                      <a:pPr algn="l" fontAlgn="ctr"/>
                      <a:r>
                        <a:rPr lang="en-US" sz="1600" b="1" i="0" u="none" strike="noStrike" dirty="0" smtClean="0">
                          <a:solidFill>
                            <a:srgbClr val="FFFFFF"/>
                          </a:solidFill>
                          <a:effectLst/>
                          <a:latin typeface="Calibri" panose="020F0502020204030204" pitchFamily="34" charset="0"/>
                        </a:rPr>
                        <a:t>Prior Employee Class</a:t>
                      </a:r>
                      <a:endParaRPr lang="en-US" sz="1600" b="1" i="0" u="none" strike="noStrike" dirty="0">
                        <a:solidFill>
                          <a:srgbClr val="FFFFFF"/>
                        </a:solidFill>
                        <a:effectLst/>
                        <a:latin typeface="Calibri" panose="020F0502020204030204" pitchFamily="34" charset="0"/>
                      </a:endParaRPr>
                    </a:p>
                  </a:txBody>
                  <a:tcPr marL="4763" marR="4763" marT="4763" marB="0" anchor="ctr"/>
                </a:tc>
                <a:tc>
                  <a:txBody>
                    <a:bodyPr/>
                    <a:lstStyle/>
                    <a:p>
                      <a:pPr algn="l" fontAlgn="ctr"/>
                      <a:r>
                        <a:rPr lang="en-US" sz="1600" b="1" i="0" u="none" strike="noStrike" dirty="0" smtClean="0">
                          <a:solidFill>
                            <a:srgbClr val="FFFFFF"/>
                          </a:solidFill>
                          <a:effectLst/>
                          <a:latin typeface="Calibri" panose="020F0502020204030204" pitchFamily="34" charset="0"/>
                        </a:rPr>
                        <a:t>Template</a:t>
                      </a:r>
                      <a:endParaRPr lang="en-US" sz="1600" b="1" i="0" u="none" strike="noStrike" dirty="0">
                        <a:solidFill>
                          <a:srgbClr val="FFFFFF"/>
                        </a:solidFill>
                        <a:effectLst/>
                        <a:latin typeface="Calibri" panose="020F0502020204030204" pitchFamily="34" charset="0"/>
                      </a:endParaRPr>
                    </a:p>
                  </a:txBody>
                  <a:tcPr marL="4763" marR="4763" marT="4763" marB="0" anchor="ctr"/>
                </a:tc>
                <a:tc>
                  <a:txBody>
                    <a:bodyPr/>
                    <a:lstStyle/>
                    <a:p>
                      <a:pPr algn="l" fontAlgn="ctr"/>
                      <a:r>
                        <a:rPr lang="en-US" sz="1600" b="1" i="0" u="none" strike="noStrike" dirty="0" smtClean="0">
                          <a:solidFill>
                            <a:srgbClr val="FFFFFF"/>
                          </a:solidFill>
                          <a:effectLst/>
                          <a:latin typeface="Calibri" panose="020F0502020204030204" pitchFamily="34" charset="0"/>
                        </a:rPr>
                        <a:t>Action</a:t>
                      </a:r>
                      <a:endParaRPr lang="en-US" sz="1600" b="1" i="0" u="none" strike="noStrike" dirty="0">
                        <a:solidFill>
                          <a:srgbClr val="FFFFFF"/>
                        </a:solidFill>
                        <a:effectLst/>
                        <a:latin typeface="Calibri" panose="020F0502020204030204" pitchFamily="34" charset="0"/>
                      </a:endParaRPr>
                    </a:p>
                  </a:txBody>
                  <a:tcPr marL="4763" marR="4763" marT="4763" marB="0" anchor="ctr"/>
                </a:tc>
                <a:tc>
                  <a:txBody>
                    <a:bodyPr/>
                    <a:lstStyle/>
                    <a:p>
                      <a:pPr algn="l" fontAlgn="ctr"/>
                      <a:r>
                        <a:rPr lang="en-US" sz="1600" b="1" i="0" u="none" strike="noStrike" dirty="0">
                          <a:solidFill>
                            <a:srgbClr val="FFFFFF"/>
                          </a:solidFill>
                          <a:effectLst/>
                          <a:latin typeface="Calibri" panose="020F0502020204030204" pitchFamily="34" charset="0"/>
                        </a:rPr>
                        <a:t>Reason </a:t>
                      </a:r>
                    </a:p>
                  </a:txBody>
                  <a:tcPr marL="4763" marR="4763" marT="4763" marB="0" anchor="ctr"/>
                </a:tc>
                <a:tc>
                  <a:txBody>
                    <a:bodyPr/>
                    <a:lstStyle/>
                    <a:p>
                      <a:pPr algn="l" fontAlgn="ctr"/>
                      <a:r>
                        <a:rPr lang="en-US" sz="1600" b="1" i="0" u="none" strike="noStrike" dirty="0" smtClean="0">
                          <a:solidFill>
                            <a:srgbClr val="FFFFFF"/>
                          </a:solidFill>
                          <a:effectLst/>
                          <a:latin typeface="Calibri" panose="020F0502020204030204" pitchFamily="34" charset="0"/>
                        </a:rPr>
                        <a:t>Comments</a:t>
                      </a:r>
                      <a:endParaRPr lang="en-US" sz="1600" b="1" i="0" u="none" strike="noStrike" dirty="0">
                        <a:solidFill>
                          <a:srgbClr val="FFFFFF"/>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138870866"/>
                  </a:ext>
                </a:extLst>
              </a:tr>
              <a:tr h="370840">
                <a:tc>
                  <a:txBody>
                    <a:bodyPr/>
                    <a:lstStyle/>
                    <a:p>
                      <a:pPr algn="ctr" fontAlgn="ctr"/>
                      <a:r>
                        <a:rPr lang="en-US" sz="1600" b="0" i="0" u="none" strike="noStrike" dirty="0" smtClean="0">
                          <a:solidFill>
                            <a:srgbClr val="000000"/>
                          </a:solidFill>
                          <a:effectLst/>
                          <a:latin typeface="Calibri" panose="020F0502020204030204" pitchFamily="34" charset="0"/>
                        </a:rPr>
                        <a:t>1</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With Prior UC Affiliation</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Any UC Location on UCPath</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cs typeface="Calibri" panose="020F0502020204030204" pitchFamily="34" charset="0"/>
                        </a:rPr>
                        <a:t>CWI/POI</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500" b="0" i="0" u="none" strike="noStrike" dirty="0" err="1" smtClean="0">
                          <a:solidFill>
                            <a:srgbClr val="000000"/>
                          </a:solidFill>
                          <a:effectLst/>
                          <a:latin typeface="Calibri" panose="020F0502020204030204" pitchFamily="34" charset="0"/>
                        </a:rPr>
                        <a:t>UC_FULL_HIRE</a:t>
                      </a:r>
                      <a:r>
                        <a:rPr lang="en-US" sz="1500" b="0" i="0" u="none" strike="noStrike" dirty="0" smtClean="0">
                          <a:solidFill>
                            <a:srgbClr val="000000"/>
                          </a:solidFill>
                          <a:effectLst/>
                          <a:latin typeface="Calibri" panose="020F0502020204030204" pitchFamily="34" charset="0"/>
                        </a:rPr>
                        <a:t> or</a:t>
                      </a:r>
                    </a:p>
                    <a:p>
                      <a:pPr algn="l" fontAlgn="ctr"/>
                      <a:r>
                        <a:rPr lang="en-US" sz="1500" b="0" i="0" u="none" strike="noStrike" dirty="0" err="1" smtClean="0">
                          <a:solidFill>
                            <a:srgbClr val="000000"/>
                          </a:solidFill>
                          <a:effectLst/>
                          <a:latin typeface="Calibri" panose="020F0502020204030204" pitchFamily="34" charset="0"/>
                        </a:rPr>
                        <a:t>UC_FULL_HIRE_AC</a:t>
                      </a:r>
                      <a:endParaRPr lang="en-US" sz="15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WPR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to hire someone who has a prior affiliation (Contingent Worker, Person of Interest) with UC</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589407890"/>
                  </a:ext>
                </a:extLst>
              </a:tr>
              <a:tr h="370840">
                <a:tc>
                  <a:txBody>
                    <a:bodyPr/>
                    <a:lstStyle/>
                    <a:p>
                      <a:pPr algn="ctr" fontAlgn="ctr"/>
                      <a:r>
                        <a:rPr lang="en-US" sz="1600" b="0" i="0" u="none" strike="noStrike" dirty="0" smtClean="0">
                          <a:solidFill>
                            <a:srgbClr val="000000"/>
                          </a:solidFill>
                          <a:effectLst/>
                          <a:latin typeface="Calibri" panose="020F0502020204030204" pitchFamily="34" charset="0"/>
                        </a:rPr>
                        <a:t>2</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&lt;120 Days Break</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Any UC Location on UCPath EXCEPT UCR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All, EXCEPT CWI/POI</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500" b="0" i="0" u="none" strike="noStrike" dirty="0" err="1" smtClean="0">
                          <a:solidFill>
                            <a:srgbClr val="000000"/>
                          </a:solidFill>
                          <a:effectLst/>
                          <a:latin typeface="Calibri" panose="020F0502020204030204" pitchFamily="34" charset="0"/>
                        </a:rPr>
                        <a:t>UC_FULL_HIRE</a:t>
                      </a:r>
                      <a:r>
                        <a:rPr lang="en-US" sz="1500" b="0" i="0" u="none" strike="noStrike" dirty="0" smtClean="0">
                          <a:solidFill>
                            <a:srgbClr val="000000"/>
                          </a:solidFill>
                          <a:effectLst/>
                          <a:latin typeface="Calibri" panose="020F0502020204030204" pitchFamily="34" charset="0"/>
                        </a:rPr>
                        <a:t> or</a:t>
                      </a:r>
                    </a:p>
                    <a:p>
                      <a:pPr algn="l" fontAlgn="ctr"/>
                      <a:r>
                        <a:rPr lang="en-US" sz="1500" b="0" i="0" u="none" strike="noStrike" dirty="0" err="1" smtClean="0">
                          <a:solidFill>
                            <a:srgbClr val="000000"/>
                          </a:solidFill>
                          <a:effectLst/>
                          <a:latin typeface="Calibri" panose="020F0502020204030204" pitchFamily="34" charset="0"/>
                        </a:rPr>
                        <a:t>UC_FULL_HIRE_AC</a:t>
                      </a:r>
                      <a:endParaRPr lang="en-US" sz="1500" b="0" i="0" u="none" strike="noStrike" dirty="0" smtClean="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RE2</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for a regular rehire to return to pay status following less than 120 days of break in service.</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4170669238"/>
                  </a:ext>
                </a:extLst>
              </a:tr>
              <a:tr h="370840">
                <a:tc>
                  <a:txBody>
                    <a:bodyPr/>
                    <a:lstStyle/>
                    <a:p>
                      <a:pPr algn="ctr" fontAlgn="ctr"/>
                      <a:r>
                        <a:rPr lang="en-US" sz="1600" b="0" i="0" u="none" strike="noStrike" dirty="0" smtClean="0">
                          <a:solidFill>
                            <a:srgbClr val="000000"/>
                          </a:solidFill>
                          <a:effectLst/>
                          <a:latin typeface="Calibri" panose="020F0502020204030204" pitchFamily="34" charset="0"/>
                        </a:rPr>
                        <a:t>3</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&gt;=120 Days Break</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Any UC Location on UCPath EXCEPT UCR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All, EXCEPT CWI/POI</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500" b="0" i="0" u="none" strike="noStrike" dirty="0" err="1" smtClean="0">
                          <a:solidFill>
                            <a:srgbClr val="000000"/>
                          </a:solidFill>
                          <a:effectLst/>
                          <a:latin typeface="Calibri" panose="020F0502020204030204" pitchFamily="34" charset="0"/>
                        </a:rPr>
                        <a:t>UC_FULL_HIRE</a:t>
                      </a:r>
                      <a:r>
                        <a:rPr lang="en-US" sz="1500" b="0" i="0" u="none" strike="noStrike" dirty="0" smtClean="0">
                          <a:solidFill>
                            <a:srgbClr val="000000"/>
                          </a:solidFill>
                          <a:effectLst/>
                          <a:latin typeface="Calibri" panose="020F0502020204030204" pitchFamily="34" charset="0"/>
                        </a:rPr>
                        <a:t> or</a:t>
                      </a:r>
                    </a:p>
                    <a:p>
                      <a:pPr algn="l" fontAlgn="ctr"/>
                      <a:r>
                        <a:rPr lang="en-US" sz="1500" b="0" i="0" u="none" strike="noStrike" dirty="0" err="1" smtClean="0">
                          <a:solidFill>
                            <a:srgbClr val="000000"/>
                          </a:solidFill>
                          <a:effectLst/>
                          <a:latin typeface="Calibri" panose="020F0502020204030204" pitchFamily="34" charset="0"/>
                        </a:rPr>
                        <a:t>UC_FULL_HIRE_AC</a:t>
                      </a:r>
                      <a:endParaRPr lang="en-US" sz="1500" b="0" i="0" u="none" strike="noStrike" dirty="0" smtClean="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RE3</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for a regular rehire to return to pay status following a greater than or equal to 120 days break in service.</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68016525"/>
                  </a:ext>
                </a:extLst>
              </a:tr>
              <a:tr h="370840">
                <a:tc>
                  <a:txBody>
                    <a:bodyPr/>
                    <a:lstStyle/>
                    <a:p>
                      <a:pPr algn="ctr" fontAlgn="ctr"/>
                      <a:r>
                        <a:rPr lang="en-US" sz="1600" b="0" i="0" u="none" strike="noStrike" dirty="0" smtClean="0">
                          <a:solidFill>
                            <a:srgbClr val="000000"/>
                          </a:solidFill>
                          <a:effectLst/>
                          <a:latin typeface="Calibri" panose="020F0502020204030204" pitchFamily="34" charset="0"/>
                        </a:rPr>
                        <a:t>4</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&lt;120 Days Break</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UCR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All, EXCEPT CWI/POI</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500" b="0" i="0" u="none" strike="noStrike" dirty="0" err="1" smtClean="0">
                          <a:solidFill>
                            <a:srgbClr val="000000"/>
                          </a:solidFill>
                          <a:effectLst/>
                          <a:latin typeface="Calibri" panose="020F0502020204030204" pitchFamily="34" charset="0"/>
                        </a:rPr>
                        <a:t>UC_REHIRE</a:t>
                      </a:r>
                      <a:r>
                        <a:rPr lang="en-US" sz="1500" b="0" i="0" u="none" strike="noStrike" dirty="0" smtClean="0">
                          <a:solidFill>
                            <a:srgbClr val="000000"/>
                          </a:solidFill>
                          <a:effectLst/>
                          <a:latin typeface="Calibri" panose="020F0502020204030204" pitchFamily="34" charset="0"/>
                        </a:rPr>
                        <a:t> </a:t>
                      </a:r>
                    </a:p>
                    <a:p>
                      <a:pPr algn="l" fontAlgn="ctr"/>
                      <a:r>
                        <a:rPr lang="en-US" sz="1500" b="0" i="0" u="none" strike="noStrike" dirty="0" smtClean="0">
                          <a:solidFill>
                            <a:srgbClr val="000000"/>
                          </a:solidFill>
                          <a:effectLst/>
                          <a:latin typeface="Calibri" panose="020F0502020204030204" pitchFamily="34" charset="0"/>
                        </a:rPr>
                        <a:t>or</a:t>
                      </a:r>
                    </a:p>
                    <a:p>
                      <a:pPr algn="l" fontAlgn="ctr"/>
                      <a:r>
                        <a:rPr lang="en-US" sz="1500" b="0" i="0" u="none" strike="noStrike" dirty="0" err="1" smtClean="0">
                          <a:solidFill>
                            <a:srgbClr val="000000"/>
                          </a:solidFill>
                          <a:effectLst/>
                          <a:latin typeface="Calibri" panose="020F0502020204030204" pitchFamily="34" charset="0"/>
                        </a:rPr>
                        <a:t>UC_REHIRE_AC</a:t>
                      </a:r>
                      <a:endParaRPr lang="en-US" sz="15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Rehire</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RE2</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for a regular rehire to return to pay status following less than 120 days of break in service.</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978557354"/>
                  </a:ext>
                </a:extLst>
              </a:tr>
              <a:tr h="370840">
                <a:tc>
                  <a:txBody>
                    <a:bodyPr/>
                    <a:lstStyle/>
                    <a:p>
                      <a:pPr algn="ctr" fontAlgn="ctr"/>
                      <a:r>
                        <a:rPr lang="en-US" sz="1600" b="0" i="0" u="none" strike="noStrike" dirty="0" smtClean="0">
                          <a:solidFill>
                            <a:srgbClr val="000000"/>
                          </a:solidFill>
                          <a:effectLst/>
                          <a:latin typeface="Calibri" panose="020F0502020204030204" pitchFamily="34" charset="0"/>
                        </a:rPr>
                        <a:t>5</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Rehire, &gt;=120 Days Break</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UCR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All, EXCEPT CWI/POI</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500" b="0" i="0" u="none" strike="noStrike" dirty="0" err="1" smtClean="0">
                          <a:solidFill>
                            <a:srgbClr val="000000"/>
                          </a:solidFill>
                          <a:effectLst/>
                          <a:latin typeface="Calibri" panose="020F0502020204030204" pitchFamily="34" charset="0"/>
                        </a:rPr>
                        <a:t>UC_REHIRE</a:t>
                      </a:r>
                      <a:r>
                        <a:rPr lang="en-US" sz="1500" b="0" i="0" u="none" strike="noStrike" dirty="0" smtClean="0">
                          <a:solidFill>
                            <a:srgbClr val="000000"/>
                          </a:solidFill>
                          <a:effectLst/>
                          <a:latin typeface="Calibri" panose="020F0502020204030204" pitchFamily="34" charset="0"/>
                        </a:rPr>
                        <a:t> </a:t>
                      </a:r>
                    </a:p>
                    <a:p>
                      <a:pPr algn="l" fontAlgn="ctr"/>
                      <a:r>
                        <a:rPr lang="en-US" sz="1500" b="0" i="0" u="none" strike="noStrike" dirty="0" smtClean="0">
                          <a:solidFill>
                            <a:srgbClr val="000000"/>
                          </a:solidFill>
                          <a:effectLst/>
                          <a:latin typeface="Calibri" panose="020F0502020204030204" pitchFamily="34" charset="0"/>
                        </a:rPr>
                        <a:t>or</a:t>
                      </a:r>
                    </a:p>
                    <a:p>
                      <a:pPr algn="l" fontAlgn="ctr"/>
                      <a:r>
                        <a:rPr lang="en-US" sz="1500" b="0" i="0" u="none" strike="noStrike" dirty="0" err="1" smtClean="0">
                          <a:solidFill>
                            <a:srgbClr val="000000"/>
                          </a:solidFill>
                          <a:effectLst/>
                          <a:latin typeface="Calibri" panose="020F0502020204030204" pitchFamily="34" charset="0"/>
                        </a:rPr>
                        <a:t>UC_REHIRE_AC</a:t>
                      </a:r>
                      <a:endParaRPr lang="en-US" sz="1500" b="0" i="0" u="none" strike="noStrike" dirty="0" smtClean="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Rehire</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RE3</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Used for a regular rehire to return to pay status following a greater than or equal to 120 days break in service.</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591964365"/>
                  </a:ext>
                </a:extLst>
              </a:tr>
              <a:tr h="370840">
                <a:tc>
                  <a:txBody>
                    <a:bodyPr/>
                    <a:lstStyle/>
                    <a:p>
                      <a:pPr algn="ctr" fontAlgn="ctr"/>
                      <a:r>
                        <a:rPr lang="en-US" sz="1600" b="0" i="0" u="none" strike="noStrike" dirty="0" smtClean="0">
                          <a:solidFill>
                            <a:srgbClr val="000000"/>
                          </a:solidFill>
                          <a:effectLst/>
                          <a:latin typeface="Calibri" panose="020F0502020204030204" pitchFamily="34" charset="0"/>
                        </a:rPr>
                        <a:t>6</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600" b="0" i="0" u="none" strike="noStrike" dirty="0" smtClean="0">
                          <a:solidFill>
                            <a:srgbClr val="000000"/>
                          </a:solidFill>
                          <a:effectLst/>
                          <a:latin typeface="Calibri" panose="020F0502020204030204" pitchFamily="34" charset="0"/>
                          <a:cs typeface="Calibri" panose="020F0502020204030204" pitchFamily="34" charset="0"/>
                        </a:rPr>
                        <a:t>Hire – No Prior UC Affiliation</a:t>
                      </a:r>
                      <a:endParaRPr lang="it-IT" sz="1600" b="0" i="0" u="none" strike="noStrike" dirty="0" smtClean="0">
                        <a:solidFill>
                          <a:srgbClr val="000000"/>
                        </a:solidFill>
                        <a:effectLst/>
                        <a:latin typeface="Calibri" panose="020F0502020204030204" pitchFamily="34" charset="0"/>
                      </a:endParaRPr>
                    </a:p>
                    <a:p>
                      <a:pPr algn="l" fontAlgn="ct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N/A</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N/A</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500" b="0" i="0" u="none" strike="noStrike" dirty="0" err="1" smtClean="0">
                          <a:solidFill>
                            <a:srgbClr val="000000"/>
                          </a:solidFill>
                          <a:effectLst/>
                          <a:latin typeface="Calibri" panose="020F0502020204030204" pitchFamily="34" charset="0"/>
                        </a:rPr>
                        <a:t>UC_FULL_HIRE</a:t>
                      </a:r>
                      <a:r>
                        <a:rPr lang="en-US" sz="1500" b="0" i="0" u="none" strike="noStrike" dirty="0" smtClean="0">
                          <a:solidFill>
                            <a:srgbClr val="000000"/>
                          </a:solidFill>
                          <a:effectLst/>
                          <a:latin typeface="Calibri" panose="020F0502020204030204" pitchFamily="34" charset="0"/>
                        </a:rPr>
                        <a:t> or</a:t>
                      </a:r>
                    </a:p>
                    <a:p>
                      <a:pPr algn="l" fontAlgn="ctr"/>
                      <a:r>
                        <a:rPr lang="en-US" sz="1500" b="0" i="0" u="none" strike="noStrike" dirty="0" err="1" smtClean="0">
                          <a:solidFill>
                            <a:srgbClr val="000000"/>
                          </a:solidFill>
                          <a:effectLst/>
                          <a:latin typeface="Calibri" panose="020F0502020204030204" pitchFamily="34" charset="0"/>
                        </a:rPr>
                        <a:t>UC_FULL_HIRE_AC</a:t>
                      </a:r>
                      <a:endParaRPr lang="en-US" sz="1500" b="0" i="0" u="none" strike="noStrike" dirty="0" smtClean="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smtClean="0">
                          <a:solidFill>
                            <a:srgbClr val="000000"/>
                          </a:solidFill>
                          <a:effectLst/>
                          <a:latin typeface="Calibri" panose="020F0502020204030204" pitchFamily="34" charset="0"/>
                        </a:rPr>
                        <a:t>HIR</a:t>
                      </a:r>
                      <a:endParaRPr lang="en-US"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it-IT" sz="1600" b="0" i="0" u="none" strike="noStrike" dirty="0" smtClean="0">
                          <a:solidFill>
                            <a:srgbClr val="000000"/>
                          </a:solidFill>
                          <a:effectLst/>
                          <a:latin typeface="Calibri" panose="020F0502020204030204" pitchFamily="34" charset="0"/>
                        </a:rPr>
                        <a:t>HIR</a:t>
                      </a:r>
                      <a:endParaRPr lang="it-IT" sz="1600" b="0"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ctr"/>
                      <a:r>
                        <a:rPr lang="en-US" sz="1600" b="0" i="0" u="none" strike="noStrike" dirty="0">
                          <a:solidFill>
                            <a:srgbClr val="000000"/>
                          </a:solidFill>
                          <a:effectLst/>
                          <a:latin typeface="Calibri" panose="020F0502020204030204" pitchFamily="34" charset="0"/>
                          <a:cs typeface="Calibri" panose="020F0502020204030204" pitchFamily="34" charset="0"/>
                        </a:rPr>
                        <a:t>New employee. Employee has never been on pay status with UC.</a:t>
                      </a:r>
                      <a:endParaRPr lang="en-US" sz="16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063331803"/>
                  </a:ext>
                </a:extLst>
              </a:tr>
            </a:tbl>
          </a:graphicData>
        </a:graphic>
      </p:graphicFrame>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37</a:t>
            </a:fld>
            <a:endParaRPr lang="en-US" altLang="en-US" dirty="0">
              <a:solidFill>
                <a:prstClr val="black"/>
              </a:solidFill>
            </a:endParaRPr>
          </a:p>
        </p:txBody>
      </p:sp>
    </p:spTree>
    <p:extLst>
      <p:ext uri="{BB962C8B-B14F-4D97-AF65-F5344CB8AC3E}">
        <p14:creationId xmlns:p14="http://schemas.microsoft.com/office/powerpoint/2010/main" val="36600720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tle 1"/>
          <p:cNvSpPr txBox="1">
            <a:spLocks/>
          </p:cNvSpPr>
          <p:nvPr/>
        </p:nvSpPr>
        <p:spPr>
          <a:xfrm>
            <a:off x="711200" y="762000"/>
            <a:ext cx="10769600" cy="2133600"/>
          </a:xfrm>
          <a:prstGeom prst="rect">
            <a:avLst/>
          </a:prstGeom>
        </p:spPr>
        <p:txBody>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900" b="1">
                <a:solidFill>
                  <a:schemeClr val="tx1"/>
                </a:solidFill>
                <a:latin typeface="Arial" panose="020B0604020202020204" pitchFamily="34" charset="0"/>
              </a:defRPr>
            </a:lvl2pPr>
            <a:lvl3pPr algn="l" rtl="0" eaLnBrk="0" fontAlgn="base" hangingPunct="0">
              <a:spcBef>
                <a:spcPct val="0"/>
              </a:spcBef>
              <a:spcAft>
                <a:spcPct val="0"/>
              </a:spcAft>
              <a:defRPr sz="3900" b="1">
                <a:solidFill>
                  <a:schemeClr val="tx1"/>
                </a:solidFill>
                <a:latin typeface="Arial" panose="020B0604020202020204" pitchFamily="34" charset="0"/>
              </a:defRPr>
            </a:lvl3pPr>
            <a:lvl4pPr algn="l" rtl="0" eaLnBrk="0" fontAlgn="base" hangingPunct="0">
              <a:spcBef>
                <a:spcPct val="0"/>
              </a:spcBef>
              <a:spcAft>
                <a:spcPct val="0"/>
              </a:spcAft>
              <a:defRPr sz="3900" b="1">
                <a:solidFill>
                  <a:schemeClr val="tx1"/>
                </a:solidFill>
                <a:latin typeface="Arial" panose="020B0604020202020204" pitchFamily="34" charset="0"/>
              </a:defRPr>
            </a:lvl4pPr>
            <a:lvl5pPr algn="l" rtl="0" eaLnBrk="0" fontAlgn="base" hangingPunct="0">
              <a:spcBef>
                <a:spcPct val="0"/>
              </a:spcBef>
              <a:spcAft>
                <a:spcPct val="0"/>
              </a:spcAft>
              <a:defRPr sz="3900" b="1">
                <a:solidFill>
                  <a:schemeClr val="tx1"/>
                </a:solidFill>
                <a:latin typeface="Arial" panose="020B0604020202020204" pitchFamily="34" charset="0"/>
              </a:defRPr>
            </a:lvl5pPr>
            <a:lvl6pPr marL="457200" algn="l" rtl="0" fontAlgn="base">
              <a:spcBef>
                <a:spcPct val="0"/>
              </a:spcBef>
              <a:spcAft>
                <a:spcPct val="0"/>
              </a:spcAft>
              <a:defRPr sz="3900" b="1">
                <a:solidFill>
                  <a:schemeClr val="tx1"/>
                </a:solidFill>
                <a:latin typeface="Arial" panose="020B0604020202020204" pitchFamily="34" charset="0"/>
              </a:defRPr>
            </a:lvl6pPr>
            <a:lvl7pPr marL="914400" algn="l" rtl="0" fontAlgn="base">
              <a:spcBef>
                <a:spcPct val="0"/>
              </a:spcBef>
              <a:spcAft>
                <a:spcPct val="0"/>
              </a:spcAft>
              <a:defRPr sz="3900" b="1">
                <a:solidFill>
                  <a:schemeClr val="tx1"/>
                </a:solidFill>
                <a:latin typeface="Arial" panose="020B0604020202020204" pitchFamily="34" charset="0"/>
              </a:defRPr>
            </a:lvl7pPr>
            <a:lvl8pPr marL="1371600" algn="l" rtl="0" fontAlgn="base">
              <a:spcBef>
                <a:spcPct val="0"/>
              </a:spcBef>
              <a:spcAft>
                <a:spcPct val="0"/>
              </a:spcAft>
              <a:defRPr sz="3900" b="1">
                <a:solidFill>
                  <a:schemeClr val="tx1"/>
                </a:solidFill>
                <a:latin typeface="Arial" panose="020B0604020202020204" pitchFamily="34" charset="0"/>
              </a:defRPr>
            </a:lvl8pPr>
            <a:lvl9pPr marL="1828800" algn="l" rtl="0" fontAlgn="base">
              <a:spcBef>
                <a:spcPct val="0"/>
              </a:spcBef>
              <a:spcAft>
                <a:spcPct val="0"/>
              </a:spcAft>
              <a:defRPr sz="3900" b="1">
                <a:solidFill>
                  <a:schemeClr val="tx1"/>
                </a:solidFill>
                <a:latin typeface="Arial" panose="020B0604020202020204" pitchFamily="34" charset="0"/>
              </a:defRPr>
            </a:lvl9pPr>
          </a:lstStyle>
          <a:p>
            <a:r>
              <a:rPr lang="en-US" sz="3200" dirty="0" smtClean="0">
                <a:solidFill>
                  <a:schemeClr val="accent5"/>
                </a:solidFill>
              </a:rPr>
              <a:t>DO YOU KNOW YOUR ACTION/REASON CODES FOR ONBOARDING?</a:t>
            </a:r>
            <a:br>
              <a:rPr lang="en-US" sz="3200" dirty="0" smtClean="0">
                <a:solidFill>
                  <a:schemeClr val="accent5"/>
                </a:solidFill>
              </a:rPr>
            </a:br>
            <a:endParaRPr lang="en-US" sz="3200" dirty="0"/>
          </a:p>
        </p:txBody>
      </p:sp>
      <p:sp>
        <p:nvSpPr>
          <p:cNvPr id="15" name="Subtitle 2"/>
          <p:cNvSpPr txBox="1">
            <a:spLocks/>
          </p:cNvSpPr>
          <p:nvPr/>
        </p:nvSpPr>
        <p:spPr>
          <a:xfrm>
            <a:off x="711200" y="2326481"/>
            <a:ext cx="10769600" cy="2362200"/>
          </a:xfrm>
          <a:prstGeom prst="rect">
            <a:avLst/>
          </a:prstGeom>
        </p:spPr>
        <p:txBody>
          <a:bodyPr/>
          <a:lstStyle>
            <a:lvl1pPr marL="342900" indent="-342900" algn="l" rtl="0" eaLnBrk="0" fontAlgn="base" hangingPunct="0">
              <a:spcBef>
                <a:spcPts val="1200"/>
              </a:spcBef>
              <a:spcAft>
                <a:spcPct val="0"/>
              </a:spcAft>
              <a:buClr>
                <a:schemeClr val="tx2"/>
              </a:buClr>
              <a:buSzPct val="70000"/>
              <a:buFont typeface="Wingdings" panose="05000000000000000000" pitchFamily="2" charset="2"/>
              <a:buBlip>
                <a:blip r:embed="rId4"/>
              </a:buBlip>
              <a:defRPr sz="3000" kern="1200">
                <a:solidFill>
                  <a:schemeClr val="tx1"/>
                </a:solidFill>
                <a:latin typeface="+mn-lt"/>
                <a:ea typeface="+mn-ea"/>
                <a:cs typeface="+mn-cs"/>
              </a:defRPr>
            </a:lvl1pPr>
            <a:lvl2pPr marL="692150" indent="-347663" algn="l" rtl="0" eaLnBrk="0" fontAlgn="base" hangingPunct="0">
              <a:spcBef>
                <a:spcPts val="1200"/>
              </a:spcBef>
              <a:spcAft>
                <a:spcPct val="0"/>
              </a:spcAft>
              <a:buClr>
                <a:schemeClr val="accent2"/>
              </a:buClr>
              <a:buSzPct val="70000"/>
              <a:buFont typeface="Wingdings" panose="05000000000000000000" pitchFamily="2" charset="2"/>
              <a:buBlip>
                <a:blip r:embed="rId5"/>
              </a:buBlip>
              <a:defRPr sz="2600" kern="1200">
                <a:solidFill>
                  <a:schemeClr val="tx1"/>
                </a:solidFill>
                <a:latin typeface="+mn-lt"/>
                <a:ea typeface="+mn-ea"/>
                <a:cs typeface="+mn-cs"/>
              </a:defRPr>
            </a:lvl2pPr>
            <a:lvl3pPr marL="987425" indent="-293688" algn="l" rtl="0" eaLnBrk="0" fontAlgn="base" hangingPunct="0">
              <a:spcBef>
                <a:spcPts val="1200"/>
              </a:spcBef>
              <a:spcAft>
                <a:spcPct val="0"/>
              </a:spcAft>
              <a:buClr>
                <a:schemeClr val="accent1"/>
              </a:buClr>
              <a:buSzPct val="70000"/>
              <a:buFont typeface="Wingdings" panose="05000000000000000000" pitchFamily="2" charset="2"/>
              <a:buBlip>
                <a:blip r:embed="rId6"/>
              </a:buBlip>
              <a:defRPr sz="2300" kern="1200">
                <a:solidFill>
                  <a:schemeClr val="tx1"/>
                </a:solidFill>
                <a:latin typeface="+mn-lt"/>
                <a:ea typeface="+mn-ea"/>
                <a:cs typeface="+mn-cs"/>
              </a:defRPr>
            </a:lvl3pPr>
            <a:lvl4pPr marL="1281113" indent="-292100" algn="l" rtl="0" eaLnBrk="0" fontAlgn="base" hangingPunct="0">
              <a:spcBef>
                <a:spcPts val="1200"/>
              </a:spcBef>
              <a:spcAft>
                <a:spcPct val="0"/>
              </a:spcAft>
              <a:buClr>
                <a:schemeClr val="tx2"/>
              </a:buClr>
              <a:buSzPct val="75000"/>
              <a:buFont typeface="Wingdings" panose="05000000000000000000" pitchFamily="2" charset="2"/>
              <a:buBlip>
                <a:blip r:embed="rId5"/>
              </a:buBlip>
              <a:defRPr sz="2000" kern="1200">
                <a:solidFill>
                  <a:schemeClr val="tx1"/>
                </a:solidFill>
                <a:latin typeface="+mn-lt"/>
                <a:ea typeface="+mn-ea"/>
                <a:cs typeface="+mn-cs"/>
              </a:defRPr>
            </a:lvl4pPr>
            <a:lvl5pPr marL="1598613" indent="-315913" algn="l" rtl="0" eaLnBrk="0" fontAlgn="base" hangingPunct="0">
              <a:spcBef>
                <a:spcPts val="1200"/>
              </a:spcBef>
              <a:spcAft>
                <a:spcPct val="0"/>
              </a:spcAft>
              <a:buClr>
                <a:schemeClr val="folHlink"/>
              </a:buClr>
              <a:buSzPct val="80000"/>
              <a:buFont typeface="Wingdings" panose="05000000000000000000" pitchFamily="2" charset="2"/>
              <a:buBlip>
                <a:blip r:embed="rId6"/>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rgbClr val="44546A"/>
              </a:buClr>
              <a:buNone/>
            </a:pPr>
            <a:r>
              <a:rPr lang="en-US" sz="3200" dirty="0">
                <a:solidFill>
                  <a:srgbClr val="4472C4"/>
                </a:solidFill>
                <a:effectLst>
                  <a:outerShdw blurRad="38100" dist="38100" dir="2700000" algn="tl">
                    <a:srgbClr val="C0C0C0"/>
                  </a:outerShdw>
                </a:effectLst>
              </a:rPr>
              <a:t>Educational Activity</a:t>
            </a:r>
            <a:endParaRPr lang="en-US" sz="3200" dirty="0">
              <a:solidFill>
                <a:srgbClr val="2D6CC0"/>
              </a:solidFill>
              <a:effectLst>
                <a:outerShdw blurRad="38100" dist="38100" dir="2700000" algn="tl">
                  <a:srgbClr val="C0C0C0"/>
                </a:outerShdw>
              </a:effectLst>
            </a:endParaRPr>
          </a:p>
          <a:p>
            <a:pPr marL="0" indent="0">
              <a:buNone/>
            </a:pPr>
            <a:endParaRPr lang="en-US" dirty="0"/>
          </a:p>
        </p:txBody>
      </p:sp>
      <p:sp>
        <p:nvSpPr>
          <p:cNvPr id="3" name="Slide Number Placeholder 2"/>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38</a:t>
            </a:fld>
            <a:endParaRPr lang="en-US" altLang="en-US" dirty="0">
              <a:solidFill>
                <a:prstClr val="black"/>
              </a:solidFill>
            </a:endParaRPr>
          </a:p>
        </p:txBody>
      </p:sp>
    </p:spTree>
    <p:extLst>
      <p:ext uri="{BB962C8B-B14F-4D97-AF65-F5344CB8AC3E}">
        <p14:creationId xmlns:p14="http://schemas.microsoft.com/office/powerpoint/2010/main" val="7769154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tle 1"/>
          <p:cNvSpPr txBox="1">
            <a:spLocks/>
          </p:cNvSpPr>
          <p:nvPr/>
        </p:nvSpPr>
        <p:spPr>
          <a:xfrm>
            <a:off x="1732132" y="2874885"/>
            <a:ext cx="10769600" cy="2133600"/>
          </a:xfrm>
          <a:prstGeom prst="rect">
            <a:avLst/>
          </a:prstGeom>
        </p:spPr>
        <p:txBody>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900" b="1">
                <a:solidFill>
                  <a:schemeClr val="tx1"/>
                </a:solidFill>
                <a:latin typeface="Arial" panose="020B0604020202020204" pitchFamily="34" charset="0"/>
              </a:defRPr>
            </a:lvl2pPr>
            <a:lvl3pPr algn="l" rtl="0" eaLnBrk="0" fontAlgn="base" hangingPunct="0">
              <a:spcBef>
                <a:spcPct val="0"/>
              </a:spcBef>
              <a:spcAft>
                <a:spcPct val="0"/>
              </a:spcAft>
              <a:defRPr sz="3900" b="1">
                <a:solidFill>
                  <a:schemeClr val="tx1"/>
                </a:solidFill>
                <a:latin typeface="Arial" panose="020B0604020202020204" pitchFamily="34" charset="0"/>
              </a:defRPr>
            </a:lvl3pPr>
            <a:lvl4pPr algn="l" rtl="0" eaLnBrk="0" fontAlgn="base" hangingPunct="0">
              <a:spcBef>
                <a:spcPct val="0"/>
              </a:spcBef>
              <a:spcAft>
                <a:spcPct val="0"/>
              </a:spcAft>
              <a:defRPr sz="3900" b="1">
                <a:solidFill>
                  <a:schemeClr val="tx1"/>
                </a:solidFill>
                <a:latin typeface="Arial" panose="020B0604020202020204" pitchFamily="34" charset="0"/>
              </a:defRPr>
            </a:lvl4pPr>
            <a:lvl5pPr algn="l" rtl="0" eaLnBrk="0" fontAlgn="base" hangingPunct="0">
              <a:spcBef>
                <a:spcPct val="0"/>
              </a:spcBef>
              <a:spcAft>
                <a:spcPct val="0"/>
              </a:spcAft>
              <a:defRPr sz="3900" b="1">
                <a:solidFill>
                  <a:schemeClr val="tx1"/>
                </a:solidFill>
                <a:latin typeface="Arial" panose="020B0604020202020204" pitchFamily="34" charset="0"/>
              </a:defRPr>
            </a:lvl5pPr>
            <a:lvl6pPr marL="457200" algn="l" rtl="0" fontAlgn="base">
              <a:spcBef>
                <a:spcPct val="0"/>
              </a:spcBef>
              <a:spcAft>
                <a:spcPct val="0"/>
              </a:spcAft>
              <a:defRPr sz="3900" b="1">
                <a:solidFill>
                  <a:schemeClr val="tx1"/>
                </a:solidFill>
                <a:latin typeface="Arial" panose="020B0604020202020204" pitchFamily="34" charset="0"/>
              </a:defRPr>
            </a:lvl6pPr>
            <a:lvl7pPr marL="914400" algn="l" rtl="0" fontAlgn="base">
              <a:spcBef>
                <a:spcPct val="0"/>
              </a:spcBef>
              <a:spcAft>
                <a:spcPct val="0"/>
              </a:spcAft>
              <a:defRPr sz="3900" b="1">
                <a:solidFill>
                  <a:schemeClr val="tx1"/>
                </a:solidFill>
                <a:latin typeface="Arial" panose="020B0604020202020204" pitchFamily="34" charset="0"/>
              </a:defRPr>
            </a:lvl7pPr>
            <a:lvl8pPr marL="1371600" algn="l" rtl="0" fontAlgn="base">
              <a:spcBef>
                <a:spcPct val="0"/>
              </a:spcBef>
              <a:spcAft>
                <a:spcPct val="0"/>
              </a:spcAft>
              <a:defRPr sz="3900" b="1">
                <a:solidFill>
                  <a:schemeClr val="tx1"/>
                </a:solidFill>
                <a:latin typeface="Arial" panose="020B0604020202020204" pitchFamily="34" charset="0"/>
              </a:defRPr>
            </a:lvl8pPr>
            <a:lvl9pPr marL="1828800" algn="l" rtl="0" fontAlgn="base">
              <a:spcBef>
                <a:spcPct val="0"/>
              </a:spcBef>
              <a:spcAft>
                <a:spcPct val="0"/>
              </a:spcAft>
              <a:defRPr sz="3900" b="1">
                <a:solidFill>
                  <a:schemeClr val="tx1"/>
                </a:solidFill>
                <a:latin typeface="Arial" panose="020B0604020202020204" pitchFamily="34" charset="0"/>
              </a:defRPr>
            </a:lvl9pPr>
          </a:lstStyle>
          <a:p>
            <a:r>
              <a:rPr lang="en-US" sz="3200" dirty="0" smtClean="0">
                <a:solidFill>
                  <a:schemeClr val="accent5"/>
                </a:solidFill>
              </a:rPr>
              <a:t>UNIQUE ONBOARDING CONSIDERATIONS </a:t>
            </a:r>
            <a:br>
              <a:rPr lang="en-US" sz="3200" dirty="0" smtClean="0">
                <a:solidFill>
                  <a:schemeClr val="accent5"/>
                </a:solidFill>
              </a:rPr>
            </a:br>
            <a:endParaRPr lang="en-US" sz="3200" dirty="0"/>
          </a:p>
        </p:txBody>
      </p:sp>
      <p:sp>
        <p:nvSpPr>
          <p:cNvPr id="3" name="Slide Number Placeholder 2"/>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39</a:t>
            </a:fld>
            <a:endParaRPr lang="en-US" altLang="en-US" dirty="0">
              <a:solidFill>
                <a:prstClr val="black"/>
              </a:solidFill>
            </a:endParaRPr>
          </a:p>
        </p:txBody>
      </p:sp>
    </p:spTree>
    <p:extLst>
      <p:ext uri="{BB962C8B-B14F-4D97-AF65-F5344CB8AC3E}">
        <p14:creationId xmlns:p14="http://schemas.microsoft.com/office/powerpoint/2010/main" val="3442031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641" y="165371"/>
            <a:ext cx="10641051" cy="685800"/>
          </a:xfrm>
        </p:spPr>
        <p:txBody>
          <a:bodyPr/>
          <a:lstStyle/>
          <a:p>
            <a:r>
              <a:rPr lang="en-US" dirty="0" smtClean="0">
                <a:solidFill>
                  <a:schemeClr val="accent5"/>
                </a:solidFill>
              </a:rPr>
              <a:t>HOUSEKEEPING</a:t>
            </a:r>
            <a:endParaRPr lang="en-US" dirty="0">
              <a:solidFill>
                <a:schemeClr val="accent5"/>
              </a:solidFill>
            </a:endParaRPr>
          </a:p>
        </p:txBody>
      </p:sp>
      <p:pic>
        <p:nvPicPr>
          <p:cNvPr id="3" name="Picture 2"/>
          <p:cNvPicPr>
            <a:picLocks noChangeAspect="1"/>
          </p:cNvPicPr>
          <p:nvPr/>
        </p:nvPicPr>
        <p:blipFill>
          <a:blip r:embed="rId4"/>
          <a:stretch>
            <a:fillRect/>
          </a:stretch>
        </p:blipFill>
        <p:spPr>
          <a:xfrm>
            <a:off x="1344856" y="1712749"/>
            <a:ext cx="9496425" cy="3676650"/>
          </a:xfrm>
          <a:prstGeom prst="rect">
            <a:avLst/>
          </a:prstGeom>
        </p:spPr>
      </p:pic>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4</a:t>
            </a:fld>
            <a:endParaRPr lang="en-US" altLang="en-US" dirty="0">
              <a:solidFill>
                <a:prstClr val="black"/>
              </a:solidFill>
            </a:endParaRPr>
          </a:p>
        </p:txBody>
      </p:sp>
    </p:spTree>
    <p:extLst>
      <p:ext uri="{BB962C8B-B14F-4D97-AF65-F5344CB8AC3E}">
        <p14:creationId xmlns:p14="http://schemas.microsoft.com/office/powerpoint/2010/main" val="57672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964" y="148103"/>
            <a:ext cx="10963618" cy="685800"/>
          </a:xfrm>
        </p:spPr>
        <p:txBody>
          <a:bodyPr/>
          <a:lstStyle/>
          <a:p>
            <a:r>
              <a:rPr lang="en-US" dirty="0" smtClean="0">
                <a:solidFill>
                  <a:schemeClr val="accent5"/>
                </a:solidFill>
              </a:rPr>
              <a:t>Multi-Location Agreement - MLA</a:t>
            </a:r>
            <a:endParaRPr lang="en-US" dirty="0">
              <a:solidFill>
                <a:schemeClr val="accent5"/>
              </a:solidFill>
            </a:endParaRPr>
          </a:p>
        </p:txBody>
      </p:sp>
      <p:graphicFrame>
        <p:nvGraphicFramePr>
          <p:cNvPr id="5" name="Diagram 4"/>
          <p:cNvGraphicFramePr/>
          <p:nvPr>
            <p:extLst>
              <p:ext uri="{D42A27DB-BD31-4B8C-83A1-F6EECF244321}">
                <p14:modId xmlns:p14="http://schemas.microsoft.com/office/powerpoint/2010/main" val="2514217076"/>
              </p:ext>
            </p:extLst>
          </p:nvPr>
        </p:nvGraphicFramePr>
        <p:xfrm>
          <a:off x="313266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Down Arrow Callout 6"/>
          <p:cNvSpPr/>
          <p:nvPr/>
        </p:nvSpPr>
        <p:spPr>
          <a:xfrm rot="16200000">
            <a:off x="214995" y="2114370"/>
            <a:ext cx="2810694" cy="2844793"/>
          </a:xfrm>
          <a:prstGeom prst="downArrowCallout">
            <a:avLst/>
          </a:prstGeom>
        </p:spPr>
        <p:style>
          <a:lnRef idx="0">
            <a:schemeClr val="accent6"/>
          </a:lnRef>
          <a:fillRef idx="3">
            <a:schemeClr val="accent6"/>
          </a:fillRef>
          <a:effectRef idx="3">
            <a:schemeClr val="accent6"/>
          </a:effectRef>
          <a:fontRef idx="minor">
            <a:schemeClr val="lt1"/>
          </a:fontRef>
        </p:style>
        <p:txBody>
          <a:bodyPr vert="vert" rtlCol="0" anchor="ctr"/>
          <a:lstStyle/>
          <a:p>
            <a:pPr algn="ctr"/>
            <a:r>
              <a:rPr lang="en-US" sz="1400" dirty="0"/>
              <a:t>The Multi-Location Pay process begins when an employee is employed by two or more locations, such as working multiple jobs </a:t>
            </a:r>
            <a:r>
              <a:rPr lang="en-US" sz="1400" dirty="0" smtClean="0"/>
              <a:t>within </a:t>
            </a:r>
            <a:r>
              <a:rPr lang="en-US" sz="1400" dirty="0"/>
              <a:t>multiple business </a:t>
            </a:r>
            <a:r>
              <a:rPr lang="en-US" sz="1400" dirty="0" smtClean="0"/>
              <a:t>units</a:t>
            </a:r>
            <a:endParaRPr lang="en-US" sz="1400" dirty="0"/>
          </a:p>
        </p:txBody>
      </p:sp>
      <p:cxnSp>
        <p:nvCxnSpPr>
          <p:cNvPr id="9" name="Straight Connector 8"/>
          <p:cNvCxnSpPr/>
          <p:nvPr/>
        </p:nvCxnSpPr>
        <p:spPr>
          <a:xfrm flipV="1">
            <a:off x="3132660" y="2732314"/>
            <a:ext cx="2549683" cy="108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921818" y="2460171"/>
            <a:ext cx="2549683" cy="108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710977" y="2873828"/>
            <a:ext cx="2549683" cy="108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40</a:t>
            </a:fld>
            <a:endParaRPr lang="en-US" altLang="en-US" dirty="0">
              <a:solidFill>
                <a:prstClr val="black"/>
              </a:solidFill>
            </a:endParaRPr>
          </a:p>
        </p:txBody>
      </p:sp>
    </p:spTree>
    <p:extLst>
      <p:ext uri="{BB962C8B-B14F-4D97-AF65-F5344CB8AC3E}">
        <p14:creationId xmlns:p14="http://schemas.microsoft.com/office/powerpoint/2010/main" val="27953411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907" y="91819"/>
            <a:ext cx="12059093" cy="866462"/>
          </a:xfrm>
        </p:spPr>
        <p:txBody>
          <a:bodyPr/>
          <a:lstStyle/>
          <a:p>
            <a:r>
              <a:rPr lang="en-US" sz="3200" dirty="0" smtClean="0">
                <a:solidFill>
                  <a:schemeClr val="accent5"/>
                </a:solidFill>
              </a:rPr>
              <a:t>CONTRACT PAY – ACADEMIC -AY MID QUARTER HIRES </a:t>
            </a:r>
            <a:endParaRPr lang="en-US" sz="3200" dirty="0">
              <a:solidFill>
                <a:schemeClr val="accent5"/>
              </a:solidFill>
            </a:endParaRPr>
          </a:p>
        </p:txBody>
      </p:sp>
      <p:graphicFrame>
        <p:nvGraphicFramePr>
          <p:cNvPr id="4" name="Diagram 3"/>
          <p:cNvGraphicFramePr/>
          <p:nvPr>
            <p:extLst>
              <p:ext uri="{D42A27DB-BD31-4B8C-83A1-F6EECF244321}">
                <p14:modId xmlns:p14="http://schemas.microsoft.com/office/powerpoint/2010/main" val="4159105195"/>
              </p:ext>
            </p:extLst>
          </p:nvPr>
        </p:nvGraphicFramePr>
        <p:xfrm>
          <a:off x="724784" y="1755960"/>
          <a:ext cx="9025468" cy="59957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300148" y="639304"/>
            <a:ext cx="11123869" cy="2200602"/>
          </a:xfrm>
          <a:prstGeom prst="rect">
            <a:avLst/>
          </a:prstGeom>
          <a:noFill/>
        </p:spPr>
        <p:txBody>
          <a:bodyPr wrap="square">
            <a:spAutoFit/>
          </a:bodyPr>
          <a:lstStyle/>
          <a:p>
            <a:pPr lvl="0">
              <a:spcAft>
                <a:spcPts val="600"/>
              </a:spcAf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a:rPr>
              <a:t>Contract </a:t>
            </a:r>
            <a:r>
              <a:rPr kumimoji="0" lang="en-US" sz="1800" b="0" i="0" u="none" strike="noStrike" kern="1200" cap="none" spc="0" normalizeH="0" baseline="0" noProof="0" dirty="0">
                <a:ln>
                  <a:noFill/>
                </a:ln>
                <a:solidFill>
                  <a:prstClr val="black"/>
                </a:solidFill>
                <a:effectLst/>
                <a:uLnTx/>
                <a:uFillTx/>
                <a:latin typeface="Arial"/>
                <a:ea typeface="+mn-ea"/>
                <a:cs typeface="Arial"/>
              </a:rPr>
              <a:t>Pay is </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used in UCPath when you cannot use an existing</a:t>
            </a:r>
            <a:r>
              <a:rPr kumimoji="0" lang="en-US" sz="1800" b="0" i="0" u="none" strike="noStrike" kern="1200" cap="none" spc="0" normalizeH="0" noProof="0" dirty="0" smtClean="0">
                <a:ln>
                  <a:noFill/>
                </a:ln>
                <a:solidFill>
                  <a:prstClr val="black"/>
                </a:solidFill>
                <a:effectLst/>
                <a:uLnTx/>
                <a:uFillTx/>
                <a:latin typeface="Arial"/>
                <a:ea typeface="+mn-ea"/>
                <a:cs typeface="Arial"/>
              </a:rPr>
              <a:t> job frequency (</a:t>
            </a:r>
            <a:r>
              <a:rPr lang="en-US" dirty="0">
                <a:solidFill>
                  <a:prstClr val="black"/>
                </a:solidFill>
                <a:cs typeface="Arial"/>
              </a:rPr>
              <a:t>UC9, UC10, </a:t>
            </a:r>
            <a:r>
              <a:rPr lang="en-US" dirty="0" smtClean="0">
                <a:solidFill>
                  <a:prstClr val="black"/>
                </a:solidFill>
                <a:cs typeface="Arial"/>
              </a:rPr>
              <a:t>UC11)</a:t>
            </a:r>
            <a:r>
              <a:rPr kumimoji="0" lang="en-US" sz="1800" b="0" i="0" u="none" strike="noStrike" kern="1200" cap="none" spc="0" normalizeH="0" noProof="0" dirty="0" smtClean="0">
                <a:ln>
                  <a:noFill/>
                </a:ln>
                <a:solidFill>
                  <a:prstClr val="black"/>
                </a:solidFill>
                <a:effectLst/>
                <a:uLnTx/>
                <a:uFillTx/>
                <a:latin typeface="Arial"/>
                <a:ea typeface="+mn-ea"/>
                <a:cs typeface="Arial"/>
              </a:rPr>
              <a:t> to pay an employee correctly. </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This</a:t>
            </a:r>
            <a:r>
              <a:rPr kumimoji="0" lang="en-US" sz="1800" b="0" i="0" u="none" strike="noStrike" kern="1200" cap="none" spc="0" normalizeH="0" noProof="0" dirty="0" smtClean="0">
                <a:ln>
                  <a:noFill/>
                </a:ln>
                <a:solidFill>
                  <a:prstClr val="black"/>
                </a:solidFill>
                <a:effectLst/>
                <a:uLnTx/>
                <a:uFillTx/>
                <a:latin typeface="Arial"/>
                <a:ea typeface="+mn-ea"/>
                <a:cs typeface="Arial"/>
              </a:rPr>
              <a:t> type of hire is used primarily for AY Faculty who are hired mid quarter and the per the APM, the </a:t>
            </a:r>
            <a:r>
              <a:rPr kumimoji="0" lang="en-US" sz="1800" b="0" i="1" u="none" strike="noStrike" kern="1200" cap="none" spc="0" normalizeH="0" noProof="0" dirty="0" smtClean="0">
                <a:ln>
                  <a:noFill/>
                </a:ln>
                <a:solidFill>
                  <a:prstClr val="black"/>
                </a:solidFill>
                <a:effectLst/>
                <a:uLnTx/>
                <a:uFillTx/>
                <a:latin typeface="Arial"/>
                <a:ea typeface="+mn-ea"/>
                <a:cs typeface="Arial"/>
              </a:rPr>
              <a:t>daily rate </a:t>
            </a:r>
            <a:r>
              <a:rPr kumimoji="0" lang="en-US" sz="1800" b="0" i="0" u="none" strike="noStrike" kern="1200" cap="none" spc="0" normalizeH="0" noProof="0" dirty="0" smtClean="0">
                <a:ln>
                  <a:noFill/>
                </a:ln>
                <a:solidFill>
                  <a:prstClr val="black"/>
                </a:solidFill>
                <a:effectLst/>
                <a:uLnTx/>
                <a:uFillTx/>
                <a:latin typeface="Arial"/>
                <a:ea typeface="+mn-ea"/>
                <a:cs typeface="Arial"/>
              </a:rPr>
              <a:t>is used to calculate their pay.  </a:t>
            </a:r>
          </a:p>
          <a:p>
            <a:pPr>
              <a:spcAft>
                <a:spcPts val="600"/>
              </a:spcAft>
              <a:defRPr/>
            </a:pPr>
            <a:r>
              <a:rPr lang="en-US" dirty="0" smtClean="0">
                <a:solidFill>
                  <a:prstClr val="black"/>
                </a:solidFill>
                <a:cs typeface="Arial"/>
              </a:rPr>
              <a:t>To set up contract pay, a </a:t>
            </a:r>
            <a:r>
              <a:rPr lang="en-US" i="1" dirty="0" smtClean="0">
                <a:solidFill>
                  <a:prstClr val="black"/>
                </a:solidFill>
                <a:cs typeface="Arial"/>
              </a:rPr>
              <a:t>start </a:t>
            </a:r>
            <a:r>
              <a:rPr lang="en-US" dirty="0">
                <a:solidFill>
                  <a:prstClr val="black"/>
                </a:solidFill>
                <a:cs typeface="Arial"/>
              </a:rPr>
              <a:t>and </a:t>
            </a:r>
            <a:r>
              <a:rPr lang="en-US" i="1" dirty="0">
                <a:solidFill>
                  <a:prstClr val="black"/>
                </a:solidFill>
                <a:cs typeface="Arial"/>
              </a:rPr>
              <a:t>end</a:t>
            </a:r>
            <a:r>
              <a:rPr lang="en-US" dirty="0">
                <a:solidFill>
                  <a:prstClr val="black"/>
                </a:solidFill>
                <a:cs typeface="Arial"/>
              </a:rPr>
              <a:t> date </a:t>
            </a:r>
            <a:r>
              <a:rPr lang="en-US" dirty="0" smtClean="0">
                <a:solidFill>
                  <a:prstClr val="black"/>
                </a:solidFill>
                <a:cs typeface="Arial"/>
              </a:rPr>
              <a:t>is needed to setup the “contract” </a:t>
            </a:r>
            <a:r>
              <a:rPr lang="en-US" dirty="0">
                <a:solidFill>
                  <a:prstClr val="black"/>
                </a:solidFill>
                <a:cs typeface="Arial"/>
              </a:rPr>
              <a:t>payments.  These dates define the contract term and the payment term. Total Compensation must </a:t>
            </a:r>
            <a:r>
              <a:rPr lang="en-US" dirty="0" smtClean="0">
                <a:solidFill>
                  <a:prstClr val="black"/>
                </a:solidFill>
                <a:cs typeface="Arial"/>
              </a:rPr>
              <a:t>be </a:t>
            </a:r>
            <a:r>
              <a:rPr lang="en-US" dirty="0">
                <a:solidFill>
                  <a:prstClr val="black"/>
                </a:solidFill>
                <a:cs typeface="Arial"/>
              </a:rPr>
              <a:t>added to the </a:t>
            </a:r>
            <a:r>
              <a:rPr lang="en-US" dirty="0" smtClean="0">
                <a:solidFill>
                  <a:prstClr val="black"/>
                </a:solidFill>
                <a:cs typeface="Arial"/>
              </a:rPr>
              <a:t>comments along with the start and end date. </a:t>
            </a:r>
            <a:br>
              <a:rPr lang="en-US" dirty="0" smtClean="0">
                <a:solidFill>
                  <a:prstClr val="black"/>
                </a:solidFill>
                <a:cs typeface="Arial"/>
              </a:rPr>
            </a:br>
            <a:r>
              <a:rPr lang="en-US" sz="500" dirty="0">
                <a:solidFill>
                  <a:prstClr val="black"/>
                </a:solidFill>
                <a:cs typeface="Arial"/>
              </a:rPr>
              <a:t/>
            </a:r>
            <a:br>
              <a:rPr lang="en-US" sz="500" dirty="0">
                <a:solidFill>
                  <a:prstClr val="black"/>
                </a:solidFill>
                <a:cs typeface="Arial"/>
              </a:rPr>
            </a:br>
            <a:r>
              <a:rPr lang="en-US" b="1" dirty="0" smtClean="0">
                <a:solidFill>
                  <a:prstClr val="black"/>
                </a:solidFill>
                <a:cs typeface="Arial"/>
              </a:rPr>
              <a:t>Template</a:t>
            </a:r>
            <a:r>
              <a:rPr lang="en-US" b="1" dirty="0">
                <a:solidFill>
                  <a:prstClr val="black"/>
                </a:solidFill>
                <a:cs typeface="Arial"/>
              </a:rPr>
              <a:t>: </a:t>
            </a:r>
            <a:r>
              <a:rPr lang="en-US" b="1" dirty="0"/>
              <a:t>Academic Hire w/ Contract </a:t>
            </a:r>
            <a:r>
              <a:rPr lang="en-US" b="1" dirty="0" smtClean="0"/>
              <a:t>Pay</a:t>
            </a:r>
            <a:endParaRPr lang="en-US" b="1" dirty="0"/>
          </a:p>
        </p:txBody>
      </p: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41</a:t>
            </a:fld>
            <a:endParaRPr lang="en-US" altLang="en-US" dirty="0">
              <a:solidFill>
                <a:prstClr val="black"/>
              </a:solidFill>
            </a:endParaRPr>
          </a:p>
        </p:txBody>
      </p:sp>
    </p:spTree>
    <p:extLst>
      <p:ext uri="{BB962C8B-B14F-4D97-AF65-F5344CB8AC3E}">
        <p14:creationId xmlns:p14="http://schemas.microsoft.com/office/powerpoint/2010/main" val="23602090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907" y="91819"/>
            <a:ext cx="12059093" cy="866462"/>
          </a:xfrm>
        </p:spPr>
        <p:txBody>
          <a:bodyPr/>
          <a:lstStyle/>
          <a:p>
            <a:r>
              <a:rPr lang="en-US" sz="3200" dirty="0" smtClean="0">
                <a:solidFill>
                  <a:schemeClr val="accent5"/>
                </a:solidFill>
              </a:rPr>
              <a:t>CONTRACT PAY – EXAMPLE</a:t>
            </a:r>
            <a:endParaRPr lang="en-US" sz="3200" dirty="0">
              <a:solidFill>
                <a:schemeClr val="accent5"/>
              </a:solidFill>
            </a:endParaRPr>
          </a:p>
        </p:txBody>
      </p: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42</a:t>
            </a:fld>
            <a:endParaRPr lang="en-US" altLang="en-US" dirty="0">
              <a:solidFill>
                <a:prstClr val="black"/>
              </a:solidFill>
            </a:endParaRPr>
          </a:p>
        </p:txBody>
      </p:sp>
      <p:pic>
        <p:nvPicPr>
          <p:cNvPr id="3" name="Picture 2"/>
          <p:cNvPicPr>
            <a:picLocks noChangeAspect="1"/>
          </p:cNvPicPr>
          <p:nvPr/>
        </p:nvPicPr>
        <p:blipFill>
          <a:blip r:embed="rId4"/>
          <a:stretch>
            <a:fillRect/>
          </a:stretch>
        </p:blipFill>
        <p:spPr>
          <a:xfrm>
            <a:off x="2765946" y="1128888"/>
            <a:ext cx="5971654" cy="552026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220056" y="703819"/>
            <a:ext cx="4823440" cy="646331"/>
          </a:xfrm>
          <a:prstGeom prst="rect">
            <a:avLst/>
          </a:prstGeom>
          <a:noFill/>
        </p:spPr>
        <p:txBody>
          <a:bodyPr wrap="square" rtlCol="0">
            <a:spAutoFit/>
          </a:bodyPr>
          <a:lstStyle/>
          <a:p>
            <a:r>
              <a:rPr lang="en-US" b="1" dirty="0">
                <a:solidFill>
                  <a:prstClr val="black"/>
                </a:solidFill>
                <a:cs typeface="Arial"/>
              </a:rPr>
              <a:t>Template: </a:t>
            </a:r>
            <a:r>
              <a:rPr lang="en-US" b="1" dirty="0"/>
              <a:t>Academic Hire w/ Contract Pay</a:t>
            </a:r>
          </a:p>
          <a:p>
            <a:endParaRPr lang="en-US" dirty="0"/>
          </a:p>
        </p:txBody>
      </p:sp>
      <p:sp>
        <p:nvSpPr>
          <p:cNvPr id="8" name="Rectangle 7"/>
          <p:cNvSpPr/>
          <p:nvPr/>
        </p:nvSpPr>
        <p:spPr>
          <a:xfrm>
            <a:off x="6169546" y="2511760"/>
            <a:ext cx="1648177" cy="1764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076391" y="4984011"/>
            <a:ext cx="530578" cy="5158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395319" y="3142783"/>
            <a:ext cx="1648177" cy="1764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07602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965" y="135467"/>
            <a:ext cx="10963618" cy="685800"/>
          </a:xfrm>
        </p:spPr>
        <p:txBody>
          <a:bodyPr/>
          <a:lstStyle/>
          <a:p>
            <a:r>
              <a:rPr lang="en-US" dirty="0" smtClean="0">
                <a:solidFill>
                  <a:schemeClr val="accent5"/>
                </a:solidFill>
              </a:rPr>
              <a:t>PAY CYCLE </a:t>
            </a:r>
            <a:r>
              <a:rPr lang="en-US" dirty="0">
                <a:solidFill>
                  <a:schemeClr val="accent5"/>
                </a:solidFill>
              </a:rPr>
              <a:t>ALIGNMENT MULTIPLE JOBS</a:t>
            </a:r>
          </a:p>
        </p:txBody>
      </p:sp>
      <p:graphicFrame>
        <p:nvGraphicFramePr>
          <p:cNvPr id="4" name="Diagram 3"/>
          <p:cNvGraphicFramePr/>
          <p:nvPr>
            <p:extLst>
              <p:ext uri="{D42A27DB-BD31-4B8C-83A1-F6EECF244321}">
                <p14:modId xmlns:p14="http://schemas.microsoft.com/office/powerpoint/2010/main" val="2473481975"/>
              </p:ext>
            </p:extLst>
          </p:nvPr>
        </p:nvGraphicFramePr>
        <p:xfrm>
          <a:off x="2032000" y="108462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386964" y="797370"/>
            <a:ext cx="7131435" cy="707886"/>
          </a:xfrm>
          <a:prstGeom prst="rect">
            <a:avLst/>
          </a:prstGeom>
          <a:noFill/>
        </p:spPr>
        <p:txBody>
          <a:bodyPr wrap="square" rtlCol="0">
            <a:spAutoFit/>
          </a:bodyPr>
          <a:lstStyle/>
          <a:p>
            <a:r>
              <a:rPr lang="en-US" sz="2000" dirty="0">
                <a:solidFill>
                  <a:prstClr val="black"/>
                </a:solidFill>
                <a:cs typeface="Arial"/>
              </a:rPr>
              <a:t>Employees in UCPath may only be paid on one pay cycle.  </a:t>
            </a:r>
          </a:p>
          <a:p>
            <a:endParaRPr lang="en-US" sz="2000" dirty="0"/>
          </a:p>
        </p:txBody>
      </p:sp>
      <p:sp>
        <p:nvSpPr>
          <p:cNvPr id="8" name="Rounded Rectangular Callout 7"/>
          <p:cNvSpPr/>
          <p:nvPr/>
        </p:nvSpPr>
        <p:spPr>
          <a:xfrm>
            <a:off x="9753600" y="397933"/>
            <a:ext cx="2308183" cy="1871397"/>
          </a:xfrm>
          <a:prstGeom prst="wedgeRoundRectCallout">
            <a:avLst>
              <a:gd name="adj1" fmla="val -18632"/>
              <a:gd name="adj2" fmla="val 68834"/>
              <a:gd name="adj3" fmla="val 16667"/>
            </a:avLst>
          </a:prstGeom>
          <a:solidFill>
            <a:schemeClr val="accent2">
              <a:lumMod val="60000"/>
              <a:lumOff val="40000"/>
            </a:schemeClr>
          </a:solidFill>
          <a:ln>
            <a:no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Note: The </a:t>
            </a:r>
            <a:r>
              <a:rPr lang="en-US" sz="1200" b="1" dirty="0"/>
              <a:t>goal is to keep the appointee on a consistent </a:t>
            </a:r>
            <a:r>
              <a:rPr lang="en-US" sz="1200" b="1" dirty="0" smtClean="0"/>
              <a:t>pay cycle </a:t>
            </a:r>
            <a:r>
              <a:rPr lang="en-US" sz="1200" b="1" dirty="0"/>
              <a:t>and align them with the pay cycle of their primary affiliation, highest salary and most consistent to keep them from moving back and forth between pay cycles</a:t>
            </a:r>
            <a:r>
              <a:rPr lang="en-US" sz="1200" b="1" dirty="0" smtClean="0"/>
              <a:t>.</a:t>
            </a:r>
            <a:endParaRPr lang="en-US" sz="1200" b="1" dirty="0"/>
          </a:p>
        </p:txBody>
      </p:sp>
      <p:sp>
        <p:nvSpPr>
          <p:cNvPr id="9" name="Rounded Rectangular Callout 8"/>
          <p:cNvSpPr/>
          <p:nvPr/>
        </p:nvSpPr>
        <p:spPr>
          <a:xfrm>
            <a:off x="67733" y="4352396"/>
            <a:ext cx="2209800" cy="1887538"/>
          </a:xfrm>
          <a:prstGeom prst="wedgeRoundRectCallout">
            <a:avLst/>
          </a:prstGeom>
          <a:solidFill>
            <a:schemeClr val="accent2">
              <a:lumMod val="60000"/>
              <a:lumOff val="40000"/>
            </a:scheme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t>Note: </a:t>
            </a:r>
            <a:r>
              <a:rPr lang="en-US" sz="1100" b="1" dirty="0"/>
              <a:t>when the second job ends or is placed on a SWB, it may be necessary to have the </a:t>
            </a:r>
            <a:r>
              <a:rPr lang="en-US" sz="1100" b="1" dirty="0" smtClean="0"/>
              <a:t>pay group </a:t>
            </a:r>
            <a:r>
              <a:rPr lang="en-US" sz="1100" b="1" dirty="0"/>
              <a:t>override flag removed on the existing job so that it will default to the native </a:t>
            </a:r>
            <a:r>
              <a:rPr lang="en-US" sz="1100" b="1" dirty="0" smtClean="0"/>
              <a:t>pay group</a:t>
            </a:r>
            <a:r>
              <a:rPr lang="en-US" sz="1100" b="1" dirty="0"/>
              <a:t>. This should be determined on a case by case basis.  </a:t>
            </a:r>
          </a:p>
        </p:txBody>
      </p: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43</a:t>
            </a:fld>
            <a:endParaRPr lang="en-US" altLang="en-US" dirty="0">
              <a:solidFill>
                <a:prstClr val="black"/>
              </a:solidFill>
            </a:endParaRPr>
          </a:p>
        </p:txBody>
      </p:sp>
    </p:spTree>
    <p:extLst>
      <p:ext uri="{BB962C8B-B14F-4D97-AF65-F5344CB8AC3E}">
        <p14:creationId xmlns:p14="http://schemas.microsoft.com/office/powerpoint/2010/main" val="560659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9183" y="179177"/>
            <a:ext cx="10963618" cy="685800"/>
          </a:xfrm>
        </p:spPr>
        <p:txBody>
          <a:bodyPr/>
          <a:lstStyle/>
          <a:p>
            <a:r>
              <a:rPr lang="en-US" dirty="0" smtClean="0">
                <a:solidFill>
                  <a:schemeClr val="accent5"/>
                </a:solidFill>
              </a:rPr>
              <a:t>FLSA ALIGNMENT MULTIPLE JOBS</a:t>
            </a:r>
            <a:endParaRPr lang="en-US" dirty="0">
              <a:solidFill>
                <a:schemeClr val="accent5"/>
              </a:solidFill>
            </a:endParaRPr>
          </a:p>
        </p:txBody>
      </p:sp>
      <p:sp>
        <p:nvSpPr>
          <p:cNvPr id="4" name="Rectangle 3"/>
          <p:cNvSpPr/>
          <p:nvPr/>
        </p:nvSpPr>
        <p:spPr>
          <a:xfrm>
            <a:off x="2734056" y="1034769"/>
            <a:ext cx="5522976" cy="694944"/>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solidFill>
                <a:cs typeface="Arial"/>
              </a:rPr>
              <a:t>Employees may only have </a:t>
            </a:r>
            <a:r>
              <a:rPr lang="en-US" b="1" dirty="0">
                <a:solidFill>
                  <a:schemeClr val="bg1"/>
                </a:solidFill>
                <a:cs typeface="Arial"/>
              </a:rPr>
              <a:t>one FLSA </a:t>
            </a:r>
            <a:r>
              <a:rPr lang="en-US" b="1" dirty="0" smtClean="0">
                <a:solidFill>
                  <a:schemeClr val="bg1"/>
                </a:solidFill>
                <a:cs typeface="Arial"/>
              </a:rPr>
              <a:t>status</a:t>
            </a:r>
            <a:r>
              <a:rPr lang="en-US" dirty="0" smtClean="0">
                <a:solidFill>
                  <a:schemeClr val="bg1"/>
                </a:solidFill>
                <a:cs typeface="Arial"/>
              </a:rPr>
              <a:t>  </a:t>
            </a:r>
            <a:endParaRPr lang="en-US" dirty="0">
              <a:solidFill>
                <a:schemeClr val="bg1"/>
              </a:solidFill>
              <a:cs typeface="Arial"/>
            </a:endParaRPr>
          </a:p>
        </p:txBody>
      </p:sp>
      <p:sp>
        <p:nvSpPr>
          <p:cNvPr id="6" name="Rectangle 5"/>
          <p:cNvSpPr/>
          <p:nvPr/>
        </p:nvSpPr>
        <p:spPr>
          <a:xfrm>
            <a:off x="2038981" y="2044237"/>
            <a:ext cx="3513016" cy="1257624"/>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800" dirty="0">
              <a:solidFill>
                <a:schemeClr val="bg1"/>
              </a:solidFill>
            </a:endParaRPr>
          </a:p>
        </p:txBody>
      </p:sp>
      <p:sp>
        <p:nvSpPr>
          <p:cNvPr id="7" name="Rectangle 6"/>
          <p:cNvSpPr/>
          <p:nvPr/>
        </p:nvSpPr>
        <p:spPr>
          <a:xfrm>
            <a:off x="613558" y="3576805"/>
            <a:ext cx="2941318" cy="1501183"/>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lvl="1"/>
            <a:endParaRPr lang="en-US" sz="100" dirty="0">
              <a:solidFill>
                <a:schemeClr val="bg1"/>
              </a:solidFill>
            </a:endParaRPr>
          </a:p>
        </p:txBody>
      </p:sp>
      <p:sp>
        <p:nvSpPr>
          <p:cNvPr id="10" name="Rectangle 9"/>
          <p:cNvSpPr/>
          <p:nvPr/>
        </p:nvSpPr>
        <p:spPr>
          <a:xfrm>
            <a:off x="5670672" y="2046110"/>
            <a:ext cx="3756792" cy="125536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dirty="0">
              <a:solidFill>
                <a:schemeClr val="bg1"/>
              </a:solidFill>
            </a:endParaRPr>
          </a:p>
        </p:txBody>
      </p:sp>
      <p:sp>
        <p:nvSpPr>
          <p:cNvPr id="11" name="Rectangle 10"/>
          <p:cNvSpPr/>
          <p:nvPr/>
        </p:nvSpPr>
        <p:spPr>
          <a:xfrm>
            <a:off x="3736298" y="3477269"/>
            <a:ext cx="3631397" cy="164709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600" dirty="0">
              <a:solidFill>
                <a:schemeClr val="bg1"/>
              </a:solidFill>
            </a:endParaRPr>
          </a:p>
        </p:txBody>
      </p:sp>
      <p:sp>
        <p:nvSpPr>
          <p:cNvPr id="12" name="Rectangle 11"/>
          <p:cNvSpPr/>
          <p:nvPr/>
        </p:nvSpPr>
        <p:spPr>
          <a:xfrm>
            <a:off x="7542404" y="3561230"/>
            <a:ext cx="3652758" cy="1516759"/>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700" dirty="0"/>
          </a:p>
        </p:txBody>
      </p:sp>
      <p:sp>
        <p:nvSpPr>
          <p:cNvPr id="13" name="Rectangle 12"/>
          <p:cNvSpPr/>
          <p:nvPr/>
        </p:nvSpPr>
        <p:spPr>
          <a:xfrm>
            <a:off x="3641396" y="5270339"/>
            <a:ext cx="3721481" cy="137734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sz="600" dirty="0">
              <a:solidFill>
                <a:schemeClr val="bg1"/>
              </a:solidFill>
            </a:endParaRPr>
          </a:p>
        </p:txBody>
      </p:sp>
      <p:sp>
        <p:nvSpPr>
          <p:cNvPr id="14" name="TextBox 13"/>
          <p:cNvSpPr txBox="1"/>
          <p:nvPr/>
        </p:nvSpPr>
        <p:spPr>
          <a:xfrm>
            <a:off x="2038979" y="2044237"/>
            <a:ext cx="3513018" cy="1231106"/>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lvl="0"/>
            <a:r>
              <a:rPr lang="en-US" sz="1600" b="1" dirty="0">
                <a:solidFill>
                  <a:schemeClr val="bg1"/>
                </a:solidFill>
              </a:rPr>
              <a:t>A consult with the AP/HR </a:t>
            </a:r>
            <a:r>
              <a:rPr lang="en-US" sz="1600" b="1" dirty="0" smtClean="0">
                <a:solidFill>
                  <a:schemeClr val="bg1"/>
                </a:solidFill>
              </a:rPr>
              <a:t>central office </a:t>
            </a:r>
            <a:r>
              <a:rPr lang="en-US" sz="1400" dirty="0">
                <a:solidFill>
                  <a:schemeClr val="bg1"/>
                </a:solidFill>
              </a:rPr>
              <a:t>needs to occur prior to entering/updating the UCPath data to assess and align the appointee </a:t>
            </a:r>
            <a:r>
              <a:rPr lang="en-US" sz="1400" dirty="0" smtClean="0">
                <a:solidFill>
                  <a:schemeClr val="bg1"/>
                </a:solidFill>
              </a:rPr>
              <a:t>FLSA </a:t>
            </a:r>
            <a:r>
              <a:rPr lang="en-US" sz="1400" dirty="0">
                <a:solidFill>
                  <a:schemeClr val="bg1"/>
                </a:solidFill>
              </a:rPr>
              <a:t>status. </a:t>
            </a:r>
          </a:p>
        </p:txBody>
      </p:sp>
      <p:sp>
        <p:nvSpPr>
          <p:cNvPr id="15" name="TextBox 14"/>
          <p:cNvSpPr txBox="1"/>
          <p:nvPr/>
        </p:nvSpPr>
        <p:spPr>
          <a:xfrm>
            <a:off x="5731631" y="2078667"/>
            <a:ext cx="3695833" cy="107721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44450" dist="27940" dir="5400000" algn="ctr">
              <a:srgbClr val="000000">
                <a:alpha val="32000"/>
              </a:srgb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lvl="0"/>
            <a:r>
              <a:rPr lang="en-US" sz="1600" b="1" dirty="0">
                <a:solidFill>
                  <a:schemeClr val="bg1"/>
                </a:solidFill>
              </a:rPr>
              <a:t>Two academic </a:t>
            </a:r>
            <a:r>
              <a:rPr lang="en-US" sz="1600" b="1" dirty="0" smtClean="0">
                <a:solidFill>
                  <a:schemeClr val="bg1"/>
                </a:solidFill>
              </a:rPr>
              <a:t>jobs - </a:t>
            </a:r>
            <a:r>
              <a:rPr lang="en-US" sz="1600" dirty="0" smtClean="0">
                <a:solidFill>
                  <a:schemeClr val="bg1"/>
                </a:solidFill>
              </a:rPr>
              <a:t>AP consult only </a:t>
            </a:r>
            <a:endParaRPr lang="en-US" sz="1600" dirty="0">
              <a:solidFill>
                <a:schemeClr val="bg1"/>
              </a:solidFill>
            </a:endParaRPr>
          </a:p>
          <a:p>
            <a:pPr lvl="0"/>
            <a:r>
              <a:rPr lang="en-US" sz="1600" b="1" dirty="0" smtClean="0">
                <a:solidFill>
                  <a:schemeClr val="bg1"/>
                </a:solidFill>
              </a:rPr>
              <a:t>Two staff jobs - HR </a:t>
            </a:r>
            <a:r>
              <a:rPr lang="en-US" sz="1600" dirty="0" smtClean="0">
                <a:solidFill>
                  <a:schemeClr val="bg1"/>
                </a:solidFill>
              </a:rPr>
              <a:t>consult only</a:t>
            </a:r>
            <a:endParaRPr lang="en-US" sz="1600" dirty="0">
              <a:solidFill>
                <a:schemeClr val="bg1"/>
              </a:solidFill>
            </a:endParaRPr>
          </a:p>
          <a:p>
            <a:pPr lvl="0"/>
            <a:r>
              <a:rPr lang="en-US" sz="1600" b="1" dirty="0" smtClean="0">
                <a:solidFill>
                  <a:schemeClr val="bg1"/>
                </a:solidFill>
              </a:rPr>
              <a:t>One </a:t>
            </a:r>
            <a:r>
              <a:rPr lang="en-US" sz="1600" b="1" dirty="0">
                <a:solidFill>
                  <a:schemeClr val="bg1"/>
                </a:solidFill>
              </a:rPr>
              <a:t>academic/one staff </a:t>
            </a:r>
            <a:r>
              <a:rPr lang="en-US" sz="1600" b="1" dirty="0" smtClean="0">
                <a:solidFill>
                  <a:schemeClr val="bg1"/>
                </a:solidFill>
              </a:rPr>
              <a:t>job - </a:t>
            </a:r>
            <a:r>
              <a:rPr lang="en-US" sz="1600" dirty="0" smtClean="0">
                <a:solidFill>
                  <a:schemeClr val="bg1"/>
                </a:solidFill>
              </a:rPr>
              <a:t>AP </a:t>
            </a:r>
            <a:r>
              <a:rPr lang="en-US" sz="1600" dirty="0">
                <a:solidFill>
                  <a:schemeClr val="bg1"/>
                </a:solidFill>
              </a:rPr>
              <a:t>and </a:t>
            </a:r>
            <a:r>
              <a:rPr lang="en-US" sz="1600" dirty="0" smtClean="0">
                <a:solidFill>
                  <a:schemeClr val="bg1"/>
                </a:solidFill>
              </a:rPr>
              <a:t>HR consult</a:t>
            </a:r>
            <a:endParaRPr lang="en-US" sz="1600" dirty="0">
              <a:solidFill>
                <a:schemeClr val="bg1"/>
              </a:solidFill>
            </a:endParaRPr>
          </a:p>
        </p:txBody>
      </p:sp>
      <p:sp>
        <p:nvSpPr>
          <p:cNvPr id="16" name="TextBox 15"/>
          <p:cNvSpPr txBox="1"/>
          <p:nvPr/>
        </p:nvSpPr>
        <p:spPr>
          <a:xfrm>
            <a:off x="613558" y="3950277"/>
            <a:ext cx="2917137" cy="73866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44450" dist="27940" dir="5400000" algn="ctr">
              <a:srgbClr val="000000">
                <a:alpha val="32000"/>
              </a:srgb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lvl="0"/>
            <a:r>
              <a:rPr lang="en-US" sz="1400" dirty="0">
                <a:solidFill>
                  <a:schemeClr val="bg1"/>
                </a:solidFill>
              </a:rPr>
              <a:t>Once the FLSA is determined for the Employee the following process will need to take </a:t>
            </a:r>
            <a:r>
              <a:rPr lang="en-US" sz="1400" dirty="0" smtClean="0">
                <a:solidFill>
                  <a:schemeClr val="bg1"/>
                </a:solidFill>
              </a:rPr>
              <a:t>place:</a:t>
            </a:r>
            <a:endParaRPr lang="en-US" sz="1400" dirty="0">
              <a:solidFill>
                <a:schemeClr val="bg1"/>
              </a:solidFill>
            </a:endParaRPr>
          </a:p>
        </p:txBody>
      </p:sp>
      <p:sp>
        <p:nvSpPr>
          <p:cNvPr id="17" name="TextBox 16"/>
          <p:cNvSpPr txBox="1"/>
          <p:nvPr/>
        </p:nvSpPr>
        <p:spPr>
          <a:xfrm>
            <a:off x="3705404" y="3500682"/>
            <a:ext cx="3662291" cy="156966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lvl="0"/>
            <a:r>
              <a:rPr lang="en-US" sz="1200" b="1" dirty="0">
                <a:solidFill>
                  <a:schemeClr val="bg1"/>
                </a:solidFill>
              </a:rPr>
              <a:t>FLSA </a:t>
            </a:r>
            <a:r>
              <a:rPr lang="en-US" sz="1200" b="1" dirty="0" smtClean="0">
                <a:solidFill>
                  <a:schemeClr val="bg1"/>
                </a:solidFill>
              </a:rPr>
              <a:t>status </a:t>
            </a:r>
            <a:r>
              <a:rPr lang="en-US" sz="1200" b="1" dirty="0">
                <a:solidFill>
                  <a:schemeClr val="bg1"/>
                </a:solidFill>
              </a:rPr>
              <a:t>is determined to be non-exempt</a:t>
            </a:r>
          </a:p>
          <a:p>
            <a:pPr lvl="0"/>
            <a:r>
              <a:rPr lang="en-US" sz="1200" dirty="0" smtClean="0">
                <a:solidFill>
                  <a:schemeClr val="bg1"/>
                </a:solidFill>
              </a:rPr>
              <a:t>Exempt </a:t>
            </a:r>
            <a:r>
              <a:rPr lang="en-US" sz="1200" dirty="0">
                <a:solidFill>
                  <a:schemeClr val="bg1"/>
                </a:solidFill>
              </a:rPr>
              <a:t>job is changed via </a:t>
            </a:r>
            <a:r>
              <a:rPr lang="en-US" sz="1200" dirty="0" smtClean="0">
                <a:solidFill>
                  <a:schemeClr val="bg1"/>
                </a:solidFill>
              </a:rPr>
              <a:t>Paypath or position control </a:t>
            </a:r>
            <a:r>
              <a:rPr lang="en-US" sz="1200" dirty="0">
                <a:solidFill>
                  <a:schemeClr val="bg1"/>
                </a:solidFill>
              </a:rPr>
              <a:t>(POS/FLS) to non-Exempt. </a:t>
            </a:r>
          </a:p>
          <a:p>
            <a:pPr lvl="0"/>
            <a:r>
              <a:rPr lang="en-US" sz="1200" dirty="0">
                <a:solidFill>
                  <a:schemeClr val="bg1"/>
                </a:solidFill>
              </a:rPr>
              <a:t>Exempt job compensation is converted to hourly pay.  </a:t>
            </a:r>
          </a:p>
          <a:p>
            <a:pPr lvl="0"/>
            <a:r>
              <a:rPr lang="en-US" sz="1200" dirty="0" smtClean="0">
                <a:solidFill>
                  <a:schemeClr val="bg1"/>
                </a:solidFill>
              </a:rPr>
              <a:t>Pay group </a:t>
            </a:r>
            <a:r>
              <a:rPr lang="en-US" sz="1200" dirty="0">
                <a:solidFill>
                  <a:schemeClr val="bg1"/>
                </a:solidFill>
              </a:rPr>
              <a:t>is changed to an </a:t>
            </a:r>
            <a:r>
              <a:rPr lang="en-US" sz="1200" dirty="0" smtClean="0">
                <a:solidFill>
                  <a:schemeClr val="bg1"/>
                </a:solidFill>
              </a:rPr>
              <a:t>Hourly </a:t>
            </a:r>
            <a:r>
              <a:rPr lang="en-US" sz="1200" dirty="0">
                <a:solidFill>
                  <a:schemeClr val="bg1"/>
                </a:solidFill>
              </a:rPr>
              <a:t>Non-Exempt </a:t>
            </a:r>
            <a:r>
              <a:rPr lang="en-US" sz="1200" dirty="0" smtClean="0">
                <a:solidFill>
                  <a:schemeClr val="bg1"/>
                </a:solidFill>
              </a:rPr>
              <a:t>Pay group </a:t>
            </a:r>
            <a:r>
              <a:rPr lang="en-US" sz="1200" dirty="0">
                <a:solidFill>
                  <a:schemeClr val="bg1"/>
                </a:solidFill>
              </a:rPr>
              <a:t> (</a:t>
            </a:r>
            <a:r>
              <a:rPr lang="en-US" sz="1200" dirty="0" smtClean="0">
                <a:solidFill>
                  <a:schemeClr val="bg1"/>
                </a:solidFill>
              </a:rPr>
              <a:t>5ST) by UCPC</a:t>
            </a:r>
            <a:endParaRPr lang="en-US" sz="1200" dirty="0">
              <a:solidFill>
                <a:schemeClr val="bg1"/>
              </a:solidFill>
            </a:endParaRPr>
          </a:p>
          <a:p>
            <a:pPr lvl="0"/>
            <a:r>
              <a:rPr lang="en-US" sz="1200" dirty="0">
                <a:solidFill>
                  <a:schemeClr val="bg1"/>
                </a:solidFill>
              </a:rPr>
              <a:t>Both jobs submit hours.</a:t>
            </a:r>
          </a:p>
        </p:txBody>
      </p:sp>
      <p:sp>
        <p:nvSpPr>
          <p:cNvPr id="18" name="TextBox 17"/>
          <p:cNvSpPr txBox="1"/>
          <p:nvPr/>
        </p:nvSpPr>
        <p:spPr>
          <a:xfrm>
            <a:off x="7525639" y="3576806"/>
            <a:ext cx="3711072" cy="1692771"/>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lvl="0"/>
            <a:r>
              <a:rPr lang="en-US" sz="1300" b="1" dirty="0">
                <a:solidFill>
                  <a:schemeClr val="bg1"/>
                </a:solidFill>
              </a:rPr>
              <a:t>FLSA status is determined to be Exempt</a:t>
            </a:r>
          </a:p>
          <a:p>
            <a:pPr lvl="0"/>
            <a:r>
              <a:rPr lang="en-US" sz="1300" dirty="0">
                <a:solidFill>
                  <a:schemeClr val="bg1"/>
                </a:solidFill>
              </a:rPr>
              <a:t>Non-Exempt Hourly job is changed via </a:t>
            </a:r>
            <a:r>
              <a:rPr lang="en-US" sz="1300" dirty="0" smtClean="0">
                <a:solidFill>
                  <a:schemeClr val="bg1"/>
                </a:solidFill>
              </a:rPr>
              <a:t>Paypath or position control </a:t>
            </a:r>
            <a:r>
              <a:rPr lang="en-US" sz="1300" dirty="0">
                <a:solidFill>
                  <a:schemeClr val="bg1"/>
                </a:solidFill>
              </a:rPr>
              <a:t>(POS/FLS)  to Exempt</a:t>
            </a:r>
          </a:p>
          <a:p>
            <a:pPr lvl="0"/>
            <a:r>
              <a:rPr lang="en-US" sz="1300" dirty="0" smtClean="0">
                <a:solidFill>
                  <a:schemeClr val="bg1"/>
                </a:solidFill>
              </a:rPr>
              <a:t>Pay group </a:t>
            </a:r>
            <a:r>
              <a:rPr lang="en-US" sz="1300" dirty="0">
                <a:solidFill>
                  <a:schemeClr val="bg1"/>
                </a:solidFill>
              </a:rPr>
              <a:t>is changed on Hourly job to an Hourly Exempt </a:t>
            </a:r>
            <a:r>
              <a:rPr lang="en-US" sz="1300" dirty="0" smtClean="0">
                <a:solidFill>
                  <a:schemeClr val="bg1"/>
                </a:solidFill>
              </a:rPr>
              <a:t>Pay group </a:t>
            </a:r>
            <a:r>
              <a:rPr lang="en-US" sz="1300" dirty="0">
                <a:solidFill>
                  <a:schemeClr val="bg1"/>
                </a:solidFill>
              </a:rPr>
              <a:t>(5MH or 5BH</a:t>
            </a:r>
            <a:r>
              <a:rPr lang="en-US" sz="1300" dirty="0" smtClean="0">
                <a:solidFill>
                  <a:schemeClr val="bg1"/>
                </a:solidFill>
              </a:rPr>
              <a:t>) by UCPC.</a:t>
            </a:r>
            <a:r>
              <a:rPr lang="en-US" sz="1300" dirty="0">
                <a:solidFill>
                  <a:schemeClr val="bg1"/>
                </a:solidFill>
              </a:rPr>
              <a:t>  The hourly job can report hours as an exempt EE</a:t>
            </a:r>
          </a:p>
          <a:p>
            <a:pPr lvl="0"/>
            <a:endParaRPr lang="en-US" sz="1300" dirty="0"/>
          </a:p>
        </p:txBody>
      </p:sp>
      <p:sp>
        <p:nvSpPr>
          <p:cNvPr id="21" name="TextBox 20"/>
          <p:cNvSpPr txBox="1"/>
          <p:nvPr/>
        </p:nvSpPr>
        <p:spPr>
          <a:xfrm>
            <a:off x="3731481" y="5287451"/>
            <a:ext cx="3631396" cy="1600438"/>
          </a:xfrm>
          <a:prstGeom prst="rect">
            <a:avLst/>
          </a:prstGeom>
          <a:noFill/>
        </p:spPr>
        <p:txBody>
          <a:bodyPr wrap="square" rtlCol="0">
            <a:spAutoFit/>
          </a:bodyPr>
          <a:lstStyle/>
          <a:p>
            <a:pPr lvl="0"/>
            <a:r>
              <a:rPr lang="en-US" sz="1400" b="1" dirty="0">
                <a:solidFill>
                  <a:schemeClr val="bg1"/>
                </a:solidFill>
              </a:rPr>
              <a:t>When one of the job ends the FLSA status on the existing job may be reverted back </a:t>
            </a:r>
            <a:r>
              <a:rPr lang="en-US" sz="1400" dirty="0">
                <a:solidFill>
                  <a:schemeClr val="bg1"/>
                </a:solidFill>
              </a:rPr>
              <a:t>in Paypath (POS/FL3).  Please reach out to </a:t>
            </a:r>
            <a:r>
              <a:rPr lang="en-US" sz="1400" dirty="0" smtClean="0">
                <a:solidFill>
                  <a:schemeClr val="bg1"/>
                </a:solidFill>
              </a:rPr>
              <a:t>AP/HR central office </a:t>
            </a:r>
            <a:r>
              <a:rPr lang="en-US" sz="1400" dirty="0">
                <a:solidFill>
                  <a:schemeClr val="bg1"/>
                </a:solidFill>
              </a:rPr>
              <a:t>if you need guidance on the reversal.  </a:t>
            </a:r>
          </a:p>
          <a:p>
            <a:pPr lvl="0"/>
            <a:endParaRPr lang="en-US" sz="1400" dirty="0"/>
          </a:p>
        </p:txBody>
      </p:sp>
      <p:sp>
        <p:nvSpPr>
          <p:cNvPr id="22" name="Right Arrow 21"/>
          <p:cNvSpPr/>
          <p:nvPr/>
        </p:nvSpPr>
        <p:spPr>
          <a:xfrm>
            <a:off x="2991558" y="4678560"/>
            <a:ext cx="768096" cy="281245"/>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Right Arrow 22"/>
          <p:cNvSpPr/>
          <p:nvPr/>
        </p:nvSpPr>
        <p:spPr>
          <a:xfrm>
            <a:off x="6809732" y="4678559"/>
            <a:ext cx="768096" cy="281245"/>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44</a:t>
            </a:fld>
            <a:endParaRPr lang="en-US" altLang="en-US" dirty="0">
              <a:solidFill>
                <a:prstClr val="black"/>
              </a:solidFill>
            </a:endParaRPr>
          </a:p>
        </p:txBody>
      </p:sp>
    </p:spTree>
    <p:extLst>
      <p:ext uri="{BB962C8B-B14F-4D97-AF65-F5344CB8AC3E}">
        <p14:creationId xmlns:p14="http://schemas.microsoft.com/office/powerpoint/2010/main" val="35809231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965" y="323142"/>
            <a:ext cx="10963618" cy="685800"/>
          </a:xfrm>
        </p:spPr>
        <p:txBody>
          <a:bodyPr/>
          <a:lstStyle/>
          <a:p>
            <a:r>
              <a:rPr lang="en-US" dirty="0" smtClean="0">
                <a:solidFill>
                  <a:schemeClr val="accent5"/>
                </a:solidFill>
              </a:rPr>
              <a:t>FLSA MISMATCH UCPC EMAIL/CASE EXAMPLE</a:t>
            </a:r>
            <a:endParaRPr lang="en-US" dirty="0">
              <a:solidFill>
                <a:schemeClr val="accent5"/>
              </a:solidFill>
            </a:endParaRP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45</a:t>
            </a:fld>
            <a:endParaRPr lang="en-US" altLang="en-US" dirty="0">
              <a:solidFill>
                <a:prstClr val="black"/>
              </a:solidFill>
            </a:endParaRPr>
          </a:p>
        </p:txBody>
      </p:sp>
      <p:pic>
        <p:nvPicPr>
          <p:cNvPr id="3" name="Picture 2"/>
          <p:cNvPicPr>
            <a:picLocks noChangeAspect="1"/>
          </p:cNvPicPr>
          <p:nvPr/>
        </p:nvPicPr>
        <p:blipFill>
          <a:blip r:embed="rId4"/>
          <a:stretch>
            <a:fillRect/>
          </a:stretch>
        </p:blipFill>
        <p:spPr>
          <a:xfrm>
            <a:off x="2554005" y="1282279"/>
            <a:ext cx="6973817" cy="4444733"/>
          </a:xfrm>
          <a:prstGeom prst="rect">
            <a:avLst/>
          </a:prstGeom>
          <a:ln w="38100" cap="sq">
            <a:solidFill>
              <a:srgbClr val="5B9BD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92695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965" y="323142"/>
            <a:ext cx="10963618" cy="685800"/>
          </a:xfrm>
        </p:spPr>
        <p:txBody>
          <a:bodyPr/>
          <a:lstStyle/>
          <a:p>
            <a:r>
              <a:rPr lang="en-US" dirty="0" smtClean="0">
                <a:solidFill>
                  <a:schemeClr val="accent5"/>
                </a:solidFill>
              </a:rPr>
              <a:t>CONCURRENT JOB TIMESHEET EXAMPLE</a:t>
            </a:r>
            <a:endParaRPr lang="en-US" dirty="0">
              <a:solidFill>
                <a:schemeClr val="accent5"/>
              </a:solidFill>
            </a:endParaRPr>
          </a:p>
        </p:txBody>
      </p:sp>
      <p:pic>
        <p:nvPicPr>
          <p:cNvPr id="4" name="Picture 3"/>
          <p:cNvPicPr>
            <a:picLocks noChangeAspect="1"/>
          </p:cNvPicPr>
          <p:nvPr/>
        </p:nvPicPr>
        <p:blipFill>
          <a:blip r:embed="rId4"/>
          <a:stretch>
            <a:fillRect/>
          </a:stretch>
        </p:blipFill>
        <p:spPr>
          <a:xfrm>
            <a:off x="858719" y="1213658"/>
            <a:ext cx="10491864" cy="4545697"/>
          </a:xfrm>
          <a:prstGeom prst="rect">
            <a:avLst/>
          </a:prstGeom>
        </p:spPr>
      </p:pic>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46</a:t>
            </a:fld>
            <a:endParaRPr lang="en-US" altLang="en-US" dirty="0">
              <a:solidFill>
                <a:prstClr val="black"/>
              </a:solidFill>
            </a:endParaRPr>
          </a:p>
        </p:txBody>
      </p:sp>
    </p:spTree>
    <p:extLst>
      <p:ext uri="{BB962C8B-B14F-4D97-AF65-F5344CB8AC3E}">
        <p14:creationId xmlns:p14="http://schemas.microsoft.com/office/powerpoint/2010/main" val="36969694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23142"/>
            <a:ext cx="12039600" cy="685800"/>
          </a:xfrm>
        </p:spPr>
        <p:txBody>
          <a:bodyPr/>
          <a:lstStyle/>
          <a:p>
            <a:r>
              <a:rPr lang="en-US" dirty="0" smtClean="0">
                <a:solidFill>
                  <a:schemeClr val="accent5"/>
                </a:solidFill>
              </a:rPr>
              <a:t>HIGHER EDUCATION EMPLOYERS RELATIONS ACT (HEERA) CODE</a:t>
            </a:r>
            <a:endParaRPr lang="en-US" dirty="0">
              <a:solidFill>
                <a:schemeClr val="accent5"/>
              </a:solidFill>
            </a:endParaRPr>
          </a:p>
        </p:txBody>
      </p:sp>
      <p:sp>
        <p:nvSpPr>
          <p:cNvPr id="3" name="Rectangle 2">
            <a:hlinkClick r:id="rId4"/>
          </p:cNvPr>
          <p:cNvSpPr/>
          <p:nvPr/>
        </p:nvSpPr>
        <p:spPr>
          <a:xfrm>
            <a:off x="519279" y="1654785"/>
            <a:ext cx="11123869"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mn-ea"/>
                <a:cs typeface="Arial"/>
              </a:rPr>
              <a:t>Definition:  </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An </a:t>
            </a:r>
            <a:r>
              <a:rPr kumimoji="0" lang="en-US" sz="2000" b="0" i="0" u="none" strike="noStrike" kern="1200" cap="none" spc="0" normalizeH="0" baseline="0" noProof="0" dirty="0">
                <a:ln>
                  <a:noFill/>
                </a:ln>
                <a:solidFill>
                  <a:prstClr val="black"/>
                </a:solidFill>
                <a:effectLst/>
                <a:uLnTx/>
                <a:uFillTx/>
                <a:latin typeface="Arial"/>
                <a:ea typeface="+mn-ea"/>
                <a:cs typeface="Arial"/>
              </a:rPr>
              <a:t>employee required to develop or present management positions for collective bargaining, and/or an employee whose </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duties normally require access to </a:t>
            </a:r>
            <a:r>
              <a:rPr kumimoji="0" lang="en-US" sz="2000" b="0" i="0" u="none" strike="noStrike" kern="1200" cap="none" spc="0" normalizeH="0" baseline="0" noProof="0" dirty="0">
                <a:ln>
                  <a:noFill/>
                </a:ln>
                <a:solidFill>
                  <a:prstClr val="black"/>
                </a:solidFill>
                <a:effectLst/>
                <a:uLnTx/>
                <a:uFillTx/>
                <a:latin typeface="Arial"/>
                <a:ea typeface="+mn-ea"/>
                <a:cs typeface="Arial"/>
              </a:rPr>
              <a:t>information </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which contributes significantly to the  </a:t>
            </a:r>
            <a:r>
              <a:rPr kumimoji="0" lang="en-US" sz="2000" b="0" i="0" u="none" strike="noStrike" kern="1200" cap="none" spc="0" normalizeH="0" baseline="0" noProof="0" dirty="0">
                <a:ln>
                  <a:noFill/>
                </a:ln>
                <a:solidFill>
                  <a:prstClr val="black"/>
                </a:solidFill>
                <a:effectLst/>
                <a:uLnTx/>
                <a:uFillTx/>
                <a:latin typeface="Arial"/>
                <a:ea typeface="+mn-ea"/>
                <a:cs typeface="Arial"/>
              </a:rPr>
              <a:t>development </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of such </a:t>
            </a:r>
            <a:r>
              <a:rPr kumimoji="0" lang="en-US" sz="2000" b="0" i="0" u="none" strike="noStrike" kern="1200" cap="none" spc="0" normalizeH="0" baseline="0" noProof="0" dirty="0">
                <a:ln>
                  <a:noFill/>
                </a:ln>
                <a:solidFill>
                  <a:prstClr val="black"/>
                </a:solidFill>
                <a:effectLst/>
                <a:uLnTx/>
                <a:uFillTx/>
                <a:latin typeface="Arial"/>
                <a:ea typeface="+mn-ea"/>
                <a:cs typeface="Arial"/>
              </a:rPr>
              <a:t>management </a:t>
            </a:r>
            <a:r>
              <a:rPr kumimoji="0" lang="en-US" sz="2000" b="0" i="0" u="none" strike="noStrike" kern="1200" cap="none" spc="0" normalizeH="0" baseline="0" noProof="0" dirty="0" smtClean="0">
                <a:ln>
                  <a:noFill/>
                </a:ln>
                <a:solidFill>
                  <a:prstClr val="black"/>
                </a:solidFill>
                <a:effectLst/>
                <a:uLnTx/>
                <a:uFillTx/>
                <a:latin typeface="Arial"/>
                <a:ea typeface="+mn-ea"/>
                <a:cs typeface="Arial"/>
              </a:rPr>
              <a:t>positions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Arial"/>
              </a:rPr>
              <a:t>If you are onboarding a staff position and believe their HEERA code should be confidential contact Employee and Labor Relations prior to initiating the template.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Arial"/>
              </a:rPr>
              <a:t>If the position is academic contact Academic Personnel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prstClr val="black"/>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HEERA CODE </a:t>
            </a:r>
            <a:r>
              <a:rPr kumimoji="0" lang="en-US" sz="2000" b="0" i="0" u="none" strike="noStrike" kern="1200" cap="none" spc="0" normalizeH="0" baseline="0" noProof="0" dirty="0">
                <a:ln>
                  <a:noFill/>
                </a:ln>
                <a:solidFill>
                  <a:prstClr val="black"/>
                </a:solidFill>
                <a:effectLst/>
                <a:uLnTx/>
                <a:uFillTx/>
                <a:latin typeface="Arial"/>
                <a:ea typeface="+mn-ea"/>
                <a:cs typeface="Arial"/>
                <a:hlinkClick r:id="rId4"/>
              </a:rPr>
              <a:t>Link</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a:ea typeface="+mn-ea"/>
              <a:cs typeface="Arial"/>
            </a:endParaRP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47</a:t>
            </a:fld>
            <a:endParaRPr lang="en-US" altLang="en-US" dirty="0">
              <a:solidFill>
                <a:prstClr val="black"/>
              </a:solidFill>
            </a:endParaRPr>
          </a:p>
        </p:txBody>
      </p:sp>
    </p:spTree>
    <p:extLst>
      <p:ext uri="{BB962C8B-B14F-4D97-AF65-F5344CB8AC3E}">
        <p14:creationId xmlns:p14="http://schemas.microsoft.com/office/powerpoint/2010/main" val="16263801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965" y="323142"/>
            <a:ext cx="10963618" cy="685800"/>
          </a:xfrm>
        </p:spPr>
        <p:txBody>
          <a:bodyPr/>
          <a:lstStyle/>
          <a:p>
            <a:r>
              <a:rPr lang="en-US" dirty="0" smtClean="0">
                <a:solidFill>
                  <a:schemeClr val="accent5"/>
                </a:solidFill>
              </a:rPr>
              <a:t>JOB EARNINGS DISTRIBUTION (JED)</a:t>
            </a:r>
            <a:endParaRPr lang="en-US" dirty="0">
              <a:solidFill>
                <a:schemeClr val="accent5"/>
              </a:solidFill>
            </a:endParaRPr>
          </a:p>
        </p:txBody>
      </p:sp>
      <p:sp>
        <p:nvSpPr>
          <p:cNvPr id="3" name="Rectangle 2"/>
          <p:cNvSpPr/>
          <p:nvPr/>
        </p:nvSpPr>
        <p:spPr>
          <a:xfrm>
            <a:off x="551936" y="1219356"/>
            <a:ext cx="11123869" cy="463203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mn-cs"/>
              </a:rPr>
              <a:t>The </a:t>
            </a:r>
            <a:r>
              <a:rPr kumimoji="0" lang="en-US" sz="2000" b="0" i="0" u="none" strike="noStrike" kern="1200" cap="none" spc="0" normalizeH="0" baseline="0" noProof="0" dirty="0">
                <a:ln>
                  <a:noFill/>
                </a:ln>
                <a:solidFill>
                  <a:prstClr val="black"/>
                </a:solidFill>
                <a:effectLst/>
                <a:uLnTx/>
                <a:uFillTx/>
                <a:latin typeface="Arial"/>
                <a:ea typeface="+mn-ea"/>
                <a:cs typeface="+mn-cs"/>
              </a:rPr>
              <a:t>Job Earnings Distribution (JED) is primarily used to distribute earnings by earn codes either by percentage or by amount, and is important for exempt employees as it controls how much they are paid when an adjustment to their FTE is not applicable. </a:t>
            </a: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mn-cs"/>
              </a:rPr>
              <a:t>Non-Exempt </a:t>
            </a:r>
            <a:r>
              <a:rPr kumimoji="0" lang="en-US" sz="2000" b="0" i="0" u="none" strike="noStrike" kern="1200" cap="none" spc="0" normalizeH="0" baseline="0" noProof="0" dirty="0">
                <a:ln>
                  <a:noFill/>
                </a:ln>
                <a:solidFill>
                  <a:prstClr val="black"/>
                </a:solidFill>
                <a:effectLst/>
                <a:uLnTx/>
                <a:uFillTx/>
                <a:latin typeface="Arial"/>
                <a:ea typeface="+mn-ea"/>
                <a:cs typeface="+mn-cs"/>
              </a:rPr>
              <a:t>employees’ pay is generated based on their hours submitted in Time and Attendance</a:t>
            </a:r>
            <a:r>
              <a:rPr kumimoji="0" lang="en-US" sz="2000" b="0" i="0" u="none" strike="noStrike" kern="1200" cap="none" spc="0" normalizeH="0" baseline="0" noProof="0" dirty="0" smtClean="0">
                <a:ln>
                  <a:noFill/>
                </a:ln>
                <a:solidFill>
                  <a:prstClr val="black"/>
                </a:solidFill>
                <a:effectLst/>
                <a:uLnTx/>
                <a:uFillTx/>
                <a:latin typeface="Arial"/>
                <a:ea typeface="+mn-ea"/>
                <a:cs typeface="+mn-cs"/>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mn-cs"/>
              </a:rPr>
              <a:t>Anything that is not a REG earn code you need to use JED to convert. An example of where you would use this is on Summer Salary because summer research pay is not considered a regular earning.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mn-cs"/>
              </a:rPr>
              <a:t>There </a:t>
            </a:r>
            <a:r>
              <a:rPr kumimoji="0" lang="en-US" sz="2000" b="0" i="0" u="none" strike="noStrike" kern="1200" cap="none" spc="0" normalizeH="0" baseline="0" noProof="0" dirty="0">
                <a:ln>
                  <a:noFill/>
                </a:ln>
                <a:solidFill>
                  <a:prstClr val="black"/>
                </a:solidFill>
                <a:effectLst/>
                <a:uLnTx/>
                <a:uFillTx/>
                <a:latin typeface="Arial"/>
                <a:ea typeface="+mn-ea"/>
                <a:cs typeface="+mn-cs"/>
              </a:rPr>
              <a:t>are three different ways to enter Summer </a:t>
            </a:r>
            <a:r>
              <a:rPr kumimoji="0" lang="en-US" sz="2000" b="0" i="0" u="none" strike="noStrike" kern="1200" cap="none" spc="0" normalizeH="0" baseline="0" noProof="0" dirty="0" smtClean="0">
                <a:ln>
                  <a:noFill/>
                </a:ln>
                <a:solidFill>
                  <a:prstClr val="black"/>
                </a:solidFill>
                <a:effectLst/>
                <a:uLnTx/>
                <a:uFillTx/>
                <a:latin typeface="Arial"/>
                <a:ea typeface="+mn-ea"/>
                <a:cs typeface="+mn-cs"/>
              </a:rPr>
              <a:t>Salary:</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mn-cs"/>
              </a:rPr>
              <a:t>Add </a:t>
            </a:r>
            <a:r>
              <a:rPr kumimoji="0" lang="en-US" sz="2000" b="0" i="0" u="none" strike="noStrike" kern="1200" cap="none" spc="0" normalizeH="0" baseline="0" noProof="0" dirty="0">
                <a:ln>
                  <a:noFill/>
                </a:ln>
                <a:solidFill>
                  <a:prstClr val="black"/>
                </a:solidFill>
                <a:effectLst/>
                <a:uLnTx/>
                <a:uFillTx/>
                <a:latin typeface="Arial"/>
                <a:ea typeface="+mn-ea"/>
                <a:cs typeface="+mn-cs"/>
              </a:rPr>
              <a:t>as additional compensation on an existing </a:t>
            </a:r>
            <a:r>
              <a:rPr kumimoji="0" lang="en-US" sz="2000" b="0" i="0" u="none" strike="noStrike" kern="1200" cap="none" spc="0" normalizeH="0" baseline="0" noProof="0" dirty="0" smtClean="0">
                <a:ln>
                  <a:noFill/>
                </a:ln>
                <a:solidFill>
                  <a:prstClr val="black"/>
                </a:solidFill>
                <a:effectLst/>
                <a:uLnTx/>
                <a:uFillTx/>
                <a:latin typeface="Arial"/>
                <a:ea typeface="+mn-ea"/>
                <a:cs typeface="+mn-cs"/>
              </a:rPr>
              <a:t>job</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mn-cs"/>
              </a:rPr>
              <a:t>Add </a:t>
            </a:r>
            <a:r>
              <a:rPr kumimoji="0" lang="en-US" sz="2000" b="0" i="0" u="none" strike="noStrike" kern="1200" cap="none" spc="0" normalizeH="0" baseline="0" noProof="0" dirty="0">
                <a:ln>
                  <a:noFill/>
                </a:ln>
                <a:solidFill>
                  <a:prstClr val="black"/>
                </a:solidFill>
                <a:effectLst/>
                <a:uLnTx/>
                <a:uFillTx/>
                <a:latin typeface="Arial"/>
                <a:ea typeface="+mn-ea"/>
                <a:cs typeface="+mn-cs"/>
              </a:rPr>
              <a:t>as base compensation on a new or concurrent </a:t>
            </a:r>
            <a:r>
              <a:rPr kumimoji="0" lang="en-US" sz="2000" b="0" i="0" u="none" strike="noStrike" kern="1200" cap="none" spc="0" normalizeH="0" baseline="0" noProof="0" dirty="0" smtClean="0">
                <a:ln>
                  <a:noFill/>
                </a:ln>
                <a:solidFill>
                  <a:prstClr val="black"/>
                </a:solidFill>
                <a:effectLst/>
                <a:uLnTx/>
                <a:uFillTx/>
                <a:latin typeface="Arial"/>
                <a:ea typeface="+mn-ea"/>
                <a:cs typeface="+mn-cs"/>
              </a:rPr>
              <a:t>job</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mn-cs"/>
              </a:rPr>
              <a:t>Add </a:t>
            </a:r>
            <a:r>
              <a:rPr kumimoji="0" lang="en-US" sz="2000" b="0" i="0" u="none" strike="noStrike" kern="1200" cap="none" spc="0" normalizeH="0" baseline="0" noProof="0" dirty="0">
                <a:ln>
                  <a:noFill/>
                </a:ln>
                <a:solidFill>
                  <a:prstClr val="black"/>
                </a:solidFill>
                <a:effectLst/>
                <a:uLnTx/>
                <a:uFillTx/>
                <a:latin typeface="Arial"/>
                <a:ea typeface="+mn-ea"/>
                <a:cs typeface="+mn-cs"/>
              </a:rPr>
              <a:t>as additional compensation on a new or concurrent job </a:t>
            </a:r>
            <a:endParaRPr kumimoji="0" lang="en-US" sz="2000" b="0" i="0" u="none" strike="noStrike" kern="1200" cap="none" spc="0" normalizeH="0" baseline="0" noProof="0" dirty="0">
              <a:ln>
                <a:noFill/>
              </a:ln>
              <a:solidFill>
                <a:srgbClr val="FF0000"/>
              </a:solidFill>
              <a:effectLst/>
              <a:uLnTx/>
              <a:uFillTx/>
              <a:latin typeface="Arial"/>
              <a:ea typeface="+mn-ea"/>
              <a:cs typeface="Arial"/>
            </a:endParaRP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48</a:t>
            </a:fld>
            <a:endParaRPr lang="en-US" altLang="en-US" dirty="0">
              <a:solidFill>
                <a:prstClr val="black"/>
              </a:solidFill>
            </a:endParaRPr>
          </a:p>
        </p:txBody>
      </p:sp>
    </p:spTree>
    <p:extLst>
      <p:ext uri="{BB962C8B-B14F-4D97-AF65-F5344CB8AC3E}">
        <p14:creationId xmlns:p14="http://schemas.microsoft.com/office/powerpoint/2010/main" val="13439360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965" y="323142"/>
            <a:ext cx="10963618" cy="685800"/>
          </a:xfrm>
        </p:spPr>
        <p:txBody>
          <a:bodyPr/>
          <a:lstStyle/>
          <a:p>
            <a:r>
              <a:rPr lang="en-US" dirty="0" smtClean="0">
                <a:solidFill>
                  <a:schemeClr val="accent5"/>
                </a:solidFill>
              </a:rPr>
              <a:t>RECURRING ADDITIONAL PAY</a:t>
            </a:r>
            <a:endParaRPr lang="en-US" dirty="0">
              <a:solidFill>
                <a:schemeClr val="accent5"/>
              </a:solidFill>
            </a:endParaRPr>
          </a:p>
        </p:txBody>
      </p:sp>
      <p:sp>
        <p:nvSpPr>
          <p:cNvPr id="4" name="Rectangle 3"/>
          <p:cNvSpPr/>
          <p:nvPr/>
        </p:nvSpPr>
        <p:spPr>
          <a:xfrm>
            <a:off x="306839" y="1341905"/>
            <a:ext cx="11123869" cy="3170099"/>
          </a:xfrm>
          <a:prstGeom prst="rect">
            <a:avLst/>
          </a:prstGeom>
          <a:noFill/>
        </p:spPr>
        <p:txBody>
          <a:bodyPr wrap="square">
            <a:spAutoFit/>
          </a:bodyPr>
          <a:lstStyle/>
          <a:p>
            <a:pPr marL="342900" indent="-342900">
              <a:spcAft>
                <a:spcPts val="600"/>
              </a:spcAft>
              <a:buFont typeface="Arial" panose="020B0604020202020204" pitchFamily="34" charset="0"/>
              <a:buChar char="•"/>
              <a:defRPr/>
            </a:pPr>
            <a:r>
              <a:rPr lang="en-US" sz="2000" dirty="0" smtClean="0">
                <a:solidFill>
                  <a:prstClr val="black"/>
                </a:solidFill>
                <a:cs typeface="Arial"/>
              </a:rPr>
              <a:t>Recurring additional pay can be processed on the hire template but: </a:t>
            </a:r>
          </a:p>
          <a:p>
            <a:pPr marL="800100" lvl="1" indent="-342900">
              <a:spcAft>
                <a:spcPts val="600"/>
              </a:spcAft>
              <a:buFont typeface="Arial" panose="020B0604020202020204" pitchFamily="34" charset="0"/>
              <a:buChar char="•"/>
              <a:defRPr/>
            </a:pPr>
            <a:r>
              <a:rPr lang="en-US" sz="2000" dirty="0" smtClean="0">
                <a:solidFill>
                  <a:prstClr val="black"/>
                </a:solidFill>
                <a:cs typeface="Arial"/>
              </a:rPr>
              <a:t>This often gets dropped by UCPC during the processing of the hire template because it is a manual entry processed by UCPC</a:t>
            </a:r>
          </a:p>
          <a:p>
            <a:pPr marL="800100" lvl="1" indent="-342900">
              <a:spcAft>
                <a:spcPts val="600"/>
              </a:spcAft>
              <a:buFont typeface="Arial" panose="020B0604020202020204" pitchFamily="34" charset="0"/>
              <a:buChar char="•"/>
              <a:defRPr/>
            </a:pPr>
            <a:r>
              <a:rPr lang="en-US" sz="2000" dirty="0" smtClean="0">
                <a:solidFill>
                  <a:prstClr val="black"/>
                </a:solidFill>
                <a:cs typeface="Arial"/>
              </a:rPr>
              <a:t>The recommendation is to wait until the hire template has been completed by UCPC and enter or key the recurring additional pay via PayPath.</a:t>
            </a:r>
          </a:p>
          <a:p>
            <a:pPr marL="800100" lvl="1" indent="-342900">
              <a:spcAft>
                <a:spcPts val="600"/>
              </a:spcAft>
              <a:buFont typeface="Arial" panose="020B0604020202020204" pitchFamily="34" charset="0"/>
              <a:buChar char="•"/>
              <a:defRPr/>
            </a:pPr>
            <a:r>
              <a:rPr lang="en-US" sz="2000" dirty="0" smtClean="0">
                <a:solidFill>
                  <a:prstClr val="black"/>
                </a:solidFill>
                <a:cs typeface="Arial"/>
              </a:rPr>
              <a:t>Using PayPath</a:t>
            </a:r>
            <a:r>
              <a:rPr lang="en-US" sz="2000" dirty="0">
                <a:solidFill>
                  <a:prstClr val="black"/>
                </a:solidFill>
                <a:cs typeface="Arial"/>
              </a:rPr>
              <a:t> </a:t>
            </a:r>
            <a:r>
              <a:rPr lang="en-US" sz="2000" dirty="0" smtClean="0">
                <a:solidFill>
                  <a:prstClr val="black"/>
                </a:solidFill>
                <a:cs typeface="Arial"/>
              </a:rPr>
              <a:t>will allow the recurring additional pay to go to the staging table to be processed automatically by UCPC payroll</a:t>
            </a:r>
          </a:p>
          <a:p>
            <a:pPr marL="800100" lvl="1" indent="-342900">
              <a:spcAft>
                <a:spcPts val="600"/>
              </a:spcAft>
              <a:buFont typeface="Arial" panose="020B0604020202020204" pitchFamily="34" charset="0"/>
              <a:buChar char="•"/>
              <a:defRPr/>
            </a:pPr>
            <a:r>
              <a:rPr lang="en-US" sz="2000" dirty="0" smtClean="0">
                <a:solidFill>
                  <a:prstClr val="black"/>
                </a:solidFill>
                <a:cs typeface="Arial"/>
              </a:rPr>
              <a:t>The recurring additional tab on the hire template is not meant for use with one-time payment </a:t>
            </a: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49</a:t>
            </a:fld>
            <a:endParaRPr lang="en-US" altLang="en-US" dirty="0">
              <a:solidFill>
                <a:prstClr val="black"/>
              </a:solidFill>
            </a:endParaRPr>
          </a:p>
        </p:txBody>
      </p:sp>
    </p:spTree>
    <p:extLst>
      <p:ext uri="{BB962C8B-B14F-4D97-AF65-F5344CB8AC3E}">
        <p14:creationId xmlns:p14="http://schemas.microsoft.com/office/powerpoint/2010/main" val="2264774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AGENDA</a:t>
            </a:r>
            <a:endParaRPr lang="en-US" dirty="0">
              <a:solidFill>
                <a:schemeClr val="accent5"/>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805570527"/>
              </p:ext>
            </p:extLst>
          </p:nvPr>
        </p:nvGraphicFramePr>
        <p:xfrm>
          <a:off x="2249971" y="1085702"/>
          <a:ext cx="7839008" cy="4920206"/>
        </p:xfrm>
        <a:graphic>
          <a:graphicData uri="http://schemas.openxmlformats.org/drawingml/2006/table">
            <a:tbl>
              <a:tblPr firstRow="1" firstCol="1" bandRow="1">
                <a:tableStyleId>{5C22544A-7EE6-4342-B048-85BDC9FD1C3A}</a:tableStyleId>
              </a:tblPr>
              <a:tblGrid>
                <a:gridCol w="7839008">
                  <a:extLst>
                    <a:ext uri="{9D8B030D-6E8A-4147-A177-3AD203B41FA5}">
                      <a16:colId xmlns:a16="http://schemas.microsoft.com/office/drawing/2014/main" val="1263584213"/>
                    </a:ext>
                  </a:extLst>
                </a:gridCol>
              </a:tblGrid>
              <a:tr h="333381">
                <a:tc>
                  <a:txBody>
                    <a:bodyPr/>
                    <a:lstStyle/>
                    <a:p>
                      <a:pPr marL="0" marR="0" algn="ctr">
                        <a:spcBef>
                          <a:spcPts val="0"/>
                        </a:spcBef>
                        <a:spcAft>
                          <a:spcPts val="0"/>
                        </a:spcAft>
                      </a:pPr>
                      <a:r>
                        <a:rPr lang="en-US" sz="1600" dirty="0" smtClean="0">
                          <a:effectLst/>
                          <a:latin typeface="+mn-lt"/>
                        </a:rPr>
                        <a:t>Topics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62274202"/>
                  </a:ext>
                </a:extLst>
              </a:tr>
              <a:tr h="306716">
                <a:tc>
                  <a:txBody>
                    <a:bodyPr/>
                    <a:lstStyle/>
                    <a:p>
                      <a:pPr marL="0" marR="0">
                        <a:spcBef>
                          <a:spcPts val="0"/>
                        </a:spcBef>
                        <a:spcAft>
                          <a:spcPts val="0"/>
                        </a:spcAft>
                      </a:pPr>
                      <a:r>
                        <a:rPr lang="en-US" sz="1600" dirty="0" smtClean="0">
                          <a:effectLst/>
                          <a:latin typeface="+mn-lt"/>
                        </a:rPr>
                        <a:t>Login</a:t>
                      </a:r>
                      <a:r>
                        <a:rPr lang="en-US" sz="1600" baseline="0" dirty="0" smtClean="0">
                          <a:effectLst/>
                          <a:latin typeface="+mn-lt"/>
                        </a:rPr>
                        <a:t> and Learning Objectives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noFill/>
                      <a:prstDash val="solid"/>
                      <a:round/>
                      <a:headEnd type="none" w="med" len="med"/>
                      <a:tailEnd type="none" w="med" len="med"/>
                    </a:lnB>
                  </a:tcPr>
                </a:tc>
                <a:extLst>
                  <a:ext uri="{0D108BD9-81ED-4DB2-BD59-A6C34878D82A}">
                    <a16:rowId xmlns:a16="http://schemas.microsoft.com/office/drawing/2014/main" val="1623843980"/>
                  </a:ext>
                </a:extLst>
              </a:tr>
              <a:tr h="344052">
                <a:tc>
                  <a:txBody>
                    <a:bodyPr/>
                    <a:lstStyle/>
                    <a:p>
                      <a:pPr marL="0" marR="0">
                        <a:spcBef>
                          <a:spcPts val="0"/>
                        </a:spcBef>
                        <a:spcAft>
                          <a:spcPts val="0"/>
                        </a:spcAft>
                      </a:pPr>
                      <a:r>
                        <a:rPr lang="en-US" sz="1600" dirty="0" smtClean="0">
                          <a:effectLst/>
                          <a:latin typeface="+mn-lt"/>
                        </a:rPr>
                        <a:t>Onboarding</a:t>
                      </a:r>
                      <a:r>
                        <a:rPr lang="en-US" sz="1600" baseline="0" dirty="0" smtClean="0">
                          <a:effectLst/>
                          <a:latin typeface="+mn-lt"/>
                        </a:rPr>
                        <a:t> </a:t>
                      </a:r>
                      <a:r>
                        <a:rPr lang="en-US" sz="1600" dirty="0" smtClean="0">
                          <a:effectLst/>
                          <a:latin typeface="+mn-lt"/>
                        </a:rPr>
                        <a:t>Definitions</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1664053"/>
                  </a:ext>
                </a:extLst>
              </a:tr>
              <a:tr h="333381">
                <a:tc>
                  <a:txBody>
                    <a:bodyPr/>
                    <a:lstStyle/>
                    <a:p>
                      <a:pPr marL="0" marR="0">
                        <a:spcBef>
                          <a:spcPts val="0"/>
                        </a:spcBef>
                        <a:spcAft>
                          <a:spcPts val="0"/>
                        </a:spcAft>
                      </a:pPr>
                      <a:r>
                        <a:rPr lang="en-US" sz="1600" dirty="0" smtClean="0">
                          <a:effectLst/>
                          <a:latin typeface="+mn-lt"/>
                        </a:rPr>
                        <a:t>Policies Related to Onboarding</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826513560"/>
                  </a:ext>
                </a:extLst>
              </a:tr>
              <a:tr h="333381">
                <a:tc>
                  <a:txBody>
                    <a:bodyPr/>
                    <a:lstStyle/>
                    <a:p>
                      <a:pPr marL="0" marR="0">
                        <a:spcBef>
                          <a:spcPts val="0"/>
                        </a:spcBef>
                        <a:spcAft>
                          <a:spcPts val="0"/>
                        </a:spcAft>
                      </a:pPr>
                      <a:r>
                        <a:rPr lang="en-US" sz="1600" dirty="0" smtClean="0">
                          <a:effectLst/>
                          <a:latin typeface="+mn-lt"/>
                        </a:rPr>
                        <a:t>Process Overview</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30434006"/>
                  </a:ext>
                </a:extLst>
              </a:tr>
              <a:tr h="333381">
                <a:tc>
                  <a:txBody>
                    <a:bodyPr/>
                    <a:lstStyle/>
                    <a:p>
                      <a:pPr marL="0" marR="0">
                        <a:spcBef>
                          <a:spcPts val="0"/>
                        </a:spcBef>
                        <a:spcAft>
                          <a:spcPts val="0"/>
                        </a:spcAft>
                      </a:pPr>
                      <a:r>
                        <a:rPr lang="en-US" sz="1600" dirty="0">
                          <a:effectLst/>
                          <a:latin typeface="+mn-lt"/>
                        </a:rPr>
                        <a:t>Break</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87747224"/>
                  </a:ext>
                </a:extLst>
              </a:tr>
              <a:tr h="333381">
                <a:tc>
                  <a:txBody>
                    <a:bodyPr/>
                    <a:lstStyle/>
                    <a:p>
                      <a:pPr marL="0" marR="0">
                        <a:spcBef>
                          <a:spcPts val="0"/>
                        </a:spcBef>
                        <a:spcAft>
                          <a:spcPts val="0"/>
                        </a:spcAft>
                      </a:pPr>
                      <a:r>
                        <a:rPr lang="en-US" sz="1600" dirty="0">
                          <a:effectLst/>
                          <a:latin typeface="+mn-lt"/>
                        </a:rPr>
                        <a:t>AR Codes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84942646"/>
                  </a:ext>
                </a:extLst>
              </a:tr>
              <a:tr h="234714">
                <a:tc>
                  <a:txBody>
                    <a:bodyPr/>
                    <a:lstStyle/>
                    <a:p>
                      <a:pPr marL="0" marR="0">
                        <a:spcBef>
                          <a:spcPts val="0"/>
                        </a:spcBef>
                        <a:spcAft>
                          <a:spcPts val="0"/>
                        </a:spcAft>
                      </a:pPr>
                      <a:r>
                        <a:rPr lang="en-US" sz="1600" dirty="0">
                          <a:effectLst/>
                          <a:latin typeface="+mn-lt"/>
                        </a:rPr>
                        <a:t>AR Code Educational Activity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72250898"/>
                  </a:ext>
                </a:extLst>
              </a:tr>
              <a:tr h="234714">
                <a:tc>
                  <a:txBody>
                    <a:bodyPr/>
                    <a:lstStyle/>
                    <a:p>
                      <a:pPr marL="0" marR="0">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Unique Onboarding</a:t>
                      </a:r>
                      <a:r>
                        <a:rPr lang="en-US" sz="1600" baseline="0" dirty="0" smtClean="0">
                          <a:effectLst/>
                          <a:latin typeface="+mn-lt"/>
                          <a:ea typeface="Calibri" panose="020F0502020204030204" pitchFamily="34" charset="0"/>
                          <a:cs typeface="Times New Roman" panose="02020603050405020304" pitchFamily="18" charset="0"/>
                        </a:rPr>
                        <a:t> Considerations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46647780"/>
                  </a:ext>
                </a:extLst>
              </a:tr>
              <a:tr h="333381">
                <a:tc>
                  <a:txBody>
                    <a:bodyPr/>
                    <a:lstStyle/>
                    <a:p>
                      <a:pPr marL="0" marR="0">
                        <a:spcBef>
                          <a:spcPts val="0"/>
                        </a:spcBef>
                        <a:spcAft>
                          <a:spcPts val="0"/>
                        </a:spcAft>
                      </a:pPr>
                      <a:r>
                        <a:rPr lang="en-US" sz="1600" dirty="0" smtClean="0">
                          <a:effectLst/>
                          <a:latin typeface="+mn-lt"/>
                        </a:rPr>
                        <a:t>Roles/HRDW Demo</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3245466"/>
                  </a:ext>
                </a:extLst>
              </a:tr>
              <a:tr h="333381">
                <a:tc>
                  <a:txBody>
                    <a:bodyPr/>
                    <a:lstStyle/>
                    <a:p>
                      <a:pPr marL="0" marR="0">
                        <a:spcBef>
                          <a:spcPts val="0"/>
                        </a:spcBef>
                        <a:spcAft>
                          <a:spcPts val="0"/>
                        </a:spcAft>
                      </a:pPr>
                      <a:r>
                        <a:rPr lang="en-US" sz="1600" dirty="0">
                          <a:effectLst/>
                          <a:latin typeface="+mn-lt"/>
                        </a:rPr>
                        <a:t>Initiating as a Class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22234667"/>
                  </a:ext>
                </a:extLst>
              </a:tr>
              <a:tr h="333381">
                <a:tc>
                  <a:txBody>
                    <a:bodyPr/>
                    <a:lstStyle/>
                    <a:p>
                      <a:pPr marL="0" marR="0">
                        <a:spcBef>
                          <a:spcPts val="0"/>
                        </a:spcBef>
                        <a:spcAft>
                          <a:spcPts val="0"/>
                        </a:spcAft>
                      </a:pPr>
                      <a:r>
                        <a:rPr lang="en-US" sz="1600" dirty="0">
                          <a:effectLst/>
                          <a:latin typeface="+mn-lt"/>
                        </a:rPr>
                        <a:t>Initiating Independently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87902493"/>
                  </a:ext>
                </a:extLst>
              </a:tr>
              <a:tr h="333381">
                <a:tc>
                  <a:txBody>
                    <a:bodyPr/>
                    <a:lstStyle/>
                    <a:p>
                      <a:pPr marL="0" marR="0">
                        <a:spcBef>
                          <a:spcPts val="0"/>
                        </a:spcBef>
                        <a:spcAft>
                          <a:spcPts val="0"/>
                        </a:spcAft>
                      </a:pPr>
                      <a:r>
                        <a:rPr lang="en-US" sz="1600" dirty="0">
                          <a:effectLst/>
                          <a:latin typeface="+mn-lt"/>
                        </a:rPr>
                        <a:t>Change Impacts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55909899"/>
                  </a:ext>
                </a:extLst>
              </a:tr>
              <a:tr h="435266">
                <a:tc>
                  <a:txBody>
                    <a:bodyPr/>
                    <a:lstStyle/>
                    <a:p>
                      <a:pPr marL="0" marR="0">
                        <a:spcBef>
                          <a:spcPts val="0"/>
                        </a:spcBef>
                        <a:spcAft>
                          <a:spcPts val="0"/>
                        </a:spcAft>
                      </a:pPr>
                      <a:r>
                        <a:rPr lang="en-US" sz="1600" dirty="0" smtClean="0">
                          <a:effectLst/>
                          <a:latin typeface="+mn-lt"/>
                        </a:rPr>
                        <a:t>Hands </a:t>
                      </a:r>
                      <a:r>
                        <a:rPr lang="en-US" sz="1600" dirty="0">
                          <a:effectLst/>
                          <a:latin typeface="+mn-lt"/>
                        </a:rPr>
                        <a:t>on Scenario Activities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06084239"/>
                  </a:ext>
                </a:extLst>
              </a:tr>
              <a:tr h="346063">
                <a:tc>
                  <a:txBody>
                    <a:bodyPr/>
                    <a:lstStyle/>
                    <a:p>
                      <a:pPr marL="0" marR="0">
                        <a:spcBef>
                          <a:spcPts val="0"/>
                        </a:spcBef>
                        <a:spcAft>
                          <a:spcPts val="0"/>
                        </a:spcAft>
                      </a:pPr>
                      <a:r>
                        <a:rPr lang="en-US" sz="1600" dirty="0">
                          <a:effectLst/>
                          <a:latin typeface="+mn-lt"/>
                        </a:rPr>
                        <a:t>Q &amp; A, Feedback, and Close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2607909"/>
                  </a:ext>
                </a:extLst>
              </a:tr>
            </a:tbl>
          </a:graphicData>
        </a:graphic>
      </p:graphicFrame>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5</a:t>
            </a:fld>
            <a:endParaRPr lang="en-US" altLang="en-US" dirty="0">
              <a:solidFill>
                <a:prstClr val="black"/>
              </a:solidFill>
            </a:endParaRPr>
          </a:p>
        </p:txBody>
      </p:sp>
    </p:spTree>
    <p:extLst>
      <p:ext uri="{BB962C8B-B14F-4D97-AF65-F5344CB8AC3E}">
        <p14:creationId xmlns:p14="http://schemas.microsoft.com/office/powerpoint/2010/main" val="11626591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938086"/>
            <a:ext cx="8425028" cy="2689234"/>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Roles  </a:t>
            </a:r>
            <a:endParaRPr lang="en-US" sz="7200" b="1" dirty="0">
              <a:solidFill>
                <a:srgbClr val="F1AB00"/>
              </a:solidFill>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50</a:t>
            </a:fld>
            <a:endParaRPr lang="en-US" altLang="en-US" dirty="0">
              <a:solidFill>
                <a:prstClr val="black"/>
              </a:solidFill>
            </a:endParaRPr>
          </a:p>
        </p:txBody>
      </p:sp>
    </p:spTree>
    <p:extLst>
      <p:ext uri="{BB962C8B-B14F-4D97-AF65-F5344CB8AC3E}">
        <p14:creationId xmlns:p14="http://schemas.microsoft.com/office/powerpoint/2010/main" val="41714692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9959" cy="6858000"/>
          </a:xfrm>
          <a:prstGeom prst="rect">
            <a:avLst/>
          </a:prstGeom>
        </p:spPr>
      </p:pic>
      <p:pic>
        <p:nvPicPr>
          <p:cNvPr id="6"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b="6856"/>
          <a:stretch/>
        </p:blipFill>
        <p:spPr bwMode="auto">
          <a:xfrm>
            <a:off x="6607621" y="2175869"/>
            <a:ext cx="4005961" cy="25399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hlinkClick r:id="rId6" action="ppaction://hlinksldjump"/>
          </p:cNvPr>
          <p:cNvSpPr/>
          <p:nvPr/>
        </p:nvSpPr>
        <p:spPr>
          <a:xfrm>
            <a:off x="615351" y="1185705"/>
            <a:ext cx="4740420" cy="424548"/>
          </a:xfrm>
          <a:prstGeom prst="rect">
            <a:avLst/>
          </a:prstGeom>
          <a:solidFill>
            <a:sysClr val="window" lastClr="FFFFFF"/>
          </a:solidFill>
          <a:ln w="25400" cap="flat" cmpd="sng" algn="ctr">
            <a:noFill/>
            <a:prstDash val="solid"/>
          </a:ln>
          <a:effectLst/>
        </p:spPr>
        <p:txBody>
          <a:bodyPr rtlCol="0" anchor="ctr"/>
          <a:lstStyle/>
          <a:p>
            <a:pPr>
              <a:defRPr/>
            </a:pPr>
            <a:r>
              <a:rPr lang="en-US" sz="1600" b="1" dirty="0">
                <a:cs typeface="Arial" panose="020B0604020202020204" pitchFamily="34" charset="0"/>
              </a:rPr>
              <a:t>1: </a:t>
            </a:r>
            <a:r>
              <a:rPr lang="en-US" sz="1600" b="1" dirty="0" smtClean="0">
                <a:cs typeface="Arial" panose="020B0604020202020204" pitchFamily="34" charset="0"/>
              </a:rPr>
              <a:t>Transactional Unit </a:t>
            </a:r>
            <a:endParaRPr lang="en-US" sz="1600" b="1" dirty="0">
              <a:cs typeface="Arial" panose="020B0604020202020204" pitchFamily="34" charset="0"/>
            </a:endParaRPr>
          </a:p>
        </p:txBody>
      </p:sp>
      <p:sp>
        <p:nvSpPr>
          <p:cNvPr id="8" name="Rectangle 7">
            <a:hlinkClick r:id="rId7" action="ppaction://hlinksldjump"/>
          </p:cNvPr>
          <p:cNvSpPr/>
          <p:nvPr/>
        </p:nvSpPr>
        <p:spPr>
          <a:xfrm>
            <a:off x="615351" y="18745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2: </a:t>
            </a:r>
            <a:r>
              <a:rPr lang="en-US" sz="1600" b="1" dirty="0" smtClean="0">
                <a:cs typeface="Times New Roman" panose="02020603050405020304" pitchFamily="18" charset="0"/>
              </a:rPr>
              <a:t>ORG Authority</a:t>
            </a:r>
            <a:endParaRPr lang="en-US" sz="1600" b="1" dirty="0">
              <a:ea typeface="Calibri" panose="020F0502020204030204" pitchFamily="34" charset="0"/>
              <a:cs typeface="Times New Roman" panose="02020603050405020304" pitchFamily="18" charset="0"/>
            </a:endParaRPr>
          </a:p>
        </p:txBody>
      </p:sp>
      <p:sp>
        <p:nvSpPr>
          <p:cNvPr id="9" name="Rectangle 8">
            <a:hlinkClick r:id="" action="ppaction://noaction"/>
          </p:cNvPr>
          <p:cNvSpPr/>
          <p:nvPr/>
        </p:nvSpPr>
        <p:spPr>
          <a:xfrm>
            <a:off x="615351" y="39319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5</a:t>
            </a:r>
            <a:r>
              <a:rPr lang="en-US" sz="1600" b="1" dirty="0" smtClean="0">
                <a:cs typeface="Arial" panose="020B0604020202020204" pitchFamily="34" charset="0"/>
              </a:rPr>
              <a:t>: </a:t>
            </a:r>
            <a:r>
              <a:rPr lang="en-US" sz="1600" b="1" dirty="0" smtClean="0">
                <a:cs typeface="Times New Roman" panose="02020603050405020304" pitchFamily="18" charset="0"/>
              </a:rPr>
              <a:t>UCPath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0" name="Rectangle 9">
            <a:hlinkClick r:id="" action="ppaction://noaction"/>
          </p:cNvPr>
          <p:cNvSpPr/>
          <p:nvPr/>
        </p:nvSpPr>
        <p:spPr>
          <a:xfrm>
            <a:off x="615351" y="25603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3: </a:t>
            </a:r>
            <a:r>
              <a:rPr lang="en-US" sz="1600" b="1" dirty="0" smtClean="0">
                <a:cs typeface="Times New Roman" panose="02020603050405020304" pitchFamily="18" charset="0"/>
              </a:rPr>
              <a:t>Shared Services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63706" y="114961"/>
            <a:ext cx="10963618" cy="685800"/>
          </a:xfrm>
        </p:spPr>
        <p:txBody>
          <a:bodyPr/>
          <a:lstStyle/>
          <a:p>
            <a:r>
              <a:rPr lang="en-US" sz="4800" dirty="0" smtClean="0">
                <a:solidFill>
                  <a:schemeClr val="bg1"/>
                </a:solidFill>
              </a:rPr>
              <a:t>Transaction Roles  </a:t>
            </a:r>
            <a:endParaRPr lang="en-US" sz="4800" dirty="0">
              <a:solidFill>
                <a:schemeClr val="bg1"/>
              </a:solidFill>
            </a:endParaRPr>
          </a:p>
        </p:txBody>
      </p:sp>
      <p:sp>
        <p:nvSpPr>
          <p:cNvPr id="11" name="Rectangle 10">
            <a:hlinkClick r:id="" action="ppaction://noaction"/>
          </p:cNvPr>
          <p:cNvSpPr/>
          <p:nvPr/>
        </p:nvSpPr>
        <p:spPr>
          <a:xfrm>
            <a:off x="615351" y="32461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4</a:t>
            </a:r>
            <a:r>
              <a:rPr lang="en-US" sz="1600" b="1" dirty="0" smtClean="0">
                <a:cs typeface="Arial" panose="020B0604020202020204" pitchFamily="34" charset="0"/>
              </a:rPr>
              <a:t>: </a:t>
            </a:r>
            <a:r>
              <a:rPr lang="en-US" sz="1600" b="1" dirty="0" smtClean="0">
                <a:cs typeface="Times New Roman" panose="02020603050405020304" pitchFamily="18" charset="0"/>
              </a:rPr>
              <a:t>Central Office </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2" name="Slide Number Placeholder 11"/>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51</a:t>
            </a:fld>
            <a:endParaRPr lang="en-US" altLang="en-US" dirty="0">
              <a:solidFill>
                <a:prstClr val="black"/>
              </a:solidFill>
            </a:endParaRPr>
          </a:p>
        </p:txBody>
      </p:sp>
    </p:spTree>
    <p:extLst>
      <p:ext uri="{BB962C8B-B14F-4D97-AF65-F5344CB8AC3E}">
        <p14:creationId xmlns:p14="http://schemas.microsoft.com/office/powerpoint/2010/main" val="32530499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 y="0"/>
            <a:ext cx="12199959" cy="6858000"/>
          </a:xfrm>
          <a:prstGeom prst="rect">
            <a:avLst/>
          </a:prstGeom>
        </p:spPr>
      </p:pic>
      <p:sp>
        <p:nvSpPr>
          <p:cNvPr id="7" name="Rectangle 6">
            <a:hlinkClick r:id="rId5" action="ppaction://hlinksldjump"/>
          </p:cNvPr>
          <p:cNvSpPr/>
          <p:nvPr/>
        </p:nvSpPr>
        <p:spPr>
          <a:xfrm>
            <a:off x="3378219" y="1185705"/>
            <a:ext cx="4740420" cy="424548"/>
          </a:xfrm>
          <a:prstGeom prst="rect">
            <a:avLst/>
          </a:prstGeom>
          <a:solidFill>
            <a:schemeClr val="accent1"/>
          </a:solidFill>
          <a:ln w="25400" cap="flat" cmpd="sng" algn="ctr">
            <a:noFill/>
            <a:prstDash val="solid"/>
          </a:ln>
          <a:effectLst/>
        </p:spPr>
        <p:txBody>
          <a:bodyPr rtlCol="0" anchor="ctr"/>
          <a:lstStyle/>
          <a:p>
            <a:pPr>
              <a:defRPr/>
            </a:pPr>
            <a:r>
              <a:rPr lang="en-US" sz="1600" b="1" dirty="0">
                <a:cs typeface="Arial" panose="020B0604020202020204" pitchFamily="34" charset="0"/>
              </a:rPr>
              <a:t>1: </a:t>
            </a:r>
            <a:r>
              <a:rPr lang="en-US" sz="1600" b="1" dirty="0" smtClean="0">
                <a:cs typeface="Arial" panose="020B0604020202020204" pitchFamily="34" charset="0"/>
              </a:rPr>
              <a:t>Transactional Unit (Initiator) </a:t>
            </a:r>
            <a:endParaRPr lang="en-US" sz="1600" b="1" dirty="0">
              <a:cs typeface="Arial" panose="020B0604020202020204" pitchFamily="34" charset="0"/>
            </a:endParaRPr>
          </a:p>
        </p:txBody>
      </p:sp>
      <p:sp>
        <p:nvSpPr>
          <p:cNvPr id="8" name="Rectangle 7">
            <a:hlinkClick r:id="rId6" action="ppaction://hlinksldjump"/>
          </p:cNvPr>
          <p:cNvSpPr/>
          <p:nvPr/>
        </p:nvSpPr>
        <p:spPr>
          <a:xfrm>
            <a:off x="615351" y="18745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2: </a:t>
            </a:r>
            <a:r>
              <a:rPr lang="en-US" sz="1600" b="1" dirty="0">
                <a:ea typeface="Calibri" panose="020F0502020204030204" pitchFamily="34" charset="0"/>
                <a:cs typeface="Times New Roman" panose="02020603050405020304" pitchFamily="18" charset="0"/>
              </a:rPr>
              <a:t>ORG Authority </a:t>
            </a:r>
          </a:p>
        </p:txBody>
      </p:sp>
      <p:sp>
        <p:nvSpPr>
          <p:cNvPr id="9" name="Rectangle 8">
            <a:hlinkClick r:id="" action="ppaction://noaction"/>
          </p:cNvPr>
          <p:cNvSpPr/>
          <p:nvPr/>
        </p:nvSpPr>
        <p:spPr>
          <a:xfrm>
            <a:off x="615351" y="3246120"/>
            <a:ext cx="4740420" cy="424548"/>
          </a:xfrm>
          <a:prstGeom prst="rect">
            <a:avLst/>
          </a:prstGeom>
          <a:solidFill>
            <a:sysClr val="window" lastClr="FFFFFF"/>
          </a:solidFill>
          <a:ln w="25400" cap="flat" cmpd="sng" algn="ctr">
            <a:noFill/>
            <a:prstDash val="solid"/>
          </a:ln>
          <a:effectLst/>
        </p:spPr>
        <p:txBody>
          <a:bodyPr rtlCol="0" anchor="ctr"/>
          <a:lstStyle/>
          <a:p>
            <a:pPr>
              <a:defRPr/>
            </a:pPr>
            <a:r>
              <a:rPr lang="en-US" sz="1600" b="1" dirty="0" smtClean="0">
                <a:cs typeface="Arial" panose="020B0604020202020204" pitchFamily="34" charset="0"/>
              </a:rPr>
              <a:t>4: Central Office</a:t>
            </a:r>
            <a:endParaRPr lang="en-US" sz="1600" b="1" dirty="0">
              <a:cs typeface="Arial" panose="020B0604020202020204" pitchFamily="34" charset="0"/>
            </a:endParaRPr>
          </a:p>
        </p:txBody>
      </p:sp>
      <p:sp>
        <p:nvSpPr>
          <p:cNvPr id="10" name="Rectangle 9">
            <a:hlinkClick r:id="" action="ppaction://noaction"/>
          </p:cNvPr>
          <p:cNvSpPr/>
          <p:nvPr/>
        </p:nvSpPr>
        <p:spPr>
          <a:xfrm>
            <a:off x="615351" y="25603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3: </a:t>
            </a:r>
            <a:r>
              <a:rPr lang="en-US" sz="1600" b="1" dirty="0">
                <a:cs typeface="Arial" panose="020B0604020202020204" pitchFamily="34" charset="0"/>
              </a:rPr>
              <a:t>Shared Services </a:t>
            </a:r>
            <a:r>
              <a:rPr lang="en-US" sz="1600" b="1" dirty="0" smtClean="0">
                <a:cs typeface="Arial" panose="020B0604020202020204" pitchFamily="34" charset="0"/>
              </a:rPr>
              <a:t>Center (AWE Approver)</a:t>
            </a:r>
            <a:endParaRPr lang="en-US" sz="1600" b="1" dirty="0">
              <a:cs typeface="Arial" panose="020B0604020202020204" pitchFamily="34" charset="0"/>
            </a:endParaRPr>
          </a:p>
        </p:txBody>
      </p:sp>
      <p:sp>
        <p:nvSpPr>
          <p:cNvPr id="2" name="Title 1"/>
          <p:cNvSpPr>
            <a:spLocks noGrp="1"/>
          </p:cNvSpPr>
          <p:nvPr>
            <p:ph type="title"/>
          </p:nvPr>
        </p:nvSpPr>
        <p:spPr>
          <a:xfrm>
            <a:off x="463706" y="114961"/>
            <a:ext cx="10963618" cy="685800"/>
          </a:xfrm>
        </p:spPr>
        <p:txBody>
          <a:bodyPr/>
          <a:lstStyle/>
          <a:p>
            <a:r>
              <a:rPr lang="en-US" sz="4800" dirty="0" smtClean="0">
                <a:solidFill>
                  <a:schemeClr val="accent5"/>
                </a:solidFill>
              </a:rPr>
              <a:t>Transaction Roles  </a:t>
            </a:r>
            <a:endParaRPr lang="en-US" sz="4800" dirty="0">
              <a:solidFill>
                <a:schemeClr val="accent5"/>
              </a:solidFill>
            </a:endParaRPr>
          </a:p>
        </p:txBody>
      </p:sp>
      <p:sp>
        <p:nvSpPr>
          <p:cNvPr id="3" name="Rectangle 2"/>
          <p:cNvSpPr/>
          <p:nvPr/>
        </p:nvSpPr>
        <p:spPr>
          <a:xfrm>
            <a:off x="8121445" y="0"/>
            <a:ext cx="40785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181699" y="-23384"/>
            <a:ext cx="3991831" cy="6678751"/>
          </a:xfrm>
          <a:prstGeom prst="rect">
            <a:avLst/>
          </a:prstGeom>
          <a:noFill/>
        </p:spPr>
        <p:txBody>
          <a:bodyPr wrap="square" rtlCol="0">
            <a:spAutoFit/>
          </a:bodyPr>
          <a:lstStyle/>
          <a:p>
            <a:pPr marL="168275" lvl="0" indent="-168275">
              <a:spcBef>
                <a:spcPts val="600"/>
              </a:spcBef>
              <a:spcAft>
                <a:spcPts val="1200"/>
              </a:spcAft>
              <a:buFont typeface="Arial" panose="020B0604020202020204" pitchFamily="34" charset="0"/>
              <a:buChar char="•"/>
            </a:pPr>
            <a:r>
              <a:rPr lang="en-US" sz="1400" dirty="0" smtClean="0">
                <a:solidFill>
                  <a:schemeClr val="bg1"/>
                </a:solidFill>
              </a:rPr>
              <a:t>If no position number is provided work with department to identify the correct position number. The HRDW </a:t>
            </a:r>
            <a:r>
              <a:rPr lang="en-US" sz="1400" dirty="0">
                <a:solidFill>
                  <a:schemeClr val="bg1"/>
                </a:solidFill>
              </a:rPr>
              <a:t>position report </a:t>
            </a:r>
            <a:r>
              <a:rPr lang="en-US" sz="1400" dirty="0" smtClean="0">
                <a:solidFill>
                  <a:schemeClr val="bg1"/>
                </a:solidFill>
              </a:rPr>
              <a:t>is the resource to use. </a:t>
            </a:r>
          </a:p>
          <a:p>
            <a:pPr marL="168275" lvl="0" indent="-168275">
              <a:spcBef>
                <a:spcPts val="600"/>
              </a:spcBef>
              <a:spcAft>
                <a:spcPts val="1200"/>
              </a:spcAft>
              <a:buFont typeface="Arial" panose="020B0604020202020204" pitchFamily="34" charset="0"/>
              <a:buChar char="•"/>
            </a:pPr>
            <a:r>
              <a:rPr lang="en-US" sz="1400" dirty="0" smtClean="0">
                <a:solidFill>
                  <a:schemeClr val="bg1"/>
                </a:solidFill>
              </a:rPr>
              <a:t>Initiates </a:t>
            </a:r>
            <a:r>
              <a:rPr lang="en-US" sz="1400" dirty="0">
                <a:solidFill>
                  <a:schemeClr val="bg1"/>
                </a:solidFill>
              </a:rPr>
              <a:t>ServiceLink generic request/Snapshot onboarding </a:t>
            </a:r>
            <a:r>
              <a:rPr lang="en-US" sz="1400" dirty="0" smtClean="0">
                <a:solidFill>
                  <a:schemeClr val="bg1"/>
                </a:solidFill>
              </a:rPr>
              <a:t>form.</a:t>
            </a:r>
          </a:p>
          <a:p>
            <a:pPr marL="168275" lvl="0" indent="-168275">
              <a:spcBef>
                <a:spcPts val="600"/>
              </a:spcBef>
              <a:spcAft>
                <a:spcPts val="1200"/>
              </a:spcAft>
              <a:buFont typeface="Arial" panose="020B0604020202020204" pitchFamily="34" charset="0"/>
              <a:buChar char="•"/>
            </a:pPr>
            <a:r>
              <a:rPr lang="en-US" sz="1400" dirty="0" smtClean="0">
                <a:solidFill>
                  <a:schemeClr val="bg1"/>
                </a:solidFill>
              </a:rPr>
              <a:t>If this is a Prehire Template </a:t>
            </a:r>
            <a:r>
              <a:rPr lang="en-US" sz="1400" dirty="0">
                <a:solidFill>
                  <a:schemeClr val="bg1"/>
                </a:solidFill>
              </a:rPr>
              <a:t>is started prior to in person session to get </a:t>
            </a:r>
            <a:r>
              <a:rPr lang="en-US" sz="1400" dirty="0" smtClean="0">
                <a:solidFill>
                  <a:schemeClr val="bg1"/>
                </a:solidFill>
              </a:rPr>
              <a:t>NetID</a:t>
            </a:r>
            <a:endParaRPr lang="en-US" sz="1400" dirty="0">
              <a:solidFill>
                <a:schemeClr val="bg1"/>
              </a:solidFill>
            </a:endParaRPr>
          </a:p>
          <a:p>
            <a:pPr marL="168275" lvl="0" indent="-168275">
              <a:spcBef>
                <a:spcPts val="600"/>
              </a:spcBef>
              <a:spcAft>
                <a:spcPts val="1200"/>
              </a:spcAft>
              <a:buFont typeface="Arial" panose="020B0604020202020204" pitchFamily="34" charset="0"/>
              <a:buChar char="•"/>
            </a:pPr>
            <a:r>
              <a:rPr lang="en-US" sz="1400" dirty="0" smtClean="0">
                <a:solidFill>
                  <a:schemeClr val="bg1"/>
                </a:solidFill>
              </a:rPr>
              <a:t>TU </a:t>
            </a:r>
            <a:r>
              <a:rPr lang="en-US" sz="1400" dirty="0">
                <a:solidFill>
                  <a:schemeClr val="bg1"/>
                </a:solidFill>
              </a:rPr>
              <a:t>will validate </a:t>
            </a:r>
            <a:r>
              <a:rPr lang="en-US" sz="1400" dirty="0" smtClean="0">
                <a:solidFill>
                  <a:schemeClr val="bg1"/>
                </a:solidFill>
              </a:rPr>
              <a:t>the </a:t>
            </a:r>
            <a:r>
              <a:rPr lang="en-US" sz="1400" dirty="0">
                <a:solidFill>
                  <a:schemeClr val="bg1"/>
                </a:solidFill>
              </a:rPr>
              <a:t>name on the Personal Data </a:t>
            </a:r>
            <a:r>
              <a:rPr lang="en-US" sz="1400" dirty="0" smtClean="0">
                <a:solidFill>
                  <a:schemeClr val="bg1"/>
                </a:solidFill>
              </a:rPr>
              <a:t>form. If </a:t>
            </a:r>
            <a:r>
              <a:rPr lang="en-US" sz="1400" dirty="0">
                <a:solidFill>
                  <a:schemeClr val="bg1"/>
                </a:solidFill>
              </a:rPr>
              <a:t>they </a:t>
            </a:r>
            <a:r>
              <a:rPr lang="en-US" sz="1400" dirty="0" smtClean="0">
                <a:solidFill>
                  <a:schemeClr val="bg1"/>
                </a:solidFill>
              </a:rPr>
              <a:t>do not match </a:t>
            </a:r>
            <a:r>
              <a:rPr lang="en-US" sz="1400" dirty="0">
                <a:solidFill>
                  <a:schemeClr val="bg1"/>
                </a:solidFill>
              </a:rPr>
              <a:t>the TU will initiate </a:t>
            </a:r>
            <a:r>
              <a:rPr lang="en-US" sz="1400" dirty="0" smtClean="0">
                <a:solidFill>
                  <a:schemeClr val="bg1"/>
                </a:solidFill>
              </a:rPr>
              <a:t>a Personal </a:t>
            </a:r>
            <a:r>
              <a:rPr lang="en-US" sz="1400" dirty="0">
                <a:solidFill>
                  <a:schemeClr val="bg1"/>
                </a:solidFill>
              </a:rPr>
              <a:t>Date Change </a:t>
            </a:r>
            <a:r>
              <a:rPr lang="en-US" sz="1400" dirty="0" smtClean="0">
                <a:solidFill>
                  <a:schemeClr val="bg1"/>
                </a:solidFill>
              </a:rPr>
              <a:t>Template. </a:t>
            </a:r>
          </a:p>
          <a:p>
            <a:pPr marL="168275" lvl="0" indent="-168275">
              <a:spcBef>
                <a:spcPts val="600"/>
              </a:spcBef>
              <a:spcAft>
                <a:spcPts val="1200"/>
              </a:spcAft>
              <a:buFont typeface="Arial" panose="020B0604020202020204" pitchFamily="34" charset="0"/>
              <a:buChar char="•"/>
            </a:pPr>
            <a:r>
              <a:rPr lang="en-US" sz="1400" dirty="0" smtClean="0">
                <a:solidFill>
                  <a:schemeClr val="bg1"/>
                </a:solidFill>
              </a:rPr>
              <a:t>Completes </a:t>
            </a:r>
            <a:r>
              <a:rPr lang="en-US" sz="1400" dirty="0">
                <a:solidFill>
                  <a:schemeClr val="bg1"/>
                </a:solidFill>
              </a:rPr>
              <a:t>Smart HR Template for Onboarding Full Hire, Rehire or Concurrent </a:t>
            </a:r>
            <a:r>
              <a:rPr lang="en-US" sz="1400" dirty="0" smtClean="0">
                <a:solidFill>
                  <a:schemeClr val="bg1"/>
                </a:solidFill>
              </a:rPr>
              <a:t>Hire.</a:t>
            </a:r>
            <a:endParaRPr lang="en-US" sz="1400" dirty="0">
              <a:solidFill>
                <a:schemeClr val="bg1"/>
              </a:solidFill>
            </a:endParaRPr>
          </a:p>
          <a:p>
            <a:pPr marL="168275" lvl="0" indent="-168275">
              <a:spcBef>
                <a:spcPts val="600"/>
              </a:spcBef>
              <a:spcAft>
                <a:spcPts val="1200"/>
              </a:spcAft>
              <a:buFont typeface="Arial" panose="020B0604020202020204" pitchFamily="34" charset="0"/>
              <a:buChar char="•"/>
            </a:pPr>
            <a:r>
              <a:rPr lang="en-US" sz="1400" dirty="0" smtClean="0">
                <a:solidFill>
                  <a:schemeClr val="bg1"/>
                </a:solidFill>
              </a:rPr>
              <a:t>Resolves </a:t>
            </a:r>
            <a:r>
              <a:rPr lang="en-US" sz="1400" dirty="0">
                <a:solidFill>
                  <a:schemeClr val="bg1"/>
                </a:solidFill>
              </a:rPr>
              <a:t>issue and </a:t>
            </a:r>
            <a:r>
              <a:rPr lang="en-US" sz="1400" dirty="0" smtClean="0">
                <a:solidFill>
                  <a:schemeClr val="bg1"/>
                </a:solidFill>
              </a:rPr>
              <a:t>resubmits.</a:t>
            </a:r>
          </a:p>
          <a:p>
            <a:pPr marL="168275" lvl="0" indent="-168275">
              <a:spcBef>
                <a:spcPts val="600"/>
              </a:spcBef>
              <a:spcAft>
                <a:spcPts val="1200"/>
              </a:spcAft>
              <a:buFont typeface="Arial" panose="020B0604020202020204" pitchFamily="34" charset="0"/>
              <a:buChar char="•"/>
            </a:pPr>
            <a:r>
              <a:rPr lang="en-US" sz="1400" dirty="0" smtClean="0">
                <a:solidFill>
                  <a:schemeClr val="bg1"/>
                </a:solidFill>
              </a:rPr>
              <a:t>Receives </a:t>
            </a:r>
            <a:r>
              <a:rPr lang="en-US" sz="1400" dirty="0">
                <a:solidFill>
                  <a:schemeClr val="bg1"/>
                </a:solidFill>
              </a:rPr>
              <a:t>confirmation transaction is </a:t>
            </a:r>
            <a:r>
              <a:rPr lang="en-US" sz="1400" dirty="0" smtClean="0">
                <a:solidFill>
                  <a:schemeClr val="bg1"/>
                </a:solidFill>
              </a:rPr>
              <a:t>approved.</a:t>
            </a:r>
            <a:endParaRPr lang="en-US" sz="1400" dirty="0">
              <a:solidFill>
                <a:schemeClr val="bg1"/>
              </a:solidFill>
            </a:endParaRPr>
          </a:p>
          <a:p>
            <a:pPr marL="168275" lvl="0" indent="-168275">
              <a:spcBef>
                <a:spcPts val="600"/>
              </a:spcBef>
              <a:spcAft>
                <a:spcPts val="1200"/>
              </a:spcAft>
              <a:buFont typeface="Arial" panose="020B0604020202020204" pitchFamily="34" charset="0"/>
              <a:buChar char="•"/>
            </a:pPr>
            <a:r>
              <a:rPr lang="en-US" sz="1400" dirty="0" smtClean="0">
                <a:solidFill>
                  <a:schemeClr val="bg1"/>
                </a:solidFill>
              </a:rPr>
              <a:t>Validate/Complete the Department tasks notes on the </a:t>
            </a:r>
            <a:r>
              <a:rPr lang="en-US" sz="1400" dirty="0">
                <a:solidFill>
                  <a:schemeClr val="bg1"/>
                </a:solidFill>
                <a:hlinkClick r:id="rId7"/>
              </a:rPr>
              <a:t>Onboarding C</a:t>
            </a:r>
            <a:r>
              <a:rPr lang="en-US" sz="1400" dirty="0" smtClean="0">
                <a:solidFill>
                  <a:schemeClr val="bg1"/>
                </a:solidFill>
                <a:hlinkClick r:id="rId7"/>
              </a:rPr>
              <a:t>hecklist</a:t>
            </a:r>
            <a:r>
              <a:rPr lang="en-US" sz="1400" dirty="0">
                <a:solidFill>
                  <a:schemeClr val="bg1"/>
                </a:solidFill>
              </a:rPr>
              <a:t>. </a:t>
            </a:r>
            <a:r>
              <a:rPr lang="en-US" sz="1400" dirty="0" smtClean="0">
                <a:solidFill>
                  <a:schemeClr val="bg1"/>
                </a:solidFill>
              </a:rPr>
              <a:t>(If TU is equal to the department).</a:t>
            </a:r>
          </a:p>
          <a:p>
            <a:pPr marL="168275" lvl="0" indent="-168275">
              <a:spcBef>
                <a:spcPts val="600"/>
              </a:spcBef>
              <a:spcAft>
                <a:spcPts val="1200"/>
              </a:spcAft>
              <a:buFont typeface="Arial" panose="020B0604020202020204" pitchFamily="34" charset="0"/>
              <a:buChar char="•"/>
            </a:pPr>
            <a:r>
              <a:rPr lang="en-US" sz="1400" dirty="0" smtClean="0">
                <a:solidFill>
                  <a:schemeClr val="bg1"/>
                </a:solidFill>
              </a:rPr>
              <a:t>Represent </a:t>
            </a:r>
            <a:r>
              <a:rPr lang="en-US" sz="1400" dirty="0">
                <a:solidFill>
                  <a:schemeClr val="bg1"/>
                </a:solidFill>
              </a:rPr>
              <a:t>the needs of the individual Transactional Unit and ORG as </a:t>
            </a:r>
            <a:r>
              <a:rPr lang="en-US" sz="1400" dirty="0" smtClean="0">
                <a:solidFill>
                  <a:schemeClr val="bg1"/>
                </a:solidFill>
              </a:rPr>
              <a:t>appropriate.</a:t>
            </a:r>
            <a:endParaRPr lang="en-US" sz="1400" dirty="0">
              <a:solidFill>
                <a:schemeClr val="bg1"/>
              </a:solidFill>
            </a:endParaRPr>
          </a:p>
        </p:txBody>
      </p:sp>
      <p:sp>
        <p:nvSpPr>
          <p:cNvPr id="11" name="Rectangle 10">
            <a:hlinkClick r:id="" action="ppaction://noaction"/>
          </p:cNvPr>
          <p:cNvSpPr/>
          <p:nvPr/>
        </p:nvSpPr>
        <p:spPr>
          <a:xfrm>
            <a:off x="615351" y="39319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5</a:t>
            </a:r>
            <a:r>
              <a:rPr lang="en-US" sz="1600" b="1" dirty="0" smtClean="0">
                <a:cs typeface="Arial" panose="020B0604020202020204" pitchFamily="34" charset="0"/>
              </a:rPr>
              <a:t>: </a:t>
            </a:r>
            <a:r>
              <a:rPr lang="en-US" sz="1600" b="1" dirty="0" smtClean="0">
                <a:cs typeface="Times New Roman" panose="02020603050405020304" pitchFamily="18" charset="0"/>
              </a:rPr>
              <a:t>UCPath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2" name="Slide Number Placeholder 11"/>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52</a:t>
            </a:fld>
            <a:endParaRPr lang="en-US" altLang="en-US" dirty="0">
              <a:solidFill>
                <a:prstClr val="black"/>
              </a:solidFill>
            </a:endParaRPr>
          </a:p>
        </p:txBody>
      </p:sp>
    </p:spTree>
    <p:extLst>
      <p:ext uri="{BB962C8B-B14F-4D97-AF65-F5344CB8AC3E}">
        <p14:creationId xmlns:p14="http://schemas.microsoft.com/office/powerpoint/2010/main" val="28526307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938086"/>
            <a:ext cx="8425028" cy="2689234"/>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DEMO HRDW Position Report  </a:t>
            </a:r>
            <a:endParaRPr lang="en-US" sz="7200" b="1" dirty="0">
              <a:solidFill>
                <a:srgbClr val="F1AB00"/>
              </a:solidFill>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53</a:t>
            </a:fld>
            <a:endParaRPr lang="en-US" altLang="en-US" dirty="0">
              <a:solidFill>
                <a:prstClr val="black"/>
              </a:solidFill>
            </a:endParaRPr>
          </a:p>
        </p:txBody>
      </p:sp>
    </p:spTree>
    <p:extLst>
      <p:ext uri="{BB962C8B-B14F-4D97-AF65-F5344CB8AC3E}">
        <p14:creationId xmlns:p14="http://schemas.microsoft.com/office/powerpoint/2010/main" val="25750780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 y="0"/>
            <a:ext cx="12199959" cy="6858000"/>
          </a:xfrm>
          <a:prstGeom prst="rect">
            <a:avLst/>
          </a:prstGeom>
        </p:spPr>
      </p:pic>
      <p:sp>
        <p:nvSpPr>
          <p:cNvPr id="7" name="Rectangle 6">
            <a:hlinkClick r:id="rId5" action="ppaction://hlinksldjump"/>
          </p:cNvPr>
          <p:cNvSpPr/>
          <p:nvPr/>
        </p:nvSpPr>
        <p:spPr>
          <a:xfrm>
            <a:off x="615351" y="1185705"/>
            <a:ext cx="4740420" cy="424548"/>
          </a:xfrm>
          <a:prstGeom prst="rect">
            <a:avLst/>
          </a:prstGeom>
          <a:solidFill>
            <a:schemeClr val="bg1"/>
          </a:solidFill>
          <a:ln w="25400" cap="flat" cmpd="sng" algn="ctr">
            <a:noFill/>
            <a:prstDash val="solid"/>
          </a:ln>
          <a:effectLst/>
        </p:spPr>
        <p:txBody>
          <a:bodyPr rtlCol="0" anchor="ctr"/>
          <a:lstStyle/>
          <a:p>
            <a:pPr>
              <a:defRPr/>
            </a:pPr>
            <a:r>
              <a:rPr lang="en-US" sz="1600" b="1" dirty="0">
                <a:cs typeface="Arial" panose="020B0604020202020204" pitchFamily="34" charset="0"/>
              </a:rPr>
              <a:t>1: </a:t>
            </a:r>
            <a:r>
              <a:rPr lang="en-US" sz="1600" b="1" dirty="0" smtClean="0">
                <a:cs typeface="Arial" panose="020B0604020202020204" pitchFamily="34" charset="0"/>
              </a:rPr>
              <a:t>Transactional Unit (Initiator) </a:t>
            </a:r>
            <a:endParaRPr lang="en-US" sz="1600" b="1" dirty="0">
              <a:cs typeface="Arial" panose="020B0604020202020204" pitchFamily="34" charset="0"/>
            </a:endParaRPr>
          </a:p>
        </p:txBody>
      </p:sp>
      <p:sp>
        <p:nvSpPr>
          <p:cNvPr id="8" name="Rectangle 7">
            <a:hlinkClick r:id="rId6" action="ppaction://hlinksldjump"/>
          </p:cNvPr>
          <p:cNvSpPr/>
          <p:nvPr/>
        </p:nvSpPr>
        <p:spPr>
          <a:xfrm>
            <a:off x="3378230" y="1874520"/>
            <a:ext cx="4740420" cy="424548"/>
          </a:xfrm>
          <a:prstGeom prst="rect">
            <a:avLst/>
          </a:prstGeom>
          <a:solidFill>
            <a:schemeClr val="accent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2: </a:t>
            </a:r>
            <a:r>
              <a:rPr lang="en-US" sz="1600" b="1" dirty="0" smtClean="0">
                <a:cs typeface="Times New Roman" panose="02020603050405020304" pitchFamily="18" charset="0"/>
              </a:rPr>
              <a:t>ORG Authority</a:t>
            </a:r>
            <a:endParaRPr lang="en-US" sz="1600" b="1" dirty="0">
              <a:ea typeface="Calibri" panose="020F0502020204030204" pitchFamily="34" charset="0"/>
              <a:cs typeface="Times New Roman" panose="02020603050405020304" pitchFamily="18" charset="0"/>
            </a:endParaRPr>
          </a:p>
        </p:txBody>
      </p:sp>
      <p:sp>
        <p:nvSpPr>
          <p:cNvPr id="9" name="Rectangle 8">
            <a:hlinkClick r:id="" action="ppaction://noaction"/>
          </p:cNvPr>
          <p:cNvSpPr/>
          <p:nvPr/>
        </p:nvSpPr>
        <p:spPr>
          <a:xfrm>
            <a:off x="615351" y="32461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4: Central Office</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0" name="Rectangle 9">
            <a:hlinkClick r:id="" action="ppaction://noaction"/>
          </p:cNvPr>
          <p:cNvSpPr/>
          <p:nvPr/>
        </p:nvSpPr>
        <p:spPr>
          <a:xfrm>
            <a:off x="615351" y="25603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3: </a:t>
            </a:r>
            <a:r>
              <a:rPr lang="en-US" sz="1600" b="1" dirty="0" smtClean="0">
                <a:cs typeface="Times New Roman" panose="02020603050405020304" pitchFamily="18" charset="0"/>
              </a:rPr>
              <a:t>Shared Services Center (AWE Approver)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63706" y="114961"/>
            <a:ext cx="10963618" cy="685800"/>
          </a:xfrm>
        </p:spPr>
        <p:txBody>
          <a:bodyPr/>
          <a:lstStyle/>
          <a:p>
            <a:r>
              <a:rPr lang="en-US" sz="4800" dirty="0" smtClean="0">
                <a:solidFill>
                  <a:schemeClr val="accent5"/>
                </a:solidFill>
              </a:rPr>
              <a:t>Transaction Roles  </a:t>
            </a:r>
            <a:endParaRPr lang="en-US" sz="4800" dirty="0">
              <a:solidFill>
                <a:schemeClr val="accent5"/>
              </a:solidFill>
            </a:endParaRPr>
          </a:p>
        </p:txBody>
      </p:sp>
      <p:sp>
        <p:nvSpPr>
          <p:cNvPr id="3" name="Rectangle 2"/>
          <p:cNvSpPr/>
          <p:nvPr/>
        </p:nvSpPr>
        <p:spPr>
          <a:xfrm>
            <a:off x="8121445" y="0"/>
            <a:ext cx="40785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426245" y="383458"/>
            <a:ext cx="3608439" cy="663580"/>
          </a:xfrm>
          <a:prstGeom prst="rect">
            <a:avLst/>
          </a:prstGeom>
          <a:noFill/>
        </p:spPr>
        <p:txBody>
          <a:bodyPr wrap="square" rtlCol="0">
            <a:spAutoFit/>
          </a:bodyPr>
          <a:lstStyle/>
          <a:p>
            <a:pPr marL="171450" marR="0" lvl="0" indent="-171450">
              <a:lnSpc>
                <a:spcPct val="107000"/>
              </a:lnSpc>
              <a:spcBef>
                <a:spcPts val="0"/>
              </a:spcBef>
              <a:spcAft>
                <a:spcPts val="0"/>
              </a:spcAft>
              <a:buFont typeface="Arial" panose="020B0604020202020204" pitchFamily="34" charset="0"/>
              <a:buChar char="•"/>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Responsible for </a:t>
            </a:r>
            <a:r>
              <a:rPr lang="en-US" dirty="0" smtClean="0">
                <a:solidFill>
                  <a:schemeClr val="bg1"/>
                </a:solidFill>
                <a:latin typeface="Arial" panose="020B0604020202020204" pitchFamily="34" charset="0"/>
                <a:ea typeface="Calibri" panose="020F0502020204030204" pitchFamily="34" charset="0"/>
                <a:cs typeface="Arial" panose="020B0604020202020204" pitchFamily="34" charset="0"/>
              </a:rPr>
              <a:t>ensuring the appropriate policy is followed. </a:t>
            </a:r>
          </a:p>
        </p:txBody>
      </p:sp>
      <p:sp>
        <p:nvSpPr>
          <p:cNvPr id="11" name="Rectangle 10">
            <a:hlinkClick r:id="" action="ppaction://noaction"/>
          </p:cNvPr>
          <p:cNvSpPr/>
          <p:nvPr/>
        </p:nvSpPr>
        <p:spPr>
          <a:xfrm>
            <a:off x="615351" y="39319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5</a:t>
            </a:r>
            <a:r>
              <a:rPr lang="en-US" sz="1600" b="1" dirty="0" smtClean="0">
                <a:cs typeface="Arial" panose="020B0604020202020204" pitchFamily="34" charset="0"/>
              </a:rPr>
              <a:t>: </a:t>
            </a:r>
            <a:r>
              <a:rPr lang="en-US" sz="1600" b="1" dirty="0" smtClean="0">
                <a:cs typeface="Times New Roman" panose="02020603050405020304" pitchFamily="18" charset="0"/>
              </a:rPr>
              <a:t>UCPath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2" name="Slide Number Placeholder 11"/>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54</a:t>
            </a:fld>
            <a:endParaRPr lang="en-US" altLang="en-US" dirty="0">
              <a:solidFill>
                <a:prstClr val="black"/>
              </a:solidFill>
            </a:endParaRPr>
          </a:p>
        </p:txBody>
      </p:sp>
    </p:spTree>
    <p:extLst>
      <p:ext uri="{BB962C8B-B14F-4D97-AF65-F5344CB8AC3E}">
        <p14:creationId xmlns:p14="http://schemas.microsoft.com/office/powerpoint/2010/main" val="31109231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 y="0"/>
            <a:ext cx="12199959" cy="6858000"/>
          </a:xfrm>
          <a:prstGeom prst="rect">
            <a:avLst/>
          </a:prstGeom>
        </p:spPr>
      </p:pic>
      <p:sp>
        <p:nvSpPr>
          <p:cNvPr id="7" name="Rectangle 6">
            <a:hlinkClick r:id="rId5" action="ppaction://hlinksldjump"/>
          </p:cNvPr>
          <p:cNvSpPr/>
          <p:nvPr/>
        </p:nvSpPr>
        <p:spPr>
          <a:xfrm>
            <a:off x="615351" y="1185705"/>
            <a:ext cx="4740420" cy="424548"/>
          </a:xfrm>
          <a:prstGeom prst="rect">
            <a:avLst/>
          </a:prstGeom>
          <a:solidFill>
            <a:schemeClr val="bg1"/>
          </a:solidFill>
          <a:ln w="25400" cap="flat" cmpd="sng" algn="ctr">
            <a:noFill/>
            <a:prstDash val="solid"/>
          </a:ln>
          <a:effectLst/>
        </p:spPr>
        <p:txBody>
          <a:bodyPr rtlCol="0" anchor="ctr"/>
          <a:lstStyle/>
          <a:p>
            <a:pPr>
              <a:defRPr/>
            </a:pPr>
            <a:r>
              <a:rPr lang="en-US" sz="1600" b="1" dirty="0">
                <a:cs typeface="Arial" panose="020B0604020202020204" pitchFamily="34" charset="0"/>
              </a:rPr>
              <a:t>1: </a:t>
            </a:r>
            <a:r>
              <a:rPr lang="en-US" sz="1600" b="1" dirty="0" smtClean="0">
                <a:cs typeface="Arial" panose="020B0604020202020204" pitchFamily="34" charset="0"/>
              </a:rPr>
              <a:t>Transactional Unit (Initiator) </a:t>
            </a:r>
            <a:endParaRPr lang="en-US" sz="1600" b="1" dirty="0">
              <a:cs typeface="Arial" panose="020B0604020202020204" pitchFamily="34" charset="0"/>
            </a:endParaRPr>
          </a:p>
        </p:txBody>
      </p:sp>
      <p:sp>
        <p:nvSpPr>
          <p:cNvPr id="8" name="Rectangle 7">
            <a:hlinkClick r:id="rId6" action="ppaction://hlinksldjump"/>
          </p:cNvPr>
          <p:cNvSpPr/>
          <p:nvPr/>
        </p:nvSpPr>
        <p:spPr>
          <a:xfrm>
            <a:off x="615351" y="1874520"/>
            <a:ext cx="4740420" cy="424548"/>
          </a:xfrm>
          <a:prstGeom prst="rect">
            <a:avLst/>
          </a:prstGeom>
          <a:solidFill>
            <a:schemeClr val="bg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2: ORG Authority</a:t>
            </a:r>
            <a:endParaRPr lang="en-US" sz="1600" b="1" dirty="0">
              <a:ea typeface="Calibri" panose="020F0502020204030204" pitchFamily="34" charset="0"/>
              <a:cs typeface="Times New Roman" panose="02020603050405020304" pitchFamily="18" charset="0"/>
            </a:endParaRPr>
          </a:p>
        </p:txBody>
      </p:sp>
      <p:sp>
        <p:nvSpPr>
          <p:cNvPr id="9" name="Rectangle 8">
            <a:hlinkClick r:id="" action="ppaction://noaction"/>
          </p:cNvPr>
          <p:cNvSpPr/>
          <p:nvPr/>
        </p:nvSpPr>
        <p:spPr>
          <a:xfrm>
            <a:off x="615351" y="32461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4</a:t>
            </a:r>
            <a:r>
              <a:rPr lang="en-US" sz="1600" b="1" dirty="0" smtClean="0">
                <a:cs typeface="Arial" panose="020B0604020202020204" pitchFamily="34" charset="0"/>
              </a:rPr>
              <a:t>: </a:t>
            </a:r>
            <a:r>
              <a:rPr lang="en-US" sz="1600" b="1" dirty="0" smtClean="0">
                <a:cs typeface="Times New Roman" panose="02020603050405020304" pitchFamily="18" charset="0"/>
              </a:rPr>
              <a:t>Central Office</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0" name="Rectangle 9">
            <a:hlinkClick r:id="" action="ppaction://noaction"/>
          </p:cNvPr>
          <p:cNvSpPr/>
          <p:nvPr/>
        </p:nvSpPr>
        <p:spPr>
          <a:xfrm>
            <a:off x="3387740" y="2560320"/>
            <a:ext cx="4740420" cy="424548"/>
          </a:xfrm>
          <a:prstGeom prst="rect">
            <a:avLst/>
          </a:prstGeom>
          <a:solidFill>
            <a:schemeClr val="accent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3: </a:t>
            </a:r>
            <a:r>
              <a:rPr lang="en-US" sz="1600" b="1" dirty="0" smtClean="0">
                <a:cs typeface="Times New Roman" panose="02020603050405020304" pitchFamily="18" charset="0"/>
              </a:rPr>
              <a:t>Shared Services Center (AWE Approver)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63706" y="114961"/>
            <a:ext cx="10963618" cy="685800"/>
          </a:xfrm>
        </p:spPr>
        <p:txBody>
          <a:bodyPr/>
          <a:lstStyle/>
          <a:p>
            <a:r>
              <a:rPr lang="en-US" sz="4800" dirty="0" smtClean="0">
                <a:solidFill>
                  <a:schemeClr val="accent5"/>
                </a:solidFill>
              </a:rPr>
              <a:t>Transaction Roles  </a:t>
            </a:r>
            <a:endParaRPr lang="en-US" sz="4800" dirty="0">
              <a:solidFill>
                <a:schemeClr val="accent5"/>
              </a:solidFill>
            </a:endParaRPr>
          </a:p>
        </p:txBody>
      </p:sp>
      <p:sp>
        <p:nvSpPr>
          <p:cNvPr id="3" name="Rectangle 2"/>
          <p:cNvSpPr/>
          <p:nvPr/>
        </p:nvSpPr>
        <p:spPr>
          <a:xfrm>
            <a:off x="8121445" y="0"/>
            <a:ext cx="40785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268592" y="383458"/>
            <a:ext cx="3608439" cy="5909310"/>
          </a:xfrm>
          <a:prstGeom prst="rect">
            <a:avLst/>
          </a:prstGeom>
          <a:noFill/>
        </p:spPr>
        <p:txBody>
          <a:bodyPr wrap="square" rtlCol="0">
            <a:spAutoFit/>
          </a:bodyPr>
          <a:lstStyle/>
          <a:p>
            <a:endParaRPr lang="en-US" dirty="0" smtClean="0">
              <a:solidFill>
                <a:schemeClr val="bg1"/>
              </a:solidFill>
            </a:endParaRPr>
          </a:p>
          <a:p>
            <a:pPr marL="168275" indent="-168275">
              <a:buFont typeface="Arial" panose="020B0604020202020204" pitchFamily="34" charset="0"/>
              <a:buChar char="•"/>
            </a:pPr>
            <a:r>
              <a:rPr lang="en-US" dirty="0">
                <a:solidFill>
                  <a:schemeClr val="bg1"/>
                </a:solidFill>
              </a:rPr>
              <a:t>Schedule in person onboarding meeting </a:t>
            </a:r>
            <a:endParaRPr lang="en-US" dirty="0" smtClean="0">
              <a:solidFill>
                <a:schemeClr val="bg1"/>
              </a:solidFill>
            </a:endParaRPr>
          </a:p>
          <a:p>
            <a:pPr marL="168275" indent="-168275">
              <a:buFont typeface="Arial" panose="020B0604020202020204" pitchFamily="34" charset="0"/>
              <a:buChar char="•"/>
            </a:pPr>
            <a:endParaRPr lang="en-US" dirty="0">
              <a:solidFill>
                <a:schemeClr val="bg1"/>
              </a:solidFill>
            </a:endParaRPr>
          </a:p>
          <a:p>
            <a:pPr marL="168275" indent="-168275">
              <a:buFont typeface="Arial" panose="020B0604020202020204" pitchFamily="34" charset="0"/>
              <a:buChar char="•"/>
            </a:pPr>
            <a:r>
              <a:rPr lang="en-US" dirty="0">
                <a:solidFill>
                  <a:schemeClr val="bg1"/>
                </a:solidFill>
              </a:rPr>
              <a:t>Send Employee Onboarding packet (DocuSign background check etc.) to New </a:t>
            </a:r>
            <a:r>
              <a:rPr lang="en-US" dirty="0" smtClean="0">
                <a:solidFill>
                  <a:schemeClr val="bg1"/>
                </a:solidFill>
              </a:rPr>
              <a:t>Hire</a:t>
            </a:r>
          </a:p>
          <a:p>
            <a:pPr marL="168275" indent="-168275">
              <a:buFont typeface="Arial" panose="020B0604020202020204" pitchFamily="34" charset="0"/>
              <a:buChar char="•"/>
            </a:pPr>
            <a:endParaRPr lang="en-US" dirty="0">
              <a:solidFill>
                <a:schemeClr val="bg1"/>
              </a:solidFill>
            </a:endParaRPr>
          </a:p>
          <a:p>
            <a:pPr marL="168275" indent="-168275">
              <a:buFont typeface="Arial" panose="020B0604020202020204" pitchFamily="34" charset="0"/>
              <a:buChar char="•"/>
            </a:pPr>
            <a:r>
              <a:rPr lang="en-US" dirty="0">
                <a:solidFill>
                  <a:schemeClr val="bg1"/>
                </a:solidFill>
              </a:rPr>
              <a:t>Conduct In person onboarding </a:t>
            </a:r>
            <a:r>
              <a:rPr lang="en-US" dirty="0" smtClean="0">
                <a:solidFill>
                  <a:schemeClr val="bg1"/>
                </a:solidFill>
              </a:rPr>
              <a:t>meeting</a:t>
            </a:r>
          </a:p>
          <a:p>
            <a:pPr marL="168275" indent="-168275">
              <a:buFont typeface="Arial" panose="020B0604020202020204" pitchFamily="34" charset="0"/>
              <a:buChar char="•"/>
            </a:pPr>
            <a:endParaRPr lang="en-US" dirty="0">
              <a:solidFill>
                <a:schemeClr val="bg1"/>
              </a:solidFill>
            </a:endParaRPr>
          </a:p>
          <a:p>
            <a:pPr marL="168275" indent="-168275">
              <a:buFont typeface="Arial" panose="020B0604020202020204" pitchFamily="34" charset="0"/>
              <a:buChar char="•"/>
            </a:pPr>
            <a:r>
              <a:rPr lang="en-US" dirty="0" smtClean="0">
                <a:solidFill>
                  <a:schemeClr val="bg1"/>
                </a:solidFill>
              </a:rPr>
              <a:t>Update ServiceLink/Snapshot with Tracker </a:t>
            </a:r>
            <a:r>
              <a:rPr lang="en-US" dirty="0">
                <a:solidFill>
                  <a:schemeClr val="bg1"/>
                </a:solidFill>
              </a:rPr>
              <a:t>ID, legal name and date of Oath </a:t>
            </a:r>
            <a:r>
              <a:rPr lang="en-US" dirty="0" smtClean="0">
                <a:solidFill>
                  <a:schemeClr val="bg1"/>
                </a:solidFill>
              </a:rPr>
              <a:t>signature</a:t>
            </a:r>
          </a:p>
          <a:p>
            <a:endParaRPr lang="en-US" dirty="0" smtClean="0">
              <a:solidFill>
                <a:schemeClr val="bg1"/>
              </a:solidFill>
            </a:endParaRPr>
          </a:p>
          <a:p>
            <a:pPr marL="168275" indent="-168275">
              <a:buFont typeface="Arial" panose="020B0604020202020204" pitchFamily="34" charset="0"/>
              <a:buChar char="•"/>
            </a:pPr>
            <a:r>
              <a:rPr lang="en-US" dirty="0" smtClean="0">
                <a:solidFill>
                  <a:schemeClr val="bg1"/>
                </a:solidFill>
              </a:rPr>
              <a:t>Review</a:t>
            </a:r>
            <a:r>
              <a:rPr lang="en-US" dirty="0">
                <a:solidFill>
                  <a:schemeClr val="bg1"/>
                </a:solidFill>
              </a:rPr>
              <a:t>, approve or deny transaction</a:t>
            </a:r>
            <a:r>
              <a:rPr lang="en-US" dirty="0" smtClean="0">
                <a:solidFill>
                  <a:schemeClr val="bg1"/>
                </a:solidFill>
              </a:rPr>
              <a:t>.</a:t>
            </a:r>
          </a:p>
          <a:p>
            <a:pPr marL="168275" indent="-168275">
              <a:buFont typeface="Arial" panose="020B0604020202020204" pitchFamily="34" charset="0"/>
              <a:buChar char="•"/>
            </a:pPr>
            <a:endParaRPr lang="en-US" dirty="0">
              <a:solidFill>
                <a:schemeClr val="bg1"/>
              </a:solidFill>
            </a:endParaRPr>
          </a:p>
          <a:p>
            <a:pPr marL="168275" indent="-168275">
              <a:buFont typeface="Arial" panose="020B0604020202020204" pitchFamily="34" charset="0"/>
              <a:buChar char="•"/>
            </a:pPr>
            <a:r>
              <a:rPr lang="en-US" dirty="0">
                <a:solidFill>
                  <a:schemeClr val="bg1"/>
                </a:solidFill>
              </a:rPr>
              <a:t>Validate/Complete </a:t>
            </a:r>
            <a:r>
              <a:rPr lang="en-US" dirty="0">
                <a:solidFill>
                  <a:schemeClr val="bg1"/>
                </a:solidFill>
                <a:hlinkClick r:id="rId7"/>
              </a:rPr>
              <a:t>Onboarding Checklist</a:t>
            </a:r>
            <a:r>
              <a:rPr lang="en-US" dirty="0">
                <a:solidFill>
                  <a:schemeClr val="bg1"/>
                </a:solidFill>
              </a:rPr>
              <a:t>.</a:t>
            </a:r>
          </a:p>
          <a:p>
            <a:pPr marL="168275" indent="-168275">
              <a:buFont typeface="Arial" panose="020B0604020202020204" pitchFamily="34" charset="0"/>
              <a:buChar char="•"/>
            </a:pPr>
            <a:endParaRPr lang="en-US" dirty="0" smtClean="0">
              <a:solidFill>
                <a:schemeClr val="bg1"/>
              </a:solidFill>
            </a:endParaRPr>
          </a:p>
        </p:txBody>
      </p:sp>
      <p:sp>
        <p:nvSpPr>
          <p:cNvPr id="11" name="Rectangle 10">
            <a:hlinkClick r:id="" action="ppaction://noaction"/>
          </p:cNvPr>
          <p:cNvSpPr/>
          <p:nvPr/>
        </p:nvSpPr>
        <p:spPr>
          <a:xfrm>
            <a:off x="615351" y="39319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5</a:t>
            </a:r>
            <a:r>
              <a:rPr lang="en-US" sz="1600" b="1" dirty="0" smtClean="0">
                <a:cs typeface="Arial" panose="020B0604020202020204" pitchFamily="34" charset="0"/>
              </a:rPr>
              <a:t>: </a:t>
            </a:r>
            <a:r>
              <a:rPr lang="en-US" sz="1600" b="1" dirty="0" smtClean="0">
                <a:cs typeface="Times New Roman" panose="02020603050405020304" pitchFamily="18" charset="0"/>
              </a:rPr>
              <a:t>UCPath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2" name="Slide Number Placeholder 11"/>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55</a:t>
            </a:fld>
            <a:endParaRPr lang="en-US" altLang="en-US" dirty="0">
              <a:solidFill>
                <a:prstClr val="black"/>
              </a:solidFill>
            </a:endParaRPr>
          </a:p>
        </p:txBody>
      </p:sp>
    </p:spTree>
    <p:extLst>
      <p:ext uri="{BB962C8B-B14F-4D97-AF65-F5344CB8AC3E}">
        <p14:creationId xmlns:p14="http://schemas.microsoft.com/office/powerpoint/2010/main" val="28144974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 y="0"/>
            <a:ext cx="12199959" cy="6858000"/>
          </a:xfrm>
          <a:prstGeom prst="rect">
            <a:avLst/>
          </a:prstGeom>
        </p:spPr>
      </p:pic>
      <p:sp>
        <p:nvSpPr>
          <p:cNvPr id="7" name="Rectangle 6">
            <a:hlinkClick r:id="rId5" action="ppaction://hlinksldjump"/>
          </p:cNvPr>
          <p:cNvSpPr/>
          <p:nvPr/>
        </p:nvSpPr>
        <p:spPr>
          <a:xfrm>
            <a:off x="615351" y="1185705"/>
            <a:ext cx="4740420" cy="424548"/>
          </a:xfrm>
          <a:prstGeom prst="rect">
            <a:avLst/>
          </a:prstGeom>
          <a:solidFill>
            <a:schemeClr val="bg1"/>
          </a:solidFill>
          <a:ln w="25400" cap="flat" cmpd="sng" algn="ctr">
            <a:noFill/>
            <a:prstDash val="solid"/>
          </a:ln>
          <a:effectLst/>
        </p:spPr>
        <p:txBody>
          <a:bodyPr rtlCol="0" anchor="ctr"/>
          <a:lstStyle/>
          <a:p>
            <a:pPr>
              <a:defRPr/>
            </a:pPr>
            <a:r>
              <a:rPr lang="en-US" sz="1600" b="1" dirty="0">
                <a:cs typeface="Arial" panose="020B0604020202020204" pitchFamily="34" charset="0"/>
              </a:rPr>
              <a:t>1: </a:t>
            </a:r>
            <a:r>
              <a:rPr lang="en-US" sz="1600" b="1" dirty="0" smtClean="0">
                <a:cs typeface="Arial" panose="020B0604020202020204" pitchFamily="34" charset="0"/>
              </a:rPr>
              <a:t>Transactional Unit (Initiator) </a:t>
            </a:r>
            <a:endParaRPr lang="en-US" sz="1600" b="1" dirty="0">
              <a:cs typeface="Arial" panose="020B0604020202020204" pitchFamily="34" charset="0"/>
            </a:endParaRPr>
          </a:p>
        </p:txBody>
      </p:sp>
      <p:sp>
        <p:nvSpPr>
          <p:cNvPr id="8" name="Rectangle 7">
            <a:hlinkClick r:id="rId6" action="ppaction://hlinksldjump"/>
          </p:cNvPr>
          <p:cNvSpPr/>
          <p:nvPr/>
        </p:nvSpPr>
        <p:spPr>
          <a:xfrm>
            <a:off x="615351" y="1874520"/>
            <a:ext cx="4740420" cy="424548"/>
          </a:xfrm>
          <a:prstGeom prst="rect">
            <a:avLst/>
          </a:prstGeom>
          <a:solidFill>
            <a:schemeClr val="bg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2: </a:t>
            </a:r>
            <a:r>
              <a:rPr lang="en-US" sz="1600" b="1" dirty="0" smtClean="0">
                <a:cs typeface="Times New Roman" panose="02020603050405020304" pitchFamily="18" charset="0"/>
              </a:rPr>
              <a:t>ORG Authority</a:t>
            </a:r>
            <a:endParaRPr lang="en-US" sz="1600" b="1" dirty="0">
              <a:ea typeface="Calibri" panose="020F0502020204030204" pitchFamily="34" charset="0"/>
              <a:cs typeface="Times New Roman" panose="02020603050405020304" pitchFamily="18" charset="0"/>
            </a:endParaRPr>
          </a:p>
        </p:txBody>
      </p:sp>
      <p:sp>
        <p:nvSpPr>
          <p:cNvPr id="9" name="Rectangle 8">
            <a:hlinkClick r:id="" action="ppaction://noaction"/>
          </p:cNvPr>
          <p:cNvSpPr/>
          <p:nvPr/>
        </p:nvSpPr>
        <p:spPr>
          <a:xfrm>
            <a:off x="3378217" y="3246120"/>
            <a:ext cx="4740420" cy="424548"/>
          </a:xfrm>
          <a:prstGeom prst="rect">
            <a:avLst/>
          </a:prstGeom>
          <a:solidFill>
            <a:schemeClr val="accent1"/>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4</a:t>
            </a:r>
            <a:r>
              <a:rPr lang="en-US" sz="1600" b="1" dirty="0" smtClean="0">
                <a:cs typeface="Arial" panose="020B0604020202020204" pitchFamily="34" charset="0"/>
              </a:rPr>
              <a:t>: </a:t>
            </a:r>
            <a:r>
              <a:rPr lang="en-US" sz="1600" b="1" dirty="0" smtClean="0">
                <a:cs typeface="Times New Roman" panose="02020603050405020304" pitchFamily="18" charset="0"/>
              </a:rPr>
              <a:t>Central Office</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0" name="Rectangle 9">
            <a:hlinkClick r:id="" action="ppaction://noaction"/>
          </p:cNvPr>
          <p:cNvSpPr/>
          <p:nvPr/>
        </p:nvSpPr>
        <p:spPr>
          <a:xfrm>
            <a:off x="615351" y="2560320"/>
            <a:ext cx="4740420" cy="424548"/>
          </a:xfrm>
          <a:prstGeom prst="rect">
            <a:avLst/>
          </a:prstGeom>
          <a:solidFill>
            <a:schemeClr val="bg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3: </a:t>
            </a:r>
            <a:r>
              <a:rPr lang="en-US" sz="1600" b="1" dirty="0" smtClean="0">
                <a:cs typeface="Times New Roman" panose="02020603050405020304" pitchFamily="18" charset="0"/>
              </a:rPr>
              <a:t>Shared Services Center (AWE Approver)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63706" y="114961"/>
            <a:ext cx="10963618" cy="685800"/>
          </a:xfrm>
        </p:spPr>
        <p:txBody>
          <a:bodyPr/>
          <a:lstStyle/>
          <a:p>
            <a:r>
              <a:rPr lang="en-US" sz="4800" dirty="0" smtClean="0">
                <a:solidFill>
                  <a:schemeClr val="accent5"/>
                </a:solidFill>
              </a:rPr>
              <a:t>Transaction Roles  </a:t>
            </a:r>
            <a:endParaRPr lang="en-US" sz="4800" dirty="0">
              <a:solidFill>
                <a:schemeClr val="accent5"/>
              </a:solidFill>
            </a:endParaRPr>
          </a:p>
        </p:txBody>
      </p:sp>
      <p:sp>
        <p:nvSpPr>
          <p:cNvPr id="3" name="Rectangle 2"/>
          <p:cNvSpPr/>
          <p:nvPr/>
        </p:nvSpPr>
        <p:spPr>
          <a:xfrm>
            <a:off x="8121445" y="-35087"/>
            <a:ext cx="40785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 action="ppaction://noaction"/>
          </p:cNvPr>
          <p:cNvSpPr/>
          <p:nvPr/>
        </p:nvSpPr>
        <p:spPr>
          <a:xfrm>
            <a:off x="615351" y="39319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5</a:t>
            </a:r>
            <a:r>
              <a:rPr lang="en-US" sz="1600" b="1" dirty="0" smtClean="0">
                <a:cs typeface="Arial" panose="020B0604020202020204" pitchFamily="34" charset="0"/>
              </a:rPr>
              <a:t>: </a:t>
            </a:r>
            <a:r>
              <a:rPr lang="en-US" sz="1600" b="1" dirty="0" smtClean="0">
                <a:cs typeface="Times New Roman" panose="02020603050405020304" pitchFamily="18" charset="0"/>
              </a:rPr>
              <a:t>UCPath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2" name="TextBox 11"/>
          <p:cNvSpPr txBox="1"/>
          <p:nvPr/>
        </p:nvSpPr>
        <p:spPr>
          <a:xfrm>
            <a:off x="8426245" y="383458"/>
            <a:ext cx="3608439" cy="663580"/>
          </a:xfrm>
          <a:prstGeom prst="rect">
            <a:avLst/>
          </a:prstGeom>
          <a:noFill/>
        </p:spPr>
        <p:txBody>
          <a:bodyPr wrap="square" rtlCol="0">
            <a:spAutoFit/>
          </a:bodyPr>
          <a:lstStyle/>
          <a:p>
            <a:pPr marL="171450" marR="0" lvl="0" indent="-171450">
              <a:lnSpc>
                <a:spcPct val="107000"/>
              </a:lnSpc>
              <a:spcBef>
                <a:spcPts val="0"/>
              </a:spcBef>
              <a:spcAft>
                <a:spcPts val="0"/>
              </a:spcAft>
              <a:buFont typeface="Arial" panose="020B0604020202020204" pitchFamily="34" charset="0"/>
              <a:buChar char="•"/>
            </a:pPr>
            <a:r>
              <a:rPr lang="en-US" dirty="0" smtClean="0">
                <a:solidFill>
                  <a:schemeClr val="bg1"/>
                </a:solidFill>
                <a:latin typeface="Arial" panose="020B0604020202020204" pitchFamily="34" charset="0"/>
                <a:ea typeface="Calibri" panose="020F0502020204030204" pitchFamily="34" charset="0"/>
                <a:cs typeface="Arial" panose="020B0604020202020204" pitchFamily="34" charset="0"/>
              </a:rPr>
              <a:t>Responsible for assisting with any policy questions.</a:t>
            </a:r>
          </a:p>
        </p:txBody>
      </p:sp>
      <p:sp>
        <p:nvSpPr>
          <p:cNvPr id="13" name="Slide Number Placeholder 12"/>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56</a:t>
            </a:fld>
            <a:endParaRPr lang="en-US" altLang="en-US" dirty="0">
              <a:solidFill>
                <a:prstClr val="black"/>
              </a:solidFill>
            </a:endParaRPr>
          </a:p>
        </p:txBody>
      </p:sp>
    </p:spTree>
    <p:extLst>
      <p:ext uri="{BB962C8B-B14F-4D97-AF65-F5344CB8AC3E}">
        <p14:creationId xmlns:p14="http://schemas.microsoft.com/office/powerpoint/2010/main" val="13800170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 y="0"/>
            <a:ext cx="12199959" cy="6858000"/>
          </a:xfrm>
          <a:prstGeom prst="rect">
            <a:avLst/>
          </a:prstGeom>
        </p:spPr>
      </p:pic>
      <p:sp>
        <p:nvSpPr>
          <p:cNvPr id="7" name="Rectangle 6">
            <a:hlinkClick r:id="rId5" action="ppaction://hlinksldjump"/>
          </p:cNvPr>
          <p:cNvSpPr/>
          <p:nvPr/>
        </p:nvSpPr>
        <p:spPr>
          <a:xfrm>
            <a:off x="615351" y="1185705"/>
            <a:ext cx="4740420" cy="424548"/>
          </a:xfrm>
          <a:prstGeom prst="rect">
            <a:avLst/>
          </a:prstGeom>
          <a:solidFill>
            <a:schemeClr val="bg1"/>
          </a:solidFill>
          <a:ln w="25400" cap="flat" cmpd="sng" algn="ctr">
            <a:noFill/>
            <a:prstDash val="solid"/>
          </a:ln>
          <a:effectLst/>
        </p:spPr>
        <p:txBody>
          <a:bodyPr rtlCol="0" anchor="ctr"/>
          <a:lstStyle/>
          <a:p>
            <a:pPr>
              <a:defRPr/>
            </a:pPr>
            <a:r>
              <a:rPr lang="en-US" sz="1600" b="1" dirty="0">
                <a:cs typeface="Arial" panose="020B0604020202020204" pitchFamily="34" charset="0"/>
              </a:rPr>
              <a:t>1: </a:t>
            </a:r>
            <a:r>
              <a:rPr lang="en-US" sz="1600" b="1" dirty="0" smtClean="0">
                <a:cs typeface="Arial" panose="020B0604020202020204" pitchFamily="34" charset="0"/>
              </a:rPr>
              <a:t>Transactional Unit (Initiator) </a:t>
            </a:r>
            <a:endParaRPr lang="en-US" sz="1600" b="1" dirty="0">
              <a:cs typeface="Arial" panose="020B0604020202020204" pitchFamily="34" charset="0"/>
            </a:endParaRPr>
          </a:p>
        </p:txBody>
      </p:sp>
      <p:sp>
        <p:nvSpPr>
          <p:cNvPr id="8" name="Rectangle 7">
            <a:hlinkClick r:id="rId6" action="ppaction://hlinksldjump"/>
          </p:cNvPr>
          <p:cNvSpPr/>
          <p:nvPr/>
        </p:nvSpPr>
        <p:spPr>
          <a:xfrm>
            <a:off x="615351" y="1874520"/>
            <a:ext cx="4740420" cy="424548"/>
          </a:xfrm>
          <a:prstGeom prst="rect">
            <a:avLst/>
          </a:prstGeom>
          <a:solidFill>
            <a:schemeClr val="bg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2: </a:t>
            </a:r>
            <a:r>
              <a:rPr lang="en-US" sz="1600" b="1" dirty="0" smtClean="0">
                <a:cs typeface="Times New Roman" panose="02020603050405020304" pitchFamily="18" charset="0"/>
              </a:rPr>
              <a:t>ORG Authority</a:t>
            </a:r>
            <a:endParaRPr lang="en-US" sz="1600" b="1" dirty="0">
              <a:ea typeface="Calibri" panose="020F0502020204030204" pitchFamily="34" charset="0"/>
              <a:cs typeface="Times New Roman" panose="02020603050405020304" pitchFamily="18" charset="0"/>
            </a:endParaRPr>
          </a:p>
        </p:txBody>
      </p:sp>
      <p:sp>
        <p:nvSpPr>
          <p:cNvPr id="9" name="Rectangle 8">
            <a:hlinkClick r:id="" action="ppaction://noaction"/>
          </p:cNvPr>
          <p:cNvSpPr/>
          <p:nvPr/>
        </p:nvSpPr>
        <p:spPr>
          <a:xfrm>
            <a:off x="3381025" y="3931920"/>
            <a:ext cx="4740420" cy="424548"/>
          </a:xfrm>
          <a:prstGeom prst="rect">
            <a:avLst/>
          </a:prstGeom>
          <a:solidFill>
            <a:schemeClr val="accent1"/>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5</a:t>
            </a:r>
            <a:r>
              <a:rPr lang="en-US" sz="1600" b="1" dirty="0" smtClean="0">
                <a:cs typeface="Arial" panose="020B0604020202020204" pitchFamily="34" charset="0"/>
              </a:rPr>
              <a:t>: </a:t>
            </a:r>
            <a:r>
              <a:rPr lang="en-US" sz="1600" b="1" dirty="0" smtClean="0">
                <a:cs typeface="Times New Roman" panose="02020603050405020304" pitchFamily="18" charset="0"/>
              </a:rPr>
              <a:t>UCPath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0" name="Rectangle 9">
            <a:hlinkClick r:id="" action="ppaction://noaction"/>
          </p:cNvPr>
          <p:cNvSpPr/>
          <p:nvPr/>
        </p:nvSpPr>
        <p:spPr>
          <a:xfrm>
            <a:off x="615351" y="2560320"/>
            <a:ext cx="4740420" cy="424548"/>
          </a:xfrm>
          <a:prstGeom prst="rect">
            <a:avLst/>
          </a:prstGeom>
          <a:solidFill>
            <a:schemeClr val="bg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3: </a:t>
            </a:r>
            <a:r>
              <a:rPr lang="en-US" sz="1600" b="1" dirty="0" smtClean="0">
                <a:cs typeface="Times New Roman" panose="02020603050405020304" pitchFamily="18" charset="0"/>
              </a:rPr>
              <a:t>Shared Services Center (AWE Approver)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63706" y="114961"/>
            <a:ext cx="10963618" cy="685800"/>
          </a:xfrm>
        </p:spPr>
        <p:txBody>
          <a:bodyPr/>
          <a:lstStyle/>
          <a:p>
            <a:r>
              <a:rPr lang="en-US" sz="4800" dirty="0" smtClean="0">
                <a:solidFill>
                  <a:schemeClr val="accent5"/>
                </a:solidFill>
              </a:rPr>
              <a:t>Transaction Roles  </a:t>
            </a:r>
            <a:endParaRPr lang="en-US" sz="4800" dirty="0">
              <a:solidFill>
                <a:schemeClr val="accent5"/>
              </a:solidFill>
            </a:endParaRPr>
          </a:p>
        </p:txBody>
      </p:sp>
      <p:sp>
        <p:nvSpPr>
          <p:cNvPr id="3" name="Rectangle 2"/>
          <p:cNvSpPr/>
          <p:nvPr/>
        </p:nvSpPr>
        <p:spPr>
          <a:xfrm>
            <a:off x="8121445" y="0"/>
            <a:ext cx="40785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8426245" y="383458"/>
            <a:ext cx="3608439" cy="923330"/>
          </a:xfrm>
          <a:prstGeom prst="rect">
            <a:avLst/>
          </a:prstGeom>
          <a:noFill/>
        </p:spPr>
        <p:txBody>
          <a:bodyPr wrap="square" rtlCol="0">
            <a:spAutoFit/>
          </a:bodyPr>
          <a:lstStyle/>
          <a:p>
            <a:pPr marL="168275" indent="-168275">
              <a:buFont typeface="Arial" panose="020B0604020202020204" pitchFamily="34" charset="0"/>
              <a:buChar char="•"/>
            </a:pPr>
            <a:r>
              <a:rPr lang="en-US" dirty="0" smtClean="0">
                <a:solidFill>
                  <a:schemeClr val="bg1"/>
                </a:solidFill>
              </a:rPr>
              <a:t>Approve </a:t>
            </a:r>
            <a:r>
              <a:rPr lang="en-US" dirty="0">
                <a:solidFill>
                  <a:schemeClr val="bg1"/>
                </a:solidFill>
              </a:rPr>
              <a:t>hire and </a:t>
            </a:r>
            <a:r>
              <a:rPr lang="en-US" dirty="0" smtClean="0">
                <a:solidFill>
                  <a:schemeClr val="bg1"/>
                </a:solidFill>
              </a:rPr>
              <a:t>rehire, concurrent hire templates. </a:t>
            </a:r>
          </a:p>
          <a:p>
            <a:pPr marL="168275" indent="-168275"/>
            <a:endParaRPr lang="en-US" dirty="0">
              <a:solidFill>
                <a:schemeClr val="bg1"/>
              </a:solidFill>
            </a:endParaRPr>
          </a:p>
        </p:txBody>
      </p:sp>
      <p:sp>
        <p:nvSpPr>
          <p:cNvPr id="11" name="Rectangle 10">
            <a:hlinkClick r:id="" action="ppaction://noaction"/>
          </p:cNvPr>
          <p:cNvSpPr/>
          <p:nvPr/>
        </p:nvSpPr>
        <p:spPr>
          <a:xfrm>
            <a:off x="615351" y="3246120"/>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4</a:t>
            </a:r>
            <a:r>
              <a:rPr lang="en-US" sz="1600" b="1" dirty="0" smtClean="0">
                <a:cs typeface="Arial" panose="020B0604020202020204" pitchFamily="34" charset="0"/>
              </a:rPr>
              <a:t>: </a:t>
            </a:r>
            <a:r>
              <a:rPr lang="en-US" sz="1600" b="1" dirty="0" smtClean="0">
                <a:cs typeface="Times New Roman" panose="02020603050405020304" pitchFamily="18" charset="0"/>
              </a:rPr>
              <a:t>Central Office</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2" name="Slide Number Placeholder 11"/>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57</a:t>
            </a:fld>
            <a:endParaRPr lang="en-US" altLang="en-US" dirty="0">
              <a:solidFill>
                <a:prstClr val="black"/>
              </a:solidFill>
            </a:endParaRPr>
          </a:p>
        </p:txBody>
      </p:sp>
    </p:spTree>
    <p:extLst>
      <p:ext uri="{BB962C8B-B14F-4D97-AF65-F5344CB8AC3E}">
        <p14:creationId xmlns:p14="http://schemas.microsoft.com/office/powerpoint/2010/main" val="18041755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36220"/>
            <a:ext cx="10963618" cy="685800"/>
          </a:xfrm>
        </p:spPr>
        <p:txBody>
          <a:bodyPr/>
          <a:lstStyle/>
          <a:p>
            <a:r>
              <a:rPr lang="en-US" dirty="0" smtClean="0">
                <a:solidFill>
                  <a:schemeClr val="accent5"/>
                </a:solidFill>
              </a:rPr>
              <a:t>CHECK YOUR UNDERSTANDING   </a:t>
            </a:r>
            <a:endParaRPr lang="en-US" dirty="0">
              <a:solidFill>
                <a:schemeClr val="accent5"/>
              </a:solidFill>
            </a:endParaRPr>
          </a:p>
        </p:txBody>
      </p:sp>
      <p:sp>
        <p:nvSpPr>
          <p:cNvPr id="6" name="Rectangle 5"/>
          <p:cNvSpPr/>
          <p:nvPr/>
        </p:nvSpPr>
        <p:spPr>
          <a:xfrm>
            <a:off x="502074" y="1426747"/>
            <a:ext cx="11123869" cy="186204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0" i="0" u="none" strike="noStrike" kern="1200" cap="none" spc="-5" normalizeH="0" baseline="0" noProof="0" dirty="0" smtClean="0">
                <a:ln>
                  <a:noFill/>
                </a:ln>
                <a:effectLst/>
                <a:uLnTx/>
                <a:uFillTx/>
                <a:latin typeface="Arial"/>
                <a:cs typeface="Arial"/>
              </a:rPr>
              <a:t>Who</a:t>
            </a:r>
            <a:r>
              <a:rPr kumimoji="0" lang="en-US" sz="2000" b="0" i="0" u="none" strike="noStrike" kern="1200" cap="none" spc="-5" normalizeH="0" noProof="0" dirty="0" smtClean="0">
                <a:ln>
                  <a:noFill/>
                </a:ln>
                <a:effectLst/>
                <a:uLnTx/>
                <a:uFillTx/>
                <a:latin typeface="Arial"/>
                <a:cs typeface="Arial"/>
              </a:rPr>
              <a:t> is responsible for </a:t>
            </a:r>
            <a:r>
              <a:rPr lang="en-US" sz="2000" noProof="0" dirty="0" smtClean="0"/>
              <a:t>s</a:t>
            </a:r>
            <a:r>
              <a:rPr lang="en-US" sz="2000" dirty="0" smtClean="0"/>
              <a:t>ending th</a:t>
            </a:r>
            <a:r>
              <a:rPr lang="en-US" sz="2000" dirty="0"/>
              <a:t>e</a:t>
            </a:r>
            <a:r>
              <a:rPr lang="en-US" sz="2000" dirty="0" smtClean="0"/>
              <a:t> </a:t>
            </a:r>
            <a:r>
              <a:rPr lang="en-US" sz="2000" dirty="0"/>
              <a:t>Employee Onboarding packet (DocuSign background check etc.) to New </a:t>
            </a:r>
            <a:r>
              <a:rPr lang="en-US" sz="2000" dirty="0" smtClean="0"/>
              <a:t>Hire</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2000" dirty="0" smtClean="0"/>
              <a:t>What is one thing to keep in mind with recurring additional pay?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2000" dirty="0" smtClean="0"/>
              <a:t>What is primary job derivation based on?  </a:t>
            </a:r>
            <a:endParaRPr lang="en-US" sz="2000" dirty="0"/>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endParaRPr lang="en-US" sz="2000" spc="-5" dirty="0">
              <a:latin typeface="Arial"/>
              <a:cs typeface="Arial"/>
            </a:endParaRPr>
          </a:p>
        </p:txBody>
      </p:sp>
      <p:pic>
        <p:nvPicPr>
          <p:cNvPr id="7" name="Picture 6"/>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820869" y="236220"/>
            <a:ext cx="1042416" cy="1042416"/>
          </a:xfrm>
          <a:prstGeom prst="rect">
            <a:avLst/>
          </a:prstGeom>
        </p:spPr>
      </p:pic>
      <p:sp>
        <p:nvSpPr>
          <p:cNvPr id="5" name="Slide Number Placeholder 4"/>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58</a:t>
            </a:fld>
            <a:endParaRPr lang="en-US" altLang="en-US" dirty="0">
              <a:solidFill>
                <a:prstClr val="black"/>
              </a:solidFill>
            </a:endParaRPr>
          </a:p>
        </p:txBody>
      </p:sp>
    </p:spTree>
    <p:extLst>
      <p:ext uri="{BB962C8B-B14F-4D97-AF65-F5344CB8AC3E}">
        <p14:creationId xmlns:p14="http://schemas.microsoft.com/office/powerpoint/2010/main" val="2654843689"/>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5" y="1456841"/>
            <a:ext cx="8748351" cy="3170479"/>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Person Organizational Summary Overview   </a:t>
            </a:r>
            <a:endParaRPr lang="en-US" sz="7200" b="1" dirty="0">
              <a:solidFill>
                <a:srgbClr val="F1AB00"/>
              </a:solidFill>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59</a:t>
            </a:fld>
            <a:endParaRPr lang="en-US" altLang="en-US" dirty="0">
              <a:solidFill>
                <a:prstClr val="black"/>
              </a:solidFill>
            </a:endParaRPr>
          </a:p>
        </p:txBody>
      </p:sp>
    </p:spTree>
    <p:extLst>
      <p:ext uri="{BB962C8B-B14F-4D97-AF65-F5344CB8AC3E}">
        <p14:creationId xmlns:p14="http://schemas.microsoft.com/office/powerpoint/2010/main" val="17966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LEARNING OBJECTIVES </a:t>
            </a:r>
            <a:endParaRPr lang="en-US" dirty="0">
              <a:solidFill>
                <a:schemeClr val="accent5"/>
              </a:solidFill>
            </a:endParaRPr>
          </a:p>
        </p:txBody>
      </p:sp>
      <p:grpSp>
        <p:nvGrpSpPr>
          <p:cNvPr id="5" name="Group 4"/>
          <p:cNvGrpSpPr/>
          <p:nvPr/>
        </p:nvGrpSpPr>
        <p:grpSpPr>
          <a:xfrm>
            <a:off x="452335" y="1876394"/>
            <a:ext cx="9343056" cy="620884"/>
            <a:chOff x="493963" y="2576648"/>
            <a:chExt cx="6915485" cy="826560"/>
          </a:xfrm>
          <a:solidFill>
            <a:schemeClr val="accent1">
              <a:lumMod val="60000"/>
              <a:lumOff val="40000"/>
            </a:schemeClr>
          </a:solidFill>
        </p:grpSpPr>
        <p:sp>
          <p:nvSpPr>
            <p:cNvPr id="6" name="Rounded Rectangle 5"/>
            <p:cNvSpPr/>
            <p:nvPr/>
          </p:nvSpPr>
          <p:spPr>
            <a:xfrm>
              <a:off x="493963" y="2576648"/>
              <a:ext cx="6915485" cy="8265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txBox="1"/>
            <p:nvPr/>
          </p:nvSpPr>
          <p:spPr>
            <a:xfrm>
              <a:off x="534312" y="2616997"/>
              <a:ext cx="6834787" cy="7458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1389" tIns="0" rIns="261389" bIns="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TextBox 7"/>
          <p:cNvSpPr txBox="1"/>
          <p:nvPr/>
        </p:nvSpPr>
        <p:spPr>
          <a:xfrm>
            <a:off x="610704" y="1976848"/>
            <a:ext cx="8891337" cy="400110"/>
          </a:xfrm>
          <a:prstGeom prst="rect">
            <a:avLst/>
          </a:prstGeom>
          <a:noFill/>
        </p:spPr>
        <p:txBody>
          <a:bodyPr wrap="square" rtlCol="0" anchor="ctr">
            <a:spAutoFit/>
          </a:bodyPr>
          <a:lstStyle/>
          <a:p>
            <a:pPr lvl="0">
              <a:defRPr/>
            </a:pPr>
            <a:r>
              <a:rPr lang="en-US" sz="2000" dirty="0">
                <a:solidFill>
                  <a:prstClr val="black"/>
                </a:solidFill>
              </a:rPr>
              <a:t>Identify the </a:t>
            </a:r>
            <a:r>
              <a:rPr lang="en-US" sz="2000" dirty="0" smtClean="0">
                <a:solidFill>
                  <a:prstClr val="black"/>
                </a:solidFill>
              </a:rPr>
              <a:t>templates used to initiate hire transactions</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3" name="Group 12"/>
          <p:cNvGrpSpPr/>
          <p:nvPr/>
        </p:nvGrpSpPr>
        <p:grpSpPr>
          <a:xfrm>
            <a:off x="452335" y="2636827"/>
            <a:ext cx="9343056" cy="620884"/>
            <a:chOff x="493963" y="2576648"/>
            <a:chExt cx="6915485" cy="826560"/>
          </a:xfrm>
          <a:solidFill>
            <a:schemeClr val="accent1">
              <a:lumMod val="60000"/>
              <a:lumOff val="40000"/>
            </a:schemeClr>
          </a:solidFill>
        </p:grpSpPr>
        <p:sp>
          <p:nvSpPr>
            <p:cNvPr id="14" name="Rounded Rectangle 13"/>
            <p:cNvSpPr/>
            <p:nvPr/>
          </p:nvSpPr>
          <p:spPr>
            <a:xfrm>
              <a:off x="493963" y="2576648"/>
              <a:ext cx="6915485" cy="8265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p:cNvSpPr txBox="1"/>
            <p:nvPr/>
          </p:nvSpPr>
          <p:spPr>
            <a:xfrm>
              <a:off x="534312" y="2616997"/>
              <a:ext cx="6834787" cy="7458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1389" tIns="0" rIns="261389" bIns="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Rectangle 15"/>
          <p:cNvSpPr/>
          <p:nvPr/>
        </p:nvSpPr>
        <p:spPr>
          <a:xfrm>
            <a:off x="610704" y="2755011"/>
            <a:ext cx="8533296" cy="400110"/>
          </a:xfrm>
          <a:prstGeom prst="rect">
            <a:avLst/>
          </a:prstGeom>
        </p:spPr>
        <p:txBody>
          <a:bodyPr wrap="square">
            <a:spAutoFit/>
          </a:bodyPr>
          <a:lstStyle/>
          <a:p>
            <a:r>
              <a:rPr lang="en-US" sz="2000" dirty="0" smtClean="0"/>
              <a:t>Identify the correct action reason codes for hire templates</a:t>
            </a:r>
            <a:endParaRPr lang="en-US" sz="2000" dirty="0"/>
          </a:p>
        </p:txBody>
      </p:sp>
      <p:grpSp>
        <p:nvGrpSpPr>
          <p:cNvPr id="20" name="Group 19"/>
          <p:cNvGrpSpPr/>
          <p:nvPr/>
        </p:nvGrpSpPr>
        <p:grpSpPr>
          <a:xfrm>
            <a:off x="452335" y="1073620"/>
            <a:ext cx="9343056" cy="620884"/>
            <a:chOff x="493963" y="2576648"/>
            <a:chExt cx="6915485" cy="826560"/>
          </a:xfrm>
          <a:solidFill>
            <a:schemeClr val="accent1">
              <a:lumMod val="60000"/>
              <a:lumOff val="40000"/>
            </a:schemeClr>
          </a:solidFill>
        </p:grpSpPr>
        <p:sp>
          <p:nvSpPr>
            <p:cNvPr id="21" name="Rounded Rectangle 20"/>
            <p:cNvSpPr/>
            <p:nvPr/>
          </p:nvSpPr>
          <p:spPr>
            <a:xfrm>
              <a:off x="493963" y="2576648"/>
              <a:ext cx="6915485" cy="8265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ounded Rectangle 4"/>
            <p:cNvSpPr txBox="1"/>
            <p:nvPr/>
          </p:nvSpPr>
          <p:spPr>
            <a:xfrm>
              <a:off x="534312" y="2616997"/>
              <a:ext cx="6834787" cy="7458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1389" tIns="0" rIns="261389" bIns="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23" name="TextBox 22"/>
          <p:cNvSpPr txBox="1"/>
          <p:nvPr/>
        </p:nvSpPr>
        <p:spPr>
          <a:xfrm>
            <a:off x="610704" y="1174074"/>
            <a:ext cx="8891337" cy="400110"/>
          </a:xfrm>
          <a:prstGeom prst="rect">
            <a:avLst/>
          </a:prstGeom>
          <a:noFill/>
        </p:spPr>
        <p:txBody>
          <a:bodyPr wrap="square" rtlCol="0" anchor="ctr">
            <a:spAutoFit/>
          </a:bodyPr>
          <a:lstStyle/>
          <a:p>
            <a:pPr lvl="0">
              <a:defRPr/>
            </a:pPr>
            <a:r>
              <a:rPr lang="en-US" sz="2000" noProof="0" dirty="0" smtClean="0">
                <a:solidFill>
                  <a:prstClr val="black"/>
                </a:solidFill>
              </a:rPr>
              <a:t>Understand the various types of Onboarding</a:t>
            </a:r>
            <a:r>
              <a:rPr lang="en-US" sz="2000" dirty="0" smtClean="0">
                <a:solidFill>
                  <a:prstClr val="black"/>
                </a:solidFill>
              </a:rPr>
              <a:t> included in the Pilot</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 name="Group 27"/>
          <p:cNvGrpSpPr/>
          <p:nvPr/>
        </p:nvGrpSpPr>
        <p:grpSpPr>
          <a:xfrm>
            <a:off x="452335" y="3409919"/>
            <a:ext cx="9343056" cy="620884"/>
            <a:chOff x="493963" y="2576648"/>
            <a:chExt cx="6915485" cy="826560"/>
          </a:xfrm>
          <a:solidFill>
            <a:schemeClr val="accent1">
              <a:lumMod val="60000"/>
              <a:lumOff val="40000"/>
            </a:schemeClr>
          </a:solidFill>
        </p:grpSpPr>
        <p:sp>
          <p:nvSpPr>
            <p:cNvPr id="29" name="Rounded Rectangle 28"/>
            <p:cNvSpPr/>
            <p:nvPr/>
          </p:nvSpPr>
          <p:spPr>
            <a:xfrm>
              <a:off x="493963" y="2576648"/>
              <a:ext cx="6915485" cy="8265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4"/>
            <p:cNvSpPr txBox="1"/>
            <p:nvPr/>
          </p:nvSpPr>
          <p:spPr>
            <a:xfrm>
              <a:off x="534312" y="2616997"/>
              <a:ext cx="6834787" cy="7458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1389" tIns="0" rIns="261389" bIns="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1" name="TextBox 30"/>
          <p:cNvSpPr txBox="1"/>
          <p:nvPr/>
        </p:nvSpPr>
        <p:spPr>
          <a:xfrm>
            <a:off x="610704" y="3510373"/>
            <a:ext cx="8891337" cy="400110"/>
          </a:xfrm>
          <a:prstGeom prst="rect">
            <a:avLst/>
          </a:prstGeom>
          <a:noFill/>
        </p:spPr>
        <p:txBody>
          <a:bodyPr wrap="square" rtlCol="0" anchor="ctr">
            <a:spAutoFit/>
          </a:bodyPr>
          <a:lstStyle/>
          <a:p>
            <a:pPr lvl="0">
              <a:defRPr/>
            </a:pPr>
            <a:r>
              <a:rPr lang="en-US" sz="2000" dirty="0" smtClean="0">
                <a:solidFill>
                  <a:prstClr val="black"/>
                </a:solidFill>
              </a:rPr>
              <a:t>Gain skill in processing, full hire, rehire and concurrent hire transactions</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6</a:t>
            </a:fld>
            <a:endParaRPr lang="en-US" altLang="en-US" dirty="0">
              <a:solidFill>
                <a:prstClr val="black"/>
              </a:solidFill>
            </a:endParaRPr>
          </a:p>
        </p:txBody>
      </p:sp>
    </p:spTree>
    <p:extLst>
      <p:ext uri="{BB962C8B-B14F-4D97-AF65-F5344CB8AC3E}">
        <p14:creationId xmlns:p14="http://schemas.microsoft.com/office/powerpoint/2010/main" val="16963916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5" y="1456841"/>
            <a:ext cx="8748351" cy="3170479"/>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Demo Person Organizational</a:t>
            </a:r>
            <a:endParaRPr lang="en-US" sz="7200" b="1" dirty="0">
              <a:solidFill>
                <a:srgbClr val="F1AB00"/>
              </a:solidFill>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60</a:t>
            </a:fld>
            <a:endParaRPr lang="en-US" altLang="en-US" dirty="0">
              <a:solidFill>
                <a:prstClr val="black"/>
              </a:solidFill>
            </a:endParaRPr>
          </a:p>
        </p:txBody>
      </p:sp>
    </p:spTree>
    <p:extLst>
      <p:ext uri="{BB962C8B-B14F-4D97-AF65-F5344CB8AC3E}">
        <p14:creationId xmlns:p14="http://schemas.microsoft.com/office/powerpoint/2010/main" val="9329543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7974" y="163219"/>
            <a:ext cx="11479226" cy="685800"/>
          </a:xfrm>
        </p:spPr>
        <p:txBody>
          <a:bodyPr/>
          <a:lstStyle/>
          <a:p>
            <a:r>
              <a:rPr lang="en-US" dirty="0" smtClean="0">
                <a:solidFill>
                  <a:schemeClr val="accent5"/>
                </a:solidFill>
              </a:rPr>
              <a:t>PERSON ORGANIZATIONAL SUMMARY</a:t>
            </a:r>
            <a:endParaRPr lang="en-US" dirty="0">
              <a:solidFill>
                <a:schemeClr val="accent5"/>
              </a:solidFill>
            </a:endParaRPr>
          </a:p>
        </p:txBody>
      </p:sp>
      <p:sp>
        <p:nvSpPr>
          <p:cNvPr id="4" name="Rectangle 3"/>
          <p:cNvSpPr/>
          <p:nvPr/>
        </p:nvSpPr>
        <p:spPr>
          <a:xfrm>
            <a:off x="-212004" y="1124635"/>
            <a:ext cx="12609092" cy="369332"/>
          </a:xfrm>
          <a:prstGeom prst="rect">
            <a:avLst/>
          </a:prstGeom>
        </p:spPr>
        <p:txBody>
          <a:bodyPr wrap="square">
            <a:spAutoFit/>
          </a:bodyPr>
          <a:lstStyle/>
          <a:p>
            <a:pPr marL="215900" marR="180975">
              <a:spcBef>
                <a:spcPts val="0"/>
              </a:spcBef>
              <a:spcAft>
                <a:spcPts val="0"/>
              </a:spcAft>
            </a:pPr>
            <a:r>
              <a:rPr lang="en-US" b="1" dirty="0">
                <a:ea typeface="Times New Roman" panose="02020603050405020304" pitchFamily="18" charset="0"/>
              </a:rPr>
              <a:t>Navigation: </a:t>
            </a:r>
            <a:r>
              <a:rPr lang="en-US" dirty="0">
                <a:ea typeface="Times New Roman" panose="02020603050405020304" pitchFamily="18" charset="0"/>
              </a:rPr>
              <a:t>PeopleSoft Menu &gt; </a:t>
            </a:r>
            <a:r>
              <a:rPr lang="en-US" dirty="0" smtClean="0">
                <a:ea typeface="Times New Roman" panose="02020603050405020304" pitchFamily="18" charset="0"/>
              </a:rPr>
              <a:t>Workforce Administration </a:t>
            </a:r>
            <a:r>
              <a:rPr lang="en-US" dirty="0">
                <a:ea typeface="Times New Roman" panose="02020603050405020304" pitchFamily="18" charset="0"/>
              </a:rPr>
              <a:t>&gt; </a:t>
            </a:r>
            <a:r>
              <a:rPr lang="en-US" dirty="0" smtClean="0">
                <a:ea typeface="Times New Roman" panose="02020603050405020304" pitchFamily="18" charset="0"/>
              </a:rPr>
              <a:t>Personal Information &gt; </a:t>
            </a:r>
            <a:r>
              <a:rPr lang="en-US" b="1" dirty="0" smtClean="0">
                <a:ea typeface="Times New Roman" panose="02020603050405020304" pitchFamily="18" charset="0"/>
              </a:rPr>
              <a:t>Person Organizational Summary</a:t>
            </a:r>
            <a:endParaRPr lang="en-US" dirty="0">
              <a:ea typeface="Times New Roman" panose="02020603050405020304" pitchFamily="18" charset="0"/>
            </a:endParaRPr>
          </a:p>
        </p:txBody>
      </p:sp>
      <p:sp>
        <p:nvSpPr>
          <p:cNvPr id="22" name="Rectangle 21"/>
          <p:cNvSpPr/>
          <p:nvPr/>
        </p:nvSpPr>
        <p:spPr>
          <a:xfrm>
            <a:off x="461459" y="1736988"/>
            <a:ext cx="11425741" cy="3774110"/>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spc="5" dirty="0" smtClean="0">
                <a:cs typeface="Arial"/>
              </a:rPr>
              <a:t>Use </a:t>
            </a:r>
            <a:r>
              <a:rPr lang="en-US" spc="-5" dirty="0">
                <a:cs typeface="Arial"/>
              </a:rPr>
              <a:t>the </a:t>
            </a:r>
            <a:r>
              <a:rPr lang="en-US" b="1" dirty="0">
                <a:cs typeface="Arial"/>
              </a:rPr>
              <a:t>Person Org </a:t>
            </a:r>
            <a:r>
              <a:rPr lang="en-US" b="1" spc="-5" dirty="0">
                <a:cs typeface="Arial"/>
              </a:rPr>
              <a:t>Summary </a:t>
            </a:r>
            <a:r>
              <a:rPr lang="en-US" dirty="0">
                <a:cs typeface="Arial"/>
              </a:rPr>
              <a:t>page </a:t>
            </a:r>
            <a:r>
              <a:rPr lang="en-US" spc="-5" dirty="0">
                <a:cs typeface="Arial"/>
              </a:rPr>
              <a:t>to view </a:t>
            </a:r>
            <a:r>
              <a:rPr lang="en-US" dirty="0">
                <a:cs typeface="Arial"/>
              </a:rPr>
              <a:t>a summary of </a:t>
            </a:r>
            <a:r>
              <a:rPr lang="en-US" dirty="0" smtClean="0">
                <a:cs typeface="Arial"/>
              </a:rPr>
              <a:t>an </a:t>
            </a:r>
            <a:r>
              <a:rPr lang="en-US" spc="-5" dirty="0" smtClean="0">
                <a:cs typeface="Arial"/>
              </a:rPr>
              <a:t>employee’s </a:t>
            </a:r>
            <a:r>
              <a:rPr lang="en-US" dirty="0">
                <a:cs typeface="Arial"/>
              </a:rPr>
              <a:t>current organizational relationship, including </a:t>
            </a:r>
            <a:r>
              <a:rPr lang="en-US" spc="5" dirty="0">
                <a:cs typeface="Arial"/>
              </a:rPr>
              <a:t>HR</a:t>
            </a:r>
            <a:r>
              <a:rPr lang="en-US" spc="-210" dirty="0">
                <a:cs typeface="Arial"/>
              </a:rPr>
              <a:t> </a:t>
            </a:r>
            <a:r>
              <a:rPr lang="en-US" dirty="0" smtClean="0">
                <a:cs typeface="Arial"/>
              </a:rPr>
              <a:t>and </a:t>
            </a:r>
            <a:r>
              <a:rPr lang="en-US" spc="-5" dirty="0" smtClean="0">
                <a:cs typeface="Arial"/>
              </a:rPr>
              <a:t>payroll </a:t>
            </a:r>
            <a:r>
              <a:rPr lang="en-US" dirty="0">
                <a:cs typeface="Arial"/>
              </a:rPr>
              <a:t>status and </a:t>
            </a:r>
            <a:r>
              <a:rPr lang="en-US" spc="-5" dirty="0">
                <a:cs typeface="Arial"/>
              </a:rPr>
              <a:t>all </a:t>
            </a:r>
            <a:r>
              <a:rPr lang="en-US" dirty="0">
                <a:cs typeface="Arial"/>
              </a:rPr>
              <a:t>current </a:t>
            </a:r>
            <a:r>
              <a:rPr lang="en-US" spc="-5" dirty="0">
                <a:cs typeface="Arial"/>
              </a:rPr>
              <a:t>job </a:t>
            </a:r>
            <a:r>
              <a:rPr lang="en-US" dirty="0">
                <a:cs typeface="Arial"/>
              </a:rPr>
              <a:t>assignment</a:t>
            </a:r>
            <a:r>
              <a:rPr lang="en-US" spc="-130" dirty="0">
                <a:cs typeface="Arial"/>
              </a:rPr>
              <a:t> </a:t>
            </a:r>
            <a:r>
              <a:rPr lang="en-US" spc="-5" dirty="0" smtClean="0">
                <a:cs typeface="Arial"/>
              </a:rPr>
              <a:t>details.</a:t>
            </a:r>
            <a:endParaRPr lang="en-US" dirty="0" smtClean="0">
              <a:cs typeface="Arial"/>
            </a:endParaRPr>
          </a:p>
          <a:p>
            <a:pPr marL="285750" indent="-285750">
              <a:lnSpc>
                <a:spcPct val="107000"/>
              </a:lnSpc>
              <a:spcAft>
                <a:spcPts val="800"/>
              </a:spcAft>
              <a:buFont typeface="Arial" panose="020B0604020202020204" pitchFamily="34" charset="0"/>
              <a:buChar char="•"/>
            </a:pPr>
            <a:r>
              <a:rPr lang="en-US" dirty="0" smtClean="0">
                <a:cs typeface="Arial"/>
              </a:rPr>
              <a:t>The </a:t>
            </a:r>
            <a:r>
              <a:rPr lang="en-US" b="1" dirty="0">
                <a:cs typeface="Arial"/>
              </a:rPr>
              <a:t>Person Org </a:t>
            </a:r>
            <a:r>
              <a:rPr lang="en-US" b="1" spc="-5" dirty="0">
                <a:cs typeface="Arial"/>
              </a:rPr>
              <a:t>Summary </a:t>
            </a:r>
            <a:r>
              <a:rPr lang="en-US" dirty="0">
                <a:cs typeface="Arial"/>
              </a:rPr>
              <a:t>page </a:t>
            </a:r>
            <a:r>
              <a:rPr lang="en-US" spc="-5" dirty="0">
                <a:cs typeface="Arial"/>
              </a:rPr>
              <a:t>displays </a:t>
            </a:r>
            <a:r>
              <a:rPr lang="en-US" dirty="0">
                <a:cs typeface="Arial"/>
              </a:rPr>
              <a:t>current </a:t>
            </a:r>
            <a:r>
              <a:rPr lang="en-US" spc="-5" dirty="0" smtClean="0">
                <a:cs typeface="Arial"/>
              </a:rPr>
              <a:t>employee information </a:t>
            </a:r>
            <a:r>
              <a:rPr lang="en-US" spc="-5" dirty="0">
                <a:cs typeface="Arial"/>
              </a:rPr>
              <a:t>for all </a:t>
            </a:r>
            <a:r>
              <a:rPr lang="en-US" dirty="0">
                <a:cs typeface="Arial"/>
              </a:rPr>
              <a:t>organizational</a:t>
            </a:r>
            <a:r>
              <a:rPr lang="en-US" spc="-85" dirty="0">
                <a:cs typeface="Arial"/>
              </a:rPr>
              <a:t> </a:t>
            </a:r>
            <a:r>
              <a:rPr lang="en-US" dirty="0" smtClean="0">
                <a:cs typeface="Arial"/>
              </a:rPr>
              <a:t>relationships:</a:t>
            </a:r>
          </a:p>
          <a:p>
            <a:pPr marL="742950" lvl="1" indent="-285750">
              <a:lnSpc>
                <a:spcPct val="107000"/>
              </a:lnSpc>
              <a:spcAft>
                <a:spcPts val="800"/>
              </a:spcAft>
              <a:buFont typeface="Arial" panose="020B0604020202020204" pitchFamily="34" charset="0"/>
              <a:buChar char="•"/>
            </a:pPr>
            <a:r>
              <a:rPr lang="en-US" spc="-10" dirty="0" smtClean="0">
                <a:cs typeface="Arial"/>
              </a:rPr>
              <a:t>Employee</a:t>
            </a:r>
            <a:endParaRPr lang="en-US" dirty="0" smtClean="0">
              <a:cs typeface="Arial"/>
            </a:endParaRPr>
          </a:p>
          <a:p>
            <a:pPr marL="742950" lvl="1" indent="-285750">
              <a:lnSpc>
                <a:spcPct val="107000"/>
              </a:lnSpc>
              <a:spcAft>
                <a:spcPts val="800"/>
              </a:spcAft>
              <a:buFont typeface="Arial" panose="020B0604020202020204" pitchFamily="34" charset="0"/>
              <a:buChar char="•"/>
            </a:pPr>
            <a:r>
              <a:rPr lang="en-US" spc="-10" dirty="0" smtClean="0">
                <a:cs typeface="Arial"/>
              </a:rPr>
              <a:t>Contingent </a:t>
            </a:r>
            <a:r>
              <a:rPr lang="en-US" spc="-10" dirty="0">
                <a:cs typeface="Arial"/>
              </a:rPr>
              <a:t>Worker</a:t>
            </a:r>
            <a:r>
              <a:rPr lang="en-US" spc="35" dirty="0">
                <a:cs typeface="Arial"/>
              </a:rPr>
              <a:t> </a:t>
            </a:r>
            <a:r>
              <a:rPr lang="en-US" spc="-5" dirty="0">
                <a:cs typeface="Arial"/>
              </a:rPr>
              <a:t>(</a:t>
            </a:r>
            <a:r>
              <a:rPr lang="en-US" spc="-5" dirty="0" smtClean="0">
                <a:cs typeface="Arial"/>
              </a:rPr>
              <a:t>CWR)</a:t>
            </a:r>
            <a:endParaRPr lang="en-US" dirty="0" smtClean="0">
              <a:cs typeface="Arial"/>
            </a:endParaRPr>
          </a:p>
          <a:p>
            <a:pPr marL="742950" lvl="1" indent="-285750">
              <a:lnSpc>
                <a:spcPct val="107000"/>
              </a:lnSpc>
              <a:spcAft>
                <a:spcPts val="800"/>
              </a:spcAft>
              <a:buFont typeface="Arial" panose="020B0604020202020204" pitchFamily="34" charset="0"/>
              <a:buChar char="•"/>
            </a:pPr>
            <a:r>
              <a:rPr lang="en-US" spc="-10" dirty="0" smtClean="0">
                <a:cs typeface="Arial"/>
              </a:rPr>
              <a:t>Person </a:t>
            </a:r>
            <a:r>
              <a:rPr lang="en-US" spc="-5" dirty="0">
                <a:cs typeface="Arial"/>
              </a:rPr>
              <a:t>of Interest</a:t>
            </a:r>
            <a:r>
              <a:rPr lang="en-US" spc="20" dirty="0">
                <a:cs typeface="Arial"/>
              </a:rPr>
              <a:t> </a:t>
            </a:r>
            <a:r>
              <a:rPr lang="en-US" dirty="0">
                <a:cs typeface="Arial"/>
              </a:rPr>
              <a:t>(</a:t>
            </a:r>
            <a:r>
              <a:rPr lang="en-US" dirty="0" smtClean="0">
                <a:cs typeface="Arial"/>
              </a:rPr>
              <a:t>POI)</a:t>
            </a:r>
          </a:p>
          <a:p>
            <a:pPr marL="285750" indent="-285750">
              <a:lnSpc>
                <a:spcPct val="107000"/>
              </a:lnSpc>
              <a:spcAft>
                <a:spcPts val="800"/>
              </a:spcAft>
              <a:buFont typeface="Arial" panose="020B0604020202020204" pitchFamily="34" charset="0"/>
              <a:buChar char="•"/>
            </a:pPr>
            <a:r>
              <a:rPr lang="en-US" spc="-5" dirty="0" smtClean="0">
                <a:cs typeface="Arial"/>
              </a:rPr>
              <a:t>An employee may have more than one organizational relationship concurrently. For example, the person may be an employee at one UC Location, and a CWR at another. </a:t>
            </a:r>
          </a:p>
          <a:p>
            <a:pPr marL="285750" indent="-285750">
              <a:lnSpc>
                <a:spcPct val="107000"/>
              </a:lnSpc>
              <a:spcAft>
                <a:spcPts val="800"/>
              </a:spcAft>
              <a:buFont typeface="Arial" panose="020B0604020202020204" pitchFamily="34" charset="0"/>
              <a:buChar char="•"/>
            </a:pPr>
            <a:r>
              <a:rPr lang="en-US" spc="-5" dirty="0" smtClean="0">
                <a:cs typeface="Arial"/>
              </a:rPr>
              <a:t>This </a:t>
            </a:r>
            <a:r>
              <a:rPr lang="en-US" dirty="0">
                <a:cs typeface="Arial"/>
              </a:rPr>
              <a:t>page does not display historical or </a:t>
            </a:r>
            <a:r>
              <a:rPr lang="en-US" spc="-5" dirty="0">
                <a:cs typeface="Arial"/>
              </a:rPr>
              <a:t>future-dated </a:t>
            </a:r>
            <a:r>
              <a:rPr lang="en-US" spc="-5" dirty="0" smtClean="0">
                <a:cs typeface="Arial"/>
              </a:rPr>
              <a:t>employment details.</a:t>
            </a:r>
            <a:endParaRPr lang="en-US" dirty="0" smtClean="0">
              <a:cs typeface="Arial"/>
            </a:endParaRPr>
          </a:p>
          <a:p>
            <a:pPr marL="285750" indent="-285750">
              <a:lnSpc>
                <a:spcPct val="107000"/>
              </a:lnSpc>
              <a:spcAft>
                <a:spcPts val="800"/>
              </a:spcAft>
              <a:buFont typeface="Arial" panose="020B0604020202020204" pitchFamily="34" charset="0"/>
              <a:buChar char="•"/>
            </a:pPr>
            <a:r>
              <a:rPr lang="en-US" spc="-60" dirty="0" smtClean="0">
                <a:cs typeface="Arial"/>
              </a:rPr>
              <a:t>You </a:t>
            </a:r>
            <a:r>
              <a:rPr lang="en-US" dirty="0">
                <a:cs typeface="Arial"/>
              </a:rPr>
              <a:t>can </a:t>
            </a:r>
            <a:r>
              <a:rPr lang="en-US" spc="-5" dirty="0">
                <a:cs typeface="Arial"/>
              </a:rPr>
              <a:t>view job </a:t>
            </a:r>
            <a:r>
              <a:rPr lang="en-US" dirty="0">
                <a:cs typeface="Arial"/>
              </a:rPr>
              <a:t>assignment </a:t>
            </a:r>
            <a:r>
              <a:rPr lang="en-US" spc="-5" dirty="0">
                <a:cs typeface="Arial"/>
              </a:rPr>
              <a:t>information for </a:t>
            </a:r>
            <a:r>
              <a:rPr lang="en-US" dirty="0">
                <a:cs typeface="Arial"/>
              </a:rPr>
              <a:t>any </a:t>
            </a:r>
            <a:r>
              <a:rPr lang="en-US" spc="5" dirty="0">
                <a:cs typeface="Arial"/>
              </a:rPr>
              <a:t>UC </a:t>
            </a:r>
            <a:r>
              <a:rPr lang="en-US" spc="-5" dirty="0" smtClean="0">
                <a:cs typeface="Arial"/>
              </a:rPr>
              <a:t>employee; </a:t>
            </a:r>
            <a:r>
              <a:rPr lang="en-US" spc="-5" dirty="0">
                <a:cs typeface="Arial"/>
              </a:rPr>
              <a:t>it </a:t>
            </a:r>
            <a:r>
              <a:rPr lang="en-US" spc="-5" dirty="0" smtClean="0">
                <a:cs typeface="Arial"/>
              </a:rPr>
              <a:t>is </a:t>
            </a:r>
            <a:r>
              <a:rPr lang="en-US" dirty="0" smtClean="0">
                <a:cs typeface="Arial"/>
              </a:rPr>
              <a:t>not </a:t>
            </a:r>
            <a:r>
              <a:rPr lang="en-US" dirty="0">
                <a:cs typeface="Arial"/>
              </a:rPr>
              <a:t>restricted by business</a:t>
            </a:r>
            <a:r>
              <a:rPr lang="en-US" spc="-130" dirty="0">
                <a:cs typeface="Arial"/>
              </a:rPr>
              <a:t> </a:t>
            </a:r>
            <a:r>
              <a:rPr lang="en-US" spc="-5" dirty="0">
                <a:cs typeface="Arial"/>
              </a:rPr>
              <a:t>unit</a:t>
            </a:r>
            <a:r>
              <a:rPr lang="en-US" spc="-5" dirty="0" smtClean="0">
                <a:cs typeface="Arial"/>
              </a:rPr>
              <a:t>.</a:t>
            </a: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61</a:t>
            </a:fld>
            <a:endParaRPr lang="en-US" altLang="en-US" dirty="0">
              <a:solidFill>
                <a:prstClr val="black"/>
              </a:solidFill>
            </a:endParaRPr>
          </a:p>
        </p:txBody>
      </p:sp>
    </p:spTree>
    <p:extLst>
      <p:ext uri="{BB962C8B-B14F-4D97-AF65-F5344CB8AC3E}">
        <p14:creationId xmlns:p14="http://schemas.microsoft.com/office/powerpoint/2010/main" val="2668983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7974" y="163219"/>
            <a:ext cx="11479226" cy="685800"/>
          </a:xfrm>
        </p:spPr>
        <p:txBody>
          <a:bodyPr/>
          <a:lstStyle/>
          <a:p>
            <a:r>
              <a:rPr lang="en-US" dirty="0" smtClean="0">
                <a:solidFill>
                  <a:schemeClr val="accent5"/>
                </a:solidFill>
              </a:rPr>
              <a:t>PERSON ORGANIZATIONAL SUMMARY</a:t>
            </a:r>
            <a:endParaRPr lang="en-US" dirty="0">
              <a:solidFill>
                <a:schemeClr val="accent5"/>
              </a:solidFill>
            </a:endParaRPr>
          </a:p>
        </p:txBody>
      </p:sp>
      <p:sp>
        <p:nvSpPr>
          <p:cNvPr id="4" name="Rectangle 3"/>
          <p:cNvSpPr/>
          <p:nvPr/>
        </p:nvSpPr>
        <p:spPr>
          <a:xfrm>
            <a:off x="-212004" y="1124635"/>
            <a:ext cx="12609092" cy="369332"/>
          </a:xfrm>
          <a:prstGeom prst="rect">
            <a:avLst/>
          </a:prstGeom>
        </p:spPr>
        <p:txBody>
          <a:bodyPr wrap="square">
            <a:spAutoFit/>
          </a:bodyPr>
          <a:lstStyle/>
          <a:p>
            <a:pPr marL="215900" marR="180975">
              <a:spcBef>
                <a:spcPts val="0"/>
              </a:spcBef>
              <a:spcAft>
                <a:spcPts val="0"/>
              </a:spcAft>
            </a:pPr>
            <a:r>
              <a:rPr lang="en-US" b="1" dirty="0">
                <a:ea typeface="Times New Roman" panose="02020603050405020304" pitchFamily="18" charset="0"/>
              </a:rPr>
              <a:t>Navigation: </a:t>
            </a:r>
            <a:r>
              <a:rPr lang="en-US" dirty="0">
                <a:ea typeface="Times New Roman" panose="02020603050405020304" pitchFamily="18" charset="0"/>
              </a:rPr>
              <a:t>PeopleSoft Menu &gt; </a:t>
            </a:r>
            <a:r>
              <a:rPr lang="en-US" dirty="0" smtClean="0">
                <a:ea typeface="Times New Roman" panose="02020603050405020304" pitchFamily="18" charset="0"/>
              </a:rPr>
              <a:t>Workforce Administration </a:t>
            </a:r>
            <a:r>
              <a:rPr lang="en-US" dirty="0">
                <a:ea typeface="Times New Roman" panose="02020603050405020304" pitchFamily="18" charset="0"/>
              </a:rPr>
              <a:t>&gt; </a:t>
            </a:r>
            <a:r>
              <a:rPr lang="en-US" dirty="0" smtClean="0">
                <a:ea typeface="Times New Roman" panose="02020603050405020304" pitchFamily="18" charset="0"/>
              </a:rPr>
              <a:t>Personal Information &gt; </a:t>
            </a:r>
            <a:r>
              <a:rPr lang="en-US" b="1" dirty="0" smtClean="0">
                <a:ea typeface="Times New Roman" panose="02020603050405020304" pitchFamily="18" charset="0"/>
              </a:rPr>
              <a:t>Person Organizational Summary</a:t>
            </a:r>
            <a:endParaRPr lang="en-US" dirty="0">
              <a:ea typeface="Times New Roman" panose="02020603050405020304" pitchFamily="18" charset="0"/>
            </a:endParaRPr>
          </a:p>
        </p:txBody>
      </p:sp>
      <p:sp>
        <p:nvSpPr>
          <p:cNvPr id="22" name="Rectangle 21"/>
          <p:cNvSpPr/>
          <p:nvPr/>
        </p:nvSpPr>
        <p:spPr>
          <a:xfrm>
            <a:off x="461459" y="1736988"/>
            <a:ext cx="11425741" cy="2679836"/>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spc="-5" dirty="0" smtClean="0">
                <a:cs typeface="Arial"/>
              </a:rPr>
              <a:t>Downstream impacts can occur if an employee has a prior EMPL record that is not factored in during the hire process. (Note: Students can’t go over 1 FTE)</a:t>
            </a:r>
          </a:p>
          <a:p>
            <a:pPr marL="742950" lvl="1" indent="-285750">
              <a:lnSpc>
                <a:spcPct val="107000"/>
              </a:lnSpc>
              <a:spcAft>
                <a:spcPts val="800"/>
              </a:spcAft>
              <a:buFont typeface="Arial" panose="020B0604020202020204" pitchFamily="34" charset="0"/>
              <a:buChar char="•"/>
            </a:pPr>
            <a:r>
              <a:rPr lang="en-US" spc="-5" dirty="0" smtClean="0">
                <a:cs typeface="Arial"/>
              </a:rPr>
              <a:t>See if they have had an EMPL record, if it is inactive or active, determine if they need to be rehired. </a:t>
            </a:r>
          </a:p>
          <a:p>
            <a:pPr marL="742950" lvl="1" indent="-285750">
              <a:lnSpc>
                <a:spcPct val="107000"/>
              </a:lnSpc>
              <a:spcAft>
                <a:spcPts val="800"/>
              </a:spcAft>
              <a:buFont typeface="Arial" panose="020B0604020202020204" pitchFamily="34" charset="0"/>
              <a:buChar char="•"/>
            </a:pPr>
            <a:r>
              <a:rPr lang="en-US" spc="-5" dirty="0">
                <a:cs typeface="Arial"/>
              </a:rPr>
              <a:t>L</a:t>
            </a:r>
            <a:r>
              <a:rPr lang="en-US" spc="-5" dirty="0" smtClean="0">
                <a:cs typeface="Arial"/>
              </a:rPr>
              <a:t>ook to see if they have a concurrent job and if you need to align FLSA status.</a:t>
            </a:r>
          </a:p>
          <a:p>
            <a:pPr marL="742950" lvl="1" indent="-285750">
              <a:lnSpc>
                <a:spcPct val="107000"/>
              </a:lnSpc>
              <a:spcAft>
                <a:spcPts val="800"/>
              </a:spcAft>
              <a:buFont typeface="Arial" panose="020B0604020202020204" pitchFamily="34" charset="0"/>
              <a:buChar char="•"/>
            </a:pPr>
            <a:r>
              <a:rPr lang="en-US" spc="-5" dirty="0" smtClean="0">
                <a:cs typeface="Arial"/>
              </a:rPr>
              <a:t>Look to see </a:t>
            </a:r>
            <a:r>
              <a:rPr lang="en-US" spc="-5" dirty="0">
                <a:cs typeface="Arial"/>
              </a:rPr>
              <a:t>i</a:t>
            </a:r>
            <a:r>
              <a:rPr lang="en-US" spc="-5" dirty="0" smtClean="0">
                <a:cs typeface="Arial"/>
              </a:rPr>
              <a:t>f they already have an FTE percentage that will put them over 100% </a:t>
            </a:r>
          </a:p>
          <a:p>
            <a:pPr marL="1200150" lvl="2" indent="-285750">
              <a:lnSpc>
                <a:spcPct val="107000"/>
              </a:lnSpc>
              <a:spcAft>
                <a:spcPts val="800"/>
              </a:spcAft>
              <a:buFont typeface="Arial" panose="020B0604020202020204" pitchFamily="34" charset="0"/>
              <a:buChar char="•"/>
            </a:pPr>
            <a:r>
              <a:rPr lang="en-US" spc="-5" dirty="0" smtClean="0">
                <a:cs typeface="Arial"/>
              </a:rPr>
              <a:t>Examples: If you hire somebody that already has a record, you need to merge EMPL records. </a:t>
            </a:r>
            <a:endParaRPr lang="en-US" spc="-5" dirty="0">
              <a:cs typeface="Arial"/>
            </a:endParaRPr>
          </a:p>
          <a:p>
            <a:pPr marL="1200150" lvl="2" indent="-285750">
              <a:lnSpc>
                <a:spcPct val="107000"/>
              </a:lnSpc>
              <a:spcAft>
                <a:spcPts val="800"/>
              </a:spcAft>
              <a:buFont typeface="Arial" panose="020B0604020202020204" pitchFamily="34" charset="0"/>
              <a:buChar char="•"/>
            </a:pPr>
            <a:r>
              <a:rPr lang="en-US" spc="-5" dirty="0" smtClean="0">
                <a:cs typeface="Arial"/>
              </a:rPr>
              <a:t>If you don’t put in EMPL ID in the template, then you have to merge the Net ID</a:t>
            </a:r>
            <a:endParaRPr lang="en-US" dirty="0">
              <a:cs typeface="Arial"/>
            </a:endParaRP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62</a:t>
            </a:fld>
            <a:endParaRPr lang="en-US" altLang="en-US" dirty="0">
              <a:solidFill>
                <a:prstClr val="black"/>
              </a:solidFill>
            </a:endParaRPr>
          </a:p>
        </p:txBody>
      </p:sp>
    </p:spTree>
    <p:extLst>
      <p:ext uri="{BB962C8B-B14F-4D97-AF65-F5344CB8AC3E}">
        <p14:creationId xmlns:p14="http://schemas.microsoft.com/office/powerpoint/2010/main" val="21457940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6456" b="9127"/>
          <a:stretch/>
        </p:blipFill>
        <p:spPr>
          <a:xfrm>
            <a:off x="1949675" y="2905679"/>
            <a:ext cx="4559969" cy="3703266"/>
          </a:xfrm>
          <a:prstGeom prst="rect">
            <a:avLst/>
          </a:prstGeom>
          <a:ln w="6350">
            <a:solidFill>
              <a:schemeClr val="tx1"/>
            </a:solidFill>
          </a:ln>
        </p:spPr>
      </p:pic>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127" y="163219"/>
            <a:ext cx="12664440" cy="685800"/>
          </a:xfrm>
        </p:spPr>
        <p:txBody>
          <a:bodyPr/>
          <a:lstStyle/>
          <a:p>
            <a:r>
              <a:rPr lang="en-US" sz="3500" dirty="0" smtClean="0">
                <a:solidFill>
                  <a:schemeClr val="accent5"/>
                </a:solidFill>
              </a:rPr>
              <a:t>PERSON ORGANIZATIONAL SUMMARY: SEARCH PAGE</a:t>
            </a:r>
            <a:endParaRPr lang="en-US" sz="3500" dirty="0">
              <a:solidFill>
                <a:schemeClr val="accent5"/>
              </a:solidFill>
            </a:endParaRPr>
          </a:p>
        </p:txBody>
      </p:sp>
      <p:sp>
        <p:nvSpPr>
          <p:cNvPr id="4" name="Rectangle 3"/>
          <p:cNvSpPr/>
          <p:nvPr/>
        </p:nvSpPr>
        <p:spPr>
          <a:xfrm>
            <a:off x="-222514" y="1124635"/>
            <a:ext cx="12609092" cy="369332"/>
          </a:xfrm>
          <a:prstGeom prst="rect">
            <a:avLst/>
          </a:prstGeom>
        </p:spPr>
        <p:txBody>
          <a:bodyPr wrap="square">
            <a:spAutoFit/>
          </a:bodyPr>
          <a:lstStyle/>
          <a:p>
            <a:pPr marL="215900" marR="180975">
              <a:spcBef>
                <a:spcPts val="0"/>
              </a:spcBef>
              <a:spcAft>
                <a:spcPts val="0"/>
              </a:spcAft>
            </a:pPr>
            <a:r>
              <a:rPr lang="en-US" b="1" dirty="0">
                <a:ea typeface="Times New Roman" panose="02020603050405020304" pitchFamily="18" charset="0"/>
              </a:rPr>
              <a:t>Navigation: </a:t>
            </a:r>
            <a:r>
              <a:rPr lang="en-US" dirty="0">
                <a:ea typeface="Times New Roman" panose="02020603050405020304" pitchFamily="18" charset="0"/>
              </a:rPr>
              <a:t>PeopleSoft Menu &gt; </a:t>
            </a:r>
            <a:r>
              <a:rPr lang="en-US" dirty="0" smtClean="0">
                <a:ea typeface="Times New Roman" panose="02020603050405020304" pitchFamily="18" charset="0"/>
              </a:rPr>
              <a:t>Workforce Administration </a:t>
            </a:r>
            <a:r>
              <a:rPr lang="en-US" dirty="0">
                <a:ea typeface="Times New Roman" panose="02020603050405020304" pitchFamily="18" charset="0"/>
              </a:rPr>
              <a:t>&gt; </a:t>
            </a:r>
            <a:r>
              <a:rPr lang="en-US" dirty="0" smtClean="0">
                <a:ea typeface="Times New Roman" panose="02020603050405020304" pitchFamily="18" charset="0"/>
              </a:rPr>
              <a:t>Personal Information &gt; </a:t>
            </a:r>
            <a:r>
              <a:rPr lang="en-US" b="1" dirty="0" smtClean="0">
                <a:ea typeface="Times New Roman" panose="02020603050405020304" pitchFamily="18" charset="0"/>
              </a:rPr>
              <a:t>Person Organizational Summary</a:t>
            </a:r>
            <a:endParaRPr lang="en-US" dirty="0">
              <a:ea typeface="Times New Roman" panose="02020603050405020304" pitchFamily="18" charset="0"/>
            </a:endParaRPr>
          </a:p>
        </p:txBody>
      </p:sp>
      <p:sp>
        <p:nvSpPr>
          <p:cNvPr id="22" name="Rectangle 21"/>
          <p:cNvSpPr/>
          <p:nvPr/>
        </p:nvSpPr>
        <p:spPr>
          <a:xfrm>
            <a:off x="433387" y="1765252"/>
            <a:ext cx="11325225" cy="787652"/>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spc="-5" dirty="0" smtClean="0">
                <a:cs typeface="Arial"/>
              </a:rPr>
              <a:t>Review </a:t>
            </a:r>
            <a:r>
              <a:rPr lang="en-US" spc="-5" dirty="0">
                <a:cs typeface="Arial"/>
              </a:rPr>
              <a:t>t</a:t>
            </a:r>
            <a:r>
              <a:rPr lang="en-US" spc="-5" dirty="0" smtClean="0">
                <a:cs typeface="Arial"/>
              </a:rPr>
              <a:t>he </a:t>
            </a:r>
            <a:r>
              <a:rPr lang="en-US" b="1" spc="-5" dirty="0">
                <a:cs typeface="Arial"/>
              </a:rPr>
              <a:t>Person Organizational Summary</a:t>
            </a:r>
            <a:r>
              <a:rPr lang="en-US" b="1" spc="-20" dirty="0">
                <a:cs typeface="Arial"/>
              </a:rPr>
              <a:t> </a:t>
            </a:r>
            <a:r>
              <a:rPr lang="en-US" spc="-10" dirty="0" smtClean="0">
                <a:cs typeface="Arial"/>
              </a:rPr>
              <a:t>page.</a:t>
            </a:r>
            <a:endParaRPr lang="en-US" dirty="0" smtClean="0">
              <a:cs typeface="Arial"/>
            </a:endParaRPr>
          </a:p>
          <a:p>
            <a:pPr marL="285750" indent="-285750">
              <a:lnSpc>
                <a:spcPct val="107000"/>
              </a:lnSpc>
              <a:spcAft>
                <a:spcPts val="800"/>
              </a:spcAft>
              <a:buFont typeface="Arial" panose="020B0604020202020204" pitchFamily="34" charset="0"/>
              <a:buChar char="•"/>
            </a:pPr>
            <a:r>
              <a:rPr lang="en-US" dirty="0" smtClean="0">
                <a:cs typeface="Arial"/>
              </a:rPr>
              <a:t>Search </a:t>
            </a:r>
            <a:r>
              <a:rPr lang="en-US" dirty="0">
                <a:cs typeface="Arial"/>
              </a:rPr>
              <a:t>by </a:t>
            </a:r>
            <a:r>
              <a:rPr lang="en-US" b="1" dirty="0">
                <a:cs typeface="Arial"/>
              </a:rPr>
              <a:t>Last Name </a:t>
            </a:r>
            <a:r>
              <a:rPr lang="en-US" dirty="0">
                <a:cs typeface="Arial"/>
              </a:rPr>
              <a:t>and </a:t>
            </a:r>
            <a:r>
              <a:rPr lang="en-US" spc="-5" dirty="0">
                <a:cs typeface="Arial"/>
              </a:rPr>
              <a:t>determine if </a:t>
            </a:r>
            <a:r>
              <a:rPr lang="en-US" dirty="0">
                <a:cs typeface="Arial"/>
              </a:rPr>
              <a:t>a </a:t>
            </a:r>
            <a:r>
              <a:rPr lang="en-US" spc="-5" dirty="0">
                <a:cs typeface="Arial"/>
              </a:rPr>
              <a:t>POI, </a:t>
            </a:r>
            <a:r>
              <a:rPr lang="en-US" dirty="0" smtClean="0">
                <a:cs typeface="Arial"/>
              </a:rPr>
              <a:t>CWR, </a:t>
            </a:r>
            <a:r>
              <a:rPr lang="en-US" dirty="0">
                <a:cs typeface="Arial"/>
              </a:rPr>
              <a:t>or </a:t>
            </a:r>
            <a:r>
              <a:rPr lang="en-US" spc="-5" dirty="0">
                <a:cs typeface="Arial"/>
              </a:rPr>
              <a:t>EMP</a:t>
            </a:r>
            <a:r>
              <a:rPr lang="en-US" spc="-215" dirty="0">
                <a:cs typeface="Arial"/>
              </a:rPr>
              <a:t> </a:t>
            </a:r>
            <a:r>
              <a:rPr lang="en-US" dirty="0">
                <a:cs typeface="Arial"/>
              </a:rPr>
              <a:t>instance </a:t>
            </a:r>
            <a:r>
              <a:rPr lang="en-US" dirty="0" smtClean="0">
                <a:cs typeface="Arial"/>
              </a:rPr>
              <a:t>already </a:t>
            </a:r>
            <a:r>
              <a:rPr lang="en-US" spc="-5" dirty="0">
                <a:cs typeface="Arial"/>
              </a:rPr>
              <a:t>exists for </a:t>
            </a:r>
            <a:r>
              <a:rPr lang="en-US" dirty="0">
                <a:cs typeface="Arial"/>
              </a:rPr>
              <a:t>the</a:t>
            </a:r>
            <a:r>
              <a:rPr lang="en-US" spc="-70" dirty="0">
                <a:cs typeface="Arial"/>
              </a:rPr>
              <a:t> </a:t>
            </a:r>
            <a:r>
              <a:rPr lang="en-US" dirty="0">
                <a:cs typeface="Arial"/>
              </a:rPr>
              <a:t>person</a:t>
            </a:r>
            <a:r>
              <a:rPr lang="en-US" dirty="0" smtClean="0">
                <a:cs typeface="Arial"/>
              </a:rPr>
              <a:t>.</a:t>
            </a:r>
            <a:endParaRPr lang="en-US" spc="-5" dirty="0" smtClean="0">
              <a:cs typeface="Arial"/>
            </a:endParaRPr>
          </a:p>
        </p:txBody>
      </p:sp>
      <p:sp>
        <p:nvSpPr>
          <p:cNvPr id="35" name="TextBox 34"/>
          <p:cNvSpPr txBox="1"/>
          <p:nvPr/>
        </p:nvSpPr>
        <p:spPr>
          <a:xfrm>
            <a:off x="7167341" y="3833982"/>
            <a:ext cx="4017706" cy="923330"/>
          </a:xfrm>
          <a:prstGeom prst="rect">
            <a:avLst/>
          </a:prstGeom>
          <a:solidFill>
            <a:schemeClr val="accent1">
              <a:lumMod val="20000"/>
              <a:lumOff val="80000"/>
            </a:schemeClr>
          </a:solidFill>
          <a:ln w="6350">
            <a:solidFill>
              <a:schemeClr val="tx1"/>
            </a:solidFill>
          </a:ln>
        </p:spPr>
        <p:txBody>
          <a:bodyPr wrap="square" rtlCol="0">
            <a:spAutoFit/>
          </a:bodyPr>
          <a:lstStyle/>
          <a:p>
            <a:r>
              <a:rPr lang="en-US" dirty="0" smtClean="0"/>
              <a:t>Example: Check to see if Naomi Smith exists in UCPath. Enter her last name and click </a:t>
            </a:r>
            <a:r>
              <a:rPr lang="en-US" b="1" dirty="0" smtClean="0"/>
              <a:t>Search</a:t>
            </a:r>
            <a:r>
              <a:rPr lang="en-US" dirty="0" smtClean="0"/>
              <a:t>.</a:t>
            </a:r>
          </a:p>
        </p:txBody>
      </p:sp>
      <p:cxnSp>
        <p:nvCxnSpPr>
          <p:cNvPr id="18" name="Straight Arrow Connector 17"/>
          <p:cNvCxnSpPr/>
          <p:nvPr/>
        </p:nvCxnSpPr>
        <p:spPr>
          <a:xfrm flipH="1">
            <a:off x="5450889" y="4757312"/>
            <a:ext cx="1716452" cy="2982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63</a:t>
            </a:fld>
            <a:endParaRPr lang="en-US" altLang="en-US" dirty="0">
              <a:solidFill>
                <a:prstClr val="black"/>
              </a:solidFill>
            </a:endParaRPr>
          </a:p>
        </p:txBody>
      </p:sp>
    </p:spTree>
    <p:extLst>
      <p:ext uri="{BB962C8B-B14F-4D97-AF65-F5344CB8AC3E}">
        <p14:creationId xmlns:p14="http://schemas.microsoft.com/office/powerpoint/2010/main" val="27893228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220405" y="163219"/>
            <a:ext cx="11619903" cy="685800"/>
          </a:xfrm>
        </p:spPr>
        <p:txBody>
          <a:bodyPr/>
          <a:lstStyle/>
          <a:p>
            <a:r>
              <a:rPr lang="en-US" dirty="0" smtClean="0">
                <a:solidFill>
                  <a:schemeClr val="accent5"/>
                </a:solidFill>
              </a:rPr>
              <a:t>PERSON ORGANIZATIONAL SUMMARY: NO MATCH</a:t>
            </a:r>
            <a:endParaRPr lang="en-US" dirty="0">
              <a:solidFill>
                <a:schemeClr val="accent5"/>
              </a:solidFill>
            </a:endParaRPr>
          </a:p>
        </p:txBody>
      </p:sp>
      <p:sp>
        <p:nvSpPr>
          <p:cNvPr id="4" name="Rectangle 3"/>
          <p:cNvSpPr/>
          <p:nvPr/>
        </p:nvSpPr>
        <p:spPr>
          <a:xfrm>
            <a:off x="-215643" y="1124635"/>
            <a:ext cx="12609092"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Workforce Administration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Personal Information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Person Organizational Summary</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48" name="Oval 47"/>
          <p:cNvSpPr/>
          <p:nvPr/>
        </p:nvSpPr>
        <p:spPr>
          <a:xfrm>
            <a:off x="8528824" y="1840502"/>
            <a:ext cx="250143" cy="267535"/>
          </a:xfrm>
          <a:prstGeom prst="ellipse">
            <a:avLst/>
          </a:prstGeom>
          <a:solidFill>
            <a:srgbClr val="F1AB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a:ea typeface="+mn-ea"/>
                <a:cs typeface="+mn-cs"/>
              </a:rPr>
              <a:t>1</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p:cNvSpPr/>
          <p:nvPr/>
        </p:nvSpPr>
        <p:spPr>
          <a:xfrm>
            <a:off x="433387" y="1765252"/>
            <a:ext cx="11325225" cy="367216"/>
          </a:xfrm>
          <a:prstGeom prst="rect">
            <a:avLst/>
          </a:prstGeom>
          <a:solidFill>
            <a:schemeClr val="bg2"/>
          </a:solid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5" normalizeH="0" baseline="0" noProof="0" dirty="0" smtClean="0">
                <a:ln>
                  <a:noFill/>
                </a:ln>
                <a:solidFill>
                  <a:prstClr val="black"/>
                </a:solidFill>
                <a:effectLst/>
                <a:uLnTx/>
                <a:uFillTx/>
                <a:latin typeface="Arial"/>
                <a:ea typeface="+mn-ea"/>
                <a:cs typeface="Arial"/>
              </a:rPr>
              <a:t>The following example shows that there are no </a:t>
            </a:r>
            <a:r>
              <a:rPr kumimoji="0" lang="en-US" sz="1800" b="0" i="0" u="none" strike="noStrike" kern="1200" cap="none" spc="-5" normalizeH="0" baseline="0" noProof="0" dirty="0">
                <a:ln>
                  <a:noFill/>
                </a:ln>
                <a:solidFill>
                  <a:prstClr val="black"/>
                </a:solidFill>
                <a:effectLst/>
                <a:uLnTx/>
                <a:uFillTx/>
                <a:latin typeface="Arial"/>
                <a:ea typeface="+mn-ea"/>
                <a:cs typeface="Arial"/>
              </a:rPr>
              <a:t>m</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atching values found, for the name entered. </a:t>
            </a:r>
            <a:endParaRPr kumimoji="0" lang="en-US" sz="1800" b="0" i="0" u="none" strike="noStrike" kern="1200" cap="none" spc="0" normalizeH="0" baseline="0" noProof="0" dirty="0" smtClean="0">
              <a:ln>
                <a:noFill/>
              </a:ln>
              <a:solidFill>
                <a:prstClr val="black"/>
              </a:solidFill>
              <a:effectLst/>
              <a:uLnTx/>
              <a:uFillTx/>
              <a:latin typeface="Arial"/>
              <a:ea typeface="+mn-ea"/>
              <a:cs typeface="Arial"/>
            </a:endParaRPr>
          </a:p>
        </p:txBody>
      </p:sp>
      <p:grpSp>
        <p:nvGrpSpPr>
          <p:cNvPr id="6" name="Group 5"/>
          <p:cNvGrpSpPr/>
          <p:nvPr/>
        </p:nvGrpSpPr>
        <p:grpSpPr>
          <a:xfrm>
            <a:off x="3689182" y="2259420"/>
            <a:ext cx="3392652" cy="4432223"/>
            <a:chOff x="3689182" y="2259420"/>
            <a:chExt cx="3392652" cy="4432223"/>
          </a:xfrm>
        </p:grpSpPr>
        <p:pic>
          <p:nvPicPr>
            <p:cNvPr id="5" name="Picture 4"/>
            <p:cNvPicPr>
              <a:picLocks noChangeAspect="1"/>
            </p:cNvPicPr>
            <p:nvPr/>
          </p:nvPicPr>
          <p:blipFill>
            <a:blip r:embed="rId2"/>
            <a:stretch>
              <a:fillRect/>
            </a:stretch>
          </p:blipFill>
          <p:spPr>
            <a:xfrm>
              <a:off x="3689182" y="2259420"/>
              <a:ext cx="3392652" cy="4432223"/>
            </a:xfrm>
            <a:prstGeom prst="rect">
              <a:avLst/>
            </a:prstGeom>
            <a:ln w="6350">
              <a:solidFill>
                <a:schemeClr val="tx1"/>
              </a:solidFill>
            </a:ln>
          </p:spPr>
        </p:pic>
        <p:sp>
          <p:nvSpPr>
            <p:cNvPr id="14" name="Rectangle 13"/>
            <p:cNvSpPr/>
            <p:nvPr/>
          </p:nvSpPr>
          <p:spPr>
            <a:xfrm>
              <a:off x="3689182" y="6134863"/>
              <a:ext cx="1514352" cy="237201"/>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64</a:t>
            </a:fld>
            <a:endParaRPr lang="en-US" altLang="en-US" dirty="0">
              <a:solidFill>
                <a:prstClr val="black"/>
              </a:solidFill>
            </a:endParaRPr>
          </a:p>
        </p:txBody>
      </p:sp>
    </p:spTree>
    <p:extLst>
      <p:ext uri="{BB962C8B-B14F-4D97-AF65-F5344CB8AC3E}">
        <p14:creationId xmlns:p14="http://schemas.microsoft.com/office/powerpoint/2010/main" val="7678765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105508" y="163219"/>
            <a:ext cx="11934092" cy="685800"/>
          </a:xfrm>
        </p:spPr>
        <p:txBody>
          <a:bodyPr/>
          <a:lstStyle/>
          <a:p>
            <a:r>
              <a:rPr lang="en-US" sz="3200" dirty="0" smtClean="0">
                <a:solidFill>
                  <a:schemeClr val="accent5"/>
                </a:solidFill>
              </a:rPr>
              <a:t>PERSON ORGANIZATIONAL SUMMARY: POSSIBLE MATCH</a:t>
            </a:r>
            <a:endParaRPr lang="en-US" sz="3200" dirty="0">
              <a:solidFill>
                <a:schemeClr val="accent5"/>
              </a:solidFill>
            </a:endParaRPr>
          </a:p>
        </p:txBody>
      </p:sp>
      <p:sp>
        <p:nvSpPr>
          <p:cNvPr id="4" name="Rectangle 3"/>
          <p:cNvSpPr/>
          <p:nvPr/>
        </p:nvSpPr>
        <p:spPr>
          <a:xfrm>
            <a:off x="-215643" y="1124635"/>
            <a:ext cx="12609092"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Workforce Administration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Personal Information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Person Organizational Summary</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48" name="Oval 47"/>
          <p:cNvSpPr/>
          <p:nvPr/>
        </p:nvSpPr>
        <p:spPr>
          <a:xfrm>
            <a:off x="8528824" y="1840502"/>
            <a:ext cx="250143" cy="267535"/>
          </a:xfrm>
          <a:prstGeom prst="ellipse">
            <a:avLst/>
          </a:prstGeom>
          <a:solidFill>
            <a:srgbClr val="F1AB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a:ea typeface="+mn-ea"/>
                <a:cs typeface="+mn-cs"/>
              </a:rPr>
              <a:t>1</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p:cNvSpPr/>
          <p:nvPr/>
        </p:nvSpPr>
        <p:spPr>
          <a:xfrm>
            <a:off x="433387" y="1765252"/>
            <a:ext cx="11325225" cy="388696"/>
          </a:xfrm>
          <a:prstGeom prst="rect">
            <a:avLst/>
          </a:prstGeom>
          <a:solidFill>
            <a:schemeClr val="bg2"/>
          </a:solid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5" normalizeH="0" baseline="0" noProof="0" dirty="0" smtClean="0">
                <a:ln>
                  <a:noFill/>
                </a:ln>
                <a:solidFill>
                  <a:prstClr val="black"/>
                </a:solidFill>
                <a:effectLst/>
                <a:uLnTx/>
                <a:uFillTx/>
                <a:latin typeface="Arial"/>
                <a:ea typeface="+mn-ea"/>
                <a:cs typeface="Arial"/>
              </a:rPr>
              <a:t>The following example shows that there are many matching values found, for the name entered.  </a:t>
            </a:r>
            <a:endParaRPr kumimoji="0" lang="en-US" sz="1800" b="0" i="0" u="none" strike="noStrike" kern="1200" cap="none" spc="0" normalizeH="0" baseline="0" noProof="0" dirty="0" smtClean="0">
              <a:ln>
                <a:noFill/>
              </a:ln>
              <a:solidFill>
                <a:prstClr val="black"/>
              </a:solidFill>
              <a:effectLst/>
              <a:uLnTx/>
              <a:uFillTx/>
              <a:latin typeface="Arial"/>
              <a:ea typeface="+mn-ea"/>
              <a:cs typeface="Arial"/>
            </a:endParaRPr>
          </a:p>
        </p:txBody>
      </p:sp>
      <p:grpSp>
        <p:nvGrpSpPr>
          <p:cNvPr id="7" name="Group 6"/>
          <p:cNvGrpSpPr/>
          <p:nvPr/>
        </p:nvGrpSpPr>
        <p:grpSpPr>
          <a:xfrm>
            <a:off x="3054148" y="2312687"/>
            <a:ext cx="4900244" cy="4212864"/>
            <a:chOff x="2876594" y="2259420"/>
            <a:chExt cx="4900244" cy="4212864"/>
          </a:xfrm>
        </p:grpSpPr>
        <p:pic>
          <p:nvPicPr>
            <p:cNvPr id="3" name="Picture 2"/>
            <p:cNvPicPr>
              <a:picLocks noChangeAspect="1"/>
            </p:cNvPicPr>
            <p:nvPr/>
          </p:nvPicPr>
          <p:blipFill rotWithShape="1">
            <a:blip r:embed="rId2"/>
            <a:srcRect r="2473" b="8942"/>
            <a:stretch/>
          </p:blipFill>
          <p:spPr>
            <a:xfrm>
              <a:off x="2876595" y="2259420"/>
              <a:ext cx="4900243" cy="4212864"/>
            </a:xfrm>
            <a:prstGeom prst="rect">
              <a:avLst/>
            </a:prstGeom>
            <a:ln w="6350">
              <a:solidFill>
                <a:schemeClr val="tx1"/>
              </a:solidFill>
            </a:ln>
          </p:spPr>
        </p:pic>
        <p:sp>
          <p:nvSpPr>
            <p:cNvPr id="14" name="Rectangle 13"/>
            <p:cNvSpPr/>
            <p:nvPr/>
          </p:nvSpPr>
          <p:spPr>
            <a:xfrm>
              <a:off x="2876594" y="5442405"/>
              <a:ext cx="3941455" cy="1029879"/>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65</a:t>
            </a:fld>
            <a:endParaRPr lang="en-US" altLang="en-US" dirty="0">
              <a:solidFill>
                <a:prstClr val="black"/>
              </a:solidFill>
            </a:endParaRPr>
          </a:p>
        </p:txBody>
      </p:sp>
    </p:spTree>
    <p:extLst>
      <p:ext uri="{BB962C8B-B14F-4D97-AF65-F5344CB8AC3E}">
        <p14:creationId xmlns:p14="http://schemas.microsoft.com/office/powerpoint/2010/main" val="20556998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73014" y="142613"/>
            <a:ext cx="12517571" cy="685800"/>
          </a:xfrm>
        </p:spPr>
        <p:txBody>
          <a:bodyPr/>
          <a:lstStyle/>
          <a:p>
            <a:r>
              <a:rPr lang="en-US" sz="3400" dirty="0" smtClean="0">
                <a:solidFill>
                  <a:schemeClr val="accent5"/>
                </a:solidFill>
              </a:rPr>
              <a:t>PERSON ORGANIZATIONAL SUMMARY: EXACT MATCH</a:t>
            </a:r>
            <a:endParaRPr lang="en-US" sz="3400" dirty="0">
              <a:solidFill>
                <a:schemeClr val="accent5"/>
              </a:solidFill>
            </a:endParaRPr>
          </a:p>
        </p:txBody>
      </p:sp>
      <p:sp>
        <p:nvSpPr>
          <p:cNvPr id="4" name="Rectangle 3"/>
          <p:cNvSpPr/>
          <p:nvPr/>
        </p:nvSpPr>
        <p:spPr>
          <a:xfrm>
            <a:off x="-215643" y="1124635"/>
            <a:ext cx="12609092"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Workforce Administration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Personal Information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Person Organizational Summary</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48" name="Oval 47"/>
          <p:cNvSpPr/>
          <p:nvPr/>
        </p:nvSpPr>
        <p:spPr>
          <a:xfrm>
            <a:off x="8528824" y="1840502"/>
            <a:ext cx="250143" cy="267535"/>
          </a:xfrm>
          <a:prstGeom prst="ellipse">
            <a:avLst/>
          </a:prstGeom>
          <a:solidFill>
            <a:srgbClr val="F1AB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a:ea typeface="+mn-ea"/>
                <a:cs typeface="+mn-cs"/>
              </a:rPr>
              <a:t>1</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p:cNvSpPr/>
          <p:nvPr/>
        </p:nvSpPr>
        <p:spPr>
          <a:xfrm>
            <a:off x="433387" y="1765252"/>
            <a:ext cx="11325225" cy="685059"/>
          </a:xfrm>
          <a:prstGeom prst="rect">
            <a:avLst/>
          </a:prstGeom>
          <a:solidFill>
            <a:schemeClr val="bg2"/>
          </a:solid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5" normalizeH="0" baseline="0" noProof="0" dirty="0" smtClean="0">
                <a:ln>
                  <a:noFill/>
                </a:ln>
                <a:solidFill>
                  <a:prstClr val="black"/>
                </a:solidFill>
                <a:effectLst/>
                <a:uLnTx/>
                <a:uFillTx/>
                <a:latin typeface="Arial"/>
                <a:ea typeface="+mn-ea"/>
                <a:cs typeface="Arial"/>
              </a:rPr>
              <a:t>The following example shows that Ellie Example has a </a:t>
            </a:r>
            <a:r>
              <a:rPr kumimoji="0" lang="en-US" sz="1800" b="1" i="0" u="none" strike="noStrike" kern="1200" cap="none" spc="-5" normalizeH="0" baseline="0" noProof="0" dirty="0" smtClean="0">
                <a:ln>
                  <a:noFill/>
                </a:ln>
                <a:solidFill>
                  <a:prstClr val="black"/>
                </a:solidFill>
                <a:effectLst/>
                <a:uLnTx/>
                <a:uFillTx/>
                <a:latin typeface="Arial"/>
                <a:ea typeface="+mn-ea"/>
                <a:cs typeface="Arial"/>
              </a:rPr>
              <a:t>Person ID </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in UCPath and an existing POI instance for UC Riverside. </a:t>
            </a:r>
            <a:endParaRPr kumimoji="0" lang="en-US" sz="1800" b="0" i="0" u="none" strike="noStrike" kern="1200" cap="none" spc="0" normalizeH="0" baseline="0" noProof="0" dirty="0" smtClean="0">
              <a:ln>
                <a:noFill/>
              </a:ln>
              <a:solidFill>
                <a:prstClr val="black"/>
              </a:solidFill>
              <a:effectLst/>
              <a:uLnTx/>
              <a:uFillTx/>
              <a:latin typeface="Arial"/>
              <a:ea typeface="+mn-ea"/>
              <a:cs typeface="Arial"/>
            </a:endParaRPr>
          </a:p>
        </p:txBody>
      </p:sp>
      <p:grpSp>
        <p:nvGrpSpPr>
          <p:cNvPr id="7" name="Group 6"/>
          <p:cNvGrpSpPr/>
          <p:nvPr/>
        </p:nvGrpSpPr>
        <p:grpSpPr>
          <a:xfrm>
            <a:off x="235639" y="2743732"/>
            <a:ext cx="11750250" cy="3596910"/>
            <a:chOff x="235639" y="2743732"/>
            <a:chExt cx="11750250" cy="3596910"/>
          </a:xfrm>
        </p:grpSpPr>
        <p:pic>
          <p:nvPicPr>
            <p:cNvPr id="3" name="Picture 2"/>
            <p:cNvPicPr>
              <a:picLocks noChangeAspect="1"/>
            </p:cNvPicPr>
            <p:nvPr/>
          </p:nvPicPr>
          <p:blipFill rotWithShape="1">
            <a:blip r:embed="rId2"/>
            <a:srcRect r="908" b="14103"/>
            <a:stretch/>
          </p:blipFill>
          <p:spPr>
            <a:xfrm>
              <a:off x="235639" y="2743732"/>
              <a:ext cx="11750250" cy="3596910"/>
            </a:xfrm>
            <a:prstGeom prst="rect">
              <a:avLst/>
            </a:prstGeom>
            <a:ln w="6350">
              <a:solidFill>
                <a:schemeClr val="tx1"/>
              </a:solidFill>
            </a:ln>
          </p:spPr>
        </p:pic>
        <p:sp>
          <p:nvSpPr>
            <p:cNvPr id="12" name="Rectangle 11"/>
            <p:cNvSpPr/>
            <p:nvPr/>
          </p:nvSpPr>
          <p:spPr>
            <a:xfrm>
              <a:off x="4994732" y="4021977"/>
              <a:ext cx="1514352" cy="237201"/>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p:cNvSpPr/>
            <p:nvPr/>
          </p:nvSpPr>
          <p:spPr>
            <a:xfrm>
              <a:off x="433387" y="5381547"/>
              <a:ext cx="11044739" cy="489864"/>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66</a:t>
            </a:fld>
            <a:endParaRPr lang="en-US" altLang="en-US" dirty="0">
              <a:solidFill>
                <a:prstClr val="black"/>
              </a:solidFill>
            </a:endParaRPr>
          </a:p>
        </p:txBody>
      </p:sp>
    </p:spTree>
    <p:extLst>
      <p:ext uri="{BB962C8B-B14F-4D97-AF65-F5344CB8AC3E}">
        <p14:creationId xmlns:p14="http://schemas.microsoft.com/office/powerpoint/2010/main" val="27235774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PERSON ORGANIZATIONAL SUMMARY</a:t>
            </a:r>
            <a:endParaRPr lang="en-US" dirty="0">
              <a:solidFill>
                <a:schemeClr val="accent5"/>
              </a:solidFill>
            </a:endParaRPr>
          </a:p>
        </p:txBody>
      </p:sp>
      <p:sp>
        <p:nvSpPr>
          <p:cNvPr id="4" name="Rectangle 3"/>
          <p:cNvSpPr/>
          <p:nvPr/>
        </p:nvSpPr>
        <p:spPr>
          <a:xfrm>
            <a:off x="-212004" y="1124635"/>
            <a:ext cx="12609092" cy="369332"/>
          </a:xfrm>
          <a:prstGeom prst="rect">
            <a:avLst/>
          </a:prstGeom>
        </p:spPr>
        <p:txBody>
          <a:bodyPr wrap="square">
            <a:spAutoFit/>
          </a:bodyPr>
          <a:lstStyle/>
          <a:p>
            <a:pPr marL="215900" marR="180975">
              <a:spcBef>
                <a:spcPts val="0"/>
              </a:spcBef>
              <a:spcAft>
                <a:spcPts val="0"/>
              </a:spcAft>
            </a:pPr>
            <a:r>
              <a:rPr lang="en-US" b="1" dirty="0">
                <a:ea typeface="Times New Roman" panose="02020603050405020304" pitchFamily="18" charset="0"/>
              </a:rPr>
              <a:t>Navigation: </a:t>
            </a:r>
            <a:r>
              <a:rPr lang="en-US" dirty="0">
                <a:ea typeface="Times New Roman" panose="02020603050405020304" pitchFamily="18" charset="0"/>
              </a:rPr>
              <a:t>PeopleSoft Menu &gt; </a:t>
            </a:r>
            <a:r>
              <a:rPr lang="en-US" dirty="0" smtClean="0">
                <a:ea typeface="Times New Roman" panose="02020603050405020304" pitchFamily="18" charset="0"/>
              </a:rPr>
              <a:t>Workforce Administration </a:t>
            </a:r>
            <a:r>
              <a:rPr lang="en-US" dirty="0">
                <a:ea typeface="Times New Roman" panose="02020603050405020304" pitchFamily="18" charset="0"/>
              </a:rPr>
              <a:t>&gt; </a:t>
            </a:r>
            <a:r>
              <a:rPr lang="en-US" dirty="0" smtClean="0">
                <a:ea typeface="Times New Roman" panose="02020603050405020304" pitchFamily="18" charset="0"/>
              </a:rPr>
              <a:t>Personal Information &gt; </a:t>
            </a:r>
            <a:r>
              <a:rPr lang="en-US" b="1" dirty="0" smtClean="0">
                <a:ea typeface="Times New Roman" panose="02020603050405020304" pitchFamily="18" charset="0"/>
              </a:rPr>
              <a:t>Person Organizational Summary</a:t>
            </a:r>
            <a:endParaRPr lang="en-US" dirty="0">
              <a:ea typeface="Times New Roman" panose="02020603050405020304" pitchFamily="18" charset="0"/>
            </a:endParaRPr>
          </a:p>
        </p:txBody>
      </p:sp>
      <p:grpSp>
        <p:nvGrpSpPr>
          <p:cNvPr id="21" name="Group 20"/>
          <p:cNvGrpSpPr/>
          <p:nvPr/>
        </p:nvGrpSpPr>
        <p:grpSpPr>
          <a:xfrm>
            <a:off x="563407" y="2134008"/>
            <a:ext cx="11121330" cy="3419225"/>
            <a:chOff x="563407" y="2134008"/>
            <a:chExt cx="11121330" cy="3419225"/>
          </a:xfrm>
        </p:grpSpPr>
        <p:pic>
          <p:nvPicPr>
            <p:cNvPr id="5" name="Picture 4"/>
            <p:cNvPicPr>
              <a:picLocks noChangeAspect="1"/>
            </p:cNvPicPr>
            <p:nvPr/>
          </p:nvPicPr>
          <p:blipFill>
            <a:blip r:embed="rId3"/>
            <a:stretch>
              <a:fillRect/>
            </a:stretch>
          </p:blipFill>
          <p:spPr>
            <a:xfrm>
              <a:off x="563407" y="2134008"/>
              <a:ext cx="11121330" cy="3419225"/>
            </a:xfrm>
            <a:prstGeom prst="rect">
              <a:avLst/>
            </a:prstGeom>
            <a:ln w="6350">
              <a:solidFill>
                <a:schemeClr val="tx1"/>
              </a:solidFill>
            </a:ln>
          </p:spPr>
        </p:pic>
        <p:cxnSp>
          <p:nvCxnSpPr>
            <p:cNvPr id="7" name="Straight Arrow Connector 6"/>
            <p:cNvCxnSpPr>
              <a:stCxn id="35" idx="1"/>
            </p:cNvCxnSpPr>
            <p:nvPr/>
          </p:nvCxnSpPr>
          <p:spPr>
            <a:xfrm flipH="1">
              <a:off x="6436895" y="2211727"/>
              <a:ext cx="955346" cy="11811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49705" y="3477128"/>
              <a:ext cx="10904622" cy="447580"/>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16200000">
              <a:off x="9847821" y="3156055"/>
              <a:ext cx="188422" cy="453723"/>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p:cNvCxnSpPr/>
            <p:nvPr/>
          </p:nvCxnSpPr>
          <p:spPr>
            <a:xfrm flipH="1">
              <a:off x="10046371" y="2672774"/>
              <a:ext cx="360953" cy="5667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7392241" y="1750062"/>
            <a:ext cx="4398705" cy="923330"/>
          </a:xfrm>
          <a:prstGeom prst="rect">
            <a:avLst/>
          </a:prstGeom>
          <a:solidFill>
            <a:schemeClr val="accent1">
              <a:lumMod val="20000"/>
              <a:lumOff val="80000"/>
            </a:schemeClr>
          </a:solidFill>
          <a:ln w="6350">
            <a:solidFill>
              <a:schemeClr val="tx1"/>
            </a:solidFill>
          </a:ln>
        </p:spPr>
        <p:txBody>
          <a:bodyPr wrap="square" rtlCol="0">
            <a:spAutoFit/>
          </a:bodyPr>
          <a:lstStyle/>
          <a:p>
            <a:r>
              <a:rPr lang="en-US" dirty="0" smtClean="0"/>
              <a:t>The header displays the employee’s status information. If there is more than one row of data, click the </a:t>
            </a:r>
            <a:r>
              <a:rPr lang="en-US" b="1" dirty="0" smtClean="0"/>
              <a:t>View All </a:t>
            </a:r>
            <a:r>
              <a:rPr lang="en-US" dirty="0" smtClean="0"/>
              <a:t>link.</a:t>
            </a:r>
          </a:p>
        </p:txBody>
      </p: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67</a:t>
            </a:fld>
            <a:endParaRPr lang="en-US" altLang="en-US" dirty="0">
              <a:solidFill>
                <a:prstClr val="black"/>
              </a:solidFill>
            </a:endParaRPr>
          </a:p>
        </p:txBody>
      </p:sp>
    </p:spTree>
    <p:extLst>
      <p:ext uri="{BB962C8B-B14F-4D97-AF65-F5344CB8AC3E}">
        <p14:creationId xmlns:p14="http://schemas.microsoft.com/office/powerpoint/2010/main" val="32914943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947281" y="1499371"/>
            <a:ext cx="8748351" cy="3170479"/>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COMPENSATION</a:t>
            </a:r>
            <a:endParaRPr lang="en-US" sz="7200" b="1" dirty="0">
              <a:solidFill>
                <a:srgbClr val="F1AB00"/>
              </a:solidFill>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68</a:t>
            </a:fld>
            <a:endParaRPr lang="en-US" altLang="en-US" dirty="0">
              <a:solidFill>
                <a:prstClr val="black"/>
              </a:solidFill>
            </a:endParaRPr>
          </a:p>
        </p:txBody>
      </p:sp>
    </p:spTree>
    <p:extLst>
      <p:ext uri="{BB962C8B-B14F-4D97-AF65-F5344CB8AC3E}">
        <p14:creationId xmlns:p14="http://schemas.microsoft.com/office/powerpoint/2010/main" val="2763844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74058" y="163219"/>
            <a:ext cx="9884342" cy="685800"/>
          </a:xfrm>
        </p:spPr>
        <p:txBody>
          <a:bodyPr/>
          <a:lstStyle/>
          <a:p>
            <a:r>
              <a:rPr lang="en-US" dirty="0" smtClean="0">
                <a:solidFill>
                  <a:schemeClr val="accent5"/>
                </a:solidFill>
              </a:rPr>
              <a:t>COMPENSATION TYPE EXAMPLES</a:t>
            </a:r>
            <a:endParaRPr lang="en-US" dirty="0">
              <a:solidFill>
                <a:schemeClr val="accent5"/>
              </a:solidFill>
            </a:endParaRPr>
          </a:p>
        </p:txBody>
      </p: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69</a:t>
            </a:fld>
            <a:endParaRPr lang="en-US" altLang="en-US" dirty="0">
              <a:solidFill>
                <a:prstClr val="black"/>
              </a:solidFill>
            </a:endParaRPr>
          </a:p>
        </p:txBody>
      </p:sp>
      <p:sp>
        <p:nvSpPr>
          <p:cNvPr id="9" name="TextBox 8"/>
          <p:cNvSpPr txBox="1"/>
          <p:nvPr/>
        </p:nvSpPr>
        <p:spPr>
          <a:xfrm>
            <a:off x="288588" y="1115597"/>
            <a:ext cx="5436520" cy="1566198"/>
          </a:xfrm>
          <a:prstGeom prst="rect">
            <a:avLst/>
          </a:prstGeom>
          <a:noFill/>
        </p:spPr>
        <p:txBody>
          <a:bodyPr wrap="square" rtlCol="0">
            <a:spAutoFit/>
          </a:bodyPr>
          <a:lstStyle/>
          <a:p>
            <a:pPr lvl="0">
              <a:lnSpc>
                <a:spcPct val="107000"/>
              </a:lnSpc>
              <a:spcAft>
                <a:spcPts val="800"/>
              </a:spcAft>
              <a:defRPr/>
            </a:pPr>
            <a:r>
              <a:rPr lang="en-US" b="1" u="sng" dirty="0">
                <a:solidFill>
                  <a:prstClr val="black"/>
                </a:solidFill>
              </a:rPr>
              <a:t>Most common:</a:t>
            </a:r>
          </a:p>
          <a:p>
            <a:pPr marL="285750" lvl="0" indent="-285750">
              <a:lnSpc>
                <a:spcPct val="107000"/>
              </a:lnSpc>
              <a:spcAft>
                <a:spcPts val="800"/>
              </a:spcAft>
              <a:buFont typeface="Wingdings" panose="05000000000000000000" pitchFamily="2" charset="2"/>
              <a:buChar char="Ø"/>
              <a:defRPr/>
            </a:pPr>
            <a:r>
              <a:rPr lang="en-US" dirty="0" err="1">
                <a:solidFill>
                  <a:prstClr val="black"/>
                </a:solidFill>
              </a:rPr>
              <a:t>UCHRLY</a:t>
            </a:r>
            <a:r>
              <a:rPr lang="en-US" dirty="0">
                <a:solidFill>
                  <a:prstClr val="black"/>
                </a:solidFill>
              </a:rPr>
              <a:t>	Hourly Rate [</a:t>
            </a:r>
            <a:r>
              <a:rPr lang="en-US" dirty="0" smtClean="0">
                <a:solidFill>
                  <a:prstClr val="black"/>
                </a:solidFill>
              </a:rPr>
              <a:t>Staff/</a:t>
            </a:r>
            <a:r>
              <a:rPr lang="en-US" dirty="0" err="1" smtClean="0">
                <a:solidFill>
                  <a:prstClr val="black"/>
                </a:solidFill>
              </a:rPr>
              <a:t>Acad</a:t>
            </a:r>
            <a:r>
              <a:rPr lang="en-US" dirty="0" smtClean="0">
                <a:solidFill>
                  <a:prstClr val="black"/>
                </a:solidFill>
              </a:rPr>
              <a:t>]</a:t>
            </a:r>
            <a:endParaRPr lang="en-US" dirty="0">
              <a:solidFill>
                <a:prstClr val="black"/>
              </a:solidFill>
            </a:endParaRPr>
          </a:p>
          <a:p>
            <a:pPr marL="285750" lvl="0" indent="-285750">
              <a:lnSpc>
                <a:spcPct val="107000"/>
              </a:lnSpc>
              <a:spcAft>
                <a:spcPts val="800"/>
              </a:spcAft>
              <a:buFont typeface="Wingdings" panose="05000000000000000000" pitchFamily="2" charset="2"/>
              <a:buChar char="Ø"/>
              <a:defRPr/>
            </a:pPr>
            <a:r>
              <a:rPr lang="en-US" dirty="0" err="1">
                <a:solidFill>
                  <a:prstClr val="black"/>
                </a:solidFill>
              </a:rPr>
              <a:t>UCANNL</a:t>
            </a:r>
            <a:r>
              <a:rPr lang="en-US" dirty="0">
                <a:solidFill>
                  <a:prstClr val="black"/>
                </a:solidFill>
              </a:rPr>
              <a:t>	Annual Rate [</a:t>
            </a:r>
            <a:r>
              <a:rPr lang="en-US" dirty="0" smtClean="0">
                <a:solidFill>
                  <a:prstClr val="black"/>
                </a:solidFill>
              </a:rPr>
              <a:t>Staff/</a:t>
            </a:r>
            <a:r>
              <a:rPr lang="en-US" dirty="0" err="1" smtClean="0">
                <a:solidFill>
                  <a:prstClr val="black"/>
                </a:solidFill>
              </a:rPr>
              <a:t>Acad</a:t>
            </a:r>
            <a:r>
              <a:rPr lang="en-US" dirty="0" smtClean="0">
                <a:solidFill>
                  <a:prstClr val="black"/>
                </a:solidFill>
              </a:rPr>
              <a:t>]</a:t>
            </a:r>
            <a:endParaRPr lang="en-US" dirty="0">
              <a:solidFill>
                <a:prstClr val="black"/>
              </a:solidFill>
            </a:endParaRPr>
          </a:p>
          <a:p>
            <a:endParaRPr lang="en-US" dirty="0"/>
          </a:p>
        </p:txBody>
      </p:sp>
      <p:sp>
        <p:nvSpPr>
          <p:cNvPr id="10" name="TextBox 9"/>
          <p:cNvSpPr txBox="1"/>
          <p:nvPr/>
        </p:nvSpPr>
        <p:spPr>
          <a:xfrm>
            <a:off x="288588" y="2681795"/>
            <a:ext cx="5135723" cy="1984518"/>
          </a:xfrm>
          <a:prstGeom prst="rect">
            <a:avLst/>
          </a:prstGeom>
          <a:noFill/>
        </p:spPr>
        <p:txBody>
          <a:bodyPr wrap="square" rtlCol="0">
            <a:spAutoFit/>
          </a:bodyPr>
          <a:lstStyle>
            <a:defPPr>
              <a:defRPr lang="en-US"/>
            </a:defPPr>
            <a:lvl1pPr lvl="0">
              <a:lnSpc>
                <a:spcPct val="107000"/>
              </a:lnSpc>
              <a:spcAft>
                <a:spcPts val="800"/>
              </a:spcAft>
              <a:defRPr>
                <a:solidFill>
                  <a:prstClr val="black"/>
                </a:solidFill>
              </a:defRPr>
            </a:lvl1pPr>
          </a:lstStyle>
          <a:p>
            <a:r>
              <a:rPr lang="en-US" b="1" u="sng" dirty="0"/>
              <a:t>Academic example:</a:t>
            </a:r>
          </a:p>
          <a:p>
            <a:pPr marL="285750" indent="-285750">
              <a:buFont typeface="Wingdings" panose="05000000000000000000" pitchFamily="2" charset="2"/>
              <a:buChar char="Ø"/>
            </a:pPr>
            <a:r>
              <a:rPr lang="en-US" dirty="0" err="1"/>
              <a:t>UCABVE</a:t>
            </a:r>
            <a:r>
              <a:rPr lang="en-US" dirty="0"/>
              <a:t>	Above Scale [</a:t>
            </a:r>
            <a:r>
              <a:rPr lang="en-US" dirty="0" err="1"/>
              <a:t>Acad</a:t>
            </a:r>
            <a:r>
              <a:rPr lang="en-US" dirty="0"/>
              <a:t>]</a:t>
            </a:r>
          </a:p>
          <a:p>
            <a:pPr marL="285750" indent="-285750">
              <a:buFont typeface="Wingdings" panose="05000000000000000000" pitchFamily="2" charset="2"/>
              <a:buChar char="Ø"/>
            </a:pPr>
            <a:r>
              <a:rPr lang="en-US" dirty="0"/>
              <a:t>UCOFF1	Off Scale - Eligible [</a:t>
            </a:r>
            <a:r>
              <a:rPr lang="en-US" dirty="0" err="1"/>
              <a:t>Acad</a:t>
            </a:r>
            <a:r>
              <a:rPr lang="en-US" dirty="0"/>
              <a:t>]	</a:t>
            </a:r>
          </a:p>
          <a:p>
            <a:pPr marL="285750" indent="-285750">
              <a:buFont typeface="Wingdings" panose="05000000000000000000" pitchFamily="2" charset="2"/>
              <a:buChar char="Ø"/>
            </a:pPr>
            <a:r>
              <a:rPr lang="en-US" dirty="0"/>
              <a:t>UCOFF2	Off Scale - Ineligible [</a:t>
            </a:r>
            <a:r>
              <a:rPr lang="en-US" dirty="0" err="1"/>
              <a:t>Acad</a:t>
            </a:r>
            <a:r>
              <a:rPr lang="en-US" dirty="0"/>
              <a:t>]</a:t>
            </a:r>
          </a:p>
          <a:p>
            <a:endParaRPr lang="en-US" dirty="0"/>
          </a:p>
        </p:txBody>
      </p:sp>
      <p:sp>
        <p:nvSpPr>
          <p:cNvPr id="11" name="TextBox 10"/>
          <p:cNvSpPr txBox="1"/>
          <p:nvPr/>
        </p:nvSpPr>
        <p:spPr>
          <a:xfrm>
            <a:off x="6288632" y="1115597"/>
            <a:ext cx="5429234" cy="1984518"/>
          </a:xfrm>
          <a:prstGeom prst="rect">
            <a:avLst/>
          </a:prstGeom>
          <a:noFill/>
        </p:spPr>
        <p:txBody>
          <a:bodyPr wrap="square" rtlCol="0">
            <a:spAutoFit/>
          </a:bodyPr>
          <a:lstStyle>
            <a:defPPr>
              <a:defRPr lang="en-US"/>
            </a:defPPr>
            <a:lvl1pPr lvl="0">
              <a:lnSpc>
                <a:spcPct val="107000"/>
              </a:lnSpc>
              <a:spcAft>
                <a:spcPts val="800"/>
              </a:spcAft>
              <a:defRPr>
                <a:solidFill>
                  <a:prstClr val="black"/>
                </a:solidFill>
              </a:defRPr>
            </a:lvl1pPr>
          </a:lstStyle>
          <a:p>
            <a:r>
              <a:rPr lang="en-US" b="1" u="sng" dirty="0" err="1"/>
              <a:t>SOM</a:t>
            </a:r>
            <a:r>
              <a:rPr lang="en-US" b="1" u="sng" dirty="0"/>
              <a:t> example:</a:t>
            </a:r>
          </a:p>
          <a:p>
            <a:pPr marL="285750" indent="-285750">
              <a:buFont typeface="Wingdings" panose="05000000000000000000" pitchFamily="2" charset="2"/>
              <a:buChar char="Ø"/>
            </a:pPr>
            <a:r>
              <a:rPr lang="en-US" dirty="0" err="1"/>
              <a:t>UCHSP</a:t>
            </a:r>
            <a:r>
              <a:rPr lang="en-US" dirty="0"/>
              <a:t>	</a:t>
            </a:r>
            <a:r>
              <a:rPr lang="en-US" dirty="0" err="1"/>
              <a:t>HSCP</a:t>
            </a:r>
            <a:r>
              <a:rPr lang="en-US" dirty="0"/>
              <a:t> "X Prime" - Annual Rate</a:t>
            </a:r>
          </a:p>
          <a:p>
            <a:pPr marL="285750" indent="-285750">
              <a:buFont typeface="Wingdings" panose="05000000000000000000" pitchFamily="2" charset="2"/>
              <a:buChar char="Ø"/>
            </a:pPr>
            <a:r>
              <a:rPr lang="en-US" dirty="0" err="1"/>
              <a:t>UCHSX</a:t>
            </a:r>
            <a:r>
              <a:rPr lang="en-US" dirty="0"/>
              <a:t>	</a:t>
            </a:r>
            <a:r>
              <a:rPr lang="en-US" dirty="0" err="1"/>
              <a:t>HSCP</a:t>
            </a:r>
            <a:r>
              <a:rPr lang="en-US" dirty="0"/>
              <a:t> "X" - Annual Rate	</a:t>
            </a:r>
          </a:p>
          <a:p>
            <a:pPr marL="285750" indent="-285750">
              <a:buFont typeface="Wingdings" panose="05000000000000000000" pitchFamily="2" charset="2"/>
              <a:buChar char="Ø"/>
            </a:pPr>
            <a:r>
              <a:rPr lang="en-US" dirty="0" err="1"/>
              <a:t>UCHSY</a:t>
            </a:r>
            <a:r>
              <a:rPr lang="en-US" dirty="0"/>
              <a:t>	</a:t>
            </a:r>
            <a:r>
              <a:rPr lang="en-US" dirty="0" err="1"/>
              <a:t>HSCP</a:t>
            </a:r>
            <a:r>
              <a:rPr lang="en-US" dirty="0"/>
              <a:t> Negotiated [FIRM]</a:t>
            </a:r>
          </a:p>
          <a:p>
            <a:endParaRPr lang="en-US" dirty="0"/>
          </a:p>
        </p:txBody>
      </p:sp>
      <p:sp>
        <p:nvSpPr>
          <p:cNvPr id="12" name="TextBox 11"/>
          <p:cNvSpPr txBox="1"/>
          <p:nvPr/>
        </p:nvSpPr>
        <p:spPr>
          <a:xfrm>
            <a:off x="6288632" y="3100115"/>
            <a:ext cx="4126089" cy="787652"/>
          </a:xfrm>
          <a:prstGeom prst="rect">
            <a:avLst/>
          </a:prstGeom>
          <a:noFill/>
        </p:spPr>
        <p:txBody>
          <a:bodyPr wrap="square" rtlCol="0">
            <a:spAutoFit/>
          </a:bodyPr>
          <a:lstStyle>
            <a:defPPr>
              <a:defRPr lang="en-US"/>
            </a:defPPr>
            <a:lvl1pPr lvl="0">
              <a:lnSpc>
                <a:spcPct val="107000"/>
              </a:lnSpc>
              <a:spcAft>
                <a:spcPts val="800"/>
              </a:spcAft>
              <a:defRPr>
                <a:solidFill>
                  <a:prstClr val="black"/>
                </a:solidFill>
              </a:defRPr>
            </a:lvl1pPr>
          </a:lstStyle>
          <a:p>
            <a:r>
              <a:rPr lang="en-US" b="1" u="sng" dirty="0"/>
              <a:t>Record </a:t>
            </a:r>
            <a:r>
              <a:rPr lang="en-US" b="1" u="sng" dirty="0" smtClean="0"/>
              <a:t>Only:</a:t>
            </a:r>
            <a:endParaRPr lang="en-US" b="1" u="sng" dirty="0"/>
          </a:p>
          <a:p>
            <a:pPr marL="285750" indent="-285750">
              <a:buFont typeface="Wingdings" panose="05000000000000000000" pitchFamily="2" charset="2"/>
              <a:buChar char="Ø"/>
            </a:pPr>
            <a:r>
              <a:rPr lang="en-US" dirty="0" err="1"/>
              <a:t>UCWOS</a:t>
            </a:r>
            <a:r>
              <a:rPr lang="en-US" dirty="0"/>
              <a:t>	Without Salary</a:t>
            </a:r>
          </a:p>
        </p:txBody>
      </p:sp>
    </p:spTree>
    <p:extLst>
      <p:ext uri="{BB962C8B-B14F-4D97-AF65-F5344CB8AC3E}">
        <p14:creationId xmlns:p14="http://schemas.microsoft.com/office/powerpoint/2010/main" val="1744823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951264" y="1396093"/>
            <a:ext cx="8357250" cy="3231227"/>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1AB00"/>
                </a:solidFill>
                <a:effectLst/>
                <a:uLnTx/>
                <a:uFillTx/>
                <a:latin typeface="Arial"/>
                <a:ea typeface="+mn-ea"/>
                <a:cs typeface="+mn-cs"/>
              </a:rPr>
              <a:t>Definition  </a:t>
            </a:r>
            <a:endParaRPr kumimoji="0" lang="en-US" sz="7200" b="1" i="0" u="none" strike="noStrike" kern="1200" cap="none" spc="0" normalizeH="0" baseline="0" noProof="0" dirty="0">
              <a:ln>
                <a:noFill/>
              </a:ln>
              <a:solidFill>
                <a:srgbClr val="F1AB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7</a:t>
            </a:fld>
            <a:endParaRPr lang="en-US" altLang="en-US" dirty="0">
              <a:solidFill>
                <a:prstClr val="black"/>
              </a:solidFill>
            </a:endParaRPr>
          </a:p>
        </p:txBody>
      </p:sp>
    </p:spTree>
    <p:extLst>
      <p:ext uri="{BB962C8B-B14F-4D97-AF65-F5344CB8AC3E}">
        <p14:creationId xmlns:p14="http://schemas.microsoft.com/office/powerpoint/2010/main" val="10726466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947281" y="1499371"/>
            <a:ext cx="8748351" cy="3170479"/>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Initiate a Full Hire</a:t>
            </a:r>
            <a:endParaRPr lang="en-US" sz="7200" b="1" dirty="0">
              <a:solidFill>
                <a:srgbClr val="F1AB00"/>
              </a:solidFill>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70</a:t>
            </a:fld>
            <a:endParaRPr lang="en-US" altLang="en-US" dirty="0">
              <a:solidFill>
                <a:prstClr val="black"/>
              </a:solidFill>
            </a:endParaRPr>
          </a:p>
        </p:txBody>
      </p:sp>
    </p:spTree>
    <p:extLst>
      <p:ext uri="{BB962C8B-B14F-4D97-AF65-F5344CB8AC3E}">
        <p14:creationId xmlns:p14="http://schemas.microsoft.com/office/powerpoint/2010/main" val="896070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8977" y="1015981"/>
            <a:ext cx="11359676" cy="2679836"/>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Each template will have the following Tabs that may need to be filled out. Be sure to cycle through all five tabs prior to submitting.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Personal Data</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Job Data</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Earns Dist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Addl Pay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Person Profile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1"/>
          <p:cNvSpPr>
            <a:spLocks noGrp="1"/>
          </p:cNvSpPr>
          <p:nvPr>
            <p:ph type="title"/>
          </p:nvPr>
        </p:nvSpPr>
        <p:spPr>
          <a:xfrm>
            <a:off x="174058" y="163219"/>
            <a:ext cx="9884342" cy="685800"/>
          </a:xfrm>
        </p:spPr>
        <p:txBody>
          <a:bodyPr/>
          <a:lstStyle/>
          <a:p>
            <a:r>
              <a:rPr lang="en-US" dirty="0" smtClean="0">
                <a:solidFill>
                  <a:schemeClr val="accent5"/>
                </a:solidFill>
              </a:rPr>
              <a:t>TEMPLATE TABS </a:t>
            </a:r>
            <a:endParaRPr lang="en-US" dirty="0">
              <a:solidFill>
                <a:schemeClr val="accent5"/>
              </a:solidFill>
            </a:endParaRPr>
          </a:p>
        </p:txBody>
      </p:sp>
      <p:pic>
        <p:nvPicPr>
          <p:cNvPr id="2" name="Picture 1"/>
          <p:cNvPicPr>
            <a:picLocks noChangeAspect="1"/>
          </p:cNvPicPr>
          <p:nvPr/>
        </p:nvPicPr>
        <p:blipFill rotWithShape="1">
          <a:blip r:embed="rId4"/>
          <a:srcRect r="45261" b="96048"/>
          <a:stretch/>
        </p:blipFill>
        <p:spPr>
          <a:xfrm>
            <a:off x="3546133" y="2355899"/>
            <a:ext cx="6512267" cy="701765"/>
          </a:xfrm>
          <a:prstGeom prst="rect">
            <a:avLst/>
          </a:prstGeom>
          <a:ln>
            <a:solidFill>
              <a:schemeClr val="tx1"/>
            </a:solidFill>
          </a:ln>
        </p:spPr>
      </p:pic>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71</a:t>
            </a:fld>
            <a:endParaRPr lang="en-US" altLang="en-US" dirty="0">
              <a:solidFill>
                <a:prstClr val="black"/>
              </a:solidFill>
            </a:endParaRPr>
          </a:p>
        </p:txBody>
      </p:sp>
    </p:spTree>
    <p:extLst>
      <p:ext uri="{BB962C8B-B14F-4D97-AF65-F5344CB8AC3E}">
        <p14:creationId xmlns:p14="http://schemas.microsoft.com/office/powerpoint/2010/main" val="5248374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a:spcBef>
                <a:spcPts val="0"/>
              </a:spcBef>
              <a:spcAft>
                <a:spcPts val="0"/>
              </a:spcAft>
            </a:pPr>
            <a:r>
              <a:rPr lang="en-US" b="1" dirty="0">
                <a:ea typeface="Times New Roman" panose="02020603050405020304" pitchFamily="18" charset="0"/>
              </a:rPr>
              <a:t>Navigation: </a:t>
            </a:r>
            <a:r>
              <a:rPr lang="en-US" dirty="0">
                <a:ea typeface="Times New Roman" panose="02020603050405020304" pitchFamily="18" charset="0"/>
              </a:rPr>
              <a:t>PeopleSoft Menu &gt; </a:t>
            </a:r>
            <a:r>
              <a:rPr lang="en-US" dirty="0" smtClean="0">
                <a:ea typeface="Times New Roman" panose="02020603050405020304" pitchFamily="18" charset="0"/>
              </a:rPr>
              <a:t>Workforce Administration </a:t>
            </a:r>
            <a:r>
              <a:rPr lang="en-US" dirty="0">
                <a:ea typeface="Times New Roman" panose="02020603050405020304" pitchFamily="18" charset="0"/>
              </a:rPr>
              <a:t>&gt; </a:t>
            </a:r>
            <a:r>
              <a:rPr lang="en-US" dirty="0" smtClean="0">
                <a:ea typeface="Times New Roman" panose="02020603050405020304" pitchFamily="18" charset="0"/>
              </a:rPr>
              <a:t>Smart HR Template &gt; </a:t>
            </a:r>
            <a:r>
              <a:rPr lang="en-US" b="1" dirty="0" smtClean="0">
                <a:ea typeface="Times New Roman" panose="02020603050405020304" pitchFamily="18" charset="0"/>
              </a:rPr>
              <a:t>Smart HR Transactions</a:t>
            </a:r>
            <a:endParaRPr lang="en-US" dirty="0">
              <a:ea typeface="Times New Roman" panose="02020603050405020304" pitchFamily="18" charset="0"/>
            </a:endParaRPr>
          </a:p>
        </p:txBody>
      </p:sp>
      <p:sp>
        <p:nvSpPr>
          <p:cNvPr id="22" name="Rectangle 21"/>
          <p:cNvSpPr/>
          <p:nvPr/>
        </p:nvSpPr>
        <p:spPr>
          <a:xfrm>
            <a:off x="407974" y="1878237"/>
            <a:ext cx="11325225" cy="38869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dirty="0" smtClean="0">
                <a:cs typeface="Arial"/>
              </a:rPr>
              <a:t>The </a:t>
            </a:r>
            <a:r>
              <a:rPr lang="en-US" b="1" spc="-5" dirty="0">
                <a:cs typeface="Arial"/>
              </a:rPr>
              <a:t>Smart </a:t>
            </a:r>
            <a:r>
              <a:rPr lang="en-US" b="1" spc="5" dirty="0">
                <a:cs typeface="Arial"/>
              </a:rPr>
              <a:t>HR </a:t>
            </a:r>
            <a:r>
              <a:rPr lang="en-US" b="1" spc="-10" dirty="0">
                <a:cs typeface="Arial"/>
              </a:rPr>
              <a:t>Transactions </a:t>
            </a:r>
            <a:r>
              <a:rPr lang="en-US" dirty="0">
                <a:cs typeface="Arial"/>
              </a:rPr>
              <a:t>page </a:t>
            </a:r>
            <a:r>
              <a:rPr lang="en-US" spc="-5" dirty="0">
                <a:cs typeface="Arial"/>
              </a:rPr>
              <a:t>is the starting </a:t>
            </a:r>
            <a:r>
              <a:rPr lang="en-US" dirty="0">
                <a:cs typeface="Arial"/>
              </a:rPr>
              <a:t>point </a:t>
            </a:r>
            <a:r>
              <a:rPr lang="en-US" spc="-5" dirty="0">
                <a:cs typeface="Arial"/>
              </a:rPr>
              <a:t>to initiate </a:t>
            </a:r>
            <a:r>
              <a:rPr lang="en-US" dirty="0">
                <a:cs typeface="Arial"/>
              </a:rPr>
              <a:t>a </a:t>
            </a:r>
            <a:r>
              <a:rPr lang="en-US" spc="-5" dirty="0" smtClean="0">
                <a:cs typeface="Arial"/>
              </a:rPr>
              <a:t>template</a:t>
            </a:r>
            <a:r>
              <a:rPr lang="en-US" spc="-35" dirty="0" smtClean="0">
                <a:cs typeface="Arial"/>
              </a:rPr>
              <a:t> </a:t>
            </a:r>
            <a:r>
              <a:rPr lang="en-US" dirty="0">
                <a:cs typeface="Arial"/>
              </a:rPr>
              <a:t>transaction</a:t>
            </a:r>
            <a:r>
              <a:rPr lang="en-US" dirty="0" smtClean="0">
                <a:cs typeface="Arial"/>
              </a:rPr>
              <a:t>.</a:t>
            </a:r>
            <a:endParaRPr lang="en-US" dirty="0">
              <a:cs typeface="Arial"/>
            </a:endParaRPr>
          </a:p>
        </p:txBody>
      </p:sp>
      <p:grpSp>
        <p:nvGrpSpPr>
          <p:cNvPr id="19" name="Group 18"/>
          <p:cNvGrpSpPr/>
          <p:nvPr/>
        </p:nvGrpSpPr>
        <p:grpSpPr>
          <a:xfrm>
            <a:off x="407974" y="2634916"/>
            <a:ext cx="11136430" cy="3817818"/>
            <a:chOff x="407974" y="2634916"/>
            <a:chExt cx="11136430" cy="3817818"/>
          </a:xfrm>
        </p:grpSpPr>
        <p:sp>
          <p:nvSpPr>
            <p:cNvPr id="16" name="object 2"/>
            <p:cNvSpPr/>
            <p:nvPr/>
          </p:nvSpPr>
          <p:spPr>
            <a:xfrm>
              <a:off x="407974" y="2634916"/>
              <a:ext cx="11136430" cy="3796216"/>
            </a:xfrm>
            <a:prstGeom prst="rect">
              <a:avLst/>
            </a:prstGeom>
            <a:blipFill>
              <a:blip r:embed="rId3" cstate="print"/>
              <a:stretch>
                <a:fillRect/>
              </a:stretch>
            </a:blipFill>
            <a:ln>
              <a:solidFill>
                <a:schemeClr val="tx1"/>
              </a:solidFill>
            </a:ln>
          </p:spPr>
          <p:txBody>
            <a:bodyPr wrap="square" lIns="0" tIns="0" rIns="0" bIns="0" rtlCol="0"/>
            <a:lstStyle/>
            <a:p>
              <a:endParaRPr dirty="0"/>
            </a:p>
          </p:txBody>
        </p:sp>
        <p:sp>
          <p:nvSpPr>
            <p:cNvPr id="30" name="object 5"/>
            <p:cNvSpPr/>
            <p:nvPr/>
          </p:nvSpPr>
          <p:spPr>
            <a:xfrm>
              <a:off x="3991805" y="2775683"/>
              <a:ext cx="1930530" cy="814654"/>
            </a:xfrm>
            <a:custGeom>
              <a:avLst/>
              <a:gdLst/>
              <a:ahLst/>
              <a:cxnLst/>
              <a:rect l="l" t="t" r="r" b="b"/>
              <a:pathLst>
                <a:path w="1638300" h="355600">
                  <a:moveTo>
                    <a:pt x="1637741" y="0"/>
                  </a:moveTo>
                  <a:lnTo>
                    <a:pt x="0" y="0"/>
                  </a:lnTo>
                  <a:lnTo>
                    <a:pt x="0" y="355206"/>
                  </a:lnTo>
                  <a:lnTo>
                    <a:pt x="1637741" y="355206"/>
                  </a:lnTo>
                  <a:lnTo>
                    <a:pt x="1637741" y="0"/>
                  </a:lnTo>
                  <a:close/>
                </a:path>
              </a:pathLst>
            </a:custGeom>
            <a:solidFill>
              <a:schemeClr val="accent1">
                <a:lumMod val="20000"/>
                <a:lumOff val="80000"/>
              </a:schemeClr>
            </a:solidFill>
            <a:ln>
              <a:solidFill>
                <a:schemeClr val="tx1"/>
              </a:solidFill>
            </a:ln>
          </p:spPr>
          <p:txBody>
            <a:bodyPr wrap="square" lIns="0" tIns="0" rIns="0" bIns="0" rtlCol="0"/>
            <a:lstStyle/>
            <a:p>
              <a:pPr algn="ctr"/>
              <a:r>
                <a:rPr lang="en-US" spc="-5" dirty="0" smtClean="0">
                  <a:cs typeface="Arial"/>
                </a:rPr>
                <a:t>The </a:t>
              </a:r>
              <a:r>
                <a:rPr lang="en-US" b="1" spc="-5" dirty="0" smtClean="0">
                  <a:cs typeface="Arial"/>
                </a:rPr>
                <a:t>Transaction Type </a:t>
              </a:r>
              <a:r>
                <a:rPr lang="en-US" spc="-5" dirty="0" smtClean="0">
                  <a:cs typeface="Arial"/>
                </a:rPr>
                <a:t>field is not used by UC.</a:t>
              </a:r>
              <a:r>
                <a:rPr lang="en-US" sz="1200" spc="-5" dirty="0" smtClean="0">
                  <a:cs typeface="Arial"/>
                </a:rPr>
                <a:t> </a:t>
              </a:r>
              <a:endParaRPr sz="1200" dirty="0"/>
            </a:p>
          </p:txBody>
        </p:sp>
        <p:sp>
          <p:nvSpPr>
            <p:cNvPr id="14" name="object 10"/>
            <p:cNvSpPr txBox="1"/>
            <p:nvPr/>
          </p:nvSpPr>
          <p:spPr>
            <a:xfrm>
              <a:off x="7265580" y="2887000"/>
              <a:ext cx="3132789" cy="843180"/>
            </a:xfrm>
            <a:prstGeom prst="rect">
              <a:avLst/>
            </a:prstGeom>
            <a:solidFill>
              <a:schemeClr val="accent1">
                <a:lumMod val="20000"/>
                <a:lumOff val="80000"/>
              </a:schemeClr>
            </a:solidFill>
            <a:ln>
              <a:solidFill>
                <a:schemeClr val="tx1"/>
              </a:solidFill>
            </a:ln>
          </p:spPr>
          <p:txBody>
            <a:bodyPr vert="horz" wrap="square" lIns="0" tIns="12065" rIns="0" bIns="0" rtlCol="0">
              <a:spAutoFit/>
            </a:bodyPr>
            <a:lstStyle/>
            <a:p>
              <a:pPr marL="90170" marR="391795" indent="-635" algn="ctr">
                <a:lnSpc>
                  <a:spcPct val="100000"/>
                </a:lnSpc>
                <a:spcBef>
                  <a:spcPts val="95"/>
                </a:spcBef>
              </a:pPr>
              <a:r>
                <a:rPr spc="-5" dirty="0">
                  <a:latin typeface="Arial"/>
                  <a:cs typeface="Arial"/>
                </a:rPr>
                <a:t>Use </a:t>
              </a:r>
              <a:r>
                <a:rPr spc="-10" dirty="0">
                  <a:latin typeface="Arial"/>
                  <a:cs typeface="Arial"/>
                </a:rPr>
                <a:t>the </a:t>
              </a:r>
              <a:r>
                <a:rPr b="1" spc="-10" dirty="0">
                  <a:latin typeface="Arial"/>
                  <a:cs typeface="Arial"/>
                </a:rPr>
                <a:t>Select </a:t>
              </a:r>
              <a:r>
                <a:rPr b="1" spc="-5" dirty="0">
                  <a:latin typeface="Arial"/>
                  <a:cs typeface="Arial"/>
                </a:rPr>
                <a:t>Template </a:t>
              </a:r>
              <a:r>
                <a:rPr spc="-5" dirty="0">
                  <a:latin typeface="Arial"/>
                  <a:cs typeface="Arial"/>
                </a:rPr>
                <a:t>field </a:t>
              </a:r>
              <a:r>
                <a:rPr spc="-5" dirty="0" smtClean="0">
                  <a:latin typeface="Arial"/>
                  <a:cs typeface="Arial"/>
                </a:rPr>
                <a:t>to</a:t>
              </a:r>
              <a:r>
                <a:rPr lang="en-US" spc="-5" dirty="0" smtClean="0">
                  <a:latin typeface="Arial"/>
                  <a:cs typeface="Arial"/>
                </a:rPr>
                <a:t> </a:t>
              </a:r>
              <a:r>
                <a:rPr spc="-5" dirty="0" smtClean="0">
                  <a:latin typeface="Arial"/>
                  <a:cs typeface="Arial"/>
                </a:rPr>
                <a:t>select </a:t>
              </a:r>
              <a:r>
                <a:rPr spc="-10" dirty="0">
                  <a:latin typeface="Arial"/>
                  <a:cs typeface="Arial"/>
                </a:rPr>
                <a:t>the appropriate</a:t>
              </a:r>
              <a:r>
                <a:rPr spc="-35" dirty="0">
                  <a:latin typeface="Arial"/>
                  <a:cs typeface="Arial"/>
                </a:rPr>
                <a:t> </a:t>
              </a:r>
              <a:r>
                <a:rPr spc="-5" dirty="0" smtClean="0">
                  <a:latin typeface="Arial"/>
                  <a:cs typeface="Arial"/>
                </a:rPr>
                <a:t>template</a:t>
              </a:r>
              <a:r>
                <a:rPr lang="en-US" spc="-5" dirty="0" smtClean="0">
                  <a:latin typeface="Arial"/>
                  <a:cs typeface="Arial"/>
                </a:rPr>
                <a:t>.</a:t>
              </a:r>
              <a:endParaRPr sz="1200" dirty="0">
                <a:latin typeface="Arial"/>
                <a:cs typeface="Arial"/>
              </a:endParaRPr>
            </a:p>
          </p:txBody>
        </p:sp>
        <p:sp>
          <p:nvSpPr>
            <p:cNvPr id="15" name="object 16"/>
            <p:cNvSpPr txBox="1"/>
            <p:nvPr/>
          </p:nvSpPr>
          <p:spPr>
            <a:xfrm>
              <a:off x="5350041" y="5332556"/>
              <a:ext cx="3272964" cy="1120178"/>
            </a:xfrm>
            <a:prstGeom prst="rect">
              <a:avLst/>
            </a:prstGeom>
            <a:solidFill>
              <a:schemeClr val="accent1">
                <a:lumMod val="20000"/>
                <a:lumOff val="80000"/>
              </a:schemeClr>
            </a:solidFill>
            <a:ln>
              <a:solidFill>
                <a:schemeClr val="tx1"/>
              </a:solidFill>
            </a:ln>
          </p:spPr>
          <p:txBody>
            <a:bodyPr vert="horz" wrap="square" lIns="0" tIns="12065" rIns="0" bIns="0" rtlCol="0">
              <a:spAutoFit/>
            </a:bodyPr>
            <a:lstStyle/>
            <a:p>
              <a:pPr marL="12700" marR="5080" algn="ctr">
                <a:lnSpc>
                  <a:spcPct val="100000"/>
                </a:lnSpc>
                <a:spcBef>
                  <a:spcPts val="95"/>
                </a:spcBef>
              </a:pPr>
              <a:r>
                <a:rPr spc="-15" dirty="0">
                  <a:latin typeface="Arial"/>
                  <a:cs typeface="Arial"/>
                </a:rPr>
                <a:t>You </a:t>
              </a:r>
              <a:r>
                <a:rPr spc="-5" dirty="0">
                  <a:latin typeface="Arial"/>
                  <a:cs typeface="Arial"/>
                </a:rPr>
                <a:t>also can </a:t>
              </a:r>
              <a:r>
                <a:rPr spc="-10" dirty="0">
                  <a:latin typeface="Arial"/>
                  <a:cs typeface="Arial"/>
                </a:rPr>
                <a:t>delete  </a:t>
              </a:r>
              <a:r>
                <a:rPr spc="-5" dirty="0">
                  <a:latin typeface="Arial"/>
                  <a:cs typeface="Arial"/>
                </a:rPr>
                <a:t>transactions </a:t>
              </a:r>
              <a:r>
                <a:rPr spc="-15" dirty="0">
                  <a:latin typeface="Arial"/>
                  <a:cs typeface="Arial"/>
                </a:rPr>
                <a:t>you </a:t>
              </a:r>
              <a:r>
                <a:rPr spc="-10" dirty="0" smtClean="0">
                  <a:latin typeface="Arial"/>
                  <a:cs typeface="Arial"/>
                </a:rPr>
                <a:t>have</a:t>
              </a:r>
              <a:r>
                <a:rPr lang="en-US" spc="-10" dirty="0" smtClean="0">
                  <a:latin typeface="Arial"/>
                  <a:cs typeface="Arial"/>
                </a:rPr>
                <a:t> </a:t>
              </a:r>
              <a:r>
                <a:rPr spc="-10" dirty="0" smtClean="0">
                  <a:latin typeface="Arial"/>
                  <a:cs typeface="Arial"/>
                </a:rPr>
                <a:t>initiated</a:t>
              </a:r>
              <a:r>
                <a:rPr spc="-10" dirty="0">
                  <a:latin typeface="Arial"/>
                  <a:cs typeface="Arial"/>
                </a:rPr>
                <a:t>, </a:t>
              </a:r>
              <a:r>
                <a:rPr spc="-5" dirty="0">
                  <a:latin typeface="Arial"/>
                  <a:cs typeface="Arial"/>
                </a:rPr>
                <a:t>as </a:t>
              </a:r>
              <a:r>
                <a:rPr spc="-10" dirty="0">
                  <a:latin typeface="Arial"/>
                  <a:cs typeface="Arial"/>
                </a:rPr>
                <a:t>long </a:t>
              </a:r>
              <a:r>
                <a:rPr spc="-5" dirty="0">
                  <a:latin typeface="Arial"/>
                  <a:cs typeface="Arial"/>
                </a:rPr>
                <a:t>as </a:t>
              </a:r>
              <a:r>
                <a:rPr spc="-10" dirty="0" smtClean="0">
                  <a:latin typeface="Arial"/>
                  <a:cs typeface="Arial"/>
                </a:rPr>
                <a:t>they </a:t>
              </a:r>
              <a:r>
                <a:rPr spc="-10" dirty="0">
                  <a:latin typeface="Arial"/>
                  <a:cs typeface="Arial"/>
                </a:rPr>
                <a:t>have not been</a:t>
              </a:r>
              <a:r>
                <a:rPr spc="-45" dirty="0">
                  <a:latin typeface="Arial"/>
                  <a:cs typeface="Arial"/>
                </a:rPr>
                <a:t> </a:t>
              </a:r>
              <a:r>
                <a:rPr spc="-10" dirty="0" smtClean="0">
                  <a:latin typeface="Arial"/>
                  <a:cs typeface="Arial"/>
                </a:rPr>
                <a:t>approved</a:t>
              </a:r>
              <a:r>
                <a:rPr lang="en-US" spc="-10" dirty="0" smtClean="0">
                  <a:latin typeface="Arial"/>
                  <a:cs typeface="Arial"/>
                </a:rPr>
                <a:t>.</a:t>
              </a:r>
              <a:endParaRPr dirty="0">
                <a:latin typeface="Arial"/>
                <a:cs typeface="Arial"/>
              </a:endParaRPr>
            </a:p>
          </p:txBody>
        </p:sp>
        <p:cxnSp>
          <p:nvCxnSpPr>
            <p:cNvPr id="7" name="Straight Arrow Connector 6"/>
            <p:cNvCxnSpPr/>
            <p:nvPr/>
          </p:nvCxnSpPr>
          <p:spPr>
            <a:xfrm flipH="1">
              <a:off x="3146693" y="3590336"/>
              <a:ext cx="992170" cy="266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489938" y="3414097"/>
              <a:ext cx="2775642" cy="6538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327991" y="5822307"/>
              <a:ext cx="2022050" cy="93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72</a:t>
            </a:fld>
            <a:endParaRPr lang="en-US" altLang="en-US" dirty="0">
              <a:solidFill>
                <a:prstClr val="black"/>
              </a:solidFill>
            </a:endParaRPr>
          </a:p>
        </p:txBody>
      </p:sp>
    </p:spTree>
    <p:extLst>
      <p:ext uri="{BB962C8B-B14F-4D97-AF65-F5344CB8AC3E}">
        <p14:creationId xmlns:p14="http://schemas.microsoft.com/office/powerpoint/2010/main" val="42733670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a:spcBef>
                <a:spcPts val="0"/>
              </a:spcBef>
              <a:spcAft>
                <a:spcPts val="0"/>
              </a:spcAft>
            </a:pPr>
            <a:r>
              <a:rPr lang="en-US" b="1" dirty="0">
                <a:ea typeface="Times New Roman" panose="02020603050405020304" pitchFamily="18" charset="0"/>
              </a:rPr>
              <a:t>Navigation: </a:t>
            </a:r>
            <a:r>
              <a:rPr lang="en-US" dirty="0">
                <a:ea typeface="Times New Roman" panose="02020603050405020304" pitchFamily="18" charset="0"/>
              </a:rPr>
              <a:t>PeopleSoft Menu &gt; </a:t>
            </a:r>
            <a:r>
              <a:rPr lang="en-US" dirty="0" smtClean="0">
                <a:ea typeface="Times New Roman" panose="02020603050405020304" pitchFamily="18" charset="0"/>
              </a:rPr>
              <a:t>Workforce Administration </a:t>
            </a:r>
            <a:r>
              <a:rPr lang="en-US" dirty="0">
                <a:ea typeface="Times New Roman" panose="02020603050405020304" pitchFamily="18" charset="0"/>
              </a:rPr>
              <a:t>&gt; </a:t>
            </a:r>
            <a:r>
              <a:rPr lang="en-US" dirty="0" smtClean="0">
                <a:ea typeface="Times New Roman" panose="02020603050405020304" pitchFamily="18" charset="0"/>
              </a:rPr>
              <a:t>Smart HR Template &gt; </a:t>
            </a:r>
            <a:r>
              <a:rPr lang="en-US" b="1" dirty="0" smtClean="0">
                <a:ea typeface="Times New Roman" panose="02020603050405020304" pitchFamily="18" charset="0"/>
              </a:rPr>
              <a:t>Smart HR Transactions</a:t>
            </a:r>
            <a:endParaRPr lang="en-US" dirty="0">
              <a:ea typeface="Times New Roman" panose="02020603050405020304" pitchFamily="18" charset="0"/>
            </a:endParaRPr>
          </a:p>
        </p:txBody>
      </p:sp>
      <p:sp>
        <p:nvSpPr>
          <p:cNvPr id="22" name="Rectangle 21"/>
          <p:cNvSpPr/>
          <p:nvPr/>
        </p:nvSpPr>
        <p:spPr>
          <a:xfrm>
            <a:off x="433387" y="1721392"/>
            <a:ext cx="11325225" cy="38869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spc="5" dirty="0" smtClean="0">
                <a:cs typeface="Arial"/>
              </a:rPr>
              <a:t>Use </a:t>
            </a:r>
            <a:r>
              <a:rPr lang="en-US" spc="-5" dirty="0">
                <a:cs typeface="Arial"/>
              </a:rPr>
              <a:t>the </a:t>
            </a:r>
            <a:r>
              <a:rPr lang="en-US" b="1" dirty="0">
                <a:cs typeface="Arial"/>
              </a:rPr>
              <a:t>Select </a:t>
            </a:r>
            <a:r>
              <a:rPr lang="en-US" b="1" spc="-20" dirty="0">
                <a:cs typeface="Arial"/>
              </a:rPr>
              <a:t>Template </a:t>
            </a:r>
            <a:r>
              <a:rPr lang="en-US" dirty="0">
                <a:cs typeface="Arial"/>
              </a:rPr>
              <a:t>look up </a:t>
            </a:r>
            <a:r>
              <a:rPr lang="en-US" spc="-5" dirty="0">
                <a:cs typeface="Arial"/>
              </a:rPr>
              <a:t>to </a:t>
            </a:r>
            <a:r>
              <a:rPr lang="en-US" dirty="0">
                <a:cs typeface="Arial"/>
              </a:rPr>
              <a:t>select the </a:t>
            </a:r>
            <a:r>
              <a:rPr lang="en-US" spc="-5" dirty="0">
                <a:cs typeface="Arial"/>
              </a:rPr>
              <a:t>template for</a:t>
            </a:r>
            <a:r>
              <a:rPr lang="en-US" spc="-195" dirty="0">
                <a:cs typeface="Arial"/>
              </a:rPr>
              <a:t> </a:t>
            </a:r>
            <a:r>
              <a:rPr lang="en-US" dirty="0" smtClean="0">
                <a:cs typeface="Arial"/>
              </a:rPr>
              <a:t>the </a:t>
            </a:r>
            <a:r>
              <a:rPr lang="en-US" dirty="0">
                <a:cs typeface="Arial"/>
              </a:rPr>
              <a:t>transaction </a:t>
            </a:r>
            <a:r>
              <a:rPr lang="en-US" spc="-5" dirty="0">
                <a:cs typeface="Arial"/>
              </a:rPr>
              <a:t>you </a:t>
            </a:r>
            <a:r>
              <a:rPr lang="en-US" dirty="0">
                <a:cs typeface="Arial"/>
              </a:rPr>
              <a:t>need </a:t>
            </a:r>
            <a:r>
              <a:rPr lang="en-US" spc="-5" dirty="0">
                <a:cs typeface="Arial"/>
              </a:rPr>
              <a:t>to</a:t>
            </a:r>
            <a:r>
              <a:rPr lang="en-US" spc="-85" dirty="0">
                <a:cs typeface="Arial"/>
              </a:rPr>
              <a:t> </a:t>
            </a:r>
            <a:r>
              <a:rPr lang="en-US" spc="-5" dirty="0">
                <a:cs typeface="Arial"/>
              </a:rPr>
              <a:t>initiate</a:t>
            </a:r>
            <a:r>
              <a:rPr lang="en-US" spc="-5" dirty="0" smtClean="0">
                <a:cs typeface="Arial"/>
              </a:rPr>
              <a:t>.</a:t>
            </a:r>
            <a:endParaRPr lang="en-US" dirty="0">
              <a:cs typeface="Arial"/>
            </a:endParaRPr>
          </a:p>
        </p:txBody>
      </p:sp>
      <p:grpSp>
        <p:nvGrpSpPr>
          <p:cNvPr id="35" name="Group 34"/>
          <p:cNvGrpSpPr/>
          <p:nvPr/>
        </p:nvGrpSpPr>
        <p:grpSpPr>
          <a:xfrm>
            <a:off x="677402" y="2207718"/>
            <a:ext cx="10988306" cy="4202731"/>
            <a:chOff x="677402" y="2207718"/>
            <a:chExt cx="10988306" cy="4202731"/>
          </a:xfrm>
        </p:grpSpPr>
        <p:pic>
          <p:nvPicPr>
            <p:cNvPr id="13" name="Picture 12"/>
            <p:cNvPicPr>
              <a:picLocks noChangeAspect="1"/>
            </p:cNvPicPr>
            <p:nvPr/>
          </p:nvPicPr>
          <p:blipFill rotWithShape="1">
            <a:blip r:embed="rId3"/>
            <a:srcRect r="206" b="24952"/>
            <a:stretch/>
          </p:blipFill>
          <p:spPr>
            <a:xfrm>
              <a:off x="677402" y="2398840"/>
              <a:ext cx="10988306" cy="3488365"/>
            </a:xfrm>
            <a:prstGeom prst="rect">
              <a:avLst/>
            </a:prstGeom>
            <a:ln w="6350">
              <a:solidFill>
                <a:schemeClr val="tx1"/>
              </a:solidFill>
            </a:ln>
          </p:spPr>
        </p:pic>
        <p:sp>
          <p:nvSpPr>
            <p:cNvPr id="25" name="object 9"/>
            <p:cNvSpPr txBox="1"/>
            <p:nvPr/>
          </p:nvSpPr>
          <p:spPr>
            <a:xfrm>
              <a:off x="3771221" y="2615609"/>
              <a:ext cx="2491355" cy="843180"/>
            </a:xfrm>
            <a:prstGeom prst="rect">
              <a:avLst/>
            </a:prstGeom>
            <a:solidFill>
              <a:schemeClr val="accent1">
                <a:lumMod val="20000"/>
                <a:lumOff val="80000"/>
              </a:schemeClr>
            </a:solidFill>
            <a:ln>
              <a:solidFill>
                <a:schemeClr val="tx1"/>
              </a:solidFill>
            </a:ln>
          </p:spPr>
          <p:txBody>
            <a:bodyPr vert="horz" wrap="square" lIns="0" tIns="12065" rIns="0" bIns="0" rtlCol="0">
              <a:spAutoFit/>
            </a:bodyPr>
            <a:lstStyle/>
            <a:p>
              <a:pPr marL="102870" marR="102235" algn="ctr">
                <a:lnSpc>
                  <a:spcPct val="100000"/>
                </a:lnSpc>
                <a:spcBef>
                  <a:spcPts val="95"/>
                </a:spcBef>
              </a:pPr>
              <a:r>
                <a:rPr spc="-5" dirty="0">
                  <a:latin typeface="Arial"/>
                  <a:cs typeface="Arial"/>
                </a:rPr>
                <a:t>Click </a:t>
              </a:r>
              <a:r>
                <a:rPr spc="-10" dirty="0">
                  <a:latin typeface="Arial"/>
                  <a:cs typeface="Arial"/>
                </a:rPr>
                <a:t>the </a:t>
              </a:r>
              <a:r>
                <a:rPr b="1" spc="-10" dirty="0" smtClean="0">
                  <a:latin typeface="Arial"/>
                  <a:cs typeface="Arial"/>
                </a:rPr>
                <a:t>Search </a:t>
              </a:r>
              <a:r>
                <a:rPr spc="-10" dirty="0" smtClean="0">
                  <a:latin typeface="Arial"/>
                  <a:cs typeface="Arial"/>
                </a:rPr>
                <a:t>button </a:t>
              </a:r>
              <a:r>
                <a:rPr spc="-5" dirty="0">
                  <a:latin typeface="Arial"/>
                  <a:cs typeface="Arial"/>
                </a:rPr>
                <a:t>to select a</a:t>
              </a:r>
              <a:r>
                <a:rPr spc="-45" dirty="0">
                  <a:latin typeface="Arial"/>
                  <a:cs typeface="Arial"/>
                </a:rPr>
                <a:t> </a:t>
              </a:r>
              <a:r>
                <a:rPr spc="-5" dirty="0" smtClean="0">
                  <a:latin typeface="Arial"/>
                  <a:cs typeface="Arial"/>
                </a:rPr>
                <a:t>template</a:t>
              </a:r>
              <a:r>
                <a:rPr lang="en-US" spc="-5" dirty="0" smtClean="0">
                  <a:latin typeface="Arial"/>
                  <a:cs typeface="Arial"/>
                </a:rPr>
                <a:t>.</a:t>
              </a:r>
              <a:endParaRPr sz="1200" dirty="0">
                <a:latin typeface="Arial"/>
                <a:cs typeface="Arial"/>
              </a:endParaRPr>
            </a:p>
          </p:txBody>
        </p:sp>
        <p:pic>
          <p:nvPicPr>
            <p:cNvPr id="3" name="Picture 2"/>
            <p:cNvPicPr>
              <a:picLocks noChangeAspect="1"/>
            </p:cNvPicPr>
            <p:nvPr/>
          </p:nvPicPr>
          <p:blipFill>
            <a:blip r:embed="rId4"/>
            <a:stretch>
              <a:fillRect/>
            </a:stretch>
          </p:blipFill>
          <p:spPr>
            <a:xfrm>
              <a:off x="8234544" y="2207718"/>
              <a:ext cx="3094389" cy="4202731"/>
            </a:xfrm>
            <a:prstGeom prst="rect">
              <a:avLst/>
            </a:prstGeom>
            <a:ln w="6350">
              <a:solidFill>
                <a:schemeClr val="tx1"/>
              </a:solidFill>
            </a:ln>
          </p:spPr>
        </p:pic>
        <p:cxnSp>
          <p:nvCxnSpPr>
            <p:cNvPr id="6" name="Straight Arrow Connector 5"/>
            <p:cNvCxnSpPr/>
            <p:nvPr/>
          </p:nvCxnSpPr>
          <p:spPr>
            <a:xfrm flipH="1">
              <a:off x="3476850" y="3458789"/>
              <a:ext cx="875333" cy="6772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688958" y="2615609"/>
              <a:ext cx="3487479" cy="16693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73</a:t>
            </a:fld>
            <a:endParaRPr lang="en-US" altLang="en-US" dirty="0">
              <a:solidFill>
                <a:prstClr val="black"/>
              </a:solidFill>
            </a:endParaRPr>
          </a:p>
        </p:txBody>
      </p:sp>
    </p:spTree>
    <p:extLst>
      <p:ext uri="{BB962C8B-B14F-4D97-AF65-F5344CB8AC3E}">
        <p14:creationId xmlns:p14="http://schemas.microsoft.com/office/powerpoint/2010/main" val="31697937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8467" y="2605443"/>
            <a:ext cx="11313043" cy="3337152"/>
          </a:xfrm>
          <a:prstGeom prst="rect">
            <a:avLst/>
          </a:prstGeom>
          <a:ln w="6350">
            <a:solidFill>
              <a:schemeClr val="tx1"/>
            </a:solidFill>
          </a:ln>
        </p:spPr>
      </p:pic>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a:spcBef>
                <a:spcPts val="0"/>
              </a:spcBef>
              <a:spcAft>
                <a:spcPts val="0"/>
              </a:spcAft>
            </a:pPr>
            <a:r>
              <a:rPr lang="en-US" b="1" dirty="0">
                <a:ea typeface="Times New Roman" panose="02020603050405020304" pitchFamily="18" charset="0"/>
              </a:rPr>
              <a:t>Navigation: </a:t>
            </a:r>
            <a:r>
              <a:rPr lang="en-US" dirty="0">
                <a:ea typeface="Times New Roman" panose="02020603050405020304" pitchFamily="18" charset="0"/>
              </a:rPr>
              <a:t>PeopleSoft Menu &gt; </a:t>
            </a:r>
            <a:r>
              <a:rPr lang="en-US" dirty="0" smtClean="0">
                <a:ea typeface="Times New Roman" panose="02020603050405020304" pitchFamily="18" charset="0"/>
              </a:rPr>
              <a:t>Workforce Administration </a:t>
            </a:r>
            <a:r>
              <a:rPr lang="en-US" dirty="0">
                <a:ea typeface="Times New Roman" panose="02020603050405020304" pitchFamily="18" charset="0"/>
              </a:rPr>
              <a:t>&gt; </a:t>
            </a:r>
            <a:r>
              <a:rPr lang="en-US" dirty="0" smtClean="0">
                <a:ea typeface="Times New Roman" panose="02020603050405020304" pitchFamily="18" charset="0"/>
              </a:rPr>
              <a:t>Smart HR Template &gt; </a:t>
            </a:r>
            <a:r>
              <a:rPr lang="en-US" b="1" dirty="0" smtClean="0">
                <a:ea typeface="Times New Roman" panose="02020603050405020304" pitchFamily="18" charset="0"/>
              </a:rPr>
              <a:t>Smart HR Transactions</a:t>
            </a:r>
            <a:endParaRPr lang="en-US" dirty="0">
              <a:ea typeface="Times New Roman" panose="02020603050405020304" pitchFamily="18" charset="0"/>
            </a:endParaRPr>
          </a:p>
        </p:txBody>
      </p:sp>
      <p:sp>
        <p:nvSpPr>
          <p:cNvPr id="22" name="Rectangle 21"/>
          <p:cNvSpPr/>
          <p:nvPr/>
        </p:nvSpPr>
        <p:spPr>
          <a:xfrm>
            <a:off x="358138" y="1868949"/>
            <a:ext cx="11325225" cy="36721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spc="5" dirty="0" smtClean="0">
                <a:cs typeface="Arial"/>
              </a:rPr>
              <a:t>After you select the template, and select the </a:t>
            </a:r>
            <a:r>
              <a:rPr lang="en-US" b="1" spc="5" dirty="0" smtClean="0">
                <a:cs typeface="Arial"/>
              </a:rPr>
              <a:t>Effective Date, </a:t>
            </a:r>
            <a:r>
              <a:rPr lang="en-US" spc="5" dirty="0" smtClean="0">
                <a:cs typeface="Arial"/>
              </a:rPr>
              <a:t>click the </a:t>
            </a:r>
            <a:r>
              <a:rPr lang="en-US" b="1" spc="5" dirty="0" smtClean="0">
                <a:cs typeface="Arial"/>
              </a:rPr>
              <a:t>Create Transaction </a:t>
            </a:r>
            <a:r>
              <a:rPr lang="en-US" spc="5" dirty="0" smtClean="0">
                <a:cs typeface="Arial"/>
              </a:rPr>
              <a:t>button.</a:t>
            </a:r>
            <a:endParaRPr lang="en-US" dirty="0">
              <a:cs typeface="Arial"/>
            </a:endParaRPr>
          </a:p>
        </p:txBody>
      </p:sp>
      <p:sp>
        <p:nvSpPr>
          <p:cNvPr id="25" name="object 9"/>
          <p:cNvSpPr txBox="1"/>
          <p:nvPr/>
        </p:nvSpPr>
        <p:spPr>
          <a:xfrm>
            <a:off x="3895547" y="3005827"/>
            <a:ext cx="2676882" cy="566181"/>
          </a:xfrm>
          <a:prstGeom prst="rect">
            <a:avLst/>
          </a:prstGeom>
          <a:solidFill>
            <a:schemeClr val="accent1">
              <a:lumMod val="20000"/>
              <a:lumOff val="80000"/>
            </a:schemeClr>
          </a:solidFill>
          <a:ln>
            <a:solidFill>
              <a:schemeClr val="tx1"/>
            </a:solidFill>
          </a:ln>
        </p:spPr>
        <p:txBody>
          <a:bodyPr vert="horz" wrap="square" lIns="0" tIns="12065" rIns="0" bIns="0" rtlCol="0">
            <a:spAutoFit/>
          </a:bodyPr>
          <a:lstStyle/>
          <a:p>
            <a:pPr marL="102870" marR="102235" algn="ctr">
              <a:lnSpc>
                <a:spcPct val="100000"/>
              </a:lnSpc>
              <a:spcBef>
                <a:spcPts val="95"/>
              </a:spcBef>
            </a:pPr>
            <a:r>
              <a:rPr spc="-5" dirty="0">
                <a:latin typeface="Arial"/>
                <a:cs typeface="Arial"/>
              </a:rPr>
              <a:t>Click </a:t>
            </a:r>
            <a:r>
              <a:rPr spc="-10" dirty="0">
                <a:latin typeface="Arial"/>
                <a:cs typeface="Arial"/>
              </a:rPr>
              <a:t>the </a:t>
            </a:r>
            <a:r>
              <a:rPr b="1" spc="-10" dirty="0">
                <a:latin typeface="Arial"/>
                <a:cs typeface="Arial"/>
              </a:rPr>
              <a:t>Search </a:t>
            </a:r>
            <a:r>
              <a:rPr spc="-10" dirty="0">
                <a:latin typeface="Arial"/>
                <a:cs typeface="Arial"/>
              </a:rPr>
              <a:t>button  </a:t>
            </a:r>
            <a:r>
              <a:rPr spc="-5" dirty="0">
                <a:latin typeface="Arial"/>
                <a:cs typeface="Arial"/>
              </a:rPr>
              <a:t>to select a</a:t>
            </a:r>
            <a:r>
              <a:rPr spc="-45" dirty="0">
                <a:latin typeface="Arial"/>
                <a:cs typeface="Arial"/>
              </a:rPr>
              <a:t> </a:t>
            </a:r>
            <a:r>
              <a:rPr spc="-5" dirty="0">
                <a:latin typeface="Arial"/>
                <a:cs typeface="Arial"/>
              </a:rPr>
              <a:t>template.</a:t>
            </a:r>
            <a:endParaRPr dirty="0">
              <a:latin typeface="Arial"/>
              <a:cs typeface="Arial"/>
            </a:endParaRPr>
          </a:p>
        </p:txBody>
      </p:sp>
      <p:cxnSp>
        <p:nvCxnSpPr>
          <p:cNvPr id="6" name="Straight Arrow Connector 5"/>
          <p:cNvCxnSpPr/>
          <p:nvPr/>
        </p:nvCxnSpPr>
        <p:spPr>
          <a:xfrm flipH="1">
            <a:off x="3476849" y="3572008"/>
            <a:ext cx="911500" cy="5640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728791" y="4178594"/>
            <a:ext cx="1945758" cy="244550"/>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8507558" y="3855014"/>
            <a:ext cx="838460" cy="230633"/>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74</a:t>
            </a:fld>
            <a:endParaRPr lang="en-US" altLang="en-US" dirty="0">
              <a:solidFill>
                <a:prstClr val="black"/>
              </a:solidFill>
            </a:endParaRPr>
          </a:p>
        </p:txBody>
      </p:sp>
    </p:spTree>
    <p:extLst>
      <p:ext uri="{BB962C8B-B14F-4D97-AF65-F5344CB8AC3E}">
        <p14:creationId xmlns:p14="http://schemas.microsoft.com/office/powerpoint/2010/main" val="36185999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a:spcBef>
                <a:spcPts val="0"/>
              </a:spcBef>
              <a:spcAft>
                <a:spcPts val="0"/>
              </a:spcAft>
            </a:pPr>
            <a:r>
              <a:rPr lang="en-US" b="1" dirty="0">
                <a:ea typeface="Times New Roman" panose="02020603050405020304" pitchFamily="18" charset="0"/>
              </a:rPr>
              <a:t>Navigation: </a:t>
            </a:r>
            <a:r>
              <a:rPr lang="en-US" dirty="0">
                <a:ea typeface="Times New Roman" panose="02020603050405020304" pitchFamily="18" charset="0"/>
              </a:rPr>
              <a:t>PeopleSoft Menu &gt; </a:t>
            </a:r>
            <a:r>
              <a:rPr lang="en-US" dirty="0" smtClean="0">
                <a:ea typeface="Times New Roman" panose="02020603050405020304" pitchFamily="18" charset="0"/>
              </a:rPr>
              <a:t>Workforce Administration </a:t>
            </a:r>
            <a:r>
              <a:rPr lang="en-US" dirty="0">
                <a:ea typeface="Times New Roman" panose="02020603050405020304" pitchFamily="18" charset="0"/>
              </a:rPr>
              <a:t>&gt; </a:t>
            </a:r>
            <a:r>
              <a:rPr lang="en-US" dirty="0" smtClean="0">
                <a:ea typeface="Times New Roman" panose="02020603050405020304" pitchFamily="18" charset="0"/>
              </a:rPr>
              <a:t>Smart HR Template &gt; </a:t>
            </a:r>
            <a:r>
              <a:rPr lang="en-US" b="1" dirty="0" smtClean="0">
                <a:ea typeface="Times New Roman" panose="02020603050405020304" pitchFamily="18" charset="0"/>
              </a:rPr>
              <a:t>Smart HR Transactions</a:t>
            </a:r>
            <a:endParaRPr lang="en-US" dirty="0">
              <a:ea typeface="Times New Roman" panose="02020603050405020304" pitchFamily="18" charset="0"/>
            </a:endParaRPr>
          </a:p>
        </p:txBody>
      </p:sp>
      <p:sp>
        <p:nvSpPr>
          <p:cNvPr id="22" name="Rectangle 21"/>
          <p:cNvSpPr/>
          <p:nvPr/>
        </p:nvSpPr>
        <p:spPr>
          <a:xfrm>
            <a:off x="433387" y="1813425"/>
            <a:ext cx="11325225" cy="787652"/>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spc="5" dirty="0" smtClean="0">
                <a:cs typeface="Arial"/>
              </a:rPr>
              <a:t>Select the</a:t>
            </a:r>
            <a:r>
              <a:rPr lang="en-US" dirty="0">
                <a:cs typeface="Arial"/>
              </a:rPr>
              <a:t> </a:t>
            </a:r>
            <a:r>
              <a:rPr lang="en-US" dirty="0" smtClean="0">
                <a:cs typeface="Arial"/>
              </a:rPr>
              <a:t>appropriate </a:t>
            </a:r>
            <a:r>
              <a:rPr lang="en-US" b="1" dirty="0" smtClean="0">
                <a:cs typeface="Arial"/>
              </a:rPr>
              <a:t>Reason </a:t>
            </a:r>
            <a:r>
              <a:rPr lang="en-US" b="1" dirty="0">
                <a:cs typeface="Arial"/>
              </a:rPr>
              <a:t>Code</a:t>
            </a:r>
            <a:r>
              <a:rPr lang="en-US" dirty="0">
                <a:cs typeface="Arial"/>
              </a:rPr>
              <a:t>. Each </a:t>
            </a:r>
            <a:r>
              <a:rPr lang="en-US" spc="-5" dirty="0">
                <a:cs typeface="Arial"/>
              </a:rPr>
              <a:t>template </a:t>
            </a:r>
            <a:r>
              <a:rPr lang="en-US" dirty="0">
                <a:cs typeface="Arial"/>
              </a:rPr>
              <a:t>has a unique </a:t>
            </a:r>
            <a:r>
              <a:rPr lang="en-US" spc="-5" dirty="0">
                <a:cs typeface="Arial"/>
              </a:rPr>
              <a:t>list</a:t>
            </a:r>
            <a:r>
              <a:rPr lang="en-US" spc="-160" dirty="0">
                <a:cs typeface="Arial"/>
              </a:rPr>
              <a:t> </a:t>
            </a:r>
            <a:r>
              <a:rPr lang="en-US" dirty="0">
                <a:cs typeface="Arial"/>
              </a:rPr>
              <a:t>of </a:t>
            </a:r>
            <a:r>
              <a:rPr lang="en-US" b="1" dirty="0" smtClean="0">
                <a:cs typeface="Arial"/>
              </a:rPr>
              <a:t>Reason</a:t>
            </a:r>
            <a:r>
              <a:rPr lang="en-US" b="1" spc="-25" dirty="0" smtClean="0">
                <a:cs typeface="Arial"/>
              </a:rPr>
              <a:t> </a:t>
            </a:r>
            <a:r>
              <a:rPr lang="en-US" dirty="0">
                <a:cs typeface="Arial"/>
              </a:rPr>
              <a:t>codes.</a:t>
            </a:r>
          </a:p>
          <a:p>
            <a:pPr marL="285750" indent="-285750">
              <a:lnSpc>
                <a:spcPct val="107000"/>
              </a:lnSpc>
              <a:spcAft>
                <a:spcPts val="800"/>
              </a:spcAft>
              <a:buFont typeface="Arial" panose="020B0604020202020204" pitchFamily="34" charset="0"/>
              <a:buChar char="•"/>
            </a:pPr>
            <a:r>
              <a:rPr lang="en-US" dirty="0" smtClean="0">
                <a:cs typeface="Arial"/>
              </a:rPr>
              <a:t>Click the </a:t>
            </a:r>
            <a:r>
              <a:rPr lang="en-US" b="1" dirty="0" smtClean="0">
                <a:cs typeface="Arial"/>
              </a:rPr>
              <a:t>Continue</a:t>
            </a:r>
            <a:r>
              <a:rPr lang="en-US" dirty="0" smtClean="0">
                <a:cs typeface="Arial"/>
              </a:rPr>
              <a:t> button. </a:t>
            </a:r>
            <a:endParaRPr lang="en-US" dirty="0">
              <a:cs typeface="Arial"/>
            </a:endParaRPr>
          </a:p>
        </p:txBody>
      </p:sp>
      <p:cxnSp>
        <p:nvCxnSpPr>
          <p:cNvPr id="6" name="Straight Arrow Connector 5"/>
          <p:cNvCxnSpPr/>
          <p:nvPr/>
        </p:nvCxnSpPr>
        <p:spPr>
          <a:xfrm flipH="1">
            <a:off x="3398268" y="4017612"/>
            <a:ext cx="265813" cy="3023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72293" y="3049263"/>
            <a:ext cx="3783108" cy="3121239"/>
          </a:xfrm>
          <a:prstGeom prst="rect">
            <a:avLst/>
          </a:prstGeom>
          <a:ln w="6350">
            <a:solidFill>
              <a:schemeClr val="tx1"/>
            </a:solidFill>
          </a:ln>
        </p:spPr>
      </p:pic>
      <p:pic>
        <p:nvPicPr>
          <p:cNvPr id="7" name="Picture 6"/>
          <p:cNvPicPr>
            <a:picLocks noChangeAspect="1"/>
          </p:cNvPicPr>
          <p:nvPr/>
        </p:nvPicPr>
        <p:blipFill rotWithShape="1">
          <a:blip r:embed="rId4"/>
          <a:srcRect l="13874" t="50074" r="74753" b="19776"/>
          <a:stretch/>
        </p:blipFill>
        <p:spPr>
          <a:xfrm>
            <a:off x="4013912" y="2830891"/>
            <a:ext cx="2307237" cy="3313587"/>
          </a:xfrm>
          <a:prstGeom prst="rect">
            <a:avLst/>
          </a:prstGeom>
          <a:ln w="6350">
            <a:solidFill>
              <a:schemeClr val="tx1"/>
            </a:solidFill>
          </a:ln>
        </p:spPr>
      </p:pic>
      <p:cxnSp>
        <p:nvCxnSpPr>
          <p:cNvPr id="9" name="Straight Arrow Connector 8"/>
          <p:cNvCxnSpPr/>
          <p:nvPr/>
        </p:nvCxnSpPr>
        <p:spPr>
          <a:xfrm flipV="1">
            <a:off x="3398268" y="4699592"/>
            <a:ext cx="615644" cy="5103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6096879" y="2986495"/>
            <a:ext cx="3578743" cy="2974452"/>
          </a:xfrm>
          <a:prstGeom prst="rect">
            <a:avLst/>
          </a:prstGeom>
          <a:ln w="6350">
            <a:solidFill>
              <a:schemeClr val="tx1"/>
            </a:solidFill>
          </a:ln>
        </p:spPr>
      </p:pic>
      <p:sp>
        <p:nvSpPr>
          <p:cNvPr id="23" name="Rectangle 22"/>
          <p:cNvSpPr/>
          <p:nvPr/>
        </p:nvSpPr>
        <p:spPr>
          <a:xfrm>
            <a:off x="6171818" y="5532548"/>
            <a:ext cx="920094" cy="177136"/>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bject 6"/>
          <p:cNvSpPr txBox="1"/>
          <p:nvPr/>
        </p:nvSpPr>
        <p:spPr>
          <a:xfrm>
            <a:off x="8941980" y="2275106"/>
            <a:ext cx="3094074" cy="4397229"/>
          </a:xfrm>
          <a:prstGeom prst="rect">
            <a:avLst/>
          </a:prstGeom>
          <a:solidFill>
            <a:schemeClr val="accent1">
              <a:lumMod val="20000"/>
              <a:lumOff val="80000"/>
            </a:schemeClr>
          </a:solidFill>
          <a:ln>
            <a:solidFill>
              <a:schemeClr val="tx1"/>
            </a:solidFill>
          </a:ln>
        </p:spPr>
        <p:txBody>
          <a:bodyPr vert="horz" wrap="square" lIns="0" tIns="46355" rIns="0" bIns="0" rtlCol="0">
            <a:spAutoFit/>
          </a:bodyPr>
          <a:lstStyle/>
          <a:p>
            <a:pPr marL="382270" indent="-285750">
              <a:lnSpc>
                <a:spcPct val="100000"/>
              </a:lnSpc>
              <a:spcBef>
                <a:spcPts val="1800"/>
              </a:spcBef>
              <a:buFont typeface="Arial" panose="020B0604020202020204" pitchFamily="34" charset="0"/>
              <a:buChar char="•"/>
            </a:pPr>
            <a:r>
              <a:rPr spc="-5" dirty="0" smtClean="0">
                <a:latin typeface="Arial"/>
                <a:cs typeface="Arial"/>
              </a:rPr>
              <a:t>For </a:t>
            </a:r>
            <a:r>
              <a:rPr spc="-10" dirty="0">
                <a:latin typeface="Arial"/>
                <a:cs typeface="Arial"/>
              </a:rPr>
              <a:t>new </a:t>
            </a:r>
            <a:r>
              <a:rPr spc="-5" dirty="0">
                <a:latin typeface="Arial"/>
                <a:cs typeface="Arial"/>
              </a:rPr>
              <a:t>hires, </a:t>
            </a:r>
            <a:r>
              <a:rPr spc="-10" dirty="0">
                <a:latin typeface="Arial"/>
                <a:cs typeface="Arial"/>
              </a:rPr>
              <a:t>in the </a:t>
            </a:r>
            <a:r>
              <a:rPr b="1" spc="-10" dirty="0">
                <a:latin typeface="Arial"/>
                <a:cs typeface="Arial"/>
              </a:rPr>
              <a:t>Employee </a:t>
            </a:r>
            <a:r>
              <a:rPr b="1" spc="-5" dirty="0">
                <a:latin typeface="Arial"/>
                <a:cs typeface="Arial"/>
              </a:rPr>
              <a:t>ID </a:t>
            </a:r>
            <a:r>
              <a:rPr spc="-5" dirty="0">
                <a:latin typeface="Arial"/>
                <a:cs typeface="Arial"/>
              </a:rPr>
              <a:t>field, accept </a:t>
            </a:r>
            <a:r>
              <a:rPr spc="-10" dirty="0" smtClean="0">
                <a:latin typeface="Arial"/>
                <a:cs typeface="Arial"/>
              </a:rPr>
              <a:t>the </a:t>
            </a:r>
            <a:r>
              <a:rPr spc="-5" dirty="0">
                <a:latin typeface="Arial"/>
                <a:cs typeface="Arial"/>
              </a:rPr>
              <a:t>default of </a:t>
            </a:r>
            <a:r>
              <a:rPr b="1" spc="-5" dirty="0">
                <a:latin typeface="Arial"/>
                <a:cs typeface="Arial"/>
              </a:rPr>
              <a:t>NEW</a:t>
            </a:r>
            <a:r>
              <a:rPr spc="-5" dirty="0" smtClean="0">
                <a:latin typeface="Arial"/>
                <a:cs typeface="Arial"/>
              </a:rPr>
              <a:t>.</a:t>
            </a:r>
            <a:endParaRPr dirty="0">
              <a:latin typeface="Arial"/>
              <a:cs typeface="Arial"/>
            </a:endParaRPr>
          </a:p>
          <a:p>
            <a:pPr marL="321945" marR="270510" indent="-226060">
              <a:lnSpc>
                <a:spcPct val="91600"/>
              </a:lnSpc>
              <a:spcBef>
                <a:spcPts val="1800"/>
              </a:spcBef>
              <a:buChar char="•"/>
              <a:tabLst>
                <a:tab pos="321310" algn="l"/>
                <a:tab pos="321945" algn="l"/>
              </a:tabLst>
            </a:pPr>
            <a:r>
              <a:rPr spc="-5" dirty="0">
                <a:latin typeface="Arial"/>
                <a:cs typeface="Arial"/>
              </a:rPr>
              <a:t>Ensure </a:t>
            </a:r>
            <a:r>
              <a:rPr spc="-10" dirty="0">
                <a:latin typeface="Arial"/>
                <a:cs typeface="Arial"/>
              </a:rPr>
              <a:t>that </a:t>
            </a:r>
            <a:r>
              <a:rPr spc="-15" dirty="0">
                <a:latin typeface="Arial"/>
                <a:cs typeface="Arial"/>
              </a:rPr>
              <a:t>you </a:t>
            </a:r>
            <a:r>
              <a:rPr spc="-5" dirty="0">
                <a:latin typeface="Arial"/>
                <a:cs typeface="Arial"/>
              </a:rPr>
              <a:t>select </a:t>
            </a:r>
            <a:r>
              <a:rPr spc="-10" dirty="0">
                <a:latin typeface="Arial"/>
                <a:cs typeface="Arial"/>
              </a:rPr>
              <a:t>the </a:t>
            </a:r>
            <a:r>
              <a:rPr spc="-5" dirty="0">
                <a:latin typeface="Arial"/>
                <a:cs typeface="Arial"/>
              </a:rPr>
              <a:t>correct </a:t>
            </a:r>
            <a:r>
              <a:rPr b="1" spc="-5" dirty="0">
                <a:latin typeface="Arial"/>
                <a:cs typeface="Arial"/>
              </a:rPr>
              <a:t>Job </a:t>
            </a:r>
            <a:r>
              <a:rPr b="1" spc="-5" dirty="0" smtClean="0">
                <a:latin typeface="Arial"/>
                <a:cs typeface="Arial"/>
              </a:rPr>
              <a:t>Effective </a:t>
            </a:r>
            <a:r>
              <a:rPr b="1" spc="-5" dirty="0">
                <a:latin typeface="Arial"/>
                <a:cs typeface="Arial"/>
              </a:rPr>
              <a:t>Date </a:t>
            </a:r>
            <a:r>
              <a:rPr spc="-10" dirty="0">
                <a:latin typeface="Arial"/>
                <a:cs typeface="Arial"/>
              </a:rPr>
              <a:t>and </a:t>
            </a:r>
            <a:r>
              <a:rPr b="1" spc="-5" dirty="0">
                <a:latin typeface="Arial"/>
                <a:cs typeface="Arial"/>
              </a:rPr>
              <a:t>Reason </a:t>
            </a:r>
            <a:r>
              <a:rPr b="1" spc="-5" dirty="0" smtClean="0">
                <a:latin typeface="Arial"/>
                <a:cs typeface="Arial"/>
              </a:rPr>
              <a:t>Code. These</a:t>
            </a:r>
            <a:r>
              <a:rPr spc="-5" dirty="0" smtClean="0">
                <a:latin typeface="Arial"/>
                <a:cs typeface="Arial"/>
              </a:rPr>
              <a:t> </a:t>
            </a:r>
            <a:r>
              <a:rPr spc="-5" dirty="0">
                <a:latin typeface="Arial"/>
                <a:cs typeface="Arial"/>
              </a:rPr>
              <a:t>fields are </a:t>
            </a:r>
            <a:r>
              <a:rPr spc="-5" dirty="0" smtClean="0">
                <a:latin typeface="Arial"/>
                <a:cs typeface="Arial"/>
              </a:rPr>
              <a:t>important </a:t>
            </a:r>
            <a:r>
              <a:rPr spc="-5" dirty="0">
                <a:latin typeface="Arial"/>
                <a:cs typeface="Arial"/>
              </a:rPr>
              <a:t>entry </a:t>
            </a:r>
            <a:r>
              <a:rPr spc="-10" dirty="0">
                <a:latin typeface="Arial"/>
                <a:cs typeface="Arial"/>
              </a:rPr>
              <a:t>points </a:t>
            </a:r>
            <a:r>
              <a:rPr dirty="0">
                <a:latin typeface="Arial"/>
                <a:cs typeface="Arial"/>
              </a:rPr>
              <a:t>for </a:t>
            </a:r>
            <a:r>
              <a:rPr spc="-10" dirty="0">
                <a:latin typeface="Arial"/>
                <a:cs typeface="Arial"/>
              </a:rPr>
              <a:t>the employee’s </a:t>
            </a:r>
            <a:r>
              <a:rPr spc="-5" dirty="0" smtClean="0">
                <a:latin typeface="Arial"/>
                <a:cs typeface="Arial"/>
              </a:rPr>
              <a:t>record </a:t>
            </a:r>
            <a:r>
              <a:rPr spc="-10" dirty="0">
                <a:latin typeface="Arial"/>
                <a:cs typeface="Arial"/>
              </a:rPr>
              <a:t>and have </a:t>
            </a:r>
            <a:r>
              <a:rPr dirty="0">
                <a:latin typeface="Arial"/>
                <a:cs typeface="Arial"/>
              </a:rPr>
              <a:t>many </a:t>
            </a:r>
            <a:r>
              <a:rPr spc="-10" dirty="0">
                <a:latin typeface="Arial"/>
                <a:cs typeface="Arial"/>
              </a:rPr>
              <a:t>downstream</a:t>
            </a:r>
            <a:r>
              <a:rPr spc="-15" dirty="0">
                <a:latin typeface="Arial"/>
                <a:cs typeface="Arial"/>
              </a:rPr>
              <a:t> </a:t>
            </a:r>
            <a:r>
              <a:rPr spc="-5" dirty="0" smtClean="0">
                <a:latin typeface="Arial"/>
                <a:cs typeface="Arial"/>
              </a:rPr>
              <a:t>effects.</a:t>
            </a:r>
            <a:endParaRPr lang="en-US" dirty="0">
              <a:latin typeface="Arial"/>
              <a:cs typeface="Arial"/>
            </a:endParaRPr>
          </a:p>
          <a:p>
            <a:pPr marL="321945" marR="270510" indent="-226060">
              <a:lnSpc>
                <a:spcPct val="91600"/>
              </a:lnSpc>
              <a:spcBef>
                <a:spcPts val="1800"/>
              </a:spcBef>
              <a:buChar char="•"/>
              <a:tabLst>
                <a:tab pos="321310" algn="l"/>
                <a:tab pos="321945" algn="l"/>
              </a:tabLst>
            </a:pPr>
            <a:r>
              <a:rPr spc="-5" dirty="0" smtClean="0">
                <a:latin typeface="Arial"/>
                <a:cs typeface="Arial"/>
              </a:rPr>
              <a:t>In </a:t>
            </a:r>
            <a:r>
              <a:rPr spc="-10" dirty="0">
                <a:latin typeface="Arial"/>
                <a:cs typeface="Arial"/>
              </a:rPr>
              <a:t>the </a:t>
            </a:r>
            <a:r>
              <a:rPr b="1" spc="-15" dirty="0">
                <a:latin typeface="Arial"/>
                <a:cs typeface="Arial"/>
              </a:rPr>
              <a:t>Address </a:t>
            </a:r>
            <a:r>
              <a:rPr b="1" spc="-5" dirty="0">
                <a:latin typeface="Arial"/>
                <a:cs typeface="Arial"/>
              </a:rPr>
              <a:t>Format </a:t>
            </a:r>
            <a:r>
              <a:rPr spc="-5" dirty="0">
                <a:latin typeface="Arial"/>
                <a:cs typeface="Arial"/>
              </a:rPr>
              <a:t>field, accept </a:t>
            </a:r>
            <a:r>
              <a:rPr spc="-10" dirty="0">
                <a:latin typeface="Arial"/>
                <a:cs typeface="Arial"/>
              </a:rPr>
              <a:t>the </a:t>
            </a:r>
            <a:r>
              <a:rPr spc="-5" dirty="0">
                <a:latin typeface="Arial"/>
                <a:cs typeface="Arial"/>
              </a:rPr>
              <a:t>default</a:t>
            </a:r>
            <a:r>
              <a:rPr spc="10" dirty="0">
                <a:latin typeface="Arial"/>
                <a:cs typeface="Arial"/>
              </a:rPr>
              <a:t> </a:t>
            </a:r>
            <a:r>
              <a:rPr spc="-10" dirty="0" smtClean="0">
                <a:latin typeface="Arial"/>
                <a:cs typeface="Arial"/>
              </a:rPr>
              <a:t>o</a:t>
            </a:r>
            <a:r>
              <a:rPr lang="en-US" spc="-10" dirty="0" smtClean="0">
                <a:latin typeface="Arial"/>
                <a:cs typeface="Arial"/>
              </a:rPr>
              <a:t>f </a:t>
            </a:r>
            <a:r>
              <a:rPr b="1" spc="-5" dirty="0" smtClean="0">
                <a:latin typeface="Arial"/>
                <a:cs typeface="Arial"/>
              </a:rPr>
              <a:t>United States</a:t>
            </a:r>
            <a:r>
              <a:rPr lang="en-US" spc="-5" dirty="0" smtClean="0">
                <a:latin typeface="Arial"/>
                <a:cs typeface="Arial"/>
              </a:rPr>
              <a:t>.</a:t>
            </a:r>
          </a:p>
        </p:txBody>
      </p:sp>
      <p:sp>
        <p:nvSpPr>
          <p:cNvPr id="10" name="Slide Number Placeholder 9"/>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75</a:t>
            </a:fld>
            <a:endParaRPr lang="en-US" altLang="en-US" dirty="0">
              <a:solidFill>
                <a:prstClr val="black"/>
              </a:solidFill>
            </a:endParaRPr>
          </a:p>
        </p:txBody>
      </p:sp>
    </p:spTree>
    <p:extLst>
      <p:ext uri="{BB962C8B-B14F-4D97-AF65-F5344CB8AC3E}">
        <p14:creationId xmlns:p14="http://schemas.microsoft.com/office/powerpoint/2010/main" val="4471451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8977" y="1015981"/>
            <a:ext cx="7398103" cy="5461110"/>
          </a:xfrm>
          <a:prstGeom prst="rect">
            <a:avLst/>
          </a:prstGeom>
          <a:no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dirty="0" smtClean="0"/>
              <a:t>The </a:t>
            </a:r>
            <a:r>
              <a:rPr lang="en-US" dirty="0"/>
              <a:t>academic full hire template appears. There are five tabs on this </a:t>
            </a:r>
            <a:r>
              <a:rPr lang="en-US" dirty="0" smtClean="0"/>
              <a:t>template: </a:t>
            </a:r>
            <a:r>
              <a:rPr lang="en-US" b="1" dirty="0"/>
              <a:t>Personal Data, Job Data, Earns Dist, Addl </a:t>
            </a:r>
            <a:r>
              <a:rPr lang="en-US" b="1" dirty="0" smtClean="0"/>
              <a:t>Pay, </a:t>
            </a:r>
            <a:r>
              <a:rPr lang="en-US" dirty="0"/>
              <a:t>and </a:t>
            </a:r>
            <a:r>
              <a:rPr lang="en-US" b="1" dirty="0"/>
              <a:t>Person Profile</a:t>
            </a:r>
            <a:r>
              <a:rPr lang="en-US" dirty="0"/>
              <a:t>. </a:t>
            </a:r>
          </a:p>
          <a:p>
            <a:pPr marL="285750" indent="-285750">
              <a:lnSpc>
                <a:spcPct val="107000"/>
              </a:lnSpc>
              <a:spcAft>
                <a:spcPts val="800"/>
              </a:spcAft>
              <a:buFont typeface="Arial" panose="020B0604020202020204" pitchFamily="34" charset="0"/>
              <a:buChar char="•"/>
            </a:pPr>
            <a:r>
              <a:rPr lang="en-US" dirty="0" smtClean="0">
                <a:cs typeface="Arial"/>
              </a:rPr>
              <a:t>Click in the </a:t>
            </a:r>
            <a:r>
              <a:rPr lang="en-US" b="1" dirty="0" smtClean="0">
                <a:cs typeface="Arial"/>
              </a:rPr>
              <a:t>First Name </a:t>
            </a:r>
            <a:r>
              <a:rPr lang="en-US" dirty="0" smtClean="0">
                <a:cs typeface="Arial"/>
              </a:rPr>
              <a:t>field.</a:t>
            </a:r>
          </a:p>
          <a:p>
            <a:pPr marL="285750" indent="-285750">
              <a:lnSpc>
                <a:spcPct val="107000"/>
              </a:lnSpc>
              <a:spcAft>
                <a:spcPts val="800"/>
              </a:spcAft>
              <a:buFont typeface="Arial" panose="020B0604020202020204" pitchFamily="34" charset="0"/>
              <a:buChar char="•"/>
            </a:pPr>
            <a:r>
              <a:rPr lang="en-US" dirty="0" smtClean="0">
                <a:cs typeface="Arial"/>
              </a:rPr>
              <a:t>Click in the </a:t>
            </a:r>
            <a:r>
              <a:rPr lang="en-US" b="1" dirty="0" smtClean="0">
                <a:cs typeface="Arial"/>
              </a:rPr>
              <a:t>Last Name </a:t>
            </a:r>
            <a:r>
              <a:rPr lang="en-US" dirty="0" smtClean="0">
                <a:cs typeface="Arial"/>
              </a:rPr>
              <a:t>field.</a:t>
            </a:r>
          </a:p>
          <a:p>
            <a:pPr marL="285750" indent="-285750">
              <a:lnSpc>
                <a:spcPct val="107000"/>
              </a:lnSpc>
              <a:spcAft>
                <a:spcPts val="800"/>
              </a:spcAft>
              <a:buFont typeface="Arial" panose="020B0604020202020204" pitchFamily="34" charset="0"/>
              <a:buChar char="•"/>
            </a:pPr>
            <a:r>
              <a:rPr lang="en-US" dirty="0" smtClean="0">
                <a:cs typeface="Arial"/>
              </a:rPr>
              <a:t>Click in the </a:t>
            </a:r>
            <a:r>
              <a:rPr lang="en-US" b="1" dirty="0" smtClean="0">
                <a:cs typeface="Arial"/>
              </a:rPr>
              <a:t>Date of Birth </a:t>
            </a:r>
            <a:r>
              <a:rPr lang="en-US" dirty="0" smtClean="0">
                <a:cs typeface="Arial"/>
              </a:rPr>
              <a:t>field.</a:t>
            </a:r>
          </a:p>
          <a:p>
            <a:pPr marL="285750" indent="-285750">
              <a:lnSpc>
                <a:spcPct val="107000"/>
              </a:lnSpc>
              <a:spcAft>
                <a:spcPts val="800"/>
              </a:spcAft>
              <a:buFont typeface="Arial" panose="020B0604020202020204" pitchFamily="34" charset="0"/>
              <a:buChar char="•"/>
            </a:pPr>
            <a:r>
              <a:rPr lang="en-US" dirty="0" smtClean="0">
                <a:cs typeface="Arial"/>
              </a:rPr>
              <a:t>Click the </a:t>
            </a:r>
            <a:r>
              <a:rPr lang="en-US" b="1" dirty="0" smtClean="0">
                <a:cs typeface="Arial"/>
              </a:rPr>
              <a:t>Look Up Ethnic Group </a:t>
            </a:r>
            <a:r>
              <a:rPr lang="en-US" dirty="0" smtClean="0">
                <a:cs typeface="Arial"/>
              </a:rPr>
              <a:t>button.</a:t>
            </a:r>
          </a:p>
          <a:p>
            <a:pPr marL="285750" indent="-285750">
              <a:lnSpc>
                <a:spcPct val="107000"/>
              </a:lnSpc>
              <a:spcAft>
                <a:spcPts val="800"/>
              </a:spcAft>
              <a:buFont typeface="Arial" panose="020B0604020202020204" pitchFamily="34" charset="0"/>
              <a:buChar char="•"/>
            </a:pPr>
            <a:r>
              <a:rPr lang="en-US" dirty="0" smtClean="0">
                <a:cs typeface="Arial"/>
              </a:rPr>
              <a:t>Select the appropriate </a:t>
            </a:r>
            <a:r>
              <a:rPr lang="en-US" b="1" dirty="0" smtClean="0">
                <a:cs typeface="Arial"/>
              </a:rPr>
              <a:t>Military Status, </a:t>
            </a:r>
            <a:r>
              <a:rPr lang="en-US" dirty="0" smtClean="0">
                <a:cs typeface="Arial"/>
              </a:rPr>
              <a:t>If known, or leave the field blank. </a:t>
            </a:r>
          </a:p>
          <a:p>
            <a:pPr marL="285750" indent="-285750">
              <a:lnSpc>
                <a:spcPct val="107000"/>
              </a:lnSpc>
              <a:spcAft>
                <a:spcPts val="800"/>
              </a:spcAft>
              <a:buFont typeface="Arial" panose="020B0604020202020204" pitchFamily="34" charset="0"/>
              <a:buChar char="•"/>
            </a:pPr>
            <a:r>
              <a:rPr lang="en-US" dirty="0" smtClean="0">
                <a:cs typeface="Arial"/>
              </a:rPr>
              <a:t>Select the </a:t>
            </a:r>
            <a:r>
              <a:rPr lang="en-US" b="1" dirty="0" smtClean="0">
                <a:cs typeface="Arial"/>
              </a:rPr>
              <a:t>Highest Education Level</a:t>
            </a:r>
            <a:r>
              <a:rPr lang="en-US" dirty="0" smtClean="0">
                <a:cs typeface="Arial"/>
              </a:rPr>
              <a:t>, If known or accept the default of </a:t>
            </a:r>
            <a:r>
              <a:rPr lang="en-US" b="1" dirty="0" smtClean="0">
                <a:cs typeface="Arial"/>
              </a:rPr>
              <a:t>A (Not Indicated)</a:t>
            </a:r>
            <a:r>
              <a:rPr lang="en-US" dirty="0" smtClean="0">
                <a:cs typeface="Arial"/>
              </a:rPr>
              <a:t>.</a:t>
            </a:r>
          </a:p>
          <a:p>
            <a:pPr marL="285750" indent="-285750">
              <a:lnSpc>
                <a:spcPct val="107000"/>
              </a:lnSpc>
              <a:spcAft>
                <a:spcPts val="800"/>
              </a:spcAft>
              <a:buFont typeface="Arial" panose="020B0604020202020204" pitchFamily="34" charset="0"/>
              <a:buChar char="•"/>
            </a:pPr>
            <a:r>
              <a:rPr lang="en-US" dirty="0" smtClean="0">
                <a:cs typeface="Arial"/>
              </a:rPr>
              <a:t>Select the </a:t>
            </a:r>
            <a:r>
              <a:rPr lang="en-US" b="1" dirty="0" smtClean="0">
                <a:cs typeface="Arial"/>
              </a:rPr>
              <a:t>Phone Type</a:t>
            </a:r>
            <a:r>
              <a:rPr lang="en-US" dirty="0" smtClean="0">
                <a:cs typeface="Arial"/>
              </a:rPr>
              <a:t>.</a:t>
            </a:r>
          </a:p>
          <a:p>
            <a:pPr marL="285750" indent="-285750">
              <a:lnSpc>
                <a:spcPct val="107000"/>
              </a:lnSpc>
              <a:spcAft>
                <a:spcPts val="800"/>
              </a:spcAft>
              <a:buFont typeface="Arial" panose="020B0604020202020204" pitchFamily="34" charset="0"/>
              <a:buChar char="•"/>
            </a:pPr>
            <a:r>
              <a:rPr lang="en-US" dirty="0" smtClean="0">
                <a:cs typeface="Arial"/>
              </a:rPr>
              <a:t>A </a:t>
            </a:r>
            <a:r>
              <a:rPr lang="en-US" b="1" dirty="0" smtClean="0">
                <a:cs typeface="Arial"/>
              </a:rPr>
              <a:t>Preferred phone number </a:t>
            </a:r>
            <a:r>
              <a:rPr lang="en-US" dirty="0" smtClean="0">
                <a:cs typeface="Arial"/>
              </a:rPr>
              <a:t>must be identified by selecting the check box.</a:t>
            </a:r>
          </a:p>
          <a:p>
            <a:pPr marL="285750" indent="-285750">
              <a:lnSpc>
                <a:spcPct val="107000"/>
              </a:lnSpc>
              <a:spcAft>
                <a:spcPts val="800"/>
              </a:spcAft>
              <a:buFont typeface="Arial" panose="020B0604020202020204" pitchFamily="34" charset="0"/>
              <a:buChar char="•"/>
            </a:pPr>
            <a:r>
              <a:rPr lang="en-US" dirty="0" smtClean="0">
                <a:cs typeface="Arial"/>
              </a:rPr>
              <a:t>Select </a:t>
            </a:r>
            <a:r>
              <a:rPr lang="en-US" b="1" dirty="0" smtClean="0">
                <a:cs typeface="Arial"/>
              </a:rPr>
              <a:t>Email Type</a:t>
            </a:r>
            <a:r>
              <a:rPr lang="en-US" dirty="0" smtClean="0">
                <a:cs typeface="Arial"/>
              </a:rPr>
              <a:t>.</a:t>
            </a:r>
          </a:p>
        </p:txBody>
      </p:sp>
      <p:sp>
        <p:nvSpPr>
          <p:cNvPr id="4" name="Title 1"/>
          <p:cNvSpPr>
            <a:spLocks noGrp="1"/>
          </p:cNvSpPr>
          <p:nvPr>
            <p:ph type="title"/>
          </p:nvPr>
        </p:nvSpPr>
        <p:spPr>
          <a:xfrm>
            <a:off x="174058" y="163219"/>
            <a:ext cx="9884342" cy="685800"/>
          </a:xfrm>
        </p:spPr>
        <p:txBody>
          <a:bodyPr/>
          <a:lstStyle/>
          <a:p>
            <a:r>
              <a:rPr lang="en-US" dirty="0" smtClean="0">
                <a:solidFill>
                  <a:schemeClr val="accent5"/>
                </a:solidFill>
              </a:rPr>
              <a:t>FULL HIRE PERSONAL DATA</a:t>
            </a:r>
            <a:endParaRPr lang="en-US" dirty="0">
              <a:solidFill>
                <a:schemeClr val="accent5"/>
              </a:solidFill>
            </a:endParaRPr>
          </a:p>
        </p:txBody>
      </p:sp>
      <p:pic>
        <p:nvPicPr>
          <p:cNvPr id="2" name="Picture 1"/>
          <p:cNvPicPr>
            <a:picLocks noChangeAspect="1"/>
          </p:cNvPicPr>
          <p:nvPr/>
        </p:nvPicPr>
        <p:blipFill>
          <a:blip r:embed="rId4"/>
          <a:stretch>
            <a:fillRect/>
          </a:stretch>
        </p:blipFill>
        <p:spPr>
          <a:xfrm>
            <a:off x="8002445" y="754056"/>
            <a:ext cx="3974246" cy="5931148"/>
          </a:xfrm>
          <a:prstGeom prst="rect">
            <a:avLst/>
          </a:prstGeom>
          <a:ln>
            <a:solidFill>
              <a:schemeClr val="tx1"/>
            </a:solidFill>
          </a:ln>
        </p:spPr>
      </p:pic>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76</a:t>
            </a:fld>
            <a:endParaRPr lang="en-US" altLang="en-US" dirty="0">
              <a:solidFill>
                <a:prstClr val="black"/>
              </a:solidFill>
            </a:endParaRPr>
          </a:p>
        </p:txBody>
      </p:sp>
    </p:spTree>
    <p:extLst>
      <p:ext uri="{BB962C8B-B14F-4D97-AF65-F5344CB8AC3E}">
        <p14:creationId xmlns:p14="http://schemas.microsoft.com/office/powerpoint/2010/main" val="9195862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2026" y="1246250"/>
            <a:ext cx="7364426" cy="2577244"/>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dirty="0" smtClean="0">
                <a:cs typeface="Arial"/>
              </a:rPr>
              <a:t>In the </a:t>
            </a:r>
            <a:r>
              <a:rPr lang="en-US" b="1" dirty="0" smtClean="0">
                <a:cs typeface="Arial"/>
              </a:rPr>
              <a:t>National ID </a:t>
            </a:r>
            <a:r>
              <a:rPr lang="en-US" dirty="0" smtClean="0">
                <a:cs typeface="Arial"/>
              </a:rPr>
              <a:t>Type field, accept the default of PR for Social Security. Every effort should be taken to include the SSN before submitting the template.</a:t>
            </a:r>
          </a:p>
          <a:p>
            <a:pPr marL="285750" indent="-285750">
              <a:lnSpc>
                <a:spcPct val="107000"/>
              </a:lnSpc>
              <a:spcAft>
                <a:spcPts val="800"/>
              </a:spcAft>
              <a:buFont typeface="Arial" panose="020B0604020202020204" pitchFamily="34" charset="0"/>
              <a:buChar char="•"/>
            </a:pPr>
            <a:r>
              <a:rPr lang="en-US" dirty="0" smtClean="0">
                <a:cs typeface="Arial"/>
              </a:rPr>
              <a:t>Click in the </a:t>
            </a:r>
            <a:r>
              <a:rPr lang="en-US" b="1" dirty="0" smtClean="0">
                <a:cs typeface="Arial"/>
              </a:rPr>
              <a:t>Address Line 1 </a:t>
            </a:r>
            <a:r>
              <a:rPr lang="en-US" dirty="0" smtClean="0">
                <a:cs typeface="Arial"/>
              </a:rPr>
              <a:t>field.</a:t>
            </a:r>
          </a:p>
          <a:p>
            <a:pPr marL="285750" indent="-285750">
              <a:lnSpc>
                <a:spcPct val="107000"/>
              </a:lnSpc>
              <a:spcAft>
                <a:spcPts val="800"/>
              </a:spcAft>
              <a:buFont typeface="Arial" panose="020B0604020202020204" pitchFamily="34" charset="0"/>
              <a:buChar char="•"/>
            </a:pPr>
            <a:r>
              <a:rPr lang="en-US" dirty="0" smtClean="0">
                <a:cs typeface="Arial"/>
              </a:rPr>
              <a:t>Click in </a:t>
            </a:r>
            <a:r>
              <a:rPr lang="en-US" b="1" dirty="0" smtClean="0">
                <a:cs typeface="Arial"/>
              </a:rPr>
              <a:t>City</a:t>
            </a:r>
            <a:r>
              <a:rPr lang="en-US" dirty="0" smtClean="0">
                <a:cs typeface="Arial"/>
              </a:rPr>
              <a:t> field.</a:t>
            </a:r>
          </a:p>
          <a:p>
            <a:pPr marL="285750" indent="-285750">
              <a:lnSpc>
                <a:spcPct val="107000"/>
              </a:lnSpc>
              <a:spcAft>
                <a:spcPts val="800"/>
              </a:spcAft>
              <a:buFont typeface="Arial" panose="020B0604020202020204" pitchFamily="34" charset="0"/>
              <a:buChar char="•"/>
            </a:pPr>
            <a:r>
              <a:rPr lang="en-US" dirty="0" smtClean="0">
                <a:cs typeface="Arial"/>
              </a:rPr>
              <a:t>Click in </a:t>
            </a:r>
            <a:r>
              <a:rPr lang="en-US" b="1" dirty="0" smtClean="0">
                <a:cs typeface="Arial"/>
              </a:rPr>
              <a:t>State</a:t>
            </a:r>
            <a:r>
              <a:rPr lang="en-US" dirty="0" smtClean="0">
                <a:cs typeface="Arial"/>
              </a:rPr>
              <a:t> field.</a:t>
            </a:r>
          </a:p>
          <a:p>
            <a:pPr marL="285750" indent="-285750">
              <a:lnSpc>
                <a:spcPct val="107000"/>
              </a:lnSpc>
              <a:spcAft>
                <a:spcPts val="800"/>
              </a:spcAft>
              <a:buFont typeface="Arial" panose="020B0604020202020204" pitchFamily="34" charset="0"/>
              <a:buChar char="•"/>
            </a:pPr>
            <a:r>
              <a:rPr lang="en-US" dirty="0" smtClean="0">
                <a:cs typeface="Arial"/>
              </a:rPr>
              <a:t>Click in </a:t>
            </a:r>
            <a:r>
              <a:rPr lang="en-US" b="1" dirty="0" smtClean="0">
                <a:cs typeface="Arial"/>
              </a:rPr>
              <a:t>Postal Code </a:t>
            </a:r>
            <a:r>
              <a:rPr lang="en-US" dirty="0" smtClean="0">
                <a:cs typeface="Arial"/>
              </a:rPr>
              <a:t>field.</a:t>
            </a:r>
          </a:p>
        </p:txBody>
      </p:sp>
      <p:pic>
        <p:nvPicPr>
          <p:cNvPr id="5" name="Picture 4"/>
          <p:cNvPicPr>
            <a:picLocks noChangeAspect="1"/>
          </p:cNvPicPr>
          <p:nvPr/>
        </p:nvPicPr>
        <p:blipFill>
          <a:blip r:embed="rId4"/>
          <a:stretch>
            <a:fillRect/>
          </a:stretch>
        </p:blipFill>
        <p:spPr>
          <a:xfrm>
            <a:off x="8031569" y="821739"/>
            <a:ext cx="3938758" cy="5878186"/>
          </a:xfrm>
          <a:prstGeom prst="rect">
            <a:avLst/>
          </a:prstGeom>
          <a:ln>
            <a:solidFill>
              <a:schemeClr val="tx1"/>
            </a:solidFill>
          </a:ln>
        </p:spPr>
      </p:pic>
      <p:sp>
        <p:nvSpPr>
          <p:cNvPr id="6" name="Title 1"/>
          <p:cNvSpPr>
            <a:spLocks noGrp="1"/>
          </p:cNvSpPr>
          <p:nvPr>
            <p:ph type="title"/>
          </p:nvPr>
        </p:nvSpPr>
        <p:spPr>
          <a:xfrm>
            <a:off x="174058" y="163219"/>
            <a:ext cx="9389042" cy="685800"/>
          </a:xfrm>
        </p:spPr>
        <p:txBody>
          <a:bodyPr/>
          <a:lstStyle/>
          <a:p>
            <a:r>
              <a:rPr lang="en-US" dirty="0" smtClean="0">
                <a:solidFill>
                  <a:schemeClr val="accent5"/>
                </a:solidFill>
              </a:rPr>
              <a:t>FULL HIRE PERSONAL DATA</a:t>
            </a:r>
            <a:endParaRPr lang="en-US" dirty="0">
              <a:solidFill>
                <a:schemeClr val="accent5"/>
              </a:solidFill>
            </a:endParaRPr>
          </a:p>
        </p:txBody>
      </p: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77</a:t>
            </a:fld>
            <a:endParaRPr lang="en-US" altLang="en-US" dirty="0">
              <a:solidFill>
                <a:prstClr val="black"/>
              </a:solidFill>
            </a:endParaRPr>
          </a:p>
        </p:txBody>
      </p:sp>
    </p:spTree>
    <p:extLst>
      <p:ext uri="{BB962C8B-B14F-4D97-AF65-F5344CB8AC3E}">
        <p14:creationId xmlns:p14="http://schemas.microsoft.com/office/powerpoint/2010/main" val="32550860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57372" y="1283464"/>
            <a:ext cx="6669100" cy="2668423"/>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dirty="0" smtClean="0"/>
              <a:t>If </a:t>
            </a:r>
            <a:r>
              <a:rPr lang="en-US" dirty="0"/>
              <a:t>the new hire has an existing tracker profile, then you can add their Tracker Profile ID and indicate whether their I-9 section 2 needs to be completed remotely. This information is copied to the employee's Person Profile component</a:t>
            </a:r>
            <a:r>
              <a:rPr lang="en-US" dirty="0" smtClean="0"/>
              <a:t>.</a:t>
            </a:r>
          </a:p>
          <a:p>
            <a:pPr marL="285750" indent="-285750">
              <a:lnSpc>
                <a:spcPct val="107000"/>
              </a:lnSpc>
              <a:spcAft>
                <a:spcPts val="800"/>
              </a:spcAft>
              <a:buFont typeface="Arial" panose="020B0604020202020204" pitchFamily="34" charset="0"/>
              <a:buChar char="•"/>
            </a:pPr>
            <a:r>
              <a:rPr lang="en-US" dirty="0" smtClean="0">
                <a:cs typeface="Arial"/>
              </a:rPr>
              <a:t>Click in the </a:t>
            </a:r>
            <a:r>
              <a:rPr lang="en-US" b="1" dirty="0" smtClean="0">
                <a:cs typeface="Arial"/>
              </a:rPr>
              <a:t>Tracker Profile ID </a:t>
            </a:r>
            <a:r>
              <a:rPr lang="en-US" dirty="0" smtClean="0">
                <a:cs typeface="Arial"/>
              </a:rPr>
              <a:t>field.</a:t>
            </a:r>
          </a:p>
          <a:p>
            <a:pPr marL="285750" indent="-285750">
              <a:lnSpc>
                <a:spcPct val="107000"/>
              </a:lnSpc>
              <a:spcAft>
                <a:spcPts val="800"/>
              </a:spcAft>
              <a:buFont typeface="Arial" panose="020B0604020202020204" pitchFamily="34" charset="0"/>
              <a:buChar char="•"/>
            </a:pPr>
            <a:r>
              <a:rPr lang="en-US" dirty="0"/>
              <a:t>Use the </a:t>
            </a:r>
            <a:r>
              <a:rPr lang="en-US" b="1" dirty="0"/>
              <a:t>Comments</a:t>
            </a:r>
            <a:r>
              <a:rPr lang="en-US" dirty="0"/>
              <a:t> field to enter specific details or an explanation regarding the transaction. </a:t>
            </a:r>
            <a:r>
              <a:rPr lang="en-US" dirty="0" smtClean="0">
                <a:cs typeface="Arial"/>
              </a:rPr>
              <a:t>Click the </a:t>
            </a:r>
            <a:r>
              <a:rPr lang="en-US" b="1" dirty="0" smtClean="0">
                <a:cs typeface="Arial"/>
              </a:rPr>
              <a:t>Job Data </a:t>
            </a:r>
            <a:r>
              <a:rPr lang="en-US" dirty="0" smtClean="0">
                <a:cs typeface="Arial"/>
              </a:rPr>
              <a:t>tab.</a:t>
            </a:r>
          </a:p>
        </p:txBody>
      </p:sp>
      <p:pic>
        <p:nvPicPr>
          <p:cNvPr id="5" name="Picture 4"/>
          <p:cNvPicPr>
            <a:picLocks noChangeAspect="1"/>
          </p:cNvPicPr>
          <p:nvPr/>
        </p:nvPicPr>
        <p:blipFill>
          <a:blip r:embed="rId4"/>
          <a:stretch>
            <a:fillRect/>
          </a:stretch>
        </p:blipFill>
        <p:spPr>
          <a:xfrm>
            <a:off x="7961686" y="782344"/>
            <a:ext cx="3974246" cy="5931148"/>
          </a:xfrm>
          <a:prstGeom prst="rect">
            <a:avLst/>
          </a:prstGeom>
          <a:ln>
            <a:solidFill>
              <a:schemeClr val="tx1"/>
            </a:solidFill>
          </a:ln>
        </p:spPr>
      </p:pic>
      <p:sp>
        <p:nvSpPr>
          <p:cNvPr id="7" name="Title 1"/>
          <p:cNvSpPr>
            <a:spLocks noGrp="1"/>
          </p:cNvSpPr>
          <p:nvPr>
            <p:ph type="title"/>
          </p:nvPr>
        </p:nvSpPr>
        <p:spPr>
          <a:xfrm>
            <a:off x="173736" y="163219"/>
            <a:ext cx="10660299" cy="685800"/>
          </a:xfrm>
        </p:spPr>
        <p:txBody>
          <a:bodyPr/>
          <a:lstStyle/>
          <a:p>
            <a:r>
              <a:rPr lang="en-US" dirty="0" smtClean="0">
                <a:solidFill>
                  <a:schemeClr val="accent5"/>
                </a:solidFill>
              </a:rPr>
              <a:t>FULL HIRE PERSONAL DATA</a:t>
            </a:r>
            <a:endParaRPr lang="en-US" dirty="0">
              <a:solidFill>
                <a:schemeClr val="accent5"/>
              </a:solidFill>
            </a:endParaRP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78</a:t>
            </a:fld>
            <a:endParaRPr lang="en-US" altLang="en-US" dirty="0">
              <a:solidFill>
                <a:prstClr val="black"/>
              </a:solidFill>
            </a:endParaRPr>
          </a:p>
        </p:txBody>
      </p:sp>
    </p:spTree>
    <p:extLst>
      <p:ext uri="{BB962C8B-B14F-4D97-AF65-F5344CB8AC3E}">
        <p14:creationId xmlns:p14="http://schemas.microsoft.com/office/powerpoint/2010/main" val="3601521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01648" y="1003964"/>
            <a:ext cx="7356452" cy="5529462"/>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dirty="0" smtClean="0"/>
              <a:t>Click </a:t>
            </a:r>
            <a:r>
              <a:rPr lang="en-US" b="1" dirty="0" smtClean="0"/>
              <a:t>Position</a:t>
            </a:r>
            <a:r>
              <a:rPr lang="en-US" dirty="0" smtClean="0"/>
              <a:t> number. The following fields will automatically populate based on </a:t>
            </a:r>
            <a:r>
              <a:rPr lang="en-US" b="1" dirty="0" smtClean="0"/>
              <a:t>Position</a:t>
            </a:r>
            <a:r>
              <a:rPr lang="en-US" dirty="0" smtClean="0"/>
              <a:t> number. </a:t>
            </a:r>
            <a:r>
              <a:rPr lang="en-US" dirty="0"/>
              <a:t>You only have access to position numbers within your business </a:t>
            </a:r>
            <a:r>
              <a:rPr lang="en-US" dirty="0" smtClean="0"/>
              <a:t>unit.</a:t>
            </a:r>
          </a:p>
          <a:p>
            <a:pPr marL="285750" indent="-285750">
              <a:lnSpc>
                <a:spcPct val="107000"/>
              </a:lnSpc>
              <a:buFont typeface="Arial" panose="020B0604020202020204" pitchFamily="34" charset="0"/>
              <a:buChar char="•"/>
            </a:pPr>
            <a:r>
              <a:rPr lang="en-US" b="1" dirty="0" smtClean="0">
                <a:cs typeface="Arial"/>
              </a:rPr>
              <a:t>Business Unit</a:t>
            </a:r>
          </a:p>
          <a:p>
            <a:pPr marL="285750" indent="-285750">
              <a:lnSpc>
                <a:spcPct val="107000"/>
              </a:lnSpc>
              <a:buFont typeface="Arial" panose="020B0604020202020204" pitchFamily="34" charset="0"/>
              <a:buChar char="•"/>
            </a:pPr>
            <a:r>
              <a:rPr lang="en-US" b="1" dirty="0" smtClean="0">
                <a:cs typeface="Arial"/>
              </a:rPr>
              <a:t>Location Code</a:t>
            </a:r>
          </a:p>
          <a:p>
            <a:pPr marL="285750" indent="-285750">
              <a:lnSpc>
                <a:spcPct val="107000"/>
              </a:lnSpc>
              <a:buFont typeface="Arial" panose="020B0604020202020204" pitchFamily="34" charset="0"/>
              <a:buChar char="•"/>
            </a:pPr>
            <a:r>
              <a:rPr lang="en-US" b="1" dirty="0" smtClean="0">
                <a:cs typeface="Arial"/>
              </a:rPr>
              <a:t>Department</a:t>
            </a:r>
          </a:p>
          <a:p>
            <a:pPr marL="285750" indent="-285750">
              <a:lnSpc>
                <a:spcPct val="107000"/>
              </a:lnSpc>
              <a:buFont typeface="Arial" panose="020B0604020202020204" pitchFamily="34" charset="0"/>
              <a:buChar char="•"/>
            </a:pPr>
            <a:r>
              <a:rPr lang="en-US" b="1" dirty="0" smtClean="0">
                <a:cs typeface="Arial"/>
              </a:rPr>
              <a:t>Establishment ID</a:t>
            </a:r>
          </a:p>
          <a:p>
            <a:pPr marL="285750" indent="-285750">
              <a:lnSpc>
                <a:spcPct val="107000"/>
              </a:lnSpc>
              <a:buFont typeface="Arial" panose="020B0604020202020204" pitchFamily="34" charset="0"/>
              <a:buChar char="•"/>
            </a:pPr>
            <a:r>
              <a:rPr lang="en-US" b="1" dirty="0" smtClean="0">
                <a:cs typeface="Arial"/>
              </a:rPr>
              <a:t>Job Code</a:t>
            </a:r>
          </a:p>
          <a:p>
            <a:pPr marL="285750" indent="-285750">
              <a:lnSpc>
                <a:spcPct val="107000"/>
              </a:lnSpc>
              <a:buFont typeface="Arial" panose="020B0604020202020204" pitchFamily="34" charset="0"/>
              <a:buChar char="•"/>
            </a:pPr>
            <a:r>
              <a:rPr lang="en-US" b="1" dirty="0" smtClean="0">
                <a:cs typeface="Arial"/>
              </a:rPr>
              <a:t>FLSA Status</a:t>
            </a:r>
          </a:p>
          <a:p>
            <a:pPr marL="285750" indent="-285750">
              <a:lnSpc>
                <a:spcPct val="107000"/>
              </a:lnSpc>
              <a:buFont typeface="Arial" panose="020B0604020202020204" pitchFamily="34" charset="0"/>
              <a:buChar char="•"/>
            </a:pPr>
            <a:r>
              <a:rPr lang="en-US" b="1" dirty="0" smtClean="0">
                <a:cs typeface="Arial"/>
              </a:rPr>
              <a:t>Union Code</a:t>
            </a:r>
          </a:p>
          <a:p>
            <a:pPr marL="285750" indent="-285750">
              <a:lnSpc>
                <a:spcPct val="107000"/>
              </a:lnSpc>
              <a:buFont typeface="Arial" panose="020B0604020202020204" pitchFamily="34" charset="0"/>
              <a:buChar char="•"/>
            </a:pPr>
            <a:r>
              <a:rPr lang="en-US" b="1" dirty="0" smtClean="0">
                <a:cs typeface="Arial"/>
              </a:rPr>
              <a:t>Reports to Position number</a:t>
            </a:r>
          </a:p>
          <a:p>
            <a:pPr marL="285750" indent="-285750">
              <a:lnSpc>
                <a:spcPct val="107000"/>
              </a:lnSpc>
              <a:buFont typeface="Arial" panose="020B0604020202020204" pitchFamily="34" charset="0"/>
              <a:buChar char="•"/>
            </a:pPr>
            <a:r>
              <a:rPr lang="en-US" b="1" dirty="0" smtClean="0">
                <a:cs typeface="Arial"/>
              </a:rPr>
              <a:t>Employee Classification </a:t>
            </a:r>
          </a:p>
          <a:p>
            <a:pPr marL="285750" indent="-285750">
              <a:lnSpc>
                <a:spcPct val="107000"/>
              </a:lnSpc>
              <a:buFont typeface="Arial" panose="020B0604020202020204" pitchFamily="34" charset="0"/>
              <a:buChar char="•"/>
            </a:pPr>
            <a:r>
              <a:rPr lang="en-US" b="1" dirty="0" smtClean="0">
                <a:cs typeface="Arial"/>
              </a:rPr>
              <a:t>Classified/Unclassified </a:t>
            </a:r>
          </a:p>
          <a:p>
            <a:pPr marL="285750" indent="-285750">
              <a:lnSpc>
                <a:spcPct val="107000"/>
              </a:lnSpc>
              <a:buFont typeface="Arial" panose="020B0604020202020204" pitchFamily="34" charset="0"/>
              <a:buChar char="•"/>
            </a:pPr>
            <a:r>
              <a:rPr lang="en-US" b="1" dirty="0" smtClean="0">
                <a:cs typeface="Arial"/>
              </a:rPr>
              <a:t>Standard Hours</a:t>
            </a:r>
          </a:p>
          <a:p>
            <a:pPr marL="285750" indent="-285750">
              <a:lnSpc>
                <a:spcPct val="107000"/>
              </a:lnSpc>
              <a:buFont typeface="Arial" panose="020B0604020202020204" pitchFamily="34" charset="0"/>
              <a:buChar char="•"/>
            </a:pPr>
            <a:r>
              <a:rPr lang="en-US" b="1" dirty="0" smtClean="0">
                <a:cs typeface="Arial"/>
              </a:rPr>
              <a:t>FTE</a:t>
            </a:r>
          </a:p>
          <a:p>
            <a:pPr marL="285750" indent="-285750">
              <a:lnSpc>
                <a:spcPct val="107000"/>
              </a:lnSpc>
              <a:buFont typeface="Arial" panose="020B0604020202020204" pitchFamily="34" charset="0"/>
              <a:buChar char="•"/>
            </a:pPr>
            <a:r>
              <a:rPr lang="en-US" b="1" dirty="0" smtClean="0">
                <a:cs typeface="Arial"/>
              </a:rPr>
              <a:t>Salary Administration Plan </a:t>
            </a:r>
          </a:p>
          <a:p>
            <a:pPr marL="285750" indent="-285750">
              <a:lnSpc>
                <a:spcPct val="107000"/>
              </a:lnSpc>
              <a:buFont typeface="Arial" panose="020B0604020202020204" pitchFamily="34" charset="0"/>
              <a:buChar char="•"/>
            </a:pPr>
            <a:r>
              <a:rPr lang="en-US" b="1" dirty="0" smtClean="0">
                <a:cs typeface="Arial"/>
              </a:rPr>
              <a:t>Salary Grade </a:t>
            </a:r>
          </a:p>
          <a:p>
            <a:pPr marL="285750" indent="-285750">
              <a:lnSpc>
                <a:spcPct val="107000"/>
              </a:lnSpc>
              <a:buFont typeface="Arial" panose="020B0604020202020204" pitchFamily="34" charset="0"/>
              <a:buChar char="•"/>
            </a:pPr>
            <a:r>
              <a:rPr lang="en-US" b="1" dirty="0" smtClean="0">
                <a:cs typeface="Arial"/>
              </a:rPr>
              <a:t>Compensation frequency all default</a:t>
            </a:r>
          </a:p>
        </p:txBody>
      </p:sp>
      <p:pic>
        <p:nvPicPr>
          <p:cNvPr id="2" name="Picture 1"/>
          <p:cNvPicPr>
            <a:picLocks noChangeAspect="1"/>
          </p:cNvPicPr>
          <p:nvPr/>
        </p:nvPicPr>
        <p:blipFill>
          <a:blip r:embed="rId4"/>
          <a:stretch>
            <a:fillRect/>
          </a:stretch>
        </p:blipFill>
        <p:spPr>
          <a:xfrm>
            <a:off x="7808660" y="766958"/>
            <a:ext cx="4172061" cy="5881390"/>
          </a:xfrm>
          <a:prstGeom prst="rect">
            <a:avLst/>
          </a:prstGeom>
          <a:ln>
            <a:solidFill>
              <a:schemeClr val="tx1"/>
            </a:solidFill>
          </a:ln>
        </p:spPr>
      </p:pic>
      <p:sp>
        <p:nvSpPr>
          <p:cNvPr id="6" name="Title 1"/>
          <p:cNvSpPr>
            <a:spLocks noGrp="1"/>
          </p:cNvSpPr>
          <p:nvPr>
            <p:ph type="title"/>
          </p:nvPr>
        </p:nvSpPr>
        <p:spPr>
          <a:xfrm>
            <a:off x="174058" y="163219"/>
            <a:ext cx="8076807" cy="685800"/>
          </a:xfrm>
        </p:spPr>
        <p:txBody>
          <a:bodyPr/>
          <a:lstStyle/>
          <a:p>
            <a:r>
              <a:rPr lang="en-US" dirty="0" smtClean="0">
                <a:solidFill>
                  <a:schemeClr val="accent5"/>
                </a:solidFill>
              </a:rPr>
              <a:t>FULL HIRE JOB DATA</a:t>
            </a:r>
            <a:endParaRPr lang="en-US" dirty="0">
              <a:solidFill>
                <a:schemeClr val="accent5"/>
              </a:solidFill>
            </a:endParaRPr>
          </a:p>
        </p:txBody>
      </p: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79</a:t>
            </a:fld>
            <a:endParaRPr lang="en-US" altLang="en-US" dirty="0">
              <a:solidFill>
                <a:prstClr val="black"/>
              </a:solidFill>
            </a:endParaRPr>
          </a:p>
        </p:txBody>
      </p:sp>
    </p:spTree>
    <p:extLst>
      <p:ext uri="{BB962C8B-B14F-4D97-AF65-F5344CB8AC3E}">
        <p14:creationId xmlns:p14="http://schemas.microsoft.com/office/powerpoint/2010/main" val="2702670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ONBOARDING</a:t>
            </a:r>
            <a:endParaRPr lang="en-US" dirty="0">
              <a:solidFill>
                <a:schemeClr val="accent5"/>
              </a:solidFill>
            </a:endParaRPr>
          </a:p>
        </p:txBody>
      </p:sp>
      <p:sp>
        <p:nvSpPr>
          <p:cNvPr id="5" name="TextBox 4"/>
          <p:cNvSpPr txBox="1"/>
          <p:nvPr/>
        </p:nvSpPr>
        <p:spPr>
          <a:xfrm>
            <a:off x="1592580" y="1356577"/>
            <a:ext cx="9875520" cy="2031325"/>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prstClr val="black"/>
                </a:solidFill>
                <a:latin typeface="Arial"/>
              </a:rPr>
              <a:t>UC Definition: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Onboarding </a:t>
            </a:r>
            <a:r>
              <a:rPr kumimoji="0" lang="en-US" sz="1800" b="0" i="0" u="none" strike="noStrike" kern="1200" cap="none" spc="0" normalizeH="0" baseline="0" noProof="0" dirty="0">
                <a:ln>
                  <a:noFill/>
                </a:ln>
                <a:solidFill>
                  <a:prstClr val="black"/>
                </a:solidFill>
                <a:effectLst/>
                <a:uLnTx/>
                <a:uFillTx/>
                <a:latin typeface="Arial"/>
                <a:ea typeface="+mn-ea"/>
                <a:cs typeface="+mn-cs"/>
              </a:rPr>
              <a:t>is the series of tasks that begins with a candidate formally accepting an offer of employment and ends with the new employee being ready for work in terms of employment relationship and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access/setup.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It </a:t>
            </a:r>
            <a:r>
              <a:rPr kumimoji="0" lang="en-US" sz="1800" b="0" i="0" u="none" strike="noStrike" kern="1200" cap="none" spc="0" normalizeH="0" baseline="0" noProof="0" dirty="0">
                <a:ln>
                  <a:noFill/>
                </a:ln>
                <a:solidFill>
                  <a:prstClr val="black"/>
                </a:solidFill>
                <a:effectLst/>
                <a:uLnTx/>
                <a:uFillTx/>
                <a:latin typeface="Arial"/>
                <a:ea typeface="+mn-ea"/>
                <a:cs typeface="+mn-cs"/>
              </a:rPr>
              <a:t>includes employment activities (new hire paperwork, benefits, I-9, criminal background check), logistical activities (ID card, parking, internet access, keys), and other new hire processing activities. </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00" y="1229240"/>
            <a:ext cx="1143000" cy="1143000"/>
          </a:xfrm>
          <a:prstGeom prst="rect">
            <a:avLst/>
          </a:prstGeom>
        </p:spPr>
      </p:pic>
      <p:sp>
        <p:nvSpPr>
          <p:cNvPr id="7" name="TextBox 6"/>
          <p:cNvSpPr txBox="1"/>
          <p:nvPr/>
        </p:nvSpPr>
        <p:spPr>
          <a:xfrm>
            <a:off x="1592580" y="3822805"/>
            <a:ext cx="9875520" cy="646331"/>
          </a:xfrm>
          <a:prstGeom prst="rect">
            <a:avLst/>
          </a:prstGeom>
          <a:solidFill>
            <a:schemeClr val="accent5">
              <a:lumMod val="20000"/>
              <a:lumOff val="80000"/>
            </a:schemeClr>
          </a:solidFill>
        </p:spPr>
        <p:txBody>
          <a:bodyPr wrap="square" rtlCol="0">
            <a:spAutoFit/>
          </a:bodyPr>
          <a:lstStyle/>
          <a:p>
            <a:pPr lvl="0"/>
            <a:r>
              <a:rPr lang="en-US" b="1" dirty="0" smtClean="0">
                <a:solidFill>
                  <a:prstClr val="black"/>
                </a:solidFill>
              </a:rPr>
              <a:t>Common Definition: </a:t>
            </a:r>
            <a:r>
              <a:rPr lang="en-US" dirty="0" smtClean="0">
                <a:solidFill>
                  <a:prstClr val="black"/>
                </a:solidFill>
              </a:rPr>
              <a:t>Onboarding is the </a:t>
            </a:r>
            <a:r>
              <a:rPr lang="en-US" dirty="0">
                <a:solidFill>
                  <a:prstClr val="black"/>
                </a:solidFill>
              </a:rPr>
              <a:t>action or process of integrating a new employee into an organization or familiarizing a new customer or client with one's products or services.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00" y="3574470"/>
            <a:ext cx="1143000" cy="1143000"/>
          </a:xfrm>
          <a:prstGeom prst="rect">
            <a:avLst/>
          </a:prstGeom>
        </p:spPr>
      </p:pic>
      <p:sp>
        <p:nvSpPr>
          <p:cNvPr id="9" name="Slide Number Placeholder 8"/>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8</a:t>
            </a:fld>
            <a:endParaRPr lang="en-US" altLang="en-US" dirty="0">
              <a:solidFill>
                <a:prstClr val="black"/>
              </a:solidFill>
            </a:endParaRPr>
          </a:p>
        </p:txBody>
      </p:sp>
    </p:spTree>
    <p:extLst>
      <p:ext uri="{BB962C8B-B14F-4D97-AF65-F5344CB8AC3E}">
        <p14:creationId xmlns:p14="http://schemas.microsoft.com/office/powerpoint/2010/main" val="8805223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07974" y="163219"/>
            <a:ext cx="10963618" cy="685800"/>
          </a:xfrm>
        </p:spPr>
        <p:txBody>
          <a:bodyPr/>
          <a:lstStyle/>
          <a:p>
            <a:r>
              <a:rPr lang="en-US" sz="4000" dirty="0" smtClean="0">
                <a:solidFill>
                  <a:schemeClr val="accent5"/>
                </a:solidFill>
              </a:rPr>
              <a:t>FULL HIRE JOB DATA</a:t>
            </a:r>
            <a:endParaRPr lang="en-US" sz="4000" dirty="0">
              <a:solidFill>
                <a:schemeClr val="accent5"/>
              </a:solidFill>
            </a:endParaRPr>
          </a:p>
        </p:txBody>
      </p:sp>
      <p:pic>
        <p:nvPicPr>
          <p:cNvPr id="2" name="Picture 1"/>
          <p:cNvPicPr>
            <a:picLocks noChangeAspect="1"/>
          </p:cNvPicPr>
          <p:nvPr/>
        </p:nvPicPr>
        <p:blipFill>
          <a:blip r:embed="rId4"/>
          <a:stretch>
            <a:fillRect/>
          </a:stretch>
        </p:blipFill>
        <p:spPr>
          <a:xfrm>
            <a:off x="7746932" y="766958"/>
            <a:ext cx="4233789" cy="5881389"/>
          </a:xfrm>
          <a:prstGeom prst="rect">
            <a:avLst/>
          </a:prstGeom>
          <a:ln>
            <a:solidFill>
              <a:schemeClr val="tx1"/>
            </a:solidFill>
          </a:ln>
        </p:spPr>
      </p:pic>
      <p:sp>
        <p:nvSpPr>
          <p:cNvPr id="5" name="Rectangle 4"/>
          <p:cNvSpPr/>
          <p:nvPr/>
        </p:nvSpPr>
        <p:spPr>
          <a:xfrm>
            <a:off x="661054" y="1010076"/>
            <a:ext cx="6832798" cy="3137077"/>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dirty="0" smtClean="0"/>
              <a:t>Enter </a:t>
            </a:r>
            <a:r>
              <a:rPr lang="en-US" b="1" dirty="0" smtClean="0"/>
              <a:t>Academic Duration of Appointment</a:t>
            </a:r>
            <a:r>
              <a:rPr lang="en-US" dirty="0" smtClean="0"/>
              <a:t>. This is for locations </a:t>
            </a:r>
            <a:r>
              <a:rPr lang="en-US" dirty="0"/>
              <a:t>to track additional information relating to the </a:t>
            </a:r>
            <a:r>
              <a:rPr lang="en-US" b="1" dirty="0"/>
              <a:t>Expected Job End Date </a:t>
            </a:r>
            <a:r>
              <a:rPr lang="en-US" dirty="0" smtClean="0"/>
              <a:t>field. Options </a:t>
            </a:r>
            <a:r>
              <a:rPr lang="en-US" dirty="0"/>
              <a:t>include: </a:t>
            </a:r>
          </a:p>
          <a:p>
            <a:pPr marL="742950" lvl="1" indent="-285750">
              <a:lnSpc>
                <a:spcPct val="107000"/>
              </a:lnSpc>
              <a:buFont typeface="Arial" panose="020B0604020202020204" pitchFamily="34" charset="0"/>
              <a:buChar char="•"/>
            </a:pPr>
            <a:r>
              <a:rPr lang="en-US" dirty="0" smtClean="0"/>
              <a:t>Continuing </a:t>
            </a:r>
            <a:r>
              <a:rPr lang="en-US" dirty="0"/>
              <a:t>(Unit 18) </a:t>
            </a:r>
          </a:p>
          <a:p>
            <a:pPr marL="742950" lvl="1" indent="-285750">
              <a:lnSpc>
                <a:spcPct val="107000"/>
              </a:lnSpc>
              <a:buFont typeface="Arial" panose="020B0604020202020204" pitchFamily="34" charset="0"/>
              <a:buChar char="•"/>
            </a:pPr>
            <a:r>
              <a:rPr lang="en-US" dirty="0" smtClean="0"/>
              <a:t>End </a:t>
            </a:r>
            <a:r>
              <a:rPr lang="en-US" dirty="0"/>
              <a:t>Date (Academic Term Appts) </a:t>
            </a:r>
          </a:p>
          <a:p>
            <a:pPr marL="742950" lvl="1" indent="-285750">
              <a:lnSpc>
                <a:spcPct val="107000"/>
              </a:lnSpc>
              <a:buFont typeface="Arial" panose="020B0604020202020204" pitchFamily="34" charset="0"/>
              <a:buChar char="•"/>
            </a:pPr>
            <a:r>
              <a:rPr lang="en-US" dirty="0" smtClean="0"/>
              <a:t>Indefinite </a:t>
            </a:r>
          </a:p>
          <a:p>
            <a:pPr marL="742950" lvl="1" indent="-285750">
              <a:lnSpc>
                <a:spcPct val="107000"/>
              </a:lnSpc>
              <a:buFont typeface="Arial" panose="020B0604020202020204" pitchFamily="34" charset="0"/>
              <a:buChar char="•"/>
            </a:pPr>
            <a:r>
              <a:rPr lang="en-US" dirty="0" smtClean="0"/>
              <a:t>Potential </a:t>
            </a:r>
            <a:r>
              <a:rPr lang="en-US" dirty="0"/>
              <a:t>Security </a:t>
            </a:r>
          </a:p>
          <a:p>
            <a:pPr marL="742950" lvl="1" indent="-285750">
              <a:lnSpc>
                <a:spcPct val="107000"/>
              </a:lnSpc>
              <a:buFont typeface="Arial" panose="020B0604020202020204" pitchFamily="34" charset="0"/>
              <a:buChar char="•"/>
            </a:pPr>
            <a:r>
              <a:rPr lang="en-US" dirty="0" smtClean="0"/>
              <a:t>Security </a:t>
            </a:r>
            <a:r>
              <a:rPr lang="en-US" dirty="0"/>
              <a:t>(LSOE) </a:t>
            </a:r>
          </a:p>
          <a:p>
            <a:pPr marL="742950" lvl="1" indent="-285750">
              <a:lnSpc>
                <a:spcPct val="107000"/>
              </a:lnSpc>
              <a:buFont typeface="Arial" panose="020B0604020202020204" pitchFamily="34" charset="0"/>
              <a:buChar char="•"/>
            </a:pPr>
            <a:r>
              <a:rPr lang="en-US" dirty="0" smtClean="0"/>
              <a:t>Tenure </a:t>
            </a:r>
            <a:r>
              <a:rPr lang="en-US" dirty="0"/>
              <a:t>Track (Ladder Rank) </a:t>
            </a:r>
          </a:p>
          <a:p>
            <a:pPr marL="742950" lvl="1" indent="-285750">
              <a:lnSpc>
                <a:spcPct val="107000"/>
              </a:lnSpc>
              <a:buFont typeface="Arial" panose="020B0604020202020204" pitchFamily="34" charset="0"/>
              <a:buChar char="•"/>
            </a:pPr>
            <a:r>
              <a:rPr lang="en-US" dirty="0" smtClean="0"/>
              <a:t>Tenured  </a:t>
            </a:r>
          </a:p>
        </p:txBody>
      </p: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80</a:t>
            </a:fld>
            <a:endParaRPr lang="en-US" altLang="en-US" dirty="0">
              <a:solidFill>
                <a:prstClr val="black"/>
              </a:solidFill>
            </a:endParaRPr>
          </a:p>
        </p:txBody>
      </p:sp>
    </p:spTree>
    <p:extLst>
      <p:ext uri="{BB962C8B-B14F-4D97-AF65-F5344CB8AC3E}">
        <p14:creationId xmlns:p14="http://schemas.microsoft.com/office/powerpoint/2010/main" val="7614691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07974" y="753691"/>
            <a:ext cx="7145351" cy="6072047"/>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dirty="0"/>
              <a:t>Select </a:t>
            </a:r>
            <a:r>
              <a:rPr lang="en-US" dirty="0" smtClean="0"/>
              <a:t>the </a:t>
            </a:r>
            <a:r>
              <a:rPr lang="en-US" b="1" dirty="0" smtClean="0"/>
              <a:t>Step</a:t>
            </a:r>
            <a:r>
              <a:rPr lang="en-US" dirty="0" smtClean="0"/>
              <a:t>.  </a:t>
            </a:r>
            <a:endParaRPr lang="en-US" dirty="0"/>
          </a:p>
          <a:p>
            <a:pPr marL="285750" indent="-285750">
              <a:lnSpc>
                <a:spcPct val="107000"/>
              </a:lnSpc>
              <a:spcAft>
                <a:spcPts val="800"/>
              </a:spcAft>
              <a:buFont typeface="Arial" panose="020B0604020202020204" pitchFamily="34" charset="0"/>
              <a:buChar char="•"/>
            </a:pPr>
            <a:r>
              <a:rPr lang="en-US" dirty="0"/>
              <a:t>The </a:t>
            </a:r>
            <a:r>
              <a:rPr lang="en-US" b="1" dirty="0"/>
              <a:t>Comp Rate Code</a:t>
            </a:r>
            <a:r>
              <a:rPr lang="en-US" dirty="0"/>
              <a:t>, </a:t>
            </a:r>
            <a:r>
              <a:rPr lang="en-US" b="1" dirty="0"/>
              <a:t>Compensation </a:t>
            </a:r>
            <a:r>
              <a:rPr lang="en-US" b="1" dirty="0" smtClean="0"/>
              <a:t>Rate, </a:t>
            </a:r>
            <a:r>
              <a:rPr lang="en-US" dirty="0"/>
              <a:t>and </a:t>
            </a:r>
            <a:r>
              <a:rPr lang="en-US" b="1" dirty="0"/>
              <a:t>Compensation Frequency </a:t>
            </a:r>
            <a:r>
              <a:rPr lang="en-US" dirty="0"/>
              <a:t>fields are automatically populated based on the </a:t>
            </a:r>
            <a:r>
              <a:rPr lang="en-US" b="1" dirty="0"/>
              <a:t>Step</a:t>
            </a:r>
            <a:r>
              <a:rPr lang="en-US" dirty="0"/>
              <a:t> that was entered. </a:t>
            </a:r>
          </a:p>
          <a:p>
            <a:pPr marL="285750" indent="-285750">
              <a:lnSpc>
                <a:spcPct val="107000"/>
              </a:lnSpc>
              <a:spcAft>
                <a:spcPts val="800"/>
              </a:spcAft>
              <a:buFont typeface="Arial" panose="020B0604020202020204" pitchFamily="34" charset="0"/>
              <a:buChar char="•"/>
            </a:pPr>
            <a:r>
              <a:rPr lang="en-US" dirty="0"/>
              <a:t>You can add additional compensation rows by clicking the add a row (+) button. For example, if you need to add an </a:t>
            </a:r>
            <a:r>
              <a:rPr lang="en-US" dirty="0" smtClean="0"/>
              <a:t>off scale </a:t>
            </a:r>
            <a:r>
              <a:rPr lang="en-US" dirty="0"/>
              <a:t>component.</a:t>
            </a:r>
          </a:p>
          <a:p>
            <a:pPr marL="285750" indent="-285750">
              <a:lnSpc>
                <a:spcPct val="107000"/>
              </a:lnSpc>
              <a:spcAft>
                <a:spcPts val="800"/>
              </a:spcAft>
              <a:buFont typeface="Arial" panose="020B0604020202020204" pitchFamily="34" charset="0"/>
              <a:buChar char="•"/>
            </a:pPr>
            <a:r>
              <a:rPr lang="en-US" dirty="0" smtClean="0"/>
              <a:t>Use </a:t>
            </a:r>
            <a:r>
              <a:rPr lang="en-US" dirty="0"/>
              <a:t>the </a:t>
            </a:r>
            <a:r>
              <a:rPr lang="en-US" b="1" dirty="0"/>
              <a:t>Supporting documents </a:t>
            </a:r>
            <a:r>
              <a:rPr lang="en-US" dirty="0"/>
              <a:t>link to attach supporting documents for the new hire</a:t>
            </a:r>
            <a:r>
              <a:rPr lang="en-US" dirty="0" smtClean="0"/>
              <a:t>.</a:t>
            </a:r>
          </a:p>
          <a:p>
            <a:pPr marL="285750" indent="-285750">
              <a:lnSpc>
                <a:spcPct val="107000"/>
              </a:lnSpc>
              <a:spcAft>
                <a:spcPts val="800"/>
              </a:spcAft>
              <a:buFont typeface="Arial" panose="020B0604020202020204" pitchFamily="34" charset="0"/>
              <a:buChar char="•"/>
            </a:pPr>
            <a:r>
              <a:rPr lang="en-US" sz="1700" dirty="0"/>
              <a:t>An </a:t>
            </a:r>
            <a:r>
              <a:rPr lang="en-US" sz="1700" b="1" dirty="0" smtClean="0"/>
              <a:t>Expected Job End Date </a:t>
            </a:r>
            <a:r>
              <a:rPr lang="en-US" sz="1700" dirty="0"/>
              <a:t>should be entered for all academic employee classes, except: </a:t>
            </a:r>
          </a:p>
          <a:p>
            <a:pPr marL="742950" lvl="1" indent="-285750">
              <a:lnSpc>
                <a:spcPct val="107000"/>
              </a:lnSpc>
              <a:buFont typeface="Arial" panose="020B0604020202020204" pitchFamily="34" charset="0"/>
              <a:buChar char="•"/>
            </a:pPr>
            <a:r>
              <a:rPr lang="en-US" sz="1700" dirty="0" smtClean="0"/>
              <a:t>  3 </a:t>
            </a:r>
            <a:r>
              <a:rPr lang="en-US" sz="1700" dirty="0"/>
              <a:t>- Academic Recall </a:t>
            </a:r>
          </a:p>
          <a:p>
            <a:pPr marL="742950" lvl="1" indent="-285750">
              <a:lnSpc>
                <a:spcPct val="107000"/>
              </a:lnSpc>
              <a:buFont typeface="Arial" panose="020B0604020202020204" pitchFamily="34" charset="0"/>
              <a:buChar char="•"/>
            </a:pPr>
            <a:r>
              <a:rPr lang="en-US" sz="1700" dirty="0" smtClean="0"/>
              <a:t>  9 </a:t>
            </a:r>
            <a:r>
              <a:rPr lang="en-US" sz="1700" dirty="0"/>
              <a:t>- Faculty </a:t>
            </a:r>
          </a:p>
          <a:p>
            <a:pPr marL="742950" lvl="1" indent="-285750">
              <a:lnSpc>
                <a:spcPct val="107000"/>
              </a:lnSpc>
              <a:buFont typeface="Arial" panose="020B0604020202020204" pitchFamily="34" charset="0"/>
              <a:buChar char="•"/>
            </a:pPr>
            <a:r>
              <a:rPr lang="en-US" sz="1700" dirty="0"/>
              <a:t>10 - Non-Faculty </a:t>
            </a:r>
          </a:p>
          <a:p>
            <a:pPr marL="742950" lvl="1" indent="-285750">
              <a:lnSpc>
                <a:spcPct val="107000"/>
              </a:lnSpc>
              <a:buFont typeface="Arial" panose="020B0604020202020204" pitchFamily="34" charset="0"/>
              <a:buChar char="•"/>
            </a:pPr>
            <a:r>
              <a:rPr lang="en-US" sz="1700" dirty="0"/>
              <a:t>11 - Academic Student </a:t>
            </a:r>
          </a:p>
          <a:p>
            <a:pPr marL="742950" lvl="1" indent="-285750">
              <a:lnSpc>
                <a:spcPct val="107000"/>
              </a:lnSpc>
              <a:buFont typeface="Arial" panose="020B0604020202020204" pitchFamily="34" charset="0"/>
              <a:buChar char="•"/>
            </a:pPr>
            <a:r>
              <a:rPr lang="en-US" sz="1700" dirty="0"/>
              <a:t>14 - Academic Contingent Worker </a:t>
            </a:r>
          </a:p>
          <a:p>
            <a:pPr marL="742950" lvl="1" indent="-285750">
              <a:lnSpc>
                <a:spcPct val="107000"/>
              </a:lnSpc>
              <a:buFont typeface="Arial" panose="020B0604020202020204" pitchFamily="34" charset="0"/>
              <a:buChar char="•"/>
            </a:pPr>
            <a:r>
              <a:rPr lang="en-US" sz="1700" dirty="0"/>
              <a:t>21 - Emeriti </a:t>
            </a:r>
          </a:p>
          <a:p>
            <a:pPr marL="742950" lvl="1" indent="-285750">
              <a:lnSpc>
                <a:spcPct val="107000"/>
              </a:lnSpc>
              <a:buFont typeface="Arial" panose="020B0604020202020204" pitchFamily="34" charset="0"/>
              <a:buChar char="•"/>
            </a:pPr>
            <a:r>
              <a:rPr lang="en-US" sz="1700" dirty="0"/>
              <a:t>22 - Deans/Faculty Administrators </a:t>
            </a:r>
          </a:p>
          <a:p>
            <a:pPr marL="742950" lvl="1" indent="-285750">
              <a:lnSpc>
                <a:spcPct val="107000"/>
              </a:lnSpc>
              <a:buFont typeface="Arial" panose="020B0604020202020204" pitchFamily="34" charset="0"/>
              <a:buChar char="•"/>
            </a:pPr>
            <a:r>
              <a:rPr lang="en-US" sz="1700" dirty="0"/>
              <a:t>23 - Post </a:t>
            </a:r>
            <a:r>
              <a:rPr lang="en-US" sz="1700" dirty="0" smtClean="0"/>
              <a:t>Docs</a:t>
            </a:r>
            <a:endParaRPr lang="en-US" sz="1700" dirty="0"/>
          </a:p>
        </p:txBody>
      </p:sp>
      <p:sp>
        <p:nvSpPr>
          <p:cNvPr id="4" name="Title 1"/>
          <p:cNvSpPr>
            <a:spLocks noGrp="1"/>
          </p:cNvSpPr>
          <p:nvPr>
            <p:ph type="title"/>
          </p:nvPr>
        </p:nvSpPr>
        <p:spPr>
          <a:xfrm>
            <a:off x="407974" y="163219"/>
            <a:ext cx="10963618" cy="685800"/>
          </a:xfrm>
        </p:spPr>
        <p:txBody>
          <a:bodyPr/>
          <a:lstStyle/>
          <a:p>
            <a:r>
              <a:rPr lang="en-US" dirty="0" smtClean="0">
                <a:solidFill>
                  <a:schemeClr val="accent5"/>
                </a:solidFill>
              </a:rPr>
              <a:t>FULL HIRE JOB DATA</a:t>
            </a:r>
            <a:endParaRPr lang="en-US" dirty="0">
              <a:solidFill>
                <a:schemeClr val="accent5"/>
              </a:solidFill>
            </a:endParaRPr>
          </a:p>
        </p:txBody>
      </p:sp>
      <p:pic>
        <p:nvPicPr>
          <p:cNvPr id="7" name="Picture 6"/>
          <p:cNvPicPr>
            <a:picLocks noChangeAspect="1"/>
          </p:cNvPicPr>
          <p:nvPr/>
        </p:nvPicPr>
        <p:blipFill>
          <a:blip r:embed="rId4"/>
          <a:stretch>
            <a:fillRect/>
          </a:stretch>
        </p:blipFill>
        <p:spPr>
          <a:xfrm>
            <a:off x="7696200" y="750435"/>
            <a:ext cx="4241992" cy="5979973"/>
          </a:xfrm>
          <a:prstGeom prst="rect">
            <a:avLst/>
          </a:prstGeom>
          <a:ln>
            <a:solidFill>
              <a:schemeClr val="tx1"/>
            </a:solidFill>
          </a:ln>
        </p:spPr>
      </p:pic>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81</a:t>
            </a:fld>
            <a:endParaRPr lang="en-US" altLang="en-US" dirty="0">
              <a:solidFill>
                <a:prstClr val="black"/>
              </a:solidFill>
            </a:endParaRPr>
          </a:p>
        </p:txBody>
      </p:sp>
    </p:spTree>
    <p:extLst>
      <p:ext uri="{BB962C8B-B14F-4D97-AF65-F5344CB8AC3E}">
        <p14:creationId xmlns:p14="http://schemas.microsoft.com/office/powerpoint/2010/main" val="42825991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07974" y="810903"/>
            <a:ext cx="11606817" cy="3487045"/>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sz="1700" dirty="0" smtClean="0"/>
              <a:t>Click the </a:t>
            </a:r>
            <a:r>
              <a:rPr lang="en-US" sz="1700" b="1" dirty="0" smtClean="0"/>
              <a:t>Earns Dist </a:t>
            </a:r>
            <a:r>
              <a:rPr lang="en-US" sz="1700" dirty="0" smtClean="0"/>
              <a:t>tab.</a:t>
            </a:r>
          </a:p>
          <a:p>
            <a:pPr marL="285750" indent="-285750">
              <a:lnSpc>
                <a:spcPct val="107000"/>
              </a:lnSpc>
              <a:spcAft>
                <a:spcPts val="800"/>
              </a:spcAft>
              <a:buFont typeface="Arial" panose="020B0604020202020204" pitchFamily="34" charset="0"/>
              <a:buChar char="•"/>
            </a:pPr>
            <a:r>
              <a:rPr lang="en-US" sz="1700" dirty="0"/>
              <a:t>In most cases, the </a:t>
            </a:r>
            <a:r>
              <a:rPr lang="en-US" sz="1700" b="1" dirty="0"/>
              <a:t>Job Earnings Distribution </a:t>
            </a:r>
            <a:r>
              <a:rPr lang="en-US" sz="1700" dirty="0"/>
              <a:t>section is automated. </a:t>
            </a:r>
          </a:p>
          <a:p>
            <a:pPr marL="285750" indent="-285750">
              <a:lnSpc>
                <a:spcPct val="107000"/>
              </a:lnSpc>
              <a:spcAft>
                <a:spcPts val="800"/>
              </a:spcAft>
              <a:buFont typeface="Arial" panose="020B0604020202020204" pitchFamily="34" charset="0"/>
              <a:buChar char="•"/>
            </a:pPr>
            <a:r>
              <a:rPr lang="en-US" sz="1700" dirty="0" smtClean="0"/>
              <a:t>The </a:t>
            </a:r>
            <a:r>
              <a:rPr lang="en-US" sz="1700" dirty="0"/>
              <a:t>Job Earnings Distribution section also can be used to manually enter distribution information. </a:t>
            </a:r>
            <a:endParaRPr lang="en-US" sz="1700" dirty="0" smtClean="0"/>
          </a:p>
          <a:p>
            <a:pPr marL="285750" indent="-285750">
              <a:lnSpc>
                <a:spcPct val="107000"/>
              </a:lnSpc>
              <a:spcAft>
                <a:spcPts val="800"/>
              </a:spcAft>
              <a:buFont typeface="Arial" panose="020B0604020202020204" pitchFamily="34" charset="0"/>
              <a:buChar char="•"/>
            </a:pPr>
            <a:r>
              <a:rPr lang="en-US" sz="1700" dirty="0" smtClean="0"/>
              <a:t>After </a:t>
            </a:r>
            <a:r>
              <a:rPr lang="en-US" sz="1700" dirty="0"/>
              <a:t>the Earnings Distribution Type is selected, the Aggregate Comp Rate field is populated with the monthly amount. </a:t>
            </a:r>
            <a:endParaRPr lang="en-US" sz="1700" dirty="0" smtClean="0"/>
          </a:p>
          <a:p>
            <a:pPr marL="742950" lvl="1" indent="-285750">
              <a:lnSpc>
                <a:spcPct val="107000"/>
              </a:lnSpc>
              <a:spcAft>
                <a:spcPts val="800"/>
              </a:spcAft>
              <a:buFont typeface="Arial" panose="020B0604020202020204" pitchFamily="34" charset="0"/>
              <a:buChar char="•"/>
            </a:pPr>
            <a:r>
              <a:rPr lang="en-US" sz="1700" dirty="0" smtClean="0"/>
              <a:t>If </a:t>
            </a:r>
            <a:r>
              <a:rPr lang="en-US" sz="1700" dirty="0"/>
              <a:t>By Amount is selected, the total of all compensation rates entered must add up to the monthly comp rate. </a:t>
            </a:r>
          </a:p>
          <a:p>
            <a:pPr marL="742950" lvl="1" indent="-285750">
              <a:lnSpc>
                <a:spcPct val="107000"/>
              </a:lnSpc>
              <a:spcAft>
                <a:spcPts val="800"/>
              </a:spcAft>
              <a:buFont typeface="Arial" panose="020B0604020202020204" pitchFamily="34" charset="0"/>
              <a:buChar char="•"/>
            </a:pPr>
            <a:r>
              <a:rPr lang="en-US" sz="1700" dirty="0" smtClean="0"/>
              <a:t>If </a:t>
            </a:r>
            <a:r>
              <a:rPr lang="en-US" sz="1700" dirty="0"/>
              <a:t>By Percent is selected, the total of all percentages entered must add up to 100%. </a:t>
            </a:r>
            <a:endParaRPr lang="en-US" sz="1700" dirty="0" smtClean="0"/>
          </a:p>
          <a:p>
            <a:pPr marL="285750" indent="-285750">
              <a:lnSpc>
                <a:spcPct val="107000"/>
              </a:lnSpc>
              <a:spcAft>
                <a:spcPts val="800"/>
              </a:spcAft>
              <a:buFont typeface="Arial" panose="020B0604020202020204" pitchFamily="34" charset="0"/>
              <a:buChar char="•"/>
            </a:pPr>
            <a:r>
              <a:rPr lang="en-US" sz="1700" dirty="0"/>
              <a:t>For certain academic comp rate codes, such as Health Science Comp Plan, earnings codes are defaulted based on the Comp Rate Code entered on the Job Data tab. Also in those cases, earning distribution type is By </a:t>
            </a:r>
            <a:r>
              <a:rPr lang="en-US" sz="1700" dirty="0" smtClean="0"/>
              <a:t>Amount, </a:t>
            </a:r>
            <a:r>
              <a:rPr lang="en-US" sz="1700" dirty="0"/>
              <a:t>and amounts are automatically calculated.</a:t>
            </a:r>
            <a:endParaRPr lang="en-US" sz="1700" dirty="0" smtClean="0"/>
          </a:p>
        </p:txBody>
      </p:sp>
      <p:sp>
        <p:nvSpPr>
          <p:cNvPr id="4" name="Title 1"/>
          <p:cNvSpPr>
            <a:spLocks noGrp="1"/>
          </p:cNvSpPr>
          <p:nvPr>
            <p:ph type="title"/>
          </p:nvPr>
        </p:nvSpPr>
        <p:spPr>
          <a:xfrm>
            <a:off x="407974" y="163219"/>
            <a:ext cx="10963618" cy="685800"/>
          </a:xfrm>
        </p:spPr>
        <p:txBody>
          <a:bodyPr/>
          <a:lstStyle/>
          <a:p>
            <a:r>
              <a:rPr lang="en-US" dirty="0" smtClean="0">
                <a:solidFill>
                  <a:schemeClr val="accent5"/>
                </a:solidFill>
              </a:rPr>
              <a:t>FULL HIRE EARNS DISTRIBUTION</a:t>
            </a:r>
            <a:endParaRPr lang="en-US" dirty="0">
              <a:solidFill>
                <a:schemeClr val="accent5"/>
              </a:solidFill>
            </a:endParaRPr>
          </a:p>
        </p:txBody>
      </p:sp>
      <p:pic>
        <p:nvPicPr>
          <p:cNvPr id="6" name="Picture 5"/>
          <p:cNvPicPr>
            <a:picLocks noChangeAspect="1"/>
          </p:cNvPicPr>
          <p:nvPr/>
        </p:nvPicPr>
        <p:blipFill rotWithShape="1">
          <a:blip r:embed="rId4"/>
          <a:srcRect t="4432" r="249" b="5598"/>
          <a:stretch/>
        </p:blipFill>
        <p:spPr>
          <a:xfrm>
            <a:off x="2591593" y="4331881"/>
            <a:ext cx="6424930" cy="2392325"/>
          </a:xfrm>
          <a:prstGeom prst="rect">
            <a:avLst/>
          </a:prstGeom>
          <a:ln>
            <a:solidFill>
              <a:schemeClr val="tx1"/>
            </a:solidFill>
          </a:ln>
        </p:spPr>
      </p:pic>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82</a:t>
            </a:fld>
            <a:endParaRPr lang="en-US" altLang="en-US" dirty="0">
              <a:solidFill>
                <a:prstClr val="black"/>
              </a:solidFill>
            </a:endParaRPr>
          </a:p>
        </p:txBody>
      </p:sp>
    </p:spTree>
    <p:extLst>
      <p:ext uri="{BB962C8B-B14F-4D97-AF65-F5344CB8AC3E}">
        <p14:creationId xmlns:p14="http://schemas.microsoft.com/office/powerpoint/2010/main" val="39967668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07974" y="989075"/>
            <a:ext cx="11489859" cy="2577244"/>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dirty="0" smtClean="0"/>
              <a:t>Click the </a:t>
            </a:r>
            <a:r>
              <a:rPr lang="en-US" b="1" dirty="0" smtClean="0"/>
              <a:t>Addl Pay </a:t>
            </a:r>
            <a:r>
              <a:rPr lang="en-US" dirty="0" smtClean="0"/>
              <a:t>tab.</a:t>
            </a:r>
          </a:p>
          <a:p>
            <a:pPr marL="285750" indent="-285750">
              <a:lnSpc>
                <a:spcPct val="107000"/>
              </a:lnSpc>
              <a:spcAft>
                <a:spcPts val="800"/>
              </a:spcAft>
              <a:buFont typeface="Arial" panose="020B0604020202020204" pitchFamily="34" charset="0"/>
              <a:buChar char="•"/>
            </a:pPr>
            <a:r>
              <a:rPr lang="en-US" dirty="0"/>
              <a:t>T</a:t>
            </a:r>
            <a:r>
              <a:rPr lang="en-US" dirty="0" smtClean="0"/>
              <a:t>here </a:t>
            </a:r>
            <a:r>
              <a:rPr lang="en-US" dirty="0"/>
              <a:t>may be cases where an employee is paid a recurring flat amount. In these types of cases, the compensation section is not populated on the </a:t>
            </a:r>
            <a:r>
              <a:rPr lang="en-US" b="1" dirty="0"/>
              <a:t>Job Data </a:t>
            </a:r>
            <a:r>
              <a:rPr lang="en-US" dirty="0"/>
              <a:t>tab. Instead, the Additional Pay section is used. </a:t>
            </a:r>
            <a:endParaRPr lang="en-US" dirty="0" smtClean="0"/>
          </a:p>
          <a:p>
            <a:pPr marL="285750" indent="-285750">
              <a:lnSpc>
                <a:spcPct val="107000"/>
              </a:lnSpc>
              <a:spcAft>
                <a:spcPts val="800"/>
              </a:spcAft>
              <a:buFont typeface="Arial" panose="020B0604020202020204" pitchFamily="34" charset="0"/>
              <a:buChar char="•"/>
            </a:pPr>
            <a:r>
              <a:rPr lang="en-US" dirty="0" smtClean="0"/>
              <a:t>It </a:t>
            </a:r>
            <a:r>
              <a:rPr lang="en-US" dirty="0"/>
              <a:t>is recommended not to use this template for one time additional pay. Instead, use </a:t>
            </a:r>
            <a:r>
              <a:rPr lang="en-US" dirty="0" smtClean="0"/>
              <a:t>the one </a:t>
            </a:r>
            <a:r>
              <a:rPr lang="en-US" dirty="0"/>
              <a:t>time payments page.</a:t>
            </a:r>
            <a:endParaRPr lang="en-US" dirty="0">
              <a:solidFill>
                <a:prstClr val="black"/>
              </a:solidFill>
            </a:endParaRPr>
          </a:p>
          <a:p>
            <a:pPr marL="285750" lvl="0" indent="-285750">
              <a:lnSpc>
                <a:spcPct val="107000"/>
              </a:lnSpc>
              <a:spcAft>
                <a:spcPts val="800"/>
              </a:spcAft>
              <a:buFont typeface="Arial" panose="020B0604020202020204" pitchFamily="34" charset="0"/>
              <a:buChar char="•"/>
            </a:pPr>
            <a:r>
              <a:rPr lang="en-US" dirty="0">
                <a:solidFill>
                  <a:prstClr val="black"/>
                </a:solidFill>
              </a:rPr>
              <a:t>Use </a:t>
            </a:r>
            <a:r>
              <a:rPr lang="en-US" b="1" dirty="0">
                <a:solidFill>
                  <a:prstClr val="black"/>
                </a:solidFill>
              </a:rPr>
              <a:t>Supporting documents </a:t>
            </a:r>
            <a:r>
              <a:rPr lang="en-US" dirty="0">
                <a:solidFill>
                  <a:prstClr val="black"/>
                </a:solidFill>
              </a:rPr>
              <a:t>to attach supporting </a:t>
            </a:r>
            <a:r>
              <a:rPr lang="en-US" dirty="0" smtClean="0">
                <a:solidFill>
                  <a:prstClr val="black"/>
                </a:solidFill>
              </a:rPr>
              <a:t>documents.</a:t>
            </a:r>
            <a:endParaRPr lang="en-US" dirty="0">
              <a:solidFill>
                <a:prstClr val="black"/>
              </a:solidFill>
            </a:endParaRPr>
          </a:p>
          <a:p>
            <a:pPr marL="285750" lvl="0" indent="-285750">
              <a:lnSpc>
                <a:spcPct val="107000"/>
              </a:lnSpc>
              <a:spcAft>
                <a:spcPts val="800"/>
              </a:spcAft>
              <a:buFont typeface="Arial" panose="020B0604020202020204" pitchFamily="34" charset="0"/>
              <a:buChar char="•"/>
            </a:pPr>
            <a:r>
              <a:rPr lang="en-US" dirty="0">
                <a:solidFill>
                  <a:prstClr val="black"/>
                </a:solidFill>
              </a:rPr>
              <a:t>Click the </a:t>
            </a:r>
            <a:r>
              <a:rPr lang="en-US" b="1" dirty="0">
                <a:solidFill>
                  <a:prstClr val="black"/>
                </a:solidFill>
              </a:rPr>
              <a:t>Save </a:t>
            </a:r>
            <a:r>
              <a:rPr lang="en-US" b="1" dirty="0" smtClean="0">
                <a:solidFill>
                  <a:prstClr val="black"/>
                </a:solidFill>
              </a:rPr>
              <a:t>and </a:t>
            </a:r>
            <a:r>
              <a:rPr lang="en-US" b="1" dirty="0">
                <a:solidFill>
                  <a:prstClr val="black"/>
                </a:solidFill>
              </a:rPr>
              <a:t>Submit </a:t>
            </a:r>
            <a:r>
              <a:rPr lang="en-US" dirty="0">
                <a:solidFill>
                  <a:prstClr val="black"/>
                </a:solidFill>
              </a:rPr>
              <a:t>button</a:t>
            </a:r>
            <a:r>
              <a:rPr lang="en-US" dirty="0" smtClean="0">
                <a:solidFill>
                  <a:prstClr val="black"/>
                </a:solidFill>
              </a:rPr>
              <a:t>.</a:t>
            </a:r>
            <a:endParaRPr lang="en-US" dirty="0">
              <a:solidFill>
                <a:prstClr val="black"/>
              </a:solidFill>
            </a:endParaRPr>
          </a:p>
        </p:txBody>
      </p:sp>
      <p:sp>
        <p:nvSpPr>
          <p:cNvPr id="4" name="Title 1"/>
          <p:cNvSpPr>
            <a:spLocks noGrp="1"/>
          </p:cNvSpPr>
          <p:nvPr>
            <p:ph type="title"/>
          </p:nvPr>
        </p:nvSpPr>
        <p:spPr>
          <a:xfrm>
            <a:off x="407974" y="163219"/>
            <a:ext cx="10963618" cy="685800"/>
          </a:xfrm>
        </p:spPr>
        <p:txBody>
          <a:bodyPr/>
          <a:lstStyle/>
          <a:p>
            <a:r>
              <a:rPr lang="en-US" dirty="0" smtClean="0">
                <a:solidFill>
                  <a:schemeClr val="accent5"/>
                </a:solidFill>
              </a:rPr>
              <a:t>FULL HIRE ADDITIONAL PAY</a:t>
            </a:r>
            <a:endParaRPr lang="en-US" dirty="0">
              <a:solidFill>
                <a:schemeClr val="accent5"/>
              </a:solidFill>
            </a:endParaRPr>
          </a:p>
        </p:txBody>
      </p:sp>
      <p:pic>
        <p:nvPicPr>
          <p:cNvPr id="2" name="Picture 1"/>
          <p:cNvPicPr>
            <a:picLocks noChangeAspect="1"/>
          </p:cNvPicPr>
          <p:nvPr/>
        </p:nvPicPr>
        <p:blipFill>
          <a:blip r:embed="rId4"/>
          <a:stretch>
            <a:fillRect/>
          </a:stretch>
        </p:blipFill>
        <p:spPr>
          <a:xfrm>
            <a:off x="1945462" y="4152713"/>
            <a:ext cx="5748891" cy="2171700"/>
          </a:xfrm>
          <a:prstGeom prst="rect">
            <a:avLst/>
          </a:prstGeom>
          <a:ln w="6350">
            <a:solidFill>
              <a:schemeClr val="tx1"/>
            </a:solidFill>
          </a:ln>
        </p:spPr>
      </p:pic>
      <p:pic>
        <p:nvPicPr>
          <p:cNvPr id="5" name="Picture 4"/>
          <p:cNvPicPr>
            <a:picLocks noChangeAspect="1"/>
          </p:cNvPicPr>
          <p:nvPr/>
        </p:nvPicPr>
        <p:blipFill>
          <a:blip r:embed="rId5"/>
          <a:stretch>
            <a:fillRect/>
          </a:stretch>
        </p:blipFill>
        <p:spPr>
          <a:xfrm>
            <a:off x="9346139" y="2577437"/>
            <a:ext cx="2665993" cy="4080873"/>
          </a:xfrm>
          <a:prstGeom prst="rect">
            <a:avLst/>
          </a:prstGeom>
          <a:ln w="6350">
            <a:solidFill>
              <a:schemeClr val="tx1"/>
            </a:solidFill>
          </a:ln>
        </p:spPr>
      </p:pic>
      <p:cxnSp>
        <p:nvCxnSpPr>
          <p:cNvPr id="7" name="Straight Arrow Connector 6"/>
          <p:cNvCxnSpPr/>
          <p:nvPr/>
        </p:nvCxnSpPr>
        <p:spPr>
          <a:xfrm flipV="1">
            <a:off x="3717758" y="4295775"/>
            <a:ext cx="5628381" cy="10943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83</a:t>
            </a:fld>
            <a:endParaRPr lang="en-US" altLang="en-US" dirty="0">
              <a:solidFill>
                <a:prstClr val="black"/>
              </a:solidFill>
            </a:endParaRPr>
          </a:p>
        </p:txBody>
      </p:sp>
    </p:spTree>
    <p:extLst>
      <p:ext uri="{BB962C8B-B14F-4D97-AF65-F5344CB8AC3E}">
        <p14:creationId xmlns:p14="http://schemas.microsoft.com/office/powerpoint/2010/main" val="10144701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07974" y="944712"/>
            <a:ext cx="5988342" cy="5050742"/>
          </a:xfrm>
          <a:prstGeom prst="rect">
            <a:avLst/>
          </a:prstGeom>
          <a:solidFill>
            <a:schemeClr val="bg1"/>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dirty="0" smtClean="0"/>
              <a:t>Click on </a:t>
            </a:r>
            <a:r>
              <a:rPr lang="en-US" b="1" dirty="0" smtClean="0"/>
              <a:t>Person Profile</a:t>
            </a:r>
            <a:r>
              <a:rPr lang="en-US" dirty="0" smtClean="0"/>
              <a:t>.</a:t>
            </a:r>
          </a:p>
          <a:p>
            <a:pPr marL="285750" indent="-285750">
              <a:lnSpc>
                <a:spcPct val="107000"/>
              </a:lnSpc>
              <a:spcAft>
                <a:spcPts val="800"/>
              </a:spcAft>
              <a:buFont typeface="Arial" panose="020B0604020202020204" pitchFamily="34" charset="0"/>
              <a:buChar char="•"/>
            </a:pPr>
            <a:r>
              <a:rPr lang="en-US" dirty="0"/>
              <a:t>Use the </a:t>
            </a:r>
            <a:r>
              <a:rPr lang="en-US" b="1" dirty="0"/>
              <a:t>Person Profile </a:t>
            </a:r>
            <a:r>
              <a:rPr lang="en-US" dirty="0"/>
              <a:t>page to enter the employee's Degrees, </a:t>
            </a:r>
            <a:r>
              <a:rPr lang="en-US" b="1" dirty="0"/>
              <a:t>Oath Signature </a:t>
            </a:r>
            <a:r>
              <a:rPr lang="en-US" b="1" dirty="0" smtClean="0"/>
              <a:t>Date</a:t>
            </a:r>
            <a:r>
              <a:rPr lang="en-US" dirty="0" smtClean="0"/>
              <a:t>,</a:t>
            </a:r>
            <a:r>
              <a:rPr lang="en-US" b="1" dirty="0" smtClean="0"/>
              <a:t> </a:t>
            </a:r>
            <a:r>
              <a:rPr lang="en-US" dirty="0"/>
              <a:t>and </a:t>
            </a:r>
            <a:r>
              <a:rPr lang="en-US" b="1" dirty="0"/>
              <a:t>Patent </a:t>
            </a:r>
            <a:r>
              <a:rPr lang="en-US" b="1" dirty="0" smtClean="0"/>
              <a:t>Acknowledgment </a:t>
            </a:r>
            <a:r>
              <a:rPr lang="en-US" b="1" dirty="0"/>
              <a:t>signature </a:t>
            </a:r>
            <a:r>
              <a:rPr lang="en-US" dirty="0"/>
              <a:t>date. </a:t>
            </a:r>
            <a:r>
              <a:rPr lang="en-US" dirty="0" smtClean="0"/>
              <a:t>Click in the </a:t>
            </a:r>
            <a:r>
              <a:rPr lang="en-US" b="1" dirty="0" smtClean="0"/>
              <a:t>Oath Signature Date </a:t>
            </a:r>
            <a:r>
              <a:rPr lang="en-US" dirty="0" smtClean="0"/>
              <a:t>field.</a:t>
            </a:r>
          </a:p>
          <a:p>
            <a:pPr marL="285750" indent="-285750">
              <a:lnSpc>
                <a:spcPct val="107000"/>
              </a:lnSpc>
              <a:spcAft>
                <a:spcPts val="800"/>
              </a:spcAft>
              <a:buFont typeface="Arial" panose="020B0604020202020204" pitchFamily="34" charset="0"/>
              <a:buChar char="•"/>
            </a:pPr>
            <a:r>
              <a:rPr lang="en-US" dirty="0"/>
              <a:t>Click in the </a:t>
            </a:r>
            <a:r>
              <a:rPr lang="en-US" b="1" dirty="0"/>
              <a:t>Patent Acknowledgment Sign Dt </a:t>
            </a:r>
            <a:r>
              <a:rPr lang="en-US" dirty="0"/>
              <a:t>field</a:t>
            </a:r>
            <a:r>
              <a:rPr lang="en-US" dirty="0" smtClean="0"/>
              <a:t>.</a:t>
            </a:r>
          </a:p>
          <a:p>
            <a:pPr marL="285750" indent="-285750">
              <a:lnSpc>
                <a:spcPct val="107000"/>
              </a:lnSpc>
              <a:spcAft>
                <a:spcPts val="800"/>
              </a:spcAft>
              <a:buFont typeface="Arial" panose="020B0604020202020204" pitchFamily="34" charset="0"/>
              <a:buChar char="•"/>
            </a:pPr>
            <a:r>
              <a:rPr lang="en-US" dirty="0"/>
              <a:t>Use the </a:t>
            </a:r>
            <a:r>
              <a:rPr lang="en-US" b="1" dirty="0"/>
              <a:t>Supporting documents </a:t>
            </a:r>
            <a:r>
              <a:rPr lang="en-US" dirty="0"/>
              <a:t>link to attach supporting documents for the new hire</a:t>
            </a:r>
            <a:r>
              <a:rPr lang="en-US" dirty="0" smtClean="0"/>
              <a:t>.</a:t>
            </a:r>
          </a:p>
          <a:p>
            <a:pPr marL="285750" indent="-285750">
              <a:lnSpc>
                <a:spcPct val="107000"/>
              </a:lnSpc>
              <a:spcAft>
                <a:spcPts val="800"/>
              </a:spcAft>
              <a:buFont typeface="Arial" panose="020B0604020202020204" pitchFamily="34" charset="0"/>
              <a:buChar char="•"/>
            </a:pPr>
            <a:r>
              <a:rPr lang="en-US" dirty="0"/>
              <a:t>Enter </a:t>
            </a:r>
            <a:r>
              <a:rPr lang="en-US" b="1" dirty="0"/>
              <a:t>comments</a:t>
            </a:r>
            <a:r>
              <a:rPr lang="en-US" dirty="0"/>
              <a:t> for the Approver in the Initiator Comments field. Comments you enter here appear only with the request; they do not appear on the employee’s record after the transaction is processed to completion. You can enter Initiator Comments on any of the tabs within this template</a:t>
            </a:r>
            <a:r>
              <a:rPr lang="en-US" dirty="0" smtClean="0"/>
              <a:t>.</a:t>
            </a:r>
          </a:p>
          <a:p>
            <a:pPr marL="285750" indent="-285750">
              <a:lnSpc>
                <a:spcPct val="107000"/>
              </a:lnSpc>
              <a:spcAft>
                <a:spcPts val="800"/>
              </a:spcAft>
              <a:buFont typeface="Arial" panose="020B0604020202020204" pitchFamily="34" charset="0"/>
              <a:buChar char="•"/>
            </a:pPr>
            <a:r>
              <a:rPr lang="en-US" dirty="0" smtClean="0"/>
              <a:t>Click </a:t>
            </a:r>
            <a:r>
              <a:rPr lang="en-US" b="1" dirty="0" smtClean="0"/>
              <a:t>Save and Submit </a:t>
            </a:r>
            <a:r>
              <a:rPr lang="en-US" dirty="0" smtClean="0"/>
              <a:t>button. </a:t>
            </a:r>
            <a:endParaRPr lang="en-US" dirty="0"/>
          </a:p>
        </p:txBody>
      </p:sp>
      <p:sp>
        <p:nvSpPr>
          <p:cNvPr id="4" name="Title 1"/>
          <p:cNvSpPr>
            <a:spLocks noGrp="1"/>
          </p:cNvSpPr>
          <p:nvPr>
            <p:ph type="title"/>
          </p:nvPr>
        </p:nvSpPr>
        <p:spPr>
          <a:xfrm>
            <a:off x="407974" y="163219"/>
            <a:ext cx="10963618" cy="685800"/>
          </a:xfrm>
        </p:spPr>
        <p:txBody>
          <a:bodyPr/>
          <a:lstStyle/>
          <a:p>
            <a:r>
              <a:rPr lang="en-US" dirty="0" smtClean="0">
                <a:solidFill>
                  <a:schemeClr val="accent5"/>
                </a:solidFill>
              </a:rPr>
              <a:t>FULL HIRE PERSON PROFILE</a:t>
            </a:r>
            <a:endParaRPr lang="en-US" dirty="0">
              <a:solidFill>
                <a:schemeClr val="accent5"/>
              </a:solidFill>
            </a:endParaRPr>
          </a:p>
        </p:txBody>
      </p:sp>
      <p:pic>
        <p:nvPicPr>
          <p:cNvPr id="5" name="Picture 4"/>
          <p:cNvPicPr>
            <a:picLocks noChangeAspect="1"/>
          </p:cNvPicPr>
          <p:nvPr/>
        </p:nvPicPr>
        <p:blipFill>
          <a:blip r:embed="rId4"/>
          <a:stretch>
            <a:fillRect/>
          </a:stretch>
        </p:blipFill>
        <p:spPr>
          <a:xfrm>
            <a:off x="6386224" y="944712"/>
            <a:ext cx="5542168" cy="5012179"/>
          </a:xfrm>
          <a:prstGeom prst="rect">
            <a:avLst/>
          </a:prstGeom>
          <a:ln>
            <a:solidFill>
              <a:schemeClr val="tx1"/>
            </a:solidFill>
          </a:ln>
        </p:spPr>
      </p:pic>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84</a:t>
            </a:fld>
            <a:endParaRPr lang="en-US" altLang="en-US" dirty="0">
              <a:solidFill>
                <a:prstClr val="black"/>
              </a:solidFill>
            </a:endParaRPr>
          </a:p>
        </p:txBody>
      </p:sp>
    </p:spTree>
    <p:extLst>
      <p:ext uri="{BB962C8B-B14F-4D97-AF65-F5344CB8AC3E}">
        <p14:creationId xmlns:p14="http://schemas.microsoft.com/office/powerpoint/2010/main" val="20540776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07974" y="989075"/>
            <a:ext cx="10963618" cy="1881925"/>
          </a:xfrm>
          <a:prstGeom prst="rect">
            <a:avLst/>
          </a:prstGeom>
          <a:solidFill>
            <a:srgbClr val="FFFFFF"/>
          </a:solidFill>
          <a:ln>
            <a:solidFill>
              <a:schemeClr val="bg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dirty="0" smtClean="0"/>
              <a:t>Once </a:t>
            </a:r>
            <a:r>
              <a:rPr lang="en-US" dirty="0"/>
              <a:t>the transaction has been submitted, the </a:t>
            </a:r>
            <a:r>
              <a:rPr lang="en-US" dirty="0" smtClean="0"/>
              <a:t>Initiator </a:t>
            </a:r>
            <a:r>
              <a:rPr lang="en-US" dirty="0"/>
              <a:t>will receive a confirmation.</a:t>
            </a:r>
          </a:p>
          <a:p>
            <a:pPr marL="285750" indent="-285750">
              <a:lnSpc>
                <a:spcPct val="107000"/>
              </a:lnSpc>
              <a:spcAft>
                <a:spcPts val="800"/>
              </a:spcAft>
              <a:buFont typeface="Arial" panose="020B0604020202020204" pitchFamily="34" charset="0"/>
              <a:buChar char="•"/>
            </a:pPr>
            <a:r>
              <a:rPr lang="en-US" dirty="0"/>
              <a:t>Click the </a:t>
            </a:r>
            <a:r>
              <a:rPr lang="en-US" b="1" dirty="0"/>
              <a:t>OK</a:t>
            </a:r>
            <a:r>
              <a:rPr lang="en-US" dirty="0"/>
              <a:t> button to go to the </a:t>
            </a:r>
            <a:r>
              <a:rPr lang="en-US" b="1" dirty="0"/>
              <a:t>Transaction Status </a:t>
            </a:r>
            <a:r>
              <a:rPr lang="en-US" dirty="0"/>
              <a:t>page to review the status of this person.</a:t>
            </a:r>
          </a:p>
          <a:p>
            <a:pPr marL="285750" indent="-285750">
              <a:lnSpc>
                <a:spcPct val="107000"/>
              </a:lnSpc>
              <a:spcAft>
                <a:spcPts val="800"/>
              </a:spcAft>
              <a:buFont typeface="Arial" panose="020B0604020202020204" pitchFamily="34" charset="0"/>
              <a:buChar char="•"/>
            </a:pPr>
            <a:r>
              <a:rPr lang="en-US" dirty="0" smtClean="0"/>
              <a:t>The </a:t>
            </a:r>
            <a:r>
              <a:rPr lang="en-US" dirty="0"/>
              <a:t>template transaction is routed for </a:t>
            </a:r>
            <a:r>
              <a:rPr lang="en-US" dirty="0" smtClean="0"/>
              <a:t>approval, </a:t>
            </a:r>
            <a:r>
              <a:rPr lang="en-US" dirty="0"/>
              <a:t>and appears in the </a:t>
            </a:r>
            <a:r>
              <a:rPr lang="en-US" b="1" dirty="0"/>
              <a:t>Transactions in Progress </a:t>
            </a:r>
            <a:r>
              <a:rPr lang="en-US" dirty="0"/>
              <a:t>section until it is processed. </a:t>
            </a:r>
          </a:p>
          <a:p>
            <a:pPr marL="285750" indent="-285750">
              <a:lnSpc>
                <a:spcPct val="107000"/>
              </a:lnSpc>
              <a:spcAft>
                <a:spcPts val="800"/>
              </a:spcAft>
              <a:buFont typeface="Arial" panose="020B0604020202020204" pitchFamily="34" charset="0"/>
              <a:buChar char="•"/>
            </a:pPr>
            <a:r>
              <a:rPr lang="en-US" dirty="0"/>
              <a:t>You have initiated a </a:t>
            </a:r>
            <a:r>
              <a:rPr lang="en-US" dirty="0" smtClean="0"/>
              <a:t>Full Hire Academic </a:t>
            </a:r>
            <a:r>
              <a:rPr lang="en-US" dirty="0"/>
              <a:t>template transaction</a:t>
            </a:r>
            <a:r>
              <a:rPr lang="en-US" dirty="0" smtClean="0"/>
              <a:t>.</a:t>
            </a:r>
            <a:endParaRPr lang="en-US" dirty="0"/>
          </a:p>
        </p:txBody>
      </p:sp>
      <p:sp>
        <p:nvSpPr>
          <p:cNvPr id="4" name="Title 1"/>
          <p:cNvSpPr>
            <a:spLocks noGrp="1"/>
          </p:cNvSpPr>
          <p:nvPr>
            <p:ph type="title"/>
          </p:nvPr>
        </p:nvSpPr>
        <p:spPr>
          <a:xfrm>
            <a:off x="407974" y="163219"/>
            <a:ext cx="10963618" cy="685800"/>
          </a:xfrm>
        </p:spPr>
        <p:txBody>
          <a:bodyPr/>
          <a:lstStyle/>
          <a:p>
            <a:r>
              <a:rPr lang="en-US" dirty="0" smtClean="0">
                <a:solidFill>
                  <a:schemeClr val="accent5"/>
                </a:solidFill>
              </a:rPr>
              <a:t>FULL HIRE CONFIRMATION</a:t>
            </a:r>
            <a:endParaRPr lang="en-US" dirty="0">
              <a:solidFill>
                <a:schemeClr val="accent5"/>
              </a:solidFill>
            </a:endParaRPr>
          </a:p>
        </p:txBody>
      </p:sp>
      <p:pic>
        <p:nvPicPr>
          <p:cNvPr id="7" name="Picture 6"/>
          <p:cNvPicPr>
            <a:picLocks noChangeAspect="1"/>
          </p:cNvPicPr>
          <p:nvPr/>
        </p:nvPicPr>
        <p:blipFill rotWithShape="1">
          <a:blip r:embed="rId4"/>
          <a:srcRect r="12621" b="33313"/>
          <a:stretch/>
        </p:blipFill>
        <p:spPr>
          <a:xfrm>
            <a:off x="2838560" y="3282421"/>
            <a:ext cx="5934187" cy="1746779"/>
          </a:xfrm>
          <a:prstGeom prst="rect">
            <a:avLst/>
          </a:prstGeom>
          <a:ln>
            <a:solidFill>
              <a:schemeClr val="tx1"/>
            </a:solidFill>
          </a:ln>
        </p:spPr>
      </p:pic>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85</a:t>
            </a:fld>
            <a:endParaRPr lang="en-US" altLang="en-US" dirty="0">
              <a:solidFill>
                <a:prstClr val="black"/>
              </a:solidFill>
            </a:endParaRPr>
          </a:p>
        </p:txBody>
      </p:sp>
    </p:spTree>
    <p:extLst>
      <p:ext uri="{BB962C8B-B14F-4D97-AF65-F5344CB8AC3E}">
        <p14:creationId xmlns:p14="http://schemas.microsoft.com/office/powerpoint/2010/main" val="39295758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07974" y="989075"/>
            <a:ext cx="10963618" cy="367216"/>
          </a:xfrm>
          <a:prstGeom prst="rect">
            <a:avLst/>
          </a:prstGeom>
          <a:solidFill>
            <a:schemeClr val="bg1"/>
          </a:solidFill>
        </p:spPr>
        <p:txBody>
          <a:bodyPr wrap="square">
            <a:spAutoFit/>
          </a:bodyPr>
          <a:lstStyle/>
          <a:p>
            <a:pPr marL="285750" indent="-285750">
              <a:lnSpc>
                <a:spcPct val="107000"/>
              </a:lnSpc>
              <a:spcAft>
                <a:spcPts val="800"/>
              </a:spcAft>
              <a:buFont typeface="Arial" panose="020B0604020202020204" pitchFamily="34" charset="0"/>
              <a:buChar char="•"/>
            </a:pPr>
            <a:r>
              <a:rPr lang="en-US" dirty="0" smtClean="0"/>
              <a:t>You will be able to view your submitted transaction in the </a:t>
            </a:r>
            <a:r>
              <a:rPr lang="en-US" b="1" dirty="0" smtClean="0"/>
              <a:t>Smart HR Transactions </a:t>
            </a:r>
            <a:r>
              <a:rPr lang="en-US" dirty="0" smtClean="0"/>
              <a:t>page. </a:t>
            </a:r>
            <a:endParaRPr lang="en-US" dirty="0" smtClean="0">
              <a:cs typeface="Arial"/>
            </a:endParaRPr>
          </a:p>
        </p:txBody>
      </p:sp>
      <p:sp>
        <p:nvSpPr>
          <p:cNvPr id="4" name="Title 1"/>
          <p:cNvSpPr>
            <a:spLocks noGrp="1"/>
          </p:cNvSpPr>
          <p:nvPr>
            <p:ph type="title"/>
          </p:nvPr>
        </p:nvSpPr>
        <p:spPr>
          <a:xfrm>
            <a:off x="407974" y="163219"/>
            <a:ext cx="11707826" cy="685800"/>
          </a:xfrm>
        </p:spPr>
        <p:txBody>
          <a:bodyPr/>
          <a:lstStyle/>
          <a:p>
            <a:r>
              <a:rPr lang="en-US" dirty="0" smtClean="0">
                <a:solidFill>
                  <a:schemeClr val="accent5"/>
                </a:solidFill>
              </a:rPr>
              <a:t>FULL HIRE SMART HR TRANSACTIONS</a:t>
            </a:r>
            <a:endParaRPr lang="en-US" dirty="0">
              <a:solidFill>
                <a:schemeClr val="accent5"/>
              </a:solidFill>
            </a:endParaRPr>
          </a:p>
        </p:txBody>
      </p:sp>
      <p:pic>
        <p:nvPicPr>
          <p:cNvPr id="8" name="Picture 7"/>
          <p:cNvPicPr>
            <a:picLocks noChangeAspect="1"/>
          </p:cNvPicPr>
          <p:nvPr/>
        </p:nvPicPr>
        <p:blipFill>
          <a:blip r:embed="rId4"/>
          <a:stretch>
            <a:fillRect/>
          </a:stretch>
        </p:blipFill>
        <p:spPr>
          <a:xfrm>
            <a:off x="1337486" y="1675624"/>
            <a:ext cx="8763000" cy="3762375"/>
          </a:xfrm>
          <a:prstGeom prst="rect">
            <a:avLst/>
          </a:prstGeom>
          <a:ln>
            <a:solidFill>
              <a:schemeClr val="tx1"/>
            </a:solidFill>
          </a:ln>
        </p:spPr>
      </p:pic>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86</a:t>
            </a:fld>
            <a:endParaRPr lang="en-US" altLang="en-US" dirty="0">
              <a:solidFill>
                <a:prstClr val="black"/>
              </a:solidFill>
            </a:endParaRPr>
          </a:p>
        </p:txBody>
      </p:sp>
    </p:spTree>
    <p:extLst>
      <p:ext uri="{BB962C8B-B14F-4D97-AF65-F5344CB8AC3E}">
        <p14:creationId xmlns:p14="http://schemas.microsoft.com/office/powerpoint/2010/main" val="25011251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5" y="1456841"/>
            <a:ext cx="8748351" cy="3170479"/>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1AB00"/>
                </a:solidFill>
                <a:effectLst/>
                <a:uLnTx/>
                <a:uFillTx/>
                <a:latin typeface="Arial"/>
                <a:ea typeface="+mn-ea"/>
                <a:cs typeface="+mn-cs"/>
              </a:rPr>
              <a:t>Demo Full Hire Undergraduate Student </a:t>
            </a:r>
            <a:endParaRPr kumimoji="0" lang="en-US" sz="7200" b="1" i="0" u="none" strike="noStrike" kern="1200" cap="none" spc="0" normalizeH="0" baseline="0" noProof="0" dirty="0">
              <a:ln>
                <a:noFill/>
              </a:ln>
              <a:solidFill>
                <a:srgbClr val="F1AB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87</a:t>
            </a:fld>
            <a:endParaRPr lang="en-US" altLang="en-US" dirty="0">
              <a:solidFill>
                <a:prstClr val="black"/>
              </a:solidFill>
            </a:endParaRPr>
          </a:p>
        </p:txBody>
      </p:sp>
    </p:spTree>
    <p:extLst>
      <p:ext uri="{BB962C8B-B14F-4D97-AF65-F5344CB8AC3E}">
        <p14:creationId xmlns:p14="http://schemas.microsoft.com/office/powerpoint/2010/main" val="19677968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623" y="259231"/>
            <a:ext cx="10963618" cy="685800"/>
          </a:xfrm>
        </p:spPr>
        <p:txBody>
          <a:bodyPr/>
          <a:lstStyle/>
          <a:p>
            <a:pPr marL="233363" indent="-233363"/>
            <a:r>
              <a:rPr lang="en-US" dirty="0" smtClean="0">
                <a:solidFill>
                  <a:schemeClr val="accent5"/>
                </a:solidFill>
              </a:rPr>
              <a:t>TRY IT</a:t>
            </a:r>
            <a:r>
              <a:rPr lang="en-US" sz="4400" dirty="0" smtClean="0">
                <a:solidFill>
                  <a:schemeClr val="accent5"/>
                </a:solidFill>
              </a:rPr>
              <a:t/>
            </a:r>
            <a:br>
              <a:rPr lang="en-US" sz="4400" dirty="0" smtClean="0">
                <a:solidFill>
                  <a:schemeClr val="accent5"/>
                </a:solidFill>
              </a:rPr>
            </a:br>
            <a:r>
              <a:rPr lang="en-US" sz="4400" dirty="0">
                <a:solidFill>
                  <a:schemeClr val="accent5"/>
                </a:solidFill>
              </a:rPr>
              <a:t/>
            </a:r>
            <a:br>
              <a:rPr lang="en-US" sz="4400" dirty="0">
                <a:solidFill>
                  <a:schemeClr val="accent5"/>
                </a:solidFill>
              </a:rPr>
            </a:br>
            <a:r>
              <a:rPr lang="en-US" sz="4400" dirty="0" smtClean="0">
                <a:solidFill>
                  <a:schemeClr val="accent5"/>
                </a:solidFill>
              </a:rPr>
              <a:t/>
            </a:r>
            <a:br>
              <a:rPr lang="en-US" sz="4400" dirty="0" smtClean="0">
                <a:solidFill>
                  <a:schemeClr val="accent5"/>
                </a:solidFill>
              </a:rPr>
            </a:br>
            <a:r>
              <a:rPr lang="en-US" sz="4400" dirty="0">
                <a:solidFill>
                  <a:schemeClr val="accent5"/>
                </a:solidFill>
              </a:rPr>
              <a:t/>
            </a:r>
            <a:br>
              <a:rPr lang="en-US" sz="4400" dirty="0">
                <a:solidFill>
                  <a:schemeClr val="accent5"/>
                </a:solidFill>
              </a:rPr>
            </a:br>
            <a:r>
              <a:rPr lang="en-US" sz="2000" dirty="0" smtClean="0"/>
              <a:t>1.</a:t>
            </a:r>
            <a:r>
              <a:rPr lang="en-US" sz="2000" dirty="0" smtClean="0">
                <a:solidFill>
                  <a:schemeClr val="accent5"/>
                </a:solidFill>
              </a:rPr>
              <a:t> </a:t>
            </a:r>
            <a:r>
              <a:rPr lang="en-US" sz="2000" dirty="0" smtClean="0"/>
              <a:t>HIRE AN HOURLY UNDERGRADUATE STUDENT WHO HAS NEVER WORKED FOR UC </a:t>
            </a:r>
            <a:br>
              <a:rPr lang="en-US" sz="2000" dirty="0" smtClean="0"/>
            </a:br>
            <a:r>
              <a:rPr lang="en-US" sz="2000" dirty="0"/>
              <a:t/>
            </a:r>
            <a:br>
              <a:rPr lang="en-US" sz="2000" dirty="0"/>
            </a:br>
            <a:r>
              <a:rPr lang="en-US" sz="2000" dirty="0" smtClean="0"/>
              <a:t>2. HIRE A ACACEMIC INDIVIDUAL WHO HAS PRIOR UC AFFILIATION AND IS BEING HIRED INTO JOB CODE 003330 ON STEP 2</a:t>
            </a:r>
            <a:br>
              <a:rPr lang="en-US" sz="2000" dirty="0" smtClean="0"/>
            </a:br>
            <a:r>
              <a:rPr lang="en-US" sz="2000" dirty="0"/>
              <a:t/>
            </a:r>
            <a:br>
              <a:rPr lang="en-US" sz="2000" dirty="0"/>
            </a:br>
            <a:r>
              <a:rPr lang="en-US" sz="2000" dirty="0"/>
              <a:t/>
            </a:r>
            <a:br>
              <a:rPr lang="en-US" sz="2000" dirty="0"/>
            </a:br>
            <a:r>
              <a:rPr lang="en-US" sz="4400" dirty="0" smtClean="0">
                <a:solidFill>
                  <a:schemeClr val="accent5"/>
                </a:solidFill>
              </a:rPr>
              <a:t> </a:t>
            </a:r>
            <a:br>
              <a:rPr lang="en-US" sz="4400" dirty="0" smtClean="0">
                <a:solidFill>
                  <a:schemeClr val="accent5"/>
                </a:solidFill>
              </a:rPr>
            </a:br>
            <a:r>
              <a:rPr lang="en-US" sz="4400" dirty="0">
                <a:solidFill>
                  <a:schemeClr val="accent5"/>
                </a:solidFill>
              </a:rPr>
              <a:t/>
            </a:r>
            <a:br>
              <a:rPr lang="en-US" sz="4400" dirty="0">
                <a:solidFill>
                  <a:schemeClr val="accent5"/>
                </a:solidFill>
              </a:rPr>
            </a:br>
            <a:endParaRPr lang="en-US" sz="4400" dirty="0">
              <a:solidFill>
                <a:schemeClr val="accent5"/>
              </a:solidFill>
            </a:endParaRPr>
          </a:p>
        </p:txBody>
      </p:sp>
      <p:sp>
        <p:nvSpPr>
          <p:cNvPr id="3" name="TextBox 2"/>
          <p:cNvSpPr txBox="1"/>
          <p:nvPr/>
        </p:nvSpPr>
        <p:spPr>
          <a:xfrm>
            <a:off x="770021" y="5390147"/>
            <a:ext cx="8001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Reminder: Don’t forget to write down your transaction number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88</a:t>
            </a:fld>
            <a:endParaRPr lang="en-US" altLang="en-US" dirty="0">
              <a:solidFill>
                <a:prstClr val="black"/>
              </a:solidFill>
            </a:endParaRPr>
          </a:p>
        </p:txBody>
      </p:sp>
    </p:spTree>
    <p:extLst>
      <p:ext uri="{BB962C8B-B14F-4D97-AF65-F5344CB8AC3E}">
        <p14:creationId xmlns:p14="http://schemas.microsoft.com/office/powerpoint/2010/main" val="11185889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5" y="1456841"/>
            <a:ext cx="8748351" cy="3170479"/>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1AB00"/>
                </a:solidFill>
                <a:effectLst/>
                <a:uLnTx/>
                <a:uFillTx/>
                <a:latin typeface="Arial"/>
                <a:ea typeface="+mn-ea"/>
                <a:cs typeface="+mn-cs"/>
              </a:rPr>
              <a:t>Demo Full Hire Professor </a:t>
            </a:r>
            <a:endParaRPr kumimoji="0" lang="en-US" sz="7200" b="1" i="0" u="none" strike="noStrike" kern="1200" cap="none" spc="0" normalizeH="0" baseline="0" noProof="0" dirty="0">
              <a:ln>
                <a:noFill/>
              </a:ln>
              <a:solidFill>
                <a:srgbClr val="F1AB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89</a:t>
            </a:fld>
            <a:endParaRPr lang="en-US" altLang="en-US" dirty="0">
              <a:solidFill>
                <a:prstClr val="black"/>
              </a:solidFill>
            </a:endParaRPr>
          </a:p>
        </p:txBody>
      </p:sp>
    </p:spTree>
    <p:extLst>
      <p:ext uri="{BB962C8B-B14F-4D97-AF65-F5344CB8AC3E}">
        <p14:creationId xmlns:p14="http://schemas.microsoft.com/office/powerpoint/2010/main" val="3795588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5441" y="1712994"/>
            <a:ext cx="11123869" cy="206210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smtClean="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smtClean="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smtClean="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smtClean="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Shape 174"/>
          <p:cNvSpPr txBox="1"/>
          <p:nvPr/>
        </p:nvSpPr>
        <p:spPr>
          <a:xfrm>
            <a:off x="1463039" y="1170432"/>
            <a:ext cx="9278113" cy="4194810"/>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1AB00"/>
                </a:solidFill>
                <a:effectLst/>
                <a:uLnTx/>
                <a:uFillTx/>
                <a:latin typeface="Arial" panose="020B0604020202020204" pitchFamily="34" charset="0"/>
                <a:cs typeface="Arial" panose="020B0604020202020204" pitchFamily="34" charset="0"/>
              </a:rPr>
              <a:t>Policies Related to </a:t>
            </a:r>
            <a:r>
              <a:rPr lang="en-US" sz="7200" b="1" dirty="0" smtClean="0">
                <a:solidFill>
                  <a:srgbClr val="F1AB00"/>
                </a:solidFill>
                <a:latin typeface="Arial" panose="020B0604020202020204" pitchFamily="34" charset="0"/>
                <a:cs typeface="Arial" panose="020B0604020202020204" pitchFamily="34" charset="0"/>
              </a:rPr>
              <a:t>Onboarding</a:t>
            </a:r>
            <a:endParaRPr kumimoji="0" lang="en-US" sz="7200" b="1" i="0" u="none" strike="noStrike" kern="1200" cap="none" spc="0" normalizeH="0" baseline="0" noProof="0" dirty="0">
              <a:ln>
                <a:noFill/>
              </a:ln>
              <a:solidFill>
                <a:srgbClr val="F1AB00"/>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A3291CC-3D62-4E2C-A5FC-EC76D47A2EAB}" type="slidenum">
              <a:rPr lang="en-US" smtClean="0"/>
              <a:t>9</a:t>
            </a:fld>
            <a:endParaRPr lang="en-US" dirty="0"/>
          </a:p>
        </p:txBody>
      </p:sp>
    </p:spTree>
    <p:extLst>
      <p:ext uri="{BB962C8B-B14F-4D97-AF65-F5344CB8AC3E}">
        <p14:creationId xmlns:p14="http://schemas.microsoft.com/office/powerpoint/2010/main" val="1931305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623" y="259231"/>
            <a:ext cx="10963618" cy="685800"/>
          </a:xfrm>
        </p:spPr>
        <p:txBody>
          <a:bodyPr/>
          <a:lstStyle/>
          <a:p>
            <a:pPr marL="233363" indent="-233363"/>
            <a:r>
              <a:rPr lang="en-US" dirty="0" smtClean="0">
                <a:solidFill>
                  <a:schemeClr val="accent5"/>
                </a:solidFill>
              </a:rPr>
              <a:t>TRY IT</a:t>
            </a:r>
            <a:r>
              <a:rPr lang="en-US" sz="4400" dirty="0" smtClean="0">
                <a:solidFill>
                  <a:schemeClr val="accent5"/>
                </a:solidFill>
              </a:rPr>
              <a:t/>
            </a:r>
            <a:br>
              <a:rPr lang="en-US" sz="4400" dirty="0" smtClean="0">
                <a:solidFill>
                  <a:schemeClr val="accent5"/>
                </a:solidFill>
              </a:rPr>
            </a:br>
            <a:r>
              <a:rPr lang="en-US" sz="4400" dirty="0">
                <a:solidFill>
                  <a:schemeClr val="accent5"/>
                </a:solidFill>
              </a:rPr>
              <a:t/>
            </a:r>
            <a:br>
              <a:rPr lang="en-US" sz="4400" dirty="0">
                <a:solidFill>
                  <a:schemeClr val="accent5"/>
                </a:solidFill>
              </a:rPr>
            </a:br>
            <a:r>
              <a:rPr lang="en-US" sz="4400" dirty="0" smtClean="0">
                <a:solidFill>
                  <a:schemeClr val="accent5"/>
                </a:solidFill>
              </a:rPr>
              <a:t/>
            </a:r>
            <a:br>
              <a:rPr lang="en-US" sz="4400" dirty="0" smtClean="0">
                <a:solidFill>
                  <a:schemeClr val="accent5"/>
                </a:solidFill>
              </a:rPr>
            </a:br>
            <a:r>
              <a:rPr lang="en-US" sz="4400" dirty="0">
                <a:solidFill>
                  <a:schemeClr val="accent5"/>
                </a:solidFill>
              </a:rPr>
              <a:t/>
            </a:r>
            <a:br>
              <a:rPr lang="en-US" sz="4400" dirty="0">
                <a:solidFill>
                  <a:schemeClr val="accent5"/>
                </a:solidFill>
              </a:rPr>
            </a:br>
            <a:r>
              <a:rPr lang="en-US" sz="2000" dirty="0" smtClean="0"/>
              <a:t>1.</a:t>
            </a:r>
            <a:r>
              <a:rPr lang="en-US" sz="2000" dirty="0" smtClean="0">
                <a:solidFill>
                  <a:schemeClr val="accent5"/>
                </a:solidFill>
              </a:rPr>
              <a:t> </a:t>
            </a:r>
            <a:r>
              <a:rPr lang="en-US" sz="2000" dirty="0" smtClean="0"/>
              <a:t>HIRE AN ACADEMIC WITH A STIPEND OF $500 PER MONTH</a:t>
            </a:r>
            <a:br>
              <a:rPr lang="en-US" sz="2000" dirty="0" smtClean="0"/>
            </a:br>
            <a:r>
              <a:rPr lang="en-US" sz="2000" dirty="0"/>
              <a:t/>
            </a:r>
            <a:br>
              <a:rPr lang="en-US" sz="2000" dirty="0"/>
            </a:br>
            <a:r>
              <a:rPr lang="en-US" sz="2000" dirty="0" smtClean="0"/>
              <a:t>2. HIRE A FULL PROFESSOR </a:t>
            </a:r>
            <a:br>
              <a:rPr lang="en-US" sz="2000" dirty="0" smtClean="0"/>
            </a:br>
            <a:r>
              <a:rPr lang="en-US" sz="2000" dirty="0"/>
              <a:t/>
            </a:r>
            <a:br>
              <a:rPr lang="en-US" sz="2000" dirty="0"/>
            </a:br>
            <a:r>
              <a:rPr lang="en-US" sz="2000" dirty="0"/>
              <a:t/>
            </a:r>
            <a:br>
              <a:rPr lang="en-US" sz="2000" dirty="0"/>
            </a:br>
            <a:r>
              <a:rPr lang="en-US" sz="4400" dirty="0" smtClean="0">
                <a:solidFill>
                  <a:schemeClr val="accent5"/>
                </a:solidFill>
              </a:rPr>
              <a:t> </a:t>
            </a:r>
            <a:br>
              <a:rPr lang="en-US" sz="4400" dirty="0" smtClean="0">
                <a:solidFill>
                  <a:schemeClr val="accent5"/>
                </a:solidFill>
              </a:rPr>
            </a:br>
            <a:r>
              <a:rPr lang="en-US" sz="4400" dirty="0">
                <a:solidFill>
                  <a:schemeClr val="accent5"/>
                </a:solidFill>
              </a:rPr>
              <a:t/>
            </a:r>
            <a:br>
              <a:rPr lang="en-US" sz="4400" dirty="0">
                <a:solidFill>
                  <a:schemeClr val="accent5"/>
                </a:solidFill>
              </a:rPr>
            </a:br>
            <a:endParaRPr lang="en-US" sz="4400" dirty="0">
              <a:solidFill>
                <a:schemeClr val="accent5"/>
              </a:solidFill>
            </a:endParaRPr>
          </a:p>
        </p:txBody>
      </p:sp>
      <p:sp>
        <p:nvSpPr>
          <p:cNvPr id="3" name="TextBox 2"/>
          <p:cNvSpPr txBox="1"/>
          <p:nvPr/>
        </p:nvSpPr>
        <p:spPr>
          <a:xfrm>
            <a:off x="770021" y="5390147"/>
            <a:ext cx="8001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Reminder: Don’t forget to write down your transaction number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90</a:t>
            </a:fld>
            <a:endParaRPr lang="en-US" altLang="en-US" dirty="0">
              <a:solidFill>
                <a:prstClr val="black"/>
              </a:solidFill>
            </a:endParaRPr>
          </a:p>
        </p:txBody>
      </p:sp>
    </p:spTree>
    <p:extLst>
      <p:ext uri="{BB962C8B-B14F-4D97-AF65-F5344CB8AC3E}">
        <p14:creationId xmlns:p14="http://schemas.microsoft.com/office/powerpoint/2010/main" val="19412190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5" y="1456841"/>
            <a:ext cx="8748351" cy="3170479"/>
          </a:xfrm>
          <a:prstGeom prst="rect">
            <a:avLst/>
          </a:prstGeom>
          <a:noFill/>
          <a:ln w="76200">
            <a:solidFill>
              <a:srgbClr val="F1AB00"/>
            </a:solid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smtClean="0">
                <a:solidFill>
                  <a:srgbClr val="F1AB00"/>
                </a:solidFill>
                <a:latin typeface="Arial"/>
              </a:rPr>
              <a:t>Initiate</a:t>
            </a:r>
            <a:r>
              <a:rPr kumimoji="0" lang="en-US" sz="7200" b="1" i="0" u="none" strike="noStrike" kern="1200" cap="none" spc="0" normalizeH="0" baseline="0" noProof="0" dirty="0" smtClean="0">
                <a:ln>
                  <a:noFill/>
                </a:ln>
                <a:solidFill>
                  <a:srgbClr val="F1AB00"/>
                </a:solidFill>
                <a:effectLst/>
                <a:uLnTx/>
                <a:uFillTx/>
                <a:latin typeface="Arial"/>
                <a:ea typeface="+mn-ea"/>
                <a:cs typeface="+mn-cs"/>
              </a:rPr>
              <a:t> a Rehire  </a:t>
            </a:r>
            <a:endParaRPr kumimoji="0" lang="en-US" sz="7200" b="1" i="0" u="none" strike="noStrike" kern="1200" cap="none" spc="0" normalizeH="0" baseline="0" noProof="0" dirty="0">
              <a:ln>
                <a:noFill/>
              </a:ln>
              <a:solidFill>
                <a:srgbClr val="F1AB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91</a:t>
            </a:fld>
            <a:endParaRPr lang="en-US" altLang="en-US" dirty="0">
              <a:solidFill>
                <a:prstClr val="black"/>
              </a:solidFill>
            </a:endParaRPr>
          </a:p>
        </p:txBody>
      </p:sp>
    </p:spTree>
    <p:extLst>
      <p:ext uri="{BB962C8B-B14F-4D97-AF65-F5344CB8AC3E}">
        <p14:creationId xmlns:p14="http://schemas.microsoft.com/office/powerpoint/2010/main" val="184973890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Workforce Administration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Transactions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22" name="Rectangle 21"/>
          <p:cNvSpPr/>
          <p:nvPr/>
        </p:nvSpPr>
        <p:spPr>
          <a:xfrm>
            <a:off x="407974" y="1878237"/>
            <a:ext cx="11325225" cy="388696"/>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a:rPr>
              <a:t>The </a:t>
            </a:r>
            <a:r>
              <a:rPr kumimoji="0" lang="en-US" sz="1800" b="1" i="0" u="none" strike="noStrike" kern="1200" cap="none" spc="-5" normalizeH="0" baseline="0" noProof="0" dirty="0">
                <a:ln>
                  <a:noFill/>
                </a:ln>
                <a:solidFill>
                  <a:prstClr val="black"/>
                </a:solidFill>
                <a:effectLst/>
                <a:uLnTx/>
                <a:uFillTx/>
                <a:latin typeface="Arial"/>
                <a:ea typeface="+mn-ea"/>
                <a:cs typeface="Arial"/>
              </a:rPr>
              <a:t>Smart </a:t>
            </a:r>
            <a:r>
              <a:rPr kumimoji="0" lang="en-US" sz="1800" b="1" i="0" u="none" strike="noStrike" kern="1200" cap="none" spc="5" normalizeH="0" baseline="0" noProof="0" dirty="0">
                <a:ln>
                  <a:noFill/>
                </a:ln>
                <a:solidFill>
                  <a:prstClr val="black"/>
                </a:solidFill>
                <a:effectLst/>
                <a:uLnTx/>
                <a:uFillTx/>
                <a:latin typeface="Arial"/>
                <a:ea typeface="+mn-ea"/>
                <a:cs typeface="Arial"/>
              </a:rPr>
              <a:t>HR </a:t>
            </a:r>
            <a:r>
              <a:rPr kumimoji="0" lang="en-US" sz="1800" b="1" i="0" u="none" strike="noStrike" kern="1200" cap="none" spc="-10" normalizeH="0" baseline="0" noProof="0" dirty="0">
                <a:ln>
                  <a:noFill/>
                </a:ln>
                <a:solidFill>
                  <a:prstClr val="black"/>
                </a:solidFill>
                <a:effectLst/>
                <a:uLnTx/>
                <a:uFillTx/>
                <a:latin typeface="Arial"/>
                <a:ea typeface="+mn-ea"/>
                <a:cs typeface="Arial"/>
              </a:rPr>
              <a:t>Transactions </a:t>
            </a:r>
            <a:r>
              <a:rPr kumimoji="0" lang="en-US" sz="1800" b="0" i="0" u="none" strike="noStrike" kern="1200" cap="none" spc="0" normalizeH="0" baseline="0" noProof="0" dirty="0">
                <a:ln>
                  <a:noFill/>
                </a:ln>
                <a:solidFill>
                  <a:prstClr val="black"/>
                </a:solidFill>
                <a:effectLst/>
                <a:uLnTx/>
                <a:uFillTx/>
                <a:latin typeface="Arial"/>
                <a:ea typeface="+mn-ea"/>
                <a:cs typeface="Arial"/>
              </a:rPr>
              <a:t>page </a:t>
            </a:r>
            <a:r>
              <a:rPr kumimoji="0" lang="en-US" sz="1800" b="0" i="0" u="none" strike="noStrike" kern="1200" cap="none" spc="-5" normalizeH="0" baseline="0" noProof="0" dirty="0">
                <a:ln>
                  <a:noFill/>
                </a:ln>
                <a:solidFill>
                  <a:prstClr val="black"/>
                </a:solidFill>
                <a:effectLst/>
                <a:uLnTx/>
                <a:uFillTx/>
                <a:latin typeface="Arial"/>
                <a:ea typeface="+mn-ea"/>
                <a:cs typeface="Arial"/>
              </a:rPr>
              <a:t>is the starting </a:t>
            </a:r>
            <a:r>
              <a:rPr kumimoji="0" lang="en-US" sz="1800" b="0" i="0" u="none" strike="noStrike" kern="1200" cap="none" spc="0" normalizeH="0" baseline="0" noProof="0" dirty="0">
                <a:ln>
                  <a:noFill/>
                </a:ln>
                <a:solidFill>
                  <a:prstClr val="black"/>
                </a:solidFill>
                <a:effectLst/>
                <a:uLnTx/>
                <a:uFillTx/>
                <a:latin typeface="Arial"/>
                <a:ea typeface="+mn-ea"/>
                <a:cs typeface="Arial"/>
              </a:rPr>
              <a:t>point </a:t>
            </a:r>
            <a:r>
              <a:rPr kumimoji="0" lang="en-US" sz="1800" b="0" i="0" u="none" strike="noStrike" kern="1200" cap="none" spc="-5" normalizeH="0" baseline="0" noProof="0" dirty="0">
                <a:ln>
                  <a:noFill/>
                </a:ln>
                <a:solidFill>
                  <a:prstClr val="black"/>
                </a:solidFill>
                <a:effectLst/>
                <a:uLnTx/>
                <a:uFillTx/>
                <a:latin typeface="Arial"/>
                <a:ea typeface="+mn-ea"/>
                <a:cs typeface="Arial"/>
              </a:rPr>
              <a:t>to initiate </a:t>
            </a:r>
            <a:r>
              <a:rPr kumimoji="0" lang="en-US" sz="1800" b="0" i="0" u="none" strike="noStrike" kern="1200" cap="none" spc="0" normalizeH="0" baseline="0" noProof="0" dirty="0">
                <a:ln>
                  <a:noFill/>
                </a:ln>
                <a:solidFill>
                  <a:prstClr val="black"/>
                </a:solidFill>
                <a:effectLst/>
                <a:uLnTx/>
                <a:uFillTx/>
                <a:latin typeface="Arial"/>
                <a:ea typeface="+mn-ea"/>
                <a:cs typeface="Arial"/>
              </a:rPr>
              <a:t>a </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template</a:t>
            </a:r>
            <a:r>
              <a:rPr kumimoji="0" lang="en-US" sz="1800" b="0" i="0" u="none" strike="noStrike" kern="1200" cap="none" spc="-35" normalizeH="0" baseline="0" noProof="0" dirty="0" smtClean="0">
                <a:ln>
                  <a:noFill/>
                </a:ln>
                <a:solidFill>
                  <a:prstClr val="black"/>
                </a:solidFill>
                <a:effectLst/>
                <a:uLnTx/>
                <a:uFillTx/>
                <a:latin typeface="Arial"/>
                <a:ea typeface="+mn-ea"/>
                <a:cs typeface="Arial"/>
              </a:rPr>
              <a:t> </a:t>
            </a:r>
            <a:r>
              <a:rPr kumimoji="0" lang="en-US" sz="1800" b="0" i="0" u="none" strike="noStrike" kern="1200" cap="none" spc="0" normalizeH="0" baseline="0" noProof="0" dirty="0">
                <a:ln>
                  <a:noFill/>
                </a:ln>
                <a:solidFill>
                  <a:prstClr val="black"/>
                </a:solidFill>
                <a:effectLst/>
                <a:uLnTx/>
                <a:uFillTx/>
                <a:latin typeface="Arial"/>
                <a:ea typeface="+mn-ea"/>
                <a:cs typeface="Arial"/>
              </a:rPr>
              <a:t>transaction</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9" name="Group 18"/>
          <p:cNvGrpSpPr/>
          <p:nvPr/>
        </p:nvGrpSpPr>
        <p:grpSpPr>
          <a:xfrm>
            <a:off x="407974" y="2634916"/>
            <a:ext cx="11136430" cy="3796216"/>
            <a:chOff x="407974" y="2634916"/>
            <a:chExt cx="11136430" cy="3796216"/>
          </a:xfrm>
        </p:grpSpPr>
        <p:sp>
          <p:nvSpPr>
            <p:cNvPr id="16" name="object 2"/>
            <p:cNvSpPr/>
            <p:nvPr/>
          </p:nvSpPr>
          <p:spPr>
            <a:xfrm>
              <a:off x="407974" y="2634916"/>
              <a:ext cx="11136430" cy="3796216"/>
            </a:xfrm>
            <a:prstGeom prst="rect">
              <a:avLst/>
            </a:prstGeom>
            <a:blipFill>
              <a:blip r:embed="rId3" cstate="print"/>
              <a:stretch>
                <a:fillRect/>
              </a:stretch>
            </a:blipFill>
            <a:ln>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object 5"/>
            <p:cNvSpPr/>
            <p:nvPr/>
          </p:nvSpPr>
          <p:spPr>
            <a:xfrm>
              <a:off x="3991805" y="2775683"/>
              <a:ext cx="1930530" cy="814654"/>
            </a:xfrm>
            <a:custGeom>
              <a:avLst/>
              <a:gdLst/>
              <a:ahLst/>
              <a:cxnLst/>
              <a:rect l="l" t="t" r="r" b="b"/>
              <a:pathLst>
                <a:path w="1638300" h="355600">
                  <a:moveTo>
                    <a:pt x="1637741" y="0"/>
                  </a:moveTo>
                  <a:lnTo>
                    <a:pt x="0" y="0"/>
                  </a:lnTo>
                  <a:lnTo>
                    <a:pt x="0" y="355206"/>
                  </a:lnTo>
                  <a:lnTo>
                    <a:pt x="1637741" y="355206"/>
                  </a:lnTo>
                  <a:lnTo>
                    <a:pt x="1637741" y="0"/>
                  </a:lnTo>
                  <a:close/>
                </a:path>
              </a:pathLst>
            </a:custGeom>
            <a:solidFill>
              <a:schemeClr val="accent1">
                <a:lumMod val="20000"/>
                <a:lumOff val="80000"/>
              </a:schemeClr>
            </a:solidFill>
            <a:ln>
              <a:solidFill>
                <a:schemeClr val="tx1"/>
              </a:solidFill>
            </a:ln>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 normalizeH="0" baseline="0" noProof="0" dirty="0" smtClean="0">
                  <a:ln>
                    <a:noFill/>
                  </a:ln>
                  <a:solidFill>
                    <a:prstClr val="black"/>
                  </a:solidFill>
                  <a:effectLst/>
                  <a:uLnTx/>
                  <a:uFillTx/>
                  <a:latin typeface="Arial"/>
                  <a:ea typeface="+mn-ea"/>
                  <a:cs typeface="Arial"/>
                </a:rPr>
                <a:t>The </a:t>
              </a:r>
              <a:r>
                <a:rPr kumimoji="0" lang="en-US" sz="1800" b="1" i="0" u="none" strike="noStrike" kern="1200" cap="none" spc="-5" normalizeH="0" baseline="0" noProof="0" dirty="0" smtClean="0">
                  <a:ln>
                    <a:noFill/>
                  </a:ln>
                  <a:solidFill>
                    <a:prstClr val="black"/>
                  </a:solidFill>
                  <a:effectLst/>
                  <a:uLnTx/>
                  <a:uFillTx/>
                  <a:latin typeface="Arial"/>
                  <a:ea typeface="+mn-ea"/>
                  <a:cs typeface="Arial"/>
                </a:rPr>
                <a:t>Transaction Type </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field is not used by UC.</a:t>
              </a:r>
              <a:r>
                <a:rPr kumimoji="0" lang="en-US" sz="1200" b="0" i="0" u="none" strike="noStrike" kern="1200" cap="none" spc="-5" normalizeH="0" baseline="0" noProof="0" dirty="0" smtClean="0">
                  <a:ln>
                    <a:noFill/>
                  </a:ln>
                  <a:solidFill>
                    <a:prstClr val="black"/>
                  </a:solidFill>
                  <a:effectLst/>
                  <a:uLnTx/>
                  <a:uFillTx/>
                  <a:latin typeface="Arial"/>
                  <a:ea typeface="+mn-ea"/>
                  <a:cs typeface="Arial"/>
                </a:rPr>
                <a:t> </a:t>
              </a:r>
              <a:endParaRPr kumimoji="0"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0"/>
            <p:cNvSpPr txBox="1"/>
            <p:nvPr/>
          </p:nvSpPr>
          <p:spPr>
            <a:xfrm>
              <a:off x="7265580" y="2887000"/>
              <a:ext cx="3144512" cy="843180"/>
            </a:xfrm>
            <a:prstGeom prst="rect">
              <a:avLst/>
            </a:prstGeom>
            <a:solidFill>
              <a:schemeClr val="accent1">
                <a:lumMod val="20000"/>
                <a:lumOff val="80000"/>
              </a:schemeClr>
            </a:solidFill>
            <a:ln>
              <a:solidFill>
                <a:schemeClr val="tx1"/>
              </a:solidFill>
            </a:ln>
          </p:spPr>
          <p:txBody>
            <a:bodyPr vert="horz" wrap="square" lIns="0" tIns="12065" rIns="0" bIns="0" rtlCol="0">
              <a:spAutoFit/>
            </a:bodyPr>
            <a:lstStyle/>
            <a:p>
              <a:pPr marL="90170" marR="391795" lvl="0" indent="-635" algn="ctr" defTabSz="914400" rtl="0" eaLnBrk="1" fontAlgn="auto" latinLnBrk="0" hangingPunct="1">
                <a:lnSpc>
                  <a:spcPct val="100000"/>
                </a:lnSpc>
                <a:spcBef>
                  <a:spcPts val="9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Use </a:t>
              </a:r>
              <a:r>
                <a:rPr kumimoji="0" sz="1800" b="0" i="0" u="none" strike="noStrike" kern="1200" cap="none" spc="-10" normalizeH="0" baseline="0" noProof="0" dirty="0">
                  <a:ln>
                    <a:noFill/>
                  </a:ln>
                  <a:solidFill>
                    <a:prstClr val="black"/>
                  </a:solidFill>
                  <a:effectLst/>
                  <a:uLnTx/>
                  <a:uFillTx/>
                  <a:latin typeface="Arial"/>
                  <a:ea typeface="+mn-ea"/>
                  <a:cs typeface="Arial"/>
                </a:rPr>
                <a:t>the </a:t>
              </a:r>
              <a:r>
                <a:rPr kumimoji="0" sz="1800" b="1" i="0" u="none" strike="noStrike" kern="1200" cap="none" spc="-10" normalizeH="0" baseline="0" noProof="0" dirty="0">
                  <a:ln>
                    <a:noFill/>
                  </a:ln>
                  <a:solidFill>
                    <a:prstClr val="black"/>
                  </a:solidFill>
                  <a:effectLst/>
                  <a:uLnTx/>
                  <a:uFillTx/>
                  <a:latin typeface="Arial"/>
                  <a:ea typeface="+mn-ea"/>
                  <a:cs typeface="Arial"/>
                </a:rPr>
                <a:t>Select </a:t>
              </a:r>
              <a:r>
                <a:rPr kumimoji="0" sz="1800" b="1" i="0" u="none" strike="noStrike" kern="1200" cap="none" spc="-5" normalizeH="0" baseline="0" noProof="0" dirty="0">
                  <a:ln>
                    <a:noFill/>
                  </a:ln>
                  <a:solidFill>
                    <a:prstClr val="black"/>
                  </a:solidFill>
                  <a:effectLst/>
                  <a:uLnTx/>
                  <a:uFillTx/>
                  <a:latin typeface="Arial"/>
                  <a:ea typeface="+mn-ea"/>
                  <a:cs typeface="Arial"/>
                </a:rPr>
                <a:t>Template </a:t>
              </a:r>
              <a:r>
                <a:rPr kumimoji="0" sz="1800" b="0" i="0" u="none" strike="noStrike" kern="1200" cap="none" spc="-5" normalizeH="0" baseline="0" noProof="0" dirty="0">
                  <a:ln>
                    <a:noFill/>
                  </a:ln>
                  <a:solidFill>
                    <a:prstClr val="black"/>
                  </a:solidFill>
                  <a:effectLst/>
                  <a:uLnTx/>
                  <a:uFillTx/>
                  <a:latin typeface="Arial"/>
                  <a:ea typeface="+mn-ea"/>
                  <a:cs typeface="Arial"/>
                </a:rPr>
                <a:t>field </a:t>
              </a:r>
              <a:r>
                <a:rPr kumimoji="0" sz="1800" b="0" i="0" u="none" strike="noStrike" kern="1200" cap="none" spc="-5" normalizeH="0" baseline="0" noProof="0" dirty="0" smtClean="0">
                  <a:ln>
                    <a:noFill/>
                  </a:ln>
                  <a:solidFill>
                    <a:prstClr val="black"/>
                  </a:solidFill>
                  <a:effectLst/>
                  <a:uLnTx/>
                  <a:uFillTx/>
                  <a:latin typeface="Arial"/>
                  <a:ea typeface="+mn-ea"/>
                  <a:cs typeface="Arial"/>
                </a:rPr>
                <a:t>to</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 </a:t>
              </a:r>
              <a:r>
                <a:rPr kumimoji="0" sz="1800" b="0" i="0" u="none" strike="noStrike" kern="1200" cap="none" spc="-5" normalizeH="0" baseline="0" noProof="0" dirty="0" smtClean="0">
                  <a:ln>
                    <a:noFill/>
                  </a:ln>
                  <a:solidFill>
                    <a:prstClr val="black"/>
                  </a:solidFill>
                  <a:effectLst/>
                  <a:uLnTx/>
                  <a:uFillTx/>
                  <a:latin typeface="Arial"/>
                  <a:ea typeface="+mn-ea"/>
                  <a:cs typeface="Arial"/>
                </a:rPr>
                <a:t>select </a:t>
              </a:r>
              <a:r>
                <a:rPr kumimoji="0" sz="1800" b="0" i="0" u="none" strike="noStrike" kern="1200" cap="none" spc="-10" normalizeH="0" baseline="0" noProof="0" dirty="0">
                  <a:ln>
                    <a:noFill/>
                  </a:ln>
                  <a:solidFill>
                    <a:prstClr val="black"/>
                  </a:solidFill>
                  <a:effectLst/>
                  <a:uLnTx/>
                  <a:uFillTx/>
                  <a:latin typeface="Arial"/>
                  <a:ea typeface="+mn-ea"/>
                  <a:cs typeface="Arial"/>
                </a:rPr>
                <a:t>the appropriate</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smtClean="0">
                  <a:ln>
                    <a:noFill/>
                  </a:ln>
                  <a:solidFill>
                    <a:prstClr val="black"/>
                  </a:solidFill>
                  <a:effectLst/>
                  <a:uLnTx/>
                  <a:uFillTx/>
                  <a:latin typeface="Arial"/>
                  <a:ea typeface="+mn-ea"/>
                  <a:cs typeface="Arial"/>
                </a:rPr>
                <a:t>template</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object 16"/>
            <p:cNvSpPr txBox="1"/>
            <p:nvPr/>
          </p:nvSpPr>
          <p:spPr>
            <a:xfrm>
              <a:off x="5350041" y="5285664"/>
              <a:ext cx="3272964" cy="1120178"/>
            </a:xfrm>
            <a:prstGeom prst="rect">
              <a:avLst/>
            </a:prstGeom>
            <a:solidFill>
              <a:schemeClr val="accent1">
                <a:lumMod val="20000"/>
                <a:lumOff val="80000"/>
              </a:schemeClr>
            </a:solidFill>
            <a:ln>
              <a:solidFill>
                <a:schemeClr val="tx1"/>
              </a:solidFill>
            </a:ln>
          </p:spPr>
          <p:txBody>
            <a:bodyPr vert="horz" wrap="square" lIns="0" tIns="12065" rIns="0" bIns="0" rtlCol="0">
              <a:spAutoFit/>
            </a:bodyPr>
            <a:lstStyle/>
            <a:p>
              <a:pPr marL="12700" marR="5080" lvl="0" indent="0" algn="ctr" defTabSz="914400" rtl="0" eaLnBrk="1" fontAlgn="auto" latinLnBrk="0" hangingPunct="1">
                <a:lnSpc>
                  <a:spcPct val="100000"/>
                </a:lnSpc>
                <a:spcBef>
                  <a:spcPts val="95"/>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Arial"/>
                  <a:ea typeface="+mn-ea"/>
                  <a:cs typeface="Arial"/>
                </a:rPr>
                <a:t>You </a:t>
              </a:r>
              <a:r>
                <a:rPr kumimoji="0" sz="1800" b="0" i="0" u="none" strike="noStrike" kern="1200" cap="none" spc="-5" normalizeH="0" baseline="0" noProof="0" dirty="0">
                  <a:ln>
                    <a:noFill/>
                  </a:ln>
                  <a:solidFill>
                    <a:prstClr val="black"/>
                  </a:solidFill>
                  <a:effectLst/>
                  <a:uLnTx/>
                  <a:uFillTx/>
                  <a:latin typeface="Arial"/>
                  <a:ea typeface="+mn-ea"/>
                  <a:cs typeface="Arial"/>
                </a:rPr>
                <a:t>also can </a:t>
              </a:r>
              <a:r>
                <a:rPr kumimoji="0" sz="1800" b="0" i="0" u="none" strike="noStrike" kern="1200" cap="none" spc="-10" normalizeH="0" baseline="0" noProof="0" dirty="0">
                  <a:ln>
                    <a:noFill/>
                  </a:ln>
                  <a:solidFill>
                    <a:prstClr val="black"/>
                  </a:solidFill>
                  <a:effectLst/>
                  <a:uLnTx/>
                  <a:uFillTx/>
                  <a:latin typeface="Arial"/>
                  <a:ea typeface="+mn-ea"/>
                  <a:cs typeface="Arial"/>
                </a:rPr>
                <a:t>delete  </a:t>
              </a:r>
              <a:r>
                <a:rPr kumimoji="0" sz="1800" b="0" i="0" u="none" strike="noStrike" kern="1200" cap="none" spc="-5" normalizeH="0" baseline="0" noProof="0" dirty="0">
                  <a:ln>
                    <a:noFill/>
                  </a:ln>
                  <a:solidFill>
                    <a:prstClr val="black"/>
                  </a:solidFill>
                  <a:effectLst/>
                  <a:uLnTx/>
                  <a:uFillTx/>
                  <a:latin typeface="Arial"/>
                  <a:ea typeface="+mn-ea"/>
                  <a:cs typeface="Arial"/>
                </a:rPr>
                <a:t>transactions </a:t>
              </a:r>
              <a:r>
                <a:rPr kumimoji="0" sz="1800" b="0" i="0" u="none" strike="noStrike" kern="1200" cap="none" spc="-15" normalizeH="0" baseline="0" noProof="0" dirty="0">
                  <a:ln>
                    <a:noFill/>
                  </a:ln>
                  <a:solidFill>
                    <a:prstClr val="black"/>
                  </a:solidFill>
                  <a:effectLst/>
                  <a:uLnTx/>
                  <a:uFillTx/>
                  <a:latin typeface="Arial"/>
                  <a:ea typeface="+mn-ea"/>
                  <a:cs typeface="Arial"/>
                </a:rPr>
                <a:t>you </a:t>
              </a:r>
              <a:r>
                <a:rPr kumimoji="0" sz="1800" b="0" i="0" u="none" strike="noStrike" kern="1200" cap="none" spc="-10" normalizeH="0" baseline="0" noProof="0" dirty="0" smtClean="0">
                  <a:ln>
                    <a:noFill/>
                  </a:ln>
                  <a:solidFill>
                    <a:prstClr val="black"/>
                  </a:solidFill>
                  <a:effectLst/>
                  <a:uLnTx/>
                  <a:uFillTx/>
                  <a:latin typeface="Arial"/>
                  <a:ea typeface="+mn-ea"/>
                  <a:cs typeface="Arial"/>
                </a:rPr>
                <a:t>have</a:t>
              </a:r>
              <a:r>
                <a:rPr kumimoji="0" lang="en-US" sz="1800" b="0" i="0" u="none" strike="noStrike" kern="1200" cap="none" spc="-10" normalizeH="0" baseline="0" noProof="0" dirty="0" smtClean="0">
                  <a:ln>
                    <a:noFill/>
                  </a:ln>
                  <a:solidFill>
                    <a:prstClr val="black"/>
                  </a:solidFill>
                  <a:effectLst/>
                  <a:uLnTx/>
                  <a:uFillTx/>
                  <a:latin typeface="Arial"/>
                  <a:ea typeface="+mn-ea"/>
                  <a:cs typeface="Arial"/>
                </a:rPr>
                <a:t> </a:t>
              </a:r>
              <a:r>
                <a:rPr kumimoji="0" sz="1800" b="0" i="0" u="none" strike="noStrike" kern="1200" cap="none" spc="-10" normalizeH="0" baseline="0" noProof="0" dirty="0" smtClean="0">
                  <a:ln>
                    <a:noFill/>
                  </a:ln>
                  <a:solidFill>
                    <a:prstClr val="black"/>
                  </a:solidFill>
                  <a:effectLst/>
                  <a:uLnTx/>
                  <a:uFillTx/>
                  <a:latin typeface="Arial"/>
                  <a:ea typeface="+mn-ea"/>
                  <a:cs typeface="Arial"/>
                </a:rPr>
                <a:t>initiated</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as </a:t>
              </a:r>
              <a:r>
                <a:rPr kumimoji="0" sz="1800" b="0" i="0" u="none" strike="noStrike" kern="1200" cap="none" spc="-10" normalizeH="0" baseline="0" noProof="0" dirty="0">
                  <a:ln>
                    <a:noFill/>
                  </a:ln>
                  <a:solidFill>
                    <a:prstClr val="black"/>
                  </a:solidFill>
                  <a:effectLst/>
                  <a:uLnTx/>
                  <a:uFillTx/>
                  <a:latin typeface="Arial"/>
                  <a:ea typeface="+mn-ea"/>
                  <a:cs typeface="Arial"/>
                </a:rPr>
                <a:t>long </a:t>
              </a:r>
              <a:r>
                <a:rPr kumimoji="0" sz="1800" b="0" i="0" u="none" strike="noStrike" kern="1200" cap="none" spc="-5" normalizeH="0" baseline="0" noProof="0" dirty="0">
                  <a:ln>
                    <a:noFill/>
                  </a:ln>
                  <a:solidFill>
                    <a:prstClr val="black"/>
                  </a:solidFill>
                  <a:effectLst/>
                  <a:uLnTx/>
                  <a:uFillTx/>
                  <a:latin typeface="Arial"/>
                  <a:ea typeface="+mn-ea"/>
                  <a:cs typeface="Arial"/>
                </a:rPr>
                <a:t>as </a:t>
              </a:r>
              <a:r>
                <a:rPr kumimoji="0" sz="1800" b="0" i="0" u="none" strike="noStrike" kern="1200" cap="none" spc="-10" normalizeH="0" baseline="0" noProof="0" dirty="0" smtClean="0">
                  <a:ln>
                    <a:noFill/>
                  </a:ln>
                  <a:solidFill>
                    <a:prstClr val="black"/>
                  </a:solidFill>
                  <a:effectLst/>
                  <a:uLnTx/>
                  <a:uFillTx/>
                  <a:latin typeface="Arial"/>
                  <a:ea typeface="+mn-ea"/>
                  <a:cs typeface="Arial"/>
                </a:rPr>
                <a:t>they </a:t>
              </a:r>
              <a:r>
                <a:rPr kumimoji="0" sz="1800" b="0" i="0" u="none" strike="noStrike" kern="1200" cap="none" spc="-10" normalizeH="0" baseline="0" noProof="0" dirty="0">
                  <a:ln>
                    <a:noFill/>
                  </a:ln>
                  <a:solidFill>
                    <a:prstClr val="black"/>
                  </a:solidFill>
                  <a:effectLst/>
                  <a:uLnTx/>
                  <a:uFillTx/>
                  <a:latin typeface="Arial"/>
                  <a:ea typeface="+mn-ea"/>
                  <a:cs typeface="Arial"/>
                </a:rPr>
                <a:t>have not been</a:t>
              </a:r>
              <a:r>
                <a:rPr kumimoji="0" sz="1800" b="0" i="0" u="none" strike="noStrike" kern="1200" cap="none" spc="-45"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smtClean="0">
                  <a:ln>
                    <a:noFill/>
                  </a:ln>
                  <a:solidFill>
                    <a:prstClr val="black"/>
                  </a:solidFill>
                  <a:effectLst/>
                  <a:uLnTx/>
                  <a:uFillTx/>
                  <a:latin typeface="Arial"/>
                  <a:ea typeface="+mn-ea"/>
                  <a:cs typeface="Arial"/>
                </a:rPr>
                <a:t>approved</a:t>
              </a:r>
              <a:r>
                <a:rPr kumimoji="0" lang="en-US" sz="1800" b="0" i="0" u="none" strike="noStrike" kern="1200" cap="none" spc="-10" normalizeH="0" baseline="0" noProof="0" dirty="0" smtClean="0">
                  <a:ln>
                    <a:noFill/>
                  </a:ln>
                  <a:solidFill>
                    <a:prstClr val="black"/>
                  </a:solidFill>
                  <a:effectLst/>
                  <a:uLnTx/>
                  <a:uFillTx/>
                  <a:latin typeface="Arial"/>
                  <a:ea typeface="+mn-ea"/>
                  <a:cs typeface="Arial"/>
                </a:rPr>
                <a:t>.</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7" name="Straight Arrow Connector 6"/>
            <p:cNvCxnSpPr/>
            <p:nvPr/>
          </p:nvCxnSpPr>
          <p:spPr>
            <a:xfrm flipH="1">
              <a:off x="3327991" y="3590336"/>
              <a:ext cx="810872" cy="278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478215" y="3425820"/>
              <a:ext cx="2787366" cy="6772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327991" y="5834030"/>
              <a:ext cx="2022050" cy="93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Slide Number Placeholder 5"/>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92</a:t>
            </a:fld>
            <a:endParaRPr lang="en-US" altLang="en-US" dirty="0">
              <a:solidFill>
                <a:prstClr val="black"/>
              </a:solidFill>
            </a:endParaRPr>
          </a:p>
        </p:txBody>
      </p:sp>
    </p:spTree>
    <p:extLst>
      <p:ext uri="{BB962C8B-B14F-4D97-AF65-F5344CB8AC3E}">
        <p14:creationId xmlns:p14="http://schemas.microsoft.com/office/powerpoint/2010/main" val="13099565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Workforce Administration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Transactions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22" name="Rectangle 21"/>
          <p:cNvSpPr/>
          <p:nvPr/>
        </p:nvSpPr>
        <p:spPr>
          <a:xfrm>
            <a:off x="433387" y="1721392"/>
            <a:ext cx="11325225" cy="388696"/>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5" normalizeH="0" baseline="0" noProof="0" dirty="0" smtClean="0">
                <a:ln>
                  <a:noFill/>
                </a:ln>
                <a:solidFill>
                  <a:prstClr val="black"/>
                </a:solidFill>
                <a:effectLst/>
                <a:uLnTx/>
                <a:uFillTx/>
                <a:latin typeface="Arial"/>
                <a:ea typeface="+mn-ea"/>
                <a:cs typeface="Arial"/>
              </a:rPr>
              <a:t>Use </a:t>
            </a:r>
            <a:r>
              <a:rPr kumimoji="0" lang="en-US" sz="1800" b="0" i="0" u="none" strike="noStrike" kern="1200" cap="none" spc="-5" normalizeH="0" baseline="0" noProof="0" dirty="0">
                <a:ln>
                  <a:noFill/>
                </a:ln>
                <a:solidFill>
                  <a:prstClr val="black"/>
                </a:solidFill>
                <a:effectLst/>
                <a:uLnTx/>
                <a:uFillTx/>
                <a:latin typeface="Arial"/>
                <a:ea typeface="+mn-ea"/>
                <a:cs typeface="Arial"/>
              </a:rPr>
              <a:t>the </a:t>
            </a:r>
            <a:r>
              <a:rPr kumimoji="0" lang="en-US" sz="1800" b="1" i="0" u="none" strike="noStrike" kern="1200" cap="none" spc="0" normalizeH="0" baseline="0" noProof="0" dirty="0">
                <a:ln>
                  <a:noFill/>
                </a:ln>
                <a:solidFill>
                  <a:prstClr val="black"/>
                </a:solidFill>
                <a:effectLst/>
                <a:uLnTx/>
                <a:uFillTx/>
                <a:latin typeface="Arial"/>
                <a:ea typeface="+mn-ea"/>
                <a:cs typeface="Arial"/>
              </a:rPr>
              <a:t>Select </a:t>
            </a:r>
            <a:r>
              <a:rPr kumimoji="0" lang="en-US" sz="1800" b="1" i="0" u="none" strike="noStrike" kern="1200" cap="none" spc="-20" normalizeH="0" baseline="0" noProof="0" dirty="0">
                <a:ln>
                  <a:noFill/>
                </a:ln>
                <a:solidFill>
                  <a:prstClr val="black"/>
                </a:solidFill>
                <a:effectLst/>
                <a:uLnTx/>
                <a:uFillTx/>
                <a:latin typeface="Arial"/>
                <a:ea typeface="+mn-ea"/>
                <a:cs typeface="Arial"/>
              </a:rPr>
              <a:t>Template </a:t>
            </a:r>
            <a:r>
              <a:rPr kumimoji="0" lang="en-US" sz="1800" b="0" i="0" u="none" strike="noStrike" kern="1200" cap="none" spc="0" normalizeH="0" baseline="0" noProof="0" dirty="0">
                <a:ln>
                  <a:noFill/>
                </a:ln>
                <a:solidFill>
                  <a:prstClr val="black"/>
                </a:solidFill>
                <a:effectLst/>
                <a:uLnTx/>
                <a:uFillTx/>
                <a:latin typeface="Arial"/>
                <a:ea typeface="+mn-ea"/>
                <a:cs typeface="Arial"/>
              </a:rPr>
              <a:t>look up </a:t>
            </a:r>
            <a:r>
              <a:rPr kumimoji="0" lang="en-US" sz="1800" b="0" i="0" u="none" strike="noStrike" kern="1200" cap="none" spc="-5" normalizeH="0" baseline="0" noProof="0" dirty="0">
                <a:ln>
                  <a:noFill/>
                </a:ln>
                <a:solidFill>
                  <a:prstClr val="black"/>
                </a:solidFill>
                <a:effectLst/>
                <a:uLnTx/>
                <a:uFillTx/>
                <a:latin typeface="Arial"/>
                <a:ea typeface="+mn-ea"/>
                <a:cs typeface="Arial"/>
              </a:rPr>
              <a:t>to </a:t>
            </a:r>
            <a:r>
              <a:rPr kumimoji="0" lang="en-US" sz="1800" b="0" i="0" u="none" strike="noStrike" kern="1200" cap="none" spc="0" normalizeH="0" baseline="0" noProof="0" dirty="0">
                <a:ln>
                  <a:noFill/>
                </a:ln>
                <a:solidFill>
                  <a:prstClr val="black"/>
                </a:solidFill>
                <a:effectLst/>
                <a:uLnTx/>
                <a:uFillTx/>
                <a:latin typeface="Arial"/>
                <a:ea typeface="+mn-ea"/>
                <a:cs typeface="Arial"/>
              </a:rPr>
              <a:t>select the </a:t>
            </a:r>
            <a:r>
              <a:rPr kumimoji="0" lang="en-US" sz="1800" b="0" i="0" u="none" strike="noStrike" kern="1200" cap="none" spc="-5" normalizeH="0" baseline="0" noProof="0" dirty="0">
                <a:ln>
                  <a:noFill/>
                </a:ln>
                <a:solidFill>
                  <a:prstClr val="black"/>
                </a:solidFill>
                <a:effectLst/>
                <a:uLnTx/>
                <a:uFillTx/>
                <a:latin typeface="Arial"/>
                <a:ea typeface="+mn-ea"/>
                <a:cs typeface="Arial"/>
              </a:rPr>
              <a:t>template for</a:t>
            </a:r>
            <a:r>
              <a:rPr kumimoji="0" lang="en-US" sz="1800" b="0" i="0" u="none" strike="noStrike" kern="1200" cap="none" spc="-195"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the </a:t>
            </a:r>
            <a:r>
              <a:rPr kumimoji="0" lang="en-US" sz="1800" b="0" i="0" u="none" strike="noStrike" kern="1200" cap="none" spc="0" normalizeH="0" baseline="0" noProof="0" dirty="0">
                <a:ln>
                  <a:noFill/>
                </a:ln>
                <a:solidFill>
                  <a:prstClr val="black"/>
                </a:solidFill>
                <a:effectLst/>
                <a:uLnTx/>
                <a:uFillTx/>
                <a:latin typeface="Arial"/>
                <a:ea typeface="+mn-ea"/>
                <a:cs typeface="Arial"/>
              </a:rPr>
              <a:t>transaction </a:t>
            </a:r>
            <a:r>
              <a:rPr kumimoji="0" lang="en-US" sz="1800" b="0" i="0" u="none" strike="noStrike" kern="1200" cap="none" spc="-5" normalizeH="0" baseline="0" noProof="0" dirty="0">
                <a:ln>
                  <a:noFill/>
                </a:ln>
                <a:solidFill>
                  <a:prstClr val="black"/>
                </a:solidFill>
                <a:effectLst/>
                <a:uLnTx/>
                <a:uFillTx/>
                <a:latin typeface="Arial"/>
                <a:ea typeface="+mn-ea"/>
                <a:cs typeface="Arial"/>
              </a:rPr>
              <a:t>you </a:t>
            </a:r>
            <a:r>
              <a:rPr kumimoji="0" lang="en-US" sz="1800" b="0" i="0" u="none" strike="noStrike" kern="1200" cap="none" spc="0" normalizeH="0" baseline="0" noProof="0" dirty="0">
                <a:ln>
                  <a:noFill/>
                </a:ln>
                <a:solidFill>
                  <a:prstClr val="black"/>
                </a:solidFill>
                <a:effectLst/>
                <a:uLnTx/>
                <a:uFillTx/>
                <a:latin typeface="Arial"/>
                <a:ea typeface="+mn-ea"/>
                <a:cs typeface="Arial"/>
              </a:rPr>
              <a:t>need </a:t>
            </a:r>
            <a:r>
              <a:rPr kumimoji="0" lang="en-US" sz="1800" b="0" i="0" u="none" strike="noStrike" kern="1200" cap="none" spc="-5" normalizeH="0" baseline="0" noProof="0" dirty="0">
                <a:ln>
                  <a:noFill/>
                </a:ln>
                <a:solidFill>
                  <a:prstClr val="black"/>
                </a:solidFill>
                <a:effectLst/>
                <a:uLnTx/>
                <a:uFillTx/>
                <a:latin typeface="Arial"/>
                <a:ea typeface="+mn-ea"/>
                <a:cs typeface="Arial"/>
              </a:rPr>
              <a:t>to</a:t>
            </a:r>
            <a:r>
              <a:rPr kumimoji="0" lang="en-US" sz="1800" b="0" i="0" u="none" strike="noStrike" kern="1200" cap="none" spc="-85" normalizeH="0" baseline="0" noProof="0" dirty="0">
                <a:ln>
                  <a:noFill/>
                </a:ln>
                <a:solidFill>
                  <a:prstClr val="black"/>
                </a:solidFill>
                <a:effectLst/>
                <a:uLnTx/>
                <a:uFillTx/>
                <a:latin typeface="Arial"/>
                <a:ea typeface="+mn-ea"/>
                <a:cs typeface="Arial"/>
              </a:rPr>
              <a:t> </a:t>
            </a:r>
            <a:r>
              <a:rPr kumimoji="0" lang="en-US" sz="1800" b="0" i="0" u="none" strike="noStrike" kern="1200" cap="none" spc="-5" normalizeH="0" baseline="0" noProof="0" dirty="0">
                <a:ln>
                  <a:noFill/>
                </a:ln>
                <a:solidFill>
                  <a:prstClr val="black"/>
                </a:solidFill>
                <a:effectLst/>
                <a:uLnTx/>
                <a:uFillTx/>
                <a:latin typeface="Arial"/>
                <a:ea typeface="+mn-ea"/>
                <a:cs typeface="Arial"/>
              </a:rPr>
              <a:t>initiate</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6" name="Straight Arrow Connector 5"/>
          <p:cNvCxnSpPr/>
          <p:nvPr/>
        </p:nvCxnSpPr>
        <p:spPr>
          <a:xfrm flipH="1">
            <a:off x="3476850" y="3458789"/>
            <a:ext cx="875333" cy="6772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07974" y="2207718"/>
            <a:ext cx="10920959" cy="4202731"/>
            <a:chOff x="407974" y="2207718"/>
            <a:chExt cx="10920959" cy="4202731"/>
          </a:xfrm>
        </p:grpSpPr>
        <p:pic>
          <p:nvPicPr>
            <p:cNvPr id="5" name="Picture 4"/>
            <p:cNvPicPr>
              <a:picLocks noChangeAspect="1"/>
            </p:cNvPicPr>
            <p:nvPr/>
          </p:nvPicPr>
          <p:blipFill>
            <a:blip r:embed="rId3"/>
            <a:stretch>
              <a:fillRect/>
            </a:stretch>
          </p:blipFill>
          <p:spPr>
            <a:xfrm>
              <a:off x="407974" y="2839501"/>
              <a:ext cx="10201275" cy="3086100"/>
            </a:xfrm>
            <a:prstGeom prst="rect">
              <a:avLst/>
            </a:prstGeom>
            <a:ln>
              <a:solidFill>
                <a:schemeClr val="tx1"/>
              </a:solidFill>
            </a:ln>
          </p:spPr>
        </p:pic>
        <p:sp>
          <p:nvSpPr>
            <p:cNvPr id="25" name="object 9"/>
            <p:cNvSpPr txBox="1"/>
            <p:nvPr/>
          </p:nvSpPr>
          <p:spPr>
            <a:xfrm>
              <a:off x="3771222" y="2615609"/>
              <a:ext cx="2184102" cy="843180"/>
            </a:xfrm>
            <a:prstGeom prst="rect">
              <a:avLst/>
            </a:prstGeom>
            <a:solidFill>
              <a:schemeClr val="accent1">
                <a:lumMod val="20000"/>
                <a:lumOff val="80000"/>
              </a:schemeClr>
            </a:solidFill>
            <a:ln>
              <a:solidFill>
                <a:schemeClr val="tx1"/>
              </a:solidFill>
            </a:ln>
          </p:spPr>
          <p:txBody>
            <a:bodyPr vert="horz" wrap="square" lIns="0" tIns="12065" rIns="0" bIns="0" rtlCol="0">
              <a:spAutoFit/>
            </a:bodyPr>
            <a:lstStyle/>
            <a:p>
              <a:pPr marL="102870" marR="102235" lvl="0" indent="0" algn="ctr" defTabSz="914400" rtl="0" eaLnBrk="1" fontAlgn="auto" latinLnBrk="0" hangingPunct="1">
                <a:lnSpc>
                  <a:spcPct val="100000"/>
                </a:lnSpc>
                <a:spcBef>
                  <a:spcPts val="9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Click </a:t>
              </a:r>
              <a:r>
                <a:rPr kumimoji="0" sz="1800" b="0" i="0" u="none" strike="noStrike" kern="1200" cap="none" spc="-10" normalizeH="0" baseline="0" noProof="0" dirty="0">
                  <a:ln>
                    <a:noFill/>
                  </a:ln>
                  <a:solidFill>
                    <a:prstClr val="black"/>
                  </a:solidFill>
                  <a:effectLst/>
                  <a:uLnTx/>
                  <a:uFillTx/>
                  <a:latin typeface="Arial"/>
                  <a:ea typeface="+mn-ea"/>
                  <a:cs typeface="Arial"/>
                </a:rPr>
                <a:t>the </a:t>
              </a:r>
              <a:r>
                <a:rPr kumimoji="0" sz="1800" b="1" i="0" u="none" strike="noStrike" kern="1200" cap="none" spc="-10" normalizeH="0" baseline="0" noProof="0" dirty="0" smtClean="0">
                  <a:ln>
                    <a:noFill/>
                  </a:ln>
                  <a:solidFill>
                    <a:prstClr val="black"/>
                  </a:solidFill>
                  <a:effectLst/>
                  <a:uLnTx/>
                  <a:uFillTx/>
                  <a:latin typeface="Arial"/>
                  <a:ea typeface="+mn-ea"/>
                  <a:cs typeface="Arial"/>
                </a:rPr>
                <a:t>Search </a:t>
              </a:r>
              <a:r>
                <a:rPr kumimoji="0" sz="1800" b="0" i="0" u="none" strike="noStrike" kern="1200" cap="none" spc="-10" normalizeH="0" baseline="0" noProof="0" dirty="0" smtClean="0">
                  <a:ln>
                    <a:noFill/>
                  </a:ln>
                  <a:solidFill>
                    <a:prstClr val="black"/>
                  </a:solidFill>
                  <a:effectLst/>
                  <a:uLnTx/>
                  <a:uFillTx/>
                  <a:latin typeface="Arial"/>
                  <a:ea typeface="+mn-ea"/>
                  <a:cs typeface="Arial"/>
                </a:rPr>
                <a:t>button </a:t>
              </a:r>
              <a:r>
                <a:rPr kumimoji="0" sz="1800" b="0" i="0" u="none" strike="noStrike" kern="1200" cap="none" spc="-5" normalizeH="0" baseline="0" noProof="0" dirty="0">
                  <a:ln>
                    <a:noFill/>
                  </a:ln>
                  <a:solidFill>
                    <a:prstClr val="black"/>
                  </a:solidFill>
                  <a:effectLst/>
                  <a:uLnTx/>
                  <a:uFillTx/>
                  <a:latin typeface="Arial"/>
                  <a:ea typeface="+mn-ea"/>
                  <a:cs typeface="Arial"/>
                </a:rPr>
                <a:t>to select a</a:t>
              </a:r>
              <a:r>
                <a:rPr kumimoji="0" sz="1800" b="0" i="0" u="none" strike="noStrike" kern="1200" cap="none" spc="-4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smtClean="0">
                  <a:ln>
                    <a:noFill/>
                  </a:ln>
                  <a:solidFill>
                    <a:prstClr val="black"/>
                  </a:solidFill>
                  <a:effectLst/>
                  <a:uLnTx/>
                  <a:uFillTx/>
                  <a:latin typeface="Arial"/>
                  <a:ea typeface="+mn-ea"/>
                  <a:cs typeface="Arial"/>
                </a:rPr>
                <a:t>template</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p:cNvPicPr>
              <a:picLocks noChangeAspect="1"/>
            </p:cNvPicPr>
            <p:nvPr/>
          </p:nvPicPr>
          <p:blipFill>
            <a:blip r:embed="rId4"/>
            <a:stretch>
              <a:fillRect/>
            </a:stretch>
          </p:blipFill>
          <p:spPr>
            <a:xfrm>
              <a:off x="8234544" y="2207718"/>
              <a:ext cx="3094389" cy="4202731"/>
            </a:xfrm>
            <a:prstGeom prst="rect">
              <a:avLst/>
            </a:prstGeom>
            <a:ln w="6350">
              <a:solidFill>
                <a:schemeClr val="tx1"/>
              </a:solidFill>
            </a:ln>
          </p:spPr>
        </p:pic>
        <p:cxnSp>
          <p:nvCxnSpPr>
            <p:cNvPr id="9" name="Straight Arrow Connector 8"/>
            <p:cNvCxnSpPr/>
            <p:nvPr/>
          </p:nvCxnSpPr>
          <p:spPr>
            <a:xfrm flipV="1">
              <a:off x="4263656" y="2615609"/>
              <a:ext cx="3912781" cy="17669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231107" y="5045862"/>
              <a:ext cx="3097826" cy="270417"/>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2" name="Slide Number Placeholder 11"/>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93</a:t>
            </a:fld>
            <a:endParaRPr lang="en-US" altLang="en-US" dirty="0">
              <a:solidFill>
                <a:prstClr val="black"/>
              </a:solidFill>
            </a:endParaRPr>
          </a:p>
        </p:txBody>
      </p:sp>
    </p:spTree>
    <p:extLst>
      <p:ext uri="{BB962C8B-B14F-4D97-AF65-F5344CB8AC3E}">
        <p14:creationId xmlns:p14="http://schemas.microsoft.com/office/powerpoint/2010/main" val="27128811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Workforce Administration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Transactions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22" name="Rectangle 21"/>
          <p:cNvSpPr/>
          <p:nvPr/>
        </p:nvSpPr>
        <p:spPr>
          <a:xfrm>
            <a:off x="358138" y="1868949"/>
            <a:ext cx="11325225" cy="367216"/>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5" normalizeH="0" baseline="0" noProof="0" dirty="0" smtClean="0">
                <a:ln>
                  <a:noFill/>
                </a:ln>
                <a:solidFill>
                  <a:prstClr val="black"/>
                </a:solidFill>
                <a:effectLst/>
                <a:uLnTx/>
                <a:uFillTx/>
                <a:latin typeface="Arial"/>
                <a:ea typeface="+mn-ea"/>
                <a:cs typeface="Arial"/>
              </a:rPr>
              <a:t>After you select the template, and select the </a:t>
            </a:r>
            <a:r>
              <a:rPr kumimoji="0" lang="en-US" sz="1800" b="1" i="0" u="none" strike="noStrike" kern="1200" cap="none" spc="5" normalizeH="0" baseline="0" noProof="0" dirty="0" smtClean="0">
                <a:ln>
                  <a:noFill/>
                </a:ln>
                <a:solidFill>
                  <a:prstClr val="black"/>
                </a:solidFill>
                <a:effectLst/>
                <a:uLnTx/>
                <a:uFillTx/>
                <a:latin typeface="Arial"/>
                <a:ea typeface="+mn-ea"/>
                <a:cs typeface="Arial"/>
              </a:rPr>
              <a:t>Effective Date, </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click the </a:t>
            </a:r>
            <a:r>
              <a:rPr kumimoji="0" lang="en-US" sz="1800" b="1" i="0" u="none" strike="noStrike" kern="1200" cap="none" spc="5" normalizeH="0" baseline="0" noProof="0" dirty="0" smtClean="0">
                <a:ln>
                  <a:noFill/>
                </a:ln>
                <a:solidFill>
                  <a:prstClr val="black"/>
                </a:solidFill>
                <a:effectLst/>
                <a:uLnTx/>
                <a:uFillTx/>
                <a:latin typeface="Arial"/>
                <a:ea typeface="+mn-ea"/>
                <a:cs typeface="Arial"/>
              </a:rPr>
              <a:t>Create Transaction </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button.</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0" name="Group 9"/>
          <p:cNvGrpSpPr/>
          <p:nvPr/>
        </p:nvGrpSpPr>
        <p:grpSpPr>
          <a:xfrm>
            <a:off x="1399402" y="2640857"/>
            <a:ext cx="10201275" cy="3086100"/>
            <a:chOff x="1399402" y="2640857"/>
            <a:chExt cx="10201275" cy="3086100"/>
          </a:xfrm>
        </p:grpSpPr>
        <p:pic>
          <p:nvPicPr>
            <p:cNvPr id="3" name="Picture 2"/>
            <p:cNvPicPr>
              <a:picLocks noChangeAspect="1"/>
            </p:cNvPicPr>
            <p:nvPr/>
          </p:nvPicPr>
          <p:blipFill>
            <a:blip r:embed="rId3"/>
            <a:stretch>
              <a:fillRect/>
            </a:stretch>
          </p:blipFill>
          <p:spPr>
            <a:xfrm>
              <a:off x="1399402" y="2640857"/>
              <a:ext cx="10201275" cy="3086100"/>
            </a:xfrm>
            <a:prstGeom prst="rect">
              <a:avLst/>
            </a:prstGeom>
            <a:ln w="6350">
              <a:solidFill>
                <a:schemeClr val="tx1"/>
              </a:solidFill>
            </a:ln>
          </p:spPr>
        </p:pic>
        <p:sp>
          <p:nvSpPr>
            <p:cNvPr id="25" name="object 9"/>
            <p:cNvSpPr txBox="1"/>
            <p:nvPr/>
          </p:nvSpPr>
          <p:spPr>
            <a:xfrm>
              <a:off x="3895547" y="3005827"/>
              <a:ext cx="2676882" cy="566181"/>
            </a:xfrm>
            <a:prstGeom prst="rect">
              <a:avLst/>
            </a:prstGeom>
            <a:solidFill>
              <a:schemeClr val="accent1">
                <a:lumMod val="20000"/>
                <a:lumOff val="80000"/>
              </a:schemeClr>
            </a:solidFill>
            <a:ln>
              <a:solidFill>
                <a:schemeClr val="tx1"/>
              </a:solidFill>
            </a:ln>
          </p:spPr>
          <p:txBody>
            <a:bodyPr vert="horz" wrap="square" lIns="0" tIns="12065" rIns="0" bIns="0" rtlCol="0">
              <a:spAutoFit/>
            </a:bodyPr>
            <a:lstStyle/>
            <a:p>
              <a:pPr marL="102870" marR="102235" lvl="0" indent="0" algn="ctr" defTabSz="914400" rtl="0" eaLnBrk="1" fontAlgn="auto" latinLnBrk="0" hangingPunct="1">
                <a:lnSpc>
                  <a:spcPct val="100000"/>
                </a:lnSpc>
                <a:spcBef>
                  <a:spcPts val="9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Click </a:t>
              </a:r>
              <a:r>
                <a:rPr kumimoji="0" sz="1800" b="0" i="0" u="none" strike="noStrike" kern="1200" cap="none" spc="-10" normalizeH="0" baseline="0" noProof="0" dirty="0">
                  <a:ln>
                    <a:noFill/>
                  </a:ln>
                  <a:solidFill>
                    <a:prstClr val="black"/>
                  </a:solidFill>
                  <a:effectLst/>
                  <a:uLnTx/>
                  <a:uFillTx/>
                  <a:latin typeface="Arial"/>
                  <a:ea typeface="+mn-ea"/>
                  <a:cs typeface="Arial"/>
                </a:rPr>
                <a:t>the </a:t>
              </a:r>
              <a:r>
                <a:rPr kumimoji="0" sz="1800" b="1" i="0" u="none" strike="noStrike" kern="1200" cap="none" spc="-10" normalizeH="0" baseline="0" noProof="0" dirty="0">
                  <a:ln>
                    <a:noFill/>
                  </a:ln>
                  <a:solidFill>
                    <a:prstClr val="black"/>
                  </a:solidFill>
                  <a:effectLst/>
                  <a:uLnTx/>
                  <a:uFillTx/>
                  <a:latin typeface="Arial"/>
                  <a:ea typeface="+mn-ea"/>
                  <a:cs typeface="Arial"/>
                </a:rPr>
                <a:t>Search </a:t>
              </a:r>
              <a:r>
                <a:rPr kumimoji="0" sz="1800" b="0" i="0" u="none" strike="noStrike" kern="1200" cap="none" spc="-10" normalizeH="0" baseline="0" noProof="0" dirty="0">
                  <a:ln>
                    <a:noFill/>
                  </a:ln>
                  <a:solidFill>
                    <a:prstClr val="black"/>
                  </a:solidFill>
                  <a:effectLst/>
                  <a:uLnTx/>
                  <a:uFillTx/>
                  <a:latin typeface="Arial"/>
                  <a:ea typeface="+mn-ea"/>
                  <a:cs typeface="Arial"/>
                </a:rPr>
                <a:t>button  </a:t>
              </a:r>
              <a:r>
                <a:rPr kumimoji="0" sz="1800" b="0" i="0" u="none" strike="noStrike" kern="1200" cap="none" spc="-5" normalizeH="0" baseline="0" noProof="0" dirty="0">
                  <a:ln>
                    <a:noFill/>
                  </a:ln>
                  <a:solidFill>
                    <a:prstClr val="black"/>
                  </a:solidFill>
                  <a:effectLst/>
                  <a:uLnTx/>
                  <a:uFillTx/>
                  <a:latin typeface="Arial"/>
                  <a:ea typeface="+mn-ea"/>
                  <a:cs typeface="Arial"/>
                </a:rPr>
                <a:t>to select a</a:t>
              </a:r>
              <a:r>
                <a:rPr kumimoji="0" sz="1800" b="0" i="0" u="none" strike="noStrike" kern="1200" cap="none" spc="-4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template.</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6" name="Straight Arrow Connector 5"/>
            <p:cNvCxnSpPr/>
            <p:nvPr/>
          </p:nvCxnSpPr>
          <p:spPr>
            <a:xfrm flipH="1">
              <a:off x="5092995" y="3678865"/>
              <a:ext cx="350876" cy="457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548036" y="4136065"/>
              <a:ext cx="1690578" cy="202019"/>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Rectangle 22"/>
            <p:cNvSpPr/>
            <p:nvPr/>
          </p:nvSpPr>
          <p:spPr>
            <a:xfrm>
              <a:off x="8507558" y="3855014"/>
              <a:ext cx="838460" cy="230633"/>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94</a:t>
            </a:fld>
            <a:endParaRPr lang="en-US" altLang="en-US" dirty="0">
              <a:solidFill>
                <a:prstClr val="black"/>
              </a:solidFill>
            </a:endParaRPr>
          </a:p>
        </p:txBody>
      </p:sp>
    </p:spTree>
    <p:extLst>
      <p:ext uri="{BB962C8B-B14F-4D97-AF65-F5344CB8AC3E}">
        <p14:creationId xmlns:p14="http://schemas.microsoft.com/office/powerpoint/2010/main" val="646839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Workforce Administration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Transactions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22" name="Rectangle 21"/>
          <p:cNvSpPr/>
          <p:nvPr/>
        </p:nvSpPr>
        <p:spPr>
          <a:xfrm>
            <a:off x="433387" y="1813425"/>
            <a:ext cx="11325225" cy="787652"/>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5" normalizeH="0" baseline="0" noProof="0" dirty="0" smtClean="0">
                <a:ln>
                  <a:noFill/>
                </a:ln>
                <a:solidFill>
                  <a:prstClr val="black"/>
                </a:solidFill>
                <a:effectLst/>
                <a:uLnTx/>
                <a:uFillTx/>
                <a:latin typeface="Arial"/>
                <a:ea typeface="+mn-ea"/>
                <a:cs typeface="Arial"/>
              </a:rPr>
              <a:t>Select the</a:t>
            </a:r>
            <a:r>
              <a:rPr kumimoji="0" lang="en-US" sz="1800" b="0" i="0" u="none" strike="noStrike" kern="1200" cap="none" spc="0" normalizeH="0" baseline="0" noProof="0" dirty="0">
                <a:ln>
                  <a:noFill/>
                </a:ln>
                <a:solidFill>
                  <a:prstClr val="black"/>
                </a:solidFill>
                <a:effectLst/>
                <a:uLnTx/>
                <a:uFillTx/>
                <a:latin typeface="Arial"/>
                <a:ea typeface="+mn-ea"/>
                <a:cs typeface="Arial"/>
              </a:rPr>
              <a:t> </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appropriate </a:t>
            </a:r>
            <a:r>
              <a:rPr lang="en-US" b="1" dirty="0" smtClean="0">
                <a:solidFill>
                  <a:prstClr val="black"/>
                </a:solidFill>
                <a:latin typeface="Arial"/>
                <a:cs typeface="Arial"/>
              </a:rPr>
              <a:t>Employee ID</a:t>
            </a:r>
            <a:r>
              <a:rPr lang="en-US" dirty="0">
                <a:solidFill>
                  <a:prstClr val="black"/>
                </a:solidFill>
                <a:latin typeface="Arial"/>
                <a:cs typeface="Arial"/>
              </a:rPr>
              <a:t> </a:t>
            </a:r>
            <a:r>
              <a:rPr lang="en-US" dirty="0" smtClean="0">
                <a:solidFill>
                  <a:prstClr val="black"/>
                </a:solidFill>
                <a:latin typeface="Arial"/>
                <a:cs typeface="Arial"/>
              </a:rPr>
              <a:t>and </a:t>
            </a:r>
            <a:r>
              <a:rPr kumimoji="0" lang="en-US" sz="1800" b="1" i="0" u="none" strike="noStrike" kern="1200" cap="none" spc="0" normalizeH="0" baseline="0" noProof="0" dirty="0" smtClean="0">
                <a:ln>
                  <a:noFill/>
                </a:ln>
                <a:solidFill>
                  <a:prstClr val="black"/>
                </a:solidFill>
                <a:effectLst/>
                <a:uLnTx/>
                <a:uFillTx/>
                <a:latin typeface="Arial"/>
                <a:ea typeface="+mn-ea"/>
                <a:cs typeface="Arial"/>
              </a:rPr>
              <a:t>Reason</a:t>
            </a:r>
            <a:r>
              <a:rPr kumimoji="0" lang="en-US" sz="1800" b="1" i="0" u="none" strike="noStrike" kern="1200" cap="none" spc="-25" normalizeH="0" baseline="0" noProof="0" dirty="0" smtClean="0">
                <a:ln>
                  <a:noFill/>
                </a:ln>
                <a:solidFill>
                  <a:prstClr val="black"/>
                </a:solidFill>
                <a:effectLst/>
                <a:uLnTx/>
                <a:uFillTx/>
                <a:latin typeface="Arial"/>
                <a:ea typeface="+mn-ea"/>
                <a:cs typeface="Arial"/>
              </a:rPr>
              <a:t> </a:t>
            </a:r>
            <a:r>
              <a:rPr lang="en-US" b="1" dirty="0" smtClean="0">
                <a:solidFill>
                  <a:prstClr val="black"/>
                </a:solidFill>
                <a:latin typeface="Arial"/>
                <a:cs typeface="Arial"/>
              </a:rPr>
              <a:t>Code</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a:rPr>
              <a:t>Click the </a:t>
            </a:r>
            <a:r>
              <a:rPr kumimoji="0" lang="en-US" sz="1800" b="1" i="0" u="none" strike="noStrike" kern="1200" cap="none" spc="0" normalizeH="0" baseline="0" noProof="0" dirty="0" smtClean="0">
                <a:ln>
                  <a:noFill/>
                </a:ln>
                <a:solidFill>
                  <a:prstClr val="black"/>
                </a:solidFill>
                <a:effectLst/>
                <a:uLnTx/>
                <a:uFillTx/>
                <a:latin typeface="Arial"/>
                <a:ea typeface="+mn-ea"/>
                <a:cs typeface="Arial"/>
              </a:rPr>
              <a:t>Continue</a:t>
            </a:r>
            <a:r>
              <a:rPr kumimoji="0" lang="en-US" sz="1800" b="0" i="0" u="none" strike="noStrike" kern="1200" cap="none" spc="0" normalizeH="0" baseline="0" noProof="0" dirty="0" smtClean="0">
                <a:ln>
                  <a:noFill/>
                </a:ln>
                <a:solidFill>
                  <a:prstClr val="black"/>
                </a:solidFill>
                <a:effectLst/>
                <a:uLnTx/>
                <a:uFillTx/>
                <a:latin typeface="Arial"/>
                <a:ea typeface="+mn-ea"/>
                <a:cs typeface="Arial"/>
              </a:rPr>
              <a:t> button. </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2" name="Group 11"/>
          <p:cNvGrpSpPr/>
          <p:nvPr/>
        </p:nvGrpSpPr>
        <p:grpSpPr>
          <a:xfrm>
            <a:off x="304570" y="2732308"/>
            <a:ext cx="4867275" cy="3971925"/>
            <a:chOff x="304570" y="2732308"/>
            <a:chExt cx="4867275" cy="3971925"/>
          </a:xfrm>
        </p:grpSpPr>
        <p:pic>
          <p:nvPicPr>
            <p:cNvPr id="5" name="Picture 4"/>
            <p:cNvPicPr>
              <a:picLocks noChangeAspect="1"/>
            </p:cNvPicPr>
            <p:nvPr/>
          </p:nvPicPr>
          <p:blipFill>
            <a:blip r:embed="rId3"/>
            <a:stretch>
              <a:fillRect/>
            </a:stretch>
          </p:blipFill>
          <p:spPr>
            <a:xfrm>
              <a:off x="304570" y="2732308"/>
              <a:ext cx="4867275" cy="3971925"/>
            </a:xfrm>
            <a:prstGeom prst="rect">
              <a:avLst/>
            </a:prstGeom>
            <a:ln w="6350">
              <a:solidFill>
                <a:schemeClr val="tx1"/>
              </a:solidFill>
            </a:ln>
          </p:spPr>
        </p:pic>
        <p:sp>
          <p:nvSpPr>
            <p:cNvPr id="23" name="Rectangle 22"/>
            <p:cNvSpPr/>
            <p:nvPr/>
          </p:nvSpPr>
          <p:spPr>
            <a:xfrm>
              <a:off x="2776307" y="4417237"/>
              <a:ext cx="967018" cy="164288"/>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Rectangle 16"/>
            <p:cNvSpPr/>
            <p:nvPr/>
          </p:nvSpPr>
          <p:spPr>
            <a:xfrm>
              <a:off x="2776307" y="5255437"/>
              <a:ext cx="2148118" cy="164288"/>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cxnSp>
        <p:nvCxnSpPr>
          <p:cNvPr id="21" name="Straight Arrow Connector 20"/>
          <p:cNvCxnSpPr>
            <a:endCxn id="16" idx="1"/>
          </p:cNvCxnSpPr>
          <p:nvPr/>
        </p:nvCxnSpPr>
        <p:spPr>
          <a:xfrm flipV="1">
            <a:off x="3976577" y="5146158"/>
            <a:ext cx="797442" cy="2616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6250878" y="2697825"/>
            <a:ext cx="5533033" cy="3928031"/>
            <a:chOff x="6250878" y="2697825"/>
            <a:chExt cx="5533033" cy="3928031"/>
          </a:xfrm>
        </p:grpSpPr>
        <p:pic>
          <p:nvPicPr>
            <p:cNvPr id="8" name="Picture 7"/>
            <p:cNvPicPr>
              <a:picLocks noChangeAspect="1"/>
            </p:cNvPicPr>
            <p:nvPr/>
          </p:nvPicPr>
          <p:blipFill>
            <a:blip r:embed="rId4"/>
            <a:stretch>
              <a:fillRect/>
            </a:stretch>
          </p:blipFill>
          <p:spPr>
            <a:xfrm>
              <a:off x="6250878" y="2697825"/>
              <a:ext cx="5533033" cy="3928031"/>
            </a:xfrm>
            <a:prstGeom prst="rect">
              <a:avLst/>
            </a:prstGeom>
            <a:ln w="6350">
              <a:solidFill>
                <a:schemeClr val="tx1"/>
              </a:solidFill>
            </a:ln>
          </p:spPr>
        </p:pic>
        <p:sp>
          <p:nvSpPr>
            <p:cNvPr id="19" name="Rectangle 18"/>
            <p:cNvSpPr/>
            <p:nvPr/>
          </p:nvSpPr>
          <p:spPr>
            <a:xfrm>
              <a:off x="8989282" y="4486939"/>
              <a:ext cx="1026587" cy="170120"/>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Rectangle 19"/>
            <p:cNvSpPr/>
            <p:nvPr/>
          </p:nvSpPr>
          <p:spPr>
            <a:xfrm>
              <a:off x="8978646" y="5407836"/>
              <a:ext cx="2392945" cy="184889"/>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ectangle 24"/>
            <p:cNvSpPr/>
            <p:nvPr/>
          </p:nvSpPr>
          <p:spPr>
            <a:xfrm>
              <a:off x="6698511" y="6195072"/>
              <a:ext cx="1212111" cy="164288"/>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16" name="Picture 15"/>
          <p:cNvPicPr>
            <a:picLocks noChangeAspect="1"/>
          </p:cNvPicPr>
          <p:nvPr/>
        </p:nvPicPr>
        <p:blipFill rotWithShape="1">
          <a:blip r:embed="rId5"/>
          <a:srcRect l="26398" t="51612" r="64008" b="24130"/>
          <a:stretch/>
        </p:blipFill>
        <p:spPr>
          <a:xfrm>
            <a:off x="4774019" y="3944679"/>
            <a:ext cx="1754372" cy="2402958"/>
          </a:xfrm>
          <a:prstGeom prst="rect">
            <a:avLst/>
          </a:prstGeom>
          <a:ln w="6350">
            <a:solidFill>
              <a:schemeClr val="tx1"/>
            </a:solidFill>
          </a:ln>
        </p:spPr>
      </p:pic>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95</a:t>
            </a:fld>
            <a:endParaRPr lang="en-US" altLang="en-US" dirty="0">
              <a:solidFill>
                <a:prstClr val="black"/>
              </a:solidFill>
            </a:endParaRPr>
          </a:p>
        </p:txBody>
      </p:sp>
    </p:spTree>
    <p:extLst>
      <p:ext uri="{BB962C8B-B14F-4D97-AF65-F5344CB8AC3E}">
        <p14:creationId xmlns:p14="http://schemas.microsoft.com/office/powerpoint/2010/main" val="34583715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979170"/>
            <a:ext cx="12192000" cy="659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07974" y="163219"/>
            <a:ext cx="10963618" cy="685800"/>
          </a:xfrm>
        </p:spPr>
        <p:txBody>
          <a:bodyPr/>
          <a:lstStyle/>
          <a:p>
            <a:r>
              <a:rPr lang="en-US" dirty="0" smtClean="0">
                <a:solidFill>
                  <a:schemeClr val="accent5"/>
                </a:solidFill>
              </a:rPr>
              <a:t>SMART HR TRANSACTIONS</a:t>
            </a:r>
            <a:endParaRPr lang="en-US" dirty="0">
              <a:solidFill>
                <a:schemeClr val="accent5"/>
              </a:solidFill>
            </a:endParaRPr>
          </a:p>
        </p:txBody>
      </p:sp>
      <p:sp>
        <p:nvSpPr>
          <p:cNvPr id="4" name="Rectangle 3"/>
          <p:cNvSpPr/>
          <p:nvPr/>
        </p:nvSpPr>
        <p:spPr>
          <a:xfrm>
            <a:off x="144779" y="1124635"/>
            <a:ext cx="11751945" cy="369332"/>
          </a:xfrm>
          <a:prstGeom prst="rect">
            <a:avLst/>
          </a:prstGeom>
        </p:spPr>
        <p:txBody>
          <a:bodyPr wrap="square">
            <a:spAutoFit/>
          </a:bodyPr>
          <a:lstStyle/>
          <a:p>
            <a:pPr marL="215900" marR="180975"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Navigation: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PeopleSoft Menu &gt;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Workforce Administration </a:t>
            </a: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&gt; </a:t>
            </a:r>
            <a:r>
              <a:rPr kumimoji="0" lang="en-US" sz="1800" b="0"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Template &gt; </a:t>
            </a:r>
            <a:r>
              <a:rPr kumimoji="0" lang="en-US" sz="1800" b="1" i="0" u="none" strike="noStrike" kern="1200" cap="none" spc="0" normalizeH="0" baseline="0" noProof="0" dirty="0" smtClean="0">
                <a:ln>
                  <a:noFill/>
                </a:ln>
                <a:solidFill>
                  <a:prstClr val="black"/>
                </a:solidFill>
                <a:effectLst/>
                <a:uLnTx/>
                <a:uFillTx/>
                <a:latin typeface="Arial"/>
                <a:ea typeface="Times New Roman" panose="02020603050405020304" pitchFamily="18" charset="0"/>
                <a:cs typeface="+mn-cs"/>
              </a:rPr>
              <a:t>Smart HR Transactions</a:t>
            </a:r>
            <a:endPar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sp>
        <p:nvSpPr>
          <p:cNvPr id="22" name="Rectangle 21"/>
          <p:cNvSpPr/>
          <p:nvPr/>
        </p:nvSpPr>
        <p:spPr>
          <a:xfrm>
            <a:off x="433387" y="1813425"/>
            <a:ext cx="11325225" cy="367216"/>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5" normalizeH="0" baseline="0" noProof="0" dirty="0" smtClean="0">
                <a:ln>
                  <a:noFill/>
                </a:ln>
                <a:solidFill>
                  <a:prstClr val="black"/>
                </a:solidFill>
                <a:effectLst/>
                <a:uLnTx/>
                <a:uFillTx/>
                <a:latin typeface="Arial"/>
                <a:ea typeface="+mn-ea"/>
                <a:cs typeface="Arial"/>
              </a:rPr>
              <a:t>Select the</a:t>
            </a:r>
            <a:r>
              <a:rPr kumimoji="0" lang="en-US" sz="1800" b="0" i="0" u="none" strike="noStrike" kern="1200" cap="none" spc="5" normalizeH="0" noProof="0" dirty="0" smtClean="0">
                <a:ln>
                  <a:noFill/>
                </a:ln>
                <a:solidFill>
                  <a:prstClr val="black"/>
                </a:solidFill>
                <a:effectLst/>
                <a:uLnTx/>
                <a:uFillTx/>
                <a:latin typeface="Arial"/>
                <a:ea typeface="+mn-ea"/>
                <a:cs typeface="Arial"/>
              </a:rPr>
              <a:t> </a:t>
            </a:r>
            <a:r>
              <a:rPr kumimoji="0" lang="en-US" sz="1800" b="1" i="0" u="none" strike="noStrike" kern="1200" cap="none" spc="5" normalizeH="0" baseline="0" noProof="0" dirty="0" smtClean="0">
                <a:ln>
                  <a:noFill/>
                </a:ln>
                <a:solidFill>
                  <a:prstClr val="black"/>
                </a:solidFill>
                <a:effectLst/>
                <a:uLnTx/>
                <a:uFillTx/>
                <a:latin typeface="Arial"/>
                <a:cs typeface="Arial"/>
              </a:rPr>
              <a:t>OK</a:t>
            </a:r>
            <a:r>
              <a:rPr lang="en-US" b="1" dirty="0">
                <a:solidFill>
                  <a:prstClr val="black"/>
                </a:solidFill>
                <a:latin typeface="Arial"/>
                <a:cs typeface="Arial"/>
              </a:rPr>
              <a:t> </a:t>
            </a:r>
            <a:r>
              <a:rPr lang="en-US" dirty="0" smtClean="0">
                <a:solidFill>
                  <a:prstClr val="black"/>
                </a:solidFill>
                <a:latin typeface="Arial"/>
                <a:cs typeface="Arial"/>
              </a:rPr>
              <a:t>button.</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6" name="Group 5"/>
          <p:cNvGrpSpPr/>
          <p:nvPr/>
        </p:nvGrpSpPr>
        <p:grpSpPr>
          <a:xfrm>
            <a:off x="2800919" y="2931418"/>
            <a:ext cx="5419725" cy="1590675"/>
            <a:chOff x="2800919" y="2931418"/>
            <a:chExt cx="5419725" cy="1590675"/>
          </a:xfrm>
        </p:grpSpPr>
        <p:pic>
          <p:nvPicPr>
            <p:cNvPr id="3" name="Picture 2"/>
            <p:cNvPicPr>
              <a:picLocks noChangeAspect="1"/>
            </p:cNvPicPr>
            <p:nvPr/>
          </p:nvPicPr>
          <p:blipFill>
            <a:blip r:embed="rId3"/>
            <a:stretch>
              <a:fillRect/>
            </a:stretch>
          </p:blipFill>
          <p:spPr>
            <a:xfrm>
              <a:off x="2800919" y="2931418"/>
              <a:ext cx="5419725" cy="1590675"/>
            </a:xfrm>
            <a:prstGeom prst="rect">
              <a:avLst/>
            </a:prstGeom>
          </p:spPr>
        </p:pic>
        <p:sp>
          <p:nvSpPr>
            <p:cNvPr id="25" name="Rectangle 24"/>
            <p:cNvSpPr/>
            <p:nvPr/>
          </p:nvSpPr>
          <p:spPr>
            <a:xfrm>
              <a:off x="3013601" y="4199021"/>
              <a:ext cx="704157" cy="180644"/>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Slide Number Placeholder 7"/>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96</a:t>
            </a:fld>
            <a:endParaRPr lang="en-US" altLang="en-US" dirty="0">
              <a:solidFill>
                <a:prstClr val="black"/>
              </a:solidFill>
            </a:endParaRPr>
          </a:p>
        </p:txBody>
      </p:sp>
    </p:spTree>
    <p:extLst>
      <p:ext uri="{BB962C8B-B14F-4D97-AF65-F5344CB8AC3E}">
        <p14:creationId xmlns:p14="http://schemas.microsoft.com/office/powerpoint/2010/main" val="31495795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8977" y="1015981"/>
            <a:ext cx="7398103" cy="959943"/>
          </a:xfrm>
          <a:prstGeom prst="rect">
            <a:avLst/>
          </a:prstGeom>
          <a:noFill/>
          <a:ln>
            <a:solidFill>
              <a:schemeClr val="bg1"/>
            </a:solidFill>
          </a:ln>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 </a:t>
            </a:r>
            <a:r>
              <a:rPr lang="en-US" dirty="0" smtClean="0">
                <a:solidFill>
                  <a:prstClr val="black"/>
                </a:solidFill>
                <a:latin typeface="Arial"/>
              </a:rPr>
              <a:t>re</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hire </a:t>
            </a:r>
            <a:r>
              <a:rPr kumimoji="0" lang="en-US" sz="1800" b="0" i="0" u="none" strike="noStrike" kern="1200" cap="none" spc="0" normalizeH="0" baseline="0" noProof="0" dirty="0">
                <a:ln>
                  <a:noFill/>
                </a:ln>
                <a:solidFill>
                  <a:prstClr val="black"/>
                </a:solidFill>
                <a:effectLst/>
                <a:uLnTx/>
                <a:uFillTx/>
                <a:latin typeface="Arial"/>
                <a:ea typeface="+mn-ea"/>
                <a:cs typeface="+mn-cs"/>
              </a:rPr>
              <a:t>template appears. There are five tabs on this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template: </a:t>
            </a:r>
            <a:r>
              <a:rPr kumimoji="0" lang="en-US" sz="1800" b="1" i="0" u="none" strike="noStrike" kern="1200" cap="none" spc="0" normalizeH="0" baseline="0" noProof="0" dirty="0">
                <a:ln>
                  <a:noFill/>
                </a:ln>
                <a:solidFill>
                  <a:prstClr val="black"/>
                </a:solidFill>
                <a:effectLst/>
                <a:uLnTx/>
                <a:uFillTx/>
                <a:latin typeface="Arial"/>
                <a:ea typeface="+mn-ea"/>
                <a:cs typeface="+mn-cs"/>
              </a:rPr>
              <a:t>Personal Data, Job Data, Earns Dist, Addl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Pay, </a:t>
            </a:r>
            <a:r>
              <a:rPr kumimoji="0" lang="en-US" sz="1800" b="0" i="0" u="none" strike="noStrike" kern="1200" cap="none" spc="0" normalizeH="0" baseline="0" noProof="0" dirty="0">
                <a:ln>
                  <a:noFill/>
                </a:ln>
                <a:solidFill>
                  <a:prstClr val="black"/>
                </a:solidFill>
                <a:effectLst/>
                <a:uLnTx/>
                <a:uFillTx/>
                <a:latin typeface="Arial"/>
                <a:ea typeface="+mn-ea"/>
                <a:cs typeface="+mn-cs"/>
              </a:rPr>
              <a:t>and </a:t>
            </a:r>
            <a:r>
              <a:rPr lang="en-US" b="1" dirty="0" smtClean="0">
                <a:solidFill>
                  <a:prstClr val="black"/>
                </a:solidFill>
                <a:latin typeface="Arial"/>
              </a:rPr>
              <a:t>Employee Experience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1"/>
          <p:cNvSpPr>
            <a:spLocks noGrp="1"/>
          </p:cNvSpPr>
          <p:nvPr>
            <p:ph type="title"/>
          </p:nvPr>
        </p:nvSpPr>
        <p:spPr>
          <a:xfrm>
            <a:off x="174058" y="163219"/>
            <a:ext cx="9884342" cy="685800"/>
          </a:xfrm>
        </p:spPr>
        <p:txBody>
          <a:bodyPr/>
          <a:lstStyle/>
          <a:p>
            <a:r>
              <a:rPr lang="en-US" dirty="0" smtClean="0">
                <a:solidFill>
                  <a:schemeClr val="accent5"/>
                </a:solidFill>
              </a:rPr>
              <a:t>REHIRE PERSONAL DATA</a:t>
            </a:r>
            <a:endParaRPr lang="en-US" dirty="0">
              <a:solidFill>
                <a:schemeClr val="accent5"/>
              </a:solidFill>
            </a:endParaRPr>
          </a:p>
        </p:txBody>
      </p:sp>
      <p:pic>
        <p:nvPicPr>
          <p:cNvPr id="2" name="Picture 1"/>
          <p:cNvPicPr>
            <a:picLocks noChangeAspect="1"/>
          </p:cNvPicPr>
          <p:nvPr/>
        </p:nvPicPr>
        <p:blipFill>
          <a:blip r:embed="rId4"/>
          <a:stretch>
            <a:fillRect/>
          </a:stretch>
        </p:blipFill>
        <p:spPr>
          <a:xfrm>
            <a:off x="8002445" y="754056"/>
            <a:ext cx="3974246" cy="5931148"/>
          </a:xfrm>
          <a:prstGeom prst="rect">
            <a:avLst/>
          </a:prstGeom>
          <a:ln>
            <a:solidFill>
              <a:schemeClr val="tx1"/>
            </a:solidFill>
          </a:ln>
        </p:spPr>
      </p:pic>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97</a:t>
            </a:fld>
            <a:endParaRPr lang="en-US" altLang="en-US" dirty="0">
              <a:solidFill>
                <a:prstClr val="black"/>
              </a:solidFill>
            </a:endParaRPr>
          </a:p>
        </p:txBody>
      </p:sp>
    </p:spTree>
    <p:extLst>
      <p:ext uri="{BB962C8B-B14F-4D97-AF65-F5344CB8AC3E}">
        <p14:creationId xmlns:p14="http://schemas.microsoft.com/office/powerpoint/2010/main" val="13620356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01648" y="1003964"/>
            <a:ext cx="7356452" cy="5529462"/>
          </a:xfrm>
          <a:prstGeom prst="rect">
            <a:avLst/>
          </a:prstGeom>
          <a:solidFill>
            <a:schemeClr val="bg1"/>
          </a:solidFill>
          <a:ln>
            <a:solidFill>
              <a:schemeClr val="bg1"/>
            </a:solidFill>
          </a:ln>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Click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Position</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number. The following fields will automatically populate based on </a:t>
            </a:r>
            <a:r>
              <a:rPr kumimoji="0" lang="en-US" sz="1800" b="1" i="0" u="none" strike="noStrike" kern="1200" cap="none" spc="0" normalizeH="0" baseline="0" noProof="0" dirty="0" smtClean="0">
                <a:ln>
                  <a:noFill/>
                </a:ln>
                <a:solidFill>
                  <a:prstClr val="black"/>
                </a:solidFill>
                <a:effectLst/>
                <a:uLnTx/>
                <a:uFillTx/>
                <a:latin typeface="Arial"/>
                <a:ea typeface="+mn-ea"/>
                <a:cs typeface="+mn-cs"/>
              </a:rPr>
              <a:t>Position</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number. </a:t>
            </a:r>
            <a:r>
              <a:rPr kumimoji="0" lang="en-US" sz="1800" b="0" i="0" u="none" strike="noStrike" kern="1200" cap="none" spc="0" normalizeH="0" baseline="0" noProof="0" dirty="0">
                <a:ln>
                  <a:noFill/>
                </a:ln>
                <a:solidFill>
                  <a:prstClr val="black"/>
                </a:solidFill>
                <a:effectLst/>
                <a:uLnTx/>
                <a:uFillTx/>
                <a:latin typeface="Arial"/>
                <a:ea typeface="+mn-ea"/>
                <a:cs typeface="+mn-cs"/>
              </a:rPr>
              <a:t>You only have access to position numbers within your business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unit.</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Business Unit</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Location Code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Department</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Establishment ID</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Job Code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FLSA Status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Union Code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Reports to Position number</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Employee Classification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Classified/Unclassified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Standard Hours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FTE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Salary Administration Plan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Salary Grade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Compensation frequency all default</a:t>
            </a:r>
          </a:p>
        </p:txBody>
      </p:sp>
      <p:pic>
        <p:nvPicPr>
          <p:cNvPr id="2" name="Picture 1"/>
          <p:cNvPicPr>
            <a:picLocks noChangeAspect="1"/>
          </p:cNvPicPr>
          <p:nvPr/>
        </p:nvPicPr>
        <p:blipFill>
          <a:blip r:embed="rId4"/>
          <a:stretch>
            <a:fillRect/>
          </a:stretch>
        </p:blipFill>
        <p:spPr>
          <a:xfrm>
            <a:off x="7808660" y="849019"/>
            <a:ext cx="4172061" cy="5881390"/>
          </a:xfrm>
          <a:prstGeom prst="rect">
            <a:avLst/>
          </a:prstGeom>
          <a:ln>
            <a:solidFill>
              <a:schemeClr val="tx1"/>
            </a:solidFill>
          </a:ln>
        </p:spPr>
      </p:pic>
      <p:sp>
        <p:nvSpPr>
          <p:cNvPr id="6" name="Title 1"/>
          <p:cNvSpPr>
            <a:spLocks noGrp="1"/>
          </p:cNvSpPr>
          <p:nvPr>
            <p:ph type="title"/>
          </p:nvPr>
        </p:nvSpPr>
        <p:spPr>
          <a:xfrm>
            <a:off x="174058" y="163219"/>
            <a:ext cx="8076807" cy="685800"/>
          </a:xfrm>
        </p:spPr>
        <p:txBody>
          <a:bodyPr/>
          <a:lstStyle/>
          <a:p>
            <a:r>
              <a:rPr lang="en-US" dirty="0" smtClean="0">
                <a:solidFill>
                  <a:schemeClr val="accent5"/>
                </a:solidFill>
              </a:rPr>
              <a:t>REHIRE JOB DATA</a:t>
            </a:r>
            <a:endParaRPr lang="en-US" dirty="0">
              <a:solidFill>
                <a:schemeClr val="accent5"/>
              </a:solidFill>
            </a:endParaRPr>
          </a:p>
        </p:txBody>
      </p:sp>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98</a:t>
            </a:fld>
            <a:endParaRPr lang="en-US" altLang="en-US" dirty="0">
              <a:solidFill>
                <a:prstClr val="black"/>
              </a:solidFill>
            </a:endParaRPr>
          </a:p>
        </p:txBody>
      </p:sp>
    </p:spTree>
    <p:extLst>
      <p:ext uri="{BB962C8B-B14F-4D97-AF65-F5344CB8AC3E}">
        <p14:creationId xmlns:p14="http://schemas.microsoft.com/office/powerpoint/2010/main" val="34125205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452208" y="1244595"/>
            <a:ext cx="5215167" cy="2280881"/>
          </a:xfrm>
          <a:prstGeom prst="rect">
            <a:avLst/>
          </a:prstGeom>
          <a:solidFill>
            <a:schemeClr val="bg1"/>
          </a:solidFill>
          <a:ln>
            <a:solidFill>
              <a:schemeClr val="bg1"/>
            </a:solidFill>
          </a:ln>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dirty="0" smtClean="0">
                <a:solidFill>
                  <a:prstClr val="black"/>
                </a:solidFill>
                <a:latin typeface="Arial"/>
              </a:rPr>
              <a:t>Select or update the following fields: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Employee Classification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b="1" dirty="0" smtClean="0">
                <a:solidFill>
                  <a:prstClr val="black"/>
                </a:solidFill>
                <a:latin typeface="Arial"/>
                <a:cs typeface="Arial"/>
              </a:rPr>
              <a:t>Update Probation Code and Probation End Date</a:t>
            </a:r>
            <a:endParaRPr lang="en-US" b="1" dirty="0">
              <a:solidFill>
                <a:prstClr val="black"/>
              </a:solidFill>
              <a:latin typeface="Arial"/>
              <a:cs typeface="Arial"/>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b="1" dirty="0" smtClean="0">
                <a:solidFill>
                  <a:prstClr val="black"/>
                </a:solidFill>
                <a:latin typeface="Arial"/>
                <a:cs typeface="Arial"/>
              </a:rPr>
              <a:t>Comp Rate Code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mn-ea"/>
                <a:cs typeface="Arial"/>
              </a:rPr>
              <a:t>Compensation</a:t>
            </a:r>
            <a:r>
              <a:rPr kumimoji="0" lang="en-US" sz="1800" b="1" i="0" u="none" strike="noStrike" kern="1200" cap="none" spc="0" normalizeH="0" noProof="0" dirty="0" smtClean="0">
                <a:ln>
                  <a:noFill/>
                </a:ln>
                <a:solidFill>
                  <a:prstClr val="black"/>
                </a:solidFill>
                <a:effectLst/>
                <a:uLnTx/>
                <a:uFillTx/>
                <a:latin typeface="Arial"/>
                <a:ea typeface="+mn-ea"/>
                <a:cs typeface="Arial"/>
              </a:rPr>
              <a:t> Rate</a:t>
            </a:r>
            <a:endParaRPr kumimoji="0" lang="en-US" sz="1800" b="1" i="0" u="none" strike="noStrike" kern="1200" cap="none" spc="0" normalizeH="0" baseline="0" noProof="0" dirty="0" smtClean="0">
              <a:ln>
                <a:noFill/>
              </a:ln>
              <a:solidFill>
                <a:prstClr val="black"/>
              </a:solidFill>
              <a:effectLst/>
              <a:uLnTx/>
              <a:uFillTx/>
              <a:latin typeface="Arial"/>
              <a:ea typeface="+mn-ea"/>
              <a:cs typeface="Arial"/>
            </a:endParaRPr>
          </a:p>
        </p:txBody>
      </p:sp>
      <p:sp>
        <p:nvSpPr>
          <p:cNvPr id="6" name="Title 1"/>
          <p:cNvSpPr>
            <a:spLocks noGrp="1"/>
          </p:cNvSpPr>
          <p:nvPr>
            <p:ph type="title"/>
          </p:nvPr>
        </p:nvSpPr>
        <p:spPr>
          <a:xfrm>
            <a:off x="174058" y="163219"/>
            <a:ext cx="8076807" cy="685800"/>
          </a:xfrm>
        </p:spPr>
        <p:txBody>
          <a:bodyPr/>
          <a:lstStyle/>
          <a:p>
            <a:r>
              <a:rPr lang="en-US" dirty="0" smtClean="0">
                <a:solidFill>
                  <a:schemeClr val="accent5"/>
                </a:solidFill>
              </a:rPr>
              <a:t>REHIRE JOB DATA</a:t>
            </a:r>
            <a:endParaRPr lang="en-US" dirty="0">
              <a:solidFill>
                <a:schemeClr val="accent5"/>
              </a:solidFill>
            </a:endParaRPr>
          </a:p>
        </p:txBody>
      </p:sp>
      <p:pic>
        <p:nvPicPr>
          <p:cNvPr id="4" name="Picture 3"/>
          <p:cNvPicPr>
            <a:picLocks noChangeAspect="1"/>
          </p:cNvPicPr>
          <p:nvPr/>
        </p:nvPicPr>
        <p:blipFill>
          <a:blip r:embed="rId3"/>
          <a:stretch>
            <a:fillRect/>
          </a:stretch>
        </p:blipFill>
        <p:spPr>
          <a:xfrm>
            <a:off x="6248816" y="628562"/>
            <a:ext cx="3364415" cy="5793827"/>
          </a:xfrm>
          <a:prstGeom prst="rect">
            <a:avLst/>
          </a:prstGeom>
          <a:ln w="6350">
            <a:solidFill>
              <a:schemeClr val="tx1"/>
            </a:solidFill>
          </a:ln>
        </p:spPr>
      </p:pic>
      <p:sp>
        <p:nvSpPr>
          <p:cNvPr id="7" name="Slide Number Placeholder 6"/>
          <p:cNvSpPr>
            <a:spLocks noGrp="1"/>
          </p:cNvSpPr>
          <p:nvPr>
            <p:ph type="sldNum" sz="quarter" idx="12"/>
          </p:nvPr>
        </p:nvSpPr>
        <p:spPr/>
        <p:txBody>
          <a:bodyPr/>
          <a:lstStyle/>
          <a:p>
            <a:pPr>
              <a:defRPr/>
            </a:pPr>
            <a:fld id="{08156D9A-717C-4C36-974D-F6EE13F3C2A5}" type="slidenum">
              <a:rPr lang="en-US" altLang="en-US" smtClean="0">
                <a:solidFill>
                  <a:prstClr val="black"/>
                </a:solidFill>
              </a:rPr>
              <a:pPr>
                <a:defRPr/>
              </a:pPr>
              <a:t>99</a:t>
            </a:fld>
            <a:endParaRPr lang="en-US" altLang="en-US" dirty="0">
              <a:solidFill>
                <a:prstClr val="black"/>
              </a:solidFill>
            </a:endParaRPr>
          </a:p>
        </p:txBody>
      </p:sp>
    </p:spTree>
    <p:extLst>
      <p:ext uri="{BB962C8B-B14F-4D97-AF65-F5344CB8AC3E}">
        <p14:creationId xmlns:p14="http://schemas.microsoft.com/office/powerpoint/2010/main" val="237081571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UCRTemplat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CR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UCRTemplate1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UCRTemplate1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UCRTemplate1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UCRTemplate1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UCRTemplate1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UCRTemplate1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UCRTemplate1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UCRTemplate1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UCRTemplate1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UCRTemplate1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UCRTemplat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CR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UCRTemplate1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UCRTemplate1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UCRTemplate1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UCRTemplate1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UCRTemplate1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UCRTemplate1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UCRTemplate1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UCRTemplate1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UCRTemplate1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UCRTemplate1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BB083BF9FF644EB6925F3F8AA77806" ma:contentTypeVersion="0" ma:contentTypeDescription="Create a new document." ma:contentTypeScope="" ma:versionID="a914d227bd1516d8cf6316d3aab9e1f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0C36BF-3066-4EE8-B072-BDBDDDC3AB0F}">
  <ds:schemaRefs>
    <ds:schemaRef ds:uri="http://schemas.microsoft.com/sharepoint/v3/contenttype/forms"/>
  </ds:schemaRefs>
</ds:datastoreItem>
</file>

<file path=customXml/itemProps2.xml><?xml version="1.0" encoding="utf-8"?>
<ds:datastoreItem xmlns:ds="http://schemas.openxmlformats.org/officeDocument/2006/customXml" ds:itemID="{3F153158-FB73-473A-8AE4-9FA603606C24}">
  <ds:schemaRefs>
    <ds:schemaRef ds:uri="http://schemas.microsoft.com/office/2006/documentManagement/types"/>
    <ds:schemaRef ds:uri="http://schemas.microsoft.com/office/2006/metadata/properti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33597ED6-F581-40EF-B36C-D7172D9F64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42173</TotalTime>
  <Words>10218</Words>
  <Application>Microsoft Office PowerPoint</Application>
  <PresentationFormat>Widescreen</PresentationFormat>
  <Paragraphs>1433</Paragraphs>
  <Slides>148</Slides>
  <Notes>132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148</vt:i4>
      </vt:variant>
    </vt:vector>
  </HeadingPairs>
  <TitlesOfParts>
    <vt:vector size="159" baseType="lpstr">
      <vt:lpstr>Arial</vt:lpstr>
      <vt:lpstr>Calibri</vt:lpstr>
      <vt:lpstr>Calibri Light</vt:lpstr>
      <vt:lpstr>Geneva</vt:lpstr>
      <vt:lpstr>Symbol</vt:lpstr>
      <vt:lpstr>Times New Roman</vt:lpstr>
      <vt:lpstr>Tw Cen MT</vt:lpstr>
      <vt:lpstr>Wingdings</vt:lpstr>
      <vt:lpstr>1_UCRTemplate1</vt:lpstr>
      <vt:lpstr>2_UCRTemplate1</vt:lpstr>
      <vt:lpstr>Office Theme</vt:lpstr>
      <vt:lpstr>LOG IN INSTRUCTIONS</vt:lpstr>
      <vt:lpstr>PowerPoint Presentation</vt:lpstr>
      <vt:lpstr>TRAINER INTRODUCTION </vt:lpstr>
      <vt:lpstr>HOUSEKEEPING</vt:lpstr>
      <vt:lpstr>AGENDA</vt:lpstr>
      <vt:lpstr>LEARNING OBJECTIVES </vt:lpstr>
      <vt:lpstr>PowerPoint Presentation</vt:lpstr>
      <vt:lpstr>ONBOARDING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HR CONTACTS FOR ONBOARDING</vt:lpstr>
      <vt:lpstr>PowerPoint Presentation</vt:lpstr>
      <vt:lpstr>PowerPoint Presentation</vt:lpstr>
      <vt:lpstr>AP CONTACTS FOR ONBOARDING</vt:lpstr>
      <vt:lpstr>LOG IN INSTRUCTIONS</vt:lpstr>
      <vt:lpstr>PowerPoint Presentation</vt:lpstr>
      <vt:lpstr>ONBOARDING – OVERVIEW   </vt:lpstr>
      <vt:lpstr>ONBOARDING</vt:lpstr>
      <vt:lpstr>ONBOARDING – KEY SYSTEM STEPS</vt:lpstr>
      <vt:lpstr>PowerPoint Presentation</vt:lpstr>
      <vt:lpstr>TEMPLATE TRANSACTIONS - NAVIGATION</vt:lpstr>
      <vt:lpstr>CHECK YOUR UNDERSTANDING   </vt:lpstr>
      <vt:lpstr>PowerPoint Presentation</vt:lpstr>
      <vt:lpstr>ACTION/REASON CODES</vt:lpstr>
      <vt:lpstr>ACTION/REASON CODES</vt:lpstr>
      <vt:lpstr>ACTION/REASON CODES</vt:lpstr>
      <vt:lpstr>ACTION/REASON CODES</vt:lpstr>
      <vt:lpstr>COMMON ONBOARDING TRANSACTIONS </vt:lpstr>
      <vt:lpstr>PowerPoint Presentation</vt:lpstr>
      <vt:lpstr>PowerPoint Presentation</vt:lpstr>
      <vt:lpstr>Multi-Location Agreement - MLA</vt:lpstr>
      <vt:lpstr>CONTRACT PAY – ACADEMIC -AY MID QUARTER HIRES </vt:lpstr>
      <vt:lpstr>CONTRACT PAY – EXAMPLE</vt:lpstr>
      <vt:lpstr>PAY CYCLE ALIGNMENT MULTIPLE JOBS</vt:lpstr>
      <vt:lpstr>FLSA ALIGNMENT MULTIPLE JOBS</vt:lpstr>
      <vt:lpstr>FLSA MISMATCH UCPC EMAIL/CASE EXAMPLE</vt:lpstr>
      <vt:lpstr>CONCURRENT JOB TIMESHEET EXAMPLE</vt:lpstr>
      <vt:lpstr>HIGHER EDUCATION EMPLOYERS RELATIONS ACT (HEERA) CODE</vt:lpstr>
      <vt:lpstr>JOB EARNINGS DISTRIBUTION (JED)</vt:lpstr>
      <vt:lpstr>RECURRING ADDITIONAL PAY</vt:lpstr>
      <vt:lpstr>PowerPoint Presentation</vt:lpstr>
      <vt:lpstr>Transaction Roles  </vt:lpstr>
      <vt:lpstr>Transaction Roles  </vt:lpstr>
      <vt:lpstr>PowerPoint Presentation</vt:lpstr>
      <vt:lpstr>Transaction Roles  </vt:lpstr>
      <vt:lpstr>Transaction Roles  </vt:lpstr>
      <vt:lpstr>Transaction Roles  </vt:lpstr>
      <vt:lpstr>Transaction Roles  </vt:lpstr>
      <vt:lpstr>CHECK YOUR UNDERSTANDING   </vt:lpstr>
      <vt:lpstr>PowerPoint Presentation</vt:lpstr>
      <vt:lpstr>PowerPoint Presentation</vt:lpstr>
      <vt:lpstr>PERSON ORGANIZATIONAL SUMMARY</vt:lpstr>
      <vt:lpstr>PERSON ORGANIZATIONAL SUMMARY</vt:lpstr>
      <vt:lpstr>PERSON ORGANIZATIONAL SUMMARY: SEARCH PAGE</vt:lpstr>
      <vt:lpstr>PERSON ORGANIZATIONAL SUMMARY: NO MATCH</vt:lpstr>
      <vt:lpstr>PERSON ORGANIZATIONAL SUMMARY: POSSIBLE MATCH</vt:lpstr>
      <vt:lpstr>PERSON ORGANIZATIONAL SUMMARY: EXACT MATCH</vt:lpstr>
      <vt:lpstr>PERSON ORGANIZATIONAL SUMMARY</vt:lpstr>
      <vt:lpstr>PowerPoint Presentation</vt:lpstr>
      <vt:lpstr>COMPENSATION TYPE EXAMPLES</vt:lpstr>
      <vt:lpstr>PowerPoint Presentation</vt:lpstr>
      <vt:lpstr>TEMPLATE TABS </vt:lpstr>
      <vt:lpstr>SMART HR TRANSACTIONS</vt:lpstr>
      <vt:lpstr>SMART HR TRANSACTIONS</vt:lpstr>
      <vt:lpstr>SMART HR TRANSACTIONS</vt:lpstr>
      <vt:lpstr>SMART HR TRANSACTIONS</vt:lpstr>
      <vt:lpstr>FULL HIRE PERSONAL DATA</vt:lpstr>
      <vt:lpstr>FULL HIRE PERSONAL DATA</vt:lpstr>
      <vt:lpstr>FULL HIRE PERSONAL DATA</vt:lpstr>
      <vt:lpstr>FULL HIRE JOB DATA</vt:lpstr>
      <vt:lpstr>FULL HIRE JOB DATA</vt:lpstr>
      <vt:lpstr>FULL HIRE JOB DATA</vt:lpstr>
      <vt:lpstr>FULL HIRE EARNS DISTRIBUTION</vt:lpstr>
      <vt:lpstr>FULL HIRE ADDITIONAL PAY</vt:lpstr>
      <vt:lpstr>FULL HIRE PERSON PROFILE</vt:lpstr>
      <vt:lpstr>FULL HIRE CONFIRMATION</vt:lpstr>
      <vt:lpstr>FULL HIRE SMART HR TRANSACTIONS</vt:lpstr>
      <vt:lpstr>PowerPoint Presentation</vt:lpstr>
      <vt:lpstr>TRY IT    1. HIRE AN HOURLY UNDERGRADUATE STUDENT WHO HAS NEVER WORKED FOR UC   2. HIRE A ACACEMIC INDIVIDUAL WHO HAS PRIOR UC AFFILIATION AND IS BEING HIRED INTO JOB CODE 003330 ON STEP 2      </vt:lpstr>
      <vt:lpstr>PowerPoint Presentation</vt:lpstr>
      <vt:lpstr>TRY IT    1. HIRE AN ACADEMIC WITH A STIPEND OF $500 PER MONTH  2. HIRE A FULL PROFESSOR       </vt:lpstr>
      <vt:lpstr>PowerPoint Presentation</vt:lpstr>
      <vt:lpstr>SMART HR TRANSACTIONS</vt:lpstr>
      <vt:lpstr>SMART HR TRANSACTIONS</vt:lpstr>
      <vt:lpstr>SMART HR TRANSACTIONS</vt:lpstr>
      <vt:lpstr>SMART HR TRANSACTIONS</vt:lpstr>
      <vt:lpstr>SMART HR TRANSACTIONS</vt:lpstr>
      <vt:lpstr>REHIRE PERSONAL DATA</vt:lpstr>
      <vt:lpstr>REHIRE JOB DATA</vt:lpstr>
      <vt:lpstr>REHIRE JOB DATA</vt:lpstr>
      <vt:lpstr>REHIRE EARNS DIST</vt:lpstr>
      <vt:lpstr>REHIRE ADDITIONAL PAY</vt:lpstr>
      <vt:lpstr>REHIRE EMPLOYEE EXPERIENCE </vt:lpstr>
      <vt:lpstr>REHIRE SELECT AN ACTION </vt:lpstr>
      <vt:lpstr>PowerPoint Presentation</vt:lpstr>
      <vt:lpstr>TRY IT    1. REHIRE AN ACADEMIC EMPLOYEE WHO SEPARATED 6 MONTHS AGO   2. REHIRE A STUDENT WHO SEPARATED 6 WEEKS AGO      </vt:lpstr>
      <vt:lpstr>PowerPoint Presentation</vt:lpstr>
      <vt:lpstr>CONCURRENT HIRE</vt:lpstr>
      <vt:lpstr>SMART HR TRANSACTIONS</vt:lpstr>
      <vt:lpstr>SMART HR TRANSACTIONS</vt:lpstr>
      <vt:lpstr>SMART HR TRANSACTIONS</vt:lpstr>
      <vt:lpstr>SMART HR TRANSACTIONS</vt:lpstr>
      <vt:lpstr>CONCURRENT HIRE PERSONAL DATA</vt:lpstr>
      <vt:lpstr>CONCURRENT HIRE JOB DATA</vt:lpstr>
      <vt:lpstr>CONCURRENT HIRE JOB DATA</vt:lpstr>
      <vt:lpstr>CONCURRENT HIRE JOB DATA </vt:lpstr>
      <vt:lpstr>CONCURRENT HIRE EARNS DISTRIBUTION</vt:lpstr>
      <vt:lpstr>CONCURRENT HIRE ADDITIONAL PAY</vt:lpstr>
      <vt:lpstr>FULL HIRE CONFIRMATION</vt:lpstr>
      <vt:lpstr>FULL HIRE SMART HR TRANSACTIONS</vt:lpstr>
      <vt:lpstr>PowerPoint Presentation</vt:lpstr>
      <vt:lpstr>TRY IT  To complete this exercise you will need to select an employee in your accountability who has a job with less than a 100% FTE    1. HIRE A CONCURRENT ACADEMIC WITH A STIPEND OF $1,000 A MONTH    2. HIRE A CONCURRENT STAFF WITH NO ADDITIONAL PAY      </vt:lpstr>
      <vt:lpstr>PowerPoint Presentation</vt:lpstr>
      <vt:lpstr>CHANGE IMPACTS  </vt:lpstr>
      <vt:lpstr>PowerPoint Presentation</vt:lpstr>
      <vt:lpstr>PowerPoint Presentation</vt:lpstr>
      <vt:lpstr>CLONING A TRANSACTION   </vt:lpstr>
      <vt:lpstr>CLONING A TRANSACTION   </vt:lpstr>
      <vt:lpstr>CLONING A TRANSACTION   </vt:lpstr>
      <vt:lpstr>RESUBMITTING A CLONED TRANSACTION   </vt:lpstr>
      <vt:lpstr>CLONING A TRANSACTION   </vt:lpstr>
      <vt:lpstr>CLONING A TRANSACTION   </vt:lpstr>
      <vt:lpstr>SUBMIT CONFIRMATION  </vt:lpstr>
      <vt:lpstr>VIEW DENIAL COMMENTS ON ORIGINAL TRANSACTION    </vt:lpstr>
      <vt:lpstr>VIEW DENIAL COMMENTS     </vt:lpstr>
      <vt:lpstr>PowerPoint Presentation</vt:lpstr>
      <vt:lpstr>TRANSACTION STATUS FOR LOCAL AWE</vt:lpstr>
      <vt:lpstr>TRANSACTION LOCALLY DENIED</vt:lpstr>
      <vt:lpstr>TRANSACTION STATUS FOR UCPC</vt:lpstr>
      <vt:lpstr>VIEW CANCELLED COMMENTS FROM UCPC</vt:lpstr>
      <vt:lpstr>PowerPoint Presentation</vt:lpstr>
      <vt:lpstr>SHAREPOINT LIST INSTRUCTIONS</vt:lpstr>
      <vt:lpstr>VIEWING LIST OPTIONS</vt:lpstr>
      <vt:lpstr>VIEWING LIST OPTIONS part 2 </vt:lpstr>
      <vt:lpstr>UPDATING AND EDITING A SHAREPOINT LIST</vt:lpstr>
      <vt:lpstr>APPENDIX</vt:lpstr>
      <vt:lpstr>PowerPoint Presentation</vt:lpstr>
      <vt:lpstr>PowerPoint Presentation</vt:lpstr>
      <vt:lpstr>PowerPoint Presentation</vt:lpstr>
    </vt:vector>
  </TitlesOfParts>
  <Company>UC Riverside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and Off PayPath EMPL Class 22</dc:title>
  <dc:creator>Puja Pannu</dc:creator>
  <cp:lastModifiedBy>Lakesha Lee Welch</cp:lastModifiedBy>
  <cp:revision>1599</cp:revision>
  <cp:lastPrinted>2019-10-02T16:00:13Z</cp:lastPrinted>
  <dcterms:created xsi:type="dcterms:W3CDTF">2016-05-04T15:33:48Z</dcterms:created>
  <dcterms:modified xsi:type="dcterms:W3CDTF">2019-10-03T17:18:11Z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0x010100CDBB083BF9FF644EB6925F3F8AA77806</vt:lpwstr>
  </property>
</Properties>
</file>