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716" r:id="rId5"/>
  </p:sldMasterIdLst>
  <p:notesMasterIdLst>
    <p:notesMasterId r:id="rId78"/>
  </p:notesMasterIdLst>
  <p:handoutMasterIdLst>
    <p:handoutMasterId r:id="rId79"/>
  </p:handoutMasterIdLst>
  <p:sldIdLst>
    <p:sldId id="413" r:id="rId6"/>
    <p:sldId id="628" r:id="rId7"/>
    <p:sldId id="525" r:id="rId8"/>
    <p:sldId id="519" r:id="rId9"/>
    <p:sldId id="578" r:id="rId10"/>
    <p:sldId id="579" r:id="rId11"/>
    <p:sldId id="649" r:id="rId12"/>
    <p:sldId id="650" r:id="rId13"/>
    <p:sldId id="608" r:id="rId14"/>
    <p:sldId id="580" r:id="rId15"/>
    <p:sldId id="581" r:id="rId16"/>
    <p:sldId id="641" r:id="rId17"/>
    <p:sldId id="635" r:id="rId18"/>
    <p:sldId id="633" r:id="rId19"/>
    <p:sldId id="636" r:id="rId20"/>
    <p:sldId id="629" r:id="rId21"/>
    <p:sldId id="637" r:id="rId22"/>
    <p:sldId id="631" r:id="rId23"/>
    <p:sldId id="583" r:id="rId24"/>
    <p:sldId id="492" r:id="rId25"/>
    <p:sldId id="612" r:id="rId26"/>
    <p:sldId id="609" r:id="rId27"/>
    <p:sldId id="615" r:id="rId28"/>
    <p:sldId id="610" r:id="rId29"/>
    <p:sldId id="616" r:id="rId30"/>
    <p:sldId id="611" r:id="rId31"/>
    <p:sldId id="585" r:id="rId32"/>
    <p:sldId id="586" r:id="rId33"/>
    <p:sldId id="617" r:id="rId34"/>
    <p:sldId id="587" r:id="rId35"/>
    <p:sldId id="618" r:id="rId36"/>
    <p:sldId id="588" r:id="rId37"/>
    <p:sldId id="589" r:id="rId38"/>
    <p:sldId id="619" r:id="rId39"/>
    <p:sldId id="622" r:id="rId40"/>
    <p:sldId id="620" r:id="rId41"/>
    <p:sldId id="621" r:id="rId42"/>
    <p:sldId id="623" r:id="rId43"/>
    <p:sldId id="624" r:id="rId44"/>
    <p:sldId id="625" r:id="rId45"/>
    <p:sldId id="591" r:id="rId46"/>
    <p:sldId id="592" r:id="rId47"/>
    <p:sldId id="593" r:id="rId48"/>
    <p:sldId id="594" r:id="rId49"/>
    <p:sldId id="613" r:id="rId50"/>
    <p:sldId id="614" r:id="rId51"/>
    <p:sldId id="595" r:id="rId52"/>
    <p:sldId id="596" r:id="rId53"/>
    <p:sldId id="638" r:id="rId54"/>
    <p:sldId id="640" r:id="rId55"/>
    <p:sldId id="639" r:id="rId56"/>
    <p:sldId id="599" r:id="rId57"/>
    <p:sldId id="644" r:id="rId58"/>
    <p:sldId id="648" r:id="rId59"/>
    <p:sldId id="642" r:id="rId60"/>
    <p:sldId id="643" r:id="rId61"/>
    <p:sldId id="626" r:id="rId62"/>
    <p:sldId id="646" r:id="rId63"/>
    <p:sldId id="647" r:id="rId64"/>
    <p:sldId id="520" r:id="rId65"/>
    <p:sldId id="603" r:id="rId66"/>
    <p:sldId id="604" r:id="rId67"/>
    <p:sldId id="605" r:id="rId68"/>
    <p:sldId id="606" r:id="rId69"/>
    <p:sldId id="607" r:id="rId70"/>
    <p:sldId id="537" r:id="rId71"/>
    <p:sldId id="538" r:id="rId72"/>
    <p:sldId id="645" r:id="rId73"/>
    <p:sldId id="539" r:id="rId74"/>
    <p:sldId id="540" r:id="rId75"/>
    <p:sldId id="541" r:id="rId76"/>
    <p:sldId id="542" r:id="rId7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413"/>
            <p14:sldId id="628"/>
            <p14:sldId id="525"/>
            <p14:sldId id="519"/>
            <p14:sldId id="578"/>
            <p14:sldId id="579"/>
            <p14:sldId id="649"/>
            <p14:sldId id="650"/>
            <p14:sldId id="608"/>
            <p14:sldId id="580"/>
            <p14:sldId id="581"/>
            <p14:sldId id="641"/>
            <p14:sldId id="635"/>
            <p14:sldId id="633"/>
            <p14:sldId id="636"/>
            <p14:sldId id="629"/>
            <p14:sldId id="637"/>
            <p14:sldId id="631"/>
            <p14:sldId id="583"/>
            <p14:sldId id="492"/>
            <p14:sldId id="612"/>
            <p14:sldId id="609"/>
            <p14:sldId id="615"/>
            <p14:sldId id="610"/>
            <p14:sldId id="616"/>
            <p14:sldId id="611"/>
            <p14:sldId id="585"/>
            <p14:sldId id="586"/>
            <p14:sldId id="617"/>
            <p14:sldId id="587"/>
            <p14:sldId id="618"/>
            <p14:sldId id="588"/>
            <p14:sldId id="589"/>
            <p14:sldId id="619"/>
            <p14:sldId id="622"/>
            <p14:sldId id="620"/>
            <p14:sldId id="621"/>
            <p14:sldId id="623"/>
            <p14:sldId id="624"/>
            <p14:sldId id="625"/>
            <p14:sldId id="591"/>
            <p14:sldId id="592"/>
            <p14:sldId id="593"/>
            <p14:sldId id="594"/>
            <p14:sldId id="613"/>
            <p14:sldId id="614"/>
            <p14:sldId id="595"/>
            <p14:sldId id="596"/>
            <p14:sldId id="638"/>
            <p14:sldId id="640"/>
            <p14:sldId id="639"/>
            <p14:sldId id="599"/>
            <p14:sldId id="644"/>
            <p14:sldId id="648"/>
            <p14:sldId id="642"/>
            <p14:sldId id="643"/>
            <p14:sldId id="626"/>
            <p14:sldId id="646"/>
            <p14:sldId id="647"/>
            <p14:sldId id="520"/>
            <p14:sldId id="603"/>
            <p14:sldId id="604"/>
            <p14:sldId id="605"/>
            <p14:sldId id="606"/>
            <p14:sldId id="607"/>
            <p14:sldId id="537"/>
            <p14:sldId id="538"/>
            <p14:sldId id="645"/>
            <p14:sldId id="539"/>
            <p14:sldId id="540"/>
            <p14:sldId id="541"/>
            <p14:sldId id="54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 id="3" name="Andrea M Campos" initials="AMC" lastIdx="3" clrIdx="2">
    <p:extLst>
      <p:ext uri="{19B8F6BF-5375-455C-9EA6-DF929625EA0E}">
        <p15:presenceInfo xmlns:p15="http://schemas.microsoft.com/office/powerpoint/2012/main" userId="S-1-5-21-3758570256-276891776-3938476879-509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739C"/>
    <a:srgbClr val="4472C4"/>
    <a:srgbClr val="FFFFFF"/>
    <a:srgbClr val="498426"/>
    <a:srgbClr val="BF9000"/>
    <a:srgbClr val="A5A5A5"/>
    <a:srgbClr val="20386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3857" autoAdjust="0"/>
  </p:normalViewPr>
  <p:slideViewPr>
    <p:cSldViewPr snapToGrid="0">
      <p:cViewPr varScale="1">
        <p:scale>
          <a:sx n="77" d="100"/>
          <a:sy n="77" d="100"/>
        </p:scale>
        <p:origin x="91" y="125"/>
      </p:cViewPr>
      <p:guideLst/>
    </p:cSldViewPr>
  </p:slideViewPr>
  <p:notesTextViewPr>
    <p:cViewPr>
      <p:scale>
        <a:sx n="400" d="100"/>
        <a:sy n="400" d="100"/>
      </p:scale>
      <p:origin x="0" y="0"/>
    </p:cViewPr>
  </p:notesTextViewPr>
  <p:sorterViewPr>
    <p:cViewPr>
      <p:scale>
        <a:sx n="150" d="100"/>
        <a:sy n="150" d="100"/>
      </p:scale>
      <p:origin x="0" y="-10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E4AFB-3F28-48D7-9924-BAA8BBD6227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DE426136-56D9-4DCA-A1C1-4F06813D5D1A}">
      <dgm:prSet phldrT="[Text]"/>
      <dgm:spPr>
        <a:solidFill>
          <a:schemeClr val="accent4">
            <a:lumMod val="40000"/>
            <a:lumOff val="60000"/>
          </a:schemeClr>
        </a:solidFill>
      </dgm:spPr>
      <dgm:t>
        <a:bodyPr/>
        <a:lstStyle/>
        <a:p>
          <a:r>
            <a:rPr lang="en-US" b="1" dirty="0" smtClean="0">
              <a:solidFill>
                <a:schemeClr val="tx1"/>
              </a:solidFill>
            </a:rPr>
            <a:t>Onboarding/</a:t>
          </a:r>
          <a:br>
            <a:rPr lang="en-US" b="1" dirty="0" smtClean="0">
              <a:solidFill>
                <a:schemeClr val="tx1"/>
              </a:solidFill>
            </a:rPr>
          </a:br>
          <a:r>
            <a:rPr lang="en-US" b="1" dirty="0" smtClean="0">
              <a:solidFill>
                <a:schemeClr val="tx1"/>
              </a:solidFill>
            </a:rPr>
            <a:t>Off-boarding </a:t>
          </a:r>
          <a:r>
            <a:rPr lang="en-US" b="1" dirty="0">
              <a:solidFill>
                <a:schemeClr val="tx1"/>
              </a:solidFill>
            </a:rPr>
            <a:t>for Persons of Interest</a:t>
          </a:r>
        </a:p>
      </dgm:t>
    </dgm:pt>
    <dgm:pt modelId="{68A1EC1D-58FF-410F-BD66-246ACFE11142}" type="parTrans" cxnId="{5F1A4D56-43EF-4A40-B217-875D2BDF04C1}">
      <dgm:prSet/>
      <dgm:spPr/>
      <dgm:t>
        <a:bodyPr/>
        <a:lstStyle/>
        <a:p>
          <a:endParaRPr lang="en-US" b="1">
            <a:solidFill>
              <a:schemeClr val="tx1"/>
            </a:solidFill>
          </a:endParaRPr>
        </a:p>
      </dgm:t>
    </dgm:pt>
    <dgm:pt modelId="{32395227-500F-459F-9A80-BE08678FEF31}" type="sibTrans" cxnId="{5F1A4D56-43EF-4A40-B217-875D2BDF04C1}">
      <dgm:prSet/>
      <dgm:spPr/>
      <dgm:t>
        <a:bodyPr/>
        <a:lstStyle/>
        <a:p>
          <a:endParaRPr lang="en-US" b="1">
            <a:solidFill>
              <a:schemeClr val="tx1"/>
            </a:solidFill>
          </a:endParaRPr>
        </a:p>
      </dgm:t>
    </dgm:pt>
    <dgm:pt modelId="{DFE0DC0E-6AD6-4D09-8832-7A41CA74D9C1}">
      <dgm:prSet phldrT="[Text]"/>
      <dgm:spPr>
        <a:solidFill>
          <a:schemeClr val="accent4">
            <a:lumMod val="40000"/>
            <a:lumOff val="60000"/>
          </a:schemeClr>
        </a:solidFill>
        <a:ln>
          <a:solidFill>
            <a:schemeClr val="tx1"/>
          </a:solidFill>
        </a:ln>
      </dgm:spPr>
      <dgm:t>
        <a:bodyPr/>
        <a:lstStyle/>
        <a:p>
          <a:r>
            <a:rPr lang="en-US" b="1" i="1">
              <a:solidFill>
                <a:schemeClr val="tx1"/>
              </a:solidFill>
            </a:rPr>
            <a:t>Personal Data &amp; Personal Profile Changes</a:t>
          </a:r>
        </a:p>
      </dgm:t>
    </dgm:pt>
    <dgm:pt modelId="{927004EC-269F-42F5-BE51-B94F4E738277}" type="parTrans" cxnId="{546C9619-7056-4EDD-B408-C161383E9C10}">
      <dgm:prSet/>
      <dgm:spPr/>
      <dgm:t>
        <a:bodyPr/>
        <a:lstStyle/>
        <a:p>
          <a:endParaRPr lang="en-US" b="1">
            <a:solidFill>
              <a:schemeClr val="tx1"/>
            </a:solidFill>
          </a:endParaRPr>
        </a:p>
      </dgm:t>
    </dgm:pt>
    <dgm:pt modelId="{AF9D2EDD-A089-4964-8388-AD1AE6441B1C}" type="sibTrans" cxnId="{546C9619-7056-4EDD-B408-C161383E9C10}">
      <dgm:prSet/>
      <dgm:spPr/>
      <dgm:t>
        <a:bodyPr/>
        <a:lstStyle/>
        <a:p>
          <a:endParaRPr lang="en-US" b="1">
            <a:solidFill>
              <a:schemeClr val="tx1"/>
            </a:solidFill>
          </a:endParaRPr>
        </a:p>
      </dgm:t>
    </dgm:pt>
    <dgm:pt modelId="{2BA71430-CBCB-4FBE-BB3C-622E0E44DF71}">
      <dgm:prSet phldrT="[Text]"/>
      <dgm:spPr>
        <a:solidFill>
          <a:schemeClr val="accent4">
            <a:lumMod val="40000"/>
            <a:lumOff val="60000"/>
          </a:schemeClr>
        </a:solidFill>
      </dgm:spPr>
      <dgm:t>
        <a:bodyPr/>
        <a:lstStyle/>
        <a:p>
          <a:r>
            <a:rPr lang="en-US" b="1">
              <a:solidFill>
                <a:schemeClr val="tx1"/>
              </a:solidFill>
            </a:rPr>
            <a:t>Position Data Management</a:t>
          </a:r>
        </a:p>
      </dgm:t>
    </dgm:pt>
    <dgm:pt modelId="{24005203-2CD1-4B04-91FF-D567E3F49906}" type="parTrans" cxnId="{B1B71012-AA8C-4124-8936-4703F6E00A3F}">
      <dgm:prSet/>
      <dgm:spPr/>
      <dgm:t>
        <a:bodyPr/>
        <a:lstStyle/>
        <a:p>
          <a:endParaRPr lang="en-US" b="1">
            <a:solidFill>
              <a:schemeClr val="tx1"/>
            </a:solidFill>
          </a:endParaRPr>
        </a:p>
      </dgm:t>
    </dgm:pt>
    <dgm:pt modelId="{2AADB38C-457C-434E-8AEC-3EF1E9A60490}" type="sibTrans" cxnId="{B1B71012-AA8C-4124-8936-4703F6E00A3F}">
      <dgm:prSet/>
      <dgm:spPr/>
      <dgm:t>
        <a:bodyPr/>
        <a:lstStyle/>
        <a:p>
          <a:endParaRPr lang="en-US" b="1">
            <a:solidFill>
              <a:schemeClr val="tx1"/>
            </a:solidFill>
          </a:endParaRPr>
        </a:p>
      </dgm:t>
    </dgm:pt>
    <dgm:pt modelId="{BC06F443-7EEB-4F9A-8B6C-03C9A4137CE9}">
      <dgm:prSet phldrT="[Text]"/>
      <dgm:spPr>
        <a:solidFill>
          <a:schemeClr val="accent4">
            <a:lumMod val="40000"/>
            <a:lumOff val="60000"/>
          </a:schemeClr>
        </a:solidFill>
        <a:ln>
          <a:solidFill>
            <a:schemeClr val="tx1"/>
          </a:solidFill>
        </a:ln>
      </dgm:spPr>
      <dgm:t>
        <a:bodyPr/>
        <a:lstStyle/>
        <a:p>
          <a:r>
            <a:rPr lang="en-US" b="1" i="1">
              <a:solidFill>
                <a:schemeClr val="tx1"/>
              </a:solidFill>
            </a:rPr>
            <a:t>On Behalf of Case Management</a:t>
          </a:r>
        </a:p>
      </dgm:t>
    </dgm:pt>
    <dgm:pt modelId="{86B0EB23-5054-4BB5-BC13-5885CE740AFF}" type="parTrans" cxnId="{451BC308-314E-4E30-B67D-B4947C9D90AC}">
      <dgm:prSet/>
      <dgm:spPr/>
      <dgm:t>
        <a:bodyPr/>
        <a:lstStyle/>
        <a:p>
          <a:endParaRPr lang="en-US" b="1">
            <a:solidFill>
              <a:schemeClr val="tx1"/>
            </a:solidFill>
          </a:endParaRPr>
        </a:p>
      </dgm:t>
    </dgm:pt>
    <dgm:pt modelId="{EB5299AB-FC2E-4806-B67B-B36CCAC70BFE}" type="sibTrans" cxnId="{451BC308-314E-4E30-B67D-B4947C9D90AC}">
      <dgm:prSet/>
      <dgm:spPr/>
      <dgm:t>
        <a:bodyPr/>
        <a:lstStyle/>
        <a:p>
          <a:endParaRPr lang="en-US" b="1">
            <a:solidFill>
              <a:schemeClr val="tx1"/>
            </a:solidFill>
          </a:endParaRPr>
        </a:p>
      </dgm:t>
    </dgm:pt>
    <dgm:pt modelId="{25A8BD1F-83E1-45E8-B936-CC50F680AF72}">
      <dgm:prSet phldrT="[Text]"/>
      <dgm:spPr>
        <a:solidFill>
          <a:schemeClr val="accent4">
            <a:lumMod val="40000"/>
            <a:lumOff val="60000"/>
          </a:schemeClr>
        </a:solidFill>
        <a:ln>
          <a:solidFill>
            <a:schemeClr val="tx1"/>
          </a:solidFill>
        </a:ln>
      </dgm:spPr>
      <dgm:t>
        <a:bodyPr/>
        <a:lstStyle/>
        <a:p>
          <a:r>
            <a:rPr lang="en-US" b="1" i="1">
              <a:solidFill>
                <a:schemeClr val="tx1"/>
              </a:solidFill>
            </a:rPr>
            <a:t>Voluntary Termination – Staff &amp; Academic</a:t>
          </a:r>
        </a:p>
      </dgm:t>
    </dgm:pt>
    <dgm:pt modelId="{C5157FFA-57D2-4369-A7F8-C9C9C3827709}" type="parTrans" cxnId="{92EB8B6D-B7B3-4E8A-A1E9-3176D022AA63}">
      <dgm:prSet/>
      <dgm:spPr/>
      <dgm:t>
        <a:bodyPr/>
        <a:lstStyle/>
        <a:p>
          <a:endParaRPr lang="en-US" b="1">
            <a:solidFill>
              <a:schemeClr val="tx1"/>
            </a:solidFill>
          </a:endParaRPr>
        </a:p>
      </dgm:t>
    </dgm:pt>
    <dgm:pt modelId="{3129B093-A487-4DDA-8C01-F96F614062DF}" type="sibTrans" cxnId="{92EB8B6D-B7B3-4E8A-A1E9-3176D022AA63}">
      <dgm:prSet/>
      <dgm:spPr/>
      <dgm:t>
        <a:bodyPr/>
        <a:lstStyle/>
        <a:p>
          <a:endParaRPr lang="en-US" b="1">
            <a:solidFill>
              <a:schemeClr val="tx1"/>
            </a:solidFill>
          </a:endParaRPr>
        </a:p>
      </dgm:t>
    </dgm:pt>
    <dgm:pt modelId="{C8363944-D9A1-4566-83B4-A7296C1D3156}">
      <dgm:prSet phldrT="[Text]"/>
      <dgm:spPr>
        <a:solidFill>
          <a:schemeClr val="accent4">
            <a:lumMod val="40000"/>
            <a:lumOff val="60000"/>
          </a:schemeClr>
        </a:solidFill>
        <a:ln>
          <a:solidFill>
            <a:schemeClr val="tx1"/>
          </a:solidFill>
        </a:ln>
      </dgm:spPr>
      <dgm:t>
        <a:bodyPr/>
        <a:lstStyle/>
        <a:p>
          <a:r>
            <a:rPr lang="en-US" b="1" i="1" dirty="0">
              <a:solidFill>
                <a:schemeClr val="tx1"/>
              </a:solidFill>
            </a:rPr>
            <a:t>Onboarding &amp; </a:t>
          </a:r>
          <a:br>
            <a:rPr lang="en-US" b="1" i="1" dirty="0">
              <a:solidFill>
                <a:schemeClr val="tx1"/>
              </a:solidFill>
            </a:rPr>
          </a:br>
          <a:r>
            <a:rPr lang="en-US" b="1" i="1" dirty="0">
              <a:solidFill>
                <a:schemeClr val="tx1"/>
              </a:solidFill>
            </a:rPr>
            <a:t>Off-boarding for Contingent Workers</a:t>
          </a:r>
        </a:p>
      </dgm:t>
    </dgm:pt>
    <dgm:pt modelId="{66B05CC3-50D2-4E7F-ADC0-9B03B688D241}" type="parTrans" cxnId="{E897C7C5-1A17-4AA3-BB9C-30C39AD8C1BC}">
      <dgm:prSet/>
      <dgm:spPr/>
      <dgm:t>
        <a:bodyPr/>
        <a:lstStyle/>
        <a:p>
          <a:endParaRPr lang="en-US" b="1">
            <a:solidFill>
              <a:schemeClr val="tx1"/>
            </a:solidFill>
          </a:endParaRPr>
        </a:p>
      </dgm:t>
    </dgm:pt>
    <dgm:pt modelId="{84B59B86-E05E-4CE6-84CC-9C9BFEF7D611}" type="sibTrans" cxnId="{E897C7C5-1A17-4AA3-BB9C-30C39AD8C1BC}">
      <dgm:prSet/>
      <dgm:spPr/>
      <dgm:t>
        <a:bodyPr/>
        <a:lstStyle/>
        <a:p>
          <a:endParaRPr lang="en-US" b="1">
            <a:solidFill>
              <a:schemeClr val="tx1"/>
            </a:solidFill>
          </a:endParaRPr>
        </a:p>
      </dgm:t>
    </dgm:pt>
    <dgm:pt modelId="{FF20E551-4170-4BFA-9ED5-394C199268BF}">
      <dgm:prSet phldrT="[Text]"/>
      <dgm:spPr>
        <a:solidFill>
          <a:schemeClr val="accent4">
            <a:lumMod val="40000"/>
            <a:lumOff val="60000"/>
          </a:schemeClr>
        </a:solidFill>
        <a:ln>
          <a:solidFill>
            <a:schemeClr val="tx1"/>
          </a:solidFill>
        </a:ln>
      </dgm:spPr>
      <dgm:t>
        <a:bodyPr/>
        <a:lstStyle/>
        <a:p>
          <a:r>
            <a:rPr lang="en-US" b="1" i="1">
              <a:solidFill>
                <a:schemeClr val="tx1"/>
              </a:solidFill>
            </a:rPr>
            <a:t>One-Time Additional Pay</a:t>
          </a:r>
        </a:p>
      </dgm:t>
    </dgm:pt>
    <dgm:pt modelId="{45742957-0022-4F79-A612-29DD17D8B27A}" type="parTrans" cxnId="{2A92F372-C9CC-4A49-9B80-F3B948350064}">
      <dgm:prSet/>
      <dgm:spPr/>
      <dgm:t>
        <a:bodyPr/>
        <a:lstStyle/>
        <a:p>
          <a:endParaRPr lang="en-US" b="1">
            <a:solidFill>
              <a:schemeClr val="tx1"/>
            </a:solidFill>
          </a:endParaRPr>
        </a:p>
      </dgm:t>
    </dgm:pt>
    <dgm:pt modelId="{BF65B6F2-57DB-4D54-B173-986974540187}" type="sibTrans" cxnId="{2A92F372-C9CC-4A49-9B80-F3B948350064}">
      <dgm:prSet/>
      <dgm:spPr/>
      <dgm:t>
        <a:bodyPr/>
        <a:lstStyle/>
        <a:p>
          <a:endParaRPr lang="en-US" b="1">
            <a:solidFill>
              <a:schemeClr val="tx1"/>
            </a:solidFill>
          </a:endParaRPr>
        </a:p>
      </dgm:t>
    </dgm:pt>
    <dgm:pt modelId="{77AE6A58-2CE0-44FA-9638-9FB08BAAF83D}">
      <dgm:prSet phldrT="[Text]"/>
      <dgm:spPr>
        <a:solidFill>
          <a:schemeClr val="accent4">
            <a:lumMod val="40000"/>
            <a:lumOff val="60000"/>
          </a:schemeClr>
        </a:solidFill>
      </dgm:spPr>
      <dgm:t>
        <a:bodyPr/>
        <a:lstStyle/>
        <a:p>
          <a:r>
            <a:rPr lang="en-US" b="1">
              <a:solidFill>
                <a:schemeClr val="tx1"/>
              </a:solidFill>
            </a:rPr>
            <a:t>*On/Off-boarding &amp; </a:t>
          </a:r>
          <a:r>
            <a:rPr lang="en-US" b="1" err="1">
              <a:solidFill>
                <a:schemeClr val="tx1"/>
              </a:solidFill>
            </a:rPr>
            <a:t>PayPath</a:t>
          </a:r>
          <a:r>
            <a:rPr lang="en-US" b="1">
              <a:solidFill>
                <a:schemeClr val="tx1"/>
              </a:solidFill>
            </a:rPr>
            <a:t> for Deans &amp; Faculty Admins</a:t>
          </a:r>
        </a:p>
      </dgm:t>
    </dgm:pt>
    <dgm:pt modelId="{64ADE955-45D7-4302-AB46-418C611980CF}" type="parTrans" cxnId="{70DA8DE5-54F8-41CF-9CB1-CC442CCD8E7E}">
      <dgm:prSet/>
      <dgm:spPr/>
      <dgm:t>
        <a:bodyPr/>
        <a:lstStyle/>
        <a:p>
          <a:endParaRPr lang="en-US" b="1">
            <a:solidFill>
              <a:schemeClr val="tx1"/>
            </a:solidFill>
          </a:endParaRPr>
        </a:p>
      </dgm:t>
    </dgm:pt>
    <dgm:pt modelId="{1C8D73D8-F7DD-4D3E-BE0C-4F869CC0B2FE}" type="sibTrans" cxnId="{70DA8DE5-54F8-41CF-9CB1-CC442CCD8E7E}">
      <dgm:prSet/>
      <dgm:spPr/>
      <dgm:t>
        <a:bodyPr/>
        <a:lstStyle/>
        <a:p>
          <a:endParaRPr lang="en-US" b="1">
            <a:solidFill>
              <a:schemeClr val="tx1"/>
            </a:solidFill>
          </a:endParaRPr>
        </a:p>
      </dgm:t>
    </dgm:pt>
    <dgm:pt modelId="{1E2BC9A8-3289-4EB6-BAAD-DE6000CD81A9}">
      <dgm:prSet phldrT="[Text]"/>
      <dgm:spPr>
        <a:solidFill>
          <a:schemeClr val="accent1">
            <a:lumMod val="60000"/>
            <a:lumOff val="40000"/>
          </a:schemeClr>
        </a:solidFill>
      </dgm:spPr>
      <dgm:t>
        <a:bodyPr/>
        <a:lstStyle/>
        <a:p>
          <a:r>
            <a:rPr lang="en-US" b="1">
              <a:solidFill>
                <a:schemeClr val="tx1"/>
              </a:solidFill>
            </a:rPr>
            <a:t>Onboarding – Select Academics &amp; Casual/Restricted Staff</a:t>
          </a:r>
        </a:p>
      </dgm:t>
    </dgm:pt>
    <dgm:pt modelId="{804E6E10-1A20-4C4B-9B07-1479A67AEAD6}" type="parTrans" cxnId="{2A316245-AEAB-4B65-9C43-B921BB8326ED}">
      <dgm:prSet/>
      <dgm:spPr/>
      <dgm:t>
        <a:bodyPr/>
        <a:lstStyle/>
        <a:p>
          <a:endParaRPr lang="en-US" b="1">
            <a:solidFill>
              <a:schemeClr val="tx1"/>
            </a:solidFill>
          </a:endParaRPr>
        </a:p>
      </dgm:t>
    </dgm:pt>
    <dgm:pt modelId="{63DF5826-748C-4249-BBD4-3DD728D940AB}" type="sibTrans" cxnId="{2A316245-AEAB-4B65-9C43-B921BB8326ED}">
      <dgm:prSet/>
      <dgm:spPr/>
      <dgm:t>
        <a:bodyPr/>
        <a:lstStyle/>
        <a:p>
          <a:endParaRPr lang="en-US" b="1">
            <a:solidFill>
              <a:schemeClr val="tx1"/>
            </a:solidFill>
          </a:endParaRPr>
        </a:p>
      </dgm:t>
    </dgm:pt>
    <dgm:pt modelId="{4BF3803F-ED2F-4F7E-81D3-204F4B669CA3}">
      <dgm:prSet phldrT="[Text]"/>
      <dgm:spPr>
        <a:solidFill>
          <a:schemeClr val="accent1">
            <a:lumMod val="60000"/>
            <a:lumOff val="40000"/>
          </a:schemeClr>
        </a:solidFill>
      </dgm:spPr>
      <dgm:t>
        <a:bodyPr/>
        <a:lstStyle/>
        <a:p>
          <a:r>
            <a:rPr lang="en-US" b="1">
              <a:solidFill>
                <a:schemeClr val="tx1"/>
              </a:solidFill>
            </a:rPr>
            <a:t>Involuntary Termination – Staff &amp; Academics</a:t>
          </a:r>
        </a:p>
      </dgm:t>
    </dgm:pt>
    <dgm:pt modelId="{67DBC160-03B2-4095-AAB4-8E7BC4437F69}" type="parTrans" cxnId="{55307CF7-E3F8-4163-BDF5-7AEB0D6DA02A}">
      <dgm:prSet/>
      <dgm:spPr/>
      <dgm:t>
        <a:bodyPr/>
        <a:lstStyle/>
        <a:p>
          <a:endParaRPr lang="en-US" b="1">
            <a:solidFill>
              <a:schemeClr val="tx1"/>
            </a:solidFill>
          </a:endParaRPr>
        </a:p>
      </dgm:t>
    </dgm:pt>
    <dgm:pt modelId="{89688FB0-27D0-4E15-B1BA-A00457EF5048}" type="sibTrans" cxnId="{55307CF7-E3F8-4163-BDF5-7AEB0D6DA02A}">
      <dgm:prSet/>
      <dgm:spPr/>
      <dgm:t>
        <a:bodyPr/>
        <a:lstStyle/>
        <a:p>
          <a:endParaRPr lang="en-US" b="1">
            <a:solidFill>
              <a:schemeClr val="tx1"/>
            </a:solidFill>
          </a:endParaRPr>
        </a:p>
      </dgm:t>
    </dgm:pt>
    <dgm:pt modelId="{3A51738E-28B3-498B-B12E-F7B04FA20CF6}">
      <dgm:prSet phldrT="[Text]"/>
      <dgm:spPr>
        <a:solidFill>
          <a:schemeClr val="accent1">
            <a:lumMod val="60000"/>
            <a:lumOff val="40000"/>
          </a:schemeClr>
        </a:solidFill>
      </dgm:spPr>
      <dgm:t>
        <a:bodyPr/>
        <a:lstStyle/>
        <a:p>
          <a:r>
            <a:rPr lang="en-US" b="1" err="1">
              <a:solidFill>
                <a:schemeClr val="tx1"/>
              </a:solidFill>
            </a:rPr>
            <a:t>PayPath</a:t>
          </a:r>
          <a:r>
            <a:rPr lang="en-US" b="1">
              <a:solidFill>
                <a:schemeClr val="tx1"/>
              </a:solidFill>
            </a:rPr>
            <a:t> –  Select Academics &amp; Casual/Restricted Staff </a:t>
          </a:r>
        </a:p>
      </dgm:t>
    </dgm:pt>
    <dgm:pt modelId="{301BDC95-9D89-4BA0-A4FB-BBC1BA2FA2E5}" type="parTrans" cxnId="{D5ECE0EE-2736-4773-913B-1514EBD5D4C7}">
      <dgm:prSet/>
      <dgm:spPr/>
      <dgm:t>
        <a:bodyPr/>
        <a:lstStyle/>
        <a:p>
          <a:endParaRPr lang="en-US" b="1">
            <a:solidFill>
              <a:schemeClr val="tx1"/>
            </a:solidFill>
          </a:endParaRPr>
        </a:p>
      </dgm:t>
    </dgm:pt>
    <dgm:pt modelId="{8408723B-060A-4AAB-BC48-C2904F6A9CCD}" type="sibTrans" cxnId="{D5ECE0EE-2736-4773-913B-1514EBD5D4C7}">
      <dgm:prSet/>
      <dgm:spPr/>
      <dgm:t>
        <a:bodyPr/>
        <a:lstStyle/>
        <a:p>
          <a:endParaRPr lang="en-US" b="1">
            <a:solidFill>
              <a:schemeClr val="tx1"/>
            </a:solidFill>
          </a:endParaRPr>
        </a:p>
      </dgm:t>
    </dgm:pt>
    <dgm:pt modelId="{437CCBEF-0D4E-4B94-8946-D7ECA8D689F5}" type="pres">
      <dgm:prSet presAssocID="{2B1E4AFB-3F28-48D7-9924-BAA8BBD62278}" presName="diagram" presStyleCnt="0">
        <dgm:presLayoutVars>
          <dgm:dir/>
          <dgm:resizeHandles val="exact"/>
        </dgm:presLayoutVars>
      </dgm:prSet>
      <dgm:spPr/>
      <dgm:t>
        <a:bodyPr/>
        <a:lstStyle/>
        <a:p>
          <a:endParaRPr lang="en-US"/>
        </a:p>
      </dgm:t>
    </dgm:pt>
    <dgm:pt modelId="{F2804689-511F-42B1-817E-F933648CC767}" type="pres">
      <dgm:prSet presAssocID="{C8363944-D9A1-4566-83B4-A7296C1D3156}" presName="node" presStyleLbl="node1" presStyleIdx="0" presStyleCnt="11">
        <dgm:presLayoutVars>
          <dgm:bulletEnabled val="1"/>
        </dgm:presLayoutVars>
      </dgm:prSet>
      <dgm:spPr/>
      <dgm:t>
        <a:bodyPr/>
        <a:lstStyle/>
        <a:p>
          <a:endParaRPr lang="en-US"/>
        </a:p>
      </dgm:t>
    </dgm:pt>
    <dgm:pt modelId="{660970D6-8935-4CC6-9A63-76792DD4FC8C}" type="pres">
      <dgm:prSet presAssocID="{84B59B86-E05E-4CE6-84CC-9C9BFEF7D611}" presName="sibTrans" presStyleCnt="0"/>
      <dgm:spPr/>
    </dgm:pt>
    <dgm:pt modelId="{0BB8E336-5042-49C3-804C-9CF1FFFAD058}" type="pres">
      <dgm:prSet presAssocID="{DFE0DC0E-6AD6-4D09-8832-7A41CA74D9C1}" presName="node" presStyleLbl="node1" presStyleIdx="1" presStyleCnt="11">
        <dgm:presLayoutVars>
          <dgm:bulletEnabled val="1"/>
        </dgm:presLayoutVars>
      </dgm:prSet>
      <dgm:spPr/>
      <dgm:t>
        <a:bodyPr/>
        <a:lstStyle/>
        <a:p>
          <a:endParaRPr lang="en-US"/>
        </a:p>
      </dgm:t>
    </dgm:pt>
    <dgm:pt modelId="{C7FA95B3-4922-4D8F-B6EA-AD4A7C10D288}" type="pres">
      <dgm:prSet presAssocID="{AF9D2EDD-A089-4964-8388-AD1AE6441B1C}" presName="sibTrans" presStyleCnt="0"/>
      <dgm:spPr/>
    </dgm:pt>
    <dgm:pt modelId="{B499993D-28F6-443C-ADAE-C401FC3800C4}" type="pres">
      <dgm:prSet presAssocID="{BC06F443-7EEB-4F9A-8B6C-03C9A4137CE9}" presName="node" presStyleLbl="node1" presStyleIdx="2" presStyleCnt="11">
        <dgm:presLayoutVars>
          <dgm:bulletEnabled val="1"/>
        </dgm:presLayoutVars>
      </dgm:prSet>
      <dgm:spPr/>
      <dgm:t>
        <a:bodyPr/>
        <a:lstStyle/>
        <a:p>
          <a:endParaRPr lang="en-US"/>
        </a:p>
      </dgm:t>
    </dgm:pt>
    <dgm:pt modelId="{F6E4B123-986F-4273-82DC-0B0CD422E4C0}" type="pres">
      <dgm:prSet presAssocID="{EB5299AB-FC2E-4806-B67B-B36CCAC70BFE}" presName="sibTrans" presStyleCnt="0"/>
      <dgm:spPr/>
    </dgm:pt>
    <dgm:pt modelId="{6B4C83AA-B9D1-44B0-807C-2D4DAB7C7820}" type="pres">
      <dgm:prSet presAssocID="{25A8BD1F-83E1-45E8-B936-CC50F680AF72}" presName="node" presStyleLbl="node1" presStyleIdx="3" presStyleCnt="11">
        <dgm:presLayoutVars>
          <dgm:bulletEnabled val="1"/>
        </dgm:presLayoutVars>
      </dgm:prSet>
      <dgm:spPr/>
      <dgm:t>
        <a:bodyPr/>
        <a:lstStyle/>
        <a:p>
          <a:endParaRPr lang="en-US"/>
        </a:p>
      </dgm:t>
    </dgm:pt>
    <dgm:pt modelId="{0427EFC2-1F0F-4D7C-B860-7867D1F80CE3}" type="pres">
      <dgm:prSet presAssocID="{3129B093-A487-4DDA-8C01-F96F614062DF}" presName="sibTrans" presStyleCnt="0"/>
      <dgm:spPr/>
    </dgm:pt>
    <dgm:pt modelId="{58A6EAE2-F86E-440A-8EDE-39D70BBAE745}" type="pres">
      <dgm:prSet presAssocID="{FF20E551-4170-4BFA-9ED5-394C199268BF}" presName="node" presStyleLbl="node1" presStyleIdx="4" presStyleCnt="11">
        <dgm:presLayoutVars>
          <dgm:bulletEnabled val="1"/>
        </dgm:presLayoutVars>
      </dgm:prSet>
      <dgm:spPr/>
      <dgm:t>
        <a:bodyPr/>
        <a:lstStyle/>
        <a:p>
          <a:endParaRPr lang="en-US"/>
        </a:p>
      </dgm:t>
    </dgm:pt>
    <dgm:pt modelId="{A3724A3E-9EA1-4203-8B4C-B441CCD7E473}" type="pres">
      <dgm:prSet presAssocID="{BF65B6F2-57DB-4D54-B173-986974540187}" presName="sibTrans" presStyleCnt="0"/>
      <dgm:spPr/>
    </dgm:pt>
    <dgm:pt modelId="{19309917-8C00-48E3-8869-1579455C0631}" type="pres">
      <dgm:prSet presAssocID="{DE426136-56D9-4DCA-A1C1-4F06813D5D1A}" presName="node" presStyleLbl="node1" presStyleIdx="5" presStyleCnt="11">
        <dgm:presLayoutVars>
          <dgm:bulletEnabled val="1"/>
        </dgm:presLayoutVars>
      </dgm:prSet>
      <dgm:spPr/>
      <dgm:t>
        <a:bodyPr/>
        <a:lstStyle/>
        <a:p>
          <a:endParaRPr lang="en-US"/>
        </a:p>
      </dgm:t>
    </dgm:pt>
    <dgm:pt modelId="{3CF09C97-BA50-4F40-8B6D-D4288254FF1E}" type="pres">
      <dgm:prSet presAssocID="{32395227-500F-459F-9A80-BE08678FEF31}" presName="sibTrans" presStyleCnt="0"/>
      <dgm:spPr/>
    </dgm:pt>
    <dgm:pt modelId="{908F3CE4-D73F-4C42-971D-A9236C7B1322}" type="pres">
      <dgm:prSet presAssocID="{2BA71430-CBCB-4FBE-BB3C-622E0E44DF71}" presName="node" presStyleLbl="node1" presStyleIdx="6" presStyleCnt="11">
        <dgm:presLayoutVars>
          <dgm:bulletEnabled val="1"/>
        </dgm:presLayoutVars>
      </dgm:prSet>
      <dgm:spPr/>
      <dgm:t>
        <a:bodyPr/>
        <a:lstStyle/>
        <a:p>
          <a:endParaRPr lang="en-US"/>
        </a:p>
      </dgm:t>
    </dgm:pt>
    <dgm:pt modelId="{AB6A8DDA-F9E9-48C5-BBD2-97D17D5834C8}" type="pres">
      <dgm:prSet presAssocID="{2AADB38C-457C-434E-8AEC-3EF1E9A60490}" presName="sibTrans" presStyleCnt="0"/>
      <dgm:spPr/>
    </dgm:pt>
    <dgm:pt modelId="{B8298BE6-9A77-4484-840E-81F91F055004}" type="pres">
      <dgm:prSet presAssocID="{77AE6A58-2CE0-44FA-9638-9FB08BAAF83D}" presName="node" presStyleLbl="node1" presStyleIdx="7" presStyleCnt="11" custLinFactNeighborX="-608" custLinFactNeighborY="-1014">
        <dgm:presLayoutVars>
          <dgm:bulletEnabled val="1"/>
        </dgm:presLayoutVars>
      </dgm:prSet>
      <dgm:spPr/>
      <dgm:t>
        <a:bodyPr/>
        <a:lstStyle/>
        <a:p>
          <a:endParaRPr lang="en-US"/>
        </a:p>
      </dgm:t>
    </dgm:pt>
    <dgm:pt modelId="{50E8C403-DC3F-4E3A-A667-E4FB678540DA}" type="pres">
      <dgm:prSet presAssocID="{1C8D73D8-F7DD-4D3E-BE0C-4F869CC0B2FE}" presName="sibTrans" presStyleCnt="0"/>
      <dgm:spPr/>
    </dgm:pt>
    <dgm:pt modelId="{948C3C5D-8B43-477F-8BD9-87FE41F4B25D}" type="pres">
      <dgm:prSet presAssocID="{1E2BC9A8-3289-4EB6-BAAD-DE6000CD81A9}" presName="node" presStyleLbl="node1" presStyleIdx="8" presStyleCnt="11" custLinFactNeighborX="55417">
        <dgm:presLayoutVars>
          <dgm:bulletEnabled val="1"/>
        </dgm:presLayoutVars>
      </dgm:prSet>
      <dgm:spPr/>
      <dgm:t>
        <a:bodyPr/>
        <a:lstStyle/>
        <a:p>
          <a:endParaRPr lang="en-US"/>
        </a:p>
      </dgm:t>
    </dgm:pt>
    <dgm:pt modelId="{AE40558A-713A-46D2-B77B-E1F5E662464F}" type="pres">
      <dgm:prSet presAssocID="{63DF5826-748C-4249-BBD4-3DD728D940AB}" presName="sibTrans" presStyleCnt="0"/>
      <dgm:spPr/>
    </dgm:pt>
    <dgm:pt modelId="{4348685F-29FB-4E61-83F2-901AC36979A3}" type="pres">
      <dgm:prSet presAssocID="{4BF3803F-ED2F-4F7E-81D3-204F4B669CA3}" presName="node" presStyleLbl="node1" presStyleIdx="9" presStyleCnt="11" custLinFactNeighborX="55418" custLinFactNeighborY="612">
        <dgm:presLayoutVars>
          <dgm:bulletEnabled val="1"/>
        </dgm:presLayoutVars>
      </dgm:prSet>
      <dgm:spPr/>
      <dgm:t>
        <a:bodyPr/>
        <a:lstStyle/>
        <a:p>
          <a:endParaRPr lang="en-US"/>
        </a:p>
      </dgm:t>
    </dgm:pt>
    <dgm:pt modelId="{A86A955E-F4A4-40FA-BA6F-F1A493C75A5E}" type="pres">
      <dgm:prSet presAssocID="{89688FB0-27D0-4E15-B1BA-A00457EF5048}" presName="sibTrans" presStyleCnt="0"/>
      <dgm:spPr/>
    </dgm:pt>
    <dgm:pt modelId="{A804A435-70BC-40C8-9D80-DADF0E87AE14}" type="pres">
      <dgm:prSet presAssocID="{3A51738E-28B3-498B-B12E-F7B04FA20CF6}" presName="node" presStyleLbl="node1" presStyleIdx="10" presStyleCnt="11" custLinFactNeighborX="54683">
        <dgm:presLayoutVars>
          <dgm:bulletEnabled val="1"/>
        </dgm:presLayoutVars>
      </dgm:prSet>
      <dgm:spPr/>
      <dgm:t>
        <a:bodyPr/>
        <a:lstStyle/>
        <a:p>
          <a:endParaRPr lang="en-US"/>
        </a:p>
      </dgm:t>
    </dgm:pt>
  </dgm:ptLst>
  <dgm:cxnLst>
    <dgm:cxn modelId="{546C9619-7056-4EDD-B408-C161383E9C10}" srcId="{2B1E4AFB-3F28-48D7-9924-BAA8BBD62278}" destId="{DFE0DC0E-6AD6-4D09-8832-7A41CA74D9C1}" srcOrd="1" destOrd="0" parTransId="{927004EC-269F-42F5-BE51-B94F4E738277}" sibTransId="{AF9D2EDD-A089-4964-8388-AD1AE6441B1C}"/>
    <dgm:cxn modelId="{4DD5A0E8-423E-4E65-AA80-BC655FEF113A}" type="presOf" srcId="{77AE6A58-2CE0-44FA-9638-9FB08BAAF83D}" destId="{B8298BE6-9A77-4484-840E-81F91F055004}" srcOrd="0" destOrd="0" presId="urn:microsoft.com/office/officeart/2005/8/layout/default"/>
    <dgm:cxn modelId="{70DA8DE5-54F8-41CF-9CB1-CC442CCD8E7E}" srcId="{2B1E4AFB-3F28-48D7-9924-BAA8BBD62278}" destId="{77AE6A58-2CE0-44FA-9638-9FB08BAAF83D}" srcOrd="7" destOrd="0" parTransId="{64ADE955-45D7-4302-AB46-418C611980CF}" sibTransId="{1C8D73D8-F7DD-4D3E-BE0C-4F869CC0B2FE}"/>
    <dgm:cxn modelId="{451BC308-314E-4E30-B67D-B4947C9D90AC}" srcId="{2B1E4AFB-3F28-48D7-9924-BAA8BBD62278}" destId="{BC06F443-7EEB-4F9A-8B6C-03C9A4137CE9}" srcOrd="2" destOrd="0" parTransId="{86B0EB23-5054-4BB5-BC13-5885CE740AFF}" sibTransId="{EB5299AB-FC2E-4806-B67B-B36CCAC70BFE}"/>
    <dgm:cxn modelId="{55307CF7-E3F8-4163-BDF5-7AEB0D6DA02A}" srcId="{2B1E4AFB-3F28-48D7-9924-BAA8BBD62278}" destId="{4BF3803F-ED2F-4F7E-81D3-204F4B669CA3}" srcOrd="9" destOrd="0" parTransId="{67DBC160-03B2-4095-AAB4-8E7BC4437F69}" sibTransId="{89688FB0-27D0-4E15-B1BA-A00457EF5048}"/>
    <dgm:cxn modelId="{E897C7C5-1A17-4AA3-BB9C-30C39AD8C1BC}" srcId="{2B1E4AFB-3F28-48D7-9924-BAA8BBD62278}" destId="{C8363944-D9A1-4566-83B4-A7296C1D3156}" srcOrd="0" destOrd="0" parTransId="{66B05CC3-50D2-4E7F-ADC0-9B03B688D241}" sibTransId="{84B59B86-E05E-4CE6-84CC-9C9BFEF7D611}"/>
    <dgm:cxn modelId="{F51B239B-2420-4D4D-A6AD-0ECB2634EFDD}" type="presOf" srcId="{2B1E4AFB-3F28-48D7-9924-BAA8BBD62278}" destId="{437CCBEF-0D4E-4B94-8946-D7ECA8D689F5}" srcOrd="0" destOrd="0" presId="urn:microsoft.com/office/officeart/2005/8/layout/default"/>
    <dgm:cxn modelId="{A40CCF94-F41D-48CC-9BC1-F523656B1899}" type="presOf" srcId="{DFE0DC0E-6AD6-4D09-8832-7A41CA74D9C1}" destId="{0BB8E336-5042-49C3-804C-9CF1FFFAD058}" srcOrd="0" destOrd="0" presId="urn:microsoft.com/office/officeart/2005/8/layout/default"/>
    <dgm:cxn modelId="{4994F916-F049-409D-B641-A122DE63108C}" type="presOf" srcId="{DE426136-56D9-4DCA-A1C1-4F06813D5D1A}" destId="{19309917-8C00-48E3-8869-1579455C0631}" srcOrd="0" destOrd="0" presId="urn:microsoft.com/office/officeart/2005/8/layout/default"/>
    <dgm:cxn modelId="{744D4897-449C-4770-A267-93B6CC134223}" type="presOf" srcId="{2BA71430-CBCB-4FBE-BB3C-622E0E44DF71}" destId="{908F3CE4-D73F-4C42-971D-A9236C7B1322}" srcOrd="0" destOrd="0" presId="urn:microsoft.com/office/officeart/2005/8/layout/default"/>
    <dgm:cxn modelId="{293733AF-9F80-4DB3-9D0D-B1C4F42DCDBF}" type="presOf" srcId="{BC06F443-7EEB-4F9A-8B6C-03C9A4137CE9}" destId="{B499993D-28F6-443C-ADAE-C401FC3800C4}" srcOrd="0" destOrd="0" presId="urn:microsoft.com/office/officeart/2005/8/layout/default"/>
    <dgm:cxn modelId="{0340F538-247D-475B-8F1F-A19BC73DA43C}" type="presOf" srcId="{C8363944-D9A1-4566-83B4-A7296C1D3156}" destId="{F2804689-511F-42B1-817E-F933648CC767}" srcOrd="0" destOrd="0" presId="urn:microsoft.com/office/officeart/2005/8/layout/default"/>
    <dgm:cxn modelId="{D5ECE0EE-2736-4773-913B-1514EBD5D4C7}" srcId="{2B1E4AFB-3F28-48D7-9924-BAA8BBD62278}" destId="{3A51738E-28B3-498B-B12E-F7B04FA20CF6}" srcOrd="10" destOrd="0" parTransId="{301BDC95-9D89-4BA0-A4FB-BBC1BA2FA2E5}" sibTransId="{8408723B-060A-4AAB-BC48-C2904F6A9CCD}"/>
    <dgm:cxn modelId="{5F1A4D56-43EF-4A40-B217-875D2BDF04C1}" srcId="{2B1E4AFB-3F28-48D7-9924-BAA8BBD62278}" destId="{DE426136-56D9-4DCA-A1C1-4F06813D5D1A}" srcOrd="5" destOrd="0" parTransId="{68A1EC1D-58FF-410F-BD66-246ACFE11142}" sibTransId="{32395227-500F-459F-9A80-BE08678FEF31}"/>
    <dgm:cxn modelId="{2A92F372-C9CC-4A49-9B80-F3B948350064}" srcId="{2B1E4AFB-3F28-48D7-9924-BAA8BBD62278}" destId="{FF20E551-4170-4BFA-9ED5-394C199268BF}" srcOrd="4" destOrd="0" parTransId="{45742957-0022-4F79-A612-29DD17D8B27A}" sibTransId="{BF65B6F2-57DB-4D54-B173-986974540187}"/>
    <dgm:cxn modelId="{6E9AB2CB-A484-4CB7-99AF-FCE8582FF6C0}" type="presOf" srcId="{1E2BC9A8-3289-4EB6-BAAD-DE6000CD81A9}" destId="{948C3C5D-8B43-477F-8BD9-87FE41F4B25D}" srcOrd="0" destOrd="0" presId="urn:microsoft.com/office/officeart/2005/8/layout/default"/>
    <dgm:cxn modelId="{DD1266A6-616D-43AA-B686-D51F0A86E0DC}" type="presOf" srcId="{FF20E551-4170-4BFA-9ED5-394C199268BF}" destId="{58A6EAE2-F86E-440A-8EDE-39D70BBAE745}" srcOrd="0" destOrd="0" presId="urn:microsoft.com/office/officeart/2005/8/layout/default"/>
    <dgm:cxn modelId="{92EB8B6D-B7B3-4E8A-A1E9-3176D022AA63}" srcId="{2B1E4AFB-3F28-48D7-9924-BAA8BBD62278}" destId="{25A8BD1F-83E1-45E8-B936-CC50F680AF72}" srcOrd="3" destOrd="0" parTransId="{C5157FFA-57D2-4369-A7F8-C9C9C3827709}" sibTransId="{3129B093-A487-4DDA-8C01-F96F614062DF}"/>
    <dgm:cxn modelId="{3875890B-A0D1-4A30-BBB2-BC08730F9A53}" type="presOf" srcId="{25A8BD1F-83E1-45E8-B936-CC50F680AF72}" destId="{6B4C83AA-B9D1-44B0-807C-2D4DAB7C7820}" srcOrd="0" destOrd="0" presId="urn:microsoft.com/office/officeart/2005/8/layout/default"/>
    <dgm:cxn modelId="{EE694FB0-A126-4FFC-8423-31EF03E3B000}" type="presOf" srcId="{3A51738E-28B3-498B-B12E-F7B04FA20CF6}" destId="{A804A435-70BC-40C8-9D80-DADF0E87AE14}" srcOrd="0" destOrd="0" presId="urn:microsoft.com/office/officeart/2005/8/layout/default"/>
    <dgm:cxn modelId="{2A316245-AEAB-4B65-9C43-B921BB8326ED}" srcId="{2B1E4AFB-3F28-48D7-9924-BAA8BBD62278}" destId="{1E2BC9A8-3289-4EB6-BAAD-DE6000CD81A9}" srcOrd="8" destOrd="0" parTransId="{804E6E10-1A20-4C4B-9B07-1479A67AEAD6}" sibTransId="{63DF5826-748C-4249-BBD4-3DD728D940AB}"/>
    <dgm:cxn modelId="{55D686E2-8B61-4DA5-906A-BA0486426F56}" type="presOf" srcId="{4BF3803F-ED2F-4F7E-81D3-204F4B669CA3}" destId="{4348685F-29FB-4E61-83F2-901AC36979A3}" srcOrd="0" destOrd="0" presId="urn:microsoft.com/office/officeart/2005/8/layout/default"/>
    <dgm:cxn modelId="{B1B71012-AA8C-4124-8936-4703F6E00A3F}" srcId="{2B1E4AFB-3F28-48D7-9924-BAA8BBD62278}" destId="{2BA71430-CBCB-4FBE-BB3C-622E0E44DF71}" srcOrd="6" destOrd="0" parTransId="{24005203-2CD1-4B04-91FF-D567E3F49906}" sibTransId="{2AADB38C-457C-434E-8AEC-3EF1E9A60490}"/>
    <dgm:cxn modelId="{D875C121-93E2-4ADF-B498-A75608F63C6A}" type="presParOf" srcId="{437CCBEF-0D4E-4B94-8946-D7ECA8D689F5}" destId="{F2804689-511F-42B1-817E-F933648CC767}" srcOrd="0" destOrd="0" presId="urn:microsoft.com/office/officeart/2005/8/layout/default"/>
    <dgm:cxn modelId="{989F62DA-E2E3-4847-A291-2B09B53586F2}" type="presParOf" srcId="{437CCBEF-0D4E-4B94-8946-D7ECA8D689F5}" destId="{660970D6-8935-4CC6-9A63-76792DD4FC8C}" srcOrd="1" destOrd="0" presId="urn:microsoft.com/office/officeart/2005/8/layout/default"/>
    <dgm:cxn modelId="{D4FB0E92-5B00-4F88-B414-ECDBC4B84F5E}" type="presParOf" srcId="{437CCBEF-0D4E-4B94-8946-D7ECA8D689F5}" destId="{0BB8E336-5042-49C3-804C-9CF1FFFAD058}" srcOrd="2" destOrd="0" presId="urn:microsoft.com/office/officeart/2005/8/layout/default"/>
    <dgm:cxn modelId="{EDEC9B60-E58C-4911-BDED-C2100EF36CC8}" type="presParOf" srcId="{437CCBEF-0D4E-4B94-8946-D7ECA8D689F5}" destId="{C7FA95B3-4922-4D8F-B6EA-AD4A7C10D288}" srcOrd="3" destOrd="0" presId="urn:microsoft.com/office/officeart/2005/8/layout/default"/>
    <dgm:cxn modelId="{52CC701C-3C45-4AA2-AB25-A3573011FD4B}" type="presParOf" srcId="{437CCBEF-0D4E-4B94-8946-D7ECA8D689F5}" destId="{B499993D-28F6-443C-ADAE-C401FC3800C4}" srcOrd="4" destOrd="0" presId="urn:microsoft.com/office/officeart/2005/8/layout/default"/>
    <dgm:cxn modelId="{B9A44918-E285-404E-9EFD-96F2CCFF0997}" type="presParOf" srcId="{437CCBEF-0D4E-4B94-8946-D7ECA8D689F5}" destId="{F6E4B123-986F-4273-82DC-0B0CD422E4C0}" srcOrd="5" destOrd="0" presId="urn:microsoft.com/office/officeart/2005/8/layout/default"/>
    <dgm:cxn modelId="{19089E57-599D-4F23-8014-A3508E2B6AF4}" type="presParOf" srcId="{437CCBEF-0D4E-4B94-8946-D7ECA8D689F5}" destId="{6B4C83AA-B9D1-44B0-807C-2D4DAB7C7820}" srcOrd="6" destOrd="0" presId="urn:microsoft.com/office/officeart/2005/8/layout/default"/>
    <dgm:cxn modelId="{8AB7B2FF-13D6-41AD-995B-B8EC5912D9A1}" type="presParOf" srcId="{437CCBEF-0D4E-4B94-8946-D7ECA8D689F5}" destId="{0427EFC2-1F0F-4D7C-B860-7867D1F80CE3}" srcOrd="7" destOrd="0" presId="urn:microsoft.com/office/officeart/2005/8/layout/default"/>
    <dgm:cxn modelId="{C79AC915-3E2D-404C-AA18-840D822F646E}" type="presParOf" srcId="{437CCBEF-0D4E-4B94-8946-D7ECA8D689F5}" destId="{58A6EAE2-F86E-440A-8EDE-39D70BBAE745}" srcOrd="8" destOrd="0" presId="urn:microsoft.com/office/officeart/2005/8/layout/default"/>
    <dgm:cxn modelId="{EC23440F-F3BC-4948-A74E-B14FADFC7FEE}" type="presParOf" srcId="{437CCBEF-0D4E-4B94-8946-D7ECA8D689F5}" destId="{A3724A3E-9EA1-4203-8B4C-B441CCD7E473}" srcOrd="9" destOrd="0" presId="urn:microsoft.com/office/officeart/2005/8/layout/default"/>
    <dgm:cxn modelId="{42B505ED-0131-4314-8695-83160DD61ECE}" type="presParOf" srcId="{437CCBEF-0D4E-4B94-8946-D7ECA8D689F5}" destId="{19309917-8C00-48E3-8869-1579455C0631}" srcOrd="10" destOrd="0" presId="urn:microsoft.com/office/officeart/2005/8/layout/default"/>
    <dgm:cxn modelId="{29DE58A1-1FD8-49B9-B05B-9CFF91E0911E}" type="presParOf" srcId="{437CCBEF-0D4E-4B94-8946-D7ECA8D689F5}" destId="{3CF09C97-BA50-4F40-8B6D-D4288254FF1E}" srcOrd="11" destOrd="0" presId="urn:microsoft.com/office/officeart/2005/8/layout/default"/>
    <dgm:cxn modelId="{0B905FC9-1811-4856-918A-AD9A1389ABD6}" type="presParOf" srcId="{437CCBEF-0D4E-4B94-8946-D7ECA8D689F5}" destId="{908F3CE4-D73F-4C42-971D-A9236C7B1322}" srcOrd="12" destOrd="0" presId="urn:microsoft.com/office/officeart/2005/8/layout/default"/>
    <dgm:cxn modelId="{8F41061B-C840-4DFC-BCD7-C681E689EF27}" type="presParOf" srcId="{437CCBEF-0D4E-4B94-8946-D7ECA8D689F5}" destId="{AB6A8DDA-F9E9-48C5-BBD2-97D17D5834C8}" srcOrd="13" destOrd="0" presId="urn:microsoft.com/office/officeart/2005/8/layout/default"/>
    <dgm:cxn modelId="{09BC1E3E-2547-45B6-963D-A5B72B077686}" type="presParOf" srcId="{437CCBEF-0D4E-4B94-8946-D7ECA8D689F5}" destId="{B8298BE6-9A77-4484-840E-81F91F055004}" srcOrd="14" destOrd="0" presId="urn:microsoft.com/office/officeart/2005/8/layout/default"/>
    <dgm:cxn modelId="{1497D7AA-FA65-4683-BC49-CA93E74127FF}" type="presParOf" srcId="{437CCBEF-0D4E-4B94-8946-D7ECA8D689F5}" destId="{50E8C403-DC3F-4E3A-A667-E4FB678540DA}" srcOrd="15" destOrd="0" presId="urn:microsoft.com/office/officeart/2005/8/layout/default"/>
    <dgm:cxn modelId="{7BAD3BAC-EC5F-4410-A420-FFB5AFAD054B}" type="presParOf" srcId="{437CCBEF-0D4E-4B94-8946-D7ECA8D689F5}" destId="{948C3C5D-8B43-477F-8BD9-87FE41F4B25D}" srcOrd="16" destOrd="0" presId="urn:microsoft.com/office/officeart/2005/8/layout/default"/>
    <dgm:cxn modelId="{626ECBAA-CF45-436C-A2AD-D8908D0228F4}" type="presParOf" srcId="{437CCBEF-0D4E-4B94-8946-D7ECA8D689F5}" destId="{AE40558A-713A-46D2-B77B-E1F5E662464F}" srcOrd="17" destOrd="0" presId="urn:microsoft.com/office/officeart/2005/8/layout/default"/>
    <dgm:cxn modelId="{73BA89E6-06B6-4519-8A8B-DA8CC996F51D}" type="presParOf" srcId="{437CCBEF-0D4E-4B94-8946-D7ECA8D689F5}" destId="{4348685F-29FB-4E61-83F2-901AC36979A3}" srcOrd="18" destOrd="0" presId="urn:microsoft.com/office/officeart/2005/8/layout/default"/>
    <dgm:cxn modelId="{7F6532E9-4476-4C89-B1C6-0B34294307E4}" type="presParOf" srcId="{437CCBEF-0D4E-4B94-8946-D7ECA8D689F5}" destId="{A86A955E-F4A4-40FA-BA6F-F1A493C75A5E}" srcOrd="19" destOrd="0" presId="urn:microsoft.com/office/officeart/2005/8/layout/default"/>
    <dgm:cxn modelId="{77DA82DA-78DF-4055-9195-FAD0755AA52F}" type="presParOf" srcId="{437CCBEF-0D4E-4B94-8946-D7ECA8D689F5}" destId="{A804A435-70BC-40C8-9D80-DADF0E87AE14}"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5F0DF9-D4D3-465E-AEC1-403E131B1A55}"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CC998F1E-D6F8-4086-83CF-2152E8FF1F0F}">
      <dgm:prSet phldrT="[Text]"/>
      <dgm:spPr/>
      <dgm:t>
        <a:bodyPr/>
        <a:lstStyle/>
        <a:p>
          <a:r>
            <a:rPr lang="en-US" dirty="0" smtClean="0"/>
            <a:t>WFA-</a:t>
          </a:r>
        </a:p>
        <a:p>
          <a:r>
            <a:rPr lang="en-US" dirty="0" smtClean="0"/>
            <a:t>OnboardingTemplates (Person Profile)</a:t>
          </a:r>
          <a:endParaRPr lang="en-US" dirty="0"/>
        </a:p>
      </dgm:t>
    </dgm:pt>
    <dgm:pt modelId="{545965A6-B47C-4FE9-AFEE-5A47D7F238E2}" type="parTrans" cxnId="{78CB6958-45DF-4A8B-9382-DCA22F07AD97}">
      <dgm:prSet/>
      <dgm:spPr/>
      <dgm:t>
        <a:bodyPr/>
        <a:lstStyle/>
        <a:p>
          <a:endParaRPr lang="en-US"/>
        </a:p>
      </dgm:t>
    </dgm:pt>
    <dgm:pt modelId="{7C9718D2-C6C9-4C96-9E77-ACF1CB613117}" type="sibTrans" cxnId="{78CB6958-45DF-4A8B-9382-DCA22F07AD97}">
      <dgm:prSet/>
      <dgm:spPr/>
      <dgm:t>
        <a:bodyPr/>
        <a:lstStyle/>
        <a:p>
          <a:endParaRPr lang="en-US"/>
        </a:p>
      </dgm:t>
    </dgm:pt>
    <dgm:pt modelId="{C7A3E4A2-F1C7-4B69-A995-9C0103F2B043}">
      <dgm:prSet phldrT="[Text]"/>
      <dgm:spPr/>
      <dgm:t>
        <a:bodyPr/>
        <a:lstStyle/>
        <a:p>
          <a:r>
            <a:rPr lang="en-US" dirty="0" smtClean="0"/>
            <a:t>Job Data (PayPath)</a:t>
          </a:r>
          <a:endParaRPr lang="en-US" dirty="0"/>
        </a:p>
      </dgm:t>
    </dgm:pt>
    <dgm:pt modelId="{E44F7EE8-3001-492C-8079-E88BA9DEF3A2}" type="parTrans" cxnId="{7E838D4E-0AE2-4E47-AD4D-D90B0F135371}">
      <dgm:prSet/>
      <dgm:spPr/>
      <dgm:t>
        <a:bodyPr/>
        <a:lstStyle/>
        <a:p>
          <a:endParaRPr lang="en-US"/>
        </a:p>
      </dgm:t>
    </dgm:pt>
    <dgm:pt modelId="{15E2A3CC-174D-4760-9982-24B650B27095}" type="sibTrans" cxnId="{7E838D4E-0AE2-4E47-AD4D-D90B0F135371}">
      <dgm:prSet/>
      <dgm:spPr/>
      <dgm:t>
        <a:bodyPr/>
        <a:lstStyle/>
        <a:p>
          <a:endParaRPr lang="en-US"/>
        </a:p>
      </dgm:t>
    </dgm:pt>
    <dgm:pt modelId="{A290DD70-20A8-46B6-B262-78BC8AB5D93A}">
      <dgm:prSet phldrT="[Text]"/>
      <dgm:spPr/>
      <dgm:t>
        <a:bodyPr/>
        <a:lstStyle/>
        <a:p>
          <a:r>
            <a:rPr lang="en-US" dirty="0" smtClean="0"/>
            <a:t>Additional Pay</a:t>
          </a:r>
          <a:endParaRPr lang="en-US" dirty="0"/>
        </a:p>
      </dgm:t>
    </dgm:pt>
    <dgm:pt modelId="{1FE395F4-1FFA-4B40-934B-256A7945CF63}" type="parTrans" cxnId="{33D49C07-9969-4E37-8F66-FBE32387F080}">
      <dgm:prSet/>
      <dgm:spPr/>
      <dgm:t>
        <a:bodyPr/>
        <a:lstStyle/>
        <a:p>
          <a:endParaRPr lang="en-US"/>
        </a:p>
      </dgm:t>
    </dgm:pt>
    <dgm:pt modelId="{EA3DBCCC-6920-4154-98E9-ACB72DB4F008}" type="sibTrans" cxnId="{33D49C07-9969-4E37-8F66-FBE32387F080}">
      <dgm:prSet/>
      <dgm:spPr/>
      <dgm:t>
        <a:bodyPr/>
        <a:lstStyle/>
        <a:p>
          <a:endParaRPr lang="en-US"/>
        </a:p>
      </dgm:t>
    </dgm:pt>
    <dgm:pt modelId="{6B71B3D8-AE38-4C62-A8D0-622E59169870}">
      <dgm:prSet phldrT="[Text]"/>
      <dgm:spPr/>
      <dgm:t>
        <a:bodyPr/>
        <a:lstStyle/>
        <a:p>
          <a:r>
            <a:rPr lang="en-US" dirty="0" smtClean="0"/>
            <a:t>Payroll Processing</a:t>
          </a:r>
          <a:endParaRPr lang="en-US" dirty="0"/>
        </a:p>
      </dgm:t>
    </dgm:pt>
    <dgm:pt modelId="{338E93E7-FDD3-4539-B6B0-494565AF7FDB}" type="parTrans" cxnId="{9E5A4CCB-F65C-4128-A1F6-8FDA66F51B9D}">
      <dgm:prSet/>
      <dgm:spPr/>
      <dgm:t>
        <a:bodyPr/>
        <a:lstStyle/>
        <a:p>
          <a:endParaRPr lang="en-US"/>
        </a:p>
      </dgm:t>
    </dgm:pt>
    <dgm:pt modelId="{889CBF4D-F808-4A53-9F60-CD88A10B7D2F}" type="sibTrans" cxnId="{9E5A4CCB-F65C-4128-A1F6-8FDA66F51B9D}">
      <dgm:prSet/>
      <dgm:spPr/>
      <dgm:t>
        <a:bodyPr/>
        <a:lstStyle/>
        <a:p>
          <a:endParaRPr lang="en-US"/>
        </a:p>
      </dgm:t>
    </dgm:pt>
    <dgm:pt modelId="{52E3A826-3B97-469D-9C6D-B27CCDEF1E5D}" type="pres">
      <dgm:prSet presAssocID="{B25F0DF9-D4D3-465E-AEC1-403E131B1A55}" presName="Name0" presStyleCnt="0">
        <dgm:presLayoutVars>
          <dgm:dir/>
          <dgm:resizeHandles val="exact"/>
        </dgm:presLayoutVars>
      </dgm:prSet>
      <dgm:spPr/>
      <dgm:t>
        <a:bodyPr/>
        <a:lstStyle/>
        <a:p>
          <a:endParaRPr lang="en-US"/>
        </a:p>
      </dgm:t>
    </dgm:pt>
    <dgm:pt modelId="{14BB91BE-67AA-46EE-AFEC-F7F694BAAAC2}" type="pres">
      <dgm:prSet presAssocID="{CC998F1E-D6F8-4086-83CF-2152E8FF1F0F}" presName="composite" presStyleCnt="0"/>
      <dgm:spPr/>
    </dgm:pt>
    <dgm:pt modelId="{9100055F-F1E1-4551-8529-CBC9F81E9386}" type="pres">
      <dgm:prSet presAssocID="{CC998F1E-D6F8-4086-83CF-2152E8FF1F0F}" presName="bgChev" presStyleLbl="node1" presStyleIdx="0" presStyleCnt="4"/>
      <dgm:spPr>
        <a:ln w="19050"/>
      </dgm:spPr>
      <dgm:t>
        <a:bodyPr/>
        <a:lstStyle/>
        <a:p>
          <a:endParaRPr lang="en-US"/>
        </a:p>
      </dgm:t>
    </dgm:pt>
    <dgm:pt modelId="{5626DF93-EB1F-45D7-BBD6-AE6A25A8C71C}" type="pres">
      <dgm:prSet presAssocID="{CC998F1E-D6F8-4086-83CF-2152E8FF1F0F}" presName="txNode" presStyleLbl="fgAcc1" presStyleIdx="0" presStyleCnt="4" custScaleY="101578" custLinFactNeighborX="-4890" custLinFactNeighborY="10414">
        <dgm:presLayoutVars>
          <dgm:bulletEnabled val="1"/>
        </dgm:presLayoutVars>
      </dgm:prSet>
      <dgm:spPr/>
      <dgm:t>
        <a:bodyPr/>
        <a:lstStyle/>
        <a:p>
          <a:endParaRPr lang="en-US"/>
        </a:p>
      </dgm:t>
    </dgm:pt>
    <dgm:pt modelId="{C0A72EE5-C0B3-401E-8B29-E17B1C431FCA}" type="pres">
      <dgm:prSet presAssocID="{7C9718D2-C6C9-4C96-9E77-ACF1CB613117}" presName="compositeSpace" presStyleCnt="0"/>
      <dgm:spPr/>
    </dgm:pt>
    <dgm:pt modelId="{CEBE1EC8-B9B2-4105-BD35-CBB83FAA0B5D}" type="pres">
      <dgm:prSet presAssocID="{C7A3E4A2-F1C7-4B69-A995-9C0103F2B043}" presName="composite" presStyleCnt="0"/>
      <dgm:spPr/>
    </dgm:pt>
    <dgm:pt modelId="{2F53FB8E-A66D-4E62-8D65-B6FB5D1A6E37}" type="pres">
      <dgm:prSet presAssocID="{C7A3E4A2-F1C7-4B69-A995-9C0103F2B043}" presName="bgChev" presStyleLbl="node1" presStyleIdx="1" presStyleCnt="4"/>
      <dgm:spPr>
        <a:ln w="19050"/>
      </dgm:spPr>
      <dgm:t>
        <a:bodyPr/>
        <a:lstStyle/>
        <a:p>
          <a:endParaRPr lang="en-US"/>
        </a:p>
      </dgm:t>
    </dgm:pt>
    <dgm:pt modelId="{F2B8E7E6-C50E-4A7B-B73C-EDE62A9F0806}" type="pres">
      <dgm:prSet presAssocID="{C7A3E4A2-F1C7-4B69-A995-9C0103F2B043}" presName="txNode" presStyleLbl="fgAcc1" presStyleIdx="1" presStyleCnt="4" custScaleX="87841" custScaleY="103574" custLinFactNeighborX="-9247" custLinFactNeighborY="11337">
        <dgm:presLayoutVars>
          <dgm:bulletEnabled val="1"/>
        </dgm:presLayoutVars>
      </dgm:prSet>
      <dgm:spPr/>
      <dgm:t>
        <a:bodyPr/>
        <a:lstStyle/>
        <a:p>
          <a:endParaRPr lang="en-US"/>
        </a:p>
      </dgm:t>
    </dgm:pt>
    <dgm:pt modelId="{560EEF9F-E62D-47F2-AF44-70927D8E5F3E}" type="pres">
      <dgm:prSet presAssocID="{15E2A3CC-174D-4760-9982-24B650B27095}" presName="compositeSpace" presStyleCnt="0"/>
      <dgm:spPr/>
    </dgm:pt>
    <dgm:pt modelId="{828B76A2-0E84-4B8D-8657-A925CC31BCA2}" type="pres">
      <dgm:prSet presAssocID="{A290DD70-20A8-46B6-B262-78BC8AB5D93A}" presName="composite" presStyleCnt="0"/>
      <dgm:spPr/>
    </dgm:pt>
    <dgm:pt modelId="{457A30B3-A236-4AAE-B928-7BCD257046FB}" type="pres">
      <dgm:prSet presAssocID="{A290DD70-20A8-46B6-B262-78BC8AB5D93A}" presName="bgChev" presStyleLbl="node1" presStyleIdx="2" presStyleCnt="4"/>
      <dgm:spPr>
        <a:ln w="19050"/>
      </dgm:spPr>
      <dgm:t>
        <a:bodyPr/>
        <a:lstStyle/>
        <a:p>
          <a:endParaRPr lang="en-US"/>
        </a:p>
      </dgm:t>
    </dgm:pt>
    <dgm:pt modelId="{81444185-34FD-413B-80EA-58E9D6F0C5CC}" type="pres">
      <dgm:prSet presAssocID="{A290DD70-20A8-46B6-B262-78BC8AB5D93A}" presName="txNode" presStyleLbl="fgAcc1" presStyleIdx="2" presStyleCnt="4" custLinFactNeighborX="-3363" custLinFactNeighborY="8076">
        <dgm:presLayoutVars>
          <dgm:bulletEnabled val="1"/>
        </dgm:presLayoutVars>
      </dgm:prSet>
      <dgm:spPr/>
      <dgm:t>
        <a:bodyPr/>
        <a:lstStyle/>
        <a:p>
          <a:endParaRPr lang="en-US"/>
        </a:p>
      </dgm:t>
    </dgm:pt>
    <dgm:pt modelId="{6F81E206-7E45-4C64-B3D8-1DFD07660894}" type="pres">
      <dgm:prSet presAssocID="{EA3DBCCC-6920-4154-98E9-ACB72DB4F008}" presName="compositeSpace" presStyleCnt="0"/>
      <dgm:spPr/>
    </dgm:pt>
    <dgm:pt modelId="{A668A07B-CE73-47AF-851E-C5485F1C1C07}" type="pres">
      <dgm:prSet presAssocID="{6B71B3D8-AE38-4C62-A8D0-622E59169870}" presName="composite" presStyleCnt="0"/>
      <dgm:spPr/>
    </dgm:pt>
    <dgm:pt modelId="{87D637C5-C669-4142-8697-90440146B566}" type="pres">
      <dgm:prSet presAssocID="{6B71B3D8-AE38-4C62-A8D0-622E59169870}" presName="bgChev" presStyleLbl="node1" presStyleIdx="3" presStyleCnt="4" custLinFactNeighborX="244" custLinFactNeighborY="603"/>
      <dgm:spPr>
        <a:solidFill>
          <a:schemeClr val="accent6"/>
        </a:solidFill>
        <a:ln w="19050"/>
      </dgm:spPr>
      <dgm:t>
        <a:bodyPr/>
        <a:lstStyle/>
        <a:p>
          <a:endParaRPr lang="en-US"/>
        </a:p>
      </dgm:t>
    </dgm:pt>
    <dgm:pt modelId="{731F2F99-12EE-4B32-9F54-AFA1E9C6D1B5}" type="pres">
      <dgm:prSet presAssocID="{6B71B3D8-AE38-4C62-A8D0-622E59169870}" presName="txNode" presStyleLbl="fgAcc1" presStyleIdx="3" presStyleCnt="4" custLinFactNeighborX="-3363" custLinFactNeighborY="8076">
        <dgm:presLayoutVars>
          <dgm:bulletEnabled val="1"/>
        </dgm:presLayoutVars>
      </dgm:prSet>
      <dgm:spPr/>
      <dgm:t>
        <a:bodyPr/>
        <a:lstStyle/>
        <a:p>
          <a:endParaRPr lang="en-US"/>
        </a:p>
      </dgm:t>
    </dgm:pt>
  </dgm:ptLst>
  <dgm:cxnLst>
    <dgm:cxn modelId="{7E838D4E-0AE2-4E47-AD4D-D90B0F135371}" srcId="{B25F0DF9-D4D3-465E-AEC1-403E131B1A55}" destId="{C7A3E4A2-F1C7-4B69-A995-9C0103F2B043}" srcOrd="1" destOrd="0" parTransId="{E44F7EE8-3001-492C-8079-E88BA9DEF3A2}" sibTransId="{15E2A3CC-174D-4760-9982-24B650B27095}"/>
    <dgm:cxn modelId="{33D49C07-9969-4E37-8F66-FBE32387F080}" srcId="{B25F0DF9-D4D3-465E-AEC1-403E131B1A55}" destId="{A290DD70-20A8-46B6-B262-78BC8AB5D93A}" srcOrd="2" destOrd="0" parTransId="{1FE395F4-1FFA-4B40-934B-256A7945CF63}" sibTransId="{EA3DBCCC-6920-4154-98E9-ACB72DB4F008}"/>
    <dgm:cxn modelId="{73BD320D-F73A-4729-8085-4ABA634F91C9}" type="presOf" srcId="{6B71B3D8-AE38-4C62-A8D0-622E59169870}" destId="{731F2F99-12EE-4B32-9F54-AFA1E9C6D1B5}" srcOrd="0" destOrd="0" presId="urn:microsoft.com/office/officeart/2005/8/layout/chevronAccent+Icon"/>
    <dgm:cxn modelId="{9E5A4CCB-F65C-4128-A1F6-8FDA66F51B9D}" srcId="{B25F0DF9-D4D3-465E-AEC1-403E131B1A55}" destId="{6B71B3D8-AE38-4C62-A8D0-622E59169870}" srcOrd="3" destOrd="0" parTransId="{338E93E7-FDD3-4539-B6B0-494565AF7FDB}" sibTransId="{889CBF4D-F808-4A53-9F60-CD88A10B7D2F}"/>
    <dgm:cxn modelId="{777FB177-51BF-4129-A6FE-FFF3F53AA9DD}" type="presOf" srcId="{A290DD70-20A8-46B6-B262-78BC8AB5D93A}" destId="{81444185-34FD-413B-80EA-58E9D6F0C5CC}" srcOrd="0" destOrd="0" presId="urn:microsoft.com/office/officeart/2005/8/layout/chevronAccent+Icon"/>
    <dgm:cxn modelId="{98AE37B0-ABB0-4620-9D71-88FC82F6A0E5}" type="presOf" srcId="{C7A3E4A2-F1C7-4B69-A995-9C0103F2B043}" destId="{F2B8E7E6-C50E-4A7B-B73C-EDE62A9F0806}" srcOrd="0" destOrd="0" presId="urn:microsoft.com/office/officeart/2005/8/layout/chevronAccent+Icon"/>
    <dgm:cxn modelId="{230F9474-83C1-42DB-AA10-3995610218C0}" type="presOf" srcId="{CC998F1E-D6F8-4086-83CF-2152E8FF1F0F}" destId="{5626DF93-EB1F-45D7-BBD6-AE6A25A8C71C}" srcOrd="0" destOrd="0" presId="urn:microsoft.com/office/officeart/2005/8/layout/chevronAccent+Icon"/>
    <dgm:cxn modelId="{78CB6958-45DF-4A8B-9382-DCA22F07AD97}" srcId="{B25F0DF9-D4D3-465E-AEC1-403E131B1A55}" destId="{CC998F1E-D6F8-4086-83CF-2152E8FF1F0F}" srcOrd="0" destOrd="0" parTransId="{545965A6-B47C-4FE9-AFEE-5A47D7F238E2}" sibTransId="{7C9718D2-C6C9-4C96-9E77-ACF1CB613117}"/>
    <dgm:cxn modelId="{E1F7CD38-1234-40FA-9700-E4F5559AD6C2}" type="presOf" srcId="{B25F0DF9-D4D3-465E-AEC1-403E131B1A55}" destId="{52E3A826-3B97-469D-9C6D-B27CCDEF1E5D}" srcOrd="0" destOrd="0" presId="urn:microsoft.com/office/officeart/2005/8/layout/chevronAccent+Icon"/>
    <dgm:cxn modelId="{4A6960A8-E081-4A8C-829A-6B63DF544AA8}" type="presParOf" srcId="{52E3A826-3B97-469D-9C6D-B27CCDEF1E5D}" destId="{14BB91BE-67AA-46EE-AFEC-F7F694BAAAC2}" srcOrd="0" destOrd="0" presId="urn:microsoft.com/office/officeart/2005/8/layout/chevronAccent+Icon"/>
    <dgm:cxn modelId="{CB5BF947-8281-47F0-BA38-D3C620D0EEF3}" type="presParOf" srcId="{14BB91BE-67AA-46EE-AFEC-F7F694BAAAC2}" destId="{9100055F-F1E1-4551-8529-CBC9F81E9386}" srcOrd="0" destOrd="0" presId="urn:microsoft.com/office/officeart/2005/8/layout/chevronAccent+Icon"/>
    <dgm:cxn modelId="{5571CA06-F11D-4BBC-A05C-31F94CA8E393}" type="presParOf" srcId="{14BB91BE-67AA-46EE-AFEC-F7F694BAAAC2}" destId="{5626DF93-EB1F-45D7-BBD6-AE6A25A8C71C}" srcOrd="1" destOrd="0" presId="urn:microsoft.com/office/officeart/2005/8/layout/chevronAccent+Icon"/>
    <dgm:cxn modelId="{1E6AB50E-A36C-4D2E-B941-C6A98AC8D2BB}" type="presParOf" srcId="{52E3A826-3B97-469D-9C6D-B27CCDEF1E5D}" destId="{C0A72EE5-C0B3-401E-8B29-E17B1C431FCA}" srcOrd="1" destOrd="0" presId="urn:microsoft.com/office/officeart/2005/8/layout/chevronAccent+Icon"/>
    <dgm:cxn modelId="{2A16C2C7-0A3C-437D-AC02-438A35C80D31}" type="presParOf" srcId="{52E3A826-3B97-469D-9C6D-B27CCDEF1E5D}" destId="{CEBE1EC8-B9B2-4105-BD35-CBB83FAA0B5D}" srcOrd="2" destOrd="0" presId="urn:microsoft.com/office/officeart/2005/8/layout/chevronAccent+Icon"/>
    <dgm:cxn modelId="{7D7914C8-417B-4ADD-B66A-79F0CB49255C}" type="presParOf" srcId="{CEBE1EC8-B9B2-4105-BD35-CBB83FAA0B5D}" destId="{2F53FB8E-A66D-4E62-8D65-B6FB5D1A6E37}" srcOrd="0" destOrd="0" presId="urn:microsoft.com/office/officeart/2005/8/layout/chevronAccent+Icon"/>
    <dgm:cxn modelId="{F1775556-8AF7-4979-A770-45413F2A550B}" type="presParOf" srcId="{CEBE1EC8-B9B2-4105-BD35-CBB83FAA0B5D}" destId="{F2B8E7E6-C50E-4A7B-B73C-EDE62A9F0806}" srcOrd="1" destOrd="0" presId="urn:microsoft.com/office/officeart/2005/8/layout/chevronAccent+Icon"/>
    <dgm:cxn modelId="{19D55A91-5986-4C02-84D6-B76E73B272B1}" type="presParOf" srcId="{52E3A826-3B97-469D-9C6D-B27CCDEF1E5D}" destId="{560EEF9F-E62D-47F2-AF44-70927D8E5F3E}" srcOrd="3" destOrd="0" presId="urn:microsoft.com/office/officeart/2005/8/layout/chevronAccent+Icon"/>
    <dgm:cxn modelId="{1796C39D-5632-4C59-9064-3C9A0B1F731A}" type="presParOf" srcId="{52E3A826-3B97-469D-9C6D-B27CCDEF1E5D}" destId="{828B76A2-0E84-4B8D-8657-A925CC31BCA2}" srcOrd="4" destOrd="0" presId="urn:microsoft.com/office/officeart/2005/8/layout/chevronAccent+Icon"/>
    <dgm:cxn modelId="{3D98C4D0-3EC6-46FC-B112-8DF0BAAC9D7E}" type="presParOf" srcId="{828B76A2-0E84-4B8D-8657-A925CC31BCA2}" destId="{457A30B3-A236-4AAE-B928-7BCD257046FB}" srcOrd="0" destOrd="0" presId="urn:microsoft.com/office/officeart/2005/8/layout/chevronAccent+Icon"/>
    <dgm:cxn modelId="{6E7819BC-1FFA-4CD3-9AD3-AA2B2DD1F38D}" type="presParOf" srcId="{828B76A2-0E84-4B8D-8657-A925CC31BCA2}" destId="{81444185-34FD-413B-80EA-58E9D6F0C5CC}" srcOrd="1" destOrd="0" presId="urn:microsoft.com/office/officeart/2005/8/layout/chevronAccent+Icon"/>
    <dgm:cxn modelId="{71D076D6-596E-46AD-B7E9-CDEEE7CBB971}" type="presParOf" srcId="{52E3A826-3B97-469D-9C6D-B27CCDEF1E5D}" destId="{6F81E206-7E45-4C64-B3D8-1DFD07660894}" srcOrd="5" destOrd="0" presId="urn:microsoft.com/office/officeart/2005/8/layout/chevronAccent+Icon"/>
    <dgm:cxn modelId="{A37A02FA-4475-4EF3-8F23-1C6ECC4FE6DE}" type="presParOf" srcId="{52E3A826-3B97-469D-9C6D-B27CCDEF1E5D}" destId="{A668A07B-CE73-47AF-851E-C5485F1C1C07}" srcOrd="6" destOrd="0" presId="urn:microsoft.com/office/officeart/2005/8/layout/chevronAccent+Icon"/>
    <dgm:cxn modelId="{0A13AB97-DDBB-4425-AFDF-94D1DD23BAB2}" type="presParOf" srcId="{A668A07B-CE73-47AF-851E-C5485F1C1C07}" destId="{87D637C5-C669-4142-8697-90440146B566}" srcOrd="0" destOrd="0" presId="urn:microsoft.com/office/officeart/2005/8/layout/chevronAccent+Icon"/>
    <dgm:cxn modelId="{5F332867-346F-4951-9B3F-D7EF6DCA7BBD}" type="presParOf" srcId="{A668A07B-CE73-47AF-851E-C5485F1C1C07}" destId="{731F2F99-12EE-4B32-9F54-AFA1E9C6D1B5}"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151636-F9F6-4290-B656-38D7F4A0D65C}"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58EC5FAC-B905-41A7-AC0F-F92CAAF7E8A0}">
      <dgm:prSet phldrT="[Text]"/>
      <dgm:spPr/>
      <dgm:t>
        <a:bodyPr/>
        <a:lstStyle/>
        <a:p>
          <a:r>
            <a:rPr lang="en-US" dirty="0" smtClean="0"/>
            <a:t>Pay Calculation</a:t>
          </a:r>
          <a:endParaRPr lang="en-US" dirty="0"/>
        </a:p>
      </dgm:t>
    </dgm:pt>
    <dgm:pt modelId="{EC04312C-7143-400F-8383-CFC0E61AE6BF}" type="parTrans" cxnId="{E3CBB436-E949-4A82-8D21-31CF33A2CF15}">
      <dgm:prSet/>
      <dgm:spPr/>
      <dgm:t>
        <a:bodyPr/>
        <a:lstStyle/>
        <a:p>
          <a:endParaRPr lang="en-US"/>
        </a:p>
      </dgm:t>
    </dgm:pt>
    <dgm:pt modelId="{10F22357-0BFA-470C-AC07-C7B48F3F794F}" type="sibTrans" cxnId="{E3CBB436-E949-4A82-8D21-31CF33A2CF15}">
      <dgm:prSet/>
      <dgm:spPr/>
      <dgm:t>
        <a:bodyPr/>
        <a:lstStyle/>
        <a:p>
          <a:endParaRPr lang="en-US"/>
        </a:p>
      </dgm:t>
    </dgm:pt>
    <dgm:pt modelId="{0D6EC636-EF5A-440A-987D-C19DD21F2CE6}">
      <dgm:prSet phldrT="[Text]"/>
      <dgm:spPr/>
      <dgm:t>
        <a:bodyPr/>
        <a:lstStyle/>
        <a:p>
          <a:r>
            <a:rPr lang="en-US" dirty="0" smtClean="0"/>
            <a:t>Pay Confirm </a:t>
          </a:r>
          <a:endParaRPr lang="en-US" dirty="0"/>
        </a:p>
      </dgm:t>
    </dgm:pt>
    <dgm:pt modelId="{0FA416E1-3B4F-4217-9EB7-593478256791}" type="parTrans" cxnId="{A3C657BB-8DDD-496D-AAF6-C5F6E1812A48}">
      <dgm:prSet/>
      <dgm:spPr/>
      <dgm:t>
        <a:bodyPr/>
        <a:lstStyle/>
        <a:p>
          <a:endParaRPr lang="en-US"/>
        </a:p>
      </dgm:t>
    </dgm:pt>
    <dgm:pt modelId="{72969C5B-5B87-4E1A-B6EF-1065E4089251}" type="sibTrans" cxnId="{A3C657BB-8DDD-496D-AAF6-C5F6E1812A48}">
      <dgm:prSet/>
      <dgm:spPr/>
      <dgm:t>
        <a:bodyPr/>
        <a:lstStyle/>
        <a:p>
          <a:endParaRPr lang="en-US"/>
        </a:p>
      </dgm:t>
    </dgm:pt>
    <dgm:pt modelId="{52D11B9E-22C0-4B81-B7D3-260327D125F1}">
      <dgm:prSet phldrT="[Text]"/>
      <dgm:spPr/>
      <dgm:t>
        <a:bodyPr/>
        <a:lstStyle/>
        <a:p>
          <a:r>
            <a:rPr lang="en-US" dirty="0" smtClean="0"/>
            <a:t>Absence Management Processing</a:t>
          </a:r>
          <a:endParaRPr lang="en-US" dirty="0"/>
        </a:p>
      </dgm:t>
    </dgm:pt>
    <dgm:pt modelId="{23A313C6-C68D-46FA-907B-F0B8B12B1E61}" type="parTrans" cxnId="{ABA3C279-F161-4633-87A2-0B5E56A295EF}">
      <dgm:prSet/>
      <dgm:spPr/>
      <dgm:t>
        <a:bodyPr/>
        <a:lstStyle/>
        <a:p>
          <a:endParaRPr lang="en-US"/>
        </a:p>
      </dgm:t>
    </dgm:pt>
    <dgm:pt modelId="{5A5BEEF3-8B00-4EA0-8614-D92BFEA71051}" type="sibTrans" cxnId="{ABA3C279-F161-4633-87A2-0B5E56A295EF}">
      <dgm:prSet/>
      <dgm:spPr/>
      <dgm:t>
        <a:bodyPr/>
        <a:lstStyle/>
        <a:p>
          <a:endParaRPr lang="en-US"/>
        </a:p>
      </dgm:t>
    </dgm:pt>
    <dgm:pt modelId="{9452B0AD-959C-4736-A850-96C5FF422B91}">
      <dgm:prSet phldrT="[Text]"/>
      <dgm:spPr/>
      <dgm:t>
        <a:bodyPr/>
        <a:lstStyle/>
        <a:p>
          <a:r>
            <a:rPr lang="en-US" dirty="0" smtClean="0"/>
            <a:t>GL Processing</a:t>
          </a:r>
          <a:endParaRPr lang="en-US" dirty="0"/>
        </a:p>
      </dgm:t>
    </dgm:pt>
    <dgm:pt modelId="{6A55271E-FEFA-450D-8DFE-08625DB803E1}" type="parTrans" cxnId="{70F1B5A3-C1E7-45AC-AECA-52E58C5A8686}">
      <dgm:prSet/>
      <dgm:spPr/>
      <dgm:t>
        <a:bodyPr/>
        <a:lstStyle/>
        <a:p>
          <a:endParaRPr lang="en-US"/>
        </a:p>
      </dgm:t>
    </dgm:pt>
    <dgm:pt modelId="{E14E0CC1-7007-47E7-92EB-BB8B7DAE2D2D}" type="sibTrans" cxnId="{70F1B5A3-C1E7-45AC-AECA-52E58C5A8686}">
      <dgm:prSet/>
      <dgm:spPr/>
      <dgm:t>
        <a:bodyPr/>
        <a:lstStyle/>
        <a:p>
          <a:endParaRPr lang="en-US"/>
        </a:p>
      </dgm:t>
    </dgm:pt>
    <dgm:pt modelId="{4240FDF9-4F6A-48F2-B6C1-85ACF2B0D11B}" type="pres">
      <dgm:prSet presAssocID="{D5151636-F9F6-4290-B656-38D7F4A0D65C}" presName="Name0" presStyleCnt="0">
        <dgm:presLayoutVars>
          <dgm:dir/>
          <dgm:resizeHandles val="exact"/>
        </dgm:presLayoutVars>
      </dgm:prSet>
      <dgm:spPr/>
      <dgm:t>
        <a:bodyPr/>
        <a:lstStyle/>
        <a:p>
          <a:endParaRPr lang="en-US"/>
        </a:p>
      </dgm:t>
    </dgm:pt>
    <dgm:pt modelId="{BBD25EDB-0021-435B-BB58-B33DFB4AAA6A}" type="pres">
      <dgm:prSet presAssocID="{58EC5FAC-B905-41A7-AC0F-F92CAAF7E8A0}" presName="composite" presStyleCnt="0"/>
      <dgm:spPr/>
    </dgm:pt>
    <dgm:pt modelId="{9EE84B81-214F-4D77-BF83-423B45737D10}" type="pres">
      <dgm:prSet presAssocID="{58EC5FAC-B905-41A7-AC0F-F92CAAF7E8A0}" presName="bgChev" presStyleLbl="node1" presStyleIdx="0" presStyleCnt="4"/>
      <dgm:spPr>
        <a:solidFill>
          <a:schemeClr val="accent6"/>
        </a:solidFill>
        <a:ln w="19050"/>
      </dgm:spPr>
      <dgm:t>
        <a:bodyPr/>
        <a:lstStyle/>
        <a:p>
          <a:endParaRPr lang="en-US"/>
        </a:p>
      </dgm:t>
    </dgm:pt>
    <dgm:pt modelId="{991AE8E5-A411-43FA-AAE5-BAB4A32A18B0}" type="pres">
      <dgm:prSet presAssocID="{58EC5FAC-B905-41A7-AC0F-F92CAAF7E8A0}" presName="txNode" presStyleLbl="fgAcc1" presStyleIdx="0" presStyleCnt="4">
        <dgm:presLayoutVars>
          <dgm:bulletEnabled val="1"/>
        </dgm:presLayoutVars>
      </dgm:prSet>
      <dgm:spPr/>
      <dgm:t>
        <a:bodyPr/>
        <a:lstStyle/>
        <a:p>
          <a:endParaRPr lang="en-US"/>
        </a:p>
      </dgm:t>
    </dgm:pt>
    <dgm:pt modelId="{A6EDE83E-BE3F-4EBD-9079-6CF1468A0987}" type="pres">
      <dgm:prSet presAssocID="{10F22357-0BFA-470C-AC07-C7B48F3F794F}" presName="compositeSpace" presStyleCnt="0"/>
      <dgm:spPr/>
    </dgm:pt>
    <dgm:pt modelId="{319F2612-0C13-4274-B867-26FE55A3D06F}" type="pres">
      <dgm:prSet presAssocID="{0D6EC636-EF5A-440A-987D-C19DD21F2CE6}" presName="composite" presStyleCnt="0"/>
      <dgm:spPr/>
    </dgm:pt>
    <dgm:pt modelId="{0772EE76-E065-41C3-8AD6-52B27B8EB21C}" type="pres">
      <dgm:prSet presAssocID="{0D6EC636-EF5A-440A-987D-C19DD21F2CE6}" presName="bgChev" presStyleLbl="node1" presStyleIdx="1" presStyleCnt="4"/>
      <dgm:spPr>
        <a:solidFill>
          <a:schemeClr val="accent6"/>
        </a:solidFill>
        <a:ln w="19050"/>
      </dgm:spPr>
      <dgm:t>
        <a:bodyPr/>
        <a:lstStyle/>
        <a:p>
          <a:endParaRPr lang="en-US"/>
        </a:p>
      </dgm:t>
    </dgm:pt>
    <dgm:pt modelId="{9B1CD039-4F64-46B1-97D9-BA89E1885300}" type="pres">
      <dgm:prSet presAssocID="{0D6EC636-EF5A-440A-987D-C19DD21F2CE6}" presName="txNode" presStyleLbl="fgAcc1" presStyleIdx="1" presStyleCnt="4">
        <dgm:presLayoutVars>
          <dgm:bulletEnabled val="1"/>
        </dgm:presLayoutVars>
      </dgm:prSet>
      <dgm:spPr/>
      <dgm:t>
        <a:bodyPr/>
        <a:lstStyle/>
        <a:p>
          <a:endParaRPr lang="en-US"/>
        </a:p>
      </dgm:t>
    </dgm:pt>
    <dgm:pt modelId="{5EC974F0-1923-4C05-829D-D7EA04AC2DE3}" type="pres">
      <dgm:prSet presAssocID="{72969C5B-5B87-4E1A-B6EF-1065E4089251}" presName="compositeSpace" presStyleCnt="0"/>
      <dgm:spPr/>
    </dgm:pt>
    <dgm:pt modelId="{FDE630F3-7083-40C2-8ADC-DDD344433456}" type="pres">
      <dgm:prSet presAssocID="{52D11B9E-22C0-4B81-B7D3-260327D125F1}" presName="composite" presStyleCnt="0"/>
      <dgm:spPr/>
    </dgm:pt>
    <dgm:pt modelId="{9E4E1723-6A4A-4847-BBD5-377FB3F6CE8B}" type="pres">
      <dgm:prSet presAssocID="{52D11B9E-22C0-4B81-B7D3-260327D125F1}" presName="bgChev" presStyleLbl="node1" presStyleIdx="2" presStyleCnt="4"/>
      <dgm:spPr>
        <a:ln w="19050"/>
      </dgm:spPr>
      <dgm:t>
        <a:bodyPr/>
        <a:lstStyle/>
        <a:p>
          <a:endParaRPr lang="en-US"/>
        </a:p>
      </dgm:t>
    </dgm:pt>
    <dgm:pt modelId="{BAABDD0D-1948-45B6-ABDC-E082F8E517D4}" type="pres">
      <dgm:prSet presAssocID="{52D11B9E-22C0-4B81-B7D3-260327D125F1}" presName="txNode" presStyleLbl="fgAcc1" presStyleIdx="2" presStyleCnt="4">
        <dgm:presLayoutVars>
          <dgm:bulletEnabled val="1"/>
        </dgm:presLayoutVars>
      </dgm:prSet>
      <dgm:spPr/>
      <dgm:t>
        <a:bodyPr/>
        <a:lstStyle/>
        <a:p>
          <a:endParaRPr lang="en-US"/>
        </a:p>
      </dgm:t>
    </dgm:pt>
    <dgm:pt modelId="{6B301579-6C2C-44DF-914C-CE7899F95426}" type="pres">
      <dgm:prSet presAssocID="{5A5BEEF3-8B00-4EA0-8614-D92BFEA71051}" presName="compositeSpace" presStyleCnt="0"/>
      <dgm:spPr/>
    </dgm:pt>
    <dgm:pt modelId="{5B485E12-1F81-410E-91F7-E1C5CFB25DFB}" type="pres">
      <dgm:prSet presAssocID="{9452B0AD-959C-4736-A850-96C5FF422B91}" presName="composite" presStyleCnt="0"/>
      <dgm:spPr/>
    </dgm:pt>
    <dgm:pt modelId="{957435BE-DFF3-412A-9746-41ED0E612F54}" type="pres">
      <dgm:prSet presAssocID="{9452B0AD-959C-4736-A850-96C5FF422B91}" presName="bgChev" presStyleLbl="node1" presStyleIdx="3" presStyleCnt="4"/>
      <dgm:spPr>
        <a:ln w="19050"/>
      </dgm:spPr>
      <dgm:t>
        <a:bodyPr/>
        <a:lstStyle/>
        <a:p>
          <a:endParaRPr lang="en-US"/>
        </a:p>
      </dgm:t>
    </dgm:pt>
    <dgm:pt modelId="{B8784708-2CE5-4453-8528-6582DA4322AA}" type="pres">
      <dgm:prSet presAssocID="{9452B0AD-959C-4736-A850-96C5FF422B91}" presName="txNode" presStyleLbl="fgAcc1" presStyleIdx="3" presStyleCnt="4">
        <dgm:presLayoutVars>
          <dgm:bulletEnabled val="1"/>
        </dgm:presLayoutVars>
      </dgm:prSet>
      <dgm:spPr/>
      <dgm:t>
        <a:bodyPr/>
        <a:lstStyle/>
        <a:p>
          <a:endParaRPr lang="en-US"/>
        </a:p>
      </dgm:t>
    </dgm:pt>
  </dgm:ptLst>
  <dgm:cxnLst>
    <dgm:cxn modelId="{ABA3C279-F161-4633-87A2-0B5E56A295EF}" srcId="{D5151636-F9F6-4290-B656-38D7F4A0D65C}" destId="{52D11B9E-22C0-4B81-B7D3-260327D125F1}" srcOrd="2" destOrd="0" parTransId="{23A313C6-C68D-46FA-907B-F0B8B12B1E61}" sibTransId="{5A5BEEF3-8B00-4EA0-8614-D92BFEA71051}"/>
    <dgm:cxn modelId="{98D7B72F-A895-4B72-A084-70F8BB53C12A}" type="presOf" srcId="{9452B0AD-959C-4736-A850-96C5FF422B91}" destId="{B8784708-2CE5-4453-8528-6582DA4322AA}" srcOrd="0" destOrd="0" presId="urn:microsoft.com/office/officeart/2005/8/layout/chevronAccent+Icon"/>
    <dgm:cxn modelId="{292469C2-39D0-4BCE-8D55-0C74EE7A9A7C}" type="presOf" srcId="{0D6EC636-EF5A-440A-987D-C19DD21F2CE6}" destId="{9B1CD039-4F64-46B1-97D9-BA89E1885300}" srcOrd="0" destOrd="0" presId="urn:microsoft.com/office/officeart/2005/8/layout/chevronAccent+Icon"/>
    <dgm:cxn modelId="{A3C657BB-8DDD-496D-AAF6-C5F6E1812A48}" srcId="{D5151636-F9F6-4290-B656-38D7F4A0D65C}" destId="{0D6EC636-EF5A-440A-987D-C19DD21F2CE6}" srcOrd="1" destOrd="0" parTransId="{0FA416E1-3B4F-4217-9EB7-593478256791}" sibTransId="{72969C5B-5B87-4E1A-B6EF-1065E4089251}"/>
    <dgm:cxn modelId="{E3CBB436-E949-4A82-8D21-31CF33A2CF15}" srcId="{D5151636-F9F6-4290-B656-38D7F4A0D65C}" destId="{58EC5FAC-B905-41A7-AC0F-F92CAAF7E8A0}" srcOrd="0" destOrd="0" parTransId="{EC04312C-7143-400F-8383-CFC0E61AE6BF}" sibTransId="{10F22357-0BFA-470C-AC07-C7B48F3F794F}"/>
    <dgm:cxn modelId="{14AB35A6-28E2-42E0-B343-99BB7E5CCBF7}" type="presOf" srcId="{52D11B9E-22C0-4B81-B7D3-260327D125F1}" destId="{BAABDD0D-1948-45B6-ABDC-E082F8E517D4}" srcOrd="0" destOrd="0" presId="urn:microsoft.com/office/officeart/2005/8/layout/chevronAccent+Icon"/>
    <dgm:cxn modelId="{5FEFCFA3-8159-4121-AF6E-C63E09F08C59}" type="presOf" srcId="{58EC5FAC-B905-41A7-AC0F-F92CAAF7E8A0}" destId="{991AE8E5-A411-43FA-AAE5-BAB4A32A18B0}" srcOrd="0" destOrd="0" presId="urn:microsoft.com/office/officeart/2005/8/layout/chevronAccent+Icon"/>
    <dgm:cxn modelId="{2A95E5C1-6A7D-499C-A93E-702C398AB1D1}" type="presOf" srcId="{D5151636-F9F6-4290-B656-38D7F4A0D65C}" destId="{4240FDF9-4F6A-48F2-B6C1-85ACF2B0D11B}" srcOrd="0" destOrd="0" presId="urn:microsoft.com/office/officeart/2005/8/layout/chevronAccent+Icon"/>
    <dgm:cxn modelId="{70F1B5A3-C1E7-45AC-AECA-52E58C5A8686}" srcId="{D5151636-F9F6-4290-B656-38D7F4A0D65C}" destId="{9452B0AD-959C-4736-A850-96C5FF422B91}" srcOrd="3" destOrd="0" parTransId="{6A55271E-FEFA-450D-8DFE-08625DB803E1}" sibTransId="{E14E0CC1-7007-47E7-92EB-BB8B7DAE2D2D}"/>
    <dgm:cxn modelId="{C6A06621-83C9-45E3-B455-1CCB08407C34}" type="presParOf" srcId="{4240FDF9-4F6A-48F2-B6C1-85ACF2B0D11B}" destId="{BBD25EDB-0021-435B-BB58-B33DFB4AAA6A}" srcOrd="0" destOrd="0" presId="urn:microsoft.com/office/officeart/2005/8/layout/chevronAccent+Icon"/>
    <dgm:cxn modelId="{D60B389E-4795-462D-AB91-F18543AB0439}" type="presParOf" srcId="{BBD25EDB-0021-435B-BB58-B33DFB4AAA6A}" destId="{9EE84B81-214F-4D77-BF83-423B45737D10}" srcOrd="0" destOrd="0" presId="urn:microsoft.com/office/officeart/2005/8/layout/chevronAccent+Icon"/>
    <dgm:cxn modelId="{89A884FF-7460-48C1-A8AD-37A828C8935D}" type="presParOf" srcId="{BBD25EDB-0021-435B-BB58-B33DFB4AAA6A}" destId="{991AE8E5-A411-43FA-AAE5-BAB4A32A18B0}" srcOrd="1" destOrd="0" presId="urn:microsoft.com/office/officeart/2005/8/layout/chevronAccent+Icon"/>
    <dgm:cxn modelId="{E8F73129-B712-4CEE-9C25-94E26D6D65A1}" type="presParOf" srcId="{4240FDF9-4F6A-48F2-B6C1-85ACF2B0D11B}" destId="{A6EDE83E-BE3F-4EBD-9079-6CF1468A0987}" srcOrd="1" destOrd="0" presId="urn:microsoft.com/office/officeart/2005/8/layout/chevronAccent+Icon"/>
    <dgm:cxn modelId="{10E96257-1F67-41C8-AF92-71F0C13600AF}" type="presParOf" srcId="{4240FDF9-4F6A-48F2-B6C1-85ACF2B0D11B}" destId="{319F2612-0C13-4274-B867-26FE55A3D06F}" srcOrd="2" destOrd="0" presId="urn:microsoft.com/office/officeart/2005/8/layout/chevronAccent+Icon"/>
    <dgm:cxn modelId="{8DD61D0C-F01E-40F7-A5D5-9F18AFA81BC5}" type="presParOf" srcId="{319F2612-0C13-4274-B867-26FE55A3D06F}" destId="{0772EE76-E065-41C3-8AD6-52B27B8EB21C}" srcOrd="0" destOrd="0" presId="urn:microsoft.com/office/officeart/2005/8/layout/chevronAccent+Icon"/>
    <dgm:cxn modelId="{C574D6F6-1B28-4AFF-9783-F493397EDDBD}" type="presParOf" srcId="{319F2612-0C13-4274-B867-26FE55A3D06F}" destId="{9B1CD039-4F64-46B1-97D9-BA89E1885300}" srcOrd="1" destOrd="0" presId="urn:microsoft.com/office/officeart/2005/8/layout/chevronAccent+Icon"/>
    <dgm:cxn modelId="{7BC433F4-1358-4CD9-912B-B65B6F4D63E4}" type="presParOf" srcId="{4240FDF9-4F6A-48F2-B6C1-85ACF2B0D11B}" destId="{5EC974F0-1923-4C05-829D-D7EA04AC2DE3}" srcOrd="3" destOrd="0" presId="urn:microsoft.com/office/officeart/2005/8/layout/chevronAccent+Icon"/>
    <dgm:cxn modelId="{598F3B5E-954B-41F5-8751-9DFD9AECCADD}" type="presParOf" srcId="{4240FDF9-4F6A-48F2-B6C1-85ACF2B0D11B}" destId="{FDE630F3-7083-40C2-8ADC-DDD344433456}" srcOrd="4" destOrd="0" presId="urn:microsoft.com/office/officeart/2005/8/layout/chevronAccent+Icon"/>
    <dgm:cxn modelId="{1B13E72F-E2FF-41D5-805E-AE967DF7E3C9}" type="presParOf" srcId="{FDE630F3-7083-40C2-8ADC-DDD344433456}" destId="{9E4E1723-6A4A-4847-BBD5-377FB3F6CE8B}" srcOrd="0" destOrd="0" presId="urn:microsoft.com/office/officeart/2005/8/layout/chevronAccent+Icon"/>
    <dgm:cxn modelId="{230FFE1A-7281-4B2D-BA76-19B8FB33F8DC}" type="presParOf" srcId="{FDE630F3-7083-40C2-8ADC-DDD344433456}" destId="{BAABDD0D-1948-45B6-ABDC-E082F8E517D4}" srcOrd="1" destOrd="0" presId="urn:microsoft.com/office/officeart/2005/8/layout/chevronAccent+Icon"/>
    <dgm:cxn modelId="{96B72EF1-5338-41E9-A6EC-85938A909E9F}" type="presParOf" srcId="{4240FDF9-4F6A-48F2-B6C1-85ACF2B0D11B}" destId="{6B301579-6C2C-44DF-914C-CE7899F95426}" srcOrd="5" destOrd="0" presId="urn:microsoft.com/office/officeart/2005/8/layout/chevronAccent+Icon"/>
    <dgm:cxn modelId="{8423146A-7661-47FD-B8AF-180C23575E98}" type="presParOf" srcId="{4240FDF9-4F6A-48F2-B6C1-85ACF2B0D11B}" destId="{5B485E12-1F81-410E-91F7-E1C5CFB25DFB}" srcOrd="6" destOrd="0" presId="urn:microsoft.com/office/officeart/2005/8/layout/chevronAccent+Icon"/>
    <dgm:cxn modelId="{CA4E87D4-7F91-441E-A022-00B6D1636A99}" type="presParOf" srcId="{5B485E12-1F81-410E-91F7-E1C5CFB25DFB}" destId="{957435BE-DFF3-412A-9746-41ED0E612F54}" srcOrd="0" destOrd="0" presId="urn:microsoft.com/office/officeart/2005/8/layout/chevronAccent+Icon"/>
    <dgm:cxn modelId="{C0CDF416-D495-4AB7-B22B-70AA1174B061}" type="presParOf" srcId="{5B485E12-1F81-410E-91F7-E1C5CFB25DFB}" destId="{B8784708-2CE5-4453-8528-6582DA4322AA}" srcOrd="1" destOrd="0" presId="urn:microsoft.com/office/officeart/2005/8/layout/chevronAccent+Icon"/>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1CD312-0CC0-4DFE-92CE-C701DF39E32D}"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32F71106-3850-40A8-BD6A-38C854393280}">
      <dgm:prSet phldrT="[Text]"/>
      <dgm:spPr/>
      <dgm:t>
        <a:bodyPr/>
        <a:lstStyle/>
        <a:p>
          <a:r>
            <a:rPr lang="en-US" dirty="0" smtClean="0"/>
            <a:t>Transaction </a:t>
          </a:r>
          <a:r>
            <a:rPr lang="en-US" dirty="0" smtClean="0"/>
            <a:t>Cutoff</a:t>
          </a:r>
          <a:endParaRPr lang="en-US" dirty="0"/>
        </a:p>
      </dgm:t>
    </dgm:pt>
    <dgm:pt modelId="{5E5781EC-9ED7-4B82-9110-D91894ACDD37}" type="parTrans" cxnId="{5388D45B-1487-4E36-9AC6-8B2BB5B58818}">
      <dgm:prSet/>
      <dgm:spPr/>
      <dgm:t>
        <a:bodyPr/>
        <a:lstStyle/>
        <a:p>
          <a:endParaRPr lang="en-US"/>
        </a:p>
      </dgm:t>
    </dgm:pt>
    <dgm:pt modelId="{8C6B640E-6FF8-40F7-815B-612598CBFDEB}" type="sibTrans" cxnId="{5388D45B-1487-4E36-9AC6-8B2BB5B58818}">
      <dgm:prSet/>
      <dgm:spPr/>
      <dgm:t>
        <a:bodyPr/>
        <a:lstStyle/>
        <a:p>
          <a:endParaRPr lang="en-US"/>
        </a:p>
      </dgm:t>
    </dgm:pt>
    <dgm:pt modelId="{36BFD880-D312-499E-87DA-2CD18A03A606}">
      <dgm:prSet phldrT="[Text]"/>
      <dgm:spPr/>
      <dgm:t>
        <a:bodyPr/>
        <a:lstStyle/>
        <a:p>
          <a:r>
            <a:rPr lang="en-US" dirty="0" smtClean="0"/>
            <a:t>External </a:t>
          </a:r>
          <a:r>
            <a:rPr lang="en-US" dirty="0" smtClean="0"/>
            <a:t>Files and Docs </a:t>
          </a:r>
        </a:p>
        <a:p>
          <a:r>
            <a:rPr lang="en-US" dirty="0" smtClean="0"/>
            <a:t>(I-181 &amp; I-618)</a:t>
          </a:r>
        </a:p>
        <a:p>
          <a:r>
            <a:rPr lang="en-US" dirty="0" smtClean="0"/>
            <a:t>TARS and One Time Pays </a:t>
          </a:r>
          <a:endParaRPr lang="en-US" dirty="0"/>
        </a:p>
      </dgm:t>
    </dgm:pt>
    <dgm:pt modelId="{FBB822BF-3322-4FD7-95E0-A3148DA74643}" type="parTrans" cxnId="{66063D67-6CD8-4FB0-86EA-6BE6E6C25B64}">
      <dgm:prSet/>
      <dgm:spPr/>
      <dgm:t>
        <a:bodyPr/>
        <a:lstStyle/>
        <a:p>
          <a:endParaRPr lang="en-US"/>
        </a:p>
      </dgm:t>
    </dgm:pt>
    <dgm:pt modelId="{4332C795-82D1-41AA-ABF2-01E95A24EC9B}" type="sibTrans" cxnId="{66063D67-6CD8-4FB0-86EA-6BE6E6C25B64}">
      <dgm:prSet/>
      <dgm:spPr/>
      <dgm:t>
        <a:bodyPr/>
        <a:lstStyle/>
        <a:p>
          <a:endParaRPr lang="en-US"/>
        </a:p>
      </dgm:t>
    </dgm:pt>
    <dgm:pt modelId="{108F6FB7-31FD-45B0-9479-DF35F01D14EB}">
      <dgm:prSet phldrT="[Text]"/>
      <dgm:spPr/>
      <dgm:t>
        <a:bodyPr/>
        <a:lstStyle/>
        <a:p>
          <a:r>
            <a:rPr lang="en-US" dirty="0" smtClean="0"/>
            <a:t>Corrections </a:t>
          </a:r>
          <a:r>
            <a:rPr lang="en-US" dirty="0" smtClean="0"/>
            <a:t>due for External Files</a:t>
          </a:r>
          <a:endParaRPr lang="en-US" dirty="0"/>
        </a:p>
      </dgm:t>
    </dgm:pt>
    <dgm:pt modelId="{9F6809FD-73B6-42B6-932C-68B5EE8D66C3}" type="parTrans" cxnId="{A14F6B5E-15B1-4345-A17E-E3682D5288D0}">
      <dgm:prSet/>
      <dgm:spPr/>
      <dgm:t>
        <a:bodyPr/>
        <a:lstStyle/>
        <a:p>
          <a:endParaRPr lang="en-US"/>
        </a:p>
      </dgm:t>
    </dgm:pt>
    <dgm:pt modelId="{D109C3B7-ABB3-4361-989F-370406AC31EF}" type="sibTrans" cxnId="{A14F6B5E-15B1-4345-A17E-E3682D5288D0}">
      <dgm:prSet/>
      <dgm:spPr/>
      <dgm:t>
        <a:bodyPr/>
        <a:lstStyle/>
        <a:p>
          <a:endParaRPr lang="en-US"/>
        </a:p>
      </dgm:t>
    </dgm:pt>
    <dgm:pt modelId="{6C31DEC7-E2DA-40FB-9AAA-4C07374ECAFB}" type="pres">
      <dgm:prSet presAssocID="{5C1CD312-0CC0-4DFE-92CE-C701DF39E32D}" presName="Name0" presStyleCnt="0">
        <dgm:presLayoutVars>
          <dgm:dir/>
          <dgm:resizeHandles val="exact"/>
        </dgm:presLayoutVars>
      </dgm:prSet>
      <dgm:spPr/>
    </dgm:pt>
    <dgm:pt modelId="{2036F16E-495A-4783-9EBA-14E3ACA565B8}" type="pres">
      <dgm:prSet presAssocID="{32F71106-3850-40A8-BD6A-38C854393280}" presName="composite" presStyleCnt="0"/>
      <dgm:spPr/>
    </dgm:pt>
    <dgm:pt modelId="{B970C049-87E0-41CC-99B3-B17D2DAC9D81}" type="pres">
      <dgm:prSet presAssocID="{32F71106-3850-40A8-BD6A-38C854393280}" presName="bgChev" presStyleLbl="node1" presStyleIdx="0" presStyleCnt="3"/>
      <dgm:spPr>
        <a:ln w="19050"/>
      </dgm:spPr>
    </dgm:pt>
    <dgm:pt modelId="{A2094C44-D06E-40A4-8054-0CE053083934}" type="pres">
      <dgm:prSet presAssocID="{32F71106-3850-40A8-BD6A-38C854393280}" presName="txNode" presStyleLbl="fgAcc1" presStyleIdx="0" presStyleCnt="3" custLinFactNeighborX="-3017" custLinFactNeighborY="6769">
        <dgm:presLayoutVars>
          <dgm:bulletEnabled val="1"/>
        </dgm:presLayoutVars>
      </dgm:prSet>
      <dgm:spPr/>
      <dgm:t>
        <a:bodyPr/>
        <a:lstStyle/>
        <a:p>
          <a:endParaRPr lang="en-US"/>
        </a:p>
      </dgm:t>
    </dgm:pt>
    <dgm:pt modelId="{E4CD9EFF-117B-4CF1-905C-44A43F9BBB9C}" type="pres">
      <dgm:prSet presAssocID="{8C6B640E-6FF8-40F7-815B-612598CBFDEB}" presName="compositeSpace" presStyleCnt="0"/>
      <dgm:spPr/>
    </dgm:pt>
    <dgm:pt modelId="{2D61B74D-9871-4CD9-B00C-4091D378D0A1}" type="pres">
      <dgm:prSet presAssocID="{36BFD880-D312-499E-87DA-2CD18A03A606}" presName="composite" presStyleCnt="0"/>
      <dgm:spPr/>
    </dgm:pt>
    <dgm:pt modelId="{B5859718-1B4D-42C4-A9C6-B3FD5349D9A6}" type="pres">
      <dgm:prSet presAssocID="{36BFD880-D312-499E-87DA-2CD18A03A606}" presName="bgChev" presStyleLbl="node1" presStyleIdx="1" presStyleCnt="3"/>
      <dgm:spPr>
        <a:ln w="19050"/>
      </dgm:spPr>
    </dgm:pt>
    <dgm:pt modelId="{CFFB6616-681E-4A02-AA15-4030F452E117}" type="pres">
      <dgm:prSet presAssocID="{36BFD880-D312-499E-87DA-2CD18A03A606}" presName="txNode" presStyleLbl="fgAcc1" presStyleIdx="1" presStyleCnt="3" custLinFactNeighborX="-2751" custLinFactNeighborY="11666">
        <dgm:presLayoutVars>
          <dgm:bulletEnabled val="1"/>
        </dgm:presLayoutVars>
      </dgm:prSet>
      <dgm:spPr/>
      <dgm:t>
        <a:bodyPr/>
        <a:lstStyle/>
        <a:p>
          <a:endParaRPr lang="en-US"/>
        </a:p>
      </dgm:t>
    </dgm:pt>
    <dgm:pt modelId="{7D782C22-B975-4E2E-B48D-46274D79333C}" type="pres">
      <dgm:prSet presAssocID="{4332C795-82D1-41AA-ABF2-01E95A24EC9B}" presName="compositeSpace" presStyleCnt="0"/>
      <dgm:spPr/>
    </dgm:pt>
    <dgm:pt modelId="{12611F87-3A6F-4339-BEE6-C27700D0163F}" type="pres">
      <dgm:prSet presAssocID="{108F6FB7-31FD-45B0-9479-DF35F01D14EB}" presName="composite" presStyleCnt="0"/>
      <dgm:spPr/>
    </dgm:pt>
    <dgm:pt modelId="{79877DBC-C827-40F4-9284-B92690185087}" type="pres">
      <dgm:prSet presAssocID="{108F6FB7-31FD-45B0-9479-DF35F01D14EB}" presName="bgChev" presStyleLbl="node1" presStyleIdx="2" presStyleCnt="3"/>
      <dgm:spPr>
        <a:ln w="19050"/>
      </dgm:spPr>
    </dgm:pt>
    <dgm:pt modelId="{A8BAA13C-092C-417E-BD5E-24C1B4B55205}" type="pres">
      <dgm:prSet presAssocID="{108F6FB7-31FD-45B0-9479-DF35F01D14EB}" presName="txNode" presStyleLbl="fgAcc1" presStyleIdx="2" presStyleCnt="3" custLinFactNeighborX="-3124" custLinFactNeighborY="9217">
        <dgm:presLayoutVars>
          <dgm:bulletEnabled val="1"/>
        </dgm:presLayoutVars>
      </dgm:prSet>
      <dgm:spPr/>
      <dgm:t>
        <a:bodyPr/>
        <a:lstStyle/>
        <a:p>
          <a:endParaRPr lang="en-US"/>
        </a:p>
      </dgm:t>
    </dgm:pt>
  </dgm:ptLst>
  <dgm:cxnLst>
    <dgm:cxn modelId="{22A762BC-C083-445A-B9A6-23649A0D2D50}" type="presOf" srcId="{36BFD880-D312-499E-87DA-2CD18A03A606}" destId="{CFFB6616-681E-4A02-AA15-4030F452E117}" srcOrd="0" destOrd="0" presId="urn:microsoft.com/office/officeart/2005/8/layout/chevronAccent+Icon"/>
    <dgm:cxn modelId="{66063D67-6CD8-4FB0-86EA-6BE6E6C25B64}" srcId="{5C1CD312-0CC0-4DFE-92CE-C701DF39E32D}" destId="{36BFD880-D312-499E-87DA-2CD18A03A606}" srcOrd="1" destOrd="0" parTransId="{FBB822BF-3322-4FD7-95E0-A3148DA74643}" sibTransId="{4332C795-82D1-41AA-ABF2-01E95A24EC9B}"/>
    <dgm:cxn modelId="{5388D45B-1487-4E36-9AC6-8B2BB5B58818}" srcId="{5C1CD312-0CC0-4DFE-92CE-C701DF39E32D}" destId="{32F71106-3850-40A8-BD6A-38C854393280}" srcOrd="0" destOrd="0" parTransId="{5E5781EC-9ED7-4B82-9110-D91894ACDD37}" sibTransId="{8C6B640E-6FF8-40F7-815B-612598CBFDEB}"/>
    <dgm:cxn modelId="{A14F6B5E-15B1-4345-A17E-E3682D5288D0}" srcId="{5C1CD312-0CC0-4DFE-92CE-C701DF39E32D}" destId="{108F6FB7-31FD-45B0-9479-DF35F01D14EB}" srcOrd="2" destOrd="0" parTransId="{9F6809FD-73B6-42B6-932C-68B5EE8D66C3}" sibTransId="{D109C3B7-ABB3-4361-989F-370406AC31EF}"/>
    <dgm:cxn modelId="{DFB70ED0-99B7-458C-84F2-9A0AE9719270}" type="presOf" srcId="{5C1CD312-0CC0-4DFE-92CE-C701DF39E32D}" destId="{6C31DEC7-E2DA-40FB-9AAA-4C07374ECAFB}" srcOrd="0" destOrd="0" presId="urn:microsoft.com/office/officeart/2005/8/layout/chevronAccent+Icon"/>
    <dgm:cxn modelId="{84F342FB-2942-456C-9133-4C0A91ACC9A8}" type="presOf" srcId="{32F71106-3850-40A8-BD6A-38C854393280}" destId="{A2094C44-D06E-40A4-8054-0CE053083934}" srcOrd="0" destOrd="0" presId="urn:microsoft.com/office/officeart/2005/8/layout/chevronAccent+Icon"/>
    <dgm:cxn modelId="{E6806293-7899-4280-AB2D-891EEA38CEF3}" type="presOf" srcId="{108F6FB7-31FD-45B0-9479-DF35F01D14EB}" destId="{A8BAA13C-092C-417E-BD5E-24C1B4B55205}" srcOrd="0" destOrd="0" presId="urn:microsoft.com/office/officeart/2005/8/layout/chevronAccent+Icon"/>
    <dgm:cxn modelId="{09697B43-342D-4B2D-BA79-BAF49ED093F3}" type="presParOf" srcId="{6C31DEC7-E2DA-40FB-9AAA-4C07374ECAFB}" destId="{2036F16E-495A-4783-9EBA-14E3ACA565B8}" srcOrd="0" destOrd="0" presId="urn:microsoft.com/office/officeart/2005/8/layout/chevronAccent+Icon"/>
    <dgm:cxn modelId="{19CEFD71-99B7-4AF7-94CB-DDA94ADD1FF6}" type="presParOf" srcId="{2036F16E-495A-4783-9EBA-14E3ACA565B8}" destId="{B970C049-87E0-41CC-99B3-B17D2DAC9D81}" srcOrd="0" destOrd="0" presId="urn:microsoft.com/office/officeart/2005/8/layout/chevronAccent+Icon"/>
    <dgm:cxn modelId="{CA0BDC02-FF18-4C37-AA6F-2D52C7A5B07E}" type="presParOf" srcId="{2036F16E-495A-4783-9EBA-14E3ACA565B8}" destId="{A2094C44-D06E-40A4-8054-0CE053083934}" srcOrd="1" destOrd="0" presId="urn:microsoft.com/office/officeart/2005/8/layout/chevronAccent+Icon"/>
    <dgm:cxn modelId="{628F917A-B815-4E4D-9836-32B89DAA0A47}" type="presParOf" srcId="{6C31DEC7-E2DA-40FB-9AAA-4C07374ECAFB}" destId="{E4CD9EFF-117B-4CF1-905C-44A43F9BBB9C}" srcOrd="1" destOrd="0" presId="urn:microsoft.com/office/officeart/2005/8/layout/chevronAccent+Icon"/>
    <dgm:cxn modelId="{9028F972-590F-4EB9-99DC-7E2589011826}" type="presParOf" srcId="{6C31DEC7-E2DA-40FB-9AAA-4C07374ECAFB}" destId="{2D61B74D-9871-4CD9-B00C-4091D378D0A1}" srcOrd="2" destOrd="0" presId="urn:microsoft.com/office/officeart/2005/8/layout/chevronAccent+Icon"/>
    <dgm:cxn modelId="{B900CAA1-4CA9-421A-AF9E-5C53DFE2F55F}" type="presParOf" srcId="{2D61B74D-9871-4CD9-B00C-4091D378D0A1}" destId="{B5859718-1B4D-42C4-A9C6-B3FD5349D9A6}" srcOrd="0" destOrd="0" presId="urn:microsoft.com/office/officeart/2005/8/layout/chevronAccent+Icon"/>
    <dgm:cxn modelId="{11D669D8-8D7C-41EC-9B1F-C8B1A1D7305D}" type="presParOf" srcId="{2D61B74D-9871-4CD9-B00C-4091D378D0A1}" destId="{CFFB6616-681E-4A02-AA15-4030F452E117}" srcOrd="1" destOrd="0" presId="urn:microsoft.com/office/officeart/2005/8/layout/chevronAccent+Icon"/>
    <dgm:cxn modelId="{BFD214A5-4F3F-4C7F-90F5-89D042B2860B}" type="presParOf" srcId="{6C31DEC7-E2DA-40FB-9AAA-4C07374ECAFB}" destId="{7D782C22-B975-4E2E-B48D-46274D79333C}" srcOrd="3" destOrd="0" presId="urn:microsoft.com/office/officeart/2005/8/layout/chevronAccent+Icon"/>
    <dgm:cxn modelId="{28BDD1F7-F46E-45F9-BC59-BA762BF1E822}" type="presParOf" srcId="{6C31DEC7-E2DA-40FB-9AAA-4C07374ECAFB}" destId="{12611F87-3A6F-4339-BEE6-C27700D0163F}" srcOrd="4" destOrd="0" presId="urn:microsoft.com/office/officeart/2005/8/layout/chevronAccent+Icon"/>
    <dgm:cxn modelId="{1630D840-05AE-4AFA-BFCD-91065BE93E57}" type="presParOf" srcId="{12611F87-3A6F-4339-BEE6-C27700D0163F}" destId="{79877DBC-C827-40F4-9284-B92690185087}" srcOrd="0" destOrd="0" presId="urn:microsoft.com/office/officeart/2005/8/layout/chevronAccent+Icon"/>
    <dgm:cxn modelId="{77D4A4CE-5747-41FD-8E4D-45B36C52F9AD}" type="presParOf" srcId="{12611F87-3A6F-4339-BEE6-C27700D0163F}" destId="{A8BAA13C-092C-417E-BD5E-24C1B4B55205}" srcOrd="1" destOrd="0" presId="urn:microsoft.com/office/officeart/2005/8/layout/chevronAccent+Icon"/>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04689-511F-42B1-817E-F933648CC767}">
      <dsp:nvSpPr>
        <dsp:cNvPr id="0" name=""/>
        <dsp:cNvSpPr/>
      </dsp:nvSpPr>
      <dsp:spPr>
        <a:xfrm>
          <a:off x="3376" y="127101"/>
          <a:ext cx="2679053" cy="1607431"/>
        </a:xfrm>
        <a:prstGeom prst="rect">
          <a:avLst/>
        </a:prstGeom>
        <a:solidFill>
          <a:schemeClr val="accent4">
            <a:lumMod val="40000"/>
            <a:lumOff val="6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1" kern="1200" dirty="0">
              <a:solidFill>
                <a:schemeClr val="tx1"/>
              </a:solidFill>
            </a:rPr>
            <a:t>Onboarding &amp; </a:t>
          </a:r>
          <a:br>
            <a:rPr lang="en-US" sz="2100" b="1" i="1" kern="1200" dirty="0">
              <a:solidFill>
                <a:schemeClr val="tx1"/>
              </a:solidFill>
            </a:rPr>
          </a:br>
          <a:r>
            <a:rPr lang="en-US" sz="2100" b="1" i="1" kern="1200" dirty="0">
              <a:solidFill>
                <a:schemeClr val="tx1"/>
              </a:solidFill>
            </a:rPr>
            <a:t>Off-boarding for Contingent Workers</a:t>
          </a:r>
        </a:p>
      </dsp:txBody>
      <dsp:txXfrm>
        <a:off x="3376" y="127101"/>
        <a:ext cx="2679053" cy="1607431"/>
      </dsp:txXfrm>
    </dsp:sp>
    <dsp:sp modelId="{0BB8E336-5042-49C3-804C-9CF1FFFAD058}">
      <dsp:nvSpPr>
        <dsp:cNvPr id="0" name=""/>
        <dsp:cNvSpPr/>
      </dsp:nvSpPr>
      <dsp:spPr>
        <a:xfrm>
          <a:off x="2950335" y="127101"/>
          <a:ext cx="2679053" cy="1607431"/>
        </a:xfrm>
        <a:prstGeom prst="rect">
          <a:avLst/>
        </a:prstGeom>
        <a:solidFill>
          <a:schemeClr val="accent4">
            <a:lumMod val="40000"/>
            <a:lumOff val="6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1" kern="1200">
              <a:solidFill>
                <a:schemeClr val="tx1"/>
              </a:solidFill>
            </a:rPr>
            <a:t>Personal Data &amp; Personal Profile Changes</a:t>
          </a:r>
        </a:p>
      </dsp:txBody>
      <dsp:txXfrm>
        <a:off x="2950335" y="127101"/>
        <a:ext cx="2679053" cy="1607431"/>
      </dsp:txXfrm>
    </dsp:sp>
    <dsp:sp modelId="{B499993D-28F6-443C-ADAE-C401FC3800C4}">
      <dsp:nvSpPr>
        <dsp:cNvPr id="0" name=""/>
        <dsp:cNvSpPr/>
      </dsp:nvSpPr>
      <dsp:spPr>
        <a:xfrm>
          <a:off x="5897294" y="127101"/>
          <a:ext cx="2679053" cy="1607431"/>
        </a:xfrm>
        <a:prstGeom prst="rect">
          <a:avLst/>
        </a:prstGeom>
        <a:solidFill>
          <a:schemeClr val="accent4">
            <a:lumMod val="40000"/>
            <a:lumOff val="6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1" kern="1200">
              <a:solidFill>
                <a:schemeClr val="tx1"/>
              </a:solidFill>
            </a:rPr>
            <a:t>On Behalf of Case Management</a:t>
          </a:r>
        </a:p>
      </dsp:txBody>
      <dsp:txXfrm>
        <a:off x="5897294" y="127101"/>
        <a:ext cx="2679053" cy="1607431"/>
      </dsp:txXfrm>
    </dsp:sp>
    <dsp:sp modelId="{6B4C83AA-B9D1-44B0-807C-2D4DAB7C7820}">
      <dsp:nvSpPr>
        <dsp:cNvPr id="0" name=""/>
        <dsp:cNvSpPr/>
      </dsp:nvSpPr>
      <dsp:spPr>
        <a:xfrm>
          <a:off x="8844252" y="127101"/>
          <a:ext cx="2679053" cy="1607431"/>
        </a:xfrm>
        <a:prstGeom prst="rect">
          <a:avLst/>
        </a:prstGeom>
        <a:solidFill>
          <a:schemeClr val="accent4">
            <a:lumMod val="40000"/>
            <a:lumOff val="6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1" kern="1200">
              <a:solidFill>
                <a:schemeClr val="tx1"/>
              </a:solidFill>
            </a:rPr>
            <a:t>Voluntary Termination – Staff &amp; Academic</a:t>
          </a:r>
        </a:p>
      </dsp:txBody>
      <dsp:txXfrm>
        <a:off x="8844252" y="127101"/>
        <a:ext cx="2679053" cy="1607431"/>
      </dsp:txXfrm>
    </dsp:sp>
    <dsp:sp modelId="{58A6EAE2-F86E-440A-8EDE-39D70BBAE745}">
      <dsp:nvSpPr>
        <dsp:cNvPr id="0" name=""/>
        <dsp:cNvSpPr/>
      </dsp:nvSpPr>
      <dsp:spPr>
        <a:xfrm>
          <a:off x="3376" y="2002438"/>
          <a:ext cx="2679053" cy="1607431"/>
        </a:xfrm>
        <a:prstGeom prst="rect">
          <a:avLst/>
        </a:prstGeom>
        <a:solidFill>
          <a:schemeClr val="accent4">
            <a:lumMod val="40000"/>
            <a:lumOff val="6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1" kern="1200">
              <a:solidFill>
                <a:schemeClr val="tx1"/>
              </a:solidFill>
            </a:rPr>
            <a:t>One-Time Additional Pay</a:t>
          </a:r>
        </a:p>
      </dsp:txBody>
      <dsp:txXfrm>
        <a:off x="3376" y="2002438"/>
        <a:ext cx="2679053" cy="1607431"/>
      </dsp:txXfrm>
    </dsp:sp>
    <dsp:sp modelId="{19309917-8C00-48E3-8869-1579455C0631}">
      <dsp:nvSpPr>
        <dsp:cNvPr id="0" name=""/>
        <dsp:cNvSpPr/>
      </dsp:nvSpPr>
      <dsp:spPr>
        <a:xfrm>
          <a:off x="2950335" y="2002438"/>
          <a:ext cx="2679053" cy="160743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Onboarding/</a:t>
          </a:r>
          <a:br>
            <a:rPr lang="en-US" sz="2100" b="1" kern="1200" dirty="0" smtClean="0">
              <a:solidFill>
                <a:schemeClr val="tx1"/>
              </a:solidFill>
            </a:rPr>
          </a:br>
          <a:r>
            <a:rPr lang="en-US" sz="2100" b="1" kern="1200" dirty="0" smtClean="0">
              <a:solidFill>
                <a:schemeClr val="tx1"/>
              </a:solidFill>
            </a:rPr>
            <a:t>Off-boarding </a:t>
          </a:r>
          <a:r>
            <a:rPr lang="en-US" sz="2100" b="1" kern="1200" dirty="0">
              <a:solidFill>
                <a:schemeClr val="tx1"/>
              </a:solidFill>
            </a:rPr>
            <a:t>for Persons of Interest</a:t>
          </a:r>
        </a:p>
      </dsp:txBody>
      <dsp:txXfrm>
        <a:off x="2950335" y="2002438"/>
        <a:ext cx="2679053" cy="1607431"/>
      </dsp:txXfrm>
    </dsp:sp>
    <dsp:sp modelId="{908F3CE4-D73F-4C42-971D-A9236C7B1322}">
      <dsp:nvSpPr>
        <dsp:cNvPr id="0" name=""/>
        <dsp:cNvSpPr/>
      </dsp:nvSpPr>
      <dsp:spPr>
        <a:xfrm>
          <a:off x="5897294" y="2002438"/>
          <a:ext cx="2679053" cy="160743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a:solidFill>
                <a:schemeClr val="tx1"/>
              </a:solidFill>
            </a:rPr>
            <a:t>Position Data Management</a:t>
          </a:r>
        </a:p>
      </dsp:txBody>
      <dsp:txXfrm>
        <a:off x="5897294" y="2002438"/>
        <a:ext cx="2679053" cy="1607431"/>
      </dsp:txXfrm>
    </dsp:sp>
    <dsp:sp modelId="{B8298BE6-9A77-4484-840E-81F91F055004}">
      <dsp:nvSpPr>
        <dsp:cNvPr id="0" name=""/>
        <dsp:cNvSpPr/>
      </dsp:nvSpPr>
      <dsp:spPr>
        <a:xfrm>
          <a:off x="8827964" y="1986139"/>
          <a:ext cx="2679053" cy="160743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a:solidFill>
                <a:schemeClr val="tx1"/>
              </a:solidFill>
            </a:rPr>
            <a:t>*On/Off-boarding &amp; </a:t>
          </a:r>
          <a:r>
            <a:rPr lang="en-US" sz="2100" b="1" kern="1200" err="1">
              <a:solidFill>
                <a:schemeClr val="tx1"/>
              </a:solidFill>
            </a:rPr>
            <a:t>PayPath</a:t>
          </a:r>
          <a:r>
            <a:rPr lang="en-US" sz="2100" b="1" kern="1200">
              <a:solidFill>
                <a:schemeClr val="tx1"/>
              </a:solidFill>
            </a:rPr>
            <a:t> for Deans &amp; Faculty Admins</a:t>
          </a:r>
        </a:p>
      </dsp:txBody>
      <dsp:txXfrm>
        <a:off x="8827964" y="1986139"/>
        <a:ext cx="2679053" cy="1607431"/>
      </dsp:txXfrm>
    </dsp:sp>
    <dsp:sp modelId="{948C3C5D-8B43-477F-8BD9-87FE41F4B25D}">
      <dsp:nvSpPr>
        <dsp:cNvPr id="0" name=""/>
        <dsp:cNvSpPr/>
      </dsp:nvSpPr>
      <dsp:spPr>
        <a:xfrm>
          <a:off x="2961507" y="3877775"/>
          <a:ext cx="2679053" cy="1607431"/>
        </a:xfrm>
        <a:prstGeom prst="rect">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a:solidFill>
                <a:schemeClr val="tx1"/>
              </a:solidFill>
            </a:rPr>
            <a:t>Onboarding – Select Academics &amp; Casual/Restricted Staff</a:t>
          </a:r>
        </a:p>
      </dsp:txBody>
      <dsp:txXfrm>
        <a:off x="2961507" y="3877775"/>
        <a:ext cx="2679053" cy="1607431"/>
      </dsp:txXfrm>
    </dsp:sp>
    <dsp:sp modelId="{4348685F-29FB-4E61-83F2-901AC36979A3}">
      <dsp:nvSpPr>
        <dsp:cNvPr id="0" name=""/>
        <dsp:cNvSpPr/>
      </dsp:nvSpPr>
      <dsp:spPr>
        <a:xfrm>
          <a:off x="5908492" y="3887613"/>
          <a:ext cx="2679053" cy="1607431"/>
        </a:xfrm>
        <a:prstGeom prst="rect">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a:solidFill>
                <a:schemeClr val="tx1"/>
              </a:solidFill>
            </a:rPr>
            <a:t>Involuntary Termination – Staff &amp; Academics</a:t>
          </a:r>
        </a:p>
      </dsp:txBody>
      <dsp:txXfrm>
        <a:off x="5908492" y="3887613"/>
        <a:ext cx="2679053" cy="1607431"/>
      </dsp:txXfrm>
    </dsp:sp>
    <dsp:sp modelId="{A804A435-70BC-40C8-9D80-DADF0E87AE14}">
      <dsp:nvSpPr>
        <dsp:cNvPr id="0" name=""/>
        <dsp:cNvSpPr/>
      </dsp:nvSpPr>
      <dsp:spPr>
        <a:xfrm>
          <a:off x="8835760" y="3877775"/>
          <a:ext cx="2679053" cy="1607431"/>
        </a:xfrm>
        <a:prstGeom prst="rect">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err="1">
              <a:solidFill>
                <a:schemeClr val="tx1"/>
              </a:solidFill>
            </a:rPr>
            <a:t>PayPath</a:t>
          </a:r>
          <a:r>
            <a:rPr lang="en-US" sz="2100" b="1" kern="1200">
              <a:solidFill>
                <a:schemeClr val="tx1"/>
              </a:solidFill>
            </a:rPr>
            <a:t> –  Select Academics &amp; Casual/Restricted Staff </a:t>
          </a:r>
        </a:p>
      </dsp:txBody>
      <dsp:txXfrm>
        <a:off x="8835760" y="3877775"/>
        <a:ext cx="2679053" cy="1607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0055F-F1E1-4551-8529-CBC9F81E9386}">
      <dsp:nvSpPr>
        <dsp:cNvPr id="0" name=""/>
        <dsp:cNvSpPr/>
      </dsp:nvSpPr>
      <dsp:spPr>
        <a:xfrm>
          <a:off x="2137" y="1216720"/>
          <a:ext cx="2328633" cy="898852"/>
        </a:xfrm>
        <a:prstGeom prst="chevron">
          <a:avLst>
            <a:gd name="adj" fmla="val 40000"/>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26DF93-EB1F-45D7-BBD6-AE6A25A8C71C}">
      <dsp:nvSpPr>
        <dsp:cNvPr id="0" name=""/>
        <dsp:cNvSpPr/>
      </dsp:nvSpPr>
      <dsp:spPr>
        <a:xfrm>
          <a:off x="526949" y="1527947"/>
          <a:ext cx="1966401" cy="9130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WFA-</a:t>
          </a:r>
        </a:p>
        <a:p>
          <a:pPr lvl="0" algn="ctr" defTabSz="577850">
            <a:lnSpc>
              <a:spcPct val="90000"/>
            </a:lnSpc>
            <a:spcBef>
              <a:spcPct val="0"/>
            </a:spcBef>
            <a:spcAft>
              <a:spcPct val="35000"/>
            </a:spcAft>
          </a:pPr>
          <a:r>
            <a:rPr lang="en-US" sz="1300" kern="1200" dirty="0" smtClean="0"/>
            <a:t>OnboardingTemplates (Person Profile)</a:t>
          </a:r>
          <a:endParaRPr lang="en-US" sz="1300" kern="1200" dirty="0"/>
        </a:p>
      </dsp:txBody>
      <dsp:txXfrm>
        <a:off x="553691" y="1554689"/>
        <a:ext cx="1912917" cy="859552"/>
      </dsp:txXfrm>
    </dsp:sp>
    <dsp:sp modelId="{2F53FB8E-A66D-4E62-8D65-B6FB5D1A6E37}">
      <dsp:nvSpPr>
        <dsp:cNvPr id="0" name=""/>
        <dsp:cNvSpPr/>
      </dsp:nvSpPr>
      <dsp:spPr>
        <a:xfrm>
          <a:off x="2661954" y="1212234"/>
          <a:ext cx="2328633" cy="898852"/>
        </a:xfrm>
        <a:prstGeom prst="chevron">
          <a:avLst>
            <a:gd name="adj" fmla="val 40000"/>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B8E7E6-C50E-4A7B-B73C-EDE62A9F0806}">
      <dsp:nvSpPr>
        <dsp:cNvPr id="0" name=""/>
        <dsp:cNvSpPr/>
      </dsp:nvSpPr>
      <dsp:spPr>
        <a:xfrm>
          <a:off x="3220637" y="1522788"/>
          <a:ext cx="1727306" cy="9309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Job Data (PayPath)</a:t>
          </a:r>
          <a:endParaRPr lang="en-US" sz="1300" kern="1200" dirty="0"/>
        </a:p>
      </dsp:txBody>
      <dsp:txXfrm>
        <a:off x="3247904" y="1550055"/>
        <a:ext cx="1672772" cy="876443"/>
      </dsp:txXfrm>
    </dsp:sp>
    <dsp:sp modelId="{457A30B3-A236-4AAE-B928-7BCD257046FB}">
      <dsp:nvSpPr>
        <dsp:cNvPr id="0" name=""/>
        <dsp:cNvSpPr/>
      </dsp:nvSpPr>
      <dsp:spPr>
        <a:xfrm>
          <a:off x="5202223" y="1220266"/>
          <a:ext cx="2328633" cy="898852"/>
        </a:xfrm>
        <a:prstGeom prst="chevron">
          <a:avLst>
            <a:gd name="adj" fmla="val 40000"/>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44185-34FD-413B-80EA-58E9D6F0C5CC}">
      <dsp:nvSpPr>
        <dsp:cNvPr id="0" name=""/>
        <dsp:cNvSpPr/>
      </dsp:nvSpPr>
      <dsp:spPr>
        <a:xfrm>
          <a:off x="5757062" y="1517570"/>
          <a:ext cx="1966401" cy="8988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Additional Pay</a:t>
          </a:r>
          <a:endParaRPr lang="en-US" sz="1300" kern="1200" dirty="0"/>
        </a:p>
      </dsp:txBody>
      <dsp:txXfrm>
        <a:off x="5783388" y="1543896"/>
        <a:ext cx="1913749" cy="846200"/>
      </dsp:txXfrm>
    </dsp:sp>
    <dsp:sp modelId="{87D637C5-C669-4142-8697-90440146B566}">
      <dsp:nvSpPr>
        <dsp:cNvPr id="0" name=""/>
        <dsp:cNvSpPr/>
      </dsp:nvSpPr>
      <dsp:spPr>
        <a:xfrm>
          <a:off x="7867723" y="1225686"/>
          <a:ext cx="2328633" cy="898852"/>
        </a:xfrm>
        <a:prstGeom prst="chevron">
          <a:avLst>
            <a:gd name="adj" fmla="val 40000"/>
          </a:avLst>
        </a:prstGeom>
        <a:solidFill>
          <a:schemeClr val="accent6"/>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F2F99-12EE-4B32-9F54-AFA1E9C6D1B5}">
      <dsp:nvSpPr>
        <dsp:cNvPr id="0" name=""/>
        <dsp:cNvSpPr/>
      </dsp:nvSpPr>
      <dsp:spPr>
        <a:xfrm>
          <a:off x="8416880" y="1517570"/>
          <a:ext cx="1966401" cy="8988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Payroll Processing</a:t>
          </a:r>
          <a:endParaRPr lang="en-US" sz="1300" kern="1200" dirty="0"/>
        </a:p>
      </dsp:txBody>
      <dsp:txXfrm>
        <a:off x="8443206" y="1543896"/>
        <a:ext cx="1913749" cy="846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84B81-214F-4D77-BF83-423B45737D10}">
      <dsp:nvSpPr>
        <dsp:cNvPr id="0" name=""/>
        <dsp:cNvSpPr/>
      </dsp:nvSpPr>
      <dsp:spPr>
        <a:xfrm>
          <a:off x="4888" y="2257638"/>
          <a:ext cx="2301075" cy="888215"/>
        </a:xfrm>
        <a:prstGeom prst="chevron">
          <a:avLst>
            <a:gd name="adj" fmla="val 40000"/>
          </a:avLst>
        </a:prstGeom>
        <a:solidFill>
          <a:schemeClr val="accent6"/>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1AE8E5-A411-43FA-AAE5-BAB4A32A18B0}">
      <dsp:nvSpPr>
        <dsp:cNvPr id="0" name=""/>
        <dsp:cNvSpPr/>
      </dsp:nvSpPr>
      <dsp:spPr>
        <a:xfrm>
          <a:off x="618509" y="2479692"/>
          <a:ext cx="1943130" cy="8882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Pay Calculation</a:t>
          </a:r>
          <a:endParaRPr lang="en-US" sz="1500" kern="1200" dirty="0"/>
        </a:p>
      </dsp:txBody>
      <dsp:txXfrm>
        <a:off x="644524" y="2505707"/>
        <a:ext cx="1891100" cy="836185"/>
      </dsp:txXfrm>
    </dsp:sp>
    <dsp:sp modelId="{0772EE76-E065-41C3-8AD6-52B27B8EB21C}">
      <dsp:nvSpPr>
        <dsp:cNvPr id="0" name=""/>
        <dsp:cNvSpPr/>
      </dsp:nvSpPr>
      <dsp:spPr>
        <a:xfrm>
          <a:off x="2633228" y="2257638"/>
          <a:ext cx="2301075" cy="888215"/>
        </a:xfrm>
        <a:prstGeom prst="chevron">
          <a:avLst>
            <a:gd name="adj" fmla="val 40000"/>
          </a:avLst>
        </a:prstGeom>
        <a:solidFill>
          <a:schemeClr val="accent6"/>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CD039-4F64-46B1-97D9-BA89E1885300}">
      <dsp:nvSpPr>
        <dsp:cNvPr id="0" name=""/>
        <dsp:cNvSpPr/>
      </dsp:nvSpPr>
      <dsp:spPr>
        <a:xfrm>
          <a:off x="3246848" y="2479692"/>
          <a:ext cx="1943130" cy="8882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Pay Confirm </a:t>
          </a:r>
          <a:endParaRPr lang="en-US" sz="1500" kern="1200" dirty="0"/>
        </a:p>
      </dsp:txBody>
      <dsp:txXfrm>
        <a:off x="3272863" y="2505707"/>
        <a:ext cx="1891100" cy="836185"/>
      </dsp:txXfrm>
    </dsp:sp>
    <dsp:sp modelId="{9E4E1723-6A4A-4847-BBD5-377FB3F6CE8B}">
      <dsp:nvSpPr>
        <dsp:cNvPr id="0" name=""/>
        <dsp:cNvSpPr/>
      </dsp:nvSpPr>
      <dsp:spPr>
        <a:xfrm>
          <a:off x="5261568" y="2257638"/>
          <a:ext cx="2301075" cy="888215"/>
        </a:xfrm>
        <a:prstGeom prst="chevron">
          <a:avLst>
            <a:gd name="adj" fmla="val 40000"/>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ABDD0D-1948-45B6-ABDC-E082F8E517D4}">
      <dsp:nvSpPr>
        <dsp:cNvPr id="0" name=""/>
        <dsp:cNvSpPr/>
      </dsp:nvSpPr>
      <dsp:spPr>
        <a:xfrm>
          <a:off x="5875188" y="2479692"/>
          <a:ext cx="1943130" cy="8882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Absence Management Processing</a:t>
          </a:r>
          <a:endParaRPr lang="en-US" sz="1500" kern="1200" dirty="0"/>
        </a:p>
      </dsp:txBody>
      <dsp:txXfrm>
        <a:off x="5901203" y="2505707"/>
        <a:ext cx="1891100" cy="836185"/>
      </dsp:txXfrm>
    </dsp:sp>
    <dsp:sp modelId="{957435BE-DFF3-412A-9746-41ED0E612F54}">
      <dsp:nvSpPr>
        <dsp:cNvPr id="0" name=""/>
        <dsp:cNvSpPr/>
      </dsp:nvSpPr>
      <dsp:spPr>
        <a:xfrm>
          <a:off x="7889908" y="2257638"/>
          <a:ext cx="2301075" cy="888215"/>
        </a:xfrm>
        <a:prstGeom prst="chevron">
          <a:avLst>
            <a:gd name="adj" fmla="val 40000"/>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84708-2CE5-4453-8528-6582DA4322AA}">
      <dsp:nvSpPr>
        <dsp:cNvPr id="0" name=""/>
        <dsp:cNvSpPr/>
      </dsp:nvSpPr>
      <dsp:spPr>
        <a:xfrm>
          <a:off x="8503528" y="2479692"/>
          <a:ext cx="1943130" cy="8882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GL Processing</a:t>
          </a:r>
          <a:endParaRPr lang="en-US" sz="1500" kern="1200" dirty="0"/>
        </a:p>
      </dsp:txBody>
      <dsp:txXfrm>
        <a:off x="8529543" y="2505707"/>
        <a:ext cx="1891100" cy="836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0C049-87E0-41CC-99B3-B17D2DAC9D81}">
      <dsp:nvSpPr>
        <dsp:cNvPr id="0" name=""/>
        <dsp:cNvSpPr/>
      </dsp:nvSpPr>
      <dsp:spPr>
        <a:xfrm>
          <a:off x="900" y="826391"/>
          <a:ext cx="2263743" cy="873805"/>
        </a:xfrm>
        <a:prstGeom prst="chevron">
          <a:avLst>
            <a:gd name="adj" fmla="val 40000"/>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094C44-D06E-40A4-8054-0CE053083934}">
      <dsp:nvSpPr>
        <dsp:cNvPr id="0" name=""/>
        <dsp:cNvSpPr/>
      </dsp:nvSpPr>
      <dsp:spPr>
        <a:xfrm>
          <a:off x="546892" y="1103990"/>
          <a:ext cx="1911605" cy="8738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Transaction </a:t>
          </a:r>
          <a:r>
            <a:rPr lang="en-US" sz="1100" kern="1200" dirty="0" smtClean="0"/>
            <a:t>Cutoff</a:t>
          </a:r>
          <a:endParaRPr lang="en-US" sz="1100" kern="1200" dirty="0"/>
        </a:p>
      </dsp:txBody>
      <dsp:txXfrm>
        <a:off x="572485" y="1129583"/>
        <a:ext cx="1860419" cy="822619"/>
      </dsp:txXfrm>
    </dsp:sp>
    <dsp:sp modelId="{B5859718-1B4D-42C4-A9C6-B3FD5349D9A6}">
      <dsp:nvSpPr>
        <dsp:cNvPr id="0" name=""/>
        <dsp:cNvSpPr/>
      </dsp:nvSpPr>
      <dsp:spPr>
        <a:xfrm>
          <a:off x="2586599" y="826391"/>
          <a:ext cx="2263743" cy="873805"/>
        </a:xfrm>
        <a:prstGeom prst="chevron">
          <a:avLst>
            <a:gd name="adj" fmla="val 40000"/>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B6616-681E-4A02-AA15-4030F452E117}">
      <dsp:nvSpPr>
        <dsp:cNvPr id="0" name=""/>
        <dsp:cNvSpPr/>
      </dsp:nvSpPr>
      <dsp:spPr>
        <a:xfrm>
          <a:off x="3137676" y="1146781"/>
          <a:ext cx="1911605" cy="8738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External </a:t>
          </a:r>
          <a:r>
            <a:rPr lang="en-US" sz="1100" kern="1200" dirty="0" smtClean="0"/>
            <a:t>Files and Docs </a:t>
          </a:r>
        </a:p>
        <a:p>
          <a:pPr lvl="0" algn="ctr" defTabSz="488950">
            <a:lnSpc>
              <a:spcPct val="90000"/>
            </a:lnSpc>
            <a:spcBef>
              <a:spcPct val="0"/>
            </a:spcBef>
            <a:spcAft>
              <a:spcPct val="35000"/>
            </a:spcAft>
          </a:pPr>
          <a:r>
            <a:rPr lang="en-US" sz="1100" kern="1200" dirty="0" smtClean="0"/>
            <a:t>(I-181 &amp; I-618)</a:t>
          </a:r>
        </a:p>
        <a:p>
          <a:pPr lvl="0" algn="ctr" defTabSz="488950">
            <a:lnSpc>
              <a:spcPct val="90000"/>
            </a:lnSpc>
            <a:spcBef>
              <a:spcPct val="0"/>
            </a:spcBef>
            <a:spcAft>
              <a:spcPct val="35000"/>
            </a:spcAft>
          </a:pPr>
          <a:r>
            <a:rPr lang="en-US" sz="1100" kern="1200" dirty="0" smtClean="0"/>
            <a:t>TARS and One Time Pays </a:t>
          </a:r>
          <a:endParaRPr lang="en-US" sz="1100" kern="1200" dirty="0"/>
        </a:p>
      </dsp:txBody>
      <dsp:txXfrm>
        <a:off x="3163269" y="1172374"/>
        <a:ext cx="1860419" cy="822619"/>
      </dsp:txXfrm>
    </dsp:sp>
    <dsp:sp modelId="{79877DBC-C827-40F4-9284-B92690185087}">
      <dsp:nvSpPr>
        <dsp:cNvPr id="0" name=""/>
        <dsp:cNvSpPr/>
      </dsp:nvSpPr>
      <dsp:spPr>
        <a:xfrm>
          <a:off x="5172298" y="826391"/>
          <a:ext cx="2263743" cy="873805"/>
        </a:xfrm>
        <a:prstGeom prst="chevron">
          <a:avLst>
            <a:gd name="adj" fmla="val 40000"/>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AA13C-092C-417E-BD5E-24C1B4B55205}">
      <dsp:nvSpPr>
        <dsp:cNvPr id="0" name=""/>
        <dsp:cNvSpPr/>
      </dsp:nvSpPr>
      <dsp:spPr>
        <a:xfrm>
          <a:off x="5716244" y="1125381"/>
          <a:ext cx="1911605" cy="8738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Corrections </a:t>
          </a:r>
          <a:r>
            <a:rPr lang="en-US" sz="1100" kern="1200" dirty="0" smtClean="0"/>
            <a:t>due for External Files</a:t>
          </a:r>
          <a:endParaRPr lang="en-US" sz="1100" kern="1200" dirty="0"/>
        </a:p>
      </dsp:txBody>
      <dsp:txXfrm>
        <a:off x="5741837" y="1150974"/>
        <a:ext cx="1860419" cy="8226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9/23/2019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9/23/2019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dirty="0"/>
          </a:p>
        </p:txBody>
      </p:sp>
    </p:spTree>
    <p:extLst>
      <p:ext uri="{BB962C8B-B14F-4D97-AF65-F5344CB8AC3E}">
        <p14:creationId xmlns:p14="http://schemas.microsoft.com/office/powerpoint/2010/main" val="247584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53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52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514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02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32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051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001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833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331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09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l"/>
            <a:r>
              <a:rPr lang="en-US" sz="800" i="1" kern="1200" dirty="0" smtClean="0">
                <a:solidFill>
                  <a:schemeClr val="tx1"/>
                </a:solidFill>
                <a:effectLst/>
                <a:latin typeface="+mn-lt"/>
                <a:ea typeface="+mn-ea"/>
                <a:cs typeface="+mn-cs"/>
              </a:rPr>
              <a:t>Marry the data flow and the payroll processing calendar. Provide them with understanding of the pay impacting fields and all the pieces that drive pay, gross pay. Net pay. Review individual records, review reports, audit in batch. What to do when they find errors and correct. Walkthrough telling the story.</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Best practices</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What to do when they find issues with pay calc</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What to do when they find issues with confirm</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What to do when they find issues on Job</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What to do when they find out they need a correction</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Options for monitoring and auditing</a:t>
            </a:r>
            <a:endParaRPr lang="en-US" sz="800" kern="1200" dirty="0" smtClean="0">
              <a:solidFill>
                <a:schemeClr val="tx1"/>
              </a:solidFill>
              <a:effectLst/>
              <a:latin typeface="+mn-lt"/>
              <a:ea typeface="+mn-ea"/>
              <a:cs typeface="+mn-cs"/>
            </a:endParaRPr>
          </a:p>
          <a:p>
            <a:endParaRPr lang="en-US" sz="900" dirty="0"/>
          </a:p>
        </p:txBody>
      </p:sp>
      <p:sp>
        <p:nvSpPr>
          <p:cNvPr id="4" name="Slide Number Placeholder 3"/>
          <p:cNvSpPr>
            <a:spLocks noGrp="1"/>
          </p:cNvSpPr>
          <p:nvPr>
            <p:ph type="sldNum" sz="quarter" idx="10"/>
          </p:nvPr>
        </p:nvSpPr>
        <p:spPr/>
        <p:txBody>
          <a:bodyPr/>
          <a:lstStyle/>
          <a:p>
            <a:fld id="{86C722E5-33B6-4C49-8CA3-90737815A4AB}" type="slidenum">
              <a:rPr lang="en-US" smtClean="0"/>
              <a:t>4</a:t>
            </a:fld>
            <a:endParaRPr lang="en-US" dirty="0"/>
          </a:p>
        </p:txBody>
      </p:sp>
    </p:spTree>
    <p:extLst>
      <p:ext uri="{BB962C8B-B14F-4D97-AF65-F5344CB8AC3E}">
        <p14:creationId xmlns:p14="http://schemas.microsoft.com/office/powerpoint/2010/main" val="552285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640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920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651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309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637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589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492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505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348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32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l"/>
            <a:r>
              <a:rPr lang="en-US" sz="800" i="1" kern="1200" dirty="0" smtClean="0">
                <a:solidFill>
                  <a:schemeClr val="tx1"/>
                </a:solidFill>
                <a:effectLst/>
                <a:latin typeface="+mn-lt"/>
                <a:ea typeface="+mn-ea"/>
                <a:cs typeface="+mn-cs"/>
              </a:rPr>
              <a:t>Marry the data flow and the payroll processing calendar. Provide them with understanding of the pay impacting fields and all the pieces that drive pay, gross pay. Net pay. Review individual records, review reports, audit in batch. What to do when they find errors and correct. Walkthrough telling the story.</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Best practices</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What to do when they find issues with pay calc</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What to do when they find issues with confirm</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What to do when they find issues on Job</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What to do when they find out they need a correction</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Options for monitoring and auditing</a:t>
            </a:r>
            <a:endParaRPr lang="en-US" sz="800" kern="1200" dirty="0" smtClean="0">
              <a:solidFill>
                <a:schemeClr val="tx1"/>
              </a:solidFill>
              <a:effectLst/>
              <a:latin typeface="+mn-lt"/>
              <a:ea typeface="+mn-ea"/>
              <a:cs typeface="+mn-cs"/>
            </a:endParaRPr>
          </a:p>
          <a:p>
            <a:endParaRPr lang="en-US" sz="900" dirty="0"/>
          </a:p>
        </p:txBody>
      </p:sp>
      <p:sp>
        <p:nvSpPr>
          <p:cNvPr id="4" name="Slide Number Placeholder 3"/>
          <p:cNvSpPr>
            <a:spLocks noGrp="1"/>
          </p:cNvSpPr>
          <p:nvPr>
            <p:ph type="sldNum" sz="quarter" idx="10"/>
          </p:nvPr>
        </p:nvSpPr>
        <p:spPr/>
        <p:txBody>
          <a:bodyPr/>
          <a:lstStyle/>
          <a:p>
            <a:fld id="{86C722E5-33B6-4C49-8CA3-90737815A4AB}" type="slidenum">
              <a:rPr lang="en-US" smtClean="0"/>
              <a:t>5</a:t>
            </a:fld>
            <a:endParaRPr lang="en-US" dirty="0"/>
          </a:p>
        </p:txBody>
      </p:sp>
    </p:spTree>
    <p:extLst>
      <p:ext uri="{BB962C8B-B14F-4D97-AF65-F5344CB8AC3E}">
        <p14:creationId xmlns:p14="http://schemas.microsoft.com/office/powerpoint/2010/main" val="3946007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5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293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356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538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845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41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94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807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494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67</a:t>
            </a:fld>
            <a:endParaRPr lang="en-US" dirty="0"/>
          </a:p>
        </p:txBody>
      </p:sp>
    </p:spTree>
    <p:extLst>
      <p:ext uri="{BB962C8B-B14F-4D97-AF65-F5344CB8AC3E}">
        <p14:creationId xmlns:p14="http://schemas.microsoft.com/office/powerpoint/2010/main" val="290028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86C722E5-33B6-4C49-8CA3-90737815A4AB}" type="slidenum">
              <a:rPr lang="en-US" smtClean="0"/>
              <a:t>7</a:t>
            </a:fld>
            <a:endParaRPr lang="en-US"/>
          </a:p>
        </p:txBody>
      </p:sp>
    </p:spTree>
    <p:extLst>
      <p:ext uri="{BB962C8B-B14F-4D97-AF65-F5344CB8AC3E}">
        <p14:creationId xmlns:p14="http://schemas.microsoft.com/office/powerpoint/2010/main" val="454201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68</a:t>
            </a:fld>
            <a:endParaRPr lang="en-US" dirty="0"/>
          </a:p>
        </p:txBody>
      </p:sp>
    </p:spTree>
    <p:extLst>
      <p:ext uri="{BB962C8B-B14F-4D97-AF65-F5344CB8AC3E}">
        <p14:creationId xmlns:p14="http://schemas.microsoft.com/office/powerpoint/2010/main" val="428593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l"/>
            <a:r>
              <a:rPr lang="en-US" sz="800" i="1" kern="1200" dirty="0" smtClean="0">
                <a:solidFill>
                  <a:schemeClr val="tx1"/>
                </a:solidFill>
                <a:effectLst/>
                <a:latin typeface="+mn-lt"/>
                <a:ea typeface="+mn-ea"/>
                <a:cs typeface="+mn-cs"/>
              </a:rPr>
              <a:t>Marry the data flow and the payroll processing calendar. Provide them with understanding of the pay impacting fields and all the pieces that drive pay, gross pay. Net pay. Review individual records, review reports, audit in batch. What to do when they find errors and correct. Walkthrough telling the story.</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Best practices</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What to do when they find issues with pay calc</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What to do when they find issues with confirm</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What to do when they find issues on Job</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What to do when they find out they need a correction</a:t>
            </a:r>
            <a:endParaRPr lang="en-US" sz="800" kern="1200" dirty="0" smtClean="0">
              <a:solidFill>
                <a:schemeClr val="tx1"/>
              </a:solidFill>
              <a:effectLst/>
              <a:latin typeface="+mn-lt"/>
              <a:ea typeface="+mn-ea"/>
              <a:cs typeface="+mn-cs"/>
            </a:endParaRPr>
          </a:p>
          <a:p>
            <a:pPr lvl="2" algn="l"/>
            <a:r>
              <a:rPr lang="en-US" sz="800" i="1" kern="1200" dirty="0" smtClean="0">
                <a:solidFill>
                  <a:schemeClr val="tx1"/>
                </a:solidFill>
                <a:effectLst/>
                <a:latin typeface="+mn-lt"/>
                <a:ea typeface="+mn-ea"/>
                <a:cs typeface="+mn-cs"/>
              </a:rPr>
              <a:t>Options for monitoring and auditing</a:t>
            </a:r>
            <a:endParaRPr lang="en-US" sz="8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9</a:t>
            </a:fld>
            <a:endParaRPr lang="en-US" dirty="0"/>
          </a:p>
        </p:txBody>
      </p:sp>
    </p:spTree>
    <p:extLst>
      <p:ext uri="{BB962C8B-B14F-4D97-AF65-F5344CB8AC3E}">
        <p14:creationId xmlns:p14="http://schemas.microsoft.com/office/powerpoint/2010/main" val="387411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2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237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757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517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p:cNvSpPr>
            <a:spLocks noGrp="1"/>
          </p:cNvSpPr>
          <p:nvPr>
            <p:ph idx="1"/>
          </p:nvPr>
        </p:nvSpPr>
        <p:spPr>
          <a:xfrm>
            <a:off x="838200" y="1020990"/>
            <a:ext cx="10515600" cy="5155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3"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Click to edit Master text styles</a:t>
            </a:r>
          </a:p>
        </p:txBody>
      </p:sp>
      <p:sp>
        <p:nvSpPr>
          <p:cNvPr id="2" name="Date Placeholder 1">
            <a:extLst>
              <a:ext uri="{FF2B5EF4-FFF2-40B4-BE49-F238E27FC236}">
                <a16:creationId xmlns:a16="http://schemas.microsoft.com/office/drawing/2014/main" id="{5D290F9C-52AE-4DE4-AF90-F94C6514F88A}"/>
              </a:ext>
            </a:extLst>
          </p:cNvPr>
          <p:cNvSpPr>
            <a:spLocks noGrp="1"/>
          </p:cNvSpPr>
          <p:nvPr>
            <p:ph type="dt" sz="half" idx="14"/>
          </p:nvPr>
        </p:nvSpPr>
        <p:spPr>
          <a:xfrm>
            <a:off x="208478" y="6425358"/>
            <a:ext cx="2743200" cy="365125"/>
          </a:xfrm>
        </p:spPr>
        <p:txBody>
          <a:bodyPr/>
          <a:lstStyle/>
          <a:p>
            <a:fld id="{12A60A4C-0C4A-4A62-B3D0-032691413490}" type="datetimeFigureOut">
              <a:rPr lang="en-US" smtClean="0"/>
              <a:t>9/23/2019</a:t>
            </a:fld>
            <a:endParaRPr lang="en-US"/>
          </a:p>
        </p:txBody>
      </p:sp>
      <p:sp>
        <p:nvSpPr>
          <p:cNvPr id="9" name="Footer Placeholder 8">
            <a:extLst>
              <a:ext uri="{FF2B5EF4-FFF2-40B4-BE49-F238E27FC236}">
                <a16:creationId xmlns:a16="http://schemas.microsoft.com/office/drawing/2014/main" id="{EC4EAD2D-B8F3-40CE-A2A3-B0016EE7A39B}"/>
              </a:ext>
            </a:extLst>
          </p:cNvPr>
          <p:cNvSpPr>
            <a:spLocks noGrp="1"/>
          </p:cNvSpPr>
          <p:nvPr>
            <p:ph type="ftr" sz="quarter" idx="15"/>
          </p:nvPr>
        </p:nvSpPr>
        <p:spPr/>
        <p:txBody>
          <a:bodyPr/>
          <a:lstStyle/>
          <a:p>
            <a:endParaRPr lang="en-US"/>
          </a:p>
        </p:txBody>
      </p:sp>
      <p:sp>
        <p:nvSpPr>
          <p:cNvPr id="10" name="Slide Number Placeholder 9">
            <a:extLst>
              <a:ext uri="{FF2B5EF4-FFF2-40B4-BE49-F238E27FC236}">
                <a16:creationId xmlns:a16="http://schemas.microsoft.com/office/drawing/2014/main" id="{E184979F-31F5-4BF7-87D4-46F6D4860B3F}"/>
              </a:ext>
            </a:extLst>
          </p:cNvPr>
          <p:cNvSpPr>
            <a:spLocks noGrp="1"/>
          </p:cNvSpPr>
          <p:nvPr>
            <p:ph type="sldNum" sz="quarter" idx="16"/>
          </p:nvPr>
        </p:nvSpPr>
        <p:spPr/>
        <p:txBody>
          <a:bodyPr/>
          <a:lstStyle/>
          <a:p>
            <a:fld id="{3822A5B6-0A2D-4066-959F-A336E38FA35C}" type="slidenum">
              <a:rPr lang="en-US" smtClean="0"/>
              <a:t>‹#›</a:t>
            </a:fld>
            <a:endParaRPr lang="en-US"/>
          </a:p>
        </p:txBody>
      </p:sp>
    </p:spTree>
    <p:extLst>
      <p:ext uri="{BB962C8B-B14F-4D97-AF65-F5344CB8AC3E}">
        <p14:creationId xmlns:p14="http://schemas.microsoft.com/office/powerpoint/2010/main" val="492774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9/23/2019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1534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50890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9/23/2019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7969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1898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9/23/2019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07419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9/23/2019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521570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9/23/2019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046704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9/23/2019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677573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9/23/2019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26456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9/23/2019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06070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9/23/2019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29376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219141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9/23/2019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9961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 id="2147483730" r:id="rId14"/>
  </p:sldLayoutIdLst>
  <p:hf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332698859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oleObject1.bin"/><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bfs.ucr.edu/sites/g/files/rcwecm751/files/2019-08/earn_codes_complete_list_report_20190719.pdf" TargetMode="External"/><Relationship Id="rId5" Type="http://schemas.openxmlformats.org/officeDocument/2006/relationships/hyperlink" Target="https://accounting.ucr.edu/payroll-coordination/benefits-and-assessments" TargetMode="External"/><Relationship Id="rId4" Type="http://schemas.openxmlformats.org/officeDocument/2006/relationships/hyperlink" Target="https://bfs.ucr.edu/user-group-meeting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jpeg"/></Relationships>
</file>

<file path=ppt/slides/_rels/slide6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3" Type="http://schemas.openxmlformats.org/officeDocument/2006/relationships/hyperlink" Target="https://www.ucop.edu/ucpath-center/_files/mypath/calendar/payroll-processing-schedule-2019.pdf" TargetMode="Externa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hyperlink" Target="https://accounting.ucr.edu/payroll/pay_cal.html" TargetMode="External"/><Relationship Id="rId5" Type="http://schemas.openxmlformats.org/officeDocument/2006/relationships/hyperlink" Target="https://www.ucop.edu/ucpath-center/_files/mypath/calendar/payroll-calendar-mo-2019.pdf" TargetMode="External"/><Relationship Id="rId4" Type="http://schemas.openxmlformats.org/officeDocument/2006/relationships/hyperlink" Target="https://www.ucop.edu/ucpath-center/_files/mypath/calendar/payroll-calendar-bw-2019.pdf"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8.jp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5.xml"/><Relationship Id="rId16" Type="http://schemas.openxmlformats.org/officeDocument/2006/relationships/diagramQuickStyle" Target="../diagrams/quickStyle4.xml"/><Relationship Id="rId1" Type="http://schemas.openxmlformats.org/officeDocument/2006/relationships/slideLayout" Target="../slideLayouts/slideLayout6.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25060" y="1220949"/>
            <a:ext cx="6866940" cy="2370794"/>
          </a:xfrm>
        </p:spPr>
        <p:txBody>
          <a:bodyPr>
            <a:noAutofit/>
          </a:bodyPr>
          <a:lstStyle/>
          <a:p>
            <a:pPr algn="l"/>
            <a:r>
              <a:rPr lang="en-US" sz="2800" dirty="0" smtClean="0">
                <a:latin typeface="+mj-lt"/>
              </a:rPr>
              <a:t>Ucr ucpath transaction pilot</a:t>
            </a:r>
          </a:p>
          <a:p>
            <a:pPr algn="l"/>
            <a:r>
              <a:rPr lang="en-US" sz="4400" dirty="0" smtClean="0">
                <a:solidFill>
                  <a:schemeClr val="tx1"/>
                </a:solidFill>
                <a:latin typeface="+mj-lt"/>
              </a:rPr>
              <a:t>Advanced Payroll CALENDAR PROCESSING and Advanced Downstream Impacts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576" y="6235429"/>
            <a:ext cx="1617067" cy="527389"/>
          </a:xfrm>
          <a:prstGeom prst="rect">
            <a:avLst/>
          </a:prstGeom>
        </p:spPr>
      </p:pic>
    </p:spTree>
    <p:extLst>
      <p:ext uri="{BB962C8B-B14F-4D97-AF65-F5344CB8AC3E}">
        <p14:creationId xmlns:p14="http://schemas.microsoft.com/office/powerpoint/2010/main" val="16251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COURSE OVERVIEW</a:t>
            </a:r>
            <a:endParaRPr lang="en-US" dirty="0">
              <a:solidFill>
                <a:schemeClr val="accent5"/>
              </a:solidFill>
            </a:endParaRPr>
          </a:p>
        </p:txBody>
      </p:sp>
      <p:sp>
        <p:nvSpPr>
          <p:cNvPr id="4" name="TextBox 3"/>
          <p:cNvSpPr txBox="1"/>
          <p:nvPr/>
        </p:nvSpPr>
        <p:spPr>
          <a:xfrm>
            <a:off x="532795" y="1052052"/>
            <a:ext cx="10707329" cy="31700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Course Overview</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Data Flow Overview from Data Upstream</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a:p>
            <a:pPr marL="7477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Templates, landing in job, moving to payroll ending with GL</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UCPC Payroll Process and Data Flow Map</a:t>
            </a:r>
            <a:endParaRPr kumimoji="0" lang="en-US" sz="2000" b="0" i="0" u="none" strike="noStrike" kern="1200" cap="none" spc="0" normalizeH="0" baseline="0" noProof="0" dirty="0" smtClean="0">
              <a:ln>
                <a:noFill/>
              </a:ln>
              <a:solidFill>
                <a:srgbClr val="4472C4"/>
              </a:solidFill>
              <a:effectLst/>
              <a:uLnTx/>
              <a:uFillTx/>
              <a:latin typeface="Arial"/>
              <a:ea typeface="+mn-ea"/>
              <a:cs typeface="+mn-cs"/>
            </a:endParaRPr>
          </a:p>
          <a:p>
            <a:pPr marL="62865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dirty="0" smtClean="0">
                <a:solidFill>
                  <a:srgbClr val="4472C4"/>
                </a:solidFill>
                <a:latin typeface="Arial"/>
              </a:rPr>
              <a:t>Upstream data</a:t>
            </a:r>
          </a:p>
          <a:p>
            <a:pPr marL="7477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Getting data from UCPath</a:t>
            </a:r>
          </a:p>
          <a:p>
            <a:pPr marL="628650" indent="-342900">
              <a:buFont typeface="Wingdings" panose="05000000000000000000" pitchFamily="2" charset="2"/>
              <a:buChar char="Ø"/>
              <a:defRPr/>
            </a:pPr>
            <a:r>
              <a:rPr lang="en-US" sz="2000" dirty="0" smtClean="0">
                <a:solidFill>
                  <a:srgbClr val="4472C4"/>
                </a:solidFill>
              </a:rPr>
              <a:t>Transaction Perspective</a:t>
            </a:r>
          </a:p>
          <a:p>
            <a:pPr marL="628650" indent="-342900">
              <a:buFont typeface="Wingdings" panose="05000000000000000000" pitchFamily="2" charset="2"/>
              <a:buChar char="Ø"/>
              <a:defRPr/>
            </a:pPr>
            <a:r>
              <a:rPr lang="en-US" sz="2000" dirty="0" smtClean="0">
                <a:solidFill>
                  <a:srgbClr val="4472C4"/>
                </a:solidFill>
              </a:rPr>
              <a:t>Position</a:t>
            </a:r>
          </a:p>
          <a:p>
            <a:pPr marL="628650" indent="-342900">
              <a:buFont typeface="Wingdings" panose="05000000000000000000" pitchFamily="2" charset="2"/>
              <a:buChar char="Ø"/>
              <a:defRPr/>
            </a:pPr>
            <a:r>
              <a:rPr lang="en-US" sz="2000" dirty="0" smtClean="0">
                <a:solidFill>
                  <a:srgbClr val="4472C4"/>
                </a:solidFill>
              </a:rPr>
              <a:t>Where does it end up… Paypath</a:t>
            </a:r>
            <a:endParaRPr lang="en-US" sz="2000" dirty="0">
              <a:solidFill>
                <a:srgbClr val="4472C4"/>
              </a:solidFill>
            </a:endParaRPr>
          </a:p>
          <a:p>
            <a:pPr marL="7477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10</a:t>
            </a:fld>
            <a:endParaRPr lang="en-US" altLang="en-US" dirty="0">
              <a:solidFill>
                <a:prstClr val="black"/>
              </a:solidFill>
            </a:endParaRPr>
          </a:p>
        </p:txBody>
      </p:sp>
    </p:spTree>
    <p:extLst>
      <p:ext uri="{BB962C8B-B14F-4D97-AF65-F5344CB8AC3E}">
        <p14:creationId xmlns:p14="http://schemas.microsoft.com/office/powerpoint/2010/main" val="3527338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415318" y="1905485"/>
            <a:ext cx="9614632"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PAYPATH &amp; JOB DATA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11</a:t>
            </a:fld>
            <a:endParaRPr lang="en-US" altLang="en-US" dirty="0">
              <a:solidFill>
                <a:prstClr val="black"/>
              </a:solidFill>
            </a:endParaRPr>
          </a:p>
        </p:txBody>
      </p:sp>
    </p:spTree>
    <p:extLst>
      <p:ext uri="{BB962C8B-B14F-4D97-AF65-F5344CB8AC3E}">
        <p14:creationId xmlns:p14="http://schemas.microsoft.com/office/powerpoint/2010/main" val="3847580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696287" y="1324946"/>
            <a:ext cx="6230900" cy="537151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JOB DATA OVERVIEW</a:t>
            </a:r>
            <a:endParaRPr lang="en-US" dirty="0">
              <a:solidFill>
                <a:schemeClr val="accent5"/>
              </a:solidFill>
            </a:endParaRPr>
          </a:p>
        </p:txBody>
      </p:sp>
      <p:sp>
        <p:nvSpPr>
          <p:cNvPr id="4" name="TextBox 3"/>
          <p:cNvSpPr txBox="1"/>
          <p:nvPr/>
        </p:nvSpPr>
        <p:spPr>
          <a:xfrm>
            <a:off x="532795" y="924836"/>
            <a:ext cx="10707329"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Pay impacting fields</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12</a:t>
            </a:fld>
            <a:endParaRPr lang="en-US" altLang="en-US" dirty="0">
              <a:solidFill>
                <a:prstClr val="black"/>
              </a:solidFill>
            </a:endParaRPr>
          </a:p>
        </p:txBody>
      </p:sp>
      <p:sp>
        <p:nvSpPr>
          <p:cNvPr id="7" name="Rectangle 6"/>
          <p:cNvSpPr/>
          <p:nvPr/>
        </p:nvSpPr>
        <p:spPr>
          <a:xfrm>
            <a:off x="3701398" y="1514830"/>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95405" y="1554977"/>
            <a:ext cx="639532"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518765" y="3456309"/>
            <a:ext cx="954157" cy="117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121852" y="3473115"/>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916613" y="4539479"/>
            <a:ext cx="936929" cy="1099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495686" y="2051624"/>
            <a:ext cx="1097280" cy="1488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34937" y="1292520"/>
            <a:ext cx="706340" cy="2223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919499" y="1692437"/>
            <a:ext cx="2941983" cy="2308324"/>
          </a:xfrm>
          <a:prstGeom prst="rect">
            <a:avLst/>
          </a:prstGeom>
          <a:noFill/>
        </p:spPr>
        <p:txBody>
          <a:bodyPr wrap="square" rtlCol="0">
            <a:spAutoFit/>
          </a:bodyPr>
          <a:lstStyle/>
          <a:p>
            <a:pPr algn="ctr"/>
            <a:r>
              <a:rPr lang="en-US" sz="2400" b="1" dirty="0" smtClean="0"/>
              <a:t>FTE</a:t>
            </a:r>
          </a:p>
          <a:p>
            <a:pPr algn="ctr"/>
            <a:r>
              <a:rPr lang="en-US" sz="2400" b="1" dirty="0" smtClean="0"/>
              <a:t>FLSA</a:t>
            </a:r>
          </a:p>
          <a:p>
            <a:pPr algn="ctr"/>
            <a:endParaRPr lang="en-US" sz="2400" b="1" dirty="0" smtClean="0"/>
          </a:p>
          <a:p>
            <a:pPr marL="285750" indent="-285750">
              <a:buFont typeface="Wingdings" panose="05000000000000000000" pitchFamily="2" charset="2"/>
              <a:buChar char="q"/>
            </a:pPr>
            <a:r>
              <a:rPr lang="en-US" dirty="0" smtClean="0"/>
              <a:t>Is and can alter pay if not correctly set on position. </a:t>
            </a:r>
            <a:endParaRPr lang="en-US" dirty="0"/>
          </a:p>
          <a:p>
            <a:pPr marL="285750" indent="-285750">
              <a:buFont typeface="Wingdings" panose="05000000000000000000" pitchFamily="2" charset="2"/>
              <a:buChar char="q"/>
            </a:pPr>
            <a:r>
              <a:rPr lang="en-US" dirty="0" smtClean="0"/>
              <a:t>Updated by the location.</a:t>
            </a:r>
          </a:p>
        </p:txBody>
      </p:sp>
      <p:sp>
        <p:nvSpPr>
          <p:cNvPr id="15" name="Rectangle 14"/>
          <p:cNvSpPr/>
          <p:nvPr/>
        </p:nvSpPr>
        <p:spPr>
          <a:xfrm>
            <a:off x="1672812" y="5768698"/>
            <a:ext cx="936929" cy="1099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4257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JOB DATA OVERVIEW</a:t>
            </a:r>
            <a:endParaRPr lang="en-US" dirty="0">
              <a:solidFill>
                <a:schemeClr val="accent5"/>
              </a:solidFill>
            </a:endParaRPr>
          </a:p>
        </p:txBody>
      </p:sp>
      <p:sp>
        <p:nvSpPr>
          <p:cNvPr id="4" name="TextBox 3"/>
          <p:cNvSpPr txBox="1"/>
          <p:nvPr/>
        </p:nvSpPr>
        <p:spPr>
          <a:xfrm>
            <a:off x="532795" y="1052052"/>
            <a:ext cx="10707329"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Pay impacting fields</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13</a:t>
            </a:fld>
            <a:endParaRPr lang="en-US" altLang="en-US" dirty="0">
              <a:solidFill>
                <a:prstClr val="black"/>
              </a:solidFill>
            </a:endParaRPr>
          </a:p>
        </p:txBody>
      </p:sp>
      <p:pic>
        <p:nvPicPr>
          <p:cNvPr id="6" name="Picture 5"/>
          <p:cNvPicPr>
            <a:picLocks noChangeAspect="1"/>
          </p:cNvPicPr>
          <p:nvPr/>
        </p:nvPicPr>
        <p:blipFill>
          <a:blip r:embed="rId4"/>
          <a:stretch>
            <a:fillRect/>
          </a:stretch>
        </p:blipFill>
        <p:spPr>
          <a:xfrm>
            <a:off x="532795" y="1525044"/>
            <a:ext cx="6337626" cy="4934204"/>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681454" y="1892409"/>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91269" y="1908310"/>
            <a:ext cx="588891" cy="135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94847" y="3760968"/>
            <a:ext cx="715617" cy="1431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304015" y="2419680"/>
            <a:ext cx="1097280" cy="1488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401295" y="1638896"/>
            <a:ext cx="485028" cy="234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665609" y="1452162"/>
            <a:ext cx="3574515" cy="2492990"/>
          </a:xfrm>
          <a:prstGeom prst="rect">
            <a:avLst/>
          </a:prstGeom>
          <a:noFill/>
        </p:spPr>
        <p:txBody>
          <a:bodyPr wrap="square" rtlCol="0">
            <a:spAutoFit/>
          </a:bodyPr>
          <a:lstStyle/>
          <a:p>
            <a:pPr algn="ctr"/>
            <a:r>
              <a:rPr lang="en-US" sz="2400" b="1" dirty="0" smtClean="0"/>
              <a:t>Pay </a:t>
            </a:r>
            <a:r>
              <a:rPr lang="en-US" sz="2400" b="1" dirty="0" smtClean="0"/>
              <a:t>Group</a:t>
            </a:r>
          </a:p>
          <a:p>
            <a:pPr algn="ctr"/>
            <a:endParaRPr lang="en-US" sz="2400" b="1" dirty="0" smtClean="0"/>
          </a:p>
          <a:p>
            <a:pPr marL="285750" indent="-285750">
              <a:buFont typeface="Wingdings" panose="05000000000000000000" pitchFamily="2" charset="2"/>
              <a:buChar char="q"/>
            </a:pPr>
            <a:r>
              <a:rPr lang="en-US" dirty="0" smtClean="0"/>
              <a:t>Can impact pay if not correctly set up per job details. Becomes a problem with concurrent jobs.</a:t>
            </a:r>
          </a:p>
          <a:p>
            <a:pPr marL="285750" indent="-285750">
              <a:buFont typeface="Wingdings" panose="05000000000000000000" pitchFamily="2" charset="2"/>
              <a:buChar char="q"/>
            </a:pPr>
            <a:r>
              <a:rPr lang="en-US" dirty="0" smtClean="0"/>
              <a:t>Can only be updated by UCPC.</a:t>
            </a:r>
            <a:endParaRPr lang="en-US" dirty="0"/>
          </a:p>
        </p:txBody>
      </p:sp>
    </p:spTree>
    <p:extLst>
      <p:ext uri="{BB962C8B-B14F-4D97-AF65-F5344CB8AC3E}">
        <p14:creationId xmlns:p14="http://schemas.microsoft.com/office/powerpoint/2010/main" val="1156127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JOB DATA OVERVIEW</a:t>
            </a:r>
            <a:endParaRPr lang="en-US" dirty="0">
              <a:solidFill>
                <a:schemeClr val="accent5"/>
              </a:solidFill>
            </a:endParaRPr>
          </a:p>
        </p:txBody>
      </p:sp>
      <p:sp>
        <p:nvSpPr>
          <p:cNvPr id="4" name="TextBox 3"/>
          <p:cNvSpPr txBox="1"/>
          <p:nvPr/>
        </p:nvSpPr>
        <p:spPr>
          <a:xfrm>
            <a:off x="532795" y="1052052"/>
            <a:ext cx="10707329"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Pay impacting fields</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14</a:t>
            </a:fld>
            <a:endParaRPr lang="en-US" altLang="en-US" dirty="0">
              <a:solidFill>
                <a:prstClr val="black"/>
              </a:solidFill>
            </a:endParaRPr>
          </a:p>
        </p:txBody>
      </p:sp>
      <p:pic>
        <p:nvPicPr>
          <p:cNvPr id="7" name="Picture 6"/>
          <p:cNvPicPr>
            <a:picLocks noChangeAspect="1"/>
          </p:cNvPicPr>
          <p:nvPr/>
        </p:nvPicPr>
        <p:blipFill>
          <a:blip r:embed="rId4"/>
          <a:stretch>
            <a:fillRect/>
          </a:stretch>
        </p:blipFill>
        <p:spPr>
          <a:xfrm>
            <a:off x="305342" y="1696640"/>
            <a:ext cx="7152982" cy="4473572"/>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881833" y="2297927"/>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41297" y="2283532"/>
            <a:ext cx="727545" cy="165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168842" y="4174436"/>
            <a:ext cx="1137036" cy="5486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304015" y="3028712"/>
            <a:ext cx="1184744" cy="1488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919455" y="1947322"/>
            <a:ext cx="706340" cy="2223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110330" y="1526650"/>
            <a:ext cx="3617844" cy="2585323"/>
          </a:xfrm>
          <a:prstGeom prst="rect">
            <a:avLst/>
          </a:prstGeom>
          <a:noFill/>
        </p:spPr>
        <p:txBody>
          <a:bodyPr wrap="square" rtlCol="0">
            <a:spAutoFit/>
          </a:bodyPr>
          <a:lstStyle/>
          <a:p>
            <a:pPr algn="ctr"/>
            <a:r>
              <a:rPr lang="en-US" sz="2400" b="1" dirty="0" smtClean="0"/>
              <a:t>Salary Admin </a:t>
            </a:r>
            <a:r>
              <a:rPr lang="en-US" sz="2400" b="1" dirty="0"/>
              <a:t>P</a:t>
            </a:r>
            <a:r>
              <a:rPr lang="en-US" sz="2400" b="1" dirty="0" smtClean="0"/>
              <a:t>lan</a:t>
            </a:r>
          </a:p>
          <a:p>
            <a:pPr algn="ctr"/>
            <a:r>
              <a:rPr lang="en-US" sz="2400" b="1" dirty="0" smtClean="0"/>
              <a:t>Grade</a:t>
            </a:r>
          </a:p>
          <a:p>
            <a:pPr algn="ctr"/>
            <a:r>
              <a:rPr lang="en-US" sz="2400" b="1" dirty="0" smtClean="0"/>
              <a:t>Step</a:t>
            </a:r>
          </a:p>
          <a:p>
            <a:endParaRPr lang="en-US" dirty="0"/>
          </a:p>
          <a:p>
            <a:pPr marL="285750" indent="-285750">
              <a:buFont typeface="Wingdings" panose="05000000000000000000" pitchFamily="2" charset="2"/>
              <a:buChar char="q"/>
            </a:pPr>
            <a:r>
              <a:rPr lang="en-US" dirty="0"/>
              <a:t>Can impact pay if not correctly set </a:t>
            </a:r>
            <a:r>
              <a:rPr lang="en-US" dirty="0" smtClean="0"/>
              <a:t>on position.</a:t>
            </a:r>
            <a:endParaRPr lang="en-US" dirty="0"/>
          </a:p>
          <a:p>
            <a:pPr marL="285750" indent="-285750">
              <a:buFont typeface="Wingdings" panose="05000000000000000000" pitchFamily="2" charset="2"/>
              <a:buChar char="q"/>
            </a:pPr>
            <a:r>
              <a:rPr lang="en-US" dirty="0"/>
              <a:t>Updated by the location.</a:t>
            </a:r>
          </a:p>
          <a:p>
            <a:endParaRPr lang="en-US" dirty="0"/>
          </a:p>
        </p:txBody>
      </p:sp>
    </p:spTree>
    <p:extLst>
      <p:ext uri="{BB962C8B-B14F-4D97-AF65-F5344CB8AC3E}">
        <p14:creationId xmlns:p14="http://schemas.microsoft.com/office/powerpoint/2010/main" val="2968652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JOB DATA OVERVIEW</a:t>
            </a:r>
            <a:endParaRPr lang="en-US" dirty="0">
              <a:solidFill>
                <a:schemeClr val="accent5"/>
              </a:solidFill>
            </a:endParaRPr>
          </a:p>
        </p:txBody>
      </p:sp>
      <p:sp>
        <p:nvSpPr>
          <p:cNvPr id="4" name="TextBox 3"/>
          <p:cNvSpPr txBox="1"/>
          <p:nvPr/>
        </p:nvSpPr>
        <p:spPr>
          <a:xfrm>
            <a:off x="532795" y="1052052"/>
            <a:ext cx="10707329"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Pay impacting fields</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15</a:t>
            </a:fld>
            <a:endParaRPr lang="en-US" altLang="en-US" dirty="0">
              <a:solidFill>
                <a:prstClr val="black"/>
              </a:solidFill>
            </a:endParaRPr>
          </a:p>
        </p:txBody>
      </p:sp>
      <p:pic>
        <p:nvPicPr>
          <p:cNvPr id="8" name="Picture 7"/>
          <p:cNvPicPr>
            <a:picLocks noChangeAspect="1"/>
          </p:cNvPicPr>
          <p:nvPr/>
        </p:nvPicPr>
        <p:blipFill>
          <a:blip r:embed="rId4"/>
          <a:stretch>
            <a:fillRect/>
          </a:stretch>
        </p:blipFill>
        <p:spPr>
          <a:xfrm>
            <a:off x="5479421" y="469295"/>
            <a:ext cx="6391875" cy="6146189"/>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8603311" y="912440"/>
            <a:ext cx="524788" cy="139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528043" y="928342"/>
            <a:ext cx="721682" cy="123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637475" y="4152769"/>
            <a:ext cx="5995284" cy="9837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354957" y="2848756"/>
            <a:ext cx="890546" cy="139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597223" y="2790348"/>
            <a:ext cx="1272209" cy="1980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313336" y="1664014"/>
            <a:ext cx="1097280" cy="1488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421759" y="589433"/>
            <a:ext cx="706340" cy="2223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82880" y="1932167"/>
            <a:ext cx="4977517" cy="2954655"/>
          </a:xfrm>
          <a:prstGeom prst="rect">
            <a:avLst/>
          </a:prstGeom>
          <a:noFill/>
        </p:spPr>
        <p:txBody>
          <a:bodyPr wrap="square" rtlCol="0">
            <a:spAutoFit/>
          </a:bodyPr>
          <a:lstStyle/>
          <a:p>
            <a:pPr algn="ctr"/>
            <a:r>
              <a:rPr lang="en-US" sz="2400" b="1" dirty="0" smtClean="0"/>
              <a:t>Comp rate</a:t>
            </a:r>
          </a:p>
          <a:p>
            <a:pPr algn="ctr"/>
            <a:r>
              <a:rPr lang="en-US" sz="2400" b="1" dirty="0" smtClean="0"/>
              <a:t>Rate code</a:t>
            </a:r>
          </a:p>
          <a:p>
            <a:pPr algn="ctr"/>
            <a:r>
              <a:rPr lang="en-US" sz="2400" b="1" dirty="0" smtClean="0"/>
              <a:t>Frequency</a:t>
            </a:r>
          </a:p>
          <a:p>
            <a:pPr algn="ctr"/>
            <a:endParaRPr lang="en-US" sz="2400" b="1" dirty="0" smtClean="0"/>
          </a:p>
          <a:p>
            <a:pPr marL="285750" indent="-285750">
              <a:buFont typeface="Wingdings" panose="05000000000000000000" pitchFamily="2" charset="2"/>
              <a:buChar char="q"/>
            </a:pPr>
            <a:r>
              <a:rPr lang="en-US" dirty="0"/>
              <a:t>Can impact pay if not correctly set on position.</a:t>
            </a:r>
          </a:p>
          <a:p>
            <a:pPr marL="285750" indent="-285750">
              <a:buFont typeface="Wingdings" panose="05000000000000000000" pitchFamily="2" charset="2"/>
              <a:buChar char="q"/>
            </a:pPr>
            <a:r>
              <a:rPr lang="en-US" dirty="0"/>
              <a:t>Updated by the location.</a:t>
            </a:r>
          </a:p>
          <a:p>
            <a:endParaRPr lang="en-US" dirty="0"/>
          </a:p>
          <a:p>
            <a:endParaRPr lang="en-US" dirty="0"/>
          </a:p>
        </p:txBody>
      </p:sp>
    </p:spTree>
    <p:extLst>
      <p:ext uri="{BB962C8B-B14F-4D97-AF65-F5344CB8AC3E}">
        <p14:creationId xmlns:p14="http://schemas.microsoft.com/office/powerpoint/2010/main" val="2607042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385" y="293370"/>
            <a:ext cx="9042400" cy="685800"/>
          </a:xfrm>
        </p:spPr>
        <p:txBody>
          <a:bodyPr/>
          <a:lstStyle/>
          <a:p>
            <a:r>
              <a:rPr lang="en-US" dirty="0" smtClean="0">
                <a:solidFill>
                  <a:schemeClr val="accent5"/>
                </a:solidFill>
              </a:rPr>
              <a:t>PAYPATH OVERVIEW</a:t>
            </a:r>
            <a:endParaRPr lang="en-US" dirty="0">
              <a:solidFill>
                <a:schemeClr val="accent5"/>
              </a:solidFill>
            </a:endParaRPr>
          </a:p>
        </p:txBody>
      </p:sp>
      <p:sp>
        <p:nvSpPr>
          <p:cNvPr id="4" name="TextBox 3"/>
          <p:cNvSpPr txBox="1"/>
          <p:nvPr/>
        </p:nvSpPr>
        <p:spPr>
          <a:xfrm>
            <a:off x="532795" y="1052052"/>
            <a:ext cx="10707329"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Pay impacting fields</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a:p>
            <a:pPr marL="7477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16</a:t>
            </a:fld>
            <a:endParaRPr lang="en-US" altLang="en-US" dirty="0">
              <a:solidFill>
                <a:prstClr val="black"/>
              </a:solidFill>
            </a:endParaRPr>
          </a:p>
        </p:txBody>
      </p:sp>
      <p:pic>
        <p:nvPicPr>
          <p:cNvPr id="5" name="Picture 4"/>
          <p:cNvPicPr>
            <a:picLocks noChangeAspect="1"/>
          </p:cNvPicPr>
          <p:nvPr/>
        </p:nvPicPr>
        <p:blipFill>
          <a:blip r:embed="rId4"/>
          <a:stretch>
            <a:fillRect/>
          </a:stretch>
        </p:blipFill>
        <p:spPr>
          <a:xfrm>
            <a:off x="5079345" y="421419"/>
            <a:ext cx="6935077" cy="613840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337818" y="1852743"/>
            <a:ext cx="1452595" cy="1748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237552" y="995901"/>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22567" y="995901"/>
            <a:ext cx="553447"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971430" y="1695023"/>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111823" y="3992904"/>
            <a:ext cx="543419" cy="117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485906" y="4040613"/>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478449" y="4166944"/>
            <a:ext cx="1097280" cy="174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487730" y="4398854"/>
            <a:ext cx="1097280" cy="174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630849" y="4852080"/>
            <a:ext cx="1097280" cy="174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606996" y="3724831"/>
            <a:ext cx="1097280" cy="174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185576" y="661750"/>
            <a:ext cx="706340" cy="2223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82880" y="1806341"/>
            <a:ext cx="4540195" cy="1200329"/>
          </a:xfrm>
          <a:prstGeom prst="rect">
            <a:avLst/>
          </a:prstGeom>
          <a:noFill/>
        </p:spPr>
        <p:txBody>
          <a:bodyPr wrap="square" rtlCol="0">
            <a:spAutoFit/>
          </a:bodyPr>
          <a:lstStyle/>
          <a:p>
            <a:r>
              <a:rPr lang="en-US" dirty="0" smtClean="0"/>
              <a:t>FLSA</a:t>
            </a:r>
          </a:p>
          <a:p>
            <a:r>
              <a:rPr lang="en-US" dirty="0" smtClean="0"/>
              <a:t>Sal Admin Plan</a:t>
            </a:r>
          </a:p>
          <a:p>
            <a:r>
              <a:rPr lang="en-US" dirty="0" smtClean="0"/>
              <a:t>Salary Grade</a:t>
            </a:r>
          </a:p>
          <a:p>
            <a:r>
              <a:rPr lang="en-US" dirty="0" smtClean="0"/>
              <a:t>FTE</a:t>
            </a:r>
            <a:endParaRPr lang="en-US" dirty="0"/>
          </a:p>
        </p:txBody>
      </p:sp>
    </p:spTree>
    <p:extLst>
      <p:ext uri="{BB962C8B-B14F-4D97-AF65-F5344CB8AC3E}">
        <p14:creationId xmlns:p14="http://schemas.microsoft.com/office/powerpoint/2010/main" val="1144693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PAYPATH OVERVIEW</a:t>
            </a:r>
            <a:endParaRPr lang="en-US" dirty="0">
              <a:solidFill>
                <a:schemeClr val="accent5"/>
              </a:solidFill>
            </a:endParaRPr>
          </a:p>
        </p:txBody>
      </p:sp>
      <p:sp>
        <p:nvSpPr>
          <p:cNvPr id="4" name="TextBox 3"/>
          <p:cNvSpPr txBox="1"/>
          <p:nvPr/>
        </p:nvSpPr>
        <p:spPr>
          <a:xfrm>
            <a:off x="532795" y="932787"/>
            <a:ext cx="10707329"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Pay impacting fields</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17</a:t>
            </a:fld>
            <a:endParaRPr lang="en-US" altLang="en-US" dirty="0">
              <a:solidFill>
                <a:prstClr val="black"/>
              </a:solidFill>
            </a:endParaRPr>
          </a:p>
        </p:txBody>
      </p:sp>
      <p:pic>
        <p:nvPicPr>
          <p:cNvPr id="5" name="Picture 4"/>
          <p:cNvPicPr>
            <a:picLocks noChangeAspect="1"/>
          </p:cNvPicPr>
          <p:nvPr/>
        </p:nvPicPr>
        <p:blipFill>
          <a:blip r:embed="rId4"/>
          <a:stretch>
            <a:fillRect/>
          </a:stretch>
        </p:blipFill>
        <p:spPr>
          <a:xfrm>
            <a:off x="5644021" y="434399"/>
            <a:ext cx="6020541" cy="626205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862606" y="695296"/>
            <a:ext cx="474584" cy="123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325016" y="707666"/>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14267" y="2059390"/>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14266" y="2897201"/>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185167" y="2859929"/>
            <a:ext cx="863419" cy="14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27813" y="3895407"/>
            <a:ext cx="898497" cy="1438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951304" y="3229321"/>
            <a:ext cx="771277" cy="1817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862606" y="4143222"/>
            <a:ext cx="5499808" cy="9297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995284" y="1237451"/>
            <a:ext cx="1097280" cy="1488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238460" y="462167"/>
            <a:ext cx="559903" cy="2123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82880" y="1574358"/>
            <a:ext cx="5104737" cy="1477328"/>
          </a:xfrm>
          <a:prstGeom prst="rect">
            <a:avLst/>
          </a:prstGeom>
          <a:noFill/>
        </p:spPr>
        <p:txBody>
          <a:bodyPr wrap="square" rtlCol="0">
            <a:spAutoFit/>
          </a:bodyPr>
          <a:lstStyle/>
          <a:p>
            <a:r>
              <a:rPr lang="en-US" dirty="0" smtClean="0"/>
              <a:t>Step</a:t>
            </a:r>
          </a:p>
          <a:p>
            <a:r>
              <a:rPr lang="en-US" dirty="0" smtClean="0"/>
              <a:t>Pay Frequency</a:t>
            </a:r>
          </a:p>
          <a:p>
            <a:r>
              <a:rPr lang="en-US" dirty="0" smtClean="0"/>
              <a:t>Comp Rate</a:t>
            </a:r>
          </a:p>
          <a:p>
            <a:r>
              <a:rPr lang="en-US" dirty="0" smtClean="0"/>
              <a:t>Rate Code</a:t>
            </a:r>
          </a:p>
          <a:p>
            <a:r>
              <a:rPr lang="en-US" dirty="0" smtClean="0"/>
              <a:t>Earnings Distribution Type (JED)</a:t>
            </a:r>
            <a:endParaRPr lang="en-US" dirty="0"/>
          </a:p>
        </p:txBody>
      </p:sp>
      <p:sp>
        <p:nvSpPr>
          <p:cNvPr id="17" name="Rectangle 16"/>
          <p:cNvSpPr/>
          <p:nvPr/>
        </p:nvSpPr>
        <p:spPr>
          <a:xfrm>
            <a:off x="5862606" y="3866300"/>
            <a:ext cx="1229958" cy="1888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7519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a:solidFill>
                  <a:schemeClr val="accent5"/>
                </a:solidFill>
              </a:rPr>
              <a:t>PAYPATH OVERVIEW</a:t>
            </a:r>
          </a:p>
        </p:txBody>
      </p:sp>
      <p:sp>
        <p:nvSpPr>
          <p:cNvPr id="4" name="TextBox 3"/>
          <p:cNvSpPr txBox="1"/>
          <p:nvPr/>
        </p:nvSpPr>
        <p:spPr>
          <a:xfrm>
            <a:off x="532795" y="949778"/>
            <a:ext cx="10707329" cy="400110"/>
          </a:xfrm>
          <a:prstGeom prst="rect">
            <a:avLst/>
          </a:prstGeom>
          <a:noFill/>
        </p:spPr>
        <p:txBody>
          <a:bodyPr wrap="square" rtlCol="0">
            <a:spAutoFit/>
          </a:bodyPr>
          <a:lstStyle/>
          <a:p>
            <a:pPr marL="285750" lvl="0" indent="-285750">
              <a:buFont typeface="Wingdings" panose="05000000000000000000" pitchFamily="2" charset="2"/>
              <a:buChar char="Ø"/>
              <a:defRPr/>
            </a:pPr>
            <a:r>
              <a:rPr lang="en-US" sz="2000" dirty="0" smtClean="0">
                <a:solidFill>
                  <a:srgbClr val="4472C4"/>
                </a:solidFill>
              </a:rPr>
              <a:t>Re-occurring additional pay.</a:t>
            </a: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18</a:t>
            </a:fld>
            <a:endParaRPr lang="en-US" altLang="en-US" dirty="0">
              <a:solidFill>
                <a:prstClr val="black"/>
              </a:solidFill>
            </a:endParaRPr>
          </a:p>
        </p:txBody>
      </p:sp>
      <p:pic>
        <p:nvPicPr>
          <p:cNvPr id="5" name="Picture 4"/>
          <p:cNvPicPr>
            <a:picLocks noChangeAspect="1"/>
          </p:cNvPicPr>
          <p:nvPr/>
        </p:nvPicPr>
        <p:blipFill>
          <a:blip r:embed="rId4"/>
          <a:stretch>
            <a:fillRect/>
          </a:stretch>
        </p:blipFill>
        <p:spPr>
          <a:xfrm>
            <a:off x="5677231" y="461341"/>
            <a:ext cx="5995284" cy="617004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886458" y="1569880"/>
            <a:ext cx="1476449" cy="19005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857754" y="856749"/>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886458" y="867853"/>
            <a:ext cx="617709" cy="184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10902" y="3566144"/>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915772" y="1867919"/>
            <a:ext cx="3538330" cy="10502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931671" y="1264727"/>
            <a:ext cx="1598214" cy="1938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823545" y="586730"/>
            <a:ext cx="936928" cy="1798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9522687" y="1398680"/>
            <a:ext cx="1979502" cy="3139321"/>
          </a:xfrm>
          <a:prstGeom prst="rect">
            <a:avLst/>
          </a:prstGeom>
          <a:noFill/>
        </p:spPr>
        <p:txBody>
          <a:bodyPr wrap="square" rtlCol="0">
            <a:spAutoFit/>
          </a:bodyPr>
          <a:lstStyle/>
          <a:p>
            <a:r>
              <a:rPr lang="en-US" dirty="0"/>
              <a:t>Re-occurring additional </a:t>
            </a:r>
            <a:r>
              <a:rPr lang="en-US" dirty="0" smtClean="0"/>
              <a:t>pay can be processed multiple different ways. </a:t>
            </a:r>
          </a:p>
          <a:p>
            <a:r>
              <a:rPr lang="en-US" dirty="0" smtClean="0"/>
              <a:t>The best method is via Paypath or Self Service Links</a:t>
            </a:r>
          </a:p>
          <a:p>
            <a:endParaRPr lang="en-US" dirty="0"/>
          </a:p>
        </p:txBody>
      </p:sp>
      <p:pic>
        <p:nvPicPr>
          <p:cNvPr id="16" name="Picture 15"/>
          <p:cNvPicPr>
            <a:picLocks noChangeAspect="1"/>
          </p:cNvPicPr>
          <p:nvPr/>
        </p:nvPicPr>
        <p:blipFill>
          <a:blip r:embed="rId5"/>
          <a:stretch>
            <a:fillRect/>
          </a:stretch>
        </p:blipFill>
        <p:spPr>
          <a:xfrm>
            <a:off x="241321" y="1691446"/>
            <a:ext cx="4658339" cy="3987933"/>
          </a:xfrm>
          <a:prstGeom prst="rect">
            <a:avLst/>
          </a:prstGeom>
        </p:spPr>
      </p:pic>
      <p:pic>
        <p:nvPicPr>
          <p:cNvPr id="15" name="Picture 14"/>
          <p:cNvPicPr>
            <a:picLocks noChangeAspect="1"/>
          </p:cNvPicPr>
          <p:nvPr/>
        </p:nvPicPr>
        <p:blipFill>
          <a:blip r:embed="rId6"/>
          <a:stretch>
            <a:fillRect/>
          </a:stretch>
        </p:blipFill>
        <p:spPr>
          <a:xfrm>
            <a:off x="1622067" y="4207017"/>
            <a:ext cx="4169856" cy="2111756"/>
          </a:xfrm>
          <a:prstGeom prst="rect">
            <a:avLst/>
          </a:prstGeom>
        </p:spPr>
      </p:pic>
      <p:sp>
        <p:nvSpPr>
          <p:cNvPr id="17" name="Rectangle 16"/>
          <p:cNvSpPr/>
          <p:nvPr/>
        </p:nvSpPr>
        <p:spPr>
          <a:xfrm>
            <a:off x="1680085" y="5729302"/>
            <a:ext cx="936928" cy="2142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656273" y="2567930"/>
            <a:ext cx="653785" cy="139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105407" y="3956887"/>
            <a:ext cx="516660" cy="73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6046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93800" y="1905485"/>
            <a:ext cx="9836150"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PAYROLL</a:t>
            </a:r>
            <a:r>
              <a:rPr kumimoji="0" lang="en-US" sz="7200" b="1" i="0" u="none" strike="noStrike" kern="1200" cap="none" spc="0" normalizeH="0" noProof="0" dirty="0" smtClean="0">
                <a:ln>
                  <a:noFill/>
                </a:ln>
                <a:solidFill>
                  <a:srgbClr val="F1AB00"/>
                </a:solidFill>
                <a:effectLst/>
                <a:uLnTx/>
                <a:uFillTx/>
                <a:latin typeface="Arial"/>
                <a:ea typeface="+mn-ea"/>
                <a:cs typeface="+mn-cs"/>
              </a:rPr>
              <a:t> CALENDAR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19</a:t>
            </a:fld>
            <a:endParaRPr lang="en-US" altLang="en-US" dirty="0">
              <a:solidFill>
                <a:prstClr val="black"/>
              </a:solidFill>
            </a:endParaRPr>
          </a:p>
        </p:txBody>
      </p:sp>
    </p:spTree>
    <p:extLst>
      <p:ext uri="{BB962C8B-B14F-4D97-AF65-F5344CB8AC3E}">
        <p14:creationId xmlns:p14="http://schemas.microsoft.com/office/powerpoint/2010/main" val="535679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a:t>
            </a:r>
            <a:endParaRPr lang="en-US" dirty="0">
              <a:solidFill>
                <a:schemeClr val="accent5"/>
              </a:solidFill>
            </a:endParaRPr>
          </a:p>
        </p:txBody>
      </p:sp>
      <p:sp>
        <p:nvSpPr>
          <p:cNvPr id="5" name="TextBox 4"/>
          <p:cNvSpPr txBox="1"/>
          <p:nvPr/>
        </p:nvSpPr>
        <p:spPr>
          <a:xfrm>
            <a:off x="1818841" y="1708773"/>
            <a:ext cx="8422130" cy="2400657"/>
          </a:xfrm>
          <a:prstGeom prst="rect">
            <a:avLst/>
          </a:prstGeom>
          <a:solidFill>
            <a:schemeClr val="accent1">
              <a:lumMod val="20000"/>
              <a:lumOff val="80000"/>
            </a:schemeClr>
          </a:solidFill>
          <a:ln>
            <a:solidFill>
              <a:srgbClr val="5B9BD5"/>
            </a:solidFill>
          </a:ln>
        </p:spPr>
        <p:txBody>
          <a:bodyPr wrap="square" tIns="182880" bIns="0" rtlCol="0">
            <a:spAutoFit/>
          </a:bodyPr>
          <a:lstStyle/>
          <a:p>
            <a:pPr marL="1028700" lvl="0" indent="-1028700">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NAMES: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Antonette Toney</a:t>
            </a:r>
            <a:r>
              <a:rPr lang="en-US" dirty="0">
                <a:solidFill>
                  <a:prstClr val="black"/>
                </a:solidFill>
              </a:rPr>
              <a:t>, LaKesha </a:t>
            </a:r>
            <a:r>
              <a:rPr lang="en-US" dirty="0" smtClean="0">
                <a:solidFill>
                  <a:prstClr val="black"/>
                </a:solidFill>
              </a:rPr>
              <a:t>Welch, Andrea Campos, Rose Silvas,       Sarah Dillon,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Kameron Johnson, </a:t>
            </a:r>
            <a:endParaRPr kumimoji="0" lang="en-US" sz="12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Titles: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Varies </a:t>
            </a:r>
            <a:r>
              <a:rPr kumimoji="0" lang="en-US" sz="1800" b="0" i="0" u="none" strike="noStrike" kern="1200" cap="none" spc="0" normalizeH="0" baseline="0" noProof="0" dirty="0" smtClean="0">
                <a:ln>
                  <a:noFill/>
                </a:ln>
                <a:solidFill>
                  <a:prstClr val="black"/>
                </a:solidFill>
                <a:effectLst/>
                <a:uLnTx/>
                <a:uFillTx/>
                <a:latin typeface="Arial"/>
                <a:ea typeface="+mn-ea"/>
                <a:cs typeface="+mn-cs"/>
                <a:sym typeface="Wingdings" panose="05000000000000000000" pitchFamily="2" charset="2"/>
              </a:rPr>
              <a:t>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1600200" marR="0" lvl="0" indent="-16002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Departments: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UCPath Campus Support Center,</a:t>
            </a:r>
            <a:r>
              <a:rPr kumimoji="0" lang="en-US" sz="1800" b="0" i="0" u="none" strike="noStrike" kern="1200" cap="none" spc="0" normalizeH="0" noProof="0" dirty="0" smtClean="0">
                <a:ln>
                  <a:noFill/>
                </a:ln>
                <a:solidFill>
                  <a:prstClr val="black"/>
                </a:solidFill>
                <a:effectLst/>
                <a:uLnTx/>
                <a:uFillTx/>
                <a:latin typeface="Arial"/>
                <a:ea typeface="+mn-ea"/>
                <a:cs typeface="+mn-cs"/>
              </a:rPr>
              <a:t> Business Financial Services, Harvest Shared Service Center</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Years </a:t>
            </a:r>
            <a:r>
              <a:rPr kumimoji="0" lang="en-US" sz="1800" b="1" i="0" u="none" strike="noStrike" kern="1200" cap="none" spc="0" normalizeH="0" baseline="0" noProof="0" dirty="0">
                <a:ln>
                  <a:noFill/>
                </a:ln>
                <a:solidFill>
                  <a:prstClr val="black"/>
                </a:solidFill>
                <a:effectLst/>
                <a:uLnTx/>
                <a:uFillTx/>
                <a:latin typeface="Arial"/>
                <a:ea typeface="+mn-ea"/>
                <a:cs typeface="+mn-cs"/>
              </a:rPr>
              <a:t>@UC: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Varies </a:t>
            </a:r>
            <a:r>
              <a:rPr kumimoji="0" lang="en-US" sz="1800" b="0" i="0" u="none" strike="noStrike" kern="1200" cap="none" spc="0" normalizeH="0" baseline="0" noProof="0" dirty="0" smtClean="0">
                <a:ln>
                  <a:noFill/>
                </a:ln>
                <a:solidFill>
                  <a:prstClr val="black"/>
                </a:solidFill>
                <a:effectLst/>
                <a:uLnTx/>
                <a:uFillTx/>
                <a:latin typeface="Arial"/>
                <a:ea typeface="+mn-ea"/>
                <a:cs typeface="+mn-cs"/>
                <a:sym typeface="Wingdings" panose="05000000000000000000" pitchFamily="2" charset="2"/>
              </a:rPr>
              <a:t>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Previous </a:t>
            </a:r>
            <a:r>
              <a:rPr kumimoji="0" lang="en-US" sz="1800" b="1" i="0" u="none" strike="noStrike" kern="1200" cap="none" spc="0" normalizeH="0" baseline="0" noProof="0" dirty="0">
                <a:ln>
                  <a:noFill/>
                </a:ln>
                <a:solidFill>
                  <a:prstClr val="black"/>
                </a:solidFill>
                <a:effectLst/>
                <a:uLnTx/>
                <a:uFillTx/>
                <a:latin typeface="Arial"/>
                <a:ea typeface="+mn-ea"/>
                <a:cs typeface="+mn-cs"/>
              </a:rPr>
              <a:t>Experience</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Varies </a:t>
            </a:r>
            <a:r>
              <a:rPr kumimoji="0" lang="en-US" sz="1800" b="0" i="0" u="none" strike="noStrike" kern="1200" cap="none" spc="0" normalizeH="0" baseline="0" noProof="0" dirty="0" smtClean="0">
                <a:ln>
                  <a:noFill/>
                </a:ln>
                <a:solidFill>
                  <a:prstClr val="black"/>
                </a:solidFill>
                <a:effectLst/>
                <a:uLnTx/>
                <a:uFillTx/>
                <a:latin typeface="Arial"/>
                <a:ea typeface="+mn-ea"/>
                <a:cs typeface="+mn-cs"/>
                <a:sym typeface="Wingdings" panose="05000000000000000000" pitchFamily="2" charset="2"/>
              </a:rPr>
              <a: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17495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a:solidFill>
                  <a:schemeClr val="accent5"/>
                </a:solidFill>
              </a:rPr>
              <a:t>PAYROLL CALENDARS DEFINITION</a:t>
            </a:r>
          </a:p>
        </p:txBody>
      </p:sp>
      <p:sp>
        <p:nvSpPr>
          <p:cNvPr id="3" name="TextBox 2"/>
          <p:cNvSpPr txBox="1"/>
          <p:nvPr/>
        </p:nvSpPr>
        <p:spPr>
          <a:xfrm>
            <a:off x="1223682" y="1181263"/>
            <a:ext cx="9996491" cy="707886"/>
          </a:xfrm>
          <a:prstGeom prst="rect">
            <a:avLst/>
          </a:prstGeom>
          <a:solidFill>
            <a:schemeClr val="accent1">
              <a:lumMod val="20000"/>
              <a:lumOff val="80000"/>
            </a:schemeClr>
          </a:solidFill>
        </p:spPr>
        <p:txBody>
          <a:bodyPr wrap="square" rtlCol="0">
            <a:spAutoFit/>
          </a:bodyPr>
          <a:lstStyle/>
          <a:p>
            <a:r>
              <a:rPr lang="en-US" sz="2000" dirty="0" smtClean="0"/>
              <a:t>The </a:t>
            </a:r>
            <a:r>
              <a:rPr lang="en-US" sz="2000" b="1" dirty="0" smtClean="0"/>
              <a:t>UCPath Payroll Process </a:t>
            </a:r>
            <a:r>
              <a:rPr lang="en-US" sz="2000" dirty="0" smtClean="0"/>
              <a:t>involves a series of actions and interfaces to </a:t>
            </a:r>
            <a:r>
              <a:rPr lang="en-US" sz="2000" dirty="0"/>
              <a:t>process gross to net paychecks and finalize the payroll balances each pay cycle. </a:t>
            </a:r>
            <a:endParaRPr lang="en-US" sz="2000" dirty="0" smtClean="0"/>
          </a:p>
        </p:txBody>
      </p:sp>
      <p:sp>
        <p:nvSpPr>
          <p:cNvPr id="4" name="TextBox 3"/>
          <p:cNvSpPr txBox="1"/>
          <p:nvPr/>
        </p:nvSpPr>
        <p:spPr>
          <a:xfrm>
            <a:off x="1223682" y="2091242"/>
            <a:ext cx="9754445"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process begins with calculating initial hours, taxes, and deductions. An iterative calculation routine will produce various validation edits for review, as well as data for subsequent processes and reports.</a:t>
            </a:r>
          </a:p>
          <a:p>
            <a:r>
              <a:rPr lang="en-US" sz="2000" dirty="0"/>
              <a:t> </a:t>
            </a:r>
          </a:p>
          <a:p>
            <a:pPr marL="285750" indent="-285750">
              <a:buFont typeface="Arial" panose="020B0604020202020204" pitchFamily="34" charset="0"/>
              <a:buChar char="•"/>
            </a:pPr>
            <a:r>
              <a:rPr lang="en-US" sz="2000" dirty="0"/>
              <a:t>The process ends when payments are calculated and confirmed in UCPath, and employees receive both their paychecks and earnings statements correctly through direct deposit or paper check.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UCPath Center enforces a strict timeline for payroll processing deadlines that all UC locations must adhere to.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181263"/>
            <a:ext cx="695325" cy="695325"/>
          </a:xfrm>
          <a:prstGeom prst="rect">
            <a:avLst/>
          </a:prstGeom>
        </p:spPr>
      </p:pic>
      <p:sp>
        <p:nvSpPr>
          <p:cNvPr id="6" name="Slide Number Placeholder 5"/>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20</a:t>
            </a:fld>
            <a:endParaRPr lang="en-US" altLang="en-US" dirty="0">
              <a:solidFill>
                <a:prstClr val="black"/>
              </a:solidFill>
            </a:endParaRPr>
          </a:p>
        </p:txBody>
      </p:sp>
    </p:spTree>
    <p:extLst>
      <p:ext uri="{BB962C8B-B14F-4D97-AF65-F5344CB8AC3E}">
        <p14:creationId xmlns:p14="http://schemas.microsoft.com/office/powerpoint/2010/main" val="1725314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EXTERNAL FILES OVERVIEW</a:t>
            </a:r>
            <a:endParaRPr lang="en-US" dirty="0">
              <a:solidFill>
                <a:schemeClr val="accent5"/>
              </a:solidFill>
            </a:endParaRPr>
          </a:p>
        </p:txBody>
      </p:sp>
      <p:sp>
        <p:nvSpPr>
          <p:cNvPr id="6" name="Slide Number Placeholder 5"/>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21</a:t>
            </a:fld>
            <a:endParaRPr lang="en-US" altLang="en-US" dirty="0">
              <a:solidFill>
                <a:prstClr val="black"/>
              </a:solidFill>
            </a:endParaRPr>
          </a:p>
        </p:txBody>
      </p:sp>
      <p:sp>
        <p:nvSpPr>
          <p:cNvPr id="4" name="Content Placeholder 2"/>
          <p:cNvSpPr txBox="1">
            <a:spLocks/>
          </p:cNvSpPr>
          <p:nvPr/>
        </p:nvSpPr>
        <p:spPr>
          <a:xfrm>
            <a:off x="609600" y="1076325"/>
            <a:ext cx="10972800" cy="5410200"/>
          </a:xfrm>
          <a:prstGeom prst="rect">
            <a:avLst/>
          </a:prstGeom>
        </p:spPr>
        <p:txBody>
          <a:bodyPr/>
          <a:lst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3"/>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4"/>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5"/>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4"/>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5"/>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smtClean="0"/>
              <a:t>Critical Payroll Interface Files</a:t>
            </a:r>
          </a:p>
          <a:p>
            <a:r>
              <a:rPr lang="en-US" sz="2200" dirty="0" smtClean="0"/>
              <a:t>Employee time reporting records are sent to UCPath via the I-181 Time &amp; Attendance interface file from TARS for regular hours and leave takes for biweekly employees and leave takes for monthly employees. </a:t>
            </a:r>
          </a:p>
          <a:p>
            <a:r>
              <a:rPr lang="en-US" sz="2200" dirty="0" smtClean="0"/>
              <a:t>The I-618 Flat Dollar Amount interface file is used to submit one-time pay to UCPath en masse (e.g. STAR Awards for an entire division).</a:t>
            </a:r>
          </a:p>
          <a:p>
            <a:r>
              <a:rPr lang="en-US" sz="2200" dirty="0" smtClean="0"/>
              <a:t>Other pay-impacting interface files submitted before payroll: </a:t>
            </a:r>
          </a:p>
          <a:p>
            <a:pPr lvl="1"/>
            <a:r>
              <a:rPr lang="en-US" sz="1600" dirty="0" smtClean="0"/>
              <a:t>I-171 General Deductions interface file is used to submit payroll deductions.</a:t>
            </a:r>
          </a:p>
          <a:p>
            <a:pPr lvl="1"/>
            <a:r>
              <a:rPr lang="en-US" sz="1600" dirty="0" smtClean="0"/>
              <a:t>I-178 Parking Corrections interface file is used to submit parking deductions.</a:t>
            </a:r>
          </a:p>
          <a:p>
            <a:pPr lvl="1"/>
            <a:r>
              <a:rPr lang="en-US" sz="1600" dirty="0" smtClean="0"/>
              <a:t>I-378 One Time Deductions interface file is used to submit parking citations.</a:t>
            </a:r>
            <a:endParaRPr lang="en-US" dirty="0"/>
          </a:p>
        </p:txBody>
      </p:sp>
    </p:spTree>
    <p:extLst>
      <p:ext uri="{BB962C8B-B14F-4D97-AF65-F5344CB8AC3E}">
        <p14:creationId xmlns:p14="http://schemas.microsoft.com/office/powerpoint/2010/main" val="255473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a:solidFill>
                  <a:schemeClr val="accent5"/>
                </a:solidFill>
              </a:rPr>
              <a:t>PAYROLL </a:t>
            </a:r>
            <a:r>
              <a:rPr lang="en-US" dirty="0" smtClean="0">
                <a:solidFill>
                  <a:schemeClr val="accent5"/>
                </a:solidFill>
              </a:rPr>
              <a:t>QUERIES FROM UCPC</a:t>
            </a:r>
            <a:endParaRPr lang="en-US" dirty="0">
              <a:solidFill>
                <a:schemeClr val="accent5"/>
              </a:solidFill>
            </a:endParaRPr>
          </a:p>
        </p:txBody>
      </p:sp>
      <p:sp>
        <p:nvSpPr>
          <p:cNvPr id="6" name="Slide Number Placeholder 5"/>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22</a:t>
            </a:fld>
            <a:endParaRPr lang="en-US" altLang="en-US" dirty="0">
              <a:solidFill>
                <a:prstClr val="black"/>
              </a:solidFill>
            </a:endParaRPr>
          </a:p>
        </p:txBody>
      </p:sp>
      <p:sp>
        <p:nvSpPr>
          <p:cNvPr id="4" name="Content Placeholder 2"/>
          <p:cNvSpPr txBox="1">
            <a:spLocks/>
          </p:cNvSpPr>
          <p:nvPr/>
        </p:nvSpPr>
        <p:spPr>
          <a:xfrm>
            <a:off x="345233" y="1000125"/>
            <a:ext cx="11237167" cy="5410200"/>
          </a:xfrm>
          <a:prstGeom prst="rect">
            <a:avLst/>
          </a:prstGeom>
        </p:spPr>
        <p:txBody>
          <a:bodyPr/>
          <a:lst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3"/>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4"/>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5"/>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4"/>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5"/>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smtClean="0"/>
              <a:t>Zero Gross or Zero Net</a:t>
            </a:r>
          </a:p>
          <a:p>
            <a:pPr lvl="1"/>
            <a:r>
              <a:rPr lang="en-US" sz="2200" dirty="0" smtClean="0"/>
              <a:t>Lists all active employees who have a zero gross or zero net check. This could be due to benefits deductions or taxes and therefore is not an error but needs review.</a:t>
            </a:r>
          </a:p>
          <a:p>
            <a:r>
              <a:rPr lang="en-US" sz="2500" dirty="0" smtClean="0"/>
              <a:t>Hourly Employee No Earnings </a:t>
            </a:r>
          </a:p>
          <a:p>
            <a:pPr lvl="1"/>
            <a:r>
              <a:rPr lang="en-US" sz="2200" dirty="0" smtClean="0"/>
              <a:t>Lists all hourly employees who are active but have no calculated earnings this period. </a:t>
            </a:r>
          </a:p>
          <a:p>
            <a:r>
              <a:rPr lang="en-US" sz="2500" dirty="0" smtClean="0"/>
              <a:t>Over 80 REG Hours Query</a:t>
            </a:r>
          </a:p>
          <a:p>
            <a:pPr lvl="1"/>
            <a:r>
              <a:rPr lang="en-US" sz="2200" dirty="0" smtClean="0"/>
              <a:t>Lists any BW employees who have more than 80 REG hours in the current period. </a:t>
            </a:r>
          </a:p>
          <a:p>
            <a:r>
              <a:rPr lang="en-US" sz="2500" dirty="0" smtClean="0"/>
              <a:t>Net Greater Than</a:t>
            </a:r>
          </a:p>
          <a:p>
            <a:pPr lvl="1"/>
            <a:r>
              <a:rPr lang="en-US" sz="2200" dirty="0" smtClean="0"/>
              <a:t>Query lists any employees who have a net pay greater than $35,000 for Biweekly and $75,000 for monthly.</a:t>
            </a:r>
            <a:endParaRPr lang="en-US" sz="2200" dirty="0"/>
          </a:p>
        </p:txBody>
      </p:sp>
    </p:spTree>
    <p:extLst>
      <p:ext uri="{BB962C8B-B14F-4D97-AF65-F5344CB8AC3E}">
        <p14:creationId xmlns:p14="http://schemas.microsoft.com/office/powerpoint/2010/main" val="3139166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a:solidFill>
                  <a:schemeClr val="accent5"/>
                </a:solidFill>
              </a:rPr>
              <a:t>PAYROLL </a:t>
            </a:r>
            <a:r>
              <a:rPr lang="en-US" dirty="0" smtClean="0">
                <a:solidFill>
                  <a:schemeClr val="accent5"/>
                </a:solidFill>
              </a:rPr>
              <a:t>QUERIES FROM UCPC</a:t>
            </a:r>
            <a:endParaRPr lang="en-US" dirty="0">
              <a:solidFill>
                <a:schemeClr val="accent5"/>
              </a:solidFill>
            </a:endParaRPr>
          </a:p>
        </p:txBody>
      </p:sp>
      <p:sp>
        <p:nvSpPr>
          <p:cNvPr id="6" name="Slide Number Placeholder 5"/>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23</a:t>
            </a:fld>
            <a:endParaRPr lang="en-US" altLang="en-US" dirty="0">
              <a:solidFill>
                <a:prstClr val="black"/>
              </a:solidFill>
            </a:endParaRPr>
          </a:p>
        </p:txBody>
      </p:sp>
      <p:sp>
        <p:nvSpPr>
          <p:cNvPr id="4" name="Content Placeholder 2"/>
          <p:cNvSpPr txBox="1">
            <a:spLocks/>
          </p:cNvSpPr>
          <p:nvPr/>
        </p:nvSpPr>
        <p:spPr>
          <a:xfrm>
            <a:off x="345233" y="1009650"/>
            <a:ext cx="11237167" cy="5410200"/>
          </a:xfrm>
          <a:prstGeom prst="rect">
            <a:avLst/>
          </a:prstGeom>
        </p:spPr>
        <p:txBody>
          <a:bodyPr/>
          <a:lst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3"/>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4"/>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5"/>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4"/>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5"/>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smtClean="0"/>
              <a:t>Loaded Retro Transactions</a:t>
            </a:r>
          </a:p>
          <a:p>
            <a:pPr lvl="1"/>
            <a:r>
              <a:rPr lang="en-US" sz="2200" dirty="0" smtClean="0"/>
              <a:t>This query is based on the Retroactive Earnings process in UCPath. </a:t>
            </a:r>
          </a:p>
          <a:p>
            <a:pPr lvl="1"/>
            <a:r>
              <a:rPr lang="en-US" sz="2200" dirty="0" smtClean="0"/>
              <a:t>Details all employees who will receive retroactive earnings in the current pay cycle.</a:t>
            </a:r>
          </a:p>
          <a:p>
            <a:r>
              <a:rPr lang="en-US" sz="2500" dirty="0" smtClean="0"/>
              <a:t>Shift Differential Transactions Unable to Process</a:t>
            </a:r>
          </a:p>
          <a:p>
            <a:pPr lvl="1"/>
            <a:r>
              <a:rPr lang="en-US" sz="1800" dirty="0" smtClean="0"/>
              <a:t>This query will identify transactions with Shift Differentials (SDF) that were not processed in initial payroll stages. This occurs if the employee has a Job Code that is not configured in UCPath to receive Shift Differential earnings. </a:t>
            </a:r>
          </a:p>
          <a:p>
            <a:pPr lvl="1"/>
            <a:r>
              <a:rPr lang="en-US" sz="1800" dirty="0" smtClean="0"/>
              <a:t>Location receives exception report the day prior to pay confirm (timing is not consistent) and (in most cases) has until the Correction File Deadline to submit corrections, if necessary. </a:t>
            </a:r>
          </a:p>
          <a:p>
            <a:r>
              <a:rPr lang="en-US" sz="2200" dirty="0" smtClean="0"/>
              <a:t>Transactions Unable to Process</a:t>
            </a:r>
          </a:p>
          <a:p>
            <a:pPr lvl="1"/>
            <a:r>
              <a:rPr lang="en-US" sz="1800" dirty="0" smtClean="0"/>
              <a:t>This query is shared when there are transactions that could not be processed during the Pay Calculation process. This includes One-Time Pay transactions that were submitted after the cut off or that contain invalid pay groups, etc. </a:t>
            </a:r>
          </a:p>
          <a:p>
            <a:endParaRPr lang="en-US" sz="2600" dirty="0"/>
          </a:p>
        </p:txBody>
      </p:sp>
    </p:spTree>
    <p:extLst>
      <p:ext uri="{BB962C8B-B14F-4D97-AF65-F5344CB8AC3E}">
        <p14:creationId xmlns:p14="http://schemas.microsoft.com/office/powerpoint/2010/main" val="1753915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1415434" cy="685800"/>
          </a:xfrm>
        </p:spPr>
        <p:txBody>
          <a:bodyPr/>
          <a:lstStyle/>
          <a:p>
            <a:r>
              <a:rPr lang="en-US" dirty="0" smtClean="0">
                <a:solidFill>
                  <a:schemeClr val="accent5"/>
                </a:solidFill>
              </a:rPr>
              <a:t>CORRECTIONS TO ERRORS BEFORE PAYROLL</a:t>
            </a:r>
            <a:endParaRPr lang="en-US" dirty="0">
              <a:solidFill>
                <a:schemeClr val="accent5"/>
              </a:solidFill>
            </a:endParaRPr>
          </a:p>
        </p:txBody>
      </p:sp>
      <p:sp>
        <p:nvSpPr>
          <p:cNvPr id="6" name="Slide Number Placeholder 5"/>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24</a:t>
            </a:fld>
            <a:endParaRPr lang="en-US" altLang="en-US" dirty="0">
              <a:solidFill>
                <a:prstClr val="black"/>
              </a:solidFill>
            </a:endParaRPr>
          </a:p>
        </p:txBody>
      </p:sp>
      <p:sp>
        <p:nvSpPr>
          <p:cNvPr id="4" name="Content Placeholder 2"/>
          <p:cNvSpPr txBox="1">
            <a:spLocks/>
          </p:cNvSpPr>
          <p:nvPr/>
        </p:nvSpPr>
        <p:spPr>
          <a:xfrm>
            <a:off x="609600" y="838200"/>
            <a:ext cx="10972800" cy="5410200"/>
          </a:xfrm>
          <a:prstGeom prst="rect">
            <a:avLst/>
          </a:prstGeom>
        </p:spPr>
        <p:txBody>
          <a:bodyPr/>
          <a:lst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3"/>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4"/>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5"/>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4"/>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5"/>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smtClean="0"/>
              <a:t>Interface File Error Logs</a:t>
            </a:r>
          </a:p>
          <a:p>
            <a:r>
              <a:rPr lang="en-US" dirty="0" smtClean="0"/>
              <a:t>When inbound interfaces are processed in UCPath, error reports/logs are sent to locations when inaccuracies/errors have occurred. </a:t>
            </a:r>
          </a:p>
          <a:p>
            <a:r>
              <a:rPr lang="en-US" dirty="0" smtClean="0"/>
              <a:t>These errors must be corrected by submitting a correction interface file in order to successfully process. In most cases, these errors are corrected at the SSC level, except for the parking files.</a:t>
            </a:r>
          </a:p>
          <a:p>
            <a:r>
              <a:rPr lang="en-US" dirty="0" smtClean="0"/>
              <a:t>Error logs are received by the Payroll Coordination &amp; Analysis team (BFS) and disseminated to the appropriate SSCs for review/correction.</a:t>
            </a:r>
          </a:p>
          <a:p>
            <a:endParaRPr lang="en-US" dirty="0"/>
          </a:p>
        </p:txBody>
      </p:sp>
    </p:spTree>
    <p:extLst>
      <p:ext uri="{BB962C8B-B14F-4D97-AF65-F5344CB8AC3E}">
        <p14:creationId xmlns:p14="http://schemas.microsoft.com/office/powerpoint/2010/main" val="561967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1415434" cy="685800"/>
          </a:xfrm>
        </p:spPr>
        <p:txBody>
          <a:bodyPr/>
          <a:lstStyle/>
          <a:p>
            <a:r>
              <a:rPr lang="en-US" dirty="0">
                <a:solidFill>
                  <a:schemeClr val="accent5"/>
                </a:solidFill>
              </a:rPr>
              <a:t>ROLES AND RESPONSIBILITIES</a:t>
            </a:r>
          </a:p>
        </p:txBody>
      </p:sp>
      <p:sp>
        <p:nvSpPr>
          <p:cNvPr id="6" name="Slide Number Placeholder 5"/>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25</a:t>
            </a:fld>
            <a:endParaRPr lang="en-US" altLang="en-US" dirty="0">
              <a:solidFill>
                <a:prstClr val="black"/>
              </a:solidFill>
            </a:endParaRPr>
          </a:p>
        </p:txBody>
      </p:sp>
      <p:sp>
        <p:nvSpPr>
          <p:cNvPr id="5" name="Content Placeholder 2"/>
          <p:cNvSpPr txBox="1">
            <a:spLocks/>
          </p:cNvSpPr>
          <p:nvPr/>
        </p:nvSpPr>
        <p:spPr>
          <a:xfrm>
            <a:off x="345233" y="1019175"/>
            <a:ext cx="11237167" cy="5410200"/>
          </a:xfrm>
          <a:prstGeom prst="rect">
            <a:avLst/>
          </a:prstGeom>
        </p:spPr>
        <p:txBody>
          <a:bodyPr/>
          <a:lst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3"/>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4"/>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5"/>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4"/>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5"/>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BFS/Payroll Coordination &amp; Analysis Role and Involvement</a:t>
            </a:r>
          </a:p>
          <a:p>
            <a:pPr lvl="1"/>
            <a:r>
              <a:rPr lang="en-US" sz="2200" dirty="0" smtClean="0"/>
              <a:t>Receive UCPC Payroll Queries and disseminate to appropriate SSCs. </a:t>
            </a:r>
          </a:p>
          <a:p>
            <a:pPr lvl="1"/>
            <a:r>
              <a:rPr lang="en-US" sz="2200" dirty="0" smtClean="0"/>
              <a:t>Escalate issues to the UCPC On Cycle Payroll Team or Retro Payroll team.</a:t>
            </a:r>
          </a:p>
          <a:p>
            <a:pPr lvl="1"/>
            <a:r>
              <a:rPr lang="en-US" sz="2200" dirty="0" smtClean="0"/>
              <a:t>Receive various interface error logs and disseminate to the appropriate SSCs. </a:t>
            </a:r>
          </a:p>
          <a:p>
            <a:r>
              <a:rPr lang="en-US" sz="2600" dirty="0" smtClean="0"/>
              <a:t>SSC Roles and Involvement</a:t>
            </a:r>
          </a:p>
          <a:p>
            <a:pPr lvl="1"/>
            <a:r>
              <a:rPr lang="en-US" sz="2200" dirty="0" smtClean="0"/>
              <a:t>Review UCPC Payroll Queries and various interface error logs.</a:t>
            </a:r>
          </a:p>
          <a:p>
            <a:pPr lvl="1"/>
            <a:r>
              <a:rPr lang="en-US" sz="2200" dirty="0" smtClean="0"/>
              <a:t>Process corrections either using the TARS Express Page, UCPath data updates, or  by submitting correction interface files (i.e. I-618 correction file).</a:t>
            </a:r>
          </a:p>
          <a:p>
            <a:pPr lvl="1"/>
            <a:r>
              <a:rPr lang="en-US" sz="2200" dirty="0" smtClean="0"/>
              <a:t>Reach out to departments for additional research and information.</a:t>
            </a:r>
          </a:p>
          <a:p>
            <a:pPr lvl="1"/>
            <a:r>
              <a:rPr lang="en-US" sz="2200" dirty="0" smtClean="0"/>
              <a:t>Escalate specific issues to BFS or the CSC.</a:t>
            </a:r>
          </a:p>
        </p:txBody>
      </p:sp>
    </p:spTree>
    <p:extLst>
      <p:ext uri="{BB962C8B-B14F-4D97-AF65-F5344CB8AC3E}">
        <p14:creationId xmlns:p14="http://schemas.microsoft.com/office/powerpoint/2010/main" val="1193231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1415434" cy="685800"/>
          </a:xfrm>
        </p:spPr>
        <p:txBody>
          <a:bodyPr/>
          <a:lstStyle/>
          <a:p>
            <a:r>
              <a:rPr lang="en-US" dirty="0">
                <a:solidFill>
                  <a:schemeClr val="accent5"/>
                </a:solidFill>
              </a:rPr>
              <a:t>ROLES AND RESPONSIBILITIES</a:t>
            </a:r>
          </a:p>
        </p:txBody>
      </p:sp>
      <p:sp>
        <p:nvSpPr>
          <p:cNvPr id="6" name="Slide Number Placeholder 5"/>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26</a:t>
            </a:fld>
            <a:endParaRPr lang="en-US" altLang="en-US" dirty="0">
              <a:solidFill>
                <a:prstClr val="black"/>
              </a:solidFill>
            </a:endParaRPr>
          </a:p>
        </p:txBody>
      </p:sp>
      <p:sp>
        <p:nvSpPr>
          <p:cNvPr id="5" name="Content Placeholder 2"/>
          <p:cNvSpPr txBox="1">
            <a:spLocks/>
          </p:cNvSpPr>
          <p:nvPr/>
        </p:nvSpPr>
        <p:spPr>
          <a:xfrm>
            <a:off x="345233" y="981075"/>
            <a:ext cx="11237167" cy="5410200"/>
          </a:xfrm>
          <a:prstGeom prst="rect">
            <a:avLst/>
          </a:prstGeom>
        </p:spPr>
        <p:txBody>
          <a:bodyPr/>
          <a:lst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3"/>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4"/>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5"/>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4"/>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5"/>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UCPC Role and Involvement</a:t>
            </a:r>
          </a:p>
          <a:p>
            <a:pPr lvl="1"/>
            <a:r>
              <a:rPr lang="en-US" sz="2200" dirty="0" smtClean="0"/>
              <a:t>Send payroll queries to BFS.</a:t>
            </a:r>
          </a:p>
          <a:p>
            <a:pPr lvl="1"/>
            <a:r>
              <a:rPr lang="en-US" sz="2200" dirty="0" smtClean="0"/>
              <a:t>Review and research escalated payroll issues. </a:t>
            </a:r>
          </a:p>
          <a:p>
            <a:pPr lvl="1"/>
            <a:r>
              <a:rPr lang="en-US" sz="2200" dirty="0" smtClean="0"/>
              <a:t>Complete payroll processes and communicate issues to locations.</a:t>
            </a:r>
          </a:p>
          <a:p>
            <a:r>
              <a:rPr lang="en-US" sz="2600" dirty="0" smtClean="0"/>
              <a:t>Pilot Unit Role and Involvement</a:t>
            </a:r>
          </a:p>
          <a:p>
            <a:pPr lvl="1"/>
            <a:endParaRPr lang="en-US" sz="2200" dirty="0" smtClean="0"/>
          </a:p>
          <a:p>
            <a:endParaRPr lang="en-US" sz="2600" b="1" dirty="0"/>
          </a:p>
        </p:txBody>
      </p:sp>
    </p:spTree>
    <p:extLst>
      <p:ext uri="{BB962C8B-B14F-4D97-AF65-F5344CB8AC3E}">
        <p14:creationId xmlns:p14="http://schemas.microsoft.com/office/powerpoint/2010/main" val="3186559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415318" y="1905485"/>
            <a:ext cx="9614632"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PAYROLL CALCULATION</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27</a:t>
            </a:fld>
            <a:endParaRPr lang="en-US" altLang="en-US" dirty="0">
              <a:solidFill>
                <a:prstClr val="black"/>
              </a:solidFill>
            </a:endParaRPr>
          </a:p>
        </p:txBody>
      </p:sp>
    </p:spTree>
    <p:extLst>
      <p:ext uri="{BB962C8B-B14F-4D97-AF65-F5344CB8AC3E}">
        <p14:creationId xmlns:p14="http://schemas.microsoft.com/office/powerpoint/2010/main" val="2233694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160" y="293370"/>
            <a:ext cx="9042400" cy="685800"/>
          </a:xfrm>
        </p:spPr>
        <p:txBody>
          <a:bodyPr/>
          <a:lstStyle/>
          <a:p>
            <a:r>
              <a:rPr lang="en-US" dirty="0" smtClean="0">
                <a:solidFill>
                  <a:schemeClr val="accent5"/>
                </a:solidFill>
              </a:rPr>
              <a:t>PAYROLL CALCULATION</a:t>
            </a:r>
            <a:endParaRPr lang="en-US" dirty="0">
              <a:solidFill>
                <a:schemeClr val="accent5"/>
              </a:solidFill>
            </a:endParaRPr>
          </a:p>
        </p:txBody>
      </p:sp>
      <p:sp>
        <p:nvSpPr>
          <p:cNvPr id="4" name="TextBox 3"/>
          <p:cNvSpPr txBox="1"/>
          <p:nvPr/>
        </p:nvSpPr>
        <p:spPr>
          <a:xfrm>
            <a:off x="532795" y="1052052"/>
            <a:ext cx="10707329"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Check view</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Corrections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Missed Pay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Underpay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Upstream for corrections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When due?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How corrections are processed</a:t>
            </a:r>
          </a:p>
          <a:p>
            <a:pPr marL="7477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28</a:t>
            </a:fld>
            <a:endParaRPr lang="en-US" altLang="en-US" dirty="0">
              <a:solidFill>
                <a:prstClr val="black"/>
              </a:solidFill>
            </a:endParaRPr>
          </a:p>
        </p:txBody>
      </p:sp>
    </p:spTree>
    <p:extLst>
      <p:ext uri="{BB962C8B-B14F-4D97-AF65-F5344CB8AC3E}">
        <p14:creationId xmlns:p14="http://schemas.microsoft.com/office/powerpoint/2010/main" val="3354095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175" y="295275"/>
            <a:ext cx="9042400" cy="685800"/>
          </a:xfrm>
        </p:spPr>
        <p:txBody>
          <a:bodyPr/>
          <a:lstStyle/>
          <a:p>
            <a:r>
              <a:rPr lang="en-US" dirty="0" smtClean="0">
                <a:solidFill>
                  <a:schemeClr val="accent5"/>
                </a:solidFill>
              </a:rPr>
              <a:t>PAYROLL CALCULATION</a:t>
            </a:r>
            <a:endParaRPr lang="en-US" dirty="0">
              <a:solidFill>
                <a:schemeClr val="accent5"/>
              </a:solidFill>
            </a:endParaRPr>
          </a:p>
        </p:txBody>
      </p:sp>
      <p:sp>
        <p:nvSpPr>
          <p:cNvPr id="6" name="Content Placeholder 5"/>
          <p:cNvSpPr>
            <a:spLocks noGrp="1"/>
          </p:cNvSpPr>
          <p:nvPr>
            <p:ph idx="1"/>
          </p:nvPr>
        </p:nvSpPr>
        <p:spPr>
          <a:xfrm>
            <a:off x="609600" y="1143000"/>
            <a:ext cx="10972800" cy="5410200"/>
          </a:xfrm>
        </p:spPr>
        <p:txBody>
          <a:bodyPr/>
          <a:lstStyle/>
          <a:p>
            <a:r>
              <a:rPr lang="en-US" sz="2600" dirty="0"/>
              <a:t>Definition</a:t>
            </a:r>
          </a:p>
          <a:p>
            <a:pPr lvl="1"/>
            <a:r>
              <a:rPr lang="en-US" sz="2400" dirty="0"/>
              <a:t>Initial UCPath Payroll process that calculates paycheck data based on inputs (i.e. interface files, data changes, etc.) from upstream processes and configuration.</a:t>
            </a:r>
          </a:p>
          <a:p>
            <a:pPr lvl="1"/>
            <a:r>
              <a:rPr lang="en-US" sz="2400" dirty="0"/>
              <a:t>The process begins with calculating initial hours, taxes, and deductions. An iterative calculation routine will produce various validation edits for review, as well as data for subsequent processes and reports.</a:t>
            </a:r>
          </a:p>
          <a:p>
            <a:pPr lvl="1"/>
            <a:r>
              <a:rPr lang="en-US" sz="2400" dirty="0"/>
              <a:t>The process ends when payments are calculated. The Pay Confirm process follows Pay Calc, and employees receive both their paychecks and earnings statements correctly through direct deposit or paper check. </a:t>
            </a: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29</a:t>
            </a:fld>
            <a:endParaRPr lang="en-US" altLang="en-US" dirty="0">
              <a:solidFill>
                <a:prstClr val="black"/>
              </a:solidFill>
            </a:endParaRPr>
          </a:p>
        </p:txBody>
      </p:sp>
    </p:spTree>
    <p:extLst>
      <p:ext uri="{BB962C8B-B14F-4D97-AF65-F5344CB8AC3E}">
        <p14:creationId xmlns:p14="http://schemas.microsoft.com/office/powerpoint/2010/main" val="3868892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097" y="311675"/>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304761" y="1847054"/>
            <a:ext cx="9496425" cy="3676650"/>
          </a:xfrm>
          <a:prstGeom prst="rect">
            <a:avLst/>
          </a:prstGeom>
        </p:spPr>
      </p:pic>
      <p:sp>
        <p:nvSpPr>
          <p:cNvPr id="4" name="Slide Number Placeholder 3"/>
          <p:cNvSpPr>
            <a:spLocks noGrp="1"/>
          </p:cNvSpPr>
          <p:nvPr>
            <p:ph type="sldNum" sz="quarter" idx="12"/>
          </p:nvPr>
        </p:nvSpPr>
        <p:spPr>
          <a:xfrm>
            <a:off x="182880" y="6391656"/>
            <a:ext cx="301752" cy="304800"/>
          </a:xfrm>
        </p:spPr>
        <p:txBody>
          <a:bodyPr/>
          <a:lstStyle/>
          <a:p>
            <a:pPr algn="ctr">
              <a:defRPr/>
            </a:pPr>
            <a:fld id="{08156D9A-717C-4C36-974D-F6EE13F3C2A5}" type="slidenum">
              <a:rPr lang="en-US" altLang="en-US" smtClean="0">
                <a:solidFill>
                  <a:prstClr val="black"/>
                </a:solidFill>
              </a:rPr>
              <a:pPr algn="ctr">
                <a:defRPr/>
              </a:pPr>
              <a:t>3</a:t>
            </a:fld>
            <a:endParaRPr lang="en-US" altLang="en-US" dirty="0">
              <a:solidFill>
                <a:prstClr val="black"/>
              </a:solidFill>
            </a:endParaRPr>
          </a:p>
        </p:txBody>
      </p:sp>
    </p:spTree>
    <p:extLst>
      <p:ext uri="{BB962C8B-B14F-4D97-AF65-F5344CB8AC3E}">
        <p14:creationId xmlns:p14="http://schemas.microsoft.com/office/powerpoint/2010/main" val="1365807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415318" y="1905485"/>
            <a:ext cx="9614632"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 CONFIRM</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30</a:t>
            </a:fld>
            <a:endParaRPr lang="en-US" altLang="en-US" dirty="0">
              <a:solidFill>
                <a:prstClr val="black"/>
              </a:solidFill>
            </a:endParaRPr>
          </a:p>
        </p:txBody>
      </p:sp>
    </p:spTree>
    <p:extLst>
      <p:ext uri="{BB962C8B-B14F-4D97-AF65-F5344CB8AC3E}">
        <p14:creationId xmlns:p14="http://schemas.microsoft.com/office/powerpoint/2010/main" val="1315850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199644"/>
            <a:ext cx="9042400" cy="685800"/>
          </a:xfrm>
        </p:spPr>
        <p:txBody>
          <a:bodyPr/>
          <a:lstStyle/>
          <a:p>
            <a:r>
              <a:rPr lang="en-US" dirty="0" smtClean="0">
                <a:solidFill>
                  <a:schemeClr val="accent5"/>
                </a:solidFill>
              </a:rPr>
              <a:t>PAY CONFIRM</a:t>
            </a:r>
            <a:endParaRPr lang="en-US" dirty="0">
              <a:solidFill>
                <a:schemeClr val="accent5"/>
              </a:solidFill>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31</a:t>
            </a:fld>
            <a:endParaRPr lang="en-US" altLang="en-US" dirty="0">
              <a:solidFill>
                <a:prstClr val="black"/>
              </a:solidFill>
            </a:endParaRPr>
          </a:p>
        </p:txBody>
      </p:sp>
      <p:sp>
        <p:nvSpPr>
          <p:cNvPr id="5" name="Content Placeholder 2"/>
          <p:cNvSpPr txBox="1">
            <a:spLocks/>
          </p:cNvSpPr>
          <p:nvPr/>
        </p:nvSpPr>
        <p:spPr>
          <a:xfrm>
            <a:off x="345233" y="762000"/>
            <a:ext cx="11616612" cy="5410200"/>
          </a:xfrm>
          <a:prstGeom prst="rect">
            <a:avLst/>
          </a:prstGeom>
        </p:spPr>
        <p:txBody>
          <a:bodyPr/>
          <a:lst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4"/>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5"/>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6"/>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5"/>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6"/>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Definition</a:t>
            </a:r>
          </a:p>
          <a:p>
            <a:pPr lvl="1"/>
            <a:r>
              <a:rPr lang="en-US" sz="2400" dirty="0" smtClean="0"/>
              <a:t>The delivered process that finalizes paycheck data following the Pay Calculation process.</a:t>
            </a:r>
          </a:p>
          <a:p>
            <a:pPr lvl="1"/>
            <a:r>
              <a:rPr lang="en-US" sz="2400" dirty="0" smtClean="0"/>
              <a:t>Following Pay Confirm, earnings statements are accessible to employees in the UCPath Portal for that particular pay period.</a:t>
            </a:r>
          </a:p>
          <a:p>
            <a:pPr lvl="1"/>
            <a:r>
              <a:rPr lang="en-US" sz="2400" dirty="0" smtClean="0"/>
              <a:t>Additionally, accrual balances are visible to employees in the UCPath portal; balance based on leave takes reporting in the payroll month.</a:t>
            </a:r>
          </a:p>
          <a:p>
            <a:pPr lvl="1"/>
            <a:endParaRPr lang="en-US" sz="2400" dirty="0" smtClean="0"/>
          </a:p>
          <a:p>
            <a:pPr lvl="1"/>
            <a:endParaRPr lang="en-US" sz="2200" dirty="0" smtClean="0"/>
          </a:p>
          <a:p>
            <a:pPr lvl="1"/>
            <a:endParaRPr lang="en-US" sz="2200" dirty="0" smtClean="0"/>
          </a:p>
          <a:p>
            <a:endParaRPr lang="en-US" sz="2600" b="1" dirty="0"/>
          </a:p>
        </p:txBody>
      </p:sp>
      <p:pic>
        <p:nvPicPr>
          <p:cNvPr id="7" name="Picture 6"/>
          <p:cNvPicPr>
            <a:picLocks noChangeAspect="1"/>
          </p:cNvPicPr>
          <p:nvPr/>
        </p:nvPicPr>
        <p:blipFill rotWithShape="1">
          <a:blip r:embed="rId7"/>
          <a:srcRect t="6809"/>
          <a:stretch/>
        </p:blipFill>
        <p:spPr>
          <a:xfrm>
            <a:off x="442468" y="3914919"/>
            <a:ext cx="11303477" cy="2021586"/>
          </a:xfrm>
          <a:prstGeom prst="rect">
            <a:avLst/>
          </a:prstGeom>
        </p:spPr>
      </p:pic>
      <p:sp>
        <p:nvSpPr>
          <p:cNvPr id="8" name="Rectangle 7"/>
          <p:cNvSpPr/>
          <p:nvPr/>
        </p:nvSpPr>
        <p:spPr>
          <a:xfrm>
            <a:off x="8085288" y="4127644"/>
            <a:ext cx="725338" cy="18088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9534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PAY CONFIRM</a:t>
            </a:r>
            <a:endParaRPr lang="en-US" dirty="0">
              <a:solidFill>
                <a:schemeClr val="accent5"/>
              </a:solidFill>
            </a:endParaRPr>
          </a:p>
        </p:txBody>
      </p:sp>
      <p:sp>
        <p:nvSpPr>
          <p:cNvPr id="4" name="TextBox 3"/>
          <p:cNvSpPr txBox="1"/>
          <p:nvPr/>
        </p:nvSpPr>
        <p:spPr>
          <a:xfrm>
            <a:off x="532795" y="1052052"/>
            <a:ext cx="10707329"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Demo</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Hands-on Exercise</a:t>
            </a:r>
          </a:p>
          <a:p>
            <a:pPr marL="7477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32</a:t>
            </a:fld>
            <a:endParaRPr lang="en-US" altLang="en-US" dirty="0">
              <a:solidFill>
                <a:prstClr val="black"/>
              </a:solidFill>
            </a:endParaRPr>
          </a:p>
        </p:txBody>
      </p:sp>
    </p:spTree>
    <p:extLst>
      <p:ext uri="{BB962C8B-B14F-4D97-AF65-F5344CB8AC3E}">
        <p14:creationId xmlns:p14="http://schemas.microsoft.com/office/powerpoint/2010/main" val="4122904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415318" y="1905485"/>
            <a:ext cx="9614632"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PROCESS</a:t>
            </a:r>
            <a:r>
              <a:rPr kumimoji="0" lang="en-US" sz="7200" b="1" i="0" u="none" strike="noStrike" kern="1200" cap="none" spc="0" normalizeH="0" noProof="0" dirty="0" smtClean="0">
                <a:ln>
                  <a:noFill/>
                </a:ln>
                <a:solidFill>
                  <a:srgbClr val="F1AB00"/>
                </a:solidFill>
                <a:effectLst/>
                <a:uLnTx/>
                <a:uFillTx/>
                <a:latin typeface="Arial"/>
                <a:ea typeface="+mn-ea"/>
                <a:cs typeface="+mn-cs"/>
              </a:rPr>
              <a:t> TO CORRECT PAY</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33</a:t>
            </a:fld>
            <a:endParaRPr lang="en-US" altLang="en-US" dirty="0">
              <a:solidFill>
                <a:prstClr val="black"/>
              </a:solidFill>
            </a:endParaRPr>
          </a:p>
        </p:txBody>
      </p:sp>
    </p:spTree>
    <p:extLst>
      <p:ext uri="{BB962C8B-B14F-4D97-AF65-F5344CB8AC3E}">
        <p14:creationId xmlns:p14="http://schemas.microsoft.com/office/powerpoint/2010/main" val="2208700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24" y="209550"/>
            <a:ext cx="10767527" cy="685800"/>
          </a:xfrm>
        </p:spPr>
        <p:txBody>
          <a:bodyPr/>
          <a:lstStyle/>
          <a:p>
            <a:r>
              <a:rPr lang="en-US" dirty="0" smtClean="0">
                <a:solidFill>
                  <a:schemeClr val="accent5"/>
                </a:solidFill>
              </a:rPr>
              <a:t>INSTANT PAY CARD – NET PAY OPTION</a:t>
            </a:r>
            <a:endParaRPr lang="en-US" dirty="0">
              <a:solidFill>
                <a:schemeClr val="accent5"/>
              </a:solidFill>
            </a:endParaRPr>
          </a:p>
        </p:txBody>
      </p:sp>
      <p:sp>
        <p:nvSpPr>
          <p:cNvPr id="6" name="Content Placeholder 5"/>
          <p:cNvSpPr>
            <a:spLocks noGrp="1"/>
          </p:cNvSpPr>
          <p:nvPr>
            <p:ph idx="1"/>
          </p:nvPr>
        </p:nvSpPr>
        <p:spPr>
          <a:xfrm>
            <a:off x="609600" y="1171575"/>
            <a:ext cx="10972800" cy="5410200"/>
          </a:xfrm>
        </p:spPr>
        <p:txBody>
          <a:bodyPr/>
          <a:lstStyle/>
          <a:p>
            <a:r>
              <a:rPr lang="en-US" sz="2600" dirty="0"/>
              <a:t>Definition</a:t>
            </a:r>
          </a:p>
          <a:p>
            <a:pPr lvl="1"/>
            <a:r>
              <a:rPr lang="en-US" sz="2400" dirty="0"/>
              <a:t>The </a:t>
            </a:r>
            <a:r>
              <a:rPr lang="en-US" sz="2400" i="1" dirty="0"/>
              <a:t>Instant Pay Card Net Pay </a:t>
            </a:r>
            <a:r>
              <a:rPr lang="en-US" sz="2400" dirty="0"/>
              <a:t>process provides an option to expedite payment to an employee to mitigate issues caused by employee missing their regularly scheduled pay and </a:t>
            </a:r>
            <a:r>
              <a:rPr lang="en-US" sz="2400" dirty="0" smtClean="0"/>
              <a:t>experiencing </a:t>
            </a:r>
            <a:r>
              <a:rPr lang="en-US" sz="2400" dirty="0"/>
              <a:t>a financial hardship</a:t>
            </a:r>
            <a:r>
              <a:rPr lang="en-US" sz="2400" dirty="0" smtClean="0"/>
              <a:t>.</a:t>
            </a:r>
          </a:p>
          <a:p>
            <a:pPr lvl="1"/>
            <a:r>
              <a:rPr lang="en-US" dirty="0"/>
              <a:t>UCPC has authorized campuses to submit Instant Pay Card requests for 70% of the employee’s anticipated </a:t>
            </a:r>
            <a:r>
              <a:rPr lang="en-US" b="1" dirty="0" smtClean="0"/>
              <a:t>gross </a:t>
            </a:r>
            <a:r>
              <a:rPr lang="en-US" dirty="0" smtClean="0"/>
              <a:t>earnings</a:t>
            </a:r>
            <a:r>
              <a:rPr lang="en-US" dirty="0"/>
              <a:t>. </a:t>
            </a:r>
            <a:endParaRPr lang="en-US" dirty="0" smtClean="0"/>
          </a:p>
          <a:p>
            <a:pPr lvl="1"/>
            <a:r>
              <a:rPr lang="en-US" dirty="0" smtClean="0"/>
              <a:t>This </a:t>
            </a:r>
            <a:r>
              <a:rPr lang="en-US" dirty="0"/>
              <a:t>percentage serves as a buffer until the actual earnings amount is determined (gross earnings less deductions) through the employee’s normal payment method. </a:t>
            </a:r>
          </a:p>
          <a:p>
            <a:pPr lvl="1"/>
            <a:r>
              <a:rPr lang="en-US" sz="2400" dirty="0" smtClean="0"/>
              <a:t>UCPC provided UCR with Instant Pay Cards and they are secured in the vault at Main Cashiers Office in the Student Service building.</a:t>
            </a:r>
            <a:endParaRPr lang="en-US" sz="2400" dirty="0"/>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34</a:t>
            </a:fld>
            <a:endParaRPr lang="en-US" altLang="en-US" dirty="0">
              <a:solidFill>
                <a:prstClr val="black"/>
              </a:solidFill>
            </a:endParaRPr>
          </a:p>
        </p:txBody>
      </p:sp>
    </p:spTree>
    <p:extLst>
      <p:ext uri="{BB962C8B-B14F-4D97-AF65-F5344CB8AC3E}">
        <p14:creationId xmlns:p14="http://schemas.microsoft.com/office/powerpoint/2010/main" val="2651888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974" y="209550"/>
            <a:ext cx="10767527" cy="685800"/>
          </a:xfrm>
        </p:spPr>
        <p:txBody>
          <a:bodyPr/>
          <a:lstStyle/>
          <a:p>
            <a:r>
              <a:rPr lang="en-US" dirty="0" smtClean="0">
                <a:solidFill>
                  <a:schemeClr val="accent5"/>
                </a:solidFill>
              </a:rPr>
              <a:t>INSTANT PAY CARD – NET PAY OPTION</a:t>
            </a:r>
            <a:endParaRPr lang="en-US" dirty="0">
              <a:solidFill>
                <a:schemeClr val="accent5"/>
              </a:solidFill>
            </a:endParaRPr>
          </a:p>
        </p:txBody>
      </p:sp>
      <p:sp>
        <p:nvSpPr>
          <p:cNvPr id="6" name="Content Placeholder 5"/>
          <p:cNvSpPr>
            <a:spLocks noGrp="1"/>
          </p:cNvSpPr>
          <p:nvPr>
            <p:ph idx="1"/>
          </p:nvPr>
        </p:nvSpPr>
        <p:spPr>
          <a:xfrm>
            <a:off x="161731" y="1076324"/>
            <a:ext cx="10972800" cy="5638801"/>
          </a:xfrm>
        </p:spPr>
        <p:txBody>
          <a:bodyPr/>
          <a:lstStyle/>
          <a:p>
            <a:r>
              <a:rPr lang="en-US" sz="2600" dirty="0" smtClean="0"/>
              <a:t>Important Terms and Definitions</a:t>
            </a:r>
          </a:p>
          <a:p>
            <a:pPr lvl="1"/>
            <a:r>
              <a:rPr lang="en-US" sz="2200" dirty="0" smtClean="0"/>
              <a:t>Instant Pay Card (IPC)</a:t>
            </a:r>
          </a:p>
          <a:p>
            <a:pPr lvl="2">
              <a:spcBef>
                <a:spcPts val="600"/>
              </a:spcBef>
            </a:pPr>
            <a:r>
              <a:rPr lang="en-US" sz="2000" dirty="0" smtClean="0"/>
              <a:t>Expedited payment method for UC employees experiencing missed or incorrect pay to receive payment via Debit Visa card.</a:t>
            </a:r>
          </a:p>
          <a:p>
            <a:pPr lvl="1"/>
            <a:r>
              <a:rPr lang="en-US" sz="2200" dirty="0" smtClean="0"/>
              <a:t>Consent Form</a:t>
            </a:r>
          </a:p>
          <a:p>
            <a:pPr lvl="2">
              <a:spcBef>
                <a:spcPts val="600"/>
              </a:spcBef>
            </a:pPr>
            <a:r>
              <a:rPr lang="en-US" sz="2000" dirty="0" smtClean="0"/>
              <a:t>Form required by UCPC for employees to authorize receiving earnings through IPC payment method.</a:t>
            </a:r>
          </a:p>
          <a:p>
            <a:pPr lvl="1"/>
            <a:r>
              <a:rPr lang="en-US" sz="2200" dirty="0" smtClean="0"/>
              <a:t>Delivery Method Form</a:t>
            </a:r>
          </a:p>
          <a:p>
            <a:pPr lvl="2">
              <a:spcBef>
                <a:spcPts val="600"/>
              </a:spcBef>
            </a:pPr>
            <a:r>
              <a:rPr lang="en-US" sz="2000" dirty="0" smtClean="0"/>
              <a:t>Form required by BFS for employee to elect how they wish to receive the IPC.</a:t>
            </a:r>
          </a:p>
          <a:p>
            <a:pPr lvl="1"/>
            <a:r>
              <a:rPr lang="en-US" sz="2200" dirty="0" smtClean="0"/>
              <a:t>COSSC SharePoint Site</a:t>
            </a:r>
          </a:p>
          <a:p>
            <a:pPr lvl="2">
              <a:spcBef>
                <a:spcPts val="600"/>
              </a:spcBef>
            </a:pPr>
            <a:r>
              <a:rPr lang="en-US" sz="2000" dirty="0" smtClean="0"/>
              <a:t>Collaboration SharePoint Site for SSCs to submit IPC request to BFS.</a:t>
            </a:r>
          </a:p>
          <a:p>
            <a:pPr lvl="1"/>
            <a:r>
              <a:rPr lang="en-US" sz="2200" dirty="0" smtClean="0"/>
              <a:t>Proxy ID</a:t>
            </a:r>
          </a:p>
          <a:p>
            <a:pPr lvl="2">
              <a:spcBef>
                <a:spcPts val="600"/>
              </a:spcBef>
            </a:pPr>
            <a:r>
              <a:rPr lang="en-US" sz="2000" dirty="0" smtClean="0"/>
              <a:t>Unique identifier for Instant Pay Card packet/envelope</a:t>
            </a:r>
            <a:r>
              <a:rPr lang="en-US" sz="2000" dirty="0" smtClean="0"/>
              <a:t>.</a:t>
            </a:r>
            <a:endParaRPr lang="en-US" sz="2400" dirty="0"/>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35</a:t>
            </a:fld>
            <a:endParaRPr lang="en-US" altLang="en-US" dirty="0">
              <a:solidFill>
                <a:prstClr val="black"/>
              </a:solidFill>
            </a:endParaRPr>
          </a:p>
        </p:txBody>
      </p:sp>
    </p:spTree>
    <p:extLst>
      <p:ext uri="{BB962C8B-B14F-4D97-AF65-F5344CB8AC3E}">
        <p14:creationId xmlns:p14="http://schemas.microsoft.com/office/powerpoint/2010/main" val="140864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24" y="152400"/>
            <a:ext cx="10767527" cy="685800"/>
          </a:xfrm>
        </p:spPr>
        <p:txBody>
          <a:bodyPr/>
          <a:lstStyle/>
          <a:p>
            <a:r>
              <a:rPr lang="en-US" dirty="0" smtClean="0">
                <a:solidFill>
                  <a:schemeClr val="accent5"/>
                </a:solidFill>
              </a:rPr>
              <a:t>INSTANT PAY CARD – NET PAY OPTION</a:t>
            </a:r>
            <a:endParaRPr lang="en-US" dirty="0">
              <a:solidFill>
                <a:schemeClr val="accent5"/>
              </a:solidFill>
            </a:endParaRPr>
          </a:p>
        </p:txBody>
      </p:sp>
      <p:sp>
        <p:nvSpPr>
          <p:cNvPr id="6" name="Content Placeholder 5"/>
          <p:cNvSpPr>
            <a:spLocks noGrp="1"/>
          </p:cNvSpPr>
          <p:nvPr>
            <p:ph idx="1"/>
          </p:nvPr>
        </p:nvSpPr>
        <p:spPr>
          <a:xfrm>
            <a:off x="133739" y="791547"/>
            <a:ext cx="10972800" cy="5410200"/>
          </a:xfrm>
        </p:spPr>
        <p:txBody>
          <a:bodyPr/>
          <a:lstStyle/>
          <a:p>
            <a:r>
              <a:rPr lang="en-US" sz="2600" dirty="0" smtClean="0"/>
              <a:t>Process Overview</a:t>
            </a:r>
          </a:p>
          <a:p>
            <a:pPr lvl="1"/>
            <a:r>
              <a:rPr lang="en-US" sz="2200" dirty="0" smtClean="0"/>
              <a:t>An active UCR employee identifies either missing or incorrect pay.</a:t>
            </a:r>
          </a:p>
          <a:p>
            <a:pPr lvl="1"/>
            <a:r>
              <a:rPr lang="en-US" sz="2200" dirty="0" smtClean="0"/>
              <a:t>SSC confirms missing/incorrect pay and works with employee on Instant Pay Card (IPC) option if the situation has resulted in a financial hardship for the employee.</a:t>
            </a:r>
          </a:p>
          <a:p>
            <a:pPr lvl="1"/>
            <a:r>
              <a:rPr lang="en-US" sz="2200" dirty="0" smtClean="0"/>
              <a:t>Employee signs consent form for IPC and selects a </a:t>
            </a:r>
            <a:r>
              <a:rPr lang="en-US" sz="2200" i="1" dirty="0" smtClean="0"/>
              <a:t>Delivery Method </a:t>
            </a:r>
            <a:r>
              <a:rPr lang="en-US" sz="2200" dirty="0" smtClean="0"/>
              <a:t>(either pick up at Student Services Building or receive via FedEx). </a:t>
            </a:r>
          </a:p>
          <a:p>
            <a:pPr lvl="1"/>
            <a:r>
              <a:rPr lang="en-US" sz="2200" dirty="0" smtClean="0"/>
              <a:t>SSC reviews employee’s previous earnings statements and calculates 70% of gross earnings amount to load onto the IPC.</a:t>
            </a:r>
          </a:p>
          <a:p>
            <a:pPr lvl="1"/>
            <a:r>
              <a:rPr lang="en-US" sz="2200" dirty="0" smtClean="0"/>
              <a:t>SSC submits an IPC request to the BFS/Payroll Coordination &amp; Analysis team via designated SharePoint site.  </a:t>
            </a:r>
          </a:p>
          <a:p>
            <a:pPr lvl="1"/>
            <a:r>
              <a:rPr lang="en-US" sz="2200" dirty="0" smtClean="0"/>
              <a:t>BFS reviews the documents for completion and submits a request to the UCPath Center (attaching consent form and assigning a Proxy ID). </a:t>
            </a:r>
          </a:p>
          <a:p>
            <a:pPr lvl="1"/>
            <a:endParaRPr lang="en-US" sz="2200" dirty="0" smtClean="0"/>
          </a:p>
          <a:p>
            <a:pPr lvl="1"/>
            <a:endParaRPr lang="en-US" dirty="0"/>
          </a:p>
          <a:p>
            <a:pPr lvl="1"/>
            <a:endParaRPr lang="en-US" sz="2400" dirty="0"/>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36</a:t>
            </a:fld>
            <a:endParaRPr lang="en-US" altLang="en-US" dirty="0">
              <a:solidFill>
                <a:prstClr val="black"/>
              </a:solidFill>
            </a:endParaRPr>
          </a:p>
        </p:txBody>
      </p:sp>
    </p:spTree>
    <p:extLst>
      <p:ext uri="{BB962C8B-B14F-4D97-AF65-F5344CB8AC3E}">
        <p14:creationId xmlns:p14="http://schemas.microsoft.com/office/powerpoint/2010/main" val="2415891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549" y="171450"/>
            <a:ext cx="10767527" cy="685800"/>
          </a:xfrm>
        </p:spPr>
        <p:txBody>
          <a:bodyPr/>
          <a:lstStyle/>
          <a:p>
            <a:r>
              <a:rPr lang="en-US" dirty="0" smtClean="0">
                <a:solidFill>
                  <a:schemeClr val="accent5"/>
                </a:solidFill>
              </a:rPr>
              <a:t>INSTANT PAY CARD – NET PAY OPTION</a:t>
            </a:r>
            <a:endParaRPr lang="en-US" dirty="0">
              <a:solidFill>
                <a:schemeClr val="accent5"/>
              </a:solidFill>
            </a:endParaRPr>
          </a:p>
        </p:txBody>
      </p:sp>
      <p:sp>
        <p:nvSpPr>
          <p:cNvPr id="6" name="Content Placeholder 5"/>
          <p:cNvSpPr>
            <a:spLocks noGrp="1"/>
          </p:cNvSpPr>
          <p:nvPr>
            <p:ph idx="1"/>
          </p:nvPr>
        </p:nvSpPr>
        <p:spPr>
          <a:xfrm>
            <a:off x="133739" y="791547"/>
            <a:ext cx="10972800" cy="5410200"/>
          </a:xfrm>
        </p:spPr>
        <p:txBody>
          <a:bodyPr/>
          <a:lstStyle/>
          <a:p>
            <a:r>
              <a:rPr lang="en-US" sz="2600" dirty="0" smtClean="0"/>
              <a:t>Process Overview – </a:t>
            </a:r>
            <a:r>
              <a:rPr lang="en-US" sz="2600" i="1" dirty="0" smtClean="0"/>
              <a:t>Continued</a:t>
            </a:r>
            <a:endParaRPr lang="en-US" sz="2600" dirty="0" smtClean="0"/>
          </a:p>
          <a:p>
            <a:pPr lvl="1"/>
            <a:r>
              <a:rPr lang="en-US" sz="2200" dirty="0" smtClean="0"/>
              <a:t>UCPC receives information from UCR and processes IPC payment.</a:t>
            </a:r>
          </a:p>
          <a:p>
            <a:pPr lvl="1"/>
            <a:r>
              <a:rPr lang="en-US" sz="2200" dirty="0" smtClean="0"/>
              <a:t>UCPC notifies UCR BFS team when the funds (70% estimation) has been loaded to the IPC. </a:t>
            </a:r>
          </a:p>
          <a:p>
            <a:pPr lvl="1"/>
            <a:r>
              <a:rPr lang="en-US" sz="2200" dirty="0" smtClean="0"/>
              <a:t>UCR BFS team notifies SSC, </a:t>
            </a:r>
            <a:r>
              <a:rPr lang="en-US" sz="2200" dirty="0"/>
              <a:t>Student Business </a:t>
            </a:r>
            <a:r>
              <a:rPr lang="en-US" sz="2200" dirty="0" smtClean="0"/>
              <a:t>Services (SBS) – Main Cashiers Office, and Employee when the card is ready for pick up or delivery. </a:t>
            </a:r>
          </a:p>
          <a:p>
            <a:pPr lvl="1"/>
            <a:r>
              <a:rPr lang="en-US" sz="2200" dirty="0" smtClean="0"/>
              <a:t>SBS pulls the IPC from the vault in the Cashiers Room. </a:t>
            </a:r>
          </a:p>
          <a:p>
            <a:pPr lvl="1"/>
            <a:r>
              <a:rPr lang="en-US" sz="2200" dirty="0" smtClean="0"/>
              <a:t>Employee appears in person at the SBS Cashiers Office with a valid/government issues ID and signs pick up form to confirm card has been picked up. </a:t>
            </a:r>
            <a:endParaRPr lang="en-US" dirty="0"/>
          </a:p>
          <a:p>
            <a:pPr lvl="1"/>
            <a:r>
              <a:rPr lang="en-US" sz="2400" dirty="0" smtClean="0"/>
              <a:t>SBS notifies BFS that employee has picked up card.</a:t>
            </a:r>
          </a:p>
          <a:p>
            <a:pPr lvl="1"/>
            <a:r>
              <a:rPr lang="en-US" sz="2400" dirty="0" smtClean="0"/>
              <a:t>SSC creates an E-078 Off Cycle Request to pay employee any remaining earnings and to create deduction for IPC on next paycheck. </a:t>
            </a:r>
          </a:p>
          <a:p>
            <a:pPr lvl="1"/>
            <a:r>
              <a:rPr lang="en-US" sz="2400" dirty="0" smtClean="0"/>
              <a:t>IPC request is marked as </a:t>
            </a:r>
            <a:r>
              <a:rPr lang="en-US" sz="2400" i="1" dirty="0" smtClean="0"/>
              <a:t>Complete</a:t>
            </a:r>
            <a:r>
              <a:rPr lang="en-US" sz="2400" dirty="0" smtClean="0"/>
              <a:t> by BFS in SharePoint. </a:t>
            </a:r>
            <a:endParaRPr lang="en-US" sz="2400" dirty="0"/>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37</a:t>
            </a:fld>
            <a:endParaRPr lang="en-US" altLang="en-US" dirty="0">
              <a:solidFill>
                <a:prstClr val="black"/>
              </a:solidFill>
            </a:endParaRPr>
          </a:p>
        </p:txBody>
      </p:sp>
    </p:spTree>
    <p:extLst>
      <p:ext uri="{BB962C8B-B14F-4D97-AF65-F5344CB8AC3E}">
        <p14:creationId xmlns:p14="http://schemas.microsoft.com/office/powerpoint/2010/main" val="1394864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449" y="133350"/>
            <a:ext cx="10767527" cy="685800"/>
          </a:xfrm>
        </p:spPr>
        <p:txBody>
          <a:bodyPr/>
          <a:lstStyle/>
          <a:p>
            <a:r>
              <a:rPr lang="en-US" dirty="0" smtClean="0">
                <a:solidFill>
                  <a:schemeClr val="accent5"/>
                </a:solidFill>
              </a:rPr>
              <a:t>INSTANT PAY CARD – NET PAY OPTION</a:t>
            </a:r>
            <a:endParaRPr lang="en-US" dirty="0">
              <a:solidFill>
                <a:schemeClr val="accent5"/>
              </a:solidFill>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38</a:t>
            </a:fld>
            <a:endParaRPr lang="en-US" altLang="en-US" dirty="0">
              <a:solidFill>
                <a:prstClr val="black"/>
              </a:solidFill>
            </a:endParaRPr>
          </a:p>
        </p:txBody>
      </p:sp>
      <p:sp>
        <p:nvSpPr>
          <p:cNvPr id="4" name="Content Placeholder 3"/>
          <p:cNvSpPr>
            <a:spLocks noGrp="1"/>
          </p:cNvSpPr>
          <p:nvPr>
            <p:ph idx="1"/>
          </p:nvPr>
        </p:nvSpPr>
        <p:spPr/>
        <p:txBody>
          <a:bodyPr/>
          <a:lstStyle/>
          <a:p>
            <a:r>
              <a:rPr lang="en-US" dirty="0" smtClean="0"/>
              <a:t>High-level Process Flow</a:t>
            </a:r>
          </a:p>
          <a:p>
            <a:pPr marL="0" indent="0">
              <a:buNone/>
            </a:pPr>
            <a:endParaRPr lang="en-US" dirty="0"/>
          </a:p>
        </p:txBody>
      </p:sp>
      <p:pic>
        <p:nvPicPr>
          <p:cNvPr id="56" name="Picture 55"/>
          <p:cNvPicPr>
            <a:picLocks noChangeAspect="1"/>
          </p:cNvPicPr>
          <p:nvPr/>
        </p:nvPicPr>
        <p:blipFill>
          <a:blip r:embed="rId4"/>
          <a:stretch>
            <a:fillRect/>
          </a:stretch>
        </p:blipFill>
        <p:spPr>
          <a:xfrm>
            <a:off x="2138085" y="1387356"/>
            <a:ext cx="7816301" cy="5013444"/>
          </a:xfrm>
          <a:prstGeom prst="rect">
            <a:avLst/>
          </a:prstGeom>
        </p:spPr>
      </p:pic>
    </p:spTree>
    <p:extLst>
      <p:ext uri="{BB962C8B-B14F-4D97-AF65-F5344CB8AC3E}">
        <p14:creationId xmlns:p14="http://schemas.microsoft.com/office/powerpoint/2010/main" val="1609031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974" y="114300"/>
            <a:ext cx="10767527" cy="685800"/>
          </a:xfrm>
        </p:spPr>
        <p:txBody>
          <a:bodyPr/>
          <a:lstStyle/>
          <a:p>
            <a:r>
              <a:rPr lang="en-US" dirty="0" smtClean="0">
                <a:solidFill>
                  <a:schemeClr val="accent5"/>
                </a:solidFill>
              </a:rPr>
              <a:t>INSTANT PAY CARD – NET PAY OPTION</a:t>
            </a:r>
            <a:endParaRPr lang="en-US" dirty="0">
              <a:solidFill>
                <a:schemeClr val="accent5"/>
              </a:solidFill>
            </a:endParaRPr>
          </a:p>
        </p:txBody>
      </p:sp>
      <p:sp>
        <p:nvSpPr>
          <p:cNvPr id="6" name="Content Placeholder 5"/>
          <p:cNvSpPr>
            <a:spLocks noGrp="1"/>
          </p:cNvSpPr>
          <p:nvPr>
            <p:ph idx="1"/>
          </p:nvPr>
        </p:nvSpPr>
        <p:spPr>
          <a:xfrm>
            <a:off x="133739" y="791547"/>
            <a:ext cx="10972800" cy="5410200"/>
          </a:xfrm>
        </p:spPr>
        <p:txBody>
          <a:bodyPr/>
          <a:lstStyle/>
          <a:p>
            <a:r>
              <a:rPr lang="en-US" sz="2600" dirty="0" smtClean="0"/>
              <a:t>Redacted Paycheck</a:t>
            </a: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39</a:t>
            </a:fld>
            <a:endParaRPr lang="en-US" altLang="en-US" dirty="0">
              <a:solidFill>
                <a:prstClr val="black"/>
              </a:solidFill>
            </a:endParaRPr>
          </a:p>
        </p:txBody>
      </p:sp>
      <p:pic>
        <p:nvPicPr>
          <p:cNvPr id="8" name="Picture 7"/>
          <p:cNvPicPr>
            <a:picLocks noChangeAspect="1"/>
          </p:cNvPicPr>
          <p:nvPr/>
        </p:nvPicPr>
        <p:blipFill>
          <a:blip r:embed="rId4"/>
          <a:stretch>
            <a:fillRect/>
          </a:stretch>
        </p:blipFill>
        <p:spPr>
          <a:xfrm>
            <a:off x="1352939" y="1278007"/>
            <a:ext cx="8534399" cy="5303186"/>
          </a:xfrm>
          <a:prstGeom prst="rect">
            <a:avLst/>
          </a:prstGeom>
          <a:ln>
            <a:solidFill>
              <a:schemeClr val="accent1"/>
            </a:solidFill>
          </a:ln>
        </p:spPr>
      </p:pic>
      <p:sp>
        <p:nvSpPr>
          <p:cNvPr id="9" name="Rectangle 8"/>
          <p:cNvSpPr/>
          <p:nvPr/>
        </p:nvSpPr>
        <p:spPr>
          <a:xfrm>
            <a:off x="1520890" y="2939143"/>
            <a:ext cx="849086" cy="27991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2199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AGENDA</a:t>
            </a:r>
            <a:endParaRPr lang="en-US" dirty="0">
              <a:solidFill>
                <a:schemeClr val="accent5"/>
              </a:solidFill>
            </a:endParaRPr>
          </a:p>
        </p:txBody>
      </p:sp>
      <p:grpSp>
        <p:nvGrpSpPr>
          <p:cNvPr id="25" name="Group 24"/>
          <p:cNvGrpSpPr/>
          <p:nvPr/>
        </p:nvGrpSpPr>
        <p:grpSpPr>
          <a:xfrm>
            <a:off x="378460" y="979170"/>
            <a:ext cx="9343056" cy="620884"/>
            <a:chOff x="493963" y="2576648"/>
            <a:chExt cx="6915485" cy="826560"/>
          </a:xfrm>
          <a:solidFill>
            <a:schemeClr val="accent1">
              <a:lumMod val="60000"/>
              <a:lumOff val="40000"/>
            </a:schemeClr>
          </a:solidFill>
        </p:grpSpPr>
        <p:sp>
          <p:nvSpPr>
            <p:cNvPr id="26" name="Rounded Rectangle 2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28" name="TextBox 27"/>
          <p:cNvSpPr txBox="1"/>
          <p:nvPr/>
        </p:nvSpPr>
        <p:spPr>
          <a:xfrm>
            <a:off x="519280" y="1079624"/>
            <a:ext cx="8891337" cy="400110"/>
          </a:xfrm>
          <a:prstGeom prst="rect">
            <a:avLst/>
          </a:prstGeom>
          <a:noFill/>
        </p:spPr>
        <p:txBody>
          <a:bodyPr wrap="square" rtlCol="0" anchor="ctr">
            <a:spAutoFit/>
          </a:bodyPr>
          <a:lstStyle/>
          <a:p>
            <a:r>
              <a:rPr lang="en-US" sz="2000" dirty="0"/>
              <a:t>Phase</a:t>
            </a:r>
            <a:r>
              <a:rPr lang="en-US" sz="2000"/>
              <a:t> </a:t>
            </a:r>
            <a:r>
              <a:rPr lang="en-US" sz="2000"/>
              <a:t>II</a:t>
            </a:r>
            <a:r>
              <a:rPr lang="en-US" sz="2000"/>
              <a:t> Overview</a:t>
            </a:r>
            <a:r>
              <a:rPr lang="en-US" sz="2000" dirty="0"/>
              <a:t> </a:t>
            </a:r>
            <a:r>
              <a:rPr lang="en-US" sz="2000"/>
              <a:t>&amp; </a:t>
            </a:r>
            <a:r>
              <a:rPr lang="en-US" sz="2000" dirty="0"/>
              <a:t>Course </a:t>
            </a:r>
            <a:r>
              <a:rPr lang="en-US" sz="2000"/>
              <a:t>Overview</a:t>
            </a:r>
            <a:endParaRPr lang="en-US" sz="2000" dirty="0"/>
          </a:p>
        </p:txBody>
      </p:sp>
      <p:sp>
        <p:nvSpPr>
          <p:cNvPr id="30" name="Rounded Rectangle 29"/>
          <p:cNvSpPr/>
          <p:nvPr/>
        </p:nvSpPr>
        <p:spPr>
          <a:xfrm>
            <a:off x="378460" y="2427708"/>
            <a:ext cx="9343056" cy="620884"/>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3" name="Group 32"/>
          <p:cNvGrpSpPr/>
          <p:nvPr/>
        </p:nvGrpSpPr>
        <p:grpSpPr>
          <a:xfrm>
            <a:off x="378460" y="3151978"/>
            <a:ext cx="9343056" cy="620884"/>
            <a:chOff x="493963" y="2576648"/>
            <a:chExt cx="6915485" cy="826560"/>
          </a:xfrm>
          <a:solidFill>
            <a:schemeClr val="accent1">
              <a:lumMod val="60000"/>
              <a:lumOff val="40000"/>
            </a:schemeClr>
          </a:solidFill>
        </p:grpSpPr>
        <p:sp>
          <p:nvSpPr>
            <p:cNvPr id="34" name="Rounded Rectangle 33"/>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txBox="1"/>
            <p:nvPr/>
          </p:nvSpPr>
          <p:spPr>
            <a:xfrm>
              <a:off x="534312" y="2616997"/>
              <a:ext cx="6834787" cy="74586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defTabSz="1244600">
                <a:lnSpc>
                  <a:spcPct val="90000"/>
                </a:lnSpc>
                <a:spcBef>
                  <a:spcPct val="0"/>
                </a:spcBef>
                <a:spcAft>
                  <a:spcPct val="35000"/>
                </a:spcAft>
              </a:pPr>
              <a:r>
                <a:rPr lang="en-US" sz="2000" dirty="0" smtClean="0">
                  <a:solidFill>
                    <a:schemeClr val="tx1"/>
                  </a:solidFill>
                </a:rPr>
                <a:t>Payroll </a:t>
              </a:r>
              <a:r>
                <a:rPr lang="en-US" sz="2000" dirty="0" err="1" smtClean="0">
                  <a:solidFill>
                    <a:schemeClr val="tx1"/>
                  </a:solidFill>
                </a:rPr>
                <a:t>Calc</a:t>
              </a:r>
              <a:r>
                <a:rPr lang="en-US" sz="2000" dirty="0" smtClean="0">
                  <a:solidFill>
                    <a:schemeClr val="tx1"/>
                  </a:solidFill>
                </a:rPr>
                <a:t> Processing</a:t>
              </a:r>
              <a:endParaRPr lang="en-US" sz="2000" dirty="0">
                <a:solidFill>
                  <a:schemeClr val="tx1"/>
                </a:solidFill>
              </a:endParaRPr>
            </a:p>
          </p:txBody>
        </p:sp>
      </p:grpSp>
      <p:grpSp>
        <p:nvGrpSpPr>
          <p:cNvPr id="37" name="Group 36"/>
          <p:cNvGrpSpPr/>
          <p:nvPr/>
        </p:nvGrpSpPr>
        <p:grpSpPr>
          <a:xfrm>
            <a:off x="401765" y="1703439"/>
            <a:ext cx="9343056" cy="620884"/>
            <a:chOff x="493963" y="2576648"/>
            <a:chExt cx="6915485" cy="826560"/>
          </a:xfrm>
          <a:solidFill>
            <a:schemeClr val="accent1">
              <a:lumMod val="60000"/>
              <a:lumOff val="40000"/>
            </a:schemeClr>
          </a:solidFill>
        </p:grpSpPr>
        <p:sp>
          <p:nvSpPr>
            <p:cNvPr id="38" name="Rounded Rectangle 37"/>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40" name="TextBox 39"/>
          <p:cNvSpPr txBox="1"/>
          <p:nvPr/>
        </p:nvSpPr>
        <p:spPr>
          <a:xfrm>
            <a:off x="519280" y="1803893"/>
            <a:ext cx="8891337" cy="400110"/>
          </a:xfrm>
          <a:prstGeom prst="rect">
            <a:avLst/>
          </a:prstGeom>
          <a:noFill/>
        </p:spPr>
        <p:txBody>
          <a:bodyPr wrap="square" rtlCol="0" anchor="ctr">
            <a:spAutoFit/>
          </a:bodyPr>
          <a:lstStyle/>
          <a:p>
            <a:r>
              <a:rPr lang="en-US" sz="2000" dirty="0" smtClean="0"/>
              <a:t>WFA - Paypath / Job Data Overview Demo / </a:t>
            </a:r>
            <a:r>
              <a:rPr lang="en-US" sz="2000" smtClean="0"/>
              <a:t>Hands </a:t>
            </a:r>
            <a:r>
              <a:rPr lang="en-US" sz="2000" smtClean="0"/>
              <a:t>On</a:t>
            </a:r>
            <a:endParaRPr lang="en-US" sz="2000" dirty="0"/>
          </a:p>
        </p:txBody>
      </p:sp>
      <p:grpSp>
        <p:nvGrpSpPr>
          <p:cNvPr id="41" name="Group 40"/>
          <p:cNvGrpSpPr/>
          <p:nvPr/>
        </p:nvGrpSpPr>
        <p:grpSpPr>
          <a:xfrm>
            <a:off x="401765" y="3864433"/>
            <a:ext cx="9343056" cy="620884"/>
            <a:chOff x="493963" y="2576648"/>
            <a:chExt cx="6915485" cy="826560"/>
          </a:xfrm>
          <a:solidFill>
            <a:schemeClr val="accent1">
              <a:lumMod val="60000"/>
              <a:lumOff val="40000"/>
            </a:schemeClr>
          </a:solidFill>
        </p:grpSpPr>
        <p:sp>
          <p:nvSpPr>
            <p:cNvPr id="42" name="Rounded Rectangle 41"/>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defTabSz="1244600">
                <a:lnSpc>
                  <a:spcPct val="90000"/>
                </a:lnSpc>
                <a:spcBef>
                  <a:spcPct val="0"/>
                </a:spcBef>
                <a:spcAft>
                  <a:spcPct val="35000"/>
                </a:spcAft>
              </a:pPr>
              <a:r>
                <a:rPr lang="en-US" sz="2000" dirty="0" smtClean="0">
                  <a:solidFill>
                    <a:schemeClr val="tx1"/>
                  </a:solidFill>
                </a:rPr>
                <a:t>Pay Confirm </a:t>
              </a:r>
              <a:r>
                <a:rPr lang="en-US" sz="2000" dirty="0">
                  <a:solidFill>
                    <a:schemeClr val="tx1"/>
                  </a:solidFill>
                </a:rPr>
                <a:t>Overview </a:t>
              </a:r>
              <a:r>
                <a:rPr lang="en-US" sz="2000" dirty="0" smtClean="0">
                  <a:solidFill>
                    <a:schemeClr val="tx1"/>
                  </a:solidFill>
                </a:rPr>
                <a:t>– </a:t>
              </a:r>
              <a:r>
                <a:rPr lang="en-US" sz="2000" dirty="0" err="1" smtClean="0">
                  <a:solidFill>
                    <a:schemeClr val="tx1"/>
                  </a:solidFill>
                </a:rPr>
                <a:t>PayCheck</a:t>
              </a:r>
              <a:r>
                <a:rPr lang="en-US" sz="2000" dirty="0" smtClean="0">
                  <a:solidFill>
                    <a:schemeClr val="tx1"/>
                  </a:solidFill>
                </a:rPr>
                <a:t> Preview Overview- Demo and Hands On</a:t>
              </a:r>
              <a:endParaRPr lang="en-US" sz="2000" dirty="0">
                <a:solidFill>
                  <a:schemeClr val="tx1"/>
                </a:solidFill>
              </a:endParaRPr>
            </a:p>
          </p:txBody>
        </p:sp>
      </p:grpSp>
      <p:grpSp>
        <p:nvGrpSpPr>
          <p:cNvPr id="23" name="Group 22"/>
          <p:cNvGrpSpPr/>
          <p:nvPr/>
        </p:nvGrpSpPr>
        <p:grpSpPr>
          <a:xfrm>
            <a:off x="391948" y="4585024"/>
            <a:ext cx="9343056" cy="620884"/>
            <a:chOff x="493963" y="2576648"/>
            <a:chExt cx="6915485" cy="826560"/>
          </a:xfrm>
          <a:solidFill>
            <a:schemeClr val="accent1">
              <a:lumMod val="60000"/>
              <a:lumOff val="40000"/>
            </a:schemeClr>
          </a:solidFill>
        </p:grpSpPr>
        <p:sp>
          <p:nvSpPr>
            <p:cNvPr id="24" name="Rounded Rectangle 23"/>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r>
                <a:rPr lang="en-US" sz="2000" dirty="0" smtClean="0">
                  <a:solidFill>
                    <a:schemeClr val="tx1"/>
                  </a:solidFill>
                </a:rPr>
                <a:t>Pay Mitigation Demo / Hands on</a:t>
              </a:r>
              <a:endParaRPr lang="en-US" sz="2000" dirty="0">
                <a:solidFill>
                  <a:schemeClr val="tx1"/>
                </a:solidFill>
              </a:endParaRPr>
            </a:p>
          </p:txBody>
        </p:sp>
      </p:grpSp>
      <p:sp>
        <p:nvSpPr>
          <p:cNvPr id="47" name="TextBox 46"/>
          <p:cNvSpPr txBox="1"/>
          <p:nvPr/>
        </p:nvSpPr>
        <p:spPr>
          <a:xfrm>
            <a:off x="529523" y="2546085"/>
            <a:ext cx="8891337" cy="400110"/>
          </a:xfrm>
          <a:prstGeom prst="rect">
            <a:avLst/>
          </a:prstGeom>
          <a:noFill/>
        </p:spPr>
        <p:txBody>
          <a:bodyPr wrap="square" rtlCol="0" anchor="ctr">
            <a:spAutoFit/>
          </a:bodyPr>
          <a:lstStyle/>
          <a:p>
            <a:r>
              <a:rPr lang="en-US" sz="2000"/>
              <a:t>Payroll </a:t>
            </a:r>
            <a:r>
              <a:rPr lang="en-US" sz="2000"/>
              <a:t>Calendar</a:t>
            </a:r>
            <a:r>
              <a:rPr lang="en-US" sz="2000"/>
              <a:t> Overview</a:t>
            </a:r>
            <a:endParaRPr lang="en-US" sz="2000" dirty="0"/>
          </a:p>
        </p:txBody>
      </p:sp>
      <p:sp>
        <p:nvSpPr>
          <p:cNvPr id="3" name="Slide Number Placeholder 2"/>
          <p:cNvSpPr>
            <a:spLocks noGrp="1"/>
          </p:cNvSpPr>
          <p:nvPr>
            <p:ph type="sldNum" sz="quarter" idx="12"/>
          </p:nvPr>
        </p:nvSpPr>
        <p:spPr>
          <a:xfrm>
            <a:off x="182880" y="6391656"/>
            <a:ext cx="301752" cy="304800"/>
          </a:xfrm>
        </p:spPr>
        <p:txBody>
          <a:bodyPr/>
          <a:lstStyle/>
          <a:p>
            <a:pPr algn="ctr">
              <a:defRPr/>
            </a:pPr>
            <a:fld id="{08156D9A-717C-4C36-974D-F6EE13F3C2A5}" type="slidenum">
              <a:rPr lang="en-US" altLang="en-US" smtClean="0">
                <a:solidFill>
                  <a:prstClr val="black"/>
                </a:solidFill>
              </a:rPr>
              <a:pPr algn="ctr">
                <a:defRPr/>
              </a:pPr>
              <a:t>4</a:t>
            </a:fld>
            <a:endParaRPr lang="en-US" altLang="en-US" dirty="0">
              <a:solidFill>
                <a:prstClr val="black"/>
              </a:solidFill>
            </a:endParaRPr>
          </a:p>
        </p:txBody>
      </p:sp>
    </p:spTree>
    <p:extLst>
      <p:ext uri="{BB962C8B-B14F-4D97-AF65-F5344CB8AC3E}">
        <p14:creationId xmlns:p14="http://schemas.microsoft.com/office/powerpoint/2010/main" val="1837403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99" y="133350"/>
            <a:ext cx="10767527" cy="685800"/>
          </a:xfrm>
        </p:spPr>
        <p:txBody>
          <a:bodyPr/>
          <a:lstStyle/>
          <a:p>
            <a:r>
              <a:rPr lang="en-US" dirty="0" smtClean="0">
                <a:solidFill>
                  <a:schemeClr val="accent5"/>
                </a:solidFill>
              </a:rPr>
              <a:t>INSTANT PAY CARD – NET PAY OPTION</a:t>
            </a:r>
            <a:endParaRPr lang="en-US" dirty="0">
              <a:solidFill>
                <a:schemeClr val="accent5"/>
              </a:solidFill>
            </a:endParaRPr>
          </a:p>
        </p:txBody>
      </p:sp>
      <p:sp>
        <p:nvSpPr>
          <p:cNvPr id="6" name="Content Placeholder 5"/>
          <p:cNvSpPr>
            <a:spLocks noGrp="1"/>
          </p:cNvSpPr>
          <p:nvPr>
            <p:ph idx="1"/>
          </p:nvPr>
        </p:nvSpPr>
        <p:spPr>
          <a:xfrm>
            <a:off x="133739" y="791547"/>
            <a:ext cx="10972800" cy="5410200"/>
          </a:xfrm>
        </p:spPr>
        <p:txBody>
          <a:bodyPr/>
          <a:lstStyle/>
          <a:p>
            <a:r>
              <a:rPr lang="en-US" sz="2600" dirty="0" smtClean="0"/>
              <a:t>Instant Pay Card Envelope Contents</a:t>
            </a:r>
          </a:p>
          <a:p>
            <a:pPr lvl="1"/>
            <a:endParaRPr lang="en-US" sz="2200" dirty="0" smtClean="0"/>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40</a:t>
            </a:fld>
            <a:endParaRPr lang="en-US" altLang="en-US" dirty="0">
              <a:solidFill>
                <a:prstClr val="black"/>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555973346"/>
              </p:ext>
            </p:extLst>
          </p:nvPr>
        </p:nvGraphicFramePr>
        <p:xfrm>
          <a:off x="1288012" y="1482110"/>
          <a:ext cx="4095750" cy="2256506"/>
        </p:xfrm>
        <a:graphic>
          <a:graphicData uri="http://schemas.openxmlformats.org/presentationml/2006/ole">
            <mc:AlternateContent xmlns:mc="http://schemas.openxmlformats.org/markup-compatibility/2006">
              <mc:Choice xmlns:v="urn:schemas-microsoft-com:vml" Requires="v">
                <p:oleObj spid="_x0000_s1101" name="Acrobat Document" r:id="rId5" imgW="7105426" imgH="3914434" progId="Acrobat.Document.2015">
                  <p:embed/>
                </p:oleObj>
              </mc:Choice>
              <mc:Fallback>
                <p:oleObj name="Acrobat Document" r:id="rId5" imgW="7105426" imgH="3914434" progId="Acrobat.Document.2015">
                  <p:embed/>
                  <p:pic>
                    <p:nvPicPr>
                      <p:cNvPr id="0" name=""/>
                      <p:cNvPicPr/>
                      <p:nvPr/>
                    </p:nvPicPr>
                    <p:blipFill>
                      <a:blip r:embed="rId6"/>
                      <a:stretch>
                        <a:fillRect/>
                      </a:stretch>
                    </p:blipFill>
                    <p:spPr>
                      <a:xfrm>
                        <a:off x="1288012" y="1482110"/>
                        <a:ext cx="4095750" cy="2256506"/>
                      </a:xfrm>
                      <a:prstGeom prst="rect">
                        <a:avLst/>
                      </a:prstGeom>
                    </p:spPr>
                  </p:pic>
                </p:oleObj>
              </mc:Fallback>
            </mc:AlternateContent>
          </a:graphicData>
        </a:graphic>
      </p:graphicFrame>
    </p:spTree>
    <p:extLst>
      <p:ext uri="{BB962C8B-B14F-4D97-AF65-F5344CB8AC3E}">
        <p14:creationId xmlns:p14="http://schemas.microsoft.com/office/powerpoint/2010/main" val="39165878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415318" y="1905485"/>
            <a:ext cx="9614632"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OFF CYCLE</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41</a:t>
            </a:fld>
            <a:endParaRPr lang="en-US" altLang="en-US" dirty="0">
              <a:solidFill>
                <a:prstClr val="black"/>
              </a:solidFill>
            </a:endParaRPr>
          </a:p>
        </p:txBody>
      </p:sp>
    </p:spTree>
    <p:extLst>
      <p:ext uri="{BB962C8B-B14F-4D97-AF65-F5344CB8AC3E}">
        <p14:creationId xmlns:p14="http://schemas.microsoft.com/office/powerpoint/2010/main" val="914094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OFF CYCLE (Sarah Dillon)</a:t>
            </a:r>
            <a:endParaRPr lang="en-US" dirty="0">
              <a:solidFill>
                <a:schemeClr val="accent5"/>
              </a:solidFill>
            </a:endParaRPr>
          </a:p>
        </p:txBody>
      </p:sp>
      <p:sp>
        <p:nvSpPr>
          <p:cNvPr id="4" name="TextBox 3"/>
          <p:cNvSpPr txBox="1"/>
          <p:nvPr/>
        </p:nvSpPr>
        <p:spPr>
          <a:xfrm>
            <a:off x="532795" y="1052052"/>
            <a:ext cx="10707329" cy="2862322"/>
          </a:xfrm>
          <a:prstGeom prst="rect">
            <a:avLst/>
          </a:prstGeom>
          <a:noFill/>
        </p:spPr>
        <p:txBody>
          <a:bodyPr wrap="square" rtlCol="0">
            <a:spAutoFit/>
          </a:bodyPr>
          <a:lstStyle/>
          <a:p>
            <a:pPr marL="285750" lvl="0" indent="-285750">
              <a:buFont typeface="Wingdings" panose="05000000000000000000" pitchFamily="2" charset="2"/>
              <a:buChar char="Ø"/>
              <a:defRPr/>
            </a:pPr>
            <a:r>
              <a:rPr lang="en-US" sz="2000" dirty="0" smtClean="0">
                <a:solidFill>
                  <a:srgbClr val="4472C4"/>
                </a:solidFill>
              </a:rPr>
              <a:t>Process </a:t>
            </a:r>
            <a:r>
              <a:rPr lang="en-US" sz="2000" dirty="0">
                <a:solidFill>
                  <a:srgbClr val="4472C4"/>
                </a:solidFill>
              </a:rPr>
              <a:t>for requesting </a:t>
            </a:r>
            <a:r>
              <a:rPr lang="en-US" sz="2000" dirty="0" smtClean="0">
                <a:solidFill>
                  <a:srgbClr val="4472C4"/>
                </a:solidFill>
              </a:rPr>
              <a:t>off </a:t>
            </a:r>
            <a:r>
              <a:rPr lang="en-US" sz="2000" dirty="0">
                <a:solidFill>
                  <a:srgbClr val="4472C4"/>
                </a:solidFill>
              </a:rPr>
              <a:t>cycle request</a:t>
            </a:r>
          </a:p>
          <a:p>
            <a:pPr marL="285750" lvl="0" indent="-285750">
              <a:buFont typeface="Wingdings" panose="05000000000000000000" pitchFamily="2" charset="2"/>
              <a:buChar char="Ø"/>
              <a:defRPr/>
            </a:pPr>
            <a:r>
              <a:rPr lang="en-US" sz="2000" dirty="0" smtClean="0">
                <a:solidFill>
                  <a:srgbClr val="4472C4"/>
                </a:solidFill>
              </a:rPr>
              <a:t>What </a:t>
            </a:r>
            <a:r>
              <a:rPr lang="en-US" sz="2000" dirty="0">
                <a:solidFill>
                  <a:srgbClr val="4472C4"/>
                </a:solidFill>
              </a:rPr>
              <a:t>the SSCs do to process off cycles</a:t>
            </a:r>
          </a:p>
          <a:p>
            <a:pPr marL="285750" lvl="0" indent="-285750">
              <a:buFont typeface="Wingdings" panose="05000000000000000000" pitchFamily="2" charset="2"/>
              <a:buChar char="Ø"/>
              <a:defRPr/>
            </a:pPr>
            <a:r>
              <a:rPr lang="en-US" sz="2000" dirty="0">
                <a:solidFill>
                  <a:srgbClr val="4472C4"/>
                </a:solidFill>
              </a:rPr>
              <a:t>ServiceLink form used for Off Cycles</a:t>
            </a:r>
          </a:p>
          <a:p>
            <a:pPr marL="285750" lvl="0" indent="-285750">
              <a:buFont typeface="Wingdings" panose="05000000000000000000" pitchFamily="2" charset="2"/>
              <a:buChar char="Ø"/>
              <a:defRPr/>
            </a:pPr>
            <a:r>
              <a:rPr lang="en-US" sz="2000" dirty="0">
                <a:solidFill>
                  <a:srgbClr val="4472C4"/>
                </a:solidFill>
              </a:rPr>
              <a:t>Turn-around time</a:t>
            </a:r>
          </a:p>
          <a:p>
            <a:pPr marL="285750" lvl="0" indent="-285750">
              <a:buFont typeface="Wingdings" panose="05000000000000000000" pitchFamily="2" charset="2"/>
              <a:buChar char="Ø"/>
              <a:defRPr/>
            </a:pPr>
            <a:r>
              <a:rPr lang="en-US" sz="2000" dirty="0">
                <a:solidFill>
                  <a:srgbClr val="4472C4"/>
                </a:solidFill>
              </a:rPr>
              <a:t>Issues</a:t>
            </a:r>
          </a:p>
          <a:p>
            <a:pPr marL="285750" lvl="0" indent="-285750">
              <a:buFont typeface="Wingdings" panose="05000000000000000000" pitchFamily="2" charset="2"/>
              <a:buChar char="Ø"/>
              <a:defRPr/>
            </a:pPr>
            <a:r>
              <a:rPr lang="en-US" sz="2000" dirty="0">
                <a:solidFill>
                  <a:srgbClr val="4472C4"/>
                </a:solidFill>
              </a:rPr>
              <a:t>Follow up</a:t>
            </a:r>
          </a:p>
          <a:p>
            <a:pPr marL="285750" lvl="0" indent="-285750">
              <a:buFont typeface="Wingdings" panose="05000000000000000000" pitchFamily="2" charset="2"/>
              <a:buChar char="Ø"/>
              <a:defRPr/>
            </a:pPr>
            <a:r>
              <a:rPr lang="en-US" sz="2000" dirty="0">
                <a:solidFill>
                  <a:srgbClr val="4472C4"/>
                </a:solidFill>
              </a:rPr>
              <a:t>Off Cycle Dashboard</a:t>
            </a:r>
          </a:p>
          <a:p>
            <a:pPr marL="285750" lvl="0" indent="-285750">
              <a:buFont typeface="Wingdings" panose="05000000000000000000" pitchFamily="2" charset="2"/>
              <a:buChar char="Ø"/>
              <a:defRPr/>
            </a:pPr>
            <a:r>
              <a:rPr lang="en-US" sz="2000" dirty="0">
                <a:solidFill>
                  <a:srgbClr val="4472C4"/>
                </a:solidFill>
              </a:rPr>
              <a:t>SSC pain points</a:t>
            </a:r>
          </a:p>
          <a:p>
            <a:pPr marL="7477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42</a:t>
            </a:fld>
            <a:endParaRPr lang="en-US" altLang="en-US" dirty="0">
              <a:solidFill>
                <a:prstClr val="black"/>
              </a:solidFill>
            </a:endParaRPr>
          </a:p>
        </p:txBody>
      </p:sp>
    </p:spTree>
    <p:extLst>
      <p:ext uri="{BB962C8B-B14F-4D97-AF65-F5344CB8AC3E}">
        <p14:creationId xmlns:p14="http://schemas.microsoft.com/office/powerpoint/2010/main" val="2547029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415318" y="1905485"/>
            <a:ext cx="9614632"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CSC ESCALATION</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43</a:t>
            </a:fld>
            <a:endParaRPr lang="en-US" altLang="en-US" dirty="0">
              <a:solidFill>
                <a:prstClr val="black"/>
              </a:solidFill>
            </a:endParaRPr>
          </a:p>
        </p:txBody>
      </p:sp>
    </p:spTree>
    <p:extLst>
      <p:ext uri="{BB962C8B-B14F-4D97-AF65-F5344CB8AC3E}">
        <p14:creationId xmlns:p14="http://schemas.microsoft.com/office/powerpoint/2010/main" val="41780722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CSC ESCALATION</a:t>
            </a:r>
            <a:endParaRPr lang="en-US" dirty="0">
              <a:solidFill>
                <a:schemeClr val="accent5"/>
              </a:solidFill>
            </a:endParaRPr>
          </a:p>
        </p:txBody>
      </p:sp>
      <p:sp>
        <p:nvSpPr>
          <p:cNvPr id="4" name="TextBox 3"/>
          <p:cNvSpPr txBox="1"/>
          <p:nvPr/>
        </p:nvSpPr>
        <p:spPr>
          <a:xfrm>
            <a:off x="532795" y="1052052"/>
            <a:ext cx="10707329" cy="1015663"/>
          </a:xfrm>
          <a:prstGeom prst="rect">
            <a:avLst/>
          </a:prstGeom>
          <a:noFill/>
        </p:spPr>
        <p:txBody>
          <a:bodyPr wrap="square" rtlCol="0">
            <a:spAutoFit/>
          </a:bodyPr>
          <a:lstStyle/>
          <a:p>
            <a:pPr marL="285750" lvl="0" indent="-285750">
              <a:buFont typeface="Wingdings" panose="05000000000000000000" pitchFamily="2" charset="2"/>
              <a:buChar char="Ø"/>
              <a:defRPr/>
            </a:pPr>
            <a:r>
              <a:rPr lang="en-US" sz="2000" dirty="0" smtClean="0">
                <a:solidFill>
                  <a:srgbClr val="4472C4"/>
                </a:solidFill>
              </a:rPr>
              <a:t>When </a:t>
            </a:r>
            <a:r>
              <a:rPr lang="en-US" sz="2000" dirty="0">
                <a:solidFill>
                  <a:srgbClr val="4472C4"/>
                </a:solidFill>
              </a:rPr>
              <a:t>you escalate to the CSC </a:t>
            </a:r>
          </a:p>
          <a:p>
            <a:pPr marL="285750" lvl="0" indent="-285750">
              <a:buFont typeface="Wingdings" panose="05000000000000000000" pitchFamily="2" charset="2"/>
              <a:buChar char="Ø"/>
              <a:defRPr/>
            </a:pPr>
            <a:r>
              <a:rPr lang="en-US" sz="2000" dirty="0" smtClean="0">
                <a:solidFill>
                  <a:srgbClr val="4472C4"/>
                </a:solidFill>
              </a:rPr>
              <a:t>What </a:t>
            </a:r>
            <a:r>
              <a:rPr lang="en-US" sz="2000" dirty="0">
                <a:solidFill>
                  <a:srgbClr val="4472C4"/>
                </a:solidFill>
              </a:rPr>
              <a:t>the CSC does to assist with mitigating pay issues</a:t>
            </a:r>
          </a:p>
          <a:p>
            <a:pPr marL="7477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44</a:t>
            </a:fld>
            <a:endParaRPr lang="en-US" altLang="en-US" dirty="0">
              <a:solidFill>
                <a:prstClr val="black"/>
              </a:solidFill>
            </a:endParaRPr>
          </a:p>
        </p:txBody>
      </p:sp>
    </p:spTree>
    <p:extLst>
      <p:ext uri="{BB962C8B-B14F-4D97-AF65-F5344CB8AC3E}">
        <p14:creationId xmlns:p14="http://schemas.microsoft.com/office/powerpoint/2010/main" val="40715358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415318" y="1905485"/>
            <a:ext cx="9614632"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PAYCHECK REVIEW DEMO</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45</a:t>
            </a:fld>
            <a:endParaRPr lang="en-US" altLang="en-US" dirty="0">
              <a:solidFill>
                <a:prstClr val="black"/>
              </a:solidFill>
            </a:endParaRPr>
          </a:p>
        </p:txBody>
      </p:sp>
    </p:spTree>
    <p:extLst>
      <p:ext uri="{BB962C8B-B14F-4D97-AF65-F5344CB8AC3E}">
        <p14:creationId xmlns:p14="http://schemas.microsoft.com/office/powerpoint/2010/main" val="31970073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PAYCHECK REVIEW DEMO</a:t>
            </a:r>
            <a:endParaRPr lang="en-US" dirty="0">
              <a:solidFill>
                <a:schemeClr val="accent5"/>
              </a:solidFill>
            </a:endParaRPr>
          </a:p>
        </p:txBody>
      </p:sp>
      <p:sp>
        <p:nvSpPr>
          <p:cNvPr id="4" name="TextBox 3"/>
          <p:cNvSpPr txBox="1"/>
          <p:nvPr/>
        </p:nvSpPr>
        <p:spPr>
          <a:xfrm>
            <a:off x="532795" y="1052052"/>
            <a:ext cx="10707329" cy="707886"/>
          </a:xfrm>
          <a:prstGeom prst="rect">
            <a:avLst/>
          </a:prstGeom>
          <a:noFill/>
        </p:spPr>
        <p:txBody>
          <a:bodyPr wrap="square" rtlCol="0">
            <a:spAutoFit/>
          </a:bodyPr>
          <a:lstStyle/>
          <a:p>
            <a:pPr marL="285750" lvl="0" indent="-285750">
              <a:buFont typeface="Wingdings" panose="05000000000000000000" pitchFamily="2" charset="2"/>
              <a:buChar char="Ø"/>
              <a:defRPr/>
            </a:pPr>
            <a:r>
              <a:rPr lang="en-US" sz="2000" dirty="0" smtClean="0">
                <a:solidFill>
                  <a:srgbClr val="4472C4"/>
                </a:solidFill>
              </a:rPr>
              <a:t>See screen</a:t>
            </a:r>
          </a:p>
          <a:p>
            <a:pPr marL="7477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46</a:t>
            </a:fld>
            <a:endParaRPr lang="en-US" altLang="en-US" dirty="0">
              <a:solidFill>
                <a:prstClr val="black"/>
              </a:solidFill>
            </a:endParaRPr>
          </a:p>
        </p:txBody>
      </p:sp>
    </p:spTree>
    <p:extLst>
      <p:ext uri="{BB962C8B-B14F-4D97-AF65-F5344CB8AC3E}">
        <p14:creationId xmlns:p14="http://schemas.microsoft.com/office/powerpoint/2010/main" val="6643450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415318" y="1905485"/>
            <a:ext cx="9614632"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ACCRUALS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47</a:t>
            </a:fld>
            <a:endParaRPr lang="en-US" altLang="en-US" dirty="0">
              <a:solidFill>
                <a:prstClr val="black"/>
              </a:solidFill>
            </a:endParaRPr>
          </a:p>
        </p:txBody>
      </p:sp>
    </p:spTree>
    <p:extLst>
      <p:ext uri="{BB962C8B-B14F-4D97-AF65-F5344CB8AC3E}">
        <p14:creationId xmlns:p14="http://schemas.microsoft.com/office/powerpoint/2010/main" val="30351440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ACCRUALS</a:t>
            </a:r>
            <a:endParaRPr lang="en-US" dirty="0">
              <a:solidFill>
                <a:schemeClr val="accent5"/>
              </a:solidFill>
            </a:endParaRPr>
          </a:p>
        </p:txBody>
      </p:sp>
      <p:sp>
        <p:nvSpPr>
          <p:cNvPr id="4" name="TextBox 3"/>
          <p:cNvSpPr txBox="1"/>
          <p:nvPr/>
        </p:nvSpPr>
        <p:spPr>
          <a:xfrm>
            <a:off x="532795" y="906540"/>
            <a:ext cx="10707329" cy="2627090"/>
          </a:xfrm>
          <a:prstGeom prst="rect">
            <a:avLst/>
          </a:prstGeom>
          <a:noFill/>
        </p:spPr>
        <p:txBody>
          <a:bodyPr wrap="square" rtlCol="0">
            <a:spAutoFit/>
          </a:bodyPr>
          <a:lstStyle/>
          <a:p>
            <a:pPr marL="285750" lvl="0" indent="-285750">
              <a:buFont typeface="Wingdings" panose="05000000000000000000" pitchFamily="2" charset="2"/>
              <a:buChar char="Ø"/>
              <a:defRPr/>
            </a:pPr>
            <a:r>
              <a:rPr lang="en-US" sz="2000" dirty="0">
                <a:solidFill>
                  <a:srgbClr val="4472C4"/>
                </a:solidFill>
              </a:rPr>
              <a:t>AM Post Confirm runs in </a:t>
            </a:r>
            <a:r>
              <a:rPr lang="en-US" sz="2000" dirty="0" smtClean="0">
                <a:solidFill>
                  <a:srgbClr val="4472C4"/>
                </a:solidFill>
              </a:rPr>
              <a:t>UCPath</a:t>
            </a:r>
          </a:p>
          <a:p>
            <a:pPr marL="742950" lvl="1" indent="-285750">
              <a:buFont typeface="Wingdings" panose="05000000000000000000" pitchFamily="2" charset="2"/>
              <a:buChar char="Ø"/>
              <a:defRPr/>
            </a:pPr>
            <a:r>
              <a:rPr lang="en-US" sz="2000" dirty="0">
                <a:solidFill>
                  <a:srgbClr val="4472C4"/>
                </a:solidFill>
              </a:rPr>
              <a:t>New Leave Accruals available to view in UCPath on the Admin – Review Absence Balance page (</a:t>
            </a:r>
            <a:r>
              <a:rPr lang="en-US" sz="2000" b="1" dirty="0">
                <a:solidFill>
                  <a:srgbClr val="4472C4"/>
                </a:solidFill>
              </a:rPr>
              <a:t>Main Menu -&gt; UC Customizations -&gt; UC Extensions -&gt; Admin – Review Absence Balance</a:t>
            </a:r>
            <a:r>
              <a:rPr lang="en-US" sz="2000" dirty="0">
                <a:solidFill>
                  <a:srgbClr val="4472C4"/>
                </a:solidFill>
              </a:rPr>
              <a:t>)</a:t>
            </a:r>
          </a:p>
          <a:p>
            <a:pPr marL="742950" lvl="1" indent="-285750">
              <a:buFont typeface="Wingdings" panose="05000000000000000000" pitchFamily="2" charset="2"/>
              <a:buChar char="Ø"/>
              <a:defRPr/>
            </a:pPr>
            <a:endParaRPr lang="en-US" sz="2000" dirty="0">
              <a:solidFill>
                <a:srgbClr val="4472C4"/>
              </a:solidFill>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48</a:t>
            </a:fld>
            <a:endParaRPr lang="en-US" altLang="en-US" dirty="0">
              <a:solidFill>
                <a:prstClr val="black"/>
              </a:solidFill>
            </a:endParaRPr>
          </a:p>
        </p:txBody>
      </p:sp>
      <p:pic>
        <p:nvPicPr>
          <p:cNvPr id="5" name="Picture 4"/>
          <p:cNvPicPr>
            <a:picLocks noChangeAspect="1"/>
          </p:cNvPicPr>
          <p:nvPr/>
        </p:nvPicPr>
        <p:blipFill>
          <a:blip r:embed="rId4"/>
          <a:stretch>
            <a:fillRect/>
          </a:stretch>
        </p:blipFill>
        <p:spPr>
          <a:xfrm>
            <a:off x="1059423" y="2371010"/>
            <a:ext cx="8011656" cy="4020646"/>
          </a:xfrm>
          <a:prstGeom prst="rect">
            <a:avLst/>
          </a:prstGeom>
          <a:ln>
            <a:solidFill>
              <a:schemeClr val="tx1"/>
            </a:solidFill>
          </a:ln>
        </p:spPr>
      </p:pic>
    </p:spTree>
    <p:extLst>
      <p:ext uri="{BB962C8B-B14F-4D97-AF65-F5344CB8AC3E}">
        <p14:creationId xmlns:p14="http://schemas.microsoft.com/office/powerpoint/2010/main" val="7283016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ACCRUALS</a:t>
            </a:r>
            <a:endParaRPr lang="en-US" dirty="0">
              <a:solidFill>
                <a:schemeClr val="accent5"/>
              </a:solidFill>
            </a:endParaRPr>
          </a:p>
        </p:txBody>
      </p:sp>
      <p:sp>
        <p:nvSpPr>
          <p:cNvPr id="4" name="TextBox 3"/>
          <p:cNvSpPr txBox="1"/>
          <p:nvPr/>
        </p:nvSpPr>
        <p:spPr>
          <a:xfrm>
            <a:off x="532795" y="890127"/>
            <a:ext cx="10707329" cy="1938992"/>
          </a:xfrm>
          <a:prstGeom prst="rect">
            <a:avLst/>
          </a:prstGeom>
          <a:noFill/>
        </p:spPr>
        <p:txBody>
          <a:bodyPr wrap="square" rtlCol="0">
            <a:spAutoFit/>
          </a:bodyPr>
          <a:lstStyle/>
          <a:p>
            <a:pPr marL="285750" lvl="0" indent="-285750">
              <a:buFont typeface="Wingdings" panose="05000000000000000000" pitchFamily="2" charset="2"/>
              <a:buChar char="Ø"/>
              <a:defRPr/>
            </a:pPr>
            <a:r>
              <a:rPr lang="en-US" sz="2000" dirty="0">
                <a:solidFill>
                  <a:srgbClr val="4472C4"/>
                </a:solidFill>
              </a:rPr>
              <a:t>View current or historic leave accruals by accrual/pay period end date</a:t>
            </a:r>
          </a:p>
          <a:p>
            <a:pPr marL="742950" lvl="1" indent="-285750">
              <a:buFont typeface="Wingdings" panose="05000000000000000000" pitchFamily="2" charset="2"/>
              <a:buChar char="Ø"/>
              <a:defRPr/>
            </a:pPr>
            <a:r>
              <a:rPr lang="en-US" sz="2000" dirty="0">
                <a:solidFill>
                  <a:srgbClr val="4472C4"/>
                </a:solidFill>
              </a:rPr>
              <a:t>Search by “As of Date” which corresponds to the MO or BW pay period end date </a:t>
            </a:r>
          </a:p>
          <a:p>
            <a:pPr marL="285750" lvl="0" indent="-285750">
              <a:buFont typeface="Wingdings" panose="05000000000000000000" pitchFamily="2" charset="2"/>
              <a:buChar char="Ø"/>
              <a:defRPr/>
            </a:pPr>
            <a:r>
              <a:rPr lang="en-US" sz="2000" dirty="0">
                <a:solidFill>
                  <a:srgbClr val="4472C4"/>
                </a:solidFill>
              </a:rPr>
              <a:t>Retroactive takes will show in the period they were used</a:t>
            </a:r>
          </a:p>
          <a:p>
            <a:pPr marL="742950" lvl="1" indent="-285750">
              <a:buFont typeface="Wingdings" panose="05000000000000000000" pitchFamily="2" charset="2"/>
              <a:buChar char="Ø"/>
              <a:defRPr/>
            </a:pPr>
            <a:r>
              <a:rPr lang="en-US" sz="2000" dirty="0">
                <a:solidFill>
                  <a:srgbClr val="4472C4"/>
                </a:solidFill>
              </a:rPr>
              <a:t>Leave takes are reported in arrears, so the takes will not be reflected in UCPath until the following accrual run (Ex. 8 hrs vacation used in July will not show up as a take in UCPath until the August accrual run at the end of the month)</a:t>
            </a:r>
          </a:p>
        </p:txBody>
      </p:sp>
      <p:sp>
        <p:nvSpPr>
          <p:cNvPr id="3" name="Slide Number Placeholder 2"/>
          <p:cNvSpPr>
            <a:spLocks noGrp="1"/>
          </p:cNvSpPr>
          <p:nvPr>
            <p:ph type="sldNum" sz="quarter" idx="12"/>
          </p:nvPr>
        </p:nvSpPr>
        <p:spPr>
          <a:xfrm>
            <a:off x="182880" y="6391656"/>
            <a:ext cx="457200" cy="3048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p:cNvPicPr>
            <a:picLocks noChangeAspect="1"/>
          </p:cNvPicPr>
          <p:nvPr/>
        </p:nvPicPr>
        <p:blipFill>
          <a:blip r:embed="rId4"/>
          <a:stretch>
            <a:fillRect/>
          </a:stretch>
        </p:blipFill>
        <p:spPr>
          <a:xfrm>
            <a:off x="1290320" y="2931160"/>
            <a:ext cx="6428894" cy="3765296"/>
          </a:xfrm>
          <a:prstGeom prst="rect">
            <a:avLst/>
          </a:prstGeom>
        </p:spPr>
      </p:pic>
    </p:spTree>
    <p:extLst>
      <p:ext uri="{BB962C8B-B14F-4D97-AF65-F5344CB8AC3E}">
        <p14:creationId xmlns:p14="http://schemas.microsoft.com/office/powerpoint/2010/main" val="3286136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AGENDA</a:t>
            </a:r>
            <a:endParaRPr lang="en-US" dirty="0">
              <a:solidFill>
                <a:schemeClr val="accent5"/>
              </a:solidFill>
            </a:endParaRPr>
          </a:p>
        </p:txBody>
      </p:sp>
      <p:grpSp>
        <p:nvGrpSpPr>
          <p:cNvPr id="25" name="Group 24"/>
          <p:cNvGrpSpPr/>
          <p:nvPr/>
        </p:nvGrpSpPr>
        <p:grpSpPr>
          <a:xfrm>
            <a:off x="378460" y="979170"/>
            <a:ext cx="9343056" cy="620884"/>
            <a:chOff x="493963" y="2576648"/>
            <a:chExt cx="6915485" cy="826560"/>
          </a:xfrm>
          <a:solidFill>
            <a:schemeClr val="accent1">
              <a:lumMod val="60000"/>
              <a:lumOff val="40000"/>
            </a:schemeClr>
          </a:solidFill>
        </p:grpSpPr>
        <p:sp>
          <p:nvSpPr>
            <p:cNvPr id="26" name="Rounded Rectangle 2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28" name="TextBox 27"/>
          <p:cNvSpPr txBox="1"/>
          <p:nvPr/>
        </p:nvSpPr>
        <p:spPr>
          <a:xfrm>
            <a:off x="519280" y="1095013"/>
            <a:ext cx="8891337" cy="369332"/>
          </a:xfrm>
          <a:prstGeom prst="rect">
            <a:avLst/>
          </a:prstGeom>
          <a:noFill/>
        </p:spPr>
        <p:txBody>
          <a:bodyPr wrap="square" rtlCol="0" anchor="ctr">
            <a:spAutoFit/>
          </a:bodyPr>
          <a:lstStyle/>
          <a:p>
            <a:pPr defTabSz="1244600">
              <a:lnSpc>
                <a:spcPct val="90000"/>
              </a:lnSpc>
              <a:spcBef>
                <a:spcPct val="0"/>
              </a:spcBef>
              <a:spcAft>
                <a:spcPct val="35000"/>
              </a:spcAft>
            </a:pPr>
            <a:r>
              <a:rPr lang="en-US" sz="2000"/>
              <a:t>Paycheck </a:t>
            </a:r>
            <a:r>
              <a:rPr lang="en-US" sz="2000" dirty="0"/>
              <a:t>Preview</a:t>
            </a:r>
            <a:r>
              <a:rPr lang="en-US" sz="2000"/>
              <a:t> </a:t>
            </a:r>
            <a:r>
              <a:rPr lang="en-US" sz="2000"/>
              <a:t>Review</a:t>
            </a:r>
            <a:r>
              <a:rPr lang="en-US" sz="2000"/>
              <a:t> Demo</a:t>
            </a:r>
            <a:endParaRPr lang="en-US" sz="2000" dirty="0"/>
          </a:p>
        </p:txBody>
      </p:sp>
      <p:sp>
        <p:nvSpPr>
          <p:cNvPr id="30" name="Rounded Rectangle 29"/>
          <p:cNvSpPr/>
          <p:nvPr/>
        </p:nvSpPr>
        <p:spPr>
          <a:xfrm>
            <a:off x="378460" y="2427708"/>
            <a:ext cx="9343056" cy="620884"/>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7" name="Group 36"/>
          <p:cNvGrpSpPr/>
          <p:nvPr/>
        </p:nvGrpSpPr>
        <p:grpSpPr>
          <a:xfrm>
            <a:off x="401765" y="1703439"/>
            <a:ext cx="9343056" cy="620884"/>
            <a:chOff x="493963" y="2576648"/>
            <a:chExt cx="6915485" cy="826560"/>
          </a:xfrm>
          <a:solidFill>
            <a:schemeClr val="accent1">
              <a:lumMod val="60000"/>
              <a:lumOff val="40000"/>
            </a:schemeClr>
          </a:solidFill>
        </p:grpSpPr>
        <p:sp>
          <p:nvSpPr>
            <p:cNvPr id="38" name="Rounded Rectangle 37"/>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40" name="TextBox 39"/>
          <p:cNvSpPr txBox="1"/>
          <p:nvPr/>
        </p:nvSpPr>
        <p:spPr>
          <a:xfrm>
            <a:off x="519280" y="1803893"/>
            <a:ext cx="8891337" cy="400110"/>
          </a:xfrm>
          <a:prstGeom prst="rect">
            <a:avLst/>
          </a:prstGeom>
          <a:noFill/>
        </p:spPr>
        <p:txBody>
          <a:bodyPr wrap="square" rtlCol="0" anchor="ctr">
            <a:spAutoFit/>
          </a:bodyPr>
          <a:lstStyle/>
          <a:p>
            <a:r>
              <a:rPr lang="en-US" sz="2000" dirty="0" smtClean="0"/>
              <a:t>Accrual Process </a:t>
            </a:r>
            <a:r>
              <a:rPr lang="en-US" sz="2000" smtClean="0"/>
              <a:t>Demo </a:t>
            </a:r>
            <a:endParaRPr lang="en-US" sz="2000" dirty="0"/>
          </a:p>
        </p:txBody>
      </p:sp>
      <p:sp>
        <p:nvSpPr>
          <p:cNvPr id="47" name="TextBox 46"/>
          <p:cNvSpPr txBox="1"/>
          <p:nvPr/>
        </p:nvSpPr>
        <p:spPr>
          <a:xfrm>
            <a:off x="510067" y="2546085"/>
            <a:ext cx="8891337" cy="400110"/>
          </a:xfrm>
          <a:prstGeom prst="rect">
            <a:avLst/>
          </a:prstGeom>
          <a:noFill/>
        </p:spPr>
        <p:txBody>
          <a:bodyPr wrap="square" rtlCol="0" anchor="ctr">
            <a:spAutoFit/>
          </a:bodyPr>
          <a:lstStyle/>
          <a:p>
            <a:r>
              <a:rPr lang="en-US" sz="2000" dirty="0" smtClean="0"/>
              <a:t>General Ledger </a:t>
            </a:r>
            <a:r>
              <a:rPr lang="en-US" sz="2000" dirty="0" smtClean="0"/>
              <a:t>Walkthrough</a:t>
            </a:r>
            <a:endParaRPr lang="en-US" sz="2000" dirty="0"/>
          </a:p>
        </p:txBody>
      </p:sp>
      <p:sp>
        <p:nvSpPr>
          <p:cNvPr id="3" name="Slide Number Placeholder 2"/>
          <p:cNvSpPr>
            <a:spLocks noGrp="1"/>
          </p:cNvSpPr>
          <p:nvPr>
            <p:ph type="sldNum" sz="quarter" idx="12"/>
          </p:nvPr>
        </p:nvSpPr>
        <p:spPr>
          <a:xfrm>
            <a:off x="182880" y="6391656"/>
            <a:ext cx="301752" cy="304800"/>
          </a:xfrm>
        </p:spPr>
        <p:txBody>
          <a:bodyPr/>
          <a:lstStyle/>
          <a:p>
            <a:pPr algn="ctr">
              <a:defRPr/>
            </a:pPr>
            <a:fld id="{08156D9A-717C-4C36-974D-F6EE13F3C2A5}" type="slidenum">
              <a:rPr lang="en-US" altLang="en-US" smtClean="0">
                <a:solidFill>
                  <a:prstClr val="black"/>
                </a:solidFill>
              </a:rPr>
              <a:pPr algn="ctr">
                <a:defRPr/>
              </a:pPr>
              <a:t>5</a:t>
            </a:fld>
            <a:endParaRPr lang="en-US" altLang="en-US" dirty="0">
              <a:solidFill>
                <a:prstClr val="black"/>
              </a:solidFill>
            </a:endParaRPr>
          </a:p>
        </p:txBody>
      </p:sp>
      <p:sp>
        <p:nvSpPr>
          <p:cNvPr id="14" name="Rounded Rectangle 13"/>
          <p:cNvSpPr/>
          <p:nvPr/>
        </p:nvSpPr>
        <p:spPr>
          <a:xfrm>
            <a:off x="401765" y="3311513"/>
            <a:ext cx="9343056" cy="693020"/>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sz="2000" dirty="0" smtClean="0">
                <a:solidFill>
                  <a:schemeClr val="tx1"/>
                </a:solidFill>
              </a:rPr>
              <a:t>Learning Objectives </a:t>
            </a:r>
            <a:r>
              <a:rPr lang="en-US" sz="2000" dirty="0" smtClean="0">
                <a:solidFill>
                  <a:schemeClr val="tx1"/>
                </a:solidFill>
              </a:rPr>
              <a:t>Review</a:t>
            </a:r>
            <a:endParaRPr lang="en-US" sz="2000" dirty="0">
              <a:solidFill>
                <a:schemeClr val="tx1"/>
              </a:solidFill>
            </a:endParaRPr>
          </a:p>
        </p:txBody>
      </p:sp>
      <p:sp>
        <p:nvSpPr>
          <p:cNvPr id="15" name="Rounded Rectangle 14"/>
          <p:cNvSpPr/>
          <p:nvPr/>
        </p:nvSpPr>
        <p:spPr>
          <a:xfrm>
            <a:off x="378460" y="4291925"/>
            <a:ext cx="9343056" cy="620884"/>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sz="2000" dirty="0" smtClean="0">
                <a:solidFill>
                  <a:schemeClr val="tx1"/>
                </a:solidFill>
              </a:rPr>
              <a:t>Things to </a:t>
            </a:r>
            <a:r>
              <a:rPr lang="en-US" sz="2000" dirty="0" smtClean="0">
                <a:solidFill>
                  <a:schemeClr val="tx1"/>
                </a:solidFill>
              </a:rPr>
              <a:t>Remember</a:t>
            </a:r>
            <a:endParaRPr lang="en-US" sz="2000" dirty="0"/>
          </a:p>
        </p:txBody>
      </p:sp>
      <p:sp>
        <p:nvSpPr>
          <p:cNvPr id="16" name="Rounded Rectangle 15"/>
          <p:cNvSpPr/>
          <p:nvPr/>
        </p:nvSpPr>
        <p:spPr>
          <a:xfrm>
            <a:off x="378460" y="5200201"/>
            <a:ext cx="9343056" cy="693020"/>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sz="2000" dirty="0" smtClean="0">
                <a:solidFill>
                  <a:schemeClr val="tx1"/>
                </a:solidFill>
              </a:rPr>
              <a:t>Appendix</a:t>
            </a:r>
            <a:endParaRPr lang="en-US" sz="2000" dirty="0">
              <a:solidFill>
                <a:schemeClr val="tx1"/>
              </a:solidFill>
            </a:endParaRPr>
          </a:p>
        </p:txBody>
      </p:sp>
    </p:spTree>
    <p:extLst>
      <p:ext uri="{BB962C8B-B14F-4D97-AF65-F5344CB8AC3E}">
        <p14:creationId xmlns:p14="http://schemas.microsoft.com/office/powerpoint/2010/main" val="1373780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ACCRUALS</a:t>
            </a:r>
            <a:endParaRPr lang="en-US" dirty="0">
              <a:solidFill>
                <a:schemeClr val="accent5"/>
              </a:solidFill>
            </a:endParaRPr>
          </a:p>
        </p:txBody>
      </p:sp>
      <p:sp>
        <p:nvSpPr>
          <p:cNvPr id="4" name="TextBox 3"/>
          <p:cNvSpPr txBox="1"/>
          <p:nvPr/>
        </p:nvSpPr>
        <p:spPr>
          <a:xfrm>
            <a:off x="532795" y="890127"/>
            <a:ext cx="10707329"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UCPath vs.</a:t>
            </a:r>
            <a:r>
              <a:rPr kumimoji="0" lang="en-US" sz="2000" b="0" i="0" u="none" strike="noStrike" kern="1200" cap="none" spc="0" normalizeH="0" noProof="0" dirty="0" smtClean="0">
                <a:ln>
                  <a:noFill/>
                </a:ln>
                <a:solidFill>
                  <a:srgbClr val="4472C4"/>
                </a:solidFill>
                <a:effectLst/>
                <a:uLnTx/>
                <a:uFillTx/>
                <a:latin typeface="Arial"/>
                <a:ea typeface="+mn-ea"/>
                <a:cs typeface="+mn-cs"/>
              </a:rPr>
              <a:t> TARS</a:t>
            </a:r>
          </a:p>
          <a:p>
            <a:pPr marL="742950" lvl="1" indent="-285750">
              <a:buFont typeface="Wingdings" panose="05000000000000000000" pitchFamily="2" charset="2"/>
              <a:buChar char="Ø"/>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The beginning balance</a:t>
            </a:r>
            <a:r>
              <a:rPr kumimoji="0" lang="en-US" sz="2000" b="0" i="0" u="none" strike="noStrike" kern="1200" cap="none" spc="0" normalizeH="0" noProof="0" dirty="0" smtClean="0">
                <a:ln>
                  <a:noFill/>
                </a:ln>
                <a:solidFill>
                  <a:srgbClr val="4472C4"/>
                </a:solidFill>
                <a:effectLst/>
                <a:uLnTx/>
                <a:uFillTx/>
                <a:latin typeface="Arial"/>
                <a:ea typeface="+mn-ea"/>
                <a:cs typeface="+mn-cs"/>
              </a:rPr>
              <a:t> in UCPath for an accrual period should match the amount on the timesheet in TARS for the corresponding period</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pic>
        <p:nvPicPr>
          <p:cNvPr id="13" name="Picture 12"/>
          <p:cNvPicPr>
            <a:picLocks noChangeAspect="1"/>
          </p:cNvPicPr>
          <p:nvPr/>
        </p:nvPicPr>
        <p:blipFill>
          <a:blip r:embed="rId4"/>
          <a:stretch>
            <a:fillRect/>
          </a:stretch>
        </p:blipFill>
        <p:spPr>
          <a:xfrm>
            <a:off x="856390" y="2067715"/>
            <a:ext cx="8624009" cy="4628741"/>
          </a:xfrm>
          <a:prstGeom prst="rect">
            <a:avLst/>
          </a:prstGeom>
          <a:ln>
            <a:solidFill>
              <a:schemeClr val="tx1"/>
            </a:solidFill>
          </a:ln>
        </p:spPr>
      </p:pic>
    </p:spTree>
    <p:extLst>
      <p:ext uri="{BB962C8B-B14F-4D97-AF65-F5344CB8AC3E}">
        <p14:creationId xmlns:p14="http://schemas.microsoft.com/office/powerpoint/2010/main" val="32683719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ACCRUALS</a:t>
            </a:r>
            <a:endParaRPr lang="en-US" dirty="0">
              <a:solidFill>
                <a:schemeClr val="accent5"/>
              </a:solidFill>
            </a:endParaRPr>
          </a:p>
        </p:txBody>
      </p:sp>
      <p:sp>
        <p:nvSpPr>
          <p:cNvPr id="4" name="TextBox 3"/>
          <p:cNvSpPr txBox="1"/>
          <p:nvPr/>
        </p:nvSpPr>
        <p:spPr>
          <a:xfrm>
            <a:off x="532795" y="975852"/>
            <a:ext cx="10707329"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472C4"/>
                </a:solidFill>
                <a:effectLst/>
                <a:uLnTx/>
                <a:uFillTx/>
                <a:latin typeface="Arial"/>
                <a:ea typeface="+mn-ea"/>
                <a:cs typeface="+mn-cs"/>
              </a:rPr>
              <a:t>Sabbatical accruals will not show until the month they get one full credit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472C4"/>
                </a:solidFill>
                <a:effectLst/>
                <a:uLnTx/>
                <a:uFillTx/>
                <a:latin typeface="Arial"/>
                <a:ea typeface="+mn-ea"/>
                <a:cs typeface="+mn-cs"/>
              </a:rPr>
              <a:t>Ex.) An employee accrues 0.25 Sabbatical credits per month starting in March, the accrual will not show up until the June </a:t>
            </a:r>
            <a:r>
              <a:rPr lang="en-US" sz="2000" dirty="0">
                <a:solidFill>
                  <a:srgbClr val="4472C4"/>
                </a:solidFill>
                <a:latin typeface="Arial"/>
              </a:rPr>
              <a:t>accrual run</a:t>
            </a:r>
            <a:r>
              <a:rPr kumimoji="0" lang="en-US" sz="2000" b="0" i="0" u="none" strike="noStrike" kern="1200" cap="none" spc="0" normalizeH="0" baseline="0" noProof="0" dirty="0">
                <a:ln>
                  <a:noFill/>
                </a:ln>
                <a:solidFill>
                  <a:srgbClr val="4472C4"/>
                </a:solidFill>
                <a:effectLst/>
                <a:uLnTx/>
                <a:uFillTx/>
                <a:latin typeface="Arial"/>
                <a:ea typeface="+mn-ea"/>
                <a:cs typeface="+mn-cs"/>
              </a:rPr>
              <a:t>.</a:t>
            </a:r>
          </a:p>
        </p:txBody>
      </p:sp>
      <p:sp>
        <p:nvSpPr>
          <p:cNvPr id="3" name="Slide Number Placeholder 2"/>
          <p:cNvSpPr>
            <a:spLocks noGrp="1"/>
          </p:cNvSpPr>
          <p:nvPr>
            <p:ph type="sldNum" sz="quarter" idx="12"/>
          </p:nvPr>
        </p:nvSpPr>
        <p:spPr>
          <a:xfrm>
            <a:off x="182880" y="6391656"/>
            <a:ext cx="457200" cy="3048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p:cNvPicPr>
            <a:picLocks noChangeAspect="1"/>
          </p:cNvPicPr>
          <p:nvPr/>
        </p:nvPicPr>
        <p:blipFill>
          <a:blip r:embed="rId4"/>
          <a:stretch>
            <a:fillRect/>
          </a:stretch>
        </p:blipFill>
        <p:spPr>
          <a:xfrm>
            <a:off x="657409" y="2140597"/>
            <a:ext cx="9253991" cy="4057003"/>
          </a:xfrm>
          <a:prstGeom prst="rect">
            <a:avLst/>
          </a:prstGeom>
        </p:spPr>
      </p:pic>
    </p:spTree>
    <p:extLst>
      <p:ext uri="{BB962C8B-B14F-4D97-AF65-F5344CB8AC3E}">
        <p14:creationId xmlns:p14="http://schemas.microsoft.com/office/powerpoint/2010/main" val="433198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415318" y="1905485"/>
            <a:ext cx="9614632"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GL – WRAP UP</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52</a:t>
            </a:fld>
            <a:endParaRPr lang="en-US" altLang="en-US" dirty="0">
              <a:solidFill>
                <a:prstClr val="black"/>
              </a:solidFill>
            </a:endParaRPr>
          </a:p>
        </p:txBody>
      </p:sp>
    </p:spTree>
    <p:extLst>
      <p:ext uri="{BB962C8B-B14F-4D97-AF65-F5344CB8AC3E}">
        <p14:creationId xmlns:p14="http://schemas.microsoft.com/office/powerpoint/2010/main" val="40760237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874" y="142875"/>
            <a:ext cx="10767527" cy="685800"/>
          </a:xfrm>
        </p:spPr>
        <p:txBody>
          <a:bodyPr/>
          <a:lstStyle/>
          <a:p>
            <a:r>
              <a:rPr lang="en-US" dirty="0" smtClean="0">
                <a:solidFill>
                  <a:schemeClr val="accent5"/>
                </a:solidFill>
              </a:rPr>
              <a:t>GENERAL LEDGER OVERVIEW</a:t>
            </a:r>
            <a:endParaRPr lang="en-US" dirty="0">
              <a:solidFill>
                <a:schemeClr val="accent5"/>
              </a:solidFill>
            </a:endParaRPr>
          </a:p>
        </p:txBody>
      </p:sp>
      <p:sp>
        <p:nvSpPr>
          <p:cNvPr id="6" name="Content Placeholder 5"/>
          <p:cNvSpPr>
            <a:spLocks noGrp="1"/>
          </p:cNvSpPr>
          <p:nvPr>
            <p:ph idx="1"/>
          </p:nvPr>
        </p:nvSpPr>
        <p:spPr>
          <a:xfrm>
            <a:off x="209938" y="1229697"/>
            <a:ext cx="11941997" cy="5410200"/>
          </a:xfrm>
        </p:spPr>
        <p:txBody>
          <a:bodyPr/>
          <a:lstStyle/>
          <a:p>
            <a:r>
              <a:rPr lang="en-US" dirty="0"/>
              <a:t>Time entries flow into UCPath via the I-181 interface file.</a:t>
            </a:r>
          </a:p>
          <a:p>
            <a:r>
              <a:rPr lang="en-US" dirty="0"/>
              <a:t>One-time payments are either processed via the I-618 interface file or entered directly into UCPath (via Self Service Transaction Links or PayPath).</a:t>
            </a:r>
          </a:p>
          <a:p>
            <a:r>
              <a:rPr lang="en-US" dirty="0"/>
              <a:t>All of these entries are attached to Earn Codes, which is how UCPath categorizes payroll expenditures. </a:t>
            </a:r>
          </a:p>
          <a:p>
            <a:r>
              <a:rPr lang="en-US" dirty="0"/>
              <a:t>The GL process takes specific details into consideration, such as employee information, job data, earn code, etc.</a:t>
            </a:r>
          </a:p>
          <a:p>
            <a:pPr marL="0" indent="0">
              <a:buNone/>
            </a:pPr>
            <a:endParaRPr lang="en-US" dirty="0"/>
          </a:p>
          <a:p>
            <a:endParaRPr lang="en-US" dirty="0"/>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53</a:t>
            </a:fld>
            <a:endParaRPr lang="en-US" altLang="en-US" dirty="0">
              <a:solidFill>
                <a:prstClr val="black"/>
              </a:solidFill>
            </a:endParaRPr>
          </a:p>
        </p:txBody>
      </p:sp>
    </p:spTree>
    <p:extLst>
      <p:ext uri="{BB962C8B-B14F-4D97-AF65-F5344CB8AC3E}">
        <p14:creationId xmlns:p14="http://schemas.microsoft.com/office/powerpoint/2010/main" val="34846148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49" y="123825"/>
            <a:ext cx="10767527" cy="685800"/>
          </a:xfrm>
        </p:spPr>
        <p:txBody>
          <a:bodyPr/>
          <a:lstStyle/>
          <a:p>
            <a:r>
              <a:rPr lang="en-US" dirty="0" smtClean="0">
                <a:solidFill>
                  <a:schemeClr val="accent5"/>
                </a:solidFill>
              </a:rPr>
              <a:t>GENERAL LEDGER OVERVIEW</a:t>
            </a:r>
            <a:endParaRPr lang="en-US" dirty="0">
              <a:solidFill>
                <a:schemeClr val="accent5"/>
              </a:solidFill>
            </a:endParaRPr>
          </a:p>
        </p:txBody>
      </p:sp>
      <p:sp>
        <p:nvSpPr>
          <p:cNvPr id="6" name="Content Placeholder 5"/>
          <p:cNvSpPr>
            <a:spLocks noGrp="1"/>
          </p:cNvSpPr>
          <p:nvPr>
            <p:ph idx="1"/>
          </p:nvPr>
        </p:nvSpPr>
        <p:spPr>
          <a:xfrm>
            <a:off x="133738" y="1020147"/>
            <a:ext cx="11941997" cy="5410200"/>
          </a:xfrm>
        </p:spPr>
        <p:txBody>
          <a:bodyPr/>
          <a:lstStyle/>
          <a:p>
            <a:r>
              <a:rPr lang="en-US" dirty="0"/>
              <a:t>Departments use SuperDOPE to query payroll expenditures and see the FAU that entries were charged against. </a:t>
            </a:r>
          </a:p>
          <a:p>
            <a:r>
              <a:rPr lang="en-US" dirty="0"/>
              <a:t>If FAU entries are incorrect, authorized department personnel will typically update position funding using the FAU Change Request Tool, and/or perform a Salary Cost Transfer to move the expenses to an alternate FAU. This is done using the SCT Change Tool.</a:t>
            </a: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54</a:t>
            </a:fld>
            <a:endParaRPr lang="en-US" altLang="en-US" dirty="0">
              <a:solidFill>
                <a:prstClr val="black"/>
              </a:solidFill>
            </a:endParaRPr>
          </a:p>
        </p:txBody>
      </p:sp>
    </p:spTree>
    <p:extLst>
      <p:ext uri="{BB962C8B-B14F-4D97-AF65-F5344CB8AC3E}">
        <p14:creationId xmlns:p14="http://schemas.microsoft.com/office/powerpoint/2010/main" val="10074407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249" y="123825"/>
            <a:ext cx="11582401" cy="685800"/>
          </a:xfrm>
        </p:spPr>
        <p:txBody>
          <a:bodyPr/>
          <a:lstStyle/>
          <a:p>
            <a:r>
              <a:rPr lang="en-US" dirty="0" smtClean="0">
                <a:solidFill>
                  <a:schemeClr val="accent5"/>
                </a:solidFill>
              </a:rPr>
              <a:t>GENERAL LEDGER OVERVIEW - ASSESSMENTS</a:t>
            </a:r>
            <a:endParaRPr lang="en-US" dirty="0">
              <a:solidFill>
                <a:schemeClr val="accent5"/>
              </a:solidFill>
            </a:endParaRPr>
          </a:p>
        </p:txBody>
      </p:sp>
      <p:sp>
        <p:nvSpPr>
          <p:cNvPr id="6" name="Content Placeholder 5"/>
          <p:cNvSpPr>
            <a:spLocks noGrp="1"/>
          </p:cNvSpPr>
          <p:nvPr>
            <p:ph idx="1"/>
          </p:nvPr>
        </p:nvSpPr>
        <p:spPr>
          <a:xfrm>
            <a:off x="133738" y="791547"/>
            <a:ext cx="11941997" cy="5410200"/>
          </a:xfrm>
        </p:spPr>
        <p:txBody>
          <a:bodyPr/>
          <a:lstStyle/>
          <a:p>
            <a:r>
              <a:rPr lang="en-US" dirty="0" smtClean="0"/>
              <a:t>Vacation Leave Assessments (VLA) </a:t>
            </a:r>
            <a:r>
              <a:rPr lang="en-US" dirty="0"/>
              <a:t>and </a:t>
            </a:r>
            <a:r>
              <a:rPr lang="en-US" dirty="0" smtClean="0"/>
              <a:t>Composite Benefit Rates (CBR) </a:t>
            </a:r>
            <a:r>
              <a:rPr lang="en-US" dirty="0"/>
              <a:t>are </a:t>
            </a:r>
            <a:r>
              <a:rPr lang="en-US" b="1" dirty="0"/>
              <a:t>assessments</a:t>
            </a:r>
            <a:r>
              <a:rPr lang="en-US" dirty="0"/>
              <a:t> that are charged to a department against an employee’s gross salary. </a:t>
            </a:r>
            <a:endParaRPr lang="en-US" dirty="0" smtClean="0"/>
          </a:p>
          <a:p>
            <a:r>
              <a:rPr lang="en-US" dirty="0" smtClean="0"/>
              <a:t>These </a:t>
            </a:r>
            <a:r>
              <a:rPr lang="en-US" dirty="0"/>
              <a:t>are assessed as part of the Journal Modification process that is run during the GL Post Confirm procedures. </a:t>
            </a:r>
            <a:endParaRPr lang="en-US" dirty="0" smtClean="0"/>
          </a:p>
          <a:p>
            <a:r>
              <a:rPr lang="en-US" dirty="0" smtClean="0"/>
              <a:t>Based </a:t>
            </a:r>
            <a:r>
              <a:rPr lang="en-US" dirty="0"/>
              <a:t>on the earn code configuration set up in the </a:t>
            </a:r>
            <a:r>
              <a:rPr lang="en-US" i="1" dirty="0"/>
              <a:t>Earn Code Table</a:t>
            </a:r>
            <a:r>
              <a:rPr lang="en-US" dirty="0"/>
              <a:t>, a pay line will be assessed these charges accordingly, </a:t>
            </a:r>
            <a:r>
              <a:rPr lang="en-US" dirty="0" smtClean="0"/>
              <a:t>but not </a:t>
            </a:r>
            <a:r>
              <a:rPr lang="en-US" dirty="0"/>
              <a:t>all earnings are subject to these charges. </a:t>
            </a:r>
            <a:endParaRPr lang="en-US" dirty="0" smtClean="0"/>
          </a:p>
          <a:p>
            <a:r>
              <a:rPr lang="en-US" dirty="0" smtClean="0"/>
              <a:t>Both </a:t>
            </a:r>
            <a:r>
              <a:rPr lang="en-US" dirty="0"/>
              <a:t>VLA and CBR, charge the department to fund a liability pool.</a:t>
            </a:r>
          </a:p>
          <a:p>
            <a:r>
              <a:rPr lang="en-US" dirty="0"/>
              <a:t>The assessment rates for both charges are managed by the Budget Office, and are approved by UCOP.</a:t>
            </a:r>
          </a:p>
          <a:p>
            <a:endParaRPr lang="en-US" dirty="0"/>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55</a:t>
            </a:fld>
            <a:endParaRPr lang="en-US" altLang="en-US" dirty="0">
              <a:solidFill>
                <a:prstClr val="black"/>
              </a:solidFill>
            </a:endParaRPr>
          </a:p>
        </p:txBody>
      </p:sp>
    </p:spTree>
    <p:extLst>
      <p:ext uri="{BB962C8B-B14F-4D97-AF65-F5344CB8AC3E}">
        <p14:creationId xmlns:p14="http://schemas.microsoft.com/office/powerpoint/2010/main" val="3467738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774" y="85725"/>
            <a:ext cx="12192001" cy="685800"/>
          </a:xfrm>
        </p:spPr>
        <p:txBody>
          <a:bodyPr/>
          <a:lstStyle/>
          <a:p>
            <a:r>
              <a:rPr lang="en-US" dirty="0" smtClean="0">
                <a:solidFill>
                  <a:schemeClr val="accent5"/>
                </a:solidFill>
              </a:rPr>
              <a:t>GENERAL LEDGER OVERVIEW – JOB DATA IMPACTS</a:t>
            </a:r>
            <a:endParaRPr lang="en-US" dirty="0">
              <a:solidFill>
                <a:schemeClr val="accent5"/>
              </a:solidFill>
            </a:endParaRPr>
          </a:p>
        </p:txBody>
      </p:sp>
      <p:sp>
        <p:nvSpPr>
          <p:cNvPr id="6" name="Content Placeholder 5"/>
          <p:cNvSpPr>
            <a:spLocks noGrp="1"/>
          </p:cNvSpPr>
          <p:nvPr>
            <p:ph idx="1"/>
          </p:nvPr>
        </p:nvSpPr>
        <p:spPr>
          <a:xfrm>
            <a:off x="390914" y="972522"/>
            <a:ext cx="10707086" cy="5410200"/>
          </a:xfrm>
        </p:spPr>
        <p:txBody>
          <a:bodyPr/>
          <a:lstStyle/>
          <a:p>
            <a:r>
              <a:rPr lang="en-US" dirty="0"/>
              <a:t>An employee’s job data impacts a number of downstream payroll areas. </a:t>
            </a:r>
            <a:endParaRPr lang="en-US" dirty="0" smtClean="0"/>
          </a:p>
          <a:p>
            <a:r>
              <a:rPr lang="en-US" dirty="0" smtClean="0"/>
              <a:t>Employee </a:t>
            </a:r>
            <a:r>
              <a:rPr lang="en-US" dirty="0"/>
              <a:t>Class, FLSA Status, Eligibility Configuration, Job Code drive the applied </a:t>
            </a:r>
            <a:r>
              <a:rPr lang="en-US" dirty="0" smtClean="0"/>
              <a:t>CBR Group </a:t>
            </a:r>
            <a:r>
              <a:rPr lang="en-US" dirty="0"/>
              <a:t>and Rate. </a:t>
            </a:r>
            <a:endParaRPr lang="en-US" dirty="0" smtClean="0"/>
          </a:p>
          <a:p>
            <a:r>
              <a:rPr lang="en-US" dirty="0"/>
              <a:t>If there is a change to any of these fields, for example an employee moves from Full Benefits to Core, it can adjust the CBR Group, and subsequently adjust the CBR Rate.</a:t>
            </a:r>
          </a:p>
          <a:p>
            <a:pPr marL="0" indent="0">
              <a:buNone/>
            </a:pPr>
            <a:endParaRPr lang="en-US" dirty="0"/>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56</a:t>
            </a:fld>
            <a:endParaRPr lang="en-US" altLang="en-US" dirty="0">
              <a:solidFill>
                <a:prstClr val="black"/>
              </a:solidFill>
            </a:endParaRPr>
          </a:p>
        </p:txBody>
      </p:sp>
    </p:spTree>
    <p:extLst>
      <p:ext uri="{BB962C8B-B14F-4D97-AF65-F5344CB8AC3E}">
        <p14:creationId xmlns:p14="http://schemas.microsoft.com/office/powerpoint/2010/main" val="35942808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774" y="95250"/>
            <a:ext cx="12020551" cy="685800"/>
          </a:xfrm>
        </p:spPr>
        <p:txBody>
          <a:bodyPr/>
          <a:lstStyle/>
          <a:p>
            <a:r>
              <a:rPr lang="en-US" dirty="0" smtClean="0">
                <a:solidFill>
                  <a:schemeClr val="accent5"/>
                </a:solidFill>
              </a:rPr>
              <a:t>GENERAL LEDGER OVERVIEW – JOB DATA IMPACTS</a:t>
            </a:r>
            <a:endParaRPr lang="en-US" dirty="0">
              <a:solidFill>
                <a:schemeClr val="accent5"/>
              </a:solidFill>
            </a:endParaRPr>
          </a:p>
        </p:txBody>
      </p:sp>
      <p:sp>
        <p:nvSpPr>
          <p:cNvPr id="6" name="Content Placeholder 5"/>
          <p:cNvSpPr>
            <a:spLocks noGrp="1"/>
          </p:cNvSpPr>
          <p:nvPr>
            <p:ph idx="1"/>
          </p:nvPr>
        </p:nvSpPr>
        <p:spPr>
          <a:xfrm>
            <a:off x="390914" y="934422"/>
            <a:ext cx="10754220" cy="5410200"/>
          </a:xfrm>
        </p:spPr>
        <p:txBody>
          <a:bodyPr/>
          <a:lstStyle/>
          <a:p>
            <a:r>
              <a:rPr lang="en-US" dirty="0"/>
              <a:t>GP Eligibility Group directly affects the applied VLA Group and Rate. </a:t>
            </a:r>
          </a:p>
          <a:p>
            <a:r>
              <a:rPr lang="en-US" dirty="0"/>
              <a:t>CBR and VLA charges are purely configuration driven based on Workforce Administration (WFA) data, and as such the upstream values relating to these charges cause downstream impacts on the financials. </a:t>
            </a:r>
          </a:p>
          <a:p>
            <a:pPr marL="0" indent="0">
              <a:buNone/>
            </a:pPr>
            <a:endParaRPr lang="en-US" dirty="0"/>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57</a:t>
            </a:fld>
            <a:endParaRPr lang="en-US" altLang="en-US" dirty="0">
              <a:solidFill>
                <a:prstClr val="black"/>
              </a:solidFill>
            </a:endParaRPr>
          </a:p>
        </p:txBody>
      </p:sp>
    </p:spTree>
    <p:extLst>
      <p:ext uri="{BB962C8B-B14F-4D97-AF65-F5344CB8AC3E}">
        <p14:creationId xmlns:p14="http://schemas.microsoft.com/office/powerpoint/2010/main" val="2510077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774" y="76200"/>
            <a:ext cx="12020551" cy="685800"/>
          </a:xfrm>
        </p:spPr>
        <p:txBody>
          <a:bodyPr/>
          <a:lstStyle/>
          <a:p>
            <a:r>
              <a:rPr lang="en-US" sz="3400" dirty="0" smtClean="0">
                <a:solidFill>
                  <a:schemeClr val="accent5"/>
                </a:solidFill>
              </a:rPr>
              <a:t>GENERAL LEDGER OVERVIEW – USE CASES FOR CBR</a:t>
            </a:r>
            <a:endParaRPr lang="en-US" sz="3400" dirty="0">
              <a:solidFill>
                <a:schemeClr val="accent5"/>
              </a:solidFill>
            </a:endParaRPr>
          </a:p>
        </p:txBody>
      </p:sp>
      <p:sp>
        <p:nvSpPr>
          <p:cNvPr id="6" name="Content Placeholder 5"/>
          <p:cNvSpPr>
            <a:spLocks noGrp="1"/>
          </p:cNvSpPr>
          <p:nvPr>
            <p:ph idx="1"/>
          </p:nvPr>
        </p:nvSpPr>
        <p:spPr>
          <a:xfrm>
            <a:off x="286139" y="934422"/>
            <a:ext cx="10754220" cy="5410200"/>
          </a:xfrm>
        </p:spPr>
        <p:txBody>
          <a:bodyPr/>
          <a:lstStyle/>
          <a:p>
            <a:pPr marL="0" indent="0">
              <a:buNone/>
            </a:pPr>
            <a:r>
              <a:rPr lang="en-US" dirty="0"/>
              <a:t>Common User Issues with CBR Configuration</a:t>
            </a:r>
          </a:p>
          <a:p>
            <a:r>
              <a:rPr lang="en-US" dirty="0"/>
              <a:t>Job code pushed Employee unexpectedly into a Local CBR Group.</a:t>
            </a:r>
          </a:p>
          <a:p>
            <a:pPr lvl="0"/>
            <a:r>
              <a:rPr lang="en-US" dirty="0"/>
              <a:t>Benefits Eligibility changed unexpectedly for employee (Core to Full), which moved them into a different CBR Group.</a:t>
            </a:r>
          </a:p>
          <a:p>
            <a:pPr lvl="0"/>
            <a:r>
              <a:rPr lang="en-US" dirty="0"/>
              <a:t>Employee Class changed unexpectedly for employee (Limited to Career), which moved them into a different CBR Group.</a:t>
            </a:r>
          </a:p>
          <a:p>
            <a:pPr marL="0" indent="0">
              <a:buNone/>
            </a:pPr>
            <a:endParaRPr lang="en-US" dirty="0"/>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58</a:t>
            </a:fld>
            <a:endParaRPr lang="en-US" altLang="en-US" dirty="0">
              <a:solidFill>
                <a:prstClr val="black"/>
              </a:solidFill>
            </a:endParaRPr>
          </a:p>
        </p:txBody>
      </p:sp>
    </p:spTree>
    <p:extLst>
      <p:ext uri="{BB962C8B-B14F-4D97-AF65-F5344CB8AC3E}">
        <p14:creationId xmlns:p14="http://schemas.microsoft.com/office/powerpoint/2010/main" val="9495583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249" y="95250"/>
            <a:ext cx="12011026" cy="685800"/>
          </a:xfrm>
        </p:spPr>
        <p:txBody>
          <a:bodyPr/>
          <a:lstStyle/>
          <a:p>
            <a:r>
              <a:rPr lang="en-US" sz="3400" dirty="0" smtClean="0">
                <a:solidFill>
                  <a:schemeClr val="accent5"/>
                </a:solidFill>
              </a:rPr>
              <a:t>GENERAL LEDGER OVERVIEW – HELPFUL RESOURCES</a:t>
            </a:r>
            <a:r>
              <a:rPr lang="en-US" dirty="0">
                <a:solidFill>
                  <a:schemeClr val="accent5"/>
                </a:solidFill>
              </a:rPr>
              <a:t>	</a:t>
            </a:r>
          </a:p>
        </p:txBody>
      </p:sp>
      <p:sp>
        <p:nvSpPr>
          <p:cNvPr id="6" name="Content Placeholder 5"/>
          <p:cNvSpPr>
            <a:spLocks noGrp="1"/>
          </p:cNvSpPr>
          <p:nvPr>
            <p:ph idx="1"/>
          </p:nvPr>
        </p:nvSpPr>
        <p:spPr>
          <a:xfrm>
            <a:off x="286139" y="972522"/>
            <a:ext cx="10754220" cy="5410200"/>
          </a:xfrm>
        </p:spPr>
        <p:txBody>
          <a:bodyPr/>
          <a:lstStyle/>
          <a:p>
            <a:pPr>
              <a:buFont typeface="Arial" panose="020B0604020202020204" pitchFamily="34" charset="0"/>
              <a:buChar char="•"/>
            </a:pPr>
            <a:r>
              <a:rPr lang="en-US" dirty="0" smtClean="0">
                <a:hlinkClick r:id="rId4"/>
              </a:rPr>
              <a:t>Link to the User Group meetings from Accounting Office</a:t>
            </a:r>
            <a:endParaRPr lang="en-US" dirty="0" smtClean="0"/>
          </a:p>
          <a:p>
            <a:pPr>
              <a:buFont typeface="Arial" panose="020B0604020202020204" pitchFamily="34" charset="0"/>
              <a:buChar char="•"/>
            </a:pPr>
            <a:r>
              <a:rPr lang="en-US" dirty="0" smtClean="0">
                <a:hlinkClick r:id="rId5"/>
              </a:rPr>
              <a:t>Link to Benefit and Assessment Rates information</a:t>
            </a:r>
            <a:endParaRPr lang="en-US" dirty="0" smtClean="0"/>
          </a:p>
          <a:p>
            <a:pPr>
              <a:buFont typeface="Arial" panose="020B0604020202020204" pitchFamily="34" charset="0"/>
              <a:buChar char="•"/>
            </a:pPr>
            <a:r>
              <a:rPr lang="en-US" dirty="0" smtClean="0">
                <a:hlinkClick r:id="rId6"/>
              </a:rPr>
              <a:t>Link to Earn Code listing with Assessment flag </a:t>
            </a:r>
            <a:endParaRPr lang="en-US" dirty="0"/>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59</a:t>
            </a:fld>
            <a:endParaRPr lang="en-US" altLang="en-US" dirty="0">
              <a:solidFill>
                <a:prstClr val="black"/>
              </a:solidFill>
            </a:endParaRPr>
          </a:p>
        </p:txBody>
      </p:sp>
    </p:spTree>
    <p:extLst>
      <p:ext uri="{BB962C8B-B14F-4D97-AF65-F5344CB8AC3E}">
        <p14:creationId xmlns:p14="http://schemas.microsoft.com/office/powerpoint/2010/main" val="2330617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415318" y="1905485"/>
            <a:ext cx="9614632"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PHASE II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2880" y="6391656"/>
            <a:ext cx="301752" cy="304800"/>
          </a:xfrm>
        </p:spPr>
        <p:txBody>
          <a:bodyPr/>
          <a:lstStyle/>
          <a:p>
            <a:pPr algn="ctr">
              <a:defRPr/>
            </a:pPr>
            <a:fld id="{08156D9A-717C-4C36-974D-F6EE13F3C2A5}" type="slidenum">
              <a:rPr lang="en-US" altLang="en-US" smtClean="0">
                <a:solidFill>
                  <a:prstClr val="black"/>
                </a:solidFill>
              </a:rPr>
              <a:pPr algn="ctr">
                <a:defRPr/>
              </a:pPr>
              <a:t>6</a:t>
            </a:fld>
            <a:endParaRPr lang="en-US" altLang="en-US" dirty="0">
              <a:solidFill>
                <a:prstClr val="black"/>
              </a:solidFill>
            </a:endParaRPr>
          </a:p>
        </p:txBody>
      </p:sp>
    </p:spTree>
    <p:extLst>
      <p:ext uri="{BB962C8B-B14F-4D97-AF65-F5344CB8AC3E}">
        <p14:creationId xmlns:p14="http://schemas.microsoft.com/office/powerpoint/2010/main" val="34086036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AUTOMATED PROCESSES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60</a:t>
            </a:fld>
            <a:endParaRPr lang="en-US" altLang="en-US" dirty="0">
              <a:solidFill>
                <a:prstClr val="black"/>
              </a:solidFill>
            </a:endParaRPr>
          </a:p>
        </p:txBody>
      </p:sp>
    </p:spTree>
    <p:extLst>
      <p:ext uri="{BB962C8B-B14F-4D97-AF65-F5344CB8AC3E}">
        <p14:creationId xmlns:p14="http://schemas.microsoft.com/office/powerpoint/2010/main" val="15761359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974" y="24780"/>
            <a:ext cx="11729884" cy="6772814"/>
          </a:xfrm>
          <a:prstGeom prst="rect">
            <a:avLst/>
          </a:prstGeom>
        </p:spPr>
      </p:pic>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61</a:t>
            </a:fld>
            <a:endParaRPr lang="en-US" altLang="en-US" dirty="0">
              <a:solidFill>
                <a:prstClr val="black"/>
              </a:solidFill>
            </a:endParaRPr>
          </a:p>
        </p:txBody>
      </p:sp>
    </p:spTree>
    <p:extLst>
      <p:ext uri="{BB962C8B-B14F-4D97-AF65-F5344CB8AC3E}">
        <p14:creationId xmlns:p14="http://schemas.microsoft.com/office/powerpoint/2010/main" val="41127914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4968" y="25187"/>
            <a:ext cx="11651226" cy="6650916"/>
          </a:xfrm>
          <a:prstGeom prst="rect">
            <a:avLst/>
          </a:prstGeom>
        </p:spPr>
      </p:pic>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62</a:t>
            </a:fld>
            <a:endParaRPr lang="en-US" altLang="en-US" dirty="0">
              <a:solidFill>
                <a:prstClr val="black"/>
              </a:solidFill>
            </a:endParaRPr>
          </a:p>
        </p:txBody>
      </p:sp>
    </p:spTree>
    <p:extLst>
      <p:ext uri="{BB962C8B-B14F-4D97-AF65-F5344CB8AC3E}">
        <p14:creationId xmlns:p14="http://schemas.microsoft.com/office/powerpoint/2010/main" val="37571008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974" y="81599"/>
            <a:ext cx="11729884" cy="6674801"/>
          </a:xfrm>
          <a:prstGeom prst="rect">
            <a:avLst/>
          </a:prstGeom>
        </p:spPr>
      </p:pic>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63</a:t>
            </a:fld>
            <a:endParaRPr lang="en-US" altLang="en-US" dirty="0">
              <a:solidFill>
                <a:prstClr val="black"/>
              </a:solidFill>
            </a:endParaRPr>
          </a:p>
        </p:txBody>
      </p:sp>
    </p:spTree>
    <p:extLst>
      <p:ext uri="{BB962C8B-B14F-4D97-AF65-F5344CB8AC3E}">
        <p14:creationId xmlns:p14="http://schemas.microsoft.com/office/powerpoint/2010/main" val="20189976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5974" y="3011"/>
            <a:ext cx="11739716" cy="6702589"/>
          </a:xfrm>
          <a:prstGeom prst="rect">
            <a:avLst/>
          </a:prstGeom>
        </p:spPr>
      </p:pic>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64</a:t>
            </a:fld>
            <a:endParaRPr lang="en-US" altLang="en-US" dirty="0">
              <a:solidFill>
                <a:prstClr val="black"/>
              </a:solidFill>
            </a:endParaRPr>
          </a:p>
        </p:txBody>
      </p:sp>
    </p:spTree>
    <p:extLst>
      <p:ext uri="{BB962C8B-B14F-4D97-AF65-F5344CB8AC3E}">
        <p14:creationId xmlns:p14="http://schemas.microsoft.com/office/powerpoint/2010/main" val="31684032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6310" y="1768"/>
            <a:ext cx="11749548" cy="6723497"/>
          </a:xfrm>
          <a:prstGeom prst="rect">
            <a:avLst/>
          </a:prstGeom>
        </p:spPr>
      </p:pic>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65</a:t>
            </a:fld>
            <a:endParaRPr lang="en-US" altLang="en-US" dirty="0">
              <a:solidFill>
                <a:prstClr val="black"/>
              </a:solidFill>
            </a:endParaRPr>
          </a:p>
        </p:txBody>
      </p:sp>
    </p:spTree>
    <p:extLst>
      <p:ext uri="{BB962C8B-B14F-4D97-AF65-F5344CB8AC3E}">
        <p14:creationId xmlns:p14="http://schemas.microsoft.com/office/powerpoint/2010/main" val="32313847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REVIEW</a:t>
            </a:r>
            <a:endParaRPr lang="en-US" dirty="0">
              <a:solidFill>
                <a:schemeClr val="accent5"/>
              </a:solidFill>
            </a:endParaRPr>
          </a:p>
        </p:txBody>
      </p:sp>
      <p:sp>
        <p:nvSpPr>
          <p:cNvPr id="4" name="TextBox 3"/>
          <p:cNvSpPr txBox="1"/>
          <p:nvPr/>
        </p:nvSpPr>
        <p:spPr>
          <a:xfrm>
            <a:off x="462116" y="1052052"/>
            <a:ext cx="10707329"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Having</a:t>
            </a:r>
            <a:r>
              <a:rPr kumimoji="0" lang="en-US" sz="2000" b="0" i="0" u="none" strike="noStrike" kern="1200" cap="none" spc="0" normalizeH="0" noProof="0" dirty="0" smtClean="0">
                <a:ln>
                  <a:noFill/>
                </a:ln>
                <a:solidFill>
                  <a:prstClr val="black"/>
                </a:solidFill>
                <a:effectLst/>
                <a:uLnTx/>
                <a:uFillTx/>
                <a:latin typeface="Arial"/>
                <a:ea typeface="+mn-ea"/>
                <a:cs typeface="+mn-cs"/>
              </a:rPr>
              <a:t> completed this course, you should be able to:</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grpSp>
        <p:nvGrpSpPr>
          <p:cNvPr id="5" name="Group 4"/>
          <p:cNvGrpSpPr/>
          <p:nvPr/>
        </p:nvGrpSpPr>
        <p:grpSpPr>
          <a:xfrm>
            <a:off x="462684" y="1824594"/>
            <a:ext cx="9343056" cy="620884"/>
            <a:chOff x="493963" y="2576648"/>
            <a:chExt cx="6915485" cy="826560"/>
          </a:xfrm>
          <a:solidFill>
            <a:schemeClr val="accent1">
              <a:lumMod val="60000"/>
              <a:lumOff val="40000"/>
            </a:schemeClr>
          </a:solidFill>
        </p:grpSpPr>
        <p:sp>
          <p:nvSpPr>
            <p:cNvPr id="6" name="Rounded Rectangle 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8" name="TextBox 7"/>
          <p:cNvSpPr txBox="1"/>
          <p:nvPr/>
        </p:nvSpPr>
        <p:spPr>
          <a:xfrm>
            <a:off x="603504" y="1925048"/>
            <a:ext cx="8891337" cy="400110"/>
          </a:xfrm>
          <a:prstGeom prst="rect">
            <a:avLst/>
          </a:prstGeom>
          <a:noFill/>
        </p:spPr>
        <p:txBody>
          <a:bodyPr wrap="square" rtlCol="0" anchor="ctr">
            <a:spAutoFit/>
          </a:bodyPr>
          <a:lstStyle/>
          <a:p>
            <a:r>
              <a:rPr lang="en-US" sz="2000" dirty="0" smtClean="0"/>
              <a:t>Understand </a:t>
            </a:r>
            <a:r>
              <a:rPr lang="en-US" sz="2000" dirty="0"/>
              <a:t>Milestones on UCPath Payroll </a:t>
            </a:r>
            <a:r>
              <a:rPr lang="en-US" sz="2000" dirty="0" smtClean="0"/>
              <a:t>Processing Schedule</a:t>
            </a:r>
            <a:endParaRPr lang="en-US" sz="2000" dirty="0"/>
          </a:p>
        </p:txBody>
      </p:sp>
      <p:grpSp>
        <p:nvGrpSpPr>
          <p:cNvPr id="9" name="Group 8"/>
          <p:cNvGrpSpPr/>
          <p:nvPr/>
        </p:nvGrpSpPr>
        <p:grpSpPr>
          <a:xfrm>
            <a:off x="462684" y="3273132"/>
            <a:ext cx="9343056" cy="620884"/>
            <a:chOff x="493963" y="2576648"/>
            <a:chExt cx="6915485" cy="826560"/>
          </a:xfrm>
          <a:solidFill>
            <a:schemeClr val="accent1">
              <a:lumMod val="60000"/>
              <a:lumOff val="40000"/>
            </a:schemeClr>
          </a:solidFill>
        </p:grpSpPr>
        <p:sp>
          <p:nvSpPr>
            <p:cNvPr id="10" name="Rounded Rectangle 9"/>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12" name="TextBox 11"/>
          <p:cNvSpPr txBox="1"/>
          <p:nvPr/>
        </p:nvSpPr>
        <p:spPr>
          <a:xfrm>
            <a:off x="603504" y="3373586"/>
            <a:ext cx="8891337" cy="400110"/>
          </a:xfrm>
          <a:prstGeom prst="rect">
            <a:avLst/>
          </a:prstGeom>
          <a:noFill/>
        </p:spPr>
        <p:txBody>
          <a:bodyPr wrap="square" rtlCol="0" anchor="ctr">
            <a:spAutoFit/>
          </a:bodyPr>
          <a:lstStyle/>
          <a:p>
            <a:r>
              <a:rPr lang="en-US" sz="2000" dirty="0"/>
              <a:t>Recognize and define key UCPath terms and acronyms </a:t>
            </a:r>
          </a:p>
        </p:txBody>
      </p:sp>
      <p:grpSp>
        <p:nvGrpSpPr>
          <p:cNvPr id="13" name="Group 12"/>
          <p:cNvGrpSpPr/>
          <p:nvPr/>
        </p:nvGrpSpPr>
        <p:grpSpPr>
          <a:xfrm>
            <a:off x="462684" y="3997402"/>
            <a:ext cx="9343056" cy="620884"/>
            <a:chOff x="493963" y="2576648"/>
            <a:chExt cx="6915485" cy="826560"/>
          </a:xfrm>
          <a:solidFill>
            <a:schemeClr val="accent1">
              <a:lumMod val="60000"/>
              <a:lumOff val="40000"/>
            </a:schemeClr>
          </a:solidFill>
        </p:grpSpPr>
        <p:sp>
          <p:nvSpPr>
            <p:cNvPr id="14" name="Rounded Rectangle 13"/>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16" name="TextBox 15"/>
          <p:cNvSpPr txBox="1"/>
          <p:nvPr/>
        </p:nvSpPr>
        <p:spPr>
          <a:xfrm>
            <a:off x="603504" y="4097856"/>
            <a:ext cx="8891337" cy="400110"/>
          </a:xfrm>
          <a:prstGeom prst="rect">
            <a:avLst/>
          </a:prstGeom>
          <a:noFill/>
        </p:spPr>
        <p:txBody>
          <a:bodyPr wrap="square" rtlCol="0" anchor="ctr">
            <a:spAutoFit/>
          </a:bodyPr>
          <a:lstStyle/>
          <a:p>
            <a:r>
              <a:rPr lang="en-US" sz="2000" dirty="0"/>
              <a:t>Understand Payroll-impacting Inbound </a:t>
            </a:r>
            <a:r>
              <a:rPr lang="en-US" sz="2000" dirty="0" smtClean="0"/>
              <a:t>Files</a:t>
            </a:r>
            <a:endParaRPr lang="en-US" sz="2000" dirty="0"/>
          </a:p>
        </p:txBody>
      </p:sp>
      <p:grpSp>
        <p:nvGrpSpPr>
          <p:cNvPr id="19" name="Group 18"/>
          <p:cNvGrpSpPr/>
          <p:nvPr/>
        </p:nvGrpSpPr>
        <p:grpSpPr>
          <a:xfrm>
            <a:off x="485989" y="2548863"/>
            <a:ext cx="9343056" cy="620884"/>
            <a:chOff x="493963" y="2576648"/>
            <a:chExt cx="6915485" cy="826560"/>
          </a:xfrm>
          <a:solidFill>
            <a:schemeClr val="accent1">
              <a:lumMod val="60000"/>
              <a:lumOff val="40000"/>
            </a:schemeClr>
          </a:solidFill>
        </p:grpSpPr>
        <p:sp>
          <p:nvSpPr>
            <p:cNvPr id="20" name="Rounded Rectangle 19"/>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22" name="TextBox 21"/>
          <p:cNvSpPr txBox="1"/>
          <p:nvPr/>
        </p:nvSpPr>
        <p:spPr>
          <a:xfrm>
            <a:off x="603504" y="2649317"/>
            <a:ext cx="8891337" cy="400110"/>
          </a:xfrm>
          <a:prstGeom prst="rect">
            <a:avLst/>
          </a:prstGeom>
          <a:noFill/>
        </p:spPr>
        <p:txBody>
          <a:bodyPr wrap="square" rtlCol="0" anchor="ctr">
            <a:spAutoFit/>
          </a:bodyPr>
          <a:lstStyle/>
          <a:p>
            <a:r>
              <a:rPr lang="en-US" sz="2000" dirty="0"/>
              <a:t>Understand Criticality and Impact of Payroll Milestones</a:t>
            </a:r>
          </a:p>
        </p:txBody>
      </p:sp>
      <p:grpSp>
        <p:nvGrpSpPr>
          <p:cNvPr id="23" name="Group 22"/>
          <p:cNvGrpSpPr/>
          <p:nvPr/>
        </p:nvGrpSpPr>
        <p:grpSpPr>
          <a:xfrm>
            <a:off x="485989" y="4709857"/>
            <a:ext cx="9343056" cy="620884"/>
            <a:chOff x="493963" y="2576648"/>
            <a:chExt cx="6915485" cy="826560"/>
          </a:xfrm>
          <a:solidFill>
            <a:schemeClr val="accent1">
              <a:lumMod val="60000"/>
              <a:lumOff val="40000"/>
            </a:schemeClr>
          </a:solidFill>
        </p:grpSpPr>
        <p:sp>
          <p:nvSpPr>
            <p:cNvPr id="24" name="Rounded Rectangle 23"/>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26" name="TextBox 25"/>
          <p:cNvSpPr txBox="1"/>
          <p:nvPr/>
        </p:nvSpPr>
        <p:spPr>
          <a:xfrm>
            <a:off x="600433" y="4810311"/>
            <a:ext cx="8891337" cy="400110"/>
          </a:xfrm>
          <a:prstGeom prst="rect">
            <a:avLst/>
          </a:prstGeom>
          <a:noFill/>
        </p:spPr>
        <p:txBody>
          <a:bodyPr wrap="square" rtlCol="0" anchor="ctr">
            <a:spAutoFit/>
          </a:bodyPr>
          <a:lstStyle/>
          <a:p>
            <a:r>
              <a:rPr lang="en-US" sz="2000" dirty="0"/>
              <a:t>Understand UCPath Automated Processes</a:t>
            </a:r>
            <a:endParaRPr lang="en-US" sz="1600" dirty="0"/>
          </a:p>
        </p:txBody>
      </p:sp>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66</a:t>
            </a:fld>
            <a:endParaRPr lang="en-US" altLang="en-US" dirty="0">
              <a:solidFill>
                <a:prstClr val="black"/>
              </a:solidFill>
            </a:endParaRPr>
          </a:p>
        </p:txBody>
      </p:sp>
    </p:spTree>
    <p:extLst>
      <p:ext uri="{BB962C8B-B14F-4D97-AF65-F5344CB8AC3E}">
        <p14:creationId xmlns:p14="http://schemas.microsoft.com/office/powerpoint/2010/main" val="9931223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78460" y="293370"/>
            <a:ext cx="9042400"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r>
              <a:rPr lang="en-US" dirty="0" smtClean="0">
                <a:solidFill>
                  <a:schemeClr val="accent5"/>
                </a:solidFill>
              </a:rPr>
              <a:t>THINGS TO REMEMBER</a:t>
            </a:r>
            <a:endParaRPr lang="en-US" dirty="0">
              <a:solidFill>
                <a:schemeClr val="accent5"/>
              </a:solidFill>
            </a:endParaRPr>
          </a:p>
        </p:txBody>
      </p:sp>
      <p:sp>
        <p:nvSpPr>
          <p:cNvPr id="5" name="TextBox 4"/>
          <p:cNvSpPr txBox="1"/>
          <p:nvPr/>
        </p:nvSpPr>
        <p:spPr>
          <a:xfrm>
            <a:off x="1014566" y="1191906"/>
            <a:ext cx="10707329" cy="538609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Payroll Deadlines are enforced by the UCPath Center for all UC Locations.</a:t>
            </a:r>
            <a:endParaRPr lang="en-US" sz="2000"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Payroll Deadlines cannot be moved or rescheduled by locations.</a:t>
            </a:r>
            <a:endParaRPr lang="en-US" sz="2000"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smtClean="0">
              <a:solidFill>
                <a:prstClr val="black"/>
              </a:solidFill>
            </a:endParaRPr>
          </a:p>
          <a:p>
            <a:pPr marL="342900" lvl="0" indent="-342900">
              <a:buFont typeface="Arial" panose="020B0604020202020204" pitchFamily="34" charset="0"/>
              <a:buChar char="•"/>
              <a:defRPr/>
            </a:pPr>
            <a:r>
              <a:rPr lang="en-US" sz="2000" dirty="0" smtClean="0">
                <a:solidFill>
                  <a:prstClr val="black"/>
                </a:solidFill>
              </a:rPr>
              <a:t>Monthly-paid and Biweekly-paid employee populations are processed in separate Payroll instances and adhere to different Payroll Processing deadlines.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p>
          <a:p>
            <a:pPr marR="0" lvl="0" algn="l" defTabSz="914400" rtl="0" eaLnBrk="1" fontAlgn="auto" latinLnBrk="0" hangingPunct="1">
              <a:lnSpc>
                <a:spcPct val="100000"/>
              </a:lnSpc>
              <a:spcBef>
                <a:spcPts val="0"/>
              </a:spcBef>
              <a:spcAft>
                <a:spcPts val="0"/>
              </a:spcAft>
              <a:buClrTx/>
              <a:buSzTx/>
              <a:tabLst/>
              <a:defRPr/>
            </a:pPr>
            <a:r>
              <a:rPr lang="en-US" sz="2000" dirty="0"/>
              <a:t> </a:t>
            </a:r>
            <a:r>
              <a:rPr lang="en-US" sz="2000" dirty="0" smtClean="0"/>
              <a:t>    The UCPath Center Publishes a new Payroll Schedule for the year in the UCPath Portal.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p>
          <a:p>
            <a:pPr marR="0" lvl="0" algn="l" defTabSz="914400" rtl="0" eaLnBrk="1" fontAlgn="auto" latinLnBrk="0" hangingPunct="1">
              <a:lnSpc>
                <a:spcPct val="100000"/>
              </a:lnSpc>
              <a:spcBef>
                <a:spcPts val="0"/>
              </a:spcBef>
              <a:spcAft>
                <a:spcPts val="0"/>
              </a:spcAft>
              <a:buClrTx/>
              <a:buSzTx/>
              <a:tabLst/>
              <a:defRPr/>
            </a:pPr>
            <a:r>
              <a:rPr lang="en-US" sz="2000" dirty="0" smtClean="0"/>
              <a:t>      </a:t>
            </a:r>
          </a:p>
          <a:p>
            <a:pPr marR="0" lvl="0" algn="l" defTabSz="914400" rtl="0" eaLnBrk="1" fontAlgn="auto" latinLnBrk="0" hangingPunct="1">
              <a:lnSpc>
                <a:spcPct val="100000"/>
              </a:lnSpc>
              <a:spcBef>
                <a:spcPts val="0"/>
              </a:spcBef>
              <a:spcAft>
                <a:spcPts val="0"/>
              </a:spcAft>
              <a:buClrTx/>
              <a:buSzTx/>
              <a:tabLst/>
              <a:defRPr/>
            </a:pPr>
            <a:r>
              <a:rPr lang="en-US" sz="2000" dirty="0" smtClean="0"/>
              <a:t>     </a:t>
            </a:r>
          </a:p>
          <a:p>
            <a:pPr marR="0" lvl="0" algn="l" defTabSz="914400" rtl="0" eaLnBrk="1" fontAlgn="auto" latinLnBrk="0" hangingPunct="1">
              <a:lnSpc>
                <a:spcPct val="100000"/>
              </a:lnSpc>
              <a:spcBef>
                <a:spcPts val="0"/>
              </a:spcBef>
              <a:spcAft>
                <a:spcPts val="0"/>
              </a:spcAft>
              <a:buClrTx/>
              <a:buSzTx/>
              <a:tabLst/>
              <a:defRPr/>
            </a:pPr>
            <a:r>
              <a:rPr lang="en-US" sz="2000" dirty="0"/>
              <a:t> </a:t>
            </a:r>
            <a:r>
              <a:rPr lang="en-US" sz="2000" dirty="0" smtClean="0"/>
              <a:t>    The UCPath Payroll Processing Schedule is subject to change throughout year.</a:t>
            </a:r>
          </a:p>
          <a:p>
            <a:pPr marR="0" lvl="0" algn="l" defTabSz="914400" rtl="0" eaLnBrk="1" fontAlgn="auto" latinLnBrk="0" hangingPunct="1">
              <a:lnSpc>
                <a:spcPct val="100000"/>
              </a:lnSpc>
              <a:spcBef>
                <a:spcPts val="0"/>
              </a:spcBef>
              <a:spcAft>
                <a:spcPts val="0"/>
              </a:spcAft>
              <a:buClrTx/>
              <a:buSzTx/>
              <a:tabLst/>
              <a:defRPr/>
            </a:pPr>
            <a:endParaRPr lang="en-US" sz="2000" dirty="0" smtClean="0"/>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60333" y="920122"/>
            <a:ext cx="1042416" cy="1042416"/>
          </a:xfrm>
          <a:prstGeom prst="rect">
            <a:avLst/>
          </a:prstGeom>
        </p:spPr>
      </p:pic>
      <p:pic>
        <p:nvPicPr>
          <p:cNvPr id="7" name="Picture 6"/>
          <p:cNvPicPr>
            <a:picLocks noChangeAspect="1"/>
          </p:cNvPicPr>
          <p:nvPr/>
        </p:nvPicPr>
        <p:blipFill>
          <a:blip r:embed="rId5"/>
          <a:stretch>
            <a:fillRect/>
          </a:stretch>
        </p:blipFill>
        <p:spPr>
          <a:xfrm>
            <a:off x="360333" y="2061758"/>
            <a:ext cx="1042506" cy="1042506"/>
          </a:xfrm>
          <a:prstGeom prst="rect">
            <a:avLst/>
          </a:prstGeom>
        </p:spPr>
      </p:pic>
      <p:pic>
        <p:nvPicPr>
          <p:cNvPr id="8" name="Picture 7"/>
          <p:cNvPicPr>
            <a:picLocks noChangeAspect="1"/>
          </p:cNvPicPr>
          <p:nvPr/>
        </p:nvPicPr>
        <p:blipFill>
          <a:blip r:embed="rId5"/>
          <a:stretch>
            <a:fillRect/>
          </a:stretch>
        </p:blipFill>
        <p:spPr>
          <a:xfrm>
            <a:off x="360333" y="3223362"/>
            <a:ext cx="1042506" cy="1042506"/>
          </a:xfrm>
          <a:prstGeom prst="rect">
            <a:avLst/>
          </a:prstGeom>
        </p:spPr>
      </p:pic>
      <p:pic>
        <p:nvPicPr>
          <p:cNvPr id="9" name="Picture 8"/>
          <p:cNvPicPr>
            <a:picLocks noChangeAspect="1"/>
          </p:cNvPicPr>
          <p:nvPr/>
        </p:nvPicPr>
        <p:blipFill>
          <a:blip r:embed="rId5"/>
          <a:stretch>
            <a:fillRect/>
          </a:stretch>
        </p:blipFill>
        <p:spPr>
          <a:xfrm>
            <a:off x="360333" y="4335270"/>
            <a:ext cx="1042506" cy="1042506"/>
          </a:xfrm>
          <a:prstGeom prst="rect">
            <a:avLst/>
          </a:prstGeom>
        </p:spPr>
      </p:pic>
      <p:pic>
        <p:nvPicPr>
          <p:cNvPr id="10" name="Picture 9"/>
          <p:cNvPicPr>
            <a:picLocks noChangeAspect="1"/>
          </p:cNvPicPr>
          <p:nvPr/>
        </p:nvPicPr>
        <p:blipFill>
          <a:blip r:embed="rId5"/>
          <a:stretch>
            <a:fillRect/>
          </a:stretch>
        </p:blipFill>
        <p:spPr>
          <a:xfrm>
            <a:off x="360243" y="5477196"/>
            <a:ext cx="1042506" cy="1042506"/>
          </a:xfrm>
          <a:prstGeom prst="rect">
            <a:avLst/>
          </a:prstGeom>
        </p:spPr>
      </p:pic>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67</a:t>
            </a:fld>
            <a:endParaRPr lang="en-US" altLang="en-US" dirty="0">
              <a:solidFill>
                <a:prstClr val="black"/>
              </a:solidFill>
            </a:endParaRPr>
          </a:p>
        </p:txBody>
      </p:sp>
    </p:spTree>
    <p:extLst>
      <p:ext uri="{BB962C8B-B14F-4D97-AF65-F5344CB8AC3E}">
        <p14:creationId xmlns:p14="http://schemas.microsoft.com/office/powerpoint/2010/main" val="21852417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360243" y="5477196"/>
            <a:ext cx="1042506" cy="1042506"/>
          </a:xfrm>
          <a:prstGeom prst="rect">
            <a:avLst/>
          </a:prstGeom>
        </p:spPr>
      </p:pic>
      <p:sp>
        <p:nvSpPr>
          <p:cNvPr id="4" name="Title 1"/>
          <p:cNvSpPr txBox="1">
            <a:spLocks/>
          </p:cNvSpPr>
          <p:nvPr/>
        </p:nvSpPr>
        <p:spPr>
          <a:xfrm>
            <a:off x="378460" y="293370"/>
            <a:ext cx="9042400"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r>
              <a:rPr lang="en-US" dirty="0" smtClean="0">
                <a:solidFill>
                  <a:schemeClr val="accent5"/>
                </a:solidFill>
              </a:rPr>
              <a:t>THINGS TO REMEMBER</a:t>
            </a:r>
            <a:endParaRPr lang="en-US" dirty="0">
              <a:solidFill>
                <a:schemeClr val="accent5"/>
              </a:solidFill>
            </a:endParaRPr>
          </a:p>
        </p:txBody>
      </p:sp>
      <p:sp>
        <p:nvSpPr>
          <p:cNvPr id="5" name="TextBox 4"/>
          <p:cNvSpPr txBox="1"/>
          <p:nvPr/>
        </p:nvSpPr>
        <p:spPr>
          <a:xfrm>
            <a:off x="1014566" y="1077606"/>
            <a:ext cx="10707329" cy="5601533"/>
          </a:xfrm>
          <a:prstGeom prst="rect">
            <a:avLst/>
          </a:prstGeom>
          <a:noFill/>
        </p:spPr>
        <p:txBody>
          <a:bodyPr wrap="square" rtlCol="0">
            <a:spAutoFit/>
          </a:bodyPr>
          <a:lstStyle/>
          <a:p>
            <a:pPr marL="342900" indent="-342900">
              <a:buFont typeface="Arial" panose="020B0604020202020204" pitchFamily="34" charset="0"/>
              <a:buChar char="•"/>
              <a:defRPr/>
            </a:pPr>
            <a:r>
              <a:rPr lang="en-US" sz="2000" dirty="0">
                <a:solidFill>
                  <a:prstClr val="black"/>
                </a:solidFill>
              </a:rPr>
              <a:t>FTE, FLSA, Salary Admin Plan, Grade and Step are pay impacting fields updated by location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rPr>
              <a:t>Pay group is a pay impacting field that is updated by UCPC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prstClr val="black"/>
              </a:solidFill>
            </a:endParaRPr>
          </a:p>
          <a:p>
            <a:pPr marL="342900" indent="-342900">
              <a:buFont typeface="Arial" panose="020B0604020202020204" pitchFamily="34" charset="0"/>
              <a:buChar char="•"/>
              <a:defRPr/>
            </a:pPr>
            <a:endParaRPr lang="en-US" sz="2000" dirty="0">
              <a:solidFill>
                <a:prstClr val="black"/>
              </a:solidFill>
            </a:endParaRPr>
          </a:p>
          <a:p>
            <a:pPr marL="342900" lvl="0" indent="-342900">
              <a:buFont typeface="Arial" panose="020B0604020202020204" pitchFamily="34" charset="0"/>
              <a:buChar char="•"/>
              <a:defRPr/>
            </a:pPr>
            <a:r>
              <a:rPr lang="en-US" sz="2000" dirty="0">
                <a:solidFill>
                  <a:prstClr val="black"/>
                </a:solidFill>
              </a:rPr>
              <a:t>Paypath and Self service links are the best methods for processing additional pay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p>
          <a:p>
            <a:pPr>
              <a:defRPr/>
            </a:pPr>
            <a:endParaRPr lang="en-US" sz="2000" dirty="0"/>
          </a:p>
          <a:p>
            <a:pPr marL="342900" indent="-342900">
              <a:buFont typeface="Arial" panose="020B0604020202020204" pitchFamily="34" charset="0"/>
              <a:buChar char="•"/>
              <a:defRPr/>
            </a:pPr>
            <a:r>
              <a:rPr lang="en-US" sz="2000" dirty="0"/>
              <a:t>Leave accruals are available in UCPath after AM post confirm process runs at the end of the month</a:t>
            </a:r>
          </a:p>
          <a:p>
            <a:pPr>
              <a:defRPr/>
            </a:pPr>
            <a:r>
              <a:rPr lang="en-US" sz="3200" dirty="0"/>
              <a:t>      </a:t>
            </a:r>
          </a:p>
          <a:p>
            <a:pPr marR="0" lvl="0" algn="l" defTabSz="914400" rtl="0" eaLnBrk="1" fontAlgn="auto" latinLnBrk="0" hangingPunct="1">
              <a:lnSpc>
                <a:spcPct val="100000"/>
              </a:lnSpc>
              <a:spcBef>
                <a:spcPts val="0"/>
              </a:spcBef>
              <a:spcAft>
                <a:spcPts val="0"/>
              </a:spcAft>
              <a:buClrTx/>
              <a:buSzTx/>
              <a:tabLst/>
              <a:defRPr/>
            </a:pPr>
            <a:r>
              <a:rPr lang="en-US" sz="2000" dirty="0"/>
              <a:t>     </a:t>
            </a:r>
            <a:r>
              <a:rPr lang="en-US" sz="2000" dirty="0" smtClean="0"/>
              <a:t>  Leave </a:t>
            </a:r>
            <a:r>
              <a:rPr lang="en-US" sz="2000" dirty="0"/>
              <a:t>takes are reported in arrears, so the takes will not be reflected in </a:t>
            </a:r>
          </a:p>
          <a:p>
            <a:pPr lvl="1">
              <a:defRPr/>
            </a:pPr>
            <a:r>
              <a:rPr lang="en-US" sz="2000" dirty="0"/>
              <a:t>UCPath until the following accrual run</a:t>
            </a:r>
          </a:p>
          <a:p>
            <a:pPr marR="0" lvl="0" algn="l" defTabSz="914400" rtl="0" eaLnBrk="1" fontAlgn="auto" latinLnBrk="0" hangingPunct="1">
              <a:lnSpc>
                <a:spcPct val="100000"/>
              </a:lnSpc>
              <a:spcBef>
                <a:spcPts val="0"/>
              </a:spcBef>
              <a:spcAft>
                <a:spcPts val="0"/>
              </a:spcAft>
              <a:buClrTx/>
              <a:buSzTx/>
              <a:tabLst/>
              <a:defRPr/>
            </a:pPr>
            <a:endParaRPr lang="en-US" sz="2000" dirty="0"/>
          </a:p>
        </p:txBody>
      </p:sp>
      <p:pic>
        <p:nvPicPr>
          <p:cNvPr id="6" name="Picture 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60333" y="920122"/>
            <a:ext cx="1042416" cy="1042416"/>
          </a:xfrm>
          <a:prstGeom prst="rect">
            <a:avLst/>
          </a:prstGeom>
        </p:spPr>
      </p:pic>
      <p:pic>
        <p:nvPicPr>
          <p:cNvPr id="7" name="Picture 6"/>
          <p:cNvPicPr>
            <a:picLocks noChangeAspect="1"/>
          </p:cNvPicPr>
          <p:nvPr/>
        </p:nvPicPr>
        <p:blipFill>
          <a:blip r:embed="rId4"/>
          <a:stretch>
            <a:fillRect/>
          </a:stretch>
        </p:blipFill>
        <p:spPr>
          <a:xfrm>
            <a:off x="360333" y="2061758"/>
            <a:ext cx="1042506" cy="1042506"/>
          </a:xfrm>
          <a:prstGeom prst="rect">
            <a:avLst/>
          </a:prstGeom>
        </p:spPr>
      </p:pic>
      <p:pic>
        <p:nvPicPr>
          <p:cNvPr id="8" name="Picture 7"/>
          <p:cNvPicPr>
            <a:picLocks noChangeAspect="1"/>
          </p:cNvPicPr>
          <p:nvPr/>
        </p:nvPicPr>
        <p:blipFill>
          <a:blip r:embed="rId4"/>
          <a:stretch>
            <a:fillRect/>
          </a:stretch>
        </p:blipFill>
        <p:spPr>
          <a:xfrm>
            <a:off x="360333" y="3223362"/>
            <a:ext cx="1042506" cy="1042506"/>
          </a:xfrm>
          <a:prstGeom prst="rect">
            <a:avLst/>
          </a:prstGeom>
        </p:spPr>
      </p:pic>
      <p:pic>
        <p:nvPicPr>
          <p:cNvPr id="9" name="Picture 8"/>
          <p:cNvPicPr>
            <a:picLocks noChangeAspect="1"/>
          </p:cNvPicPr>
          <p:nvPr/>
        </p:nvPicPr>
        <p:blipFill>
          <a:blip r:embed="rId4"/>
          <a:stretch>
            <a:fillRect/>
          </a:stretch>
        </p:blipFill>
        <p:spPr>
          <a:xfrm>
            <a:off x="360333" y="4335270"/>
            <a:ext cx="1042506" cy="1042506"/>
          </a:xfrm>
          <a:prstGeom prst="rect">
            <a:avLst/>
          </a:prstGeom>
        </p:spPr>
      </p:pic>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68</a:t>
            </a:fld>
            <a:endParaRPr lang="en-US" altLang="en-US" dirty="0">
              <a:solidFill>
                <a:prstClr val="black"/>
              </a:solidFill>
            </a:endParaRPr>
          </a:p>
        </p:txBody>
      </p:sp>
    </p:spTree>
    <p:extLst>
      <p:ext uri="{BB962C8B-B14F-4D97-AF65-F5344CB8AC3E}">
        <p14:creationId xmlns:p14="http://schemas.microsoft.com/office/powerpoint/2010/main" val="20737170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78460" y="293370"/>
            <a:ext cx="9042400" cy="685800"/>
          </a:xfrm>
        </p:spPr>
        <p:txBody>
          <a:bodyPr/>
          <a:lstStyle/>
          <a:p>
            <a:r>
              <a:rPr lang="en-US" dirty="0" smtClean="0">
                <a:solidFill>
                  <a:schemeClr val="accent5"/>
                </a:solidFill>
              </a:rPr>
              <a:t>APPENDIX</a:t>
            </a:r>
            <a:endParaRPr lang="en-US" dirty="0">
              <a:solidFill>
                <a:schemeClr val="accent5"/>
              </a:solidFill>
            </a:endParaRPr>
          </a:p>
        </p:txBody>
      </p:sp>
      <p:sp>
        <p:nvSpPr>
          <p:cNvPr id="11" name="TextBox 10"/>
          <p:cNvSpPr txBox="1"/>
          <p:nvPr/>
        </p:nvSpPr>
        <p:spPr>
          <a:xfrm>
            <a:off x="462116" y="1052052"/>
            <a:ext cx="10707329"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3"/>
              </a:rPr>
              <a:t>Link to 2019 UCPath Payroll</a:t>
            </a:r>
            <a:r>
              <a:rPr kumimoji="0" lang="en-US" sz="2000" b="0" i="0" u="none" strike="noStrike" kern="1200" cap="none" spc="0" normalizeH="0" noProof="0" dirty="0" smtClean="0">
                <a:ln>
                  <a:noFill/>
                </a:ln>
                <a:solidFill>
                  <a:prstClr val="black"/>
                </a:solidFill>
                <a:effectLst/>
                <a:uLnTx/>
                <a:uFillTx/>
                <a:latin typeface="Arial"/>
                <a:ea typeface="+mn-ea"/>
                <a:cs typeface="+mn-cs"/>
                <a:hlinkClick r:id="rId3"/>
              </a:rPr>
              <a:t> Processing Schedule</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dirty="0" smtClean="0">
                <a:solidFill>
                  <a:prstClr val="black"/>
                </a:solidFill>
                <a:latin typeface="Arial"/>
                <a:hlinkClick r:id="rId4"/>
              </a:rPr>
              <a:t>Link to 2019 Biweekly Payroll Calendar</a:t>
            </a:r>
            <a:endParaRPr lang="en-US" sz="2000" dirty="0" smtClean="0">
              <a:solidFill>
                <a:prstClr val="black"/>
              </a:solidFill>
              <a:latin typeface="Arial"/>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5"/>
              </a:rPr>
              <a:t>Link to 2019 Monthly Payroll Calendar</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6"/>
              </a:rPr>
              <a:t>Link to UCR Payroll</a:t>
            </a:r>
            <a:r>
              <a:rPr kumimoji="0" lang="en-US" sz="2000" b="0" i="0" u="none" strike="noStrike" kern="1200" cap="none" spc="0" normalizeH="0" noProof="0" dirty="0" smtClean="0">
                <a:ln>
                  <a:noFill/>
                </a:ln>
                <a:solidFill>
                  <a:prstClr val="black"/>
                </a:solidFill>
                <a:effectLst/>
                <a:uLnTx/>
                <a:uFillTx/>
                <a:latin typeface="Arial"/>
                <a:ea typeface="+mn-ea"/>
                <a:cs typeface="+mn-cs"/>
                <a:hlinkClick r:id="rId6"/>
              </a:rPr>
              <a:t> Calendars and </a:t>
            </a:r>
            <a:r>
              <a:rPr kumimoji="0" lang="en-US" sz="2000" b="0" i="0" u="none" strike="noStrike" kern="1200" cap="none" spc="0" normalizeH="0" noProof="0" dirty="0" smtClean="0">
                <a:ln>
                  <a:noFill/>
                </a:ln>
                <a:solidFill>
                  <a:prstClr val="black"/>
                </a:solidFill>
                <a:effectLst/>
                <a:uLnTx/>
                <a:uFillTx/>
                <a:latin typeface="Arial"/>
                <a:ea typeface="+mn-ea"/>
                <a:cs typeface="+mn-cs"/>
                <a:hlinkClick r:id="rId6"/>
              </a:rPr>
              <a:t>Schedules</a:t>
            </a:r>
            <a:endParaRPr kumimoji="0" lang="en-US" sz="2000" b="0" i="0" u="none" strike="noStrike" kern="1200" cap="none" spc="0" normalizeH="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noProof="0" dirty="0" smtClean="0">
              <a:ln>
                <a:noFill/>
              </a:ln>
              <a:solidFill>
                <a:prstClr val="black"/>
              </a:solidFill>
              <a:effectLst/>
              <a:uLnTx/>
              <a:uFillTx/>
              <a:latin typeface="Arial"/>
              <a:ea typeface="+mn-ea"/>
              <a:cs typeface="+mn-cs"/>
            </a:endParaRPr>
          </a:p>
          <a:p>
            <a:pPr marL="800100" lvl="1" indent="-342900">
              <a:spcAft>
                <a:spcPts val="800"/>
              </a:spcAft>
              <a:buFont typeface="Arial" panose="020B0604020202020204" pitchFamily="34" charset="0"/>
              <a:buChar char="•"/>
              <a:defRPr/>
            </a:pPr>
            <a:r>
              <a:rPr lang="en-US" sz="2000" i="1" baseline="0" dirty="0" smtClean="0">
                <a:solidFill>
                  <a:prstClr val="black"/>
                </a:solidFill>
                <a:latin typeface="Arial"/>
              </a:rPr>
              <a:t>Note: these calendars are based on UCPath Payroll Processing</a:t>
            </a:r>
            <a:r>
              <a:rPr lang="en-US" sz="2000" i="1" dirty="0" smtClean="0">
                <a:solidFill>
                  <a:prstClr val="black"/>
                </a:solidFill>
                <a:latin typeface="Arial"/>
              </a:rPr>
              <a:t> Schedule. </a:t>
            </a:r>
            <a:endParaRPr kumimoji="0" lang="en-US" sz="2000" b="0" i="1"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69</a:t>
            </a:fld>
            <a:endParaRPr lang="en-US" altLang="en-US" dirty="0">
              <a:solidFill>
                <a:prstClr val="black"/>
              </a:solidFill>
            </a:endParaRPr>
          </a:p>
        </p:txBody>
      </p:sp>
    </p:spTree>
    <p:extLst>
      <p:ext uri="{BB962C8B-B14F-4D97-AF65-F5344CB8AC3E}">
        <p14:creationId xmlns:p14="http://schemas.microsoft.com/office/powerpoint/2010/main" val="808003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0410" y="24525"/>
            <a:ext cx="11878491" cy="879475"/>
          </a:xfrm>
        </p:spPr>
        <p:txBody>
          <a:bodyPr/>
          <a:lstStyle/>
          <a:p>
            <a:r>
              <a:rPr lang="en-US" sz="4400"/>
              <a:t>Pilot Phase II – Unit initiation &amp; Approval</a:t>
            </a:r>
          </a:p>
        </p:txBody>
      </p:sp>
      <p:graphicFrame>
        <p:nvGraphicFramePr>
          <p:cNvPr id="2" name="Diagram 1"/>
          <p:cNvGraphicFramePr/>
          <p:nvPr>
            <p:extLst/>
          </p:nvPr>
        </p:nvGraphicFramePr>
        <p:xfrm>
          <a:off x="360516" y="749162"/>
          <a:ext cx="11526683" cy="5612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81775" y="4827639"/>
            <a:ext cx="2340080" cy="1200329"/>
          </a:xfrm>
          <a:prstGeom prst="rect">
            <a:avLst/>
          </a:prstGeom>
          <a:noFill/>
        </p:spPr>
        <p:txBody>
          <a:bodyPr wrap="square" rtlCol="0">
            <a:spAutoFit/>
          </a:bodyPr>
          <a:lstStyle/>
          <a:p>
            <a:r>
              <a:rPr lang="en-US" sz="3600" b="1"/>
              <a:t>New for Phase II:</a:t>
            </a:r>
          </a:p>
        </p:txBody>
      </p:sp>
    </p:spTree>
    <p:extLst>
      <p:ext uri="{BB962C8B-B14F-4D97-AF65-F5344CB8AC3E}">
        <p14:creationId xmlns:p14="http://schemas.microsoft.com/office/powerpoint/2010/main" val="8643248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64" y="2092664"/>
            <a:ext cx="3479836" cy="2042771"/>
          </a:xfrm>
          <a:prstGeom prst="rect">
            <a:avLst/>
          </a:prstGeom>
        </p:spPr>
      </p:pic>
      <p:sp>
        <p:nvSpPr>
          <p:cNvPr id="6" name="TextBox 5"/>
          <p:cNvSpPr txBox="1"/>
          <p:nvPr/>
        </p:nvSpPr>
        <p:spPr>
          <a:xfrm>
            <a:off x="3972400" y="2390775"/>
            <a:ext cx="7686675" cy="1446550"/>
          </a:xfrm>
          <a:prstGeom prst="rect">
            <a:avLst/>
          </a:prstGeom>
          <a:noFill/>
        </p:spPr>
        <p:txBody>
          <a:bodyPr wrap="square" rtlCol="0">
            <a:spAutoFit/>
          </a:bodyPr>
          <a:lstStyle/>
          <a:p>
            <a:pPr lvl="0">
              <a:defRPr/>
            </a:pPr>
            <a:r>
              <a:rPr kumimoji="0" lang="en-US" sz="44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r>
              <a:rPr lang="en-US" sz="4400" dirty="0" smtClean="0">
                <a:solidFill>
                  <a:prstClr val="black"/>
                </a:solidFill>
              </a:rPr>
              <a:t> </a:t>
            </a:r>
            <a:r>
              <a:rPr lang="en-US" sz="4400" dirty="0">
                <a:solidFill>
                  <a:prstClr val="black"/>
                </a:solidFill>
              </a:rPr>
              <a:t>http://bit.ly/pilottrainingphase2</a:t>
            </a:r>
            <a:endParaRPr kumimoji="0" lang="en-US" sz="44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70</a:t>
            </a:fld>
            <a:endParaRPr lang="en-US" altLang="en-US" dirty="0">
              <a:solidFill>
                <a:prstClr val="black"/>
              </a:solidFill>
            </a:endParaRPr>
          </a:p>
        </p:txBody>
      </p:sp>
    </p:spTree>
    <p:extLst>
      <p:ext uri="{BB962C8B-B14F-4D97-AF65-F5344CB8AC3E}">
        <p14:creationId xmlns:p14="http://schemas.microsoft.com/office/powerpoint/2010/main" val="8445150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1328935"/>
            <a:ext cx="5835322" cy="437649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71</a:t>
            </a:fld>
            <a:endParaRPr lang="en-US" altLang="en-US" dirty="0">
              <a:solidFill>
                <a:prstClr val="black"/>
              </a:solidFill>
            </a:endParaRPr>
          </a:p>
        </p:txBody>
      </p:sp>
    </p:spTree>
    <p:extLst>
      <p:ext uri="{BB962C8B-B14F-4D97-AF65-F5344CB8AC3E}">
        <p14:creationId xmlns:p14="http://schemas.microsoft.com/office/powerpoint/2010/main" val="22139630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72</a:t>
            </a:fld>
            <a:endParaRPr lang="en-US" altLang="en-US" dirty="0">
              <a:solidFill>
                <a:prstClr val="black"/>
              </a:solidFill>
            </a:endParaRPr>
          </a:p>
        </p:txBody>
      </p:sp>
    </p:spTree>
    <p:extLst>
      <p:ext uri="{BB962C8B-B14F-4D97-AF65-F5344CB8AC3E}">
        <p14:creationId xmlns:p14="http://schemas.microsoft.com/office/powerpoint/2010/main" val="3749582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309126" y="795820"/>
            <a:ext cx="7046642" cy="5573082"/>
          </a:xfrm>
          <a:prstGeom prst="rect">
            <a:avLst/>
          </a:prstGeom>
        </p:spPr>
      </p:pic>
      <p:sp>
        <p:nvSpPr>
          <p:cNvPr id="3" name="Text Placeholder 2"/>
          <p:cNvSpPr>
            <a:spLocks noGrp="1"/>
          </p:cNvSpPr>
          <p:nvPr>
            <p:ph type="body" sz="quarter" idx="13"/>
          </p:nvPr>
        </p:nvSpPr>
        <p:spPr>
          <a:xfrm>
            <a:off x="808831" y="124734"/>
            <a:ext cx="10574338" cy="688658"/>
          </a:xfrm>
        </p:spPr>
        <p:txBody>
          <a:bodyPr/>
          <a:lstStyle/>
          <a:p>
            <a:r>
              <a:rPr lang="en-US" dirty="0" smtClean="0"/>
              <a:t>Phase II Training calendar</a:t>
            </a:r>
            <a:endParaRPr lang="en-US" dirty="0"/>
          </a:p>
        </p:txBody>
      </p:sp>
      <p:sp>
        <p:nvSpPr>
          <p:cNvPr id="4" name="Slide Number Placeholder 3"/>
          <p:cNvSpPr>
            <a:spLocks noGrp="1"/>
          </p:cNvSpPr>
          <p:nvPr>
            <p:ph type="sldNum" sz="quarter" idx="16"/>
          </p:nvPr>
        </p:nvSpPr>
        <p:spPr>
          <a:xfrm>
            <a:off x="182880" y="6391656"/>
            <a:ext cx="301752" cy="304800"/>
          </a:xfrm>
        </p:spPr>
        <p:txBody>
          <a:bodyPr/>
          <a:lstStyle/>
          <a:p>
            <a:fld id="{3822A5B6-0A2D-4066-959F-A336E38FA35C}" type="slidenum">
              <a:rPr lang="en-US" smtClean="0"/>
              <a:t>8</a:t>
            </a:fld>
            <a:endParaRPr lang="en-US" dirty="0"/>
          </a:p>
        </p:txBody>
      </p:sp>
    </p:spTree>
    <p:extLst>
      <p:ext uri="{BB962C8B-B14F-4D97-AF65-F5344CB8AC3E}">
        <p14:creationId xmlns:p14="http://schemas.microsoft.com/office/powerpoint/2010/main" val="3063595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2098350"/>
              </p:ext>
            </p:extLst>
          </p:nvPr>
        </p:nvGraphicFramePr>
        <p:xfrm>
          <a:off x="1561546" y="0"/>
          <a:ext cx="10451549" cy="3564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p:cNvGraphicFramePr/>
          <p:nvPr>
            <p:extLst>
              <p:ext uri="{D42A27DB-BD31-4B8C-83A1-F6EECF244321}">
                <p14:modId xmlns:p14="http://schemas.microsoft.com/office/powerpoint/2010/main" val="2631491407"/>
              </p:ext>
            </p:extLst>
          </p:nvPr>
        </p:nvGraphicFramePr>
        <p:xfrm>
          <a:off x="382104" y="2191806"/>
          <a:ext cx="10451548" cy="56255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Diagram 3"/>
          <p:cNvGraphicFramePr/>
          <p:nvPr>
            <p:extLst>
              <p:ext uri="{D42A27DB-BD31-4B8C-83A1-F6EECF244321}">
                <p14:modId xmlns:p14="http://schemas.microsoft.com/office/powerpoint/2010/main" val="882351362"/>
              </p:ext>
            </p:extLst>
          </p:nvPr>
        </p:nvGraphicFramePr>
        <p:xfrm>
          <a:off x="2262062" y="1983775"/>
          <a:ext cx="7688470" cy="274504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0" name="Title 1"/>
          <p:cNvSpPr>
            <a:spLocks noGrp="1"/>
          </p:cNvSpPr>
          <p:nvPr>
            <p:ph type="title"/>
          </p:nvPr>
        </p:nvSpPr>
        <p:spPr>
          <a:xfrm>
            <a:off x="116150" y="1440482"/>
            <a:ext cx="1770986" cy="543293"/>
          </a:xfrm>
        </p:spPr>
        <p:txBody>
          <a:bodyPr anchor="ctr"/>
          <a:lstStyle/>
          <a:p>
            <a:r>
              <a:rPr lang="en-US" sz="2000" dirty="0" smtClean="0">
                <a:solidFill>
                  <a:schemeClr val="accent5"/>
                </a:solidFill>
              </a:rPr>
              <a:t>DATA FLOW</a:t>
            </a:r>
            <a:endParaRPr lang="en-US" sz="2000" dirty="0">
              <a:solidFill>
                <a:schemeClr val="accent5"/>
              </a:solidFill>
            </a:endParaRPr>
          </a:p>
        </p:txBody>
      </p:sp>
      <p:sp>
        <p:nvSpPr>
          <p:cNvPr id="11" name="Title 1"/>
          <p:cNvSpPr txBox="1">
            <a:spLocks/>
          </p:cNvSpPr>
          <p:nvPr/>
        </p:nvSpPr>
        <p:spPr>
          <a:xfrm>
            <a:off x="66813" y="3020805"/>
            <a:ext cx="2699743" cy="543293"/>
          </a:xfrm>
          <a:prstGeom prst="rect">
            <a:avLst/>
          </a:prstGeom>
        </p:spPr>
        <p:txBody>
          <a:bodyPr anchor="ct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r>
              <a:rPr lang="en-US" sz="2000" dirty="0" smtClean="0">
                <a:solidFill>
                  <a:schemeClr val="accent5"/>
                </a:solidFill>
              </a:rPr>
              <a:t>UCPC PAYROLL PROCESSING CALENDAR</a:t>
            </a:r>
            <a:endParaRPr lang="en-US" sz="2000" dirty="0">
              <a:solidFill>
                <a:schemeClr val="accent5"/>
              </a:solidFill>
            </a:endParaRPr>
          </a:p>
        </p:txBody>
      </p:sp>
      <p:sp>
        <p:nvSpPr>
          <p:cNvPr id="13" name="Chevron 12"/>
          <p:cNvSpPr/>
          <p:nvPr/>
        </p:nvSpPr>
        <p:spPr>
          <a:xfrm rot="16200000">
            <a:off x="9959788" y="2667630"/>
            <a:ext cx="1645797" cy="1419246"/>
          </a:xfrm>
          <a:prstGeom prst="chevron">
            <a:avLst>
              <a:gd name="adj" fmla="val 40000"/>
            </a:avLst>
          </a:prstGeom>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 name="Group 13"/>
          <p:cNvGrpSpPr/>
          <p:nvPr/>
        </p:nvGrpSpPr>
        <p:grpSpPr>
          <a:xfrm rot="16200000">
            <a:off x="10513686" y="2700200"/>
            <a:ext cx="1389785" cy="1696275"/>
            <a:chOff x="8503528" y="2387524"/>
            <a:chExt cx="1943130" cy="1061589"/>
          </a:xfrm>
        </p:grpSpPr>
        <p:sp>
          <p:nvSpPr>
            <p:cNvPr id="15" name="Rounded Rectangle 14"/>
            <p:cNvSpPr/>
            <p:nvPr/>
          </p:nvSpPr>
          <p:spPr>
            <a:xfrm>
              <a:off x="8503528" y="2479692"/>
              <a:ext cx="1943130" cy="88821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5"/>
            <p:cNvSpPr txBox="1"/>
            <p:nvPr/>
          </p:nvSpPr>
          <p:spPr>
            <a:xfrm>
              <a:off x="8503528" y="2387524"/>
              <a:ext cx="1891101" cy="10615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vert"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Deductions and Vendor Files</a:t>
              </a:r>
              <a:endParaRPr lang="en-US" sz="1500" kern="1200" dirty="0"/>
            </a:p>
          </p:txBody>
        </p:sp>
      </p:grpSp>
      <p:cxnSp>
        <p:nvCxnSpPr>
          <p:cNvPr id="40" name="Elbow Connector 39"/>
          <p:cNvCxnSpPr/>
          <p:nvPr/>
        </p:nvCxnSpPr>
        <p:spPr>
          <a:xfrm flipV="1">
            <a:off x="6243997" y="2599449"/>
            <a:ext cx="3624112" cy="342169"/>
          </a:xfrm>
          <a:prstGeom prst="bentConnector3">
            <a:avLst>
              <a:gd name="adj1" fmla="val 26689"/>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9818414" y="2161989"/>
            <a:ext cx="0" cy="36254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82880" y="6391656"/>
            <a:ext cx="457200" cy="304800"/>
          </a:xfrm>
        </p:spPr>
        <p:txBody>
          <a:bodyPr/>
          <a:lstStyle/>
          <a:p>
            <a:pPr algn="ctr">
              <a:defRPr/>
            </a:pPr>
            <a:fld id="{08156D9A-717C-4C36-974D-F6EE13F3C2A5}" type="slidenum">
              <a:rPr lang="en-US" altLang="en-US" smtClean="0">
                <a:solidFill>
                  <a:prstClr val="black"/>
                </a:solidFill>
              </a:rPr>
              <a:pPr algn="ctr">
                <a:defRPr/>
              </a:pPr>
              <a:t>9</a:t>
            </a:fld>
            <a:endParaRPr lang="en-US" altLang="en-US" dirty="0">
              <a:solidFill>
                <a:prstClr val="black"/>
              </a:solidFill>
            </a:endParaRPr>
          </a:p>
        </p:txBody>
      </p:sp>
      <p:sp>
        <p:nvSpPr>
          <p:cNvPr id="6" name="TextBox 5"/>
          <p:cNvSpPr txBox="1"/>
          <p:nvPr/>
        </p:nvSpPr>
        <p:spPr>
          <a:xfrm>
            <a:off x="640080" y="2021875"/>
            <a:ext cx="562555" cy="646331"/>
          </a:xfrm>
          <a:prstGeom prst="rect">
            <a:avLst/>
          </a:prstGeom>
          <a:noFill/>
        </p:spPr>
        <p:txBody>
          <a:bodyPr wrap="square" rtlCol="0">
            <a:spAutoFit/>
          </a:bodyPr>
          <a:lstStyle/>
          <a:p>
            <a:pPr algn="ctr"/>
            <a:r>
              <a:rPr lang="en-US" sz="3600" dirty="0" smtClean="0">
                <a:solidFill>
                  <a:srgbClr val="5C739C"/>
                </a:solidFill>
              </a:rPr>
              <a:t>+</a:t>
            </a:r>
            <a:endParaRPr lang="en-US" sz="3600" dirty="0">
              <a:solidFill>
                <a:srgbClr val="5C739C"/>
              </a:solidFill>
            </a:endParaRPr>
          </a:p>
        </p:txBody>
      </p:sp>
      <p:sp>
        <p:nvSpPr>
          <p:cNvPr id="17" name="Title 1"/>
          <p:cNvSpPr txBox="1">
            <a:spLocks/>
          </p:cNvSpPr>
          <p:nvPr/>
        </p:nvSpPr>
        <p:spPr>
          <a:xfrm>
            <a:off x="378459" y="293370"/>
            <a:ext cx="10129253"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r>
              <a:rPr lang="en-US" dirty="0" smtClean="0">
                <a:solidFill>
                  <a:schemeClr val="accent5"/>
                </a:solidFill>
              </a:rPr>
              <a:t>UCPC PAYROLL PROCESS AND DATA FLOW</a:t>
            </a:r>
            <a:endParaRPr lang="en-US" dirty="0">
              <a:solidFill>
                <a:schemeClr val="accent5"/>
              </a:solidFill>
            </a:endParaRPr>
          </a:p>
        </p:txBody>
      </p:sp>
    </p:spTree>
    <p:extLst>
      <p:ext uri="{BB962C8B-B14F-4D97-AF65-F5344CB8AC3E}">
        <p14:creationId xmlns:p14="http://schemas.microsoft.com/office/powerpoint/2010/main" val="2629302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153158-FB73-473A-8AE4-9FA603606C24}">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3.xml><?xml version="1.0" encoding="utf-8"?>
<ds:datastoreItem xmlns:ds="http://schemas.openxmlformats.org/officeDocument/2006/customXml" ds:itemID="{4E441A02-A37E-4CCD-B138-5645DBCB77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43800</TotalTime>
  <Words>3348</Words>
  <Application>Microsoft Office PowerPoint</Application>
  <PresentationFormat>Widescreen</PresentationFormat>
  <Paragraphs>479</Paragraphs>
  <Slides>72</Slides>
  <Notes>40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72</vt:i4>
      </vt:variant>
    </vt:vector>
  </HeadingPairs>
  <TitlesOfParts>
    <vt:vector size="79" baseType="lpstr">
      <vt:lpstr>Arial</vt:lpstr>
      <vt:lpstr>Calibri</vt:lpstr>
      <vt:lpstr>Tw Cen MT</vt:lpstr>
      <vt:lpstr>Wingdings</vt:lpstr>
      <vt:lpstr>1_UCRTemplate1</vt:lpstr>
      <vt:lpstr>2_UCRTemplate1</vt:lpstr>
      <vt:lpstr>Acrobat Document</vt:lpstr>
      <vt:lpstr>PowerPoint Presentation</vt:lpstr>
      <vt:lpstr>TRAINER INTRODUCTION</vt:lpstr>
      <vt:lpstr>HOUSEKEEPING</vt:lpstr>
      <vt:lpstr>AGENDA</vt:lpstr>
      <vt:lpstr>AGENDA</vt:lpstr>
      <vt:lpstr>PowerPoint Presentation</vt:lpstr>
      <vt:lpstr>PowerPoint Presentation</vt:lpstr>
      <vt:lpstr>PowerPoint Presentation</vt:lpstr>
      <vt:lpstr>DATA FLOW</vt:lpstr>
      <vt:lpstr>COURSE OVERVIEW</vt:lpstr>
      <vt:lpstr>PowerPoint Presentation</vt:lpstr>
      <vt:lpstr>JOB DATA OVERVIEW</vt:lpstr>
      <vt:lpstr>JOB DATA OVERVIEW</vt:lpstr>
      <vt:lpstr>JOB DATA OVERVIEW</vt:lpstr>
      <vt:lpstr>JOB DATA OVERVIEW</vt:lpstr>
      <vt:lpstr>PAYPATH OVERVIEW</vt:lpstr>
      <vt:lpstr>PAYPATH OVERVIEW</vt:lpstr>
      <vt:lpstr>PAYPATH OVERVIEW</vt:lpstr>
      <vt:lpstr>PowerPoint Presentation</vt:lpstr>
      <vt:lpstr>PAYROLL CALENDARS DEFINITION</vt:lpstr>
      <vt:lpstr>EXTERNAL FILES OVERVIEW</vt:lpstr>
      <vt:lpstr>PAYROLL QUERIES FROM UCPC</vt:lpstr>
      <vt:lpstr>PAYROLL QUERIES FROM UCPC</vt:lpstr>
      <vt:lpstr>CORRECTIONS TO ERRORS BEFORE PAYROLL</vt:lpstr>
      <vt:lpstr>ROLES AND RESPONSIBILITIES</vt:lpstr>
      <vt:lpstr>ROLES AND RESPONSIBILITIES</vt:lpstr>
      <vt:lpstr>PowerPoint Presentation</vt:lpstr>
      <vt:lpstr>PAYROLL CALCULATION</vt:lpstr>
      <vt:lpstr>PAYROLL CALCULATION</vt:lpstr>
      <vt:lpstr>PowerPoint Presentation</vt:lpstr>
      <vt:lpstr>PAY CONFIRM</vt:lpstr>
      <vt:lpstr>PAY CONFIRM</vt:lpstr>
      <vt:lpstr>PowerPoint Presentation</vt:lpstr>
      <vt:lpstr>INSTANT PAY CARD – NET PAY OPTION</vt:lpstr>
      <vt:lpstr>INSTANT PAY CARD – NET PAY OPTION</vt:lpstr>
      <vt:lpstr>INSTANT PAY CARD – NET PAY OPTION</vt:lpstr>
      <vt:lpstr>INSTANT PAY CARD – NET PAY OPTION</vt:lpstr>
      <vt:lpstr>INSTANT PAY CARD – NET PAY OPTION</vt:lpstr>
      <vt:lpstr>INSTANT PAY CARD – NET PAY OPTION</vt:lpstr>
      <vt:lpstr>INSTANT PAY CARD – NET PAY OPTION</vt:lpstr>
      <vt:lpstr>PowerPoint Presentation</vt:lpstr>
      <vt:lpstr>OFF CYCLE (Sarah Dillon)</vt:lpstr>
      <vt:lpstr>PowerPoint Presentation</vt:lpstr>
      <vt:lpstr>CSC ESCALATION</vt:lpstr>
      <vt:lpstr>PowerPoint Presentation</vt:lpstr>
      <vt:lpstr>PAYCHECK REVIEW DEMO</vt:lpstr>
      <vt:lpstr>PowerPoint Presentation</vt:lpstr>
      <vt:lpstr>ACCRUALS</vt:lpstr>
      <vt:lpstr>ACCRUALS</vt:lpstr>
      <vt:lpstr>ACCRUALS</vt:lpstr>
      <vt:lpstr>ACCRUALS</vt:lpstr>
      <vt:lpstr>PowerPoint Presentation</vt:lpstr>
      <vt:lpstr>GENERAL LEDGER OVERVIEW</vt:lpstr>
      <vt:lpstr>GENERAL LEDGER OVERVIEW</vt:lpstr>
      <vt:lpstr>GENERAL LEDGER OVERVIEW - ASSESSMENTS</vt:lpstr>
      <vt:lpstr>GENERAL LEDGER OVERVIEW – JOB DATA IMPACTS</vt:lpstr>
      <vt:lpstr>GENERAL LEDGER OVERVIEW – JOB DATA IMPACTS</vt:lpstr>
      <vt:lpstr>GENERAL LEDGER OVERVIEW – USE CASES FOR CBR</vt:lpstr>
      <vt:lpstr>GENERAL LEDGER OVERVIEW – HELPFUL RESOURCES </vt:lpstr>
      <vt:lpstr>PowerPoint Presentation</vt:lpstr>
      <vt:lpstr>PowerPoint Presentation</vt:lpstr>
      <vt:lpstr>PowerPoint Presentation</vt:lpstr>
      <vt:lpstr>PowerPoint Presentation</vt:lpstr>
      <vt:lpstr>PowerPoint Presentation</vt:lpstr>
      <vt:lpstr>PowerPoint Presentation</vt:lpstr>
      <vt:lpstr>LEARNING OBJECTIVES REVIEW</vt:lpstr>
      <vt:lpstr>PowerPoint Presentation</vt:lpstr>
      <vt:lpstr>PowerPoint Presentation</vt:lpstr>
      <vt:lpstr>APPENDIX</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Payroll and Advanced Downstream Impacts</dc:title>
  <dc:creator>Puja Pannu</dc:creator>
  <cp:lastModifiedBy>Bill Reyes</cp:lastModifiedBy>
  <cp:revision>1364</cp:revision>
  <cp:lastPrinted>2017-10-31T16:36:36Z</cp:lastPrinted>
  <dcterms:created xsi:type="dcterms:W3CDTF">2016-05-04T15:33:48Z</dcterms:created>
  <dcterms:modified xsi:type="dcterms:W3CDTF">2019-09-23T19:36:02Z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